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6"/>
  </p:notesMasterIdLst>
  <p:sldIdLst>
    <p:sldId id="484" r:id="rId2"/>
    <p:sldId id="532" r:id="rId3"/>
    <p:sldId id="533" r:id="rId4"/>
    <p:sldId id="487" r:id="rId5"/>
    <p:sldId id="488" r:id="rId6"/>
    <p:sldId id="489" r:id="rId7"/>
    <p:sldId id="490" r:id="rId8"/>
    <p:sldId id="534" r:id="rId9"/>
    <p:sldId id="492" r:id="rId10"/>
    <p:sldId id="493" r:id="rId11"/>
    <p:sldId id="494" r:id="rId12"/>
    <p:sldId id="495" r:id="rId13"/>
    <p:sldId id="496" r:id="rId14"/>
    <p:sldId id="535" r:id="rId15"/>
    <p:sldId id="510" r:id="rId16"/>
    <p:sldId id="511" r:id="rId17"/>
    <p:sldId id="512" r:id="rId18"/>
    <p:sldId id="536" r:id="rId19"/>
    <p:sldId id="520" r:id="rId20"/>
    <p:sldId id="521" r:id="rId21"/>
    <p:sldId id="530" r:id="rId22"/>
    <p:sldId id="531" r:id="rId23"/>
    <p:sldId id="483" r:id="rId24"/>
    <p:sldId id="537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71F"/>
    <a:srgbClr val="B800FD"/>
    <a:srgbClr val="7901FE"/>
    <a:srgbClr val="F5EBDC"/>
    <a:srgbClr val="F5ECDE"/>
    <a:srgbClr val="BE945E"/>
    <a:srgbClr val="39F7DB"/>
    <a:srgbClr val="F73964"/>
    <a:srgbClr val="D8D8D8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>
        <p:scale>
          <a:sx n="91" d="100"/>
          <a:sy n="91" d="100"/>
        </p:scale>
        <p:origin x="1512" y="10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2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B18D07-1097-4E51-A50D-946C5FF42983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10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488C56-29C4-4A91-9BB9-311741C8A642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DFAF9C-5C20-4F4F-952A-FA0779364203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12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8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838FC7-DD71-4DC1-BF33-5760B30A04D6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1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1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D5CE0B4-B3CD-4DE7-BD37-D7975FD9355C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9612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86A2EC-AFAE-48AD-8BBF-740DCF725E7C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7608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12061C-1EA2-4F9A-A3A5-ECE247F8AE02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0170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0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D5889-22FB-47B4-A5FE-D7220D1D96B7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8539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8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39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323E311-7A97-4E09-A5F7-21AD76BF65DA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21126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2C097C-5799-4EB7-A3FF-26B4AF1A90A6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9993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A38CEED-43F8-4C10-A89F-09DF1C8DDCAE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48922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3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24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6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4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2DD89E-2822-4EF3-BBB7-71161715A032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2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DD5D93-4D5E-4DC3-9B8B-77CC388A9547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6A3425-2D2D-49CA-8800-DE04422F1180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5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7A58901-3A1A-4F56-9E92-0382886B2492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7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00F8CA-1A11-4691-A5BD-95B93711A444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5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8B8841-D487-4FF8-879B-5A2DA2449A57}" type="slidenum">
              <a:rPr lang="zh-CN" altLang="en-US" smtClean="0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zh-CN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8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2325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公文整体介绍</a:t>
            </a:r>
          </a:p>
        </p:txBody>
      </p:sp>
      <p:sp>
        <p:nvSpPr>
          <p:cNvPr id="19" name="任意多边形 18"/>
          <p:cNvSpPr/>
          <p:nvPr userDrawn="1"/>
        </p:nvSpPr>
        <p:spPr>
          <a:xfrm flipV="1">
            <a:off x="0" y="285750"/>
            <a:ext cx="406940" cy="225484"/>
          </a:xfrm>
          <a:custGeom>
            <a:avLst/>
            <a:gdLst>
              <a:gd name="connsiteX0" fmla="*/ 0 w 406940"/>
              <a:gd name="connsiteY0" fmla="*/ 225484 h 225484"/>
              <a:gd name="connsiteX1" fmla="*/ 323249 w 406940"/>
              <a:gd name="connsiteY1" fmla="*/ 225484 h 225484"/>
              <a:gd name="connsiteX2" fmla="*/ 406940 w 406940"/>
              <a:gd name="connsiteY2" fmla="*/ 2912 h 225484"/>
              <a:gd name="connsiteX3" fmla="*/ 405846 w 406940"/>
              <a:gd name="connsiteY3" fmla="*/ 0 h 225484"/>
              <a:gd name="connsiteX4" fmla="*/ 0 w 406940"/>
              <a:gd name="connsiteY4" fmla="*/ 0 h 22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40" h="225484">
                <a:moveTo>
                  <a:pt x="0" y="225484"/>
                </a:moveTo>
                <a:lnTo>
                  <a:pt x="323249" y="225484"/>
                </a:lnTo>
                <a:lnTo>
                  <a:pt x="406940" y="2912"/>
                </a:lnTo>
                <a:lnTo>
                  <a:pt x="4058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4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2325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公文写作要领</a:t>
            </a:r>
          </a:p>
        </p:txBody>
      </p:sp>
      <p:sp>
        <p:nvSpPr>
          <p:cNvPr id="19" name="任意多边形 18"/>
          <p:cNvSpPr/>
          <p:nvPr userDrawn="1"/>
        </p:nvSpPr>
        <p:spPr>
          <a:xfrm flipV="1">
            <a:off x="0" y="285750"/>
            <a:ext cx="406940" cy="225484"/>
          </a:xfrm>
          <a:custGeom>
            <a:avLst/>
            <a:gdLst>
              <a:gd name="connsiteX0" fmla="*/ 0 w 406940"/>
              <a:gd name="connsiteY0" fmla="*/ 225484 h 225484"/>
              <a:gd name="connsiteX1" fmla="*/ 323249 w 406940"/>
              <a:gd name="connsiteY1" fmla="*/ 225484 h 225484"/>
              <a:gd name="connsiteX2" fmla="*/ 406940 w 406940"/>
              <a:gd name="connsiteY2" fmla="*/ 2912 h 225484"/>
              <a:gd name="connsiteX3" fmla="*/ 405846 w 406940"/>
              <a:gd name="connsiteY3" fmla="*/ 0 h 225484"/>
              <a:gd name="connsiteX4" fmla="*/ 0 w 406940"/>
              <a:gd name="connsiteY4" fmla="*/ 0 h 22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40" h="225484">
                <a:moveTo>
                  <a:pt x="0" y="225484"/>
                </a:moveTo>
                <a:lnTo>
                  <a:pt x="323249" y="225484"/>
                </a:lnTo>
                <a:lnTo>
                  <a:pt x="406940" y="2912"/>
                </a:lnTo>
                <a:lnTo>
                  <a:pt x="4058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5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232541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总体要求与存在问题</a:t>
            </a:r>
          </a:p>
        </p:txBody>
      </p:sp>
      <p:sp>
        <p:nvSpPr>
          <p:cNvPr id="19" name="任意多边形 18"/>
          <p:cNvSpPr/>
          <p:nvPr userDrawn="1"/>
        </p:nvSpPr>
        <p:spPr>
          <a:xfrm flipV="1">
            <a:off x="0" y="285750"/>
            <a:ext cx="406940" cy="225484"/>
          </a:xfrm>
          <a:custGeom>
            <a:avLst/>
            <a:gdLst>
              <a:gd name="connsiteX0" fmla="*/ 0 w 406940"/>
              <a:gd name="connsiteY0" fmla="*/ 225484 h 225484"/>
              <a:gd name="connsiteX1" fmla="*/ 323249 w 406940"/>
              <a:gd name="connsiteY1" fmla="*/ 225484 h 225484"/>
              <a:gd name="connsiteX2" fmla="*/ 406940 w 406940"/>
              <a:gd name="connsiteY2" fmla="*/ 2912 h 225484"/>
              <a:gd name="connsiteX3" fmla="*/ 405846 w 406940"/>
              <a:gd name="connsiteY3" fmla="*/ 0 h 225484"/>
              <a:gd name="connsiteX4" fmla="*/ 0 w 406940"/>
              <a:gd name="connsiteY4" fmla="*/ 0 h 22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40" h="225484">
                <a:moveTo>
                  <a:pt x="0" y="225484"/>
                </a:moveTo>
                <a:lnTo>
                  <a:pt x="323249" y="225484"/>
                </a:lnTo>
                <a:lnTo>
                  <a:pt x="406940" y="2912"/>
                </a:lnTo>
                <a:lnTo>
                  <a:pt x="4058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8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2325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公文写作解决方案</a:t>
            </a:r>
          </a:p>
        </p:txBody>
      </p:sp>
      <p:sp>
        <p:nvSpPr>
          <p:cNvPr id="19" name="任意多边形 18"/>
          <p:cNvSpPr/>
          <p:nvPr userDrawn="1"/>
        </p:nvSpPr>
        <p:spPr>
          <a:xfrm flipV="1">
            <a:off x="0" y="285750"/>
            <a:ext cx="406940" cy="225484"/>
          </a:xfrm>
          <a:custGeom>
            <a:avLst/>
            <a:gdLst>
              <a:gd name="connsiteX0" fmla="*/ 0 w 406940"/>
              <a:gd name="connsiteY0" fmla="*/ 225484 h 225484"/>
              <a:gd name="connsiteX1" fmla="*/ 323249 w 406940"/>
              <a:gd name="connsiteY1" fmla="*/ 225484 h 225484"/>
              <a:gd name="connsiteX2" fmla="*/ 406940 w 406940"/>
              <a:gd name="connsiteY2" fmla="*/ 2912 h 225484"/>
              <a:gd name="connsiteX3" fmla="*/ 405846 w 406940"/>
              <a:gd name="connsiteY3" fmla="*/ 0 h 225484"/>
              <a:gd name="connsiteX4" fmla="*/ 0 w 406940"/>
              <a:gd name="connsiteY4" fmla="*/ 0 h 22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40" h="225484">
                <a:moveTo>
                  <a:pt x="0" y="225484"/>
                </a:moveTo>
                <a:lnTo>
                  <a:pt x="323249" y="225484"/>
                </a:lnTo>
                <a:lnTo>
                  <a:pt x="406940" y="2912"/>
                </a:lnTo>
                <a:lnTo>
                  <a:pt x="4058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8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43E0-2E90-45F0-ABF3-2B8B9DC9C869}" type="datetimeFigureOut">
              <a:rPr lang="zh-CN" altLang="en-US"/>
              <a:pPr>
                <a:defRPr/>
              </a:pPr>
              <a:t>2020/4/28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44F2-73C4-4A85-A5F4-6CACD46FCF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8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2020/4/28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5" r:id="rId3"/>
    <p:sldLayoutId id="2147483746" r:id="rId4"/>
    <p:sldLayoutId id="2147483747" r:id="rId5"/>
    <p:sldLayoutId id="2147483741" r:id="rId6"/>
    <p:sldLayoutId id="2147483742" r:id="rId7"/>
    <p:sldLayoutId id="2147483743" r:id="rId8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uppt.com/pp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67070" y="810369"/>
            <a:ext cx="5062439" cy="373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zh-CN" altLang="en-US" sz="2100" spc="2100" dirty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乐观</a:t>
            </a:r>
            <a:r>
              <a:rPr lang="zh-CN" altLang="en-US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向上</a:t>
            </a:r>
            <a:r>
              <a:rPr lang="en-US" altLang="zh-CN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·</a:t>
            </a:r>
            <a:r>
              <a:rPr lang="zh-CN" altLang="en-US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永不</a:t>
            </a:r>
            <a:r>
              <a:rPr lang="zh-CN" altLang="en-US" sz="2100" spc="2100" dirty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言弃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blipFill dpi="0" rotWithShape="0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450E6C3-29A0-46C6-9E0B-7831B526E39C}"/>
              </a:ext>
            </a:extLst>
          </p:cNvPr>
          <p:cNvSpPr/>
          <p:nvPr/>
        </p:nvSpPr>
        <p:spPr>
          <a:xfrm>
            <a:off x="457200" y="2054243"/>
            <a:ext cx="385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4400" spc="300" dirty="0" smtClean="0">
                <a:solidFill>
                  <a:srgbClr val="FFFFFF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公文写作培训 </a:t>
            </a:r>
            <a:endParaRPr lang="zh-CN" altLang="en-US" sz="4400" spc="300" dirty="0">
              <a:solidFill>
                <a:srgbClr val="FFFFFF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117F6F31-F607-4505-B214-94766F3A9EE2}"/>
              </a:ext>
            </a:extLst>
          </p:cNvPr>
          <p:cNvSpPr/>
          <p:nvPr/>
        </p:nvSpPr>
        <p:spPr>
          <a:xfrm>
            <a:off x="502174" y="1362791"/>
            <a:ext cx="2098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altLang="zh-CN" sz="4400" spc="300" dirty="0">
                <a:solidFill>
                  <a:schemeClr val="bg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2</a:t>
            </a:r>
            <a:r>
              <a:rPr lang="en-US" altLang="zh-CN" sz="4400" spc="300" dirty="0">
                <a:solidFill>
                  <a:schemeClr val="accent2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0</a:t>
            </a:r>
            <a:r>
              <a:rPr lang="en-US" altLang="zh-CN" sz="4400" spc="300" dirty="0">
                <a:solidFill>
                  <a:schemeClr val="bg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2</a:t>
            </a:r>
            <a:r>
              <a:rPr lang="en-US" altLang="zh-CN" sz="4400" spc="300" dirty="0">
                <a:solidFill>
                  <a:schemeClr val="accent2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0</a:t>
            </a:r>
            <a:endParaRPr lang="zh-CN" altLang="en-US" sz="4400" spc="300" dirty="0">
              <a:solidFill>
                <a:schemeClr val="accent2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1574774">
            <a:off x="3102617" y="1619149"/>
            <a:ext cx="84654" cy="2318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574774">
            <a:off x="3128223" y="1747607"/>
            <a:ext cx="68013" cy="186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Freeform 53"/>
          <p:cNvSpPr>
            <a:spLocks/>
          </p:cNvSpPr>
          <p:nvPr/>
        </p:nvSpPr>
        <p:spPr bwMode="auto">
          <a:xfrm rot="1574774">
            <a:off x="2457898" y="1633028"/>
            <a:ext cx="338094" cy="338338"/>
          </a:xfrm>
          <a:custGeom>
            <a:avLst/>
            <a:gdLst>
              <a:gd name="T0" fmla="*/ 2147483646 w 1037"/>
              <a:gd name="T1" fmla="*/ 2147483646 h 1037"/>
              <a:gd name="T2" fmla="*/ 2147483646 w 1037"/>
              <a:gd name="T3" fmla="*/ 2147483646 h 1037"/>
              <a:gd name="T4" fmla="*/ 0 w 1037"/>
              <a:gd name="T5" fmla="*/ 2147483646 h 1037"/>
              <a:gd name="T6" fmla="*/ 2147483646 w 1037"/>
              <a:gd name="T7" fmla="*/ 0 h 1037"/>
              <a:gd name="T8" fmla="*/ 2147483646 w 1037"/>
              <a:gd name="T9" fmla="*/ 2147483646 h 1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7172" name="Freeform 55"/>
          <p:cNvSpPr>
            <a:spLocks/>
          </p:cNvSpPr>
          <p:nvPr/>
        </p:nvSpPr>
        <p:spPr bwMode="auto">
          <a:xfrm rot="1574774">
            <a:off x="2934011" y="1573993"/>
            <a:ext cx="413819" cy="413818"/>
          </a:xfrm>
          <a:custGeom>
            <a:avLst/>
            <a:gdLst>
              <a:gd name="T0" fmla="*/ 2147483646 w 1037"/>
              <a:gd name="T1" fmla="*/ 2147483646 h 1037"/>
              <a:gd name="T2" fmla="*/ 2147483646 w 1037"/>
              <a:gd name="T3" fmla="*/ 2147483646 h 1037"/>
              <a:gd name="T4" fmla="*/ 0 w 1037"/>
              <a:gd name="T5" fmla="*/ 2147483646 h 1037"/>
              <a:gd name="T6" fmla="*/ 2147483646 w 1037"/>
              <a:gd name="T7" fmla="*/ 0 h 1037"/>
              <a:gd name="T8" fmla="*/ 2147483646 w 1037"/>
              <a:gd name="T9" fmla="*/ 2147483646 h 1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7173" name="Freeform 57"/>
          <p:cNvSpPr>
            <a:spLocks/>
          </p:cNvSpPr>
          <p:nvPr/>
        </p:nvSpPr>
        <p:spPr bwMode="auto">
          <a:xfrm rot="1574774">
            <a:off x="2677090" y="1327538"/>
            <a:ext cx="352570" cy="352570"/>
          </a:xfrm>
          <a:custGeom>
            <a:avLst/>
            <a:gdLst>
              <a:gd name="T0" fmla="*/ 2147483646 w 606"/>
              <a:gd name="T1" fmla="*/ 2147483646 h 606"/>
              <a:gd name="T2" fmla="*/ 2147483646 w 606"/>
              <a:gd name="T3" fmla="*/ 2147483646 h 606"/>
              <a:gd name="T4" fmla="*/ 0 w 606"/>
              <a:gd name="T5" fmla="*/ 2147483646 h 606"/>
              <a:gd name="T6" fmla="*/ 2147483646 w 606"/>
              <a:gd name="T7" fmla="*/ 0 h 606"/>
              <a:gd name="T8" fmla="*/ 2147483646 w 606"/>
              <a:gd name="T9" fmla="*/ 2147483646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485240" y="2741832"/>
            <a:ext cx="372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</a:t>
            </a:r>
            <a:r>
              <a:rPr lang="zh-CN" altLang="en-US" sz="900" dirty="0" smtClean="0">
                <a:solidFill>
                  <a:schemeClr val="bg1"/>
                </a:solidFill>
              </a:rPr>
              <a:t>writing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7047" y="3136428"/>
            <a:ext cx="22781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latin typeface="+mn-ea"/>
              </a:rPr>
              <a:t>宣讲人：某某某    时间：</a:t>
            </a:r>
            <a:r>
              <a:rPr lang="en-US" altLang="zh-CN" sz="1050" dirty="0" smtClean="0">
                <a:solidFill>
                  <a:schemeClr val="bg1"/>
                </a:solidFill>
                <a:latin typeface="+mn-ea"/>
              </a:rPr>
              <a:t>20XX.XX</a:t>
            </a:r>
            <a:endParaRPr lang="zh-CN" altLang="en-US" sz="105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0268" y="3427632"/>
            <a:ext cx="2689043" cy="635776"/>
            <a:chOff x="550267" y="3567564"/>
            <a:chExt cx="2834762" cy="670228"/>
          </a:xfrm>
        </p:grpSpPr>
        <p:sp>
          <p:nvSpPr>
            <p:cNvPr id="44" name="Freeform 53"/>
            <p:cNvSpPr>
              <a:spLocks/>
            </p:cNvSpPr>
            <p:nvPr/>
          </p:nvSpPr>
          <p:spPr bwMode="auto">
            <a:xfrm rot="1574774">
              <a:off x="550267" y="3799002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 rot="1574774">
              <a:off x="959856" y="3762232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 rot="1574774">
              <a:off x="1162186" y="3894329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 rot="1574774">
              <a:off x="1398099" y="3716555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 rot="1574774">
              <a:off x="1988041" y="3697615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 rot="1574774">
              <a:off x="1665755" y="4138348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 rot="1574774">
              <a:off x="2123036" y="4075068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574774">
              <a:off x="2284409" y="3807754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 rot="1574774">
              <a:off x="2638858" y="3741275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 rot="1574774">
              <a:off x="2519932" y="4037080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 rot="1574774">
              <a:off x="3153520" y="4060686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 rot="1574774">
              <a:off x="2835631" y="3567564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 rot="1574774">
              <a:off x="771411" y="4060684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 rot="1574774">
              <a:off x="3263400" y="3743196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47" y="3542291"/>
            <a:ext cx="453250" cy="775231"/>
          </a:xfrm>
          <a:prstGeom prst="rect">
            <a:avLst/>
          </a:prstGeom>
        </p:spPr>
      </p:pic>
      <p:pic>
        <p:nvPicPr>
          <p:cNvPr id="11" name="pd-5b767a4951e847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7400" y="5465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5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1" grpId="0" animBg="1"/>
      <p:bldP spid="34" grpId="0" animBg="1"/>
      <p:bldP spid="65" grpId="0"/>
      <p:bldP spid="67" grpId="0"/>
      <p:bldP spid="30" grpId="0" animBg="1"/>
      <p:bldP spid="31" grpId="0" animBg="1"/>
      <p:bldP spid="7171" grpId="0" animBg="1"/>
      <p:bldP spid="7172" grpId="0" animBg="1"/>
      <p:bldP spid="7173" grpId="0" animBg="1"/>
      <p:bldP spid="24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ïṧḷïḓê-Rectangle 16">
            <a:extLst>
              <a:ext uri="{FF2B5EF4-FFF2-40B4-BE49-F238E27FC236}">
                <a16:creationId xmlns:a16="http://schemas.microsoft.com/office/drawing/2014/main" xmlns="" id="{11C635F8-0FC8-4E9B-B485-CB3528925339}"/>
              </a:ext>
            </a:extLst>
          </p:cNvPr>
          <p:cNvSpPr/>
          <p:nvPr/>
        </p:nvSpPr>
        <p:spPr>
          <a:xfrm>
            <a:off x="685800" y="3853825"/>
            <a:ext cx="3849513" cy="3690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ïṧḷïḓê-TextBox 17">
            <a:extLst>
              <a:ext uri="{FF2B5EF4-FFF2-40B4-BE49-F238E27FC236}">
                <a16:creationId xmlns:a16="http://schemas.microsoft.com/office/drawing/2014/main" xmlns="" id="{15337FFC-C8A0-40B8-B9D3-0EE2AB705B59}"/>
              </a:ext>
            </a:extLst>
          </p:cNvPr>
          <p:cNvSpPr txBox="1"/>
          <p:nvPr/>
        </p:nvSpPr>
        <p:spPr>
          <a:xfrm>
            <a:off x="1762859" y="3910975"/>
            <a:ext cx="2075259" cy="254794"/>
          </a:xfrm>
          <a:prstGeom prst="rect">
            <a:avLst/>
          </a:prstGeom>
        </p:spPr>
        <p:txBody>
          <a:bodyPr wrap="none" lIns="0" anchor="ctr">
            <a:noAutofit/>
          </a:bodyPr>
          <a:lstStyle/>
          <a:p>
            <a:pPr defTabSz="914378">
              <a:defRPr/>
            </a:pPr>
            <a:r>
              <a:rPr lang="zh-CN" altLang="en-US" sz="1500" kern="900" spc="600" dirty="0" smtClea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公文写作要领</a:t>
            </a:r>
            <a:endParaRPr lang="zh-CN" altLang="en-US" sz="1500" kern="900" spc="600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3384E8A2-05CF-4D8C-8984-AA5754E21172}"/>
              </a:ext>
            </a:extLst>
          </p:cNvPr>
          <p:cNvSpPr txBox="1">
            <a:spLocks noChangeArrowheads="1"/>
          </p:cNvSpPr>
          <p:nvPr/>
        </p:nvSpPr>
        <p:spPr>
          <a:xfrm>
            <a:off x="4724401" y="1296489"/>
            <a:ext cx="4114799" cy="31802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1、“理由”部分简明扼要</a:t>
            </a:r>
          </a:p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2、主要内容在正文中表述</a:t>
            </a:r>
          </a:p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3、要有倾向性意见，且具可操作性</a:t>
            </a:r>
          </a:p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4、一事一请示、不越级、不多头请示、请批对应</a:t>
            </a:r>
          </a:p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5、送往政府部门的请示要注明联系人和联系电话</a:t>
            </a:r>
          </a:p>
          <a:p>
            <a:pPr marL="342892" indent="-342892" defTabSz="914378">
              <a:lnSpc>
                <a:spcPct val="200000"/>
              </a:lnSpc>
              <a:buNone/>
              <a:defRPr/>
            </a:pPr>
            <a:r>
              <a:rPr kumimoji="1" lang="en-US" altLang="zh-CN" sz="1400" dirty="0">
                <a:solidFill>
                  <a:schemeClr val="tx2"/>
                </a:solidFill>
                <a:latin typeface="+mn-ea"/>
              </a:rPr>
              <a:t>6</a:t>
            </a: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、请示和报告有本质上的区别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"/>
          <a:stretch/>
        </p:blipFill>
        <p:spPr>
          <a:xfrm>
            <a:off x="702013" y="1200150"/>
            <a:ext cx="3849513" cy="2590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48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971550" y="3805237"/>
            <a:ext cx="3600450" cy="559594"/>
            <a:chOff x="865767" y="3176209"/>
            <a:chExt cx="3600532" cy="559687"/>
          </a:xfrm>
        </p:grpSpPr>
        <p:sp>
          <p:nvSpPr>
            <p:cNvPr id="8" name="íṡľíḍè-Rectangle 7">
              <a:extLst>
                <a:ext uri="{FF2B5EF4-FFF2-40B4-BE49-F238E27FC236}">
                  <a16:creationId xmlns:a16="http://schemas.microsoft.com/office/drawing/2014/main" xmlns="" id="{1564A19E-DD23-4516-87F7-8FCF49C6DAC0}"/>
                </a:ext>
              </a:extLst>
            </p:cNvPr>
            <p:cNvSpPr/>
            <p:nvPr/>
          </p:nvSpPr>
          <p:spPr>
            <a:xfrm>
              <a:off x="865767" y="3176209"/>
              <a:ext cx="3600532" cy="276271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pPr defTabSz="914378">
                <a:defRPr/>
              </a:pPr>
              <a:r>
                <a:rPr lang="zh-CN" altLang="en-US" sz="2000" b="1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标题文本预设</a:t>
              </a:r>
            </a:p>
          </p:txBody>
        </p:sp>
        <p:sp>
          <p:nvSpPr>
            <p:cNvPr id="13" name="íṡľíḍè-Rectangle 12">
              <a:extLst>
                <a:ext uri="{FF2B5EF4-FFF2-40B4-BE49-F238E27FC236}">
                  <a16:creationId xmlns:a16="http://schemas.microsoft.com/office/drawing/2014/main" xmlns="" id="{FCB8FFEC-FBBB-4F1A-AC4D-818A28079C1F}"/>
                </a:ext>
              </a:extLst>
            </p:cNvPr>
            <p:cNvSpPr/>
            <p:nvPr/>
          </p:nvSpPr>
          <p:spPr>
            <a:xfrm>
              <a:off x="865767" y="3476296"/>
              <a:ext cx="3600532" cy="259600"/>
            </a:xfrm>
            <a:prstGeom prst="rect">
              <a:avLst/>
            </a:prstGeom>
          </p:spPr>
          <p:txBody>
            <a:bodyPr lIns="0" tIns="0" rIns="0" bIns="0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</a:br>
              <a:r>
                <a:rPr lang="zh-CN" altLang="en-US" sz="10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（建议使用主题字体）</a:t>
              </a:r>
            </a:p>
          </p:txBody>
        </p:sp>
      </p:grpSp>
      <p:sp>
        <p:nvSpPr>
          <p:cNvPr id="27654" name="Rectangle 3"/>
          <p:cNvSpPr txBox="1">
            <a:spLocks noChangeArrowheads="1"/>
          </p:cNvSpPr>
          <p:nvPr/>
        </p:nvSpPr>
        <p:spPr bwMode="auto">
          <a:xfrm>
            <a:off x="4648200" y="1164431"/>
            <a:ext cx="3962400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indent="0">
              <a:buClr>
                <a:srgbClr val="FF9900"/>
              </a:buClr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ea"/>
                <a:ea typeface="+mn-ea"/>
                <a:cs typeface="文鼎新艺体简"/>
              </a:rPr>
              <a:t>案例  </a:t>
            </a:r>
            <a:endParaRPr lang="en-US" altLang="zh-CN" sz="1600" dirty="0">
              <a:solidFill>
                <a:srgbClr val="000000"/>
              </a:solidFill>
              <a:latin typeface="+mn-ea"/>
              <a:ea typeface="+mn-ea"/>
              <a:cs typeface="文鼎新艺体简"/>
            </a:endParaRPr>
          </a:p>
          <a:p>
            <a:pPr marL="0" indent="0">
              <a:buClr>
                <a:srgbClr val="FF9900"/>
              </a:buClr>
              <a:buNone/>
            </a:pPr>
            <a:r>
              <a:rPr lang="en-US" altLang="zh-CN" sz="1300" dirty="0">
                <a:solidFill>
                  <a:srgbClr val="000000"/>
                </a:solidFill>
                <a:latin typeface="+mn-ea"/>
                <a:ea typeface="+mn-ea"/>
                <a:cs typeface="文鼎新艺体简"/>
              </a:rPr>
              <a:t>        </a:t>
            </a: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  <a:cs typeface="文鼎新艺体简"/>
              </a:rPr>
              <a:t>山西煤炭运销集团古交福昌煤业有限公司</a:t>
            </a:r>
          </a:p>
          <a:p>
            <a:pPr marL="0" indent="0">
              <a:buNone/>
            </a:pP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   关于主斜井施工联络巷与副斜井对打施工的请示</a:t>
            </a:r>
          </a:p>
          <a:p>
            <a:pPr marL="0" indent="0">
              <a:buNone/>
            </a:pP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endParaRPr lang="en-US" altLang="zh-CN" sz="13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 能源投资开发有限公司： </a:t>
            </a:r>
          </a:p>
          <a:p>
            <a:pPr marL="0" indent="0">
              <a:buNone/>
            </a:pP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     为加快矿建进度，福昌煤业根据实际情况，拟采取从主斜井施工联络巷与副斜井对打施工方案，这样将最少缩短矿建周期</a:t>
            </a:r>
            <a:r>
              <a:rPr lang="en-US" altLang="zh-CN" sz="13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个月以上。 </a:t>
            </a:r>
            <a:b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    妥否，请批示。 </a:t>
            </a:r>
            <a:b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/>
            </a:r>
            <a:b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zh-CN" altLang="en-US" sz="1300" dirty="0" smtClean="0">
                <a:solidFill>
                  <a:srgbClr val="000000"/>
                </a:solidFill>
                <a:latin typeface="+mn-ea"/>
                <a:ea typeface="+mn-ea"/>
              </a:rPr>
              <a:t>山西煤炭运销集团</a:t>
            </a:r>
            <a:r>
              <a:rPr lang="zh-CN" altLang="en-US" sz="1300" dirty="0">
                <a:solidFill>
                  <a:srgbClr val="000000"/>
                </a:solidFill>
                <a:latin typeface="+mn-ea"/>
                <a:ea typeface="+mn-ea"/>
              </a:rPr>
              <a:t>古交福昌煤业有限公司</a:t>
            </a:r>
            <a:endParaRPr lang="en-US" altLang="zh-CN" sz="13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300" dirty="0">
                <a:solidFill>
                  <a:srgbClr val="000000"/>
                </a:solidFill>
                <a:latin typeface="+mn-ea"/>
                <a:ea typeface="+mn-ea"/>
              </a:rPr>
              <a:t>                                    </a:t>
            </a:r>
            <a:r>
              <a:rPr lang="en-US" altLang="zh-CN" sz="1300" dirty="0" smtClean="0">
                <a:solidFill>
                  <a:srgbClr val="000000"/>
                </a:solidFill>
                <a:latin typeface="+mn-ea"/>
                <a:ea typeface="+mn-ea"/>
              </a:rPr>
              <a:t>20XX</a:t>
            </a:r>
            <a:r>
              <a:rPr lang="zh-CN" altLang="en-US" sz="1300" dirty="0" smtClean="0">
                <a:solidFill>
                  <a:srgbClr val="000000"/>
                </a:solidFill>
                <a:latin typeface="+mn-ea"/>
                <a:ea typeface="+mn-ea"/>
              </a:rPr>
              <a:t>年</a:t>
            </a:r>
            <a:r>
              <a:rPr lang="en-US" altLang="zh-CN" sz="1300" dirty="0" smtClean="0">
                <a:solidFill>
                  <a:srgbClr val="000000"/>
                </a:solidFill>
                <a:latin typeface="+mn-ea"/>
                <a:ea typeface="+mn-ea"/>
              </a:rPr>
              <a:t>X</a:t>
            </a:r>
            <a:r>
              <a:rPr lang="zh-CN" altLang="en-US" sz="1300" dirty="0" smtClean="0">
                <a:solidFill>
                  <a:srgbClr val="000000"/>
                </a:solidFill>
                <a:latin typeface="+mn-ea"/>
                <a:ea typeface="+mn-ea"/>
              </a:rPr>
              <a:t>月</a:t>
            </a:r>
            <a:r>
              <a:rPr lang="en-US" altLang="zh-CN" sz="1300" dirty="0" smtClean="0">
                <a:solidFill>
                  <a:srgbClr val="000000"/>
                </a:solidFill>
                <a:latin typeface="+mn-ea"/>
                <a:ea typeface="+mn-ea"/>
              </a:rPr>
              <a:t>X</a:t>
            </a:r>
            <a:r>
              <a:rPr lang="zh-CN" altLang="en-US" sz="1300" dirty="0" smtClean="0">
                <a:solidFill>
                  <a:srgbClr val="000000"/>
                </a:solidFill>
                <a:latin typeface="+mn-ea"/>
                <a:ea typeface="+mn-ea"/>
              </a:rPr>
              <a:t>日</a:t>
            </a:r>
            <a:endParaRPr lang="zh-CN" altLang="en-US" sz="13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5553"/>
            <a:ext cx="3639078" cy="241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4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内容占位符 1">
            <a:extLst>
              <a:ext uri="{FF2B5EF4-FFF2-40B4-BE49-F238E27FC236}">
                <a16:creationId xmlns:a16="http://schemas.microsoft.com/office/drawing/2014/main" xmlns="" id="{D3E6DCAC-6DD5-448F-B356-84B950C77AC4}"/>
              </a:ext>
            </a:extLst>
          </p:cNvPr>
          <p:cNvSpPr txBox="1">
            <a:spLocks/>
          </p:cNvSpPr>
          <p:nvPr/>
        </p:nvSpPr>
        <p:spPr>
          <a:xfrm>
            <a:off x="609600" y="1073945"/>
            <a:ext cx="8166497" cy="35552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000000"/>
                </a:solidFill>
              </a:rPr>
              <a:t>通知：</a:t>
            </a:r>
            <a:r>
              <a:rPr lang="zh-CN" altLang="en-US" sz="1600" dirty="0">
                <a:solidFill>
                  <a:srgbClr val="000000"/>
                </a:solidFill>
              </a:rPr>
              <a:t>适用于公司批转至下级公司和有关部门的公文，转发上级单位的公文；传达要求下级公司和有关部门办理的需要周知或者执行的事项；人事任免等。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000000"/>
                </a:solidFill>
              </a:rPr>
              <a:t>通知的分类</a:t>
            </a:r>
            <a:r>
              <a:rPr lang="zh-CN" altLang="en-US" sz="1600" dirty="0">
                <a:solidFill>
                  <a:srgbClr val="000000"/>
                </a:solidFill>
              </a:rPr>
              <a:t>：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1</a:t>
            </a:r>
            <a:r>
              <a:rPr lang="zh-CN" altLang="en-US" sz="1600" dirty="0">
                <a:solidFill>
                  <a:srgbClr val="000000"/>
                </a:solidFill>
              </a:rPr>
              <a:t>、批转性通知      </a:t>
            </a:r>
            <a:r>
              <a:rPr lang="en-US" altLang="zh-CN" sz="1600" dirty="0">
                <a:solidFill>
                  <a:srgbClr val="000000"/>
                </a:solidFill>
              </a:rPr>
              <a:t>2</a:t>
            </a:r>
            <a:r>
              <a:rPr lang="zh-CN" altLang="en-US" sz="1600" dirty="0">
                <a:solidFill>
                  <a:srgbClr val="000000"/>
                </a:solidFill>
              </a:rPr>
              <a:t>、转发性通知     </a:t>
            </a:r>
            <a:r>
              <a:rPr lang="en-US" altLang="zh-CN" sz="1600" dirty="0">
                <a:solidFill>
                  <a:srgbClr val="000000"/>
                </a:solidFill>
              </a:rPr>
              <a:t>3</a:t>
            </a:r>
            <a:r>
              <a:rPr lang="zh-CN" altLang="en-US" sz="1600" dirty="0">
                <a:solidFill>
                  <a:srgbClr val="000000"/>
                </a:solidFill>
              </a:rPr>
              <a:t>、印发性通知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4</a:t>
            </a:r>
            <a:r>
              <a:rPr lang="zh-CN" altLang="en-US" sz="1600" dirty="0">
                <a:solidFill>
                  <a:srgbClr val="000000"/>
                </a:solidFill>
              </a:rPr>
              <a:t>、指示性通知      </a:t>
            </a:r>
            <a:r>
              <a:rPr lang="en-US" altLang="zh-CN" sz="1600" dirty="0">
                <a:solidFill>
                  <a:srgbClr val="000000"/>
                </a:solidFill>
              </a:rPr>
              <a:t>5</a:t>
            </a:r>
            <a:r>
              <a:rPr lang="zh-CN" altLang="en-US" sz="1600" dirty="0">
                <a:solidFill>
                  <a:srgbClr val="000000"/>
                </a:solidFill>
              </a:rPr>
              <a:t>、一般性通知     </a:t>
            </a:r>
            <a:r>
              <a:rPr lang="en-US" altLang="zh-CN" sz="1600" dirty="0">
                <a:solidFill>
                  <a:srgbClr val="000000"/>
                </a:solidFill>
              </a:rPr>
              <a:t>6</a:t>
            </a:r>
            <a:r>
              <a:rPr lang="zh-CN" altLang="en-US" sz="1600" dirty="0">
                <a:solidFill>
                  <a:srgbClr val="000000"/>
                </a:solidFill>
              </a:rPr>
              <a:t>、事务性通知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7</a:t>
            </a:r>
            <a:r>
              <a:rPr lang="zh-CN" altLang="en-US" sz="1600" dirty="0">
                <a:solidFill>
                  <a:srgbClr val="000000"/>
                </a:solidFill>
              </a:rPr>
              <a:t>、会议性通知      </a:t>
            </a:r>
            <a:r>
              <a:rPr lang="en-US" altLang="zh-CN" sz="1600" dirty="0">
                <a:solidFill>
                  <a:srgbClr val="000000"/>
                </a:solidFill>
              </a:rPr>
              <a:t>8</a:t>
            </a:r>
            <a:r>
              <a:rPr lang="zh-CN" altLang="en-US" sz="1600" dirty="0">
                <a:solidFill>
                  <a:srgbClr val="000000"/>
                </a:solidFill>
              </a:rPr>
              <a:t>、任免性通知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000000"/>
                </a:solidFill>
              </a:rPr>
              <a:t>主要特点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 1</a:t>
            </a:r>
            <a:r>
              <a:rPr lang="zh-CN" altLang="en-US" sz="1600" dirty="0">
                <a:solidFill>
                  <a:srgbClr val="000000"/>
                </a:solidFill>
              </a:rPr>
              <a:t>、适用范围广、适用性强、形式灵活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 2</a:t>
            </a:r>
            <a:r>
              <a:rPr lang="zh-CN" altLang="en-US" sz="1600" dirty="0">
                <a:solidFill>
                  <a:srgbClr val="000000"/>
                </a:solidFill>
              </a:rPr>
              <a:t>、适用频率高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342892" indent="-342892" defTabSz="914378"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   3</a:t>
            </a:r>
            <a:r>
              <a:rPr lang="zh-CN" altLang="en-US" sz="1600" dirty="0">
                <a:solidFill>
                  <a:srgbClr val="000000"/>
                </a:solidFill>
              </a:rPr>
              <a:t>、专项性强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97" y="2038350"/>
            <a:ext cx="2816201" cy="21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0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/>
          <p:nvPr/>
        </p:nvSpPr>
        <p:spPr>
          <a:xfrm>
            <a:off x="611981" y="964406"/>
            <a:ext cx="7992666" cy="381714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1749" name="内容占位符 1"/>
          <p:cNvSpPr txBox="1">
            <a:spLocks noChangeArrowheads="1"/>
          </p:cNvSpPr>
          <p:nvPr/>
        </p:nvSpPr>
        <p:spPr bwMode="auto">
          <a:xfrm>
            <a:off x="760214" y="1123950"/>
            <a:ext cx="76217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</a:rPr>
              <a:t>一、标题：制发机关＋事由＋通知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</a:rPr>
              <a:t>二、正文：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000000"/>
                </a:solidFill>
              </a:rPr>
              <a:t>通知前言：即制发通知的理由、目的、依据。例如“为了解决</a:t>
            </a:r>
            <a:r>
              <a:rPr lang="en-US" altLang="zh-CN" sz="1800" dirty="0">
                <a:solidFill>
                  <a:srgbClr val="000000"/>
                </a:solidFill>
              </a:rPr>
              <a:t>×××</a:t>
            </a:r>
            <a:r>
              <a:rPr lang="zh-CN" altLang="en-US" sz="1800" dirty="0">
                <a:solidFill>
                  <a:srgbClr val="000000"/>
                </a:solidFill>
              </a:rPr>
              <a:t>的问题，经</a:t>
            </a:r>
            <a:r>
              <a:rPr lang="en-US" altLang="zh-CN" sz="1800" dirty="0">
                <a:solidFill>
                  <a:srgbClr val="000000"/>
                </a:solidFill>
              </a:rPr>
              <a:t>××</a:t>
            </a:r>
            <a:r>
              <a:rPr lang="zh-CN" altLang="en-US" sz="1800" dirty="0">
                <a:solidFill>
                  <a:srgbClr val="000000"/>
                </a:solidFill>
              </a:rPr>
              <a:t>批准，现将</a:t>
            </a:r>
            <a:r>
              <a:rPr lang="en-US" altLang="zh-CN" sz="1800" dirty="0">
                <a:solidFill>
                  <a:srgbClr val="000000"/>
                </a:solidFill>
              </a:rPr>
              <a:t>××</a:t>
            </a:r>
            <a:r>
              <a:rPr lang="zh-CN" altLang="en-US" sz="1800" dirty="0">
                <a:solidFill>
                  <a:srgbClr val="000000"/>
                </a:solidFill>
              </a:rPr>
              <a:t>，具体规定通知如下。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000000"/>
                </a:solidFill>
              </a:rPr>
              <a:t>通知主体：写出通知事项，分条列项，条目分明。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</a:rPr>
              <a:t>三、结尾（三种写法）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000000"/>
                </a:solidFill>
              </a:rPr>
              <a:t>意尽言止，不单写结束语。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000000"/>
                </a:solidFill>
              </a:rPr>
              <a:t>在前言和主体之间，如未用“特通知如下”作为过渡语，结尾可用“特此通知”结尾。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rgbClr val="000000"/>
                </a:solidFill>
              </a:rPr>
              <a:t>再次明确主题的段落</a:t>
            </a:r>
            <a:r>
              <a:rPr lang="zh-CN" altLang="en-US" sz="1800" dirty="0" smtClean="0">
                <a:solidFill>
                  <a:srgbClr val="000000"/>
                </a:solidFill>
              </a:rPr>
              <a:t>描写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9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7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42596" y="860040"/>
            <a:ext cx="1829604" cy="263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n-US" altLang="zh-CN" sz="3200" b="1" dirty="0" smtClean="0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PART03</a:t>
            </a:r>
            <a:endParaRPr lang="zh-CN" altLang="en-US" sz="3200" b="1" dirty="0">
              <a:solidFill>
                <a:schemeClr val="accent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9000" r="-11000" b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F9A515C-3014-423C-B721-A6D0D594BD5D}"/>
              </a:ext>
            </a:extLst>
          </p:cNvPr>
          <p:cNvSpPr/>
          <p:nvPr/>
        </p:nvSpPr>
        <p:spPr>
          <a:xfrm>
            <a:off x="5410200" y="2124730"/>
            <a:ext cx="3715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总体要求与存在</a:t>
            </a:r>
            <a:r>
              <a:rPr lang="zh-CN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问题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48300" y="258341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training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30" grpId="0" animBg="1"/>
      <p:bldP spid="31" grpId="0" animBg="1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521EAF86-917D-45A3-A41A-762E3F92EC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305300" y="1123950"/>
            <a:ext cx="4533900" cy="3429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1、正确选用文种，体式规范</a:t>
            </a:r>
          </a:p>
          <a:p>
            <a:pPr marL="274320" indent="-192024"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2、标题准确反映全文的主题</a:t>
            </a:r>
          </a:p>
          <a:p>
            <a:pPr marL="274320" indent="-192024"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3、观点明确，阐述清楚，逻辑关系明了</a:t>
            </a:r>
          </a:p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4、简明扼要，直书不曲</a:t>
            </a:r>
          </a:p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5、表述紧凑严密</a:t>
            </a:r>
          </a:p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6、用语庄重平实</a:t>
            </a:r>
          </a:p>
          <a:p>
            <a:pPr marL="274320" indent="-192024"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7、概念稳定</a:t>
            </a:r>
          </a:p>
          <a:p>
            <a:pPr marL="274320" indent="-192024"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8、用语要礼貌得体</a:t>
            </a:r>
          </a:p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9、正确运用标点符号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74320" indent="-192024">
              <a:lnSpc>
                <a:spcPct val="95000"/>
              </a:lnSpc>
              <a:spcBef>
                <a:spcPct val="50000"/>
              </a:spcBef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10、准确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3"/>
          <a:stretch/>
        </p:blipFill>
        <p:spPr>
          <a:xfrm>
            <a:off x="838200" y="1107528"/>
            <a:ext cx="3352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2FA0F9A0-6450-4611-A42F-E17AFEA50CE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419600" y="1200150"/>
            <a:ext cx="43434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82296" indent="0">
              <a:lnSpc>
                <a:spcPct val="170000"/>
              </a:lnSpc>
              <a:spcBef>
                <a:spcPct val="50000"/>
              </a:spcBef>
              <a:buClr>
                <a:schemeClr val="accent2"/>
              </a:buClr>
              <a:buNone/>
              <a:defRPr/>
            </a:pPr>
            <a:r>
              <a:rPr kumimoji="1"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重复、啰嗦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2296" indent="0">
              <a:lnSpc>
                <a:spcPct val="170000"/>
              </a:lnSpc>
              <a:buClr>
                <a:srgbClr val="FF9900"/>
              </a:buClr>
              <a:buNone/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经公司领导批准同意</a:t>
            </a:r>
          </a:p>
          <a:p>
            <a:pPr marL="82296" indent="0">
              <a:lnSpc>
                <a:spcPct val="170000"/>
              </a:lnSpc>
              <a:spcBef>
                <a:spcPct val="50000"/>
              </a:spcBef>
              <a:buClr>
                <a:srgbClr val="FF9900"/>
              </a:buClr>
              <a:buNone/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年5月25日~5月31日 下午18：45分</a:t>
            </a:r>
          </a:p>
          <a:p>
            <a:pPr marL="82296" indent="0">
              <a:lnSpc>
                <a:spcPct val="170000"/>
              </a:lnSpc>
              <a:buClr>
                <a:srgbClr val="FF9900"/>
              </a:buClr>
              <a:buNone/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事故发生后，公司总部高度重视这次事故，接报事故后，立即----。</a:t>
            </a:r>
          </a:p>
          <a:p>
            <a:pPr marL="82296" indent="0">
              <a:lnSpc>
                <a:spcPct val="170000"/>
              </a:lnSpc>
              <a:spcBef>
                <a:spcPct val="50000"/>
              </a:spcBef>
              <a:buClr>
                <a:srgbClr val="FF9900"/>
              </a:buClr>
              <a:buNone/>
              <a:defRPr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工作人员24小时夜以继日轮班</a:t>
            </a: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/>
          <a:stretch/>
        </p:blipFill>
        <p:spPr>
          <a:xfrm>
            <a:off x="838200" y="135255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F0C6947C-1285-456B-806A-36ACD03CBA8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2000" y="1276350"/>
            <a:ext cx="4114800" cy="3146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、语序不当</a:t>
            </a:r>
          </a:p>
          <a:p>
            <a:pPr marL="82296" indent="0">
              <a:buClr>
                <a:srgbClr val="FF9900"/>
              </a:buClr>
              <a:buNone/>
              <a:defRPr/>
            </a:pPr>
            <a:r>
              <a:rPr lang="zh-CN" altLang="en-US" sz="1200" dirty="0">
                <a:latin typeface="宋体" pitchFamily="2" charset="-122"/>
                <a:ea typeface="微软雅黑" panose="020B0503020204020204" pitchFamily="34" charset="-122"/>
                <a:cs typeface="+mn-cs"/>
              </a:rPr>
              <a:t>关于部分三、四号线施工单位拖欠钢筋、混凝土供应商的材料款问题，请建设总部抓紧给相关施工单位发文，限期要求解决。</a:t>
            </a:r>
            <a:endParaRPr lang="zh-CN" altLang="en-US" sz="1200" dirty="0">
              <a:ea typeface="微软雅黑" panose="020B0503020204020204" pitchFamily="34" charset="-122"/>
              <a:cs typeface="+mn-cs"/>
            </a:endParaRPr>
          </a:p>
          <a:p>
            <a:pPr marL="82296" indent="0" algn="just">
              <a:buClr>
                <a:srgbClr val="FF9900"/>
              </a:buClr>
              <a:buNone/>
              <a:defRPr/>
            </a:pPr>
            <a:r>
              <a:rPr lang="zh-CN" altLang="en-US" sz="1200" dirty="0">
                <a:ea typeface="微软雅黑" panose="020B0503020204020204" pitchFamily="34" charset="-122"/>
                <a:cs typeface="+mn-cs"/>
              </a:rPr>
              <a:t>修改：</a:t>
            </a:r>
            <a:r>
              <a:rPr lang="zh-CN" altLang="en-US" sz="1200" dirty="0">
                <a:latin typeface="宋体" pitchFamily="2" charset="-122"/>
                <a:ea typeface="微软雅黑" panose="020B0503020204020204" pitchFamily="34" charset="-122"/>
                <a:cs typeface="+mn-cs"/>
              </a:rPr>
              <a:t>关于三、四号线部分施工单位拖欠钢筋、混凝土供应商的材料款问题，请建设总部抓紧给相关施工单位发文，要求限期解决。</a:t>
            </a:r>
            <a:endParaRPr lang="zh-CN" altLang="en-US" sz="1200" dirty="0">
              <a:ea typeface="微软雅黑" panose="020B0503020204020204" pitchFamily="34" charset="-122"/>
              <a:cs typeface="+mn-cs"/>
            </a:endParaRPr>
          </a:p>
          <a:p>
            <a:pPr marL="82296" indent="0" algn="just">
              <a:buClr>
                <a:srgbClr val="FF9900"/>
              </a:buClr>
              <a:buNone/>
              <a:defRPr/>
            </a:pPr>
            <a:endParaRPr lang="zh-CN" altLang="en-US" sz="1200" dirty="0">
              <a:ea typeface="微软雅黑" panose="020B0503020204020204" pitchFamily="34" charset="-122"/>
              <a:cs typeface="+mn-cs"/>
            </a:endParaRPr>
          </a:p>
          <a:p>
            <a:pPr marL="82296" indent="0" algn="just">
              <a:buClr>
                <a:srgbClr val="FF9900"/>
              </a:buClr>
              <a:buNone/>
              <a:defRPr/>
            </a:pPr>
            <a:r>
              <a:rPr lang="zh-CN" altLang="en-US" sz="1200" dirty="0">
                <a:latin typeface="宋体" pitchFamily="2" charset="-122"/>
                <a:ea typeface="微软雅黑" panose="020B0503020204020204" pitchFamily="34" charset="-122"/>
                <a:cs typeface="+mn-cs"/>
              </a:rPr>
              <a:t>****工程是***市委、市政府及广大市民备受关注的大型市政工程。</a:t>
            </a:r>
          </a:p>
          <a:p>
            <a:pPr marL="82296" indent="0" algn="just">
              <a:buClr>
                <a:srgbClr val="FF9900"/>
              </a:buClr>
              <a:buNone/>
              <a:defRPr/>
            </a:pPr>
            <a:r>
              <a:rPr lang="zh-CN" altLang="en-US" sz="1200" dirty="0">
                <a:ea typeface="微软雅黑" panose="020B0503020204020204" pitchFamily="34" charset="-122"/>
                <a:cs typeface="+mn-cs"/>
              </a:rPr>
              <a:t>修改：</a:t>
            </a:r>
            <a:r>
              <a:rPr lang="zh-CN" altLang="en-US" sz="1200" dirty="0">
                <a:latin typeface="宋体" pitchFamily="2" charset="-122"/>
                <a:ea typeface="微软雅黑" panose="020B0503020204020204" pitchFamily="34" charset="-122"/>
                <a:cs typeface="+mn-cs"/>
              </a:rPr>
              <a:t>****工程是备受***市委、市政府及广大市民关注的大型市政工程。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/>
          <a:stretch/>
        </p:blipFill>
        <p:spPr>
          <a:xfrm>
            <a:off x="5029200" y="1679751"/>
            <a:ext cx="3403042" cy="23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6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42596" y="860040"/>
            <a:ext cx="1829604" cy="263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n-US" altLang="zh-CN" sz="3200" b="1" dirty="0" smtClean="0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PART04</a:t>
            </a:r>
            <a:endParaRPr lang="zh-CN" altLang="en-US" sz="3200" b="1" dirty="0">
              <a:solidFill>
                <a:schemeClr val="accent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9000" r="-11000" b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F9A515C-3014-423C-B721-A6D0D594BD5D}"/>
              </a:ext>
            </a:extLst>
          </p:cNvPr>
          <p:cNvSpPr/>
          <p:nvPr/>
        </p:nvSpPr>
        <p:spPr>
          <a:xfrm>
            <a:off x="5410200" y="2124730"/>
            <a:ext cx="3715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公文写作解决方案</a:t>
            </a:r>
          </a:p>
        </p:txBody>
      </p:sp>
      <p:sp>
        <p:nvSpPr>
          <p:cNvPr id="24" name="矩形 23"/>
          <p:cNvSpPr/>
          <p:nvPr/>
        </p:nvSpPr>
        <p:spPr>
          <a:xfrm>
            <a:off x="5448300" y="258341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training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7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30" grpId="0" animBg="1"/>
      <p:bldP spid="31" grpId="0" animBg="1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5800" y="1428750"/>
            <a:ext cx="426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400" b="1" dirty="0" smtClean="0">
                <a:ea typeface="微软雅黑" panose="020B0503020204020204" pitchFamily="34" charset="-122"/>
              </a:rPr>
              <a:t>确立</a:t>
            </a:r>
            <a:r>
              <a:rPr kumimoji="1" lang="zh-CN" altLang="en-US" sz="2400" b="1" dirty="0">
                <a:ea typeface="微软雅黑" panose="020B0503020204020204" pitchFamily="34" charset="-122"/>
              </a:rPr>
              <a:t>为别人而写的</a:t>
            </a:r>
            <a:r>
              <a:rPr kumimoji="1" lang="zh-CN" altLang="en-US" sz="2400" b="1" dirty="0" smtClean="0">
                <a:ea typeface="微软雅黑" panose="020B0503020204020204" pitchFamily="34" charset="-122"/>
              </a:rPr>
              <a:t>原则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Clr>
                <a:srgbClr val="FF9900"/>
              </a:buClr>
              <a:buNone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拟文的直接目标是“四好”：</a:t>
            </a:r>
          </a:p>
          <a:p>
            <a:pPr marL="0" indent="0">
              <a:buClr>
                <a:srgbClr val="FF9900"/>
              </a:buClr>
              <a:buNone/>
            </a:pPr>
            <a:r>
              <a:rPr kumimoji="1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读、好懂、好记、好执行</a:t>
            </a:r>
          </a:p>
          <a:p>
            <a:pPr marL="0" indent="0">
              <a:buClr>
                <a:srgbClr val="FF9900"/>
              </a:buClr>
              <a:buNone/>
            </a:pPr>
            <a:endParaRPr kumimoji="1"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buClr>
                <a:srgbClr val="FF9900"/>
              </a:buClr>
              <a:buNone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让你自己明白很重要，但让读者明白更重要</a:t>
            </a:r>
          </a:p>
          <a:p>
            <a:pPr marL="914400" lvl="2" indent="0" eaLnBrk="1" hangingPunct="1">
              <a:lnSpc>
                <a:spcPct val="130000"/>
              </a:lnSpc>
              <a:buClr>
                <a:srgbClr val="FF9900"/>
              </a:buClr>
              <a:buNone/>
            </a:pP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Clr>
                <a:srgbClr val="FF9900"/>
              </a:buClr>
              <a:buNone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公文“四宜”：宜短、宜实、宜准、宜</a:t>
            </a:r>
            <a:r>
              <a:rPr kumimoji="1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平和</a:t>
            </a:r>
            <a:endParaRPr kumimoji="1" lang="zh-CN" altLang="en-US" sz="1400" dirty="0"/>
          </a:p>
          <a:p>
            <a:pPr marL="0" indent="0">
              <a:buNone/>
            </a:pPr>
            <a:endParaRPr kumimoji="1" lang="zh-CN" altLang="en-US" sz="1400" dirty="0"/>
          </a:p>
          <a:p>
            <a:pPr marL="0" indent="0" eaLnBrk="1" hangingPunct="1">
              <a:buNone/>
            </a:pPr>
            <a:endParaRPr kumimoji="1"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/>
        </p:blipFill>
        <p:spPr>
          <a:xfrm>
            <a:off x="4800601" y="1428750"/>
            <a:ext cx="36575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4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419600" y="750310"/>
            <a:ext cx="1613011" cy="423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zh-CN" altLang="en-US" sz="3200" b="1" spc="2100" dirty="0" smtClean="0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目录</a:t>
            </a:r>
            <a:endParaRPr lang="zh-CN" altLang="en-US" sz="3200" b="1" spc="2100" dirty="0">
              <a:solidFill>
                <a:schemeClr val="accent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000" t="-6000" r="-3000" b="-3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562600" y="1391462"/>
            <a:ext cx="3048000" cy="2551888"/>
            <a:chOff x="5562600" y="1428750"/>
            <a:chExt cx="3048000" cy="2551888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xmlns="" id="{89F98185-469F-4552-8764-91B05EB8C61E}"/>
                </a:ext>
              </a:extLst>
            </p:cNvPr>
            <p:cNvSpPr txBox="1"/>
            <p:nvPr/>
          </p:nvSpPr>
          <p:spPr>
            <a:xfrm>
              <a:off x="5562601" y="1428750"/>
              <a:ext cx="417481" cy="53101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01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xmlns="" id="{7915CBCE-BEAE-4D0D-BDD9-9DB6FD0E05D3}"/>
                </a:ext>
              </a:extLst>
            </p:cNvPr>
            <p:cNvSpPr txBox="1"/>
            <p:nvPr/>
          </p:nvSpPr>
          <p:spPr>
            <a:xfrm>
              <a:off x="5638800" y="1592503"/>
              <a:ext cx="2971800" cy="182166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85000" lnSpcReduction="20000"/>
            </a:bodyPr>
            <a:lstStyle/>
            <a:p>
              <a:pPr defTabSz="914378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公文整体介绍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xmlns="" id="{F3B082F5-6EA2-4D68-884D-89C5A8E47BE2}"/>
                </a:ext>
              </a:extLst>
            </p:cNvPr>
            <p:cNvSpPr txBox="1">
              <a:spLocks/>
            </p:cNvSpPr>
            <p:nvPr/>
          </p:nvSpPr>
          <p:spPr>
            <a:xfrm>
              <a:off x="5638800" y="1745196"/>
              <a:ext cx="2971800" cy="240506"/>
            </a:xfrm>
            <a:prstGeom prst="rect">
              <a:avLst/>
            </a:prstGeom>
          </p:spPr>
          <p:txBody>
            <a:bodyPr lIns="360000" tIns="0" rIns="0" bIns="0" anchor="ctr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xmlns="" id="{F82CF11D-DAE8-42E5-925B-D707BB9B75F2}"/>
                </a:ext>
              </a:extLst>
            </p:cNvPr>
            <p:cNvSpPr txBox="1"/>
            <p:nvPr/>
          </p:nvSpPr>
          <p:spPr>
            <a:xfrm>
              <a:off x="5562601" y="2146696"/>
              <a:ext cx="421895" cy="53101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02</a:t>
              </a: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xmlns="" id="{47AC5478-975B-48F4-B6C6-5D4C53D7347D}"/>
                </a:ext>
              </a:extLst>
            </p:cNvPr>
            <p:cNvSpPr txBox="1"/>
            <p:nvPr/>
          </p:nvSpPr>
          <p:spPr>
            <a:xfrm>
              <a:off x="5638800" y="2311641"/>
              <a:ext cx="2971800" cy="182166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85000" lnSpcReduction="20000"/>
            </a:bodyPr>
            <a:lstStyle/>
            <a:p>
              <a:pPr defTabSz="914378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公文</a:t>
              </a: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写作要领</a:t>
              </a: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xmlns="" id="{C2B49851-D473-4837-9F40-A0C7D02258D1}"/>
                </a:ext>
              </a:extLst>
            </p:cNvPr>
            <p:cNvSpPr txBox="1">
              <a:spLocks/>
            </p:cNvSpPr>
            <p:nvPr/>
          </p:nvSpPr>
          <p:spPr>
            <a:xfrm>
              <a:off x="5638800" y="2464188"/>
              <a:ext cx="2971800" cy="240506"/>
            </a:xfrm>
            <a:prstGeom prst="rect">
              <a:avLst/>
            </a:prstGeom>
          </p:spPr>
          <p:txBody>
            <a:bodyPr lIns="360000" tIns="0" rIns="0" bIns="0" anchor="ctr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C9872892-9654-4C02-B261-CD3B7756CD01}"/>
                </a:ext>
              </a:extLst>
            </p:cNvPr>
            <p:cNvSpPr txBox="1"/>
            <p:nvPr/>
          </p:nvSpPr>
          <p:spPr>
            <a:xfrm>
              <a:off x="5562600" y="2787252"/>
              <a:ext cx="429838" cy="529829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03</a:t>
              </a: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xmlns="" id="{BFF4B94E-04C2-48C8-A0D2-20094B61EA7C}"/>
                </a:ext>
              </a:extLst>
            </p:cNvPr>
            <p:cNvSpPr txBox="1"/>
            <p:nvPr/>
          </p:nvSpPr>
          <p:spPr>
            <a:xfrm>
              <a:off x="5638800" y="3114122"/>
              <a:ext cx="2971800" cy="182166"/>
            </a:xfrm>
            <a:prstGeom prst="rect">
              <a:avLst/>
            </a:prstGeom>
            <a:noFill/>
          </p:spPr>
          <p:txBody>
            <a:bodyPr wrap="none" lIns="360000" tIns="0" rIns="0" bIns="0" anchor="b"/>
            <a:lstStyle/>
            <a:p>
              <a:pPr defTabSz="914378"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总体</a:t>
              </a: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要求与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存在问题</a:t>
              </a: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/>
              </a:r>
              <a:br>
                <a:rPr lang="zh-CN" altLang="en-US" sz="1000" b="1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</a:br>
              <a:endParaRPr lang="zh-CN" altLang="en-US" sz="1000" b="1" dirty="0">
                <a:solidFill>
                  <a:schemeClr val="bg1"/>
                </a:solidFill>
                <a:latin typeface="+mn-ea"/>
                <a:sym typeface="Calibri" panose="020F0502020204030204" pitchFamily="34" charset="0"/>
              </a:endParaRPr>
            </a:p>
          </p:txBody>
        </p: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xmlns="" id="{213C2561-3CCC-427A-9299-67E9A6557A3F}"/>
                </a:ext>
              </a:extLst>
            </p:cNvPr>
            <p:cNvSpPr txBox="1">
              <a:spLocks/>
            </p:cNvSpPr>
            <p:nvPr/>
          </p:nvSpPr>
          <p:spPr>
            <a:xfrm>
              <a:off x="5638800" y="3133172"/>
              <a:ext cx="2971800" cy="240506"/>
            </a:xfrm>
            <a:prstGeom prst="rect">
              <a:avLst/>
            </a:prstGeom>
          </p:spPr>
          <p:txBody>
            <a:bodyPr lIns="360000" tIns="0" rIns="0" bIns="0" anchor="ctr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此部分内容作为文字排版占位显示 （建议使用主题字体）</a:t>
              </a:r>
            </a:p>
          </p:txBody>
        </p:sp>
        <p:sp>
          <p:nvSpPr>
            <p:cNvPr id="48" name="TextBox 26">
              <a:extLst>
                <a:ext uri="{FF2B5EF4-FFF2-40B4-BE49-F238E27FC236}">
                  <a16:creationId xmlns:a16="http://schemas.microsoft.com/office/drawing/2014/main" xmlns="" id="{F72AED1A-ABA2-498E-84CC-1474E7F6C301}"/>
                </a:ext>
              </a:extLst>
            </p:cNvPr>
            <p:cNvSpPr txBox="1"/>
            <p:nvPr/>
          </p:nvSpPr>
          <p:spPr>
            <a:xfrm>
              <a:off x="5563790" y="3426618"/>
              <a:ext cx="421013" cy="53101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04</a:t>
              </a:r>
            </a:p>
          </p:txBody>
        </p: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xmlns="" id="{58FD071D-B87D-4EB4-9436-88449C9B853A}"/>
                </a:ext>
              </a:extLst>
            </p:cNvPr>
            <p:cNvSpPr txBox="1"/>
            <p:nvPr/>
          </p:nvSpPr>
          <p:spPr>
            <a:xfrm>
              <a:off x="5638800" y="3590372"/>
              <a:ext cx="2971800" cy="182166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85000" lnSpcReduction="20000"/>
            </a:bodyPr>
            <a:lstStyle/>
            <a:p>
              <a:pPr defTabSz="914378"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公文写作解决方案</a:t>
              </a:r>
            </a:p>
          </p:txBody>
        </p:sp>
        <p:sp>
          <p:nvSpPr>
            <p:cNvPr id="52" name="TextBox 29">
              <a:extLst>
                <a:ext uri="{FF2B5EF4-FFF2-40B4-BE49-F238E27FC236}">
                  <a16:creationId xmlns:a16="http://schemas.microsoft.com/office/drawing/2014/main" xmlns="" id="{B6E8C4FB-E4E8-453D-9B53-1CBE78907736}"/>
                </a:ext>
              </a:extLst>
            </p:cNvPr>
            <p:cNvSpPr txBox="1">
              <a:spLocks/>
            </p:cNvSpPr>
            <p:nvPr/>
          </p:nvSpPr>
          <p:spPr>
            <a:xfrm>
              <a:off x="5638800" y="3740132"/>
              <a:ext cx="2971800" cy="240506"/>
            </a:xfrm>
            <a:prstGeom prst="rect">
              <a:avLst/>
            </a:prstGeom>
          </p:spPr>
          <p:txBody>
            <a:bodyPr lIns="360000" tIns="0" rIns="0" bIns="0" anchor="ctr">
              <a:normAutofit fontScale="77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sym typeface="Calibri" panose="020F0502020204030204" pitchFamily="34" charset="0"/>
                </a:rPr>
                <a:t>此部分内容作为文字排版占位显示 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71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2DAE31E5-56D7-4720-A283-0D5CC154AF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0" y="1352550"/>
            <a:ext cx="41148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192024">
              <a:spcBef>
                <a:spcPct val="50000"/>
              </a:spcBef>
              <a:buNone/>
              <a:defRPr/>
            </a:pPr>
            <a:r>
              <a:rPr kumimoji="1" lang="zh-CN" altLang="en-US" sz="2400" b="1" dirty="0" smtClean="0">
                <a:ea typeface="微软雅黑" panose="020B0503020204020204" pitchFamily="34" charset="-122"/>
              </a:rPr>
              <a:t>掌握</a:t>
            </a:r>
            <a:r>
              <a:rPr kumimoji="1" lang="zh-CN" altLang="en-US" sz="2400" b="1" dirty="0">
                <a:ea typeface="微软雅黑" panose="020B0503020204020204" pitchFamily="34" charset="-122"/>
              </a:rPr>
              <a:t>公文写作的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2400" b="1" dirty="0" smtClean="0">
                <a:ea typeface="微软雅黑" panose="020B0503020204020204" pitchFamily="34" charset="-122"/>
              </a:rPr>
              <a:t>三步曲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kumimoji="1" lang="zh-CN" altLang="en-US" sz="2400" b="1" dirty="0">
              <a:ea typeface="微软雅黑" panose="020B0503020204020204" pitchFamily="34" charset="-122"/>
            </a:endParaRPr>
          </a:p>
          <a:p>
            <a:pPr marL="274320" indent="-192024">
              <a:spcBef>
                <a:spcPct val="50000"/>
              </a:spcBef>
              <a:buNone/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第一步：开头。交代发文的背景、依据、目的，为后面叙述主体进行铺垫。宜开门见山、简短利落。</a:t>
            </a:r>
          </a:p>
          <a:p>
            <a:pPr marL="274320" indent="-192024">
              <a:spcBef>
                <a:spcPct val="50000"/>
              </a:spcBef>
              <a:buNone/>
              <a:defRPr/>
            </a:pP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74320" indent="-192024">
              <a:spcBef>
                <a:spcPct val="50000"/>
              </a:spcBef>
              <a:buNone/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第二步：主体。阐明具体观点、叙述具体事项、提出具体要求。宜多费笔墨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重点对待。</a:t>
            </a:r>
          </a:p>
          <a:p>
            <a:pPr marL="274320" indent="-192024">
              <a:spcBef>
                <a:spcPct val="50000"/>
              </a:spcBef>
              <a:buNone/>
              <a:defRPr/>
            </a:pP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74320" indent="-192024">
              <a:spcBef>
                <a:spcPct val="50000"/>
              </a:spcBef>
              <a:buNone/>
              <a:defRPr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第三步：结尾。宜寥寥几笔、谨慎用字。</a:t>
            </a:r>
          </a:p>
          <a:p>
            <a:pPr marL="274320" indent="-192024">
              <a:buFont typeface="Wingdings 3"/>
              <a:buChar char=""/>
              <a:defRPr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1" y="1428750"/>
            <a:ext cx="3706989" cy="24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70AFAA1E-161E-4553-A10B-86C57B4C52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1047750"/>
            <a:ext cx="35052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buClr>
                <a:srgbClr val="FF9900"/>
              </a:buClr>
              <a:buNone/>
              <a:defRPr/>
            </a:pPr>
            <a:r>
              <a:rPr kumimoji="1" lang="zh-CN" altLang="en-US" sz="2400" b="1" dirty="0">
                <a:ea typeface="微软雅黑" panose="020B0503020204020204" pitchFamily="34" charset="-122"/>
              </a:rPr>
              <a:t>序号的运用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        一、  二、  三 、                                                        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       （一）（二）（三） 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        1、  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  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 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       （1） 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        </a:t>
            </a:r>
            <a:r>
              <a:rPr kumimoji="1" lang="zh-CN" altLang="en-US" sz="1400" dirty="0"/>
              <a:t>①       ②        ③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2296" indent="0">
              <a:buClr>
                <a:srgbClr val="FF9900"/>
              </a:buClr>
              <a:buNone/>
              <a:defRPr/>
            </a:pPr>
            <a:r>
              <a:rPr kumimoji="1" lang="zh-CN" altLang="en-US" sz="1200" dirty="0">
                <a:ea typeface="微软雅黑" panose="020B0503020204020204" pitchFamily="34" charset="-122"/>
              </a:rPr>
              <a:t>数字的用法</a:t>
            </a:r>
          </a:p>
          <a:p>
            <a:pPr marL="82296" indent="0">
              <a:buNone/>
              <a:defRPr/>
            </a:pPr>
            <a:r>
              <a:rPr kumimoji="1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公文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标题、引用文件名中有日期的，必须用阿拉伯数字；公文最后的落款日期必须用阿拉拍数字（如：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日）；正文中凡涉及到日期、数字等一律只能用阿拉拍数字。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>
          <a:xfrm>
            <a:off x="4388069" y="1123950"/>
            <a:ext cx="40701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F90BE8BF-CF9F-457C-B111-548F07A2DEA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0000" y="1657350"/>
            <a:ext cx="4648200" cy="27924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公文写作，简明扼要很重要，要加强这种功力的修炼。</a:t>
            </a:r>
          </a:p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语言忌夸张。要努力追求“清水出芙蓉，天然去修饰”的语言境界，夸张的修饰是写作文，不是写公文。</a:t>
            </a:r>
          </a:p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掌握格式是有效途径。</a:t>
            </a:r>
          </a:p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标题的草拟很重要。标题要与正文相一致，一目了然。</a:t>
            </a:r>
          </a:p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要学会用分列项式起草公文。学会用序号区分。</a:t>
            </a:r>
          </a:p>
          <a:p>
            <a:pPr marL="82296" indent="0">
              <a:buClr>
                <a:srgbClr val="FF00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一件事一段文字，逻辑要清楚，忌混乱。</a:t>
            </a:r>
          </a:p>
          <a:p>
            <a:pPr marL="82296" indent="0">
              <a:lnSpc>
                <a:spcPct val="130000"/>
              </a:lnSpc>
              <a:buClr>
                <a:srgbClr val="FF9900"/>
              </a:buClr>
              <a:buNone/>
              <a:defRPr/>
            </a:pPr>
            <a:r>
              <a:rPr lang="zh-CN" altLang="en-US" sz="1200" dirty="0">
                <a:latin typeface="+mn-ea"/>
              </a:rPr>
              <a:t>          文字是行政人员的职业工具，公文写作水平是衡量一名行政人员业务能力高低的重要标尺。希望各位引起重视、勤学苦练、提高公文质量，维护企业形象。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3B1F2E4C-C350-4542-A759-88E49AE26D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48100" y="1020817"/>
            <a:ext cx="27813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个人的几点心得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0"/>
          <a:stretch/>
        </p:blipFill>
        <p:spPr>
          <a:xfrm>
            <a:off x="838200" y="1128144"/>
            <a:ext cx="2819400" cy="31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B7D5B25-7382-46A5-9C35-F1D4ACF52B3B}"/>
              </a:ext>
            </a:extLst>
          </p:cNvPr>
          <p:cNvSpPr txBox="1"/>
          <p:nvPr/>
        </p:nvSpPr>
        <p:spPr>
          <a:xfrm>
            <a:off x="1239717" y="877033"/>
            <a:ext cx="6768211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</a:t>
            </a:r>
            <a:r>
              <a:rPr lang="zh-CN" altLang="en-US" sz="21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</a:t>
            </a:r>
          </a:p>
          <a:p>
            <a:pPr algn="just">
              <a:lnSpc>
                <a:spcPct val="150000"/>
              </a:lnSpc>
            </a:pPr>
            <a:endPara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5" name="文本框 4">
            <a:hlinkClick r:id="rId3"/>
            <a:extLst>
              <a:ext uri="{FF2B5EF4-FFF2-40B4-BE49-F238E27FC236}">
                <a16:creationId xmlns="" xmlns:a16="http://schemas.microsoft.com/office/drawing/2014/main" id="{EFDD6211-CEAF-4878-A364-CC4A2AB3805A}"/>
              </a:ext>
            </a:extLst>
          </p:cNvPr>
          <p:cNvSpPr txBox="1"/>
          <p:nvPr/>
        </p:nvSpPr>
        <p:spPr>
          <a:xfrm>
            <a:off x="1239717" y="3738307"/>
            <a:ext cx="5472811" cy="300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350" b="1" dirty="0">
                <a:solidFill>
                  <a:schemeClr val="tx2"/>
                </a:solidFill>
              </a:rPr>
              <a:t>更多精品</a:t>
            </a:r>
            <a:r>
              <a:rPr lang="en-US" altLang="zh-CN" sz="1350" b="1" dirty="0">
                <a:solidFill>
                  <a:schemeClr val="tx2"/>
                </a:solidFill>
              </a:rPr>
              <a:t>PPT</a:t>
            </a:r>
            <a:r>
              <a:rPr lang="zh-CN" altLang="en-US" sz="1350" b="1" dirty="0">
                <a:solidFill>
                  <a:schemeClr val="tx2"/>
                </a:solidFill>
              </a:rPr>
              <a:t>模板：</a:t>
            </a:r>
            <a:r>
              <a:rPr lang="en-US" altLang="zh-CN" sz="1350" b="1" dirty="0">
                <a:solidFill>
                  <a:schemeClr val="tx2"/>
                </a:solidFill>
              </a:rPr>
              <a:t>http://www.tukuppt.com/ppt/</a:t>
            </a:r>
            <a:endParaRPr lang="zh-CN" altLang="en-US" sz="1350" b="1" dirty="0">
              <a:solidFill>
                <a:schemeClr val="tx2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D8FC80D-DDB2-4620-BAF6-6E2DDB3FE2F4}"/>
              </a:ext>
            </a:extLst>
          </p:cNvPr>
          <p:cNvGrpSpPr/>
          <p:nvPr/>
        </p:nvGrpSpPr>
        <p:grpSpPr>
          <a:xfrm>
            <a:off x="6984823" y="3738310"/>
            <a:ext cx="1023104" cy="300082"/>
            <a:chOff x="8158550" y="5010841"/>
            <a:chExt cx="1364139" cy="400109"/>
          </a:xfrm>
          <a:effectLst/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B074999D-9AF1-4C76-A825-52A8CDE6A0E6}"/>
                </a:ext>
              </a:extLst>
            </p:cNvPr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1350" dirty="0">
                <a:solidFill>
                  <a:schemeClr val="tx2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2B007BF8-5D47-4AD7-9EE4-1F31F4D02F1D}"/>
                </a:ext>
              </a:extLst>
            </p:cNvPr>
            <p:cNvSpPr txBox="1"/>
            <p:nvPr/>
          </p:nvSpPr>
          <p:spPr>
            <a:xfrm>
              <a:off x="8278621" y="5010841"/>
              <a:ext cx="124406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/>
                </a:rPr>
                <a:t>点击进入</a:t>
              </a:r>
              <a:endParaRPr lang="zh-CN" altLang="en-US" sz="135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68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67070" y="810369"/>
            <a:ext cx="5062439" cy="373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zh-CN" altLang="en-US" sz="2100" spc="2100" dirty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乐观</a:t>
            </a:r>
            <a:r>
              <a:rPr lang="zh-CN" altLang="en-US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向上</a:t>
            </a:r>
            <a:r>
              <a:rPr lang="en-US" altLang="zh-CN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·</a:t>
            </a:r>
            <a:r>
              <a:rPr lang="zh-CN" altLang="en-US" sz="2100" spc="2100" dirty="0" smtClean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永不</a:t>
            </a:r>
            <a:r>
              <a:rPr lang="zh-CN" altLang="en-US" sz="2100" spc="2100" dirty="0">
                <a:solidFill>
                  <a:schemeClr val="accent1"/>
                </a:solidFill>
                <a:latin typeface="迷你简姚体" panose="03000509000000000000" pitchFamily="65" charset="-122"/>
                <a:ea typeface="迷你简姚体" panose="03000509000000000000" pitchFamily="65" charset="-122"/>
                <a:sym typeface="Calibri" panose="020F0502020204030204" pitchFamily="34" charset="0"/>
              </a:rPr>
              <a:t>言弃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E450E6C3-29A0-46C6-9E0B-7831B526E39C}"/>
              </a:ext>
            </a:extLst>
          </p:cNvPr>
          <p:cNvSpPr/>
          <p:nvPr/>
        </p:nvSpPr>
        <p:spPr>
          <a:xfrm>
            <a:off x="457200" y="2054243"/>
            <a:ext cx="385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4400" spc="300" dirty="0" smtClean="0">
                <a:solidFill>
                  <a:srgbClr val="FFFFFF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感谢您的观看</a:t>
            </a:r>
            <a:endParaRPr lang="zh-CN" altLang="en-US" sz="4400" spc="300" dirty="0">
              <a:solidFill>
                <a:srgbClr val="FFFFFF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="" id="{117F6F31-F607-4505-B214-94766F3A9EE2}"/>
              </a:ext>
            </a:extLst>
          </p:cNvPr>
          <p:cNvSpPr/>
          <p:nvPr/>
        </p:nvSpPr>
        <p:spPr>
          <a:xfrm>
            <a:off x="502174" y="1362791"/>
            <a:ext cx="2098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altLang="zh-CN" sz="4400" spc="300" dirty="0">
                <a:solidFill>
                  <a:schemeClr val="bg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2</a:t>
            </a:r>
            <a:r>
              <a:rPr lang="en-US" altLang="zh-CN" sz="4400" spc="300" dirty="0">
                <a:solidFill>
                  <a:schemeClr val="accent2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0</a:t>
            </a:r>
            <a:r>
              <a:rPr lang="en-US" altLang="zh-CN" sz="4400" spc="300" dirty="0">
                <a:solidFill>
                  <a:schemeClr val="bg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2</a:t>
            </a:r>
            <a:r>
              <a:rPr lang="en-US" altLang="zh-CN" sz="4400" spc="300" dirty="0">
                <a:solidFill>
                  <a:schemeClr val="accent2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Calibri" panose="020F0502020204030204" pitchFamily="34" charset="0"/>
              </a:rPr>
              <a:t>0</a:t>
            </a:r>
            <a:endParaRPr lang="zh-CN" altLang="en-US" sz="4400" spc="300" dirty="0">
              <a:solidFill>
                <a:schemeClr val="accent2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1574774">
            <a:off x="3102617" y="1619149"/>
            <a:ext cx="84654" cy="2318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574774">
            <a:off x="3128223" y="1747607"/>
            <a:ext cx="68013" cy="186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Freeform 53"/>
          <p:cNvSpPr>
            <a:spLocks/>
          </p:cNvSpPr>
          <p:nvPr/>
        </p:nvSpPr>
        <p:spPr bwMode="auto">
          <a:xfrm rot="1574774">
            <a:off x="2457898" y="1633028"/>
            <a:ext cx="338094" cy="338338"/>
          </a:xfrm>
          <a:custGeom>
            <a:avLst/>
            <a:gdLst>
              <a:gd name="T0" fmla="*/ 2147483646 w 1037"/>
              <a:gd name="T1" fmla="*/ 2147483646 h 1037"/>
              <a:gd name="T2" fmla="*/ 2147483646 w 1037"/>
              <a:gd name="T3" fmla="*/ 2147483646 h 1037"/>
              <a:gd name="T4" fmla="*/ 0 w 1037"/>
              <a:gd name="T5" fmla="*/ 2147483646 h 1037"/>
              <a:gd name="T6" fmla="*/ 2147483646 w 1037"/>
              <a:gd name="T7" fmla="*/ 0 h 1037"/>
              <a:gd name="T8" fmla="*/ 2147483646 w 1037"/>
              <a:gd name="T9" fmla="*/ 2147483646 h 1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8" y="1037"/>
                </a:lnTo>
                <a:lnTo>
                  <a:pt x="0" y="519"/>
                </a:lnTo>
                <a:lnTo>
                  <a:pt x="518" y="0"/>
                </a:lnTo>
                <a:lnTo>
                  <a:pt x="1037" y="519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7172" name="Freeform 55"/>
          <p:cNvSpPr>
            <a:spLocks/>
          </p:cNvSpPr>
          <p:nvPr/>
        </p:nvSpPr>
        <p:spPr bwMode="auto">
          <a:xfrm rot="1574774">
            <a:off x="2934011" y="1573993"/>
            <a:ext cx="413819" cy="413818"/>
          </a:xfrm>
          <a:custGeom>
            <a:avLst/>
            <a:gdLst>
              <a:gd name="T0" fmla="*/ 2147483646 w 1037"/>
              <a:gd name="T1" fmla="*/ 2147483646 h 1037"/>
              <a:gd name="T2" fmla="*/ 2147483646 w 1037"/>
              <a:gd name="T3" fmla="*/ 2147483646 h 1037"/>
              <a:gd name="T4" fmla="*/ 0 w 1037"/>
              <a:gd name="T5" fmla="*/ 2147483646 h 1037"/>
              <a:gd name="T6" fmla="*/ 2147483646 w 1037"/>
              <a:gd name="T7" fmla="*/ 0 h 1037"/>
              <a:gd name="T8" fmla="*/ 2147483646 w 1037"/>
              <a:gd name="T9" fmla="*/ 2147483646 h 10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1037">
                <a:moveTo>
                  <a:pt x="1037" y="519"/>
                </a:moveTo>
                <a:lnTo>
                  <a:pt x="519" y="1037"/>
                </a:lnTo>
                <a:lnTo>
                  <a:pt x="0" y="519"/>
                </a:lnTo>
                <a:lnTo>
                  <a:pt x="519" y="0"/>
                </a:lnTo>
                <a:lnTo>
                  <a:pt x="1037" y="519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7173" name="Freeform 57"/>
          <p:cNvSpPr>
            <a:spLocks/>
          </p:cNvSpPr>
          <p:nvPr/>
        </p:nvSpPr>
        <p:spPr bwMode="auto">
          <a:xfrm rot="1574774">
            <a:off x="2677090" y="1327538"/>
            <a:ext cx="352570" cy="352570"/>
          </a:xfrm>
          <a:custGeom>
            <a:avLst/>
            <a:gdLst>
              <a:gd name="T0" fmla="*/ 2147483646 w 606"/>
              <a:gd name="T1" fmla="*/ 2147483646 h 606"/>
              <a:gd name="T2" fmla="*/ 2147483646 w 606"/>
              <a:gd name="T3" fmla="*/ 2147483646 h 606"/>
              <a:gd name="T4" fmla="*/ 0 w 606"/>
              <a:gd name="T5" fmla="*/ 2147483646 h 606"/>
              <a:gd name="T6" fmla="*/ 2147483646 w 606"/>
              <a:gd name="T7" fmla="*/ 0 h 606"/>
              <a:gd name="T8" fmla="*/ 2147483646 w 606"/>
              <a:gd name="T9" fmla="*/ 2147483646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6" h="606">
                <a:moveTo>
                  <a:pt x="606" y="303"/>
                </a:moveTo>
                <a:lnTo>
                  <a:pt x="303" y="606"/>
                </a:lnTo>
                <a:lnTo>
                  <a:pt x="0" y="303"/>
                </a:lnTo>
                <a:lnTo>
                  <a:pt x="303" y="0"/>
                </a:lnTo>
                <a:lnTo>
                  <a:pt x="606" y="303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xtLst/>
        </p:spPr>
        <p:txBody>
          <a:bodyPr lIns="91440" tIns="45720" rIns="91440" bIns="45720"/>
          <a:lstStyle/>
          <a:p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485240" y="2741832"/>
            <a:ext cx="3725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</a:t>
            </a:r>
            <a:r>
              <a:rPr lang="zh-CN" altLang="en-US" sz="900" dirty="0">
                <a:solidFill>
                  <a:schemeClr val="bg1"/>
                </a:solidFill>
              </a:rPr>
              <a:t>document </a:t>
            </a:r>
            <a:r>
              <a:rPr lang="zh-CN" altLang="en-US" sz="900" dirty="0" smtClean="0">
                <a:solidFill>
                  <a:schemeClr val="bg1"/>
                </a:solidFill>
              </a:rPr>
              <a:t>writing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7047" y="3136428"/>
            <a:ext cx="22781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latin typeface="+mn-ea"/>
              </a:rPr>
              <a:t>宣讲人：某某某    时间：</a:t>
            </a:r>
            <a:r>
              <a:rPr lang="en-US" altLang="zh-CN" sz="1050" dirty="0" smtClean="0">
                <a:solidFill>
                  <a:schemeClr val="bg1"/>
                </a:solidFill>
                <a:latin typeface="+mn-ea"/>
              </a:rPr>
              <a:t>20XX.XX</a:t>
            </a:r>
            <a:endParaRPr lang="zh-CN" altLang="en-US" sz="105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0268" y="3427632"/>
            <a:ext cx="2689043" cy="635776"/>
            <a:chOff x="550267" y="3567564"/>
            <a:chExt cx="2834762" cy="670228"/>
          </a:xfrm>
        </p:grpSpPr>
        <p:sp>
          <p:nvSpPr>
            <p:cNvPr id="44" name="Freeform 53"/>
            <p:cNvSpPr>
              <a:spLocks/>
            </p:cNvSpPr>
            <p:nvPr/>
          </p:nvSpPr>
          <p:spPr bwMode="auto">
            <a:xfrm rot="1574774">
              <a:off x="550267" y="3799002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 rot="1574774">
              <a:off x="959856" y="3762232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 rot="1574774">
              <a:off x="1162186" y="3894329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 rot="1574774">
              <a:off x="1398099" y="3716555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 rot="1574774">
              <a:off x="1988041" y="3697615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 rot="1574774">
              <a:off x="1665755" y="4138348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 rot="1574774">
              <a:off x="2123036" y="4075068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574774">
              <a:off x="2284409" y="3807754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 rot="1574774">
              <a:off x="2638858" y="3741275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 rot="1574774">
              <a:off x="2519932" y="4037080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 rot="1574774">
              <a:off x="3153520" y="4060686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 rot="1574774">
              <a:off x="2835631" y="3567564"/>
              <a:ext cx="99372" cy="99444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 rot="1574774">
              <a:off x="771411" y="4060684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 rot="1574774">
              <a:off x="3263400" y="3743196"/>
              <a:ext cx="121629" cy="121629"/>
            </a:xfrm>
            <a:custGeom>
              <a:avLst/>
              <a:gdLst>
                <a:gd name="T0" fmla="*/ 2147483646 w 1037"/>
                <a:gd name="T1" fmla="*/ 2147483646 h 1037"/>
                <a:gd name="T2" fmla="*/ 2147483646 w 1037"/>
                <a:gd name="T3" fmla="*/ 2147483646 h 1037"/>
                <a:gd name="T4" fmla="*/ 0 w 1037"/>
                <a:gd name="T5" fmla="*/ 2147483646 h 1037"/>
                <a:gd name="T6" fmla="*/ 2147483646 w 1037"/>
                <a:gd name="T7" fmla="*/ 0 h 1037"/>
                <a:gd name="T8" fmla="*/ 2147483646 w 1037"/>
                <a:gd name="T9" fmla="*/ 2147483646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lIns="91440" tIns="45720" rIns="91440" bIns="45720"/>
            <a:lstStyle/>
            <a:p>
              <a:endParaRPr lang="zh-CN" altLang="en-US" sz="1350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47" y="3542291"/>
            <a:ext cx="453250" cy="7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2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65" grpId="0"/>
      <p:bldP spid="67" grpId="0"/>
      <p:bldP spid="30" grpId="0" animBg="1"/>
      <p:bldP spid="31" grpId="0" animBg="1"/>
      <p:bldP spid="7171" grpId="0" animBg="1"/>
      <p:bldP spid="7172" grpId="0" animBg="1"/>
      <p:bldP spid="7173" grpId="0" animBg="1"/>
      <p:bldP spid="24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42596" y="860040"/>
            <a:ext cx="1829604" cy="263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n-US" altLang="zh-CN" sz="3200" b="1" dirty="0" smtClean="0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PART01</a:t>
            </a:r>
            <a:endParaRPr lang="zh-CN" altLang="en-US" sz="3200" b="1" dirty="0">
              <a:solidFill>
                <a:schemeClr val="accent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9000" r="-11000" b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F9A515C-3014-423C-B721-A6D0D594BD5D}"/>
              </a:ext>
            </a:extLst>
          </p:cNvPr>
          <p:cNvSpPr/>
          <p:nvPr/>
        </p:nvSpPr>
        <p:spPr>
          <a:xfrm>
            <a:off x="5410200" y="203835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公文整体介绍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66944" y="269004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training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1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30" grpId="0" animBg="1"/>
      <p:bldP spid="31" grpId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600" y="1085850"/>
            <a:ext cx="1912144" cy="3200400"/>
            <a:chOff x="990600" y="1085850"/>
            <a:chExt cx="1912144" cy="3200400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377554" y="1268017"/>
              <a:ext cx="896540" cy="896540"/>
              <a:chOff x="1869151" y="1691264"/>
              <a:chExt cx="1194732" cy="1194731"/>
            </a:xfrm>
          </p:grpSpPr>
          <p:sp>
            <p:nvSpPr>
              <p:cNvPr id="30" name="Oval 4"/>
              <p:cNvSpPr/>
              <p:nvPr/>
            </p:nvSpPr>
            <p:spPr>
              <a:xfrm>
                <a:off x="1869151" y="1691264"/>
                <a:ext cx="1194732" cy="11947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  <a:latin typeface="Calibri" panose="020F0502020204030204" pitchFamily="34" charset="0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31" name="Freeform: Shape 77"/>
              <p:cNvSpPr>
                <a:spLocks/>
              </p:cNvSpPr>
              <p:nvPr/>
            </p:nvSpPr>
            <p:spPr bwMode="auto">
              <a:xfrm>
                <a:off x="2172197" y="1991136"/>
                <a:ext cx="599746" cy="599746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" name="Rectangle 1"/>
            <p:cNvSpPr/>
            <p:nvPr/>
          </p:nvSpPr>
          <p:spPr>
            <a:xfrm>
              <a:off x="990600" y="1085850"/>
              <a:ext cx="1856185" cy="3200400"/>
            </a:xfrm>
            <a:prstGeom prst="rect">
              <a:avLst/>
            </a:prstGeom>
            <a:noFill/>
            <a:ln w="3175">
              <a:solidFill>
                <a:srgbClr val="00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5" name="TextBox 61"/>
            <p:cNvSpPr txBox="1">
              <a:spLocks/>
            </p:cNvSpPr>
            <p:nvPr/>
          </p:nvSpPr>
          <p:spPr bwMode="auto">
            <a:xfrm>
              <a:off x="990600" y="2455069"/>
              <a:ext cx="1912144" cy="332185"/>
            </a:xfrm>
            <a:prstGeom prst="rect">
              <a:avLst/>
            </a:prstGeom>
          </p:spPr>
          <p:txBody>
            <a:bodyPr lIns="144000" tIns="0" rIns="0" bIns="0"/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公文是国家机关、社会团体、企事业单位，用于行        </a:t>
              </a:r>
            </a:p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政管理，具有法定效力和规范体式的文书。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59128" y="1085850"/>
            <a:ext cx="1910953" cy="3200400"/>
            <a:chOff x="6359128" y="1085850"/>
            <a:chExt cx="1910953" cy="3200400"/>
          </a:xfrm>
        </p:grpSpPr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6849666" y="1268017"/>
              <a:ext cx="896540" cy="896540"/>
              <a:chOff x="9164674" y="1691263"/>
              <a:chExt cx="1194732" cy="1194731"/>
            </a:xfrm>
          </p:grpSpPr>
          <p:sp>
            <p:nvSpPr>
              <p:cNvPr id="32" name="Oval 26"/>
              <p:cNvSpPr/>
              <p:nvPr/>
            </p:nvSpPr>
            <p:spPr>
              <a:xfrm>
                <a:off x="9164674" y="1691263"/>
                <a:ext cx="1194732" cy="119473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  <a:latin typeface="Calibri" panose="020F0502020204030204" pitchFamily="34" charset="0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33" name="Freeform: Shape 76"/>
              <p:cNvSpPr>
                <a:spLocks/>
              </p:cNvSpPr>
              <p:nvPr/>
            </p:nvSpPr>
            <p:spPr bwMode="auto">
              <a:xfrm>
                <a:off x="9461373" y="1978442"/>
                <a:ext cx="601333" cy="599746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5" name="Rectangle 2"/>
            <p:cNvSpPr/>
            <p:nvPr/>
          </p:nvSpPr>
          <p:spPr>
            <a:xfrm>
              <a:off x="6396037" y="1085850"/>
              <a:ext cx="1837135" cy="3200400"/>
            </a:xfrm>
            <a:prstGeom prst="rect">
              <a:avLst/>
            </a:prstGeom>
            <a:noFill/>
            <a:ln w="3175">
              <a:solidFill>
                <a:srgbClr val="006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41" name="TextBox 61">
              <a:extLst>
                <a:ext uri="{FF2B5EF4-FFF2-40B4-BE49-F238E27FC236}">
                  <a16:creationId xmlns:a16="http://schemas.microsoft.com/office/drawing/2014/main" xmlns="" id="{B67C27A0-3C01-407C-B296-49D3780F77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59128" y="2455069"/>
              <a:ext cx="1910953" cy="332185"/>
            </a:xfrm>
            <a:prstGeom prst="rect">
              <a:avLst/>
            </a:prstGeom>
          </p:spPr>
          <p:txBody>
            <a:bodyPr lIns="144000" tIns="0" rIns="0" bIns="0"/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公文具有：政策性和权威性、</a:t>
              </a:r>
            </a:p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规范性和约束性、针对性和指导性、</a:t>
              </a:r>
            </a:p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程序性和严密性、对应性和定向性五大特点。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30141" y="1085850"/>
            <a:ext cx="2949178" cy="3200400"/>
            <a:chOff x="3030141" y="1085850"/>
            <a:chExt cx="2949178" cy="3200400"/>
          </a:xfrm>
        </p:grpSpPr>
        <p:grpSp>
          <p:nvGrpSpPr>
            <p:cNvPr id="6" name="组合 5"/>
            <p:cNvGrpSpPr/>
            <p:nvPr/>
          </p:nvGrpSpPr>
          <p:grpSpPr>
            <a:xfrm>
              <a:off x="3177779" y="1085850"/>
              <a:ext cx="2801540" cy="3200400"/>
              <a:chOff x="3177779" y="1085850"/>
              <a:chExt cx="2801540" cy="3200400"/>
            </a:xfrm>
          </p:grpSpPr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>
                <a:off x="4113610" y="1268017"/>
                <a:ext cx="896540" cy="896540"/>
                <a:chOff x="5539402" y="1691263"/>
                <a:chExt cx="1194732" cy="1194731"/>
              </a:xfrm>
            </p:grpSpPr>
            <p:sp>
              <p:nvSpPr>
                <p:cNvPr id="28" name="Oval 17"/>
                <p:cNvSpPr/>
                <p:nvPr/>
              </p:nvSpPr>
              <p:spPr>
                <a:xfrm>
                  <a:off x="5539402" y="1691263"/>
                  <a:ext cx="1194732" cy="119473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8">
                    <a:defRPr/>
                  </a:pPr>
                  <a:endParaRPr>
                    <a:solidFill>
                      <a:srgbClr val="FFFFFF"/>
                    </a:solidFill>
                    <a:latin typeface="Calibri" panose="020F0502020204030204" pitchFamily="34" charset="0"/>
                    <a:cs typeface="+mn-ea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29" name="Freeform: Shape 78"/>
                <p:cNvSpPr>
                  <a:spLocks/>
                </p:cNvSpPr>
                <p:nvPr/>
              </p:nvSpPr>
              <p:spPr bwMode="auto">
                <a:xfrm>
                  <a:off x="5831342" y="2002242"/>
                  <a:ext cx="601332" cy="599746"/>
                </a:xfrm>
                <a:custGeom>
                  <a:avLst/>
                  <a:gdLst>
                    <a:gd name="T0" fmla="*/ 118 w 236"/>
                    <a:gd name="T1" fmla="*/ 142 h 236"/>
                    <a:gd name="T2" fmla="*/ 142 w 236"/>
                    <a:gd name="T3" fmla="*/ 118 h 236"/>
                    <a:gd name="T4" fmla="*/ 137 w 236"/>
                    <a:gd name="T5" fmla="*/ 105 h 236"/>
                    <a:gd name="T6" fmla="*/ 118 w 236"/>
                    <a:gd name="T7" fmla="*/ 95 h 236"/>
                    <a:gd name="T8" fmla="*/ 99 w 236"/>
                    <a:gd name="T9" fmla="*/ 105 h 236"/>
                    <a:gd name="T10" fmla="*/ 94 w 236"/>
                    <a:gd name="T11" fmla="*/ 118 h 236"/>
                    <a:gd name="T12" fmla="*/ 118 w 236"/>
                    <a:gd name="T13" fmla="*/ 142 h 236"/>
                    <a:gd name="T14" fmla="*/ 170 w 236"/>
                    <a:gd name="T15" fmla="*/ 89 h 236"/>
                    <a:gd name="T16" fmla="*/ 170 w 236"/>
                    <a:gd name="T17" fmla="*/ 70 h 236"/>
                    <a:gd name="T18" fmla="*/ 170 w 236"/>
                    <a:gd name="T19" fmla="*/ 67 h 236"/>
                    <a:gd name="T20" fmla="*/ 167 w 236"/>
                    <a:gd name="T21" fmla="*/ 67 h 236"/>
                    <a:gd name="T22" fmla="*/ 147 w 236"/>
                    <a:gd name="T23" fmla="*/ 67 h 236"/>
                    <a:gd name="T24" fmla="*/ 147 w 236"/>
                    <a:gd name="T25" fmla="*/ 90 h 236"/>
                    <a:gd name="T26" fmla="*/ 170 w 236"/>
                    <a:gd name="T27" fmla="*/ 89 h 236"/>
                    <a:gd name="T28" fmla="*/ 118 w 236"/>
                    <a:gd name="T29" fmla="*/ 0 h 236"/>
                    <a:gd name="T30" fmla="*/ 0 w 236"/>
                    <a:gd name="T31" fmla="*/ 118 h 236"/>
                    <a:gd name="T32" fmla="*/ 118 w 236"/>
                    <a:gd name="T33" fmla="*/ 236 h 236"/>
                    <a:gd name="T34" fmla="*/ 236 w 236"/>
                    <a:gd name="T35" fmla="*/ 118 h 236"/>
                    <a:gd name="T36" fmla="*/ 118 w 236"/>
                    <a:gd name="T37" fmla="*/ 0 h 236"/>
                    <a:gd name="T38" fmla="*/ 185 w 236"/>
                    <a:gd name="T39" fmla="*/ 105 h 236"/>
                    <a:gd name="T40" fmla="*/ 185 w 236"/>
                    <a:gd name="T41" fmla="*/ 160 h 236"/>
                    <a:gd name="T42" fmla="*/ 159 w 236"/>
                    <a:gd name="T43" fmla="*/ 186 h 236"/>
                    <a:gd name="T44" fmla="*/ 77 w 236"/>
                    <a:gd name="T45" fmla="*/ 186 h 236"/>
                    <a:gd name="T46" fmla="*/ 51 w 236"/>
                    <a:gd name="T47" fmla="*/ 160 h 236"/>
                    <a:gd name="T48" fmla="*/ 51 w 236"/>
                    <a:gd name="T49" fmla="*/ 105 h 236"/>
                    <a:gd name="T50" fmla="*/ 51 w 236"/>
                    <a:gd name="T51" fmla="*/ 77 h 236"/>
                    <a:gd name="T52" fmla="*/ 77 w 236"/>
                    <a:gd name="T53" fmla="*/ 51 h 236"/>
                    <a:gd name="T54" fmla="*/ 159 w 236"/>
                    <a:gd name="T55" fmla="*/ 51 h 236"/>
                    <a:gd name="T56" fmla="*/ 185 w 236"/>
                    <a:gd name="T57" fmla="*/ 77 h 236"/>
                    <a:gd name="T58" fmla="*/ 185 w 236"/>
                    <a:gd name="T59" fmla="*/ 105 h 236"/>
                    <a:gd name="T60" fmla="*/ 155 w 236"/>
                    <a:gd name="T61" fmla="*/ 118 h 236"/>
                    <a:gd name="T62" fmla="*/ 118 w 236"/>
                    <a:gd name="T63" fmla="*/ 155 h 236"/>
                    <a:gd name="T64" fmla="*/ 81 w 236"/>
                    <a:gd name="T65" fmla="*/ 118 h 236"/>
                    <a:gd name="T66" fmla="*/ 84 w 236"/>
                    <a:gd name="T67" fmla="*/ 105 h 236"/>
                    <a:gd name="T68" fmla="*/ 64 w 236"/>
                    <a:gd name="T69" fmla="*/ 105 h 236"/>
                    <a:gd name="T70" fmla="*/ 64 w 236"/>
                    <a:gd name="T71" fmla="*/ 160 h 236"/>
                    <a:gd name="T72" fmla="*/ 77 w 236"/>
                    <a:gd name="T73" fmla="*/ 172 h 236"/>
                    <a:gd name="T74" fmla="*/ 159 w 236"/>
                    <a:gd name="T75" fmla="*/ 172 h 236"/>
                    <a:gd name="T76" fmla="*/ 172 w 236"/>
                    <a:gd name="T77" fmla="*/ 160 h 236"/>
                    <a:gd name="T78" fmla="*/ 172 w 236"/>
                    <a:gd name="T79" fmla="*/ 105 h 236"/>
                    <a:gd name="T80" fmla="*/ 152 w 236"/>
                    <a:gd name="T81" fmla="*/ 105 h 236"/>
                    <a:gd name="T82" fmla="*/ 155 w 236"/>
                    <a:gd name="T83" fmla="*/ 118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6" h="236">
                      <a:moveTo>
                        <a:pt x="118" y="142"/>
                      </a:moveTo>
                      <a:cubicBezTo>
                        <a:pt x="131" y="142"/>
                        <a:pt x="142" y="131"/>
                        <a:pt x="142" y="118"/>
                      </a:cubicBezTo>
                      <a:cubicBezTo>
                        <a:pt x="142" y="113"/>
                        <a:pt x="140" y="108"/>
                        <a:pt x="137" y="105"/>
                      </a:cubicBezTo>
                      <a:cubicBezTo>
                        <a:pt x="133" y="99"/>
                        <a:pt x="126" y="95"/>
                        <a:pt x="118" y="95"/>
                      </a:cubicBezTo>
                      <a:cubicBezTo>
                        <a:pt x="110" y="95"/>
                        <a:pt x="103" y="99"/>
                        <a:pt x="99" y="105"/>
                      </a:cubicBezTo>
                      <a:cubicBezTo>
                        <a:pt x="96" y="108"/>
                        <a:pt x="94" y="113"/>
                        <a:pt x="94" y="118"/>
                      </a:cubicBezTo>
                      <a:cubicBezTo>
                        <a:pt x="94" y="131"/>
                        <a:pt x="105" y="142"/>
                        <a:pt x="118" y="142"/>
                      </a:cubicBezTo>
                      <a:close/>
                      <a:moveTo>
                        <a:pt x="170" y="89"/>
                      </a:moveTo>
                      <a:cubicBezTo>
                        <a:pt x="170" y="70"/>
                        <a:pt x="170" y="70"/>
                        <a:pt x="170" y="70"/>
                      </a:cubicBezTo>
                      <a:cubicBezTo>
                        <a:pt x="170" y="67"/>
                        <a:pt x="170" y="67"/>
                        <a:pt x="170" y="67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47" y="67"/>
                        <a:pt x="147" y="67"/>
                        <a:pt x="147" y="67"/>
                      </a:cubicBezTo>
                      <a:cubicBezTo>
                        <a:pt x="147" y="90"/>
                        <a:pt x="147" y="90"/>
                        <a:pt x="147" y="90"/>
                      </a:cubicBezTo>
                      <a:lnTo>
                        <a:pt x="170" y="89"/>
                      </a:lnTo>
                      <a:close/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85" y="105"/>
                      </a:moveTo>
                      <a:cubicBezTo>
                        <a:pt x="185" y="160"/>
                        <a:pt x="185" y="160"/>
                        <a:pt x="185" y="160"/>
                      </a:cubicBezTo>
                      <a:cubicBezTo>
                        <a:pt x="185" y="174"/>
                        <a:pt x="173" y="186"/>
                        <a:pt x="159" y="186"/>
                      </a:cubicBezTo>
                      <a:cubicBezTo>
                        <a:pt x="77" y="186"/>
                        <a:pt x="77" y="186"/>
                        <a:pt x="77" y="186"/>
                      </a:cubicBezTo>
                      <a:cubicBezTo>
                        <a:pt x="62" y="186"/>
                        <a:pt x="51" y="174"/>
                        <a:pt x="51" y="160"/>
                      </a:cubicBezTo>
                      <a:cubicBezTo>
                        <a:pt x="51" y="105"/>
                        <a:pt x="51" y="105"/>
                        <a:pt x="51" y="105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63"/>
                        <a:pt x="62" y="51"/>
                        <a:pt x="77" y="51"/>
                      </a:cubicBezTo>
                      <a:cubicBezTo>
                        <a:pt x="159" y="51"/>
                        <a:pt x="159" y="51"/>
                        <a:pt x="159" y="51"/>
                      </a:cubicBezTo>
                      <a:cubicBezTo>
                        <a:pt x="173" y="51"/>
                        <a:pt x="185" y="63"/>
                        <a:pt x="185" y="77"/>
                      </a:cubicBezTo>
                      <a:lnTo>
                        <a:pt x="185" y="105"/>
                      </a:lnTo>
                      <a:close/>
                      <a:moveTo>
                        <a:pt x="155" y="118"/>
                      </a:moveTo>
                      <a:cubicBezTo>
                        <a:pt x="155" y="139"/>
                        <a:pt x="138" y="155"/>
                        <a:pt x="118" y="155"/>
                      </a:cubicBezTo>
                      <a:cubicBezTo>
                        <a:pt x="98" y="155"/>
                        <a:pt x="81" y="139"/>
                        <a:pt x="81" y="118"/>
                      </a:cubicBezTo>
                      <a:cubicBezTo>
                        <a:pt x="81" y="114"/>
                        <a:pt x="82" y="109"/>
                        <a:pt x="84" y="105"/>
                      </a:cubicBezTo>
                      <a:cubicBezTo>
                        <a:pt x="64" y="105"/>
                        <a:pt x="64" y="105"/>
                        <a:pt x="64" y="105"/>
                      </a:cubicBezTo>
                      <a:cubicBezTo>
                        <a:pt x="64" y="160"/>
                        <a:pt x="64" y="160"/>
                        <a:pt x="64" y="160"/>
                      </a:cubicBezTo>
                      <a:cubicBezTo>
                        <a:pt x="64" y="167"/>
                        <a:pt x="70" y="172"/>
                        <a:pt x="77" y="172"/>
                      </a:cubicBezTo>
                      <a:cubicBezTo>
                        <a:pt x="159" y="172"/>
                        <a:pt x="159" y="172"/>
                        <a:pt x="159" y="172"/>
                      </a:cubicBezTo>
                      <a:cubicBezTo>
                        <a:pt x="166" y="172"/>
                        <a:pt x="172" y="167"/>
                        <a:pt x="172" y="160"/>
                      </a:cubicBezTo>
                      <a:cubicBezTo>
                        <a:pt x="172" y="105"/>
                        <a:pt x="172" y="105"/>
                        <a:pt x="172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54" y="109"/>
                        <a:pt x="155" y="114"/>
                        <a:pt x="155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 defTabSz="914378">
                    <a:defRPr/>
                  </a:pPr>
                  <a:endParaRPr>
                    <a:solidFill>
                      <a:srgbClr val="00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+mn-ea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8" name="Rectangle 38"/>
              <p:cNvSpPr/>
              <p:nvPr/>
            </p:nvSpPr>
            <p:spPr>
              <a:xfrm>
                <a:off x="3177779" y="1085850"/>
                <a:ext cx="2801540" cy="3200400"/>
              </a:xfrm>
              <a:prstGeom prst="rect">
                <a:avLst/>
              </a:prstGeom>
              <a:noFill/>
              <a:ln w="3175">
                <a:solidFill>
                  <a:srgbClr val="006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  <a:latin typeface="Calibri" panose="020F0502020204030204" pitchFamily="34" charset="0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8DC01EA-B6E5-4225-BB31-AAE1A4370409}"/>
                </a:ext>
              </a:extLst>
            </p:cNvPr>
            <p:cNvSpPr/>
            <p:nvPr/>
          </p:nvSpPr>
          <p:spPr>
            <a:xfrm>
              <a:off x="3030141" y="2414587"/>
              <a:ext cx="294917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5" defTabSz="914378">
                <a:defRPr/>
              </a:pP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公文的作用：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65751" indent="-256025" defTabSz="914378">
                <a:defRPr/>
              </a:pPr>
              <a:r>
                <a:rPr kumimoji="1" lang="en-US" altLang="zh-CN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1</a:t>
              </a: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、指导工作，传达意图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65751" indent="-256025" defTabSz="914378">
                <a:defRPr/>
              </a:pPr>
              <a:r>
                <a:rPr kumimoji="1" lang="en-US" altLang="zh-CN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2</a:t>
              </a: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、联系工作，交流情况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65751" indent="-256025" defTabSz="914378">
                <a:defRPr/>
              </a:pPr>
              <a:r>
                <a:rPr kumimoji="1" lang="en-US" altLang="zh-CN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3</a:t>
              </a: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、请示工作，答复问题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65751" indent="-256025" defTabSz="914378">
                <a:defRPr/>
              </a:pPr>
              <a:r>
                <a:rPr kumimoji="1" lang="en-US" altLang="zh-CN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4</a:t>
              </a: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、总结工作，推广经验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65751" indent="-256025" defTabSz="914378">
                <a:defRPr/>
              </a:pPr>
              <a:r>
                <a:rPr kumimoji="1" lang="en-US" altLang="zh-CN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5</a:t>
              </a:r>
              <a:r>
                <a:rPr kumimoji="1"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、记载工作，积累史料</a:t>
              </a:r>
              <a:endParaRPr kumimoji="1"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36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27"/>
          <p:cNvSpPr>
            <a:spLocks/>
          </p:cNvSpPr>
          <p:nvPr/>
        </p:nvSpPr>
        <p:spPr bwMode="auto">
          <a:xfrm>
            <a:off x="1179806" y="1339824"/>
            <a:ext cx="768160" cy="766022"/>
          </a:xfrm>
          <a:custGeom>
            <a:avLst/>
            <a:gdLst>
              <a:gd name="T0" fmla="*/ 545 w 913"/>
              <a:gd name="T1" fmla="*/ 9 h 913"/>
              <a:gd name="T2" fmla="*/ 367 w 913"/>
              <a:gd name="T3" fmla="*/ 9 h 913"/>
              <a:gd name="T4" fmla="*/ 0 w 913"/>
              <a:gd name="T5" fmla="*/ 456 h 913"/>
              <a:gd name="T6" fmla="*/ 367 w 913"/>
              <a:gd name="T7" fmla="*/ 904 h 913"/>
              <a:gd name="T8" fmla="*/ 545 w 913"/>
              <a:gd name="T9" fmla="*/ 904 h 913"/>
              <a:gd name="T10" fmla="*/ 913 w 913"/>
              <a:gd name="T11" fmla="*/ 456 h 913"/>
              <a:gd name="T12" fmla="*/ 339 w 913"/>
              <a:gd name="T13" fmla="*/ 108 h 913"/>
              <a:gd name="T14" fmla="*/ 171 w 913"/>
              <a:gd name="T15" fmla="*/ 225 h 913"/>
              <a:gd name="T16" fmla="*/ 118 w 913"/>
              <a:gd name="T17" fmla="*/ 314 h 913"/>
              <a:gd name="T18" fmla="*/ 181 w 913"/>
              <a:gd name="T19" fmla="*/ 403 h 913"/>
              <a:gd name="T20" fmla="*/ 118 w 913"/>
              <a:gd name="T21" fmla="*/ 314 h 913"/>
              <a:gd name="T22" fmla="*/ 91 w 913"/>
              <a:gd name="T23" fmla="*/ 492 h 913"/>
              <a:gd name="T24" fmla="*/ 196 w 913"/>
              <a:gd name="T25" fmla="*/ 581 h 913"/>
              <a:gd name="T26" fmla="*/ 158 w 913"/>
              <a:gd name="T27" fmla="*/ 670 h 913"/>
              <a:gd name="T28" fmla="*/ 339 w 913"/>
              <a:gd name="T29" fmla="*/ 804 h 913"/>
              <a:gd name="T30" fmla="*/ 412 w 913"/>
              <a:gd name="T31" fmla="*/ 748 h 913"/>
              <a:gd name="T32" fmla="*/ 412 w 913"/>
              <a:gd name="T33" fmla="*/ 670 h 913"/>
              <a:gd name="T34" fmla="*/ 412 w 913"/>
              <a:gd name="T35" fmla="*/ 581 h 913"/>
              <a:gd name="T36" fmla="*/ 269 w 913"/>
              <a:gd name="T37" fmla="*/ 492 h 913"/>
              <a:gd name="T38" fmla="*/ 412 w 913"/>
              <a:gd name="T39" fmla="*/ 581 h 913"/>
              <a:gd name="T40" fmla="*/ 271 w 913"/>
              <a:gd name="T41" fmla="*/ 403 h 913"/>
              <a:gd name="T42" fmla="*/ 412 w 913"/>
              <a:gd name="T43" fmla="*/ 314 h 913"/>
              <a:gd name="T44" fmla="*/ 412 w 913"/>
              <a:gd name="T45" fmla="*/ 225 h 913"/>
              <a:gd name="T46" fmla="*/ 412 w 913"/>
              <a:gd name="T47" fmla="*/ 165 h 913"/>
              <a:gd name="T48" fmla="*/ 795 w 913"/>
              <a:gd name="T49" fmla="*/ 314 h 913"/>
              <a:gd name="T50" fmla="*/ 732 w 913"/>
              <a:gd name="T51" fmla="*/ 403 h 913"/>
              <a:gd name="T52" fmla="*/ 795 w 913"/>
              <a:gd name="T53" fmla="*/ 314 h 913"/>
              <a:gd name="T54" fmla="*/ 672 w 913"/>
              <a:gd name="T55" fmla="*/ 225 h 913"/>
              <a:gd name="T56" fmla="*/ 742 w 913"/>
              <a:gd name="T57" fmla="*/ 225 h 913"/>
              <a:gd name="T58" fmla="*/ 564 w 913"/>
              <a:gd name="T59" fmla="*/ 225 h 913"/>
              <a:gd name="T60" fmla="*/ 501 w 913"/>
              <a:gd name="T61" fmla="*/ 165 h 913"/>
              <a:gd name="T62" fmla="*/ 617 w 913"/>
              <a:gd name="T63" fmla="*/ 314 h 913"/>
              <a:gd name="T64" fmla="*/ 501 w 913"/>
              <a:gd name="T65" fmla="*/ 403 h 913"/>
              <a:gd name="T66" fmla="*/ 501 w 913"/>
              <a:gd name="T67" fmla="*/ 492 h 913"/>
              <a:gd name="T68" fmla="*/ 624 w 913"/>
              <a:gd name="T69" fmla="*/ 581 h 913"/>
              <a:gd name="T70" fmla="*/ 501 w 913"/>
              <a:gd name="T71" fmla="*/ 492 h 913"/>
              <a:gd name="T72" fmla="*/ 501 w 913"/>
              <a:gd name="T73" fmla="*/ 670 h 913"/>
              <a:gd name="T74" fmla="*/ 501 w 913"/>
              <a:gd name="T75" fmla="*/ 748 h 913"/>
              <a:gd name="T76" fmla="*/ 682 w 913"/>
              <a:gd name="T77" fmla="*/ 670 h 913"/>
              <a:gd name="T78" fmla="*/ 573 w 913"/>
              <a:gd name="T79" fmla="*/ 804 h 913"/>
              <a:gd name="T80" fmla="*/ 733 w 913"/>
              <a:gd name="T81" fmla="*/ 492 h 913"/>
              <a:gd name="T82" fmla="*/ 802 w 913"/>
              <a:gd name="T83" fmla="*/ 581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13" h="913">
                <a:moveTo>
                  <a:pt x="751" y="108"/>
                </a:moveTo>
                <a:cubicBezTo>
                  <a:pt x="693" y="59"/>
                  <a:pt x="623" y="24"/>
                  <a:pt x="545" y="9"/>
                </a:cubicBezTo>
                <a:cubicBezTo>
                  <a:pt x="517" y="3"/>
                  <a:pt x="487" y="0"/>
                  <a:pt x="456" y="0"/>
                </a:cubicBezTo>
                <a:cubicBezTo>
                  <a:pt x="426" y="0"/>
                  <a:pt x="396" y="3"/>
                  <a:pt x="367" y="9"/>
                </a:cubicBezTo>
                <a:cubicBezTo>
                  <a:pt x="290" y="24"/>
                  <a:pt x="219" y="59"/>
                  <a:pt x="161" y="108"/>
                </a:cubicBezTo>
                <a:cubicBezTo>
                  <a:pt x="63" y="192"/>
                  <a:pt x="0" y="317"/>
                  <a:pt x="0" y="456"/>
                </a:cubicBezTo>
                <a:cubicBezTo>
                  <a:pt x="0" y="596"/>
                  <a:pt x="63" y="721"/>
                  <a:pt x="161" y="804"/>
                </a:cubicBezTo>
                <a:cubicBezTo>
                  <a:pt x="219" y="854"/>
                  <a:pt x="290" y="889"/>
                  <a:pt x="367" y="904"/>
                </a:cubicBezTo>
                <a:cubicBezTo>
                  <a:pt x="396" y="910"/>
                  <a:pt x="426" y="913"/>
                  <a:pt x="456" y="913"/>
                </a:cubicBezTo>
                <a:cubicBezTo>
                  <a:pt x="487" y="913"/>
                  <a:pt x="517" y="910"/>
                  <a:pt x="545" y="904"/>
                </a:cubicBezTo>
                <a:cubicBezTo>
                  <a:pt x="623" y="889"/>
                  <a:pt x="693" y="854"/>
                  <a:pt x="751" y="804"/>
                </a:cubicBezTo>
                <a:cubicBezTo>
                  <a:pt x="850" y="721"/>
                  <a:pt x="913" y="596"/>
                  <a:pt x="913" y="456"/>
                </a:cubicBezTo>
                <a:cubicBezTo>
                  <a:pt x="913" y="317"/>
                  <a:pt x="850" y="192"/>
                  <a:pt x="751" y="108"/>
                </a:cubicBezTo>
                <a:close/>
                <a:moveTo>
                  <a:pt x="339" y="108"/>
                </a:moveTo>
                <a:cubicBezTo>
                  <a:pt x="301" y="141"/>
                  <a:pt x="267" y="181"/>
                  <a:pt x="241" y="225"/>
                </a:cubicBezTo>
                <a:cubicBezTo>
                  <a:pt x="171" y="225"/>
                  <a:pt x="171" y="225"/>
                  <a:pt x="171" y="225"/>
                </a:cubicBezTo>
                <a:cubicBezTo>
                  <a:pt x="215" y="172"/>
                  <a:pt x="273" y="131"/>
                  <a:pt x="339" y="108"/>
                </a:cubicBezTo>
                <a:close/>
                <a:moveTo>
                  <a:pt x="118" y="314"/>
                </a:moveTo>
                <a:cubicBezTo>
                  <a:pt x="201" y="314"/>
                  <a:pt x="201" y="314"/>
                  <a:pt x="201" y="314"/>
                </a:cubicBezTo>
                <a:cubicBezTo>
                  <a:pt x="191" y="343"/>
                  <a:pt x="185" y="372"/>
                  <a:pt x="181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8" y="372"/>
                  <a:pt x="106" y="342"/>
                  <a:pt x="118" y="314"/>
                </a:cubicBezTo>
                <a:close/>
                <a:moveTo>
                  <a:pt x="111" y="581"/>
                </a:moveTo>
                <a:cubicBezTo>
                  <a:pt x="101" y="553"/>
                  <a:pt x="94" y="523"/>
                  <a:pt x="91" y="492"/>
                </a:cubicBezTo>
                <a:cubicBezTo>
                  <a:pt x="180" y="492"/>
                  <a:pt x="180" y="492"/>
                  <a:pt x="180" y="492"/>
                </a:cubicBezTo>
                <a:cubicBezTo>
                  <a:pt x="182" y="523"/>
                  <a:pt x="188" y="553"/>
                  <a:pt x="196" y="581"/>
                </a:cubicBezTo>
                <a:lnTo>
                  <a:pt x="111" y="581"/>
                </a:lnTo>
                <a:close/>
                <a:moveTo>
                  <a:pt x="158" y="670"/>
                </a:moveTo>
                <a:cubicBezTo>
                  <a:pt x="231" y="670"/>
                  <a:pt x="231" y="670"/>
                  <a:pt x="231" y="670"/>
                </a:cubicBezTo>
                <a:cubicBezTo>
                  <a:pt x="259" y="722"/>
                  <a:pt x="295" y="767"/>
                  <a:pt x="339" y="804"/>
                </a:cubicBezTo>
                <a:cubicBezTo>
                  <a:pt x="266" y="780"/>
                  <a:pt x="203" y="732"/>
                  <a:pt x="158" y="670"/>
                </a:cubicBezTo>
                <a:close/>
                <a:moveTo>
                  <a:pt x="412" y="748"/>
                </a:moveTo>
                <a:cubicBezTo>
                  <a:pt x="383" y="726"/>
                  <a:pt x="357" y="700"/>
                  <a:pt x="336" y="670"/>
                </a:cubicBezTo>
                <a:cubicBezTo>
                  <a:pt x="412" y="670"/>
                  <a:pt x="412" y="670"/>
                  <a:pt x="412" y="670"/>
                </a:cubicBezTo>
                <a:lnTo>
                  <a:pt x="412" y="748"/>
                </a:lnTo>
                <a:close/>
                <a:moveTo>
                  <a:pt x="412" y="581"/>
                </a:moveTo>
                <a:cubicBezTo>
                  <a:pt x="289" y="581"/>
                  <a:pt x="289" y="581"/>
                  <a:pt x="289" y="581"/>
                </a:cubicBezTo>
                <a:cubicBezTo>
                  <a:pt x="279" y="553"/>
                  <a:pt x="272" y="523"/>
                  <a:pt x="269" y="492"/>
                </a:cubicBezTo>
                <a:cubicBezTo>
                  <a:pt x="412" y="492"/>
                  <a:pt x="412" y="492"/>
                  <a:pt x="412" y="492"/>
                </a:cubicBezTo>
                <a:lnTo>
                  <a:pt x="412" y="581"/>
                </a:lnTo>
                <a:close/>
                <a:moveTo>
                  <a:pt x="412" y="403"/>
                </a:moveTo>
                <a:cubicBezTo>
                  <a:pt x="271" y="403"/>
                  <a:pt x="271" y="403"/>
                  <a:pt x="271" y="403"/>
                </a:cubicBezTo>
                <a:cubicBezTo>
                  <a:pt x="276" y="372"/>
                  <a:pt x="284" y="342"/>
                  <a:pt x="296" y="314"/>
                </a:cubicBezTo>
                <a:cubicBezTo>
                  <a:pt x="412" y="314"/>
                  <a:pt x="412" y="314"/>
                  <a:pt x="412" y="314"/>
                </a:cubicBezTo>
                <a:lnTo>
                  <a:pt x="412" y="403"/>
                </a:lnTo>
                <a:close/>
                <a:moveTo>
                  <a:pt x="412" y="225"/>
                </a:moveTo>
                <a:cubicBezTo>
                  <a:pt x="349" y="225"/>
                  <a:pt x="349" y="225"/>
                  <a:pt x="349" y="225"/>
                </a:cubicBezTo>
                <a:cubicBezTo>
                  <a:pt x="368" y="202"/>
                  <a:pt x="389" y="182"/>
                  <a:pt x="412" y="165"/>
                </a:cubicBezTo>
                <a:lnTo>
                  <a:pt x="412" y="225"/>
                </a:lnTo>
                <a:close/>
                <a:moveTo>
                  <a:pt x="795" y="314"/>
                </a:moveTo>
                <a:cubicBezTo>
                  <a:pt x="807" y="342"/>
                  <a:pt x="815" y="372"/>
                  <a:pt x="820" y="403"/>
                </a:cubicBezTo>
                <a:cubicBezTo>
                  <a:pt x="732" y="403"/>
                  <a:pt x="732" y="403"/>
                  <a:pt x="732" y="403"/>
                </a:cubicBezTo>
                <a:cubicBezTo>
                  <a:pt x="728" y="372"/>
                  <a:pt x="721" y="343"/>
                  <a:pt x="712" y="314"/>
                </a:cubicBezTo>
                <a:lnTo>
                  <a:pt x="795" y="314"/>
                </a:lnTo>
                <a:close/>
                <a:moveTo>
                  <a:pt x="742" y="225"/>
                </a:moveTo>
                <a:cubicBezTo>
                  <a:pt x="672" y="225"/>
                  <a:pt x="672" y="225"/>
                  <a:pt x="672" y="225"/>
                </a:cubicBezTo>
                <a:cubicBezTo>
                  <a:pt x="645" y="181"/>
                  <a:pt x="612" y="141"/>
                  <a:pt x="573" y="108"/>
                </a:cubicBezTo>
                <a:cubicBezTo>
                  <a:pt x="640" y="131"/>
                  <a:pt x="698" y="172"/>
                  <a:pt x="742" y="225"/>
                </a:cubicBezTo>
                <a:close/>
                <a:moveTo>
                  <a:pt x="501" y="165"/>
                </a:moveTo>
                <a:cubicBezTo>
                  <a:pt x="524" y="182"/>
                  <a:pt x="545" y="202"/>
                  <a:pt x="564" y="225"/>
                </a:cubicBezTo>
                <a:cubicBezTo>
                  <a:pt x="501" y="225"/>
                  <a:pt x="501" y="225"/>
                  <a:pt x="501" y="225"/>
                </a:cubicBezTo>
                <a:lnTo>
                  <a:pt x="501" y="165"/>
                </a:lnTo>
                <a:close/>
                <a:moveTo>
                  <a:pt x="501" y="314"/>
                </a:moveTo>
                <a:cubicBezTo>
                  <a:pt x="617" y="314"/>
                  <a:pt x="617" y="314"/>
                  <a:pt x="617" y="314"/>
                </a:cubicBezTo>
                <a:cubicBezTo>
                  <a:pt x="629" y="342"/>
                  <a:pt x="637" y="372"/>
                  <a:pt x="642" y="403"/>
                </a:cubicBezTo>
                <a:cubicBezTo>
                  <a:pt x="501" y="403"/>
                  <a:pt x="501" y="403"/>
                  <a:pt x="501" y="403"/>
                </a:cubicBezTo>
                <a:lnTo>
                  <a:pt x="501" y="314"/>
                </a:lnTo>
                <a:close/>
                <a:moveTo>
                  <a:pt x="501" y="492"/>
                </a:moveTo>
                <a:cubicBezTo>
                  <a:pt x="644" y="492"/>
                  <a:pt x="644" y="492"/>
                  <a:pt x="644" y="492"/>
                </a:cubicBezTo>
                <a:cubicBezTo>
                  <a:pt x="641" y="523"/>
                  <a:pt x="634" y="553"/>
                  <a:pt x="624" y="581"/>
                </a:cubicBezTo>
                <a:cubicBezTo>
                  <a:pt x="501" y="581"/>
                  <a:pt x="501" y="581"/>
                  <a:pt x="501" y="581"/>
                </a:cubicBezTo>
                <a:lnTo>
                  <a:pt x="501" y="492"/>
                </a:lnTo>
                <a:close/>
                <a:moveTo>
                  <a:pt x="501" y="748"/>
                </a:moveTo>
                <a:cubicBezTo>
                  <a:pt x="501" y="670"/>
                  <a:pt x="501" y="670"/>
                  <a:pt x="501" y="670"/>
                </a:cubicBezTo>
                <a:cubicBezTo>
                  <a:pt x="577" y="670"/>
                  <a:pt x="577" y="670"/>
                  <a:pt x="577" y="670"/>
                </a:cubicBezTo>
                <a:cubicBezTo>
                  <a:pt x="555" y="700"/>
                  <a:pt x="530" y="726"/>
                  <a:pt x="501" y="748"/>
                </a:cubicBezTo>
                <a:close/>
                <a:moveTo>
                  <a:pt x="573" y="804"/>
                </a:moveTo>
                <a:cubicBezTo>
                  <a:pt x="617" y="767"/>
                  <a:pt x="654" y="722"/>
                  <a:pt x="682" y="670"/>
                </a:cubicBezTo>
                <a:cubicBezTo>
                  <a:pt x="755" y="670"/>
                  <a:pt x="755" y="670"/>
                  <a:pt x="755" y="670"/>
                </a:cubicBezTo>
                <a:cubicBezTo>
                  <a:pt x="710" y="732"/>
                  <a:pt x="647" y="780"/>
                  <a:pt x="573" y="804"/>
                </a:cubicBezTo>
                <a:close/>
                <a:moveTo>
                  <a:pt x="717" y="581"/>
                </a:moveTo>
                <a:cubicBezTo>
                  <a:pt x="725" y="553"/>
                  <a:pt x="731" y="523"/>
                  <a:pt x="733" y="492"/>
                </a:cubicBezTo>
                <a:cubicBezTo>
                  <a:pt x="822" y="492"/>
                  <a:pt x="822" y="492"/>
                  <a:pt x="822" y="492"/>
                </a:cubicBezTo>
                <a:cubicBezTo>
                  <a:pt x="819" y="523"/>
                  <a:pt x="812" y="553"/>
                  <a:pt x="802" y="581"/>
                </a:cubicBezTo>
                <a:lnTo>
                  <a:pt x="717" y="5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defTabSz="914378">
              <a:defRPr/>
            </a:pPr>
            <a:endParaRPr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11" name="Group 28"/>
          <p:cNvGrpSpPr/>
          <p:nvPr/>
        </p:nvGrpSpPr>
        <p:grpSpPr bwMode="auto">
          <a:xfrm>
            <a:off x="2946184" y="1429967"/>
            <a:ext cx="1085620" cy="612378"/>
            <a:chOff x="6475413" y="254001"/>
            <a:chExt cx="762000" cy="430212"/>
          </a:xfrm>
          <a:solidFill>
            <a:schemeClr val="accent2"/>
          </a:solidFill>
        </p:grpSpPr>
        <p:sp>
          <p:nvSpPr>
            <p:cNvPr id="27" name="Freeform: Shape 29"/>
            <p:cNvSpPr>
              <a:spLocks/>
            </p:cNvSpPr>
            <p:nvPr/>
          </p:nvSpPr>
          <p:spPr bwMode="auto">
            <a:xfrm>
              <a:off x="6475413" y="652463"/>
              <a:ext cx="762000" cy="31750"/>
            </a:xfrm>
            <a:custGeom>
              <a:avLst/>
              <a:gdLst>
                <a:gd name="T0" fmla="*/ 0 w 1140"/>
                <a:gd name="T1" fmla="*/ 0 h 47"/>
                <a:gd name="T2" fmla="*/ 197 w 1140"/>
                <a:gd name="T3" fmla="*/ 47 h 47"/>
                <a:gd name="T4" fmla="*/ 992 w 1140"/>
                <a:gd name="T5" fmla="*/ 45 h 47"/>
                <a:gd name="T6" fmla="*/ 1140 w 1140"/>
                <a:gd name="T7" fmla="*/ 0 h 47"/>
                <a:gd name="T8" fmla="*/ 0 w 114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47">
                  <a:moveTo>
                    <a:pt x="0" y="0"/>
                  </a:moveTo>
                  <a:cubicBezTo>
                    <a:pt x="0" y="0"/>
                    <a:pt x="97" y="47"/>
                    <a:pt x="197" y="47"/>
                  </a:cubicBezTo>
                  <a:cubicBezTo>
                    <a:pt x="298" y="47"/>
                    <a:pt x="992" y="45"/>
                    <a:pt x="992" y="45"/>
                  </a:cubicBezTo>
                  <a:cubicBezTo>
                    <a:pt x="992" y="45"/>
                    <a:pt x="1107" y="42"/>
                    <a:pt x="114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8" name="Freeform: Shape 30"/>
            <p:cNvSpPr>
              <a:spLocks/>
            </p:cNvSpPr>
            <p:nvPr/>
          </p:nvSpPr>
          <p:spPr bwMode="auto">
            <a:xfrm>
              <a:off x="6769100" y="352426"/>
              <a:ext cx="168275" cy="158750"/>
            </a:xfrm>
            <a:custGeom>
              <a:avLst/>
              <a:gdLst>
                <a:gd name="T0" fmla="*/ 106 w 106"/>
                <a:gd name="T1" fmla="*/ 38 h 100"/>
                <a:gd name="T2" fmla="*/ 65 w 106"/>
                <a:gd name="T3" fmla="*/ 38 h 100"/>
                <a:gd name="T4" fmla="*/ 53 w 106"/>
                <a:gd name="T5" fmla="*/ 0 h 100"/>
                <a:gd name="T6" fmla="*/ 40 w 106"/>
                <a:gd name="T7" fmla="*/ 38 h 100"/>
                <a:gd name="T8" fmla="*/ 0 w 106"/>
                <a:gd name="T9" fmla="*/ 38 h 100"/>
                <a:gd name="T10" fmla="*/ 33 w 106"/>
                <a:gd name="T11" fmla="*/ 62 h 100"/>
                <a:gd name="T12" fmla="*/ 20 w 106"/>
                <a:gd name="T13" fmla="*/ 100 h 100"/>
                <a:gd name="T14" fmla="*/ 53 w 106"/>
                <a:gd name="T15" fmla="*/ 76 h 100"/>
                <a:gd name="T16" fmla="*/ 85 w 106"/>
                <a:gd name="T17" fmla="*/ 100 h 100"/>
                <a:gd name="T18" fmla="*/ 73 w 106"/>
                <a:gd name="T19" fmla="*/ 62 h 100"/>
                <a:gd name="T20" fmla="*/ 106 w 106"/>
                <a:gd name="T2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0">
                  <a:moveTo>
                    <a:pt x="106" y="38"/>
                  </a:moveTo>
                  <a:lnTo>
                    <a:pt x="65" y="38"/>
                  </a:lnTo>
                  <a:lnTo>
                    <a:pt x="53" y="0"/>
                  </a:lnTo>
                  <a:lnTo>
                    <a:pt x="40" y="38"/>
                  </a:lnTo>
                  <a:lnTo>
                    <a:pt x="0" y="38"/>
                  </a:lnTo>
                  <a:lnTo>
                    <a:pt x="33" y="62"/>
                  </a:lnTo>
                  <a:lnTo>
                    <a:pt x="20" y="100"/>
                  </a:lnTo>
                  <a:lnTo>
                    <a:pt x="53" y="76"/>
                  </a:lnTo>
                  <a:lnTo>
                    <a:pt x="85" y="100"/>
                  </a:lnTo>
                  <a:lnTo>
                    <a:pt x="73" y="62"/>
                  </a:lnTo>
                  <a:lnTo>
                    <a:pt x="10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9" name="Freeform: Shape 31"/>
            <p:cNvSpPr>
              <a:spLocks/>
            </p:cNvSpPr>
            <p:nvPr/>
          </p:nvSpPr>
          <p:spPr bwMode="auto">
            <a:xfrm>
              <a:off x="6724650" y="342901"/>
              <a:ext cx="47625" cy="53975"/>
            </a:xfrm>
            <a:custGeom>
              <a:avLst/>
              <a:gdLst>
                <a:gd name="T0" fmla="*/ 44 w 71"/>
                <a:gd name="T1" fmla="*/ 0 h 80"/>
                <a:gd name="T2" fmla="*/ 0 w 71"/>
                <a:gd name="T3" fmla="*/ 65 h 80"/>
                <a:gd name="T4" fmla="*/ 35 w 71"/>
                <a:gd name="T5" fmla="*/ 80 h 80"/>
                <a:gd name="T6" fmla="*/ 71 w 71"/>
                <a:gd name="T7" fmla="*/ 27 h 80"/>
                <a:gd name="T8" fmla="*/ 44 w 7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0">
                  <a:moveTo>
                    <a:pt x="44" y="0"/>
                  </a:moveTo>
                  <a:cubicBezTo>
                    <a:pt x="25" y="19"/>
                    <a:pt x="10" y="41"/>
                    <a:pt x="0" y="65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43" y="60"/>
                    <a:pt x="55" y="42"/>
                    <a:pt x="71" y="27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0" name="Freeform: Shape 32"/>
            <p:cNvSpPr>
              <a:spLocks/>
            </p:cNvSpPr>
            <p:nvPr/>
          </p:nvSpPr>
          <p:spPr bwMode="auto">
            <a:xfrm>
              <a:off x="6713538" y="438151"/>
              <a:ext cx="34925" cy="52388"/>
            </a:xfrm>
            <a:custGeom>
              <a:avLst/>
              <a:gdLst>
                <a:gd name="T0" fmla="*/ 38 w 51"/>
                <a:gd name="T1" fmla="*/ 0 h 78"/>
                <a:gd name="T2" fmla="*/ 0 w 51"/>
                <a:gd name="T3" fmla="*/ 1 h 78"/>
                <a:gd name="T4" fmla="*/ 15 w 51"/>
                <a:gd name="T5" fmla="*/ 78 h 78"/>
                <a:gd name="T6" fmla="*/ 51 w 51"/>
                <a:gd name="T7" fmla="*/ 64 h 78"/>
                <a:gd name="T8" fmla="*/ 38 w 51"/>
                <a:gd name="T9" fmla="*/ 1 h 78"/>
                <a:gd name="T10" fmla="*/ 38 w 5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8">
                  <a:moveTo>
                    <a:pt x="3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8"/>
                    <a:pt x="5" y="54"/>
                    <a:pt x="15" y="78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2" y="44"/>
                    <a:pt x="38" y="23"/>
                    <a:pt x="38" y="1"/>
                  </a:cubicBez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1" name="Freeform: Shape 33"/>
            <p:cNvSpPr>
              <a:spLocks/>
            </p:cNvSpPr>
            <p:nvPr/>
          </p:nvSpPr>
          <p:spPr bwMode="auto">
            <a:xfrm>
              <a:off x="6753225" y="515938"/>
              <a:ext cx="53975" cy="49213"/>
            </a:xfrm>
            <a:custGeom>
              <a:avLst/>
              <a:gdLst>
                <a:gd name="T0" fmla="*/ 0 w 81"/>
                <a:gd name="T1" fmla="*/ 27 h 72"/>
                <a:gd name="T2" fmla="*/ 66 w 81"/>
                <a:gd name="T3" fmla="*/ 72 h 72"/>
                <a:gd name="T4" fmla="*/ 81 w 81"/>
                <a:gd name="T5" fmla="*/ 36 h 72"/>
                <a:gd name="T6" fmla="*/ 27 w 81"/>
                <a:gd name="T7" fmla="*/ 0 h 72"/>
                <a:gd name="T8" fmla="*/ 0 w 81"/>
                <a:gd name="T9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2">
                  <a:moveTo>
                    <a:pt x="0" y="27"/>
                  </a:moveTo>
                  <a:cubicBezTo>
                    <a:pt x="19" y="46"/>
                    <a:pt x="42" y="61"/>
                    <a:pt x="66" y="7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61" y="28"/>
                    <a:pt x="43" y="16"/>
                    <a:pt x="27" y="0"/>
                  </a:cubicBez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2" name="Freeform: Shape 34"/>
            <p:cNvSpPr>
              <a:spLocks/>
            </p:cNvSpPr>
            <p:nvPr/>
          </p:nvSpPr>
          <p:spPr bwMode="auto">
            <a:xfrm>
              <a:off x="6797675" y="303213"/>
              <a:ext cx="52388" cy="33338"/>
            </a:xfrm>
            <a:custGeom>
              <a:avLst/>
              <a:gdLst>
                <a:gd name="T0" fmla="*/ 78 w 78"/>
                <a:gd name="T1" fmla="*/ 38 h 51"/>
                <a:gd name="T2" fmla="*/ 78 w 78"/>
                <a:gd name="T3" fmla="*/ 38 h 51"/>
                <a:gd name="T4" fmla="*/ 78 w 78"/>
                <a:gd name="T5" fmla="*/ 0 h 51"/>
                <a:gd name="T6" fmla="*/ 0 w 78"/>
                <a:gd name="T7" fmla="*/ 16 h 51"/>
                <a:gd name="T8" fmla="*/ 15 w 78"/>
                <a:gd name="T9" fmla="*/ 51 h 51"/>
                <a:gd name="T10" fmla="*/ 78 w 78"/>
                <a:gd name="T11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1">
                  <a:moveTo>
                    <a:pt x="78" y="38"/>
                  </a:moveTo>
                  <a:cubicBezTo>
                    <a:pt x="78" y="38"/>
                    <a:pt x="78" y="38"/>
                    <a:pt x="78" y="3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5" y="5"/>
                    <a:pt x="0" y="1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35" y="42"/>
                    <a:pt x="56" y="38"/>
                    <a:pt x="7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3" name="Freeform: Shape 35"/>
            <p:cNvSpPr>
              <a:spLocks/>
            </p:cNvSpPr>
            <p:nvPr/>
          </p:nvSpPr>
          <p:spPr bwMode="auto">
            <a:xfrm>
              <a:off x="6953250" y="387351"/>
              <a:ext cx="33338" cy="50800"/>
            </a:xfrm>
            <a:custGeom>
              <a:avLst/>
              <a:gdLst>
                <a:gd name="T0" fmla="*/ 0 w 50"/>
                <a:gd name="T1" fmla="*/ 14 h 78"/>
                <a:gd name="T2" fmla="*/ 12 w 50"/>
                <a:gd name="T3" fmla="*/ 78 h 78"/>
                <a:gd name="T4" fmla="*/ 12 w 50"/>
                <a:gd name="T5" fmla="*/ 78 h 78"/>
                <a:gd name="T6" fmla="*/ 50 w 50"/>
                <a:gd name="T7" fmla="*/ 78 h 78"/>
                <a:gd name="T8" fmla="*/ 35 w 50"/>
                <a:gd name="T9" fmla="*/ 0 h 78"/>
                <a:gd name="T10" fmla="*/ 0 w 50"/>
                <a:gd name="T11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78">
                  <a:moveTo>
                    <a:pt x="0" y="14"/>
                  </a:moveTo>
                  <a:cubicBezTo>
                    <a:pt x="8" y="34"/>
                    <a:pt x="12" y="5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51"/>
                    <a:pt x="45" y="25"/>
                    <a:pt x="35" y="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4" name="Freeform: Shape 36"/>
            <p:cNvSpPr>
              <a:spLocks/>
            </p:cNvSpPr>
            <p:nvPr/>
          </p:nvSpPr>
          <p:spPr bwMode="auto">
            <a:xfrm>
              <a:off x="6892925" y="312738"/>
              <a:ext cx="53975" cy="47625"/>
            </a:xfrm>
            <a:custGeom>
              <a:avLst/>
              <a:gdLst>
                <a:gd name="T0" fmla="*/ 81 w 81"/>
                <a:gd name="T1" fmla="*/ 44 h 71"/>
                <a:gd name="T2" fmla="*/ 15 w 81"/>
                <a:gd name="T3" fmla="*/ 0 h 71"/>
                <a:gd name="T4" fmla="*/ 0 w 81"/>
                <a:gd name="T5" fmla="*/ 35 h 71"/>
                <a:gd name="T6" fmla="*/ 54 w 81"/>
                <a:gd name="T7" fmla="*/ 71 h 71"/>
                <a:gd name="T8" fmla="*/ 81 w 81"/>
                <a:gd name="T9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1">
                  <a:moveTo>
                    <a:pt x="81" y="44"/>
                  </a:moveTo>
                  <a:cubicBezTo>
                    <a:pt x="62" y="25"/>
                    <a:pt x="39" y="10"/>
                    <a:pt x="1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0" y="43"/>
                    <a:pt x="38" y="55"/>
                    <a:pt x="54" y="71"/>
                  </a:cubicBezTo>
                  <a:lnTo>
                    <a:pt x="8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5" name="Freeform: Shape 37"/>
            <p:cNvSpPr>
              <a:spLocks/>
            </p:cNvSpPr>
            <p:nvPr/>
          </p:nvSpPr>
          <p:spPr bwMode="auto">
            <a:xfrm>
              <a:off x="6850063" y="541338"/>
              <a:ext cx="52388" cy="33338"/>
            </a:xfrm>
            <a:custGeom>
              <a:avLst/>
              <a:gdLst>
                <a:gd name="T0" fmla="*/ 1 w 78"/>
                <a:gd name="T1" fmla="*/ 12 h 50"/>
                <a:gd name="T2" fmla="*/ 0 w 78"/>
                <a:gd name="T3" fmla="*/ 12 h 50"/>
                <a:gd name="T4" fmla="*/ 1 w 78"/>
                <a:gd name="T5" fmla="*/ 50 h 50"/>
                <a:gd name="T6" fmla="*/ 78 w 78"/>
                <a:gd name="T7" fmla="*/ 35 h 50"/>
                <a:gd name="T8" fmla="*/ 64 w 78"/>
                <a:gd name="T9" fmla="*/ 0 h 50"/>
                <a:gd name="T10" fmla="*/ 1 w 78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0">
                  <a:moveTo>
                    <a:pt x="1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7" y="50"/>
                    <a:pt x="53" y="45"/>
                    <a:pt x="78" y="35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4" y="8"/>
                    <a:pt x="22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6" name="Freeform: Shape 38"/>
            <p:cNvSpPr>
              <a:spLocks/>
            </p:cNvSpPr>
            <p:nvPr/>
          </p:nvSpPr>
          <p:spPr bwMode="auto">
            <a:xfrm>
              <a:off x="6927850" y="481013"/>
              <a:ext cx="47625" cy="53975"/>
            </a:xfrm>
            <a:custGeom>
              <a:avLst/>
              <a:gdLst>
                <a:gd name="T0" fmla="*/ 0 w 71"/>
                <a:gd name="T1" fmla="*/ 53 h 80"/>
                <a:gd name="T2" fmla="*/ 27 w 71"/>
                <a:gd name="T3" fmla="*/ 80 h 80"/>
                <a:gd name="T4" fmla="*/ 71 w 71"/>
                <a:gd name="T5" fmla="*/ 14 h 80"/>
                <a:gd name="T6" fmla="*/ 36 w 71"/>
                <a:gd name="T7" fmla="*/ 0 h 80"/>
                <a:gd name="T8" fmla="*/ 0 w 71"/>
                <a:gd name="T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0">
                  <a:moveTo>
                    <a:pt x="0" y="53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46" y="61"/>
                    <a:pt x="61" y="39"/>
                    <a:pt x="71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20"/>
                    <a:pt x="16" y="38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37" name="Freeform: Shape 39"/>
            <p:cNvSpPr>
              <a:spLocks/>
            </p:cNvSpPr>
            <p:nvPr/>
          </p:nvSpPr>
          <p:spPr bwMode="auto">
            <a:xfrm>
              <a:off x="6580188" y="254001"/>
              <a:ext cx="552450" cy="369888"/>
            </a:xfrm>
            <a:custGeom>
              <a:avLst/>
              <a:gdLst>
                <a:gd name="T0" fmla="*/ 35 w 827"/>
                <a:gd name="T1" fmla="*/ 554 h 554"/>
                <a:gd name="T2" fmla="*/ 793 w 827"/>
                <a:gd name="T3" fmla="*/ 554 h 554"/>
                <a:gd name="T4" fmla="*/ 827 w 827"/>
                <a:gd name="T5" fmla="*/ 519 h 554"/>
                <a:gd name="T6" fmla="*/ 827 w 827"/>
                <a:gd name="T7" fmla="*/ 34 h 554"/>
                <a:gd name="T8" fmla="*/ 793 w 827"/>
                <a:gd name="T9" fmla="*/ 0 h 554"/>
                <a:gd name="T10" fmla="*/ 35 w 827"/>
                <a:gd name="T11" fmla="*/ 0 h 554"/>
                <a:gd name="T12" fmla="*/ 0 w 827"/>
                <a:gd name="T13" fmla="*/ 34 h 554"/>
                <a:gd name="T14" fmla="*/ 0 w 827"/>
                <a:gd name="T15" fmla="*/ 519 h 554"/>
                <a:gd name="T16" fmla="*/ 35 w 827"/>
                <a:gd name="T17" fmla="*/ 554 h 554"/>
                <a:gd name="T18" fmla="*/ 42 w 827"/>
                <a:gd name="T19" fmla="*/ 41 h 554"/>
                <a:gd name="T20" fmla="*/ 782 w 827"/>
                <a:gd name="T21" fmla="*/ 41 h 554"/>
                <a:gd name="T22" fmla="*/ 782 w 827"/>
                <a:gd name="T23" fmla="*/ 505 h 554"/>
                <a:gd name="T24" fmla="*/ 42 w 827"/>
                <a:gd name="T25" fmla="*/ 505 h 554"/>
                <a:gd name="T26" fmla="*/ 42 w 827"/>
                <a:gd name="T27" fmla="*/ 4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7" h="554">
                  <a:moveTo>
                    <a:pt x="35" y="554"/>
                  </a:moveTo>
                  <a:cubicBezTo>
                    <a:pt x="793" y="554"/>
                    <a:pt x="793" y="554"/>
                    <a:pt x="793" y="554"/>
                  </a:cubicBezTo>
                  <a:cubicBezTo>
                    <a:pt x="811" y="554"/>
                    <a:pt x="827" y="538"/>
                    <a:pt x="827" y="519"/>
                  </a:cubicBezTo>
                  <a:cubicBezTo>
                    <a:pt x="827" y="34"/>
                    <a:pt x="827" y="34"/>
                    <a:pt x="827" y="34"/>
                  </a:cubicBezTo>
                  <a:cubicBezTo>
                    <a:pt x="827" y="15"/>
                    <a:pt x="811" y="0"/>
                    <a:pt x="79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0" y="538"/>
                    <a:pt x="16" y="554"/>
                    <a:pt x="35" y="554"/>
                  </a:cubicBezTo>
                  <a:close/>
                  <a:moveTo>
                    <a:pt x="42" y="41"/>
                  </a:moveTo>
                  <a:cubicBezTo>
                    <a:pt x="782" y="41"/>
                    <a:pt x="782" y="41"/>
                    <a:pt x="782" y="41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42" y="505"/>
                    <a:pt x="42" y="505"/>
                    <a:pt x="42" y="505"/>
                  </a:cubicBezTo>
                  <a:lnTo>
                    <a:pt x="42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2" name="Group 40"/>
          <p:cNvGrpSpPr/>
          <p:nvPr/>
        </p:nvGrpSpPr>
        <p:grpSpPr bwMode="auto">
          <a:xfrm>
            <a:off x="7070049" y="1365761"/>
            <a:ext cx="751726" cy="751046"/>
            <a:chOff x="1981200" y="163513"/>
            <a:chExt cx="609600" cy="609600"/>
          </a:xfrm>
          <a:solidFill>
            <a:schemeClr val="accent4"/>
          </a:solidFill>
        </p:grpSpPr>
        <p:sp>
          <p:nvSpPr>
            <p:cNvPr id="24" name="Freeform: Shape 41"/>
            <p:cNvSpPr>
              <a:spLocks/>
            </p:cNvSpPr>
            <p:nvPr/>
          </p:nvSpPr>
          <p:spPr bwMode="auto">
            <a:xfrm>
              <a:off x="1981200" y="163513"/>
              <a:ext cx="609600" cy="609600"/>
            </a:xfrm>
            <a:custGeom>
              <a:avLst/>
              <a:gdLst>
                <a:gd name="T0" fmla="*/ 456 w 912"/>
                <a:gd name="T1" fmla="*/ 912 h 912"/>
                <a:gd name="T2" fmla="*/ 0 w 912"/>
                <a:gd name="T3" fmla="*/ 456 h 912"/>
                <a:gd name="T4" fmla="*/ 456 w 912"/>
                <a:gd name="T5" fmla="*/ 0 h 912"/>
                <a:gd name="T6" fmla="*/ 912 w 912"/>
                <a:gd name="T7" fmla="*/ 456 h 912"/>
                <a:gd name="T8" fmla="*/ 456 w 912"/>
                <a:gd name="T9" fmla="*/ 912 h 912"/>
                <a:gd name="T10" fmla="*/ 456 w 912"/>
                <a:gd name="T11" fmla="*/ 114 h 912"/>
                <a:gd name="T12" fmla="*/ 114 w 912"/>
                <a:gd name="T13" fmla="*/ 456 h 912"/>
                <a:gd name="T14" fmla="*/ 456 w 912"/>
                <a:gd name="T15" fmla="*/ 798 h 912"/>
                <a:gd name="T16" fmla="*/ 798 w 912"/>
                <a:gd name="T17" fmla="*/ 456 h 912"/>
                <a:gd name="T18" fmla="*/ 456 w 912"/>
                <a:gd name="T19" fmla="*/ 114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12">
                  <a:moveTo>
                    <a:pt x="456" y="912"/>
                  </a:moveTo>
                  <a:cubicBezTo>
                    <a:pt x="204" y="912"/>
                    <a:pt x="0" y="708"/>
                    <a:pt x="0" y="456"/>
                  </a:cubicBezTo>
                  <a:cubicBezTo>
                    <a:pt x="0" y="205"/>
                    <a:pt x="204" y="0"/>
                    <a:pt x="456" y="0"/>
                  </a:cubicBezTo>
                  <a:cubicBezTo>
                    <a:pt x="707" y="0"/>
                    <a:pt x="912" y="205"/>
                    <a:pt x="912" y="456"/>
                  </a:cubicBezTo>
                  <a:cubicBezTo>
                    <a:pt x="912" y="708"/>
                    <a:pt x="707" y="912"/>
                    <a:pt x="456" y="912"/>
                  </a:cubicBezTo>
                  <a:close/>
                  <a:moveTo>
                    <a:pt x="456" y="114"/>
                  </a:moveTo>
                  <a:cubicBezTo>
                    <a:pt x="267" y="114"/>
                    <a:pt x="114" y="267"/>
                    <a:pt x="114" y="456"/>
                  </a:cubicBezTo>
                  <a:cubicBezTo>
                    <a:pt x="114" y="645"/>
                    <a:pt x="267" y="798"/>
                    <a:pt x="456" y="798"/>
                  </a:cubicBezTo>
                  <a:cubicBezTo>
                    <a:pt x="644" y="798"/>
                    <a:pt x="798" y="645"/>
                    <a:pt x="798" y="456"/>
                  </a:cubicBezTo>
                  <a:cubicBezTo>
                    <a:pt x="798" y="267"/>
                    <a:pt x="644" y="114"/>
                    <a:pt x="45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5" name="Freeform: Shape 42"/>
            <p:cNvSpPr>
              <a:spLocks/>
            </p:cNvSpPr>
            <p:nvPr/>
          </p:nvSpPr>
          <p:spPr bwMode="auto">
            <a:xfrm>
              <a:off x="2178050" y="328613"/>
              <a:ext cx="261938" cy="209550"/>
            </a:xfrm>
            <a:custGeom>
              <a:avLst/>
              <a:gdLst>
                <a:gd name="T0" fmla="*/ 199 w 394"/>
                <a:gd name="T1" fmla="*/ 112 h 313"/>
                <a:gd name="T2" fmla="*/ 162 w 394"/>
                <a:gd name="T3" fmla="*/ 105 h 313"/>
                <a:gd name="T4" fmla="*/ 136 w 394"/>
                <a:gd name="T5" fmla="*/ 108 h 313"/>
                <a:gd name="T6" fmla="*/ 0 w 394"/>
                <a:gd name="T7" fmla="*/ 42 h 313"/>
                <a:gd name="T8" fmla="*/ 60 w 394"/>
                <a:gd name="T9" fmla="*/ 187 h 313"/>
                <a:gd name="T10" fmla="*/ 57 w 394"/>
                <a:gd name="T11" fmla="*/ 209 h 313"/>
                <a:gd name="T12" fmla="*/ 162 w 394"/>
                <a:gd name="T13" fmla="*/ 313 h 313"/>
                <a:gd name="T14" fmla="*/ 266 w 394"/>
                <a:gd name="T15" fmla="*/ 209 h 313"/>
                <a:gd name="T16" fmla="*/ 266 w 394"/>
                <a:gd name="T17" fmla="*/ 203 h 313"/>
                <a:gd name="T18" fmla="*/ 394 w 394"/>
                <a:gd name="T19" fmla="*/ 0 h 313"/>
                <a:gd name="T20" fmla="*/ 199 w 394"/>
                <a:gd name="T21" fmla="*/ 112 h 313"/>
                <a:gd name="T22" fmla="*/ 162 w 394"/>
                <a:gd name="T23" fmla="*/ 248 h 313"/>
                <a:gd name="T24" fmla="*/ 123 w 394"/>
                <a:gd name="T25" fmla="*/ 209 h 313"/>
                <a:gd name="T26" fmla="*/ 162 w 394"/>
                <a:gd name="T27" fmla="*/ 170 h 313"/>
                <a:gd name="T28" fmla="*/ 200 w 394"/>
                <a:gd name="T29" fmla="*/ 209 h 313"/>
                <a:gd name="T30" fmla="*/ 162 w 394"/>
                <a:gd name="T31" fmla="*/ 24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4" h="313">
                  <a:moveTo>
                    <a:pt x="199" y="112"/>
                  </a:moveTo>
                  <a:cubicBezTo>
                    <a:pt x="188" y="107"/>
                    <a:pt x="175" y="105"/>
                    <a:pt x="162" y="105"/>
                  </a:cubicBezTo>
                  <a:cubicBezTo>
                    <a:pt x="153" y="105"/>
                    <a:pt x="145" y="106"/>
                    <a:pt x="136" y="10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58" y="194"/>
                    <a:pt x="57" y="201"/>
                    <a:pt x="57" y="209"/>
                  </a:cubicBezTo>
                  <a:cubicBezTo>
                    <a:pt x="57" y="267"/>
                    <a:pt x="104" y="313"/>
                    <a:pt x="162" y="313"/>
                  </a:cubicBezTo>
                  <a:cubicBezTo>
                    <a:pt x="219" y="313"/>
                    <a:pt x="266" y="267"/>
                    <a:pt x="266" y="209"/>
                  </a:cubicBezTo>
                  <a:cubicBezTo>
                    <a:pt x="266" y="207"/>
                    <a:pt x="266" y="205"/>
                    <a:pt x="266" y="203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99" y="112"/>
                  </a:lnTo>
                  <a:close/>
                  <a:moveTo>
                    <a:pt x="162" y="248"/>
                  </a:moveTo>
                  <a:cubicBezTo>
                    <a:pt x="140" y="248"/>
                    <a:pt x="123" y="230"/>
                    <a:pt x="123" y="209"/>
                  </a:cubicBezTo>
                  <a:cubicBezTo>
                    <a:pt x="123" y="188"/>
                    <a:pt x="140" y="170"/>
                    <a:pt x="162" y="170"/>
                  </a:cubicBezTo>
                  <a:cubicBezTo>
                    <a:pt x="183" y="170"/>
                    <a:pt x="200" y="188"/>
                    <a:pt x="200" y="209"/>
                  </a:cubicBezTo>
                  <a:cubicBezTo>
                    <a:pt x="200" y="230"/>
                    <a:pt x="183" y="248"/>
                    <a:pt x="162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6" name="Freeform: Shape 43"/>
            <p:cNvSpPr>
              <a:spLocks/>
            </p:cNvSpPr>
            <p:nvPr/>
          </p:nvSpPr>
          <p:spPr bwMode="auto">
            <a:xfrm>
              <a:off x="1981200" y="163513"/>
              <a:ext cx="609600" cy="609600"/>
            </a:xfrm>
            <a:custGeom>
              <a:avLst/>
              <a:gdLst>
                <a:gd name="T0" fmla="*/ 456 w 912"/>
                <a:gd name="T1" fmla="*/ 0 h 912"/>
                <a:gd name="T2" fmla="*/ 0 w 912"/>
                <a:gd name="T3" fmla="*/ 456 h 912"/>
                <a:gd name="T4" fmla="*/ 456 w 912"/>
                <a:gd name="T5" fmla="*/ 912 h 912"/>
                <a:gd name="T6" fmla="*/ 912 w 912"/>
                <a:gd name="T7" fmla="*/ 456 h 912"/>
                <a:gd name="T8" fmla="*/ 456 w 912"/>
                <a:gd name="T9" fmla="*/ 0 h 912"/>
                <a:gd name="T10" fmla="*/ 477 w 912"/>
                <a:gd name="T11" fmla="*/ 797 h 912"/>
                <a:gd name="T12" fmla="*/ 477 w 912"/>
                <a:gd name="T13" fmla="*/ 754 h 912"/>
                <a:gd name="T14" fmla="*/ 453 w 912"/>
                <a:gd name="T15" fmla="*/ 730 h 912"/>
                <a:gd name="T16" fmla="*/ 429 w 912"/>
                <a:gd name="T17" fmla="*/ 754 h 912"/>
                <a:gd name="T18" fmla="*/ 429 w 912"/>
                <a:gd name="T19" fmla="*/ 797 h 912"/>
                <a:gd name="T20" fmla="*/ 115 w 912"/>
                <a:gd name="T21" fmla="*/ 479 h 912"/>
                <a:gd name="T22" fmla="*/ 157 w 912"/>
                <a:gd name="T23" fmla="*/ 479 h 912"/>
                <a:gd name="T24" fmla="*/ 181 w 912"/>
                <a:gd name="T25" fmla="*/ 455 h 912"/>
                <a:gd name="T26" fmla="*/ 157 w 912"/>
                <a:gd name="T27" fmla="*/ 431 h 912"/>
                <a:gd name="T28" fmla="*/ 115 w 912"/>
                <a:gd name="T29" fmla="*/ 431 h 912"/>
                <a:gd name="T30" fmla="*/ 431 w 912"/>
                <a:gd name="T31" fmla="*/ 115 h 912"/>
                <a:gd name="T32" fmla="*/ 431 w 912"/>
                <a:gd name="T33" fmla="*/ 159 h 912"/>
                <a:gd name="T34" fmla="*/ 456 w 912"/>
                <a:gd name="T35" fmla="*/ 183 h 912"/>
                <a:gd name="T36" fmla="*/ 480 w 912"/>
                <a:gd name="T37" fmla="*/ 159 h 912"/>
                <a:gd name="T38" fmla="*/ 480 w 912"/>
                <a:gd name="T39" fmla="*/ 115 h 912"/>
                <a:gd name="T40" fmla="*/ 797 w 912"/>
                <a:gd name="T41" fmla="*/ 433 h 912"/>
                <a:gd name="T42" fmla="*/ 752 w 912"/>
                <a:gd name="T43" fmla="*/ 433 h 912"/>
                <a:gd name="T44" fmla="*/ 728 w 912"/>
                <a:gd name="T45" fmla="*/ 458 h 912"/>
                <a:gd name="T46" fmla="*/ 752 w 912"/>
                <a:gd name="T47" fmla="*/ 482 h 912"/>
                <a:gd name="T48" fmla="*/ 796 w 912"/>
                <a:gd name="T49" fmla="*/ 482 h 912"/>
                <a:gd name="T50" fmla="*/ 477 w 912"/>
                <a:gd name="T51" fmla="*/ 79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2" h="912">
                  <a:moveTo>
                    <a:pt x="456" y="0"/>
                  </a:moveTo>
                  <a:cubicBezTo>
                    <a:pt x="204" y="0"/>
                    <a:pt x="0" y="205"/>
                    <a:pt x="0" y="456"/>
                  </a:cubicBezTo>
                  <a:cubicBezTo>
                    <a:pt x="0" y="708"/>
                    <a:pt x="204" y="912"/>
                    <a:pt x="456" y="912"/>
                  </a:cubicBezTo>
                  <a:cubicBezTo>
                    <a:pt x="707" y="912"/>
                    <a:pt x="912" y="708"/>
                    <a:pt x="912" y="456"/>
                  </a:cubicBezTo>
                  <a:cubicBezTo>
                    <a:pt x="912" y="205"/>
                    <a:pt x="707" y="0"/>
                    <a:pt x="456" y="0"/>
                  </a:cubicBezTo>
                  <a:close/>
                  <a:moveTo>
                    <a:pt x="477" y="797"/>
                  </a:moveTo>
                  <a:cubicBezTo>
                    <a:pt x="477" y="754"/>
                    <a:pt x="477" y="754"/>
                    <a:pt x="477" y="754"/>
                  </a:cubicBezTo>
                  <a:cubicBezTo>
                    <a:pt x="477" y="741"/>
                    <a:pt x="467" y="730"/>
                    <a:pt x="453" y="730"/>
                  </a:cubicBezTo>
                  <a:cubicBezTo>
                    <a:pt x="440" y="730"/>
                    <a:pt x="429" y="741"/>
                    <a:pt x="429" y="754"/>
                  </a:cubicBezTo>
                  <a:cubicBezTo>
                    <a:pt x="429" y="797"/>
                    <a:pt x="429" y="797"/>
                    <a:pt x="429" y="797"/>
                  </a:cubicBezTo>
                  <a:cubicBezTo>
                    <a:pt x="261" y="784"/>
                    <a:pt x="126" y="648"/>
                    <a:pt x="115" y="479"/>
                  </a:cubicBezTo>
                  <a:cubicBezTo>
                    <a:pt x="157" y="479"/>
                    <a:pt x="157" y="479"/>
                    <a:pt x="157" y="479"/>
                  </a:cubicBezTo>
                  <a:cubicBezTo>
                    <a:pt x="170" y="479"/>
                    <a:pt x="181" y="469"/>
                    <a:pt x="181" y="455"/>
                  </a:cubicBezTo>
                  <a:cubicBezTo>
                    <a:pt x="181" y="442"/>
                    <a:pt x="170" y="431"/>
                    <a:pt x="157" y="431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27" y="262"/>
                    <a:pt x="262" y="127"/>
                    <a:pt x="431" y="115"/>
                  </a:cubicBezTo>
                  <a:cubicBezTo>
                    <a:pt x="431" y="159"/>
                    <a:pt x="431" y="159"/>
                    <a:pt x="431" y="159"/>
                  </a:cubicBezTo>
                  <a:cubicBezTo>
                    <a:pt x="431" y="172"/>
                    <a:pt x="442" y="183"/>
                    <a:pt x="456" y="183"/>
                  </a:cubicBezTo>
                  <a:cubicBezTo>
                    <a:pt x="469" y="183"/>
                    <a:pt x="480" y="172"/>
                    <a:pt x="480" y="159"/>
                  </a:cubicBezTo>
                  <a:cubicBezTo>
                    <a:pt x="480" y="115"/>
                    <a:pt x="480" y="115"/>
                    <a:pt x="480" y="115"/>
                  </a:cubicBezTo>
                  <a:cubicBezTo>
                    <a:pt x="650" y="127"/>
                    <a:pt x="785" y="263"/>
                    <a:pt x="797" y="433"/>
                  </a:cubicBezTo>
                  <a:cubicBezTo>
                    <a:pt x="752" y="433"/>
                    <a:pt x="752" y="433"/>
                    <a:pt x="752" y="433"/>
                  </a:cubicBezTo>
                  <a:cubicBezTo>
                    <a:pt x="739" y="433"/>
                    <a:pt x="728" y="444"/>
                    <a:pt x="728" y="458"/>
                  </a:cubicBezTo>
                  <a:cubicBezTo>
                    <a:pt x="728" y="471"/>
                    <a:pt x="739" y="482"/>
                    <a:pt x="752" y="482"/>
                  </a:cubicBezTo>
                  <a:cubicBezTo>
                    <a:pt x="796" y="482"/>
                    <a:pt x="796" y="482"/>
                    <a:pt x="796" y="482"/>
                  </a:cubicBezTo>
                  <a:cubicBezTo>
                    <a:pt x="784" y="651"/>
                    <a:pt x="647" y="786"/>
                    <a:pt x="477" y="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 bwMode="auto">
          <a:xfrm>
            <a:off x="5018022" y="1340861"/>
            <a:ext cx="882570" cy="783048"/>
            <a:chOff x="152400" y="198438"/>
            <a:chExt cx="609600" cy="541338"/>
          </a:xfrm>
          <a:solidFill>
            <a:schemeClr val="accent3"/>
          </a:solidFill>
        </p:grpSpPr>
        <p:sp>
          <p:nvSpPr>
            <p:cNvPr id="21" name="Freeform: Shape 45"/>
            <p:cNvSpPr>
              <a:spLocks/>
            </p:cNvSpPr>
            <p:nvPr/>
          </p:nvSpPr>
          <p:spPr bwMode="auto">
            <a:xfrm>
              <a:off x="350838" y="384176"/>
              <a:ext cx="36513" cy="31750"/>
            </a:xfrm>
            <a:custGeom>
              <a:avLst/>
              <a:gdLst>
                <a:gd name="T0" fmla="*/ 23 w 23"/>
                <a:gd name="T1" fmla="*/ 7 h 20"/>
                <a:gd name="T2" fmla="*/ 0 w 23"/>
                <a:gd name="T3" fmla="*/ 20 h 20"/>
                <a:gd name="T4" fmla="*/ 0 w 23"/>
                <a:gd name="T5" fmla="*/ 0 h 20"/>
                <a:gd name="T6" fmla="*/ 23 w 23"/>
                <a:gd name="T7" fmla="*/ 0 h 20"/>
                <a:gd name="T8" fmla="*/ 23 w 23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23" y="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2" name="Freeform: Shape 46"/>
            <p:cNvSpPr>
              <a:spLocks/>
            </p:cNvSpPr>
            <p:nvPr/>
          </p:nvSpPr>
          <p:spPr bwMode="auto">
            <a:xfrm>
              <a:off x="523875" y="384176"/>
              <a:ext cx="36513" cy="31750"/>
            </a:xfrm>
            <a:custGeom>
              <a:avLst/>
              <a:gdLst>
                <a:gd name="T0" fmla="*/ 0 w 23"/>
                <a:gd name="T1" fmla="*/ 7 h 20"/>
                <a:gd name="T2" fmla="*/ 23 w 23"/>
                <a:gd name="T3" fmla="*/ 20 h 20"/>
                <a:gd name="T4" fmla="*/ 23 w 23"/>
                <a:gd name="T5" fmla="*/ 0 h 20"/>
                <a:gd name="T6" fmla="*/ 0 w 23"/>
                <a:gd name="T7" fmla="*/ 0 h 20"/>
                <a:gd name="T8" fmla="*/ 0 w 23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0" y="7"/>
                  </a:moveTo>
                  <a:lnTo>
                    <a:pt x="23" y="2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Freeform: Shape 47"/>
            <p:cNvSpPr>
              <a:spLocks/>
            </p:cNvSpPr>
            <p:nvPr/>
          </p:nvSpPr>
          <p:spPr bwMode="auto">
            <a:xfrm>
              <a:off x="152400" y="198438"/>
              <a:ext cx="609600" cy="541338"/>
            </a:xfrm>
            <a:custGeom>
              <a:avLst/>
              <a:gdLst>
                <a:gd name="T0" fmla="*/ 499 w 912"/>
                <a:gd name="T1" fmla="*/ 451 h 810"/>
                <a:gd name="T2" fmla="*/ 560 w 912"/>
                <a:gd name="T3" fmla="*/ 451 h 810"/>
                <a:gd name="T4" fmla="*/ 912 w 912"/>
                <a:gd name="T5" fmla="*/ 560 h 810"/>
                <a:gd name="T6" fmla="*/ 912 w 912"/>
                <a:gd name="T7" fmla="*/ 526 h 810"/>
                <a:gd name="T8" fmla="*/ 499 w 912"/>
                <a:gd name="T9" fmla="*/ 290 h 810"/>
                <a:gd name="T10" fmla="*/ 499 w 912"/>
                <a:gd name="T11" fmla="*/ 97 h 810"/>
                <a:gd name="T12" fmla="*/ 456 w 912"/>
                <a:gd name="T13" fmla="*/ 0 h 810"/>
                <a:gd name="T14" fmla="*/ 413 w 912"/>
                <a:gd name="T15" fmla="*/ 97 h 810"/>
                <a:gd name="T16" fmla="*/ 413 w 912"/>
                <a:gd name="T17" fmla="*/ 290 h 810"/>
                <a:gd name="T18" fmla="*/ 0 w 912"/>
                <a:gd name="T19" fmla="*/ 526 h 810"/>
                <a:gd name="T20" fmla="*/ 0 w 912"/>
                <a:gd name="T21" fmla="*/ 560 h 810"/>
                <a:gd name="T22" fmla="*/ 353 w 912"/>
                <a:gd name="T23" fmla="*/ 451 h 810"/>
                <a:gd name="T24" fmla="*/ 413 w 912"/>
                <a:gd name="T25" fmla="*/ 451 h 810"/>
                <a:gd name="T26" fmla="*/ 413 w 912"/>
                <a:gd name="T27" fmla="*/ 653 h 810"/>
                <a:gd name="T28" fmla="*/ 414 w 912"/>
                <a:gd name="T29" fmla="*/ 658 h 810"/>
                <a:gd name="T30" fmla="*/ 279 w 912"/>
                <a:gd name="T31" fmla="*/ 746 h 810"/>
                <a:gd name="T32" fmla="*/ 279 w 912"/>
                <a:gd name="T33" fmla="*/ 772 h 810"/>
                <a:gd name="T34" fmla="*/ 429 w 912"/>
                <a:gd name="T35" fmla="*/ 746 h 810"/>
                <a:gd name="T36" fmla="*/ 456 w 912"/>
                <a:gd name="T37" fmla="*/ 810 h 810"/>
                <a:gd name="T38" fmla="*/ 483 w 912"/>
                <a:gd name="T39" fmla="*/ 746 h 810"/>
                <a:gd name="T40" fmla="*/ 633 w 912"/>
                <a:gd name="T41" fmla="*/ 772 h 810"/>
                <a:gd name="T42" fmla="*/ 633 w 912"/>
                <a:gd name="T43" fmla="*/ 746 h 810"/>
                <a:gd name="T44" fmla="*/ 498 w 912"/>
                <a:gd name="T45" fmla="*/ 658 h 810"/>
                <a:gd name="T46" fmla="*/ 499 w 912"/>
                <a:gd name="T47" fmla="*/ 653 h 810"/>
                <a:gd name="T48" fmla="*/ 499 w 912"/>
                <a:gd name="T49" fmla="*/ 451 h 810"/>
                <a:gd name="T50" fmla="*/ 424 w 912"/>
                <a:gd name="T51" fmla="*/ 61 h 810"/>
                <a:gd name="T52" fmla="*/ 456 w 912"/>
                <a:gd name="T53" fmla="*/ 33 h 810"/>
                <a:gd name="T54" fmla="*/ 488 w 912"/>
                <a:gd name="T55" fmla="*/ 61 h 810"/>
                <a:gd name="T56" fmla="*/ 456 w 912"/>
                <a:gd name="T57" fmla="*/ 49 h 810"/>
                <a:gd name="T58" fmla="*/ 424 w 912"/>
                <a:gd name="T59" fmla="*/ 6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810">
                  <a:moveTo>
                    <a:pt x="499" y="451"/>
                  </a:moveTo>
                  <a:cubicBezTo>
                    <a:pt x="560" y="451"/>
                    <a:pt x="560" y="451"/>
                    <a:pt x="560" y="451"/>
                  </a:cubicBezTo>
                  <a:cubicBezTo>
                    <a:pt x="912" y="560"/>
                    <a:pt x="912" y="560"/>
                    <a:pt x="912" y="560"/>
                  </a:cubicBezTo>
                  <a:cubicBezTo>
                    <a:pt x="912" y="526"/>
                    <a:pt x="912" y="526"/>
                    <a:pt x="912" y="526"/>
                  </a:cubicBezTo>
                  <a:cubicBezTo>
                    <a:pt x="499" y="290"/>
                    <a:pt x="499" y="290"/>
                    <a:pt x="499" y="290"/>
                  </a:cubicBezTo>
                  <a:cubicBezTo>
                    <a:pt x="499" y="219"/>
                    <a:pt x="499" y="139"/>
                    <a:pt x="499" y="97"/>
                  </a:cubicBezTo>
                  <a:cubicBezTo>
                    <a:pt x="499" y="11"/>
                    <a:pt x="456" y="0"/>
                    <a:pt x="456" y="0"/>
                  </a:cubicBezTo>
                  <a:cubicBezTo>
                    <a:pt x="456" y="0"/>
                    <a:pt x="413" y="11"/>
                    <a:pt x="413" y="97"/>
                  </a:cubicBezTo>
                  <a:cubicBezTo>
                    <a:pt x="413" y="140"/>
                    <a:pt x="413" y="220"/>
                    <a:pt x="413" y="29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353" y="451"/>
                    <a:pt x="353" y="451"/>
                    <a:pt x="353" y="451"/>
                  </a:cubicBezTo>
                  <a:cubicBezTo>
                    <a:pt x="413" y="451"/>
                    <a:pt x="413" y="451"/>
                    <a:pt x="413" y="451"/>
                  </a:cubicBezTo>
                  <a:cubicBezTo>
                    <a:pt x="413" y="524"/>
                    <a:pt x="413" y="608"/>
                    <a:pt x="413" y="653"/>
                  </a:cubicBezTo>
                  <a:cubicBezTo>
                    <a:pt x="413" y="654"/>
                    <a:pt x="414" y="656"/>
                    <a:pt x="414" y="658"/>
                  </a:cubicBezTo>
                  <a:cubicBezTo>
                    <a:pt x="279" y="746"/>
                    <a:pt x="279" y="746"/>
                    <a:pt x="279" y="746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429" y="746"/>
                    <a:pt x="429" y="746"/>
                    <a:pt x="429" y="746"/>
                  </a:cubicBezTo>
                  <a:cubicBezTo>
                    <a:pt x="441" y="785"/>
                    <a:pt x="456" y="810"/>
                    <a:pt x="456" y="810"/>
                  </a:cubicBezTo>
                  <a:cubicBezTo>
                    <a:pt x="456" y="810"/>
                    <a:pt x="471" y="785"/>
                    <a:pt x="483" y="746"/>
                  </a:cubicBezTo>
                  <a:cubicBezTo>
                    <a:pt x="633" y="772"/>
                    <a:pt x="633" y="772"/>
                    <a:pt x="633" y="772"/>
                  </a:cubicBezTo>
                  <a:cubicBezTo>
                    <a:pt x="633" y="746"/>
                    <a:pt x="633" y="746"/>
                    <a:pt x="633" y="746"/>
                  </a:cubicBezTo>
                  <a:cubicBezTo>
                    <a:pt x="498" y="658"/>
                    <a:pt x="498" y="658"/>
                    <a:pt x="498" y="658"/>
                  </a:cubicBezTo>
                  <a:cubicBezTo>
                    <a:pt x="498" y="656"/>
                    <a:pt x="499" y="654"/>
                    <a:pt x="499" y="653"/>
                  </a:cubicBezTo>
                  <a:cubicBezTo>
                    <a:pt x="499" y="608"/>
                    <a:pt x="499" y="524"/>
                    <a:pt x="499" y="451"/>
                  </a:cubicBezTo>
                  <a:close/>
                  <a:moveTo>
                    <a:pt x="424" y="61"/>
                  </a:moveTo>
                  <a:cubicBezTo>
                    <a:pt x="428" y="47"/>
                    <a:pt x="441" y="33"/>
                    <a:pt x="456" y="33"/>
                  </a:cubicBezTo>
                  <a:cubicBezTo>
                    <a:pt x="471" y="33"/>
                    <a:pt x="484" y="47"/>
                    <a:pt x="488" y="61"/>
                  </a:cubicBezTo>
                  <a:cubicBezTo>
                    <a:pt x="481" y="51"/>
                    <a:pt x="470" y="49"/>
                    <a:pt x="456" y="49"/>
                  </a:cubicBezTo>
                  <a:cubicBezTo>
                    <a:pt x="442" y="49"/>
                    <a:pt x="431" y="51"/>
                    <a:pt x="42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17" name="Rectangle 55"/>
          <p:cNvSpPr/>
          <p:nvPr/>
        </p:nvSpPr>
        <p:spPr bwMode="auto">
          <a:xfrm>
            <a:off x="1038225" y="2295525"/>
            <a:ext cx="1062038" cy="346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914378">
              <a:defRPr/>
            </a:pPr>
            <a:r>
              <a:rPr lang="zh-CN" altLang="en-US" sz="16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实事求是原则</a:t>
            </a:r>
          </a:p>
        </p:txBody>
      </p:sp>
      <p:sp>
        <p:nvSpPr>
          <p:cNvPr id="18" name="Rectangle 58"/>
          <p:cNvSpPr/>
          <p:nvPr/>
        </p:nvSpPr>
        <p:spPr bwMode="auto">
          <a:xfrm>
            <a:off x="2958703" y="2295525"/>
            <a:ext cx="1062038" cy="346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914378">
              <a:defRPr/>
            </a:pPr>
            <a:r>
              <a:rPr lang="zh-CN" altLang="en-US" sz="16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准确规范原则</a:t>
            </a:r>
          </a:p>
        </p:txBody>
      </p:sp>
      <p:sp>
        <p:nvSpPr>
          <p:cNvPr id="19" name="Rectangle 59"/>
          <p:cNvSpPr/>
          <p:nvPr/>
        </p:nvSpPr>
        <p:spPr bwMode="auto">
          <a:xfrm>
            <a:off x="4933950" y="2295525"/>
            <a:ext cx="1062038" cy="346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914378">
              <a:defRPr/>
            </a:pPr>
            <a:r>
              <a:rPr lang="zh-CN" altLang="en-US" sz="16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精简高效原则</a:t>
            </a:r>
          </a:p>
        </p:txBody>
      </p:sp>
      <p:sp>
        <p:nvSpPr>
          <p:cNvPr id="20" name="Rectangle 60"/>
          <p:cNvSpPr/>
          <p:nvPr/>
        </p:nvSpPr>
        <p:spPr bwMode="auto">
          <a:xfrm>
            <a:off x="6936581" y="2295525"/>
            <a:ext cx="1062038" cy="34647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 defTabSz="914378">
              <a:defRPr/>
            </a:pPr>
            <a:r>
              <a:rPr lang="zh-CN" altLang="en-US" sz="16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安全保密原则</a:t>
            </a:r>
          </a:p>
        </p:txBody>
      </p:sp>
      <p:sp>
        <p:nvSpPr>
          <p:cNvPr id="43" name="内容占位符 1">
            <a:extLst>
              <a:ext uri="{FF2B5EF4-FFF2-40B4-BE49-F238E27FC236}">
                <a16:creationId xmlns:a16="http://schemas.microsoft.com/office/drawing/2014/main" xmlns="" id="{63F1224E-E0DA-4E3E-A6AB-75947655C97D}"/>
              </a:ext>
            </a:extLst>
          </p:cNvPr>
          <p:cNvSpPr txBox="1">
            <a:spLocks/>
          </p:cNvSpPr>
          <p:nvPr/>
        </p:nvSpPr>
        <p:spPr>
          <a:xfrm>
            <a:off x="838200" y="2800350"/>
            <a:ext cx="1369219" cy="1081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algn="ctr" defTabSz="914378"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</a:rPr>
              <a:t>发文要务实，要根据实际需要发文</a:t>
            </a:r>
            <a:endParaRPr lang="en-US" altLang="zh-CN" sz="900" dirty="0">
              <a:solidFill>
                <a:srgbClr val="000000"/>
              </a:solidFill>
            </a:endParaRPr>
          </a:p>
          <a:p>
            <a:pPr marL="0" indent="0" algn="ctr" defTabSz="914378">
              <a:buClr>
                <a:srgbClr val="6600CC"/>
              </a:buClr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</a:rPr>
              <a:t>办文要切实，要细化办文规范</a:t>
            </a:r>
            <a:endParaRPr lang="en-US" altLang="zh-CN" sz="900" dirty="0">
              <a:solidFill>
                <a:srgbClr val="000000"/>
              </a:solidFill>
            </a:endParaRPr>
          </a:p>
          <a:p>
            <a:pPr marL="0" indent="0" algn="ctr" defTabSz="914378">
              <a:buClr>
                <a:srgbClr val="6600CC"/>
              </a:buClr>
              <a:buNone/>
              <a:defRPr/>
            </a:pPr>
            <a:r>
              <a:rPr lang="zh-CN" altLang="en-US" sz="900" dirty="0">
                <a:solidFill>
                  <a:srgbClr val="000000"/>
                </a:solidFill>
              </a:rPr>
              <a:t>拟文要朴实，文字要简炼精确</a:t>
            </a:r>
            <a:endParaRPr lang="en-US" altLang="zh-CN" sz="900" dirty="0">
              <a:solidFill>
                <a:srgbClr val="000000"/>
              </a:solidFill>
            </a:endParaRPr>
          </a:p>
          <a:p>
            <a:pPr marL="342892" indent="-342892" algn="ctr" defTabSz="914378">
              <a:buClr>
                <a:srgbClr val="6600CC"/>
              </a:buClr>
              <a:buNone/>
              <a:defRPr/>
            </a:pPr>
            <a:endParaRPr lang="en-US" altLang="zh-CN" sz="900" dirty="0">
              <a:solidFill>
                <a:srgbClr val="000000"/>
              </a:solidFill>
            </a:endParaRPr>
          </a:p>
          <a:p>
            <a:pPr marL="342892" indent="-342892" algn="ctr" defTabSz="914378">
              <a:buClr>
                <a:srgbClr val="6600CC"/>
              </a:buClr>
              <a:buNone/>
              <a:defRPr/>
            </a:pPr>
            <a:endParaRPr lang="zh-CN" altLang="en-US" sz="900" dirty="0">
              <a:solidFill>
                <a:srgbClr val="000000"/>
              </a:solidFill>
            </a:endParaRPr>
          </a:p>
        </p:txBody>
      </p:sp>
      <p:sp>
        <p:nvSpPr>
          <p:cNvPr id="15370" name="内容占位符 1"/>
          <p:cNvSpPr txBox="1">
            <a:spLocks noChangeArrowheads="1"/>
          </p:cNvSpPr>
          <p:nvPr/>
        </p:nvSpPr>
        <p:spPr bwMode="auto">
          <a:xfrm>
            <a:off x="6561534" y="2800350"/>
            <a:ext cx="1781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确保公文使用和传递安全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5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确保公文保管安全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5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确保公文销毁安全 </a:t>
            </a:r>
          </a:p>
          <a:p>
            <a:pPr algn="ctr" eaLnBrk="1" hangingPunct="1">
              <a:buClr>
                <a:srgbClr val="6600CC"/>
              </a:buClr>
              <a:buFont typeface="Arial" panose="020B0604020202020204" pitchFamily="34" charset="0"/>
              <a:buNone/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15371" name="内容占位符 1"/>
          <p:cNvSpPr txBox="1">
            <a:spLocks noChangeArrowheads="1"/>
          </p:cNvSpPr>
          <p:nvPr/>
        </p:nvSpPr>
        <p:spPr bwMode="auto">
          <a:xfrm>
            <a:off x="4686300" y="2874169"/>
            <a:ext cx="1557338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坚持少而精的标准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5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坚持快而好标准</a:t>
            </a:r>
          </a:p>
          <a:p>
            <a:pPr algn="ctr" eaLnBrk="1" hangingPunct="1">
              <a:buClr>
                <a:srgbClr val="6600CC"/>
              </a:buClr>
              <a:buFont typeface="Arial" panose="020B0604020202020204" pitchFamily="34" charset="0"/>
              <a:buNone/>
            </a:pPr>
            <a:endParaRPr lang="zh-CN" altLang="en-US" sz="1050">
              <a:solidFill>
                <a:srgbClr val="000000"/>
              </a:solidFill>
            </a:endParaRPr>
          </a:p>
        </p:txBody>
      </p:sp>
      <p:sp>
        <p:nvSpPr>
          <p:cNvPr id="15372" name="内容占位符 1"/>
          <p:cNvSpPr txBox="1">
            <a:spLocks noChangeArrowheads="1"/>
          </p:cNvSpPr>
          <p:nvPr/>
        </p:nvSpPr>
        <p:spPr bwMode="auto">
          <a:xfrm>
            <a:off x="2711053" y="2800350"/>
            <a:ext cx="15573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认真把好公文的质量关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5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认真把好公文的程序关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5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rgbClr val="000000"/>
                </a:solidFill>
              </a:rPr>
              <a:t>认真把好公文出入关</a:t>
            </a:r>
          </a:p>
          <a:p>
            <a:pPr algn="ctr" eaLnBrk="1" hangingPunct="1">
              <a:buClr>
                <a:srgbClr val="6600CC"/>
              </a:buClr>
              <a:buFont typeface="Arial" panose="020B0604020202020204" pitchFamily="34" charset="0"/>
              <a:buNone/>
            </a:pPr>
            <a:endParaRPr lang="zh-CN" alt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19" grpId="0"/>
      <p:bldP spid="20" grpId="0"/>
      <p:bldP spid="43" grpId="0"/>
      <p:bldP spid="15370" grpId="0"/>
      <p:bldP spid="15371" grpId="0"/>
      <p:bldP spid="153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4209377" y="1621631"/>
            <a:ext cx="2246709" cy="2245519"/>
            <a:chOff x="3669564" y="1572640"/>
            <a:chExt cx="2246816" cy="1559969"/>
          </a:xfrm>
        </p:grpSpPr>
        <p:sp>
          <p:nvSpPr>
            <p:cNvPr id="3" name="is1ide-Arrow: Pentagon 2">
              <a:extLst>
                <a:ext uri="{FF2B5EF4-FFF2-40B4-BE49-F238E27FC236}">
                  <a16:creationId xmlns:a16="http://schemas.microsoft.com/office/drawing/2014/main" xmlns="" id="{C07F2D81-5C8D-45A7-9EA9-DC6E13259FAA}"/>
                </a:ext>
              </a:extLst>
            </p:cNvPr>
            <p:cNvSpPr/>
            <p:nvPr/>
          </p:nvSpPr>
          <p:spPr>
            <a:xfrm>
              <a:off x="3669564" y="1572640"/>
              <a:ext cx="2246816" cy="35843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" name="is1ide-Arrow: Pentagon 5">
              <a:extLst>
                <a:ext uri="{FF2B5EF4-FFF2-40B4-BE49-F238E27FC236}">
                  <a16:creationId xmlns:a16="http://schemas.microsoft.com/office/drawing/2014/main" xmlns="" id="{66EE5A80-364C-4C48-9F6B-7640B2149EF1}"/>
                </a:ext>
              </a:extLst>
            </p:cNvPr>
            <p:cNvSpPr/>
            <p:nvPr/>
          </p:nvSpPr>
          <p:spPr>
            <a:xfrm>
              <a:off x="3669564" y="1972754"/>
              <a:ext cx="1888421" cy="35843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" name="is1ide-Arrow: Pentagon 8">
              <a:extLst>
                <a:ext uri="{FF2B5EF4-FFF2-40B4-BE49-F238E27FC236}">
                  <a16:creationId xmlns:a16="http://schemas.microsoft.com/office/drawing/2014/main" xmlns="" id="{DE57137E-3CF2-4F75-AB3D-AC8AA2DFFAAE}"/>
                </a:ext>
              </a:extLst>
            </p:cNvPr>
            <p:cNvSpPr/>
            <p:nvPr/>
          </p:nvSpPr>
          <p:spPr>
            <a:xfrm>
              <a:off x="3669564" y="2374059"/>
              <a:ext cx="1530026" cy="35843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9" name="is1ide-Arrow: Pentagon 11">
              <a:extLst>
                <a:ext uri="{FF2B5EF4-FFF2-40B4-BE49-F238E27FC236}">
                  <a16:creationId xmlns:a16="http://schemas.microsoft.com/office/drawing/2014/main" xmlns="" id="{A9C2A7AF-A2E4-45FA-BB50-F30F3B051A89}"/>
                </a:ext>
              </a:extLst>
            </p:cNvPr>
            <p:cNvSpPr/>
            <p:nvPr/>
          </p:nvSpPr>
          <p:spPr>
            <a:xfrm>
              <a:off x="3669564" y="2774173"/>
              <a:ext cx="1091855" cy="35843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5617369" y="1905000"/>
            <a:ext cx="3221831" cy="1657350"/>
            <a:chOff x="5263414" y="1533509"/>
            <a:chExt cx="3222259" cy="1657514"/>
          </a:xfrm>
        </p:grpSpPr>
        <p:sp>
          <p:nvSpPr>
            <p:cNvPr id="17" name="is1ide-TextBox 23">
              <a:extLst>
                <a:ext uri="{FF2B5EF4-FFF2-40B4-BE49-F238E27FC236}">
                  <a16:creationId xmlns:a16="http://schemas.microsoft.com/office/drawing/2014/main" xmlns="" id="{EDD704AF-452B-4A20-AC04-79353622AFCF}"/>
                </a:ext>
              </a:extLst>
            </p:cNvPr>
            <p:cNvSpPr txBox="1">
              <a:spLocks/>
            </p:cNvSpPr>
            <p:nvPr/>
          </p:nvSpPr>
          <p:spPr>
            <a:xfrm>
              <a:off x="6580420" y="2072916"/>
              <a:ext cx="1520630" cy="277443"/>
            </a:xfrm>
            <a:prstGeom prst="rect">
              <a:avLst/>
            </a:prstGeom>
          </p:spPr>
          <p:txBody>
            <a:bodyPr lIns="0" tIns="0" rIns="0" bIns="0" anchor="ctr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公文是体现企业形象的重要手段</a:t>
              </a:r>
            </a:p>
          </p:txBody>
        </p:sp>
        <p:sp>
          <p:nvSpPr>
            <p:cNvPr id="18" name="is1ide-TextBox 24">
              <a:extLst>
                <a:ext uri="{FF2B5EF4-FFF2-40B4-BE49-F238E27FC236}">
                  <a16:creationId xmlns:a16="http://schemas.microsoft.com/office/drawing/2014/main" xmlns="" id="{B7AD7835-34EE-4C59-8360-5FC0FCECC476}"/>
                </a:ext>
              </a:extLst>
            </p:cNvPr>
            <p:cNvSpPr txBox="1">
              <a:spLocks/>
            </p:cNvSpPr>
            <p:nvPr/>
          </p:nvSpPr>
          <p:spPr>
            <a:xfrm>
              <a:off x="6239856" y="2473005"/>
              <a:ext cx="1520630" cy="277443"/>
            </a:xfrm>
            <a:prstGeom prst="rect">
              <a:avLst/>
            </a:prstGeom>
          </p:spPr>
          <p:txBody>
            <a:bodyPr lIns="0" tIns="0" rIns="0" bIns="0" anchor="ctr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公文是员工履行岗位职责的重要工具</a:t>
              </a:r>
            </a:p>
          </p:txBody>
        </p:sp>
        <p:sp>
          <p:nvSpPr>
            <p:cNvPr id="19" name="is1ide-TextBox 25">
              <a:extLst>
                <a:ext uri="{FF2B5EF4-FFF2-40B4-BE49-F238E27FC236}">
                  <a16:creationId xmlns:a16="http://schemas.microsoft.com/office/drawing/2014/main" xmlns="" id="{BDB26896-582D-4AA6-BE52-E046D0F7BDEF}"/>
                </a:ext>
              </a:extLst>
            </p:cNvPr>
            <p:cNvSpPr txBox="1">
              <a:spLocks/>
            </p:cNvSpPr>
            <p:nvPr/>
          </p:nvSpPr>
          <p:spPr>
            <a:xfrm>
              <a:off x="5790931" y="2879048"/>
              <a:ext cx="1520630" cy="278634"/>
            </a:xfrm>
            <a:prstGeom prst="rect">
              <a:avLst/>
            </a:prstGeom>
          </p:spPr>
          <p:txBody>
            <a:bodyPr lIns="0" tIns="0" rIns="0" bIns="0" anchor="ctr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rgbClr val="000000">
                      <a:lumMod val="100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公文是衡量员工综合素质的重要标尺</a:t>
              </a:r>
            </a:p>
          </p:txBody>
        </p:sp>
        <p:sp>
          <p:nvSpPr>
            <p:cNvPr id="20" name="is1ide-Oval 29">
              <a:extLst>
                <a:ext uri="{FF2B5EF4-FFF2-40B4-BE49-F238E27FC236}">
                  <a16:creationId xmlns:a16="http://schemas.microsoft.com/office/drawing/2014/main" xmlns="" id="{3DF04EF9-04D5-4A2D-A679-794194063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4094" y="1940743"/>
              <a:ext cx="437018" cy="43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425" name="is1ide-Freeform: Shape 30"/>
            <p:cNvSpPr>
              <a:spLocks/>
            </p:cNvSpPr>
            <p:nvPr/>
          </p:nvSpPr>
          <p:spPr bwMode="auto">
            <a:xfrm>
              <a:off x="6164837" y="2072818"/>
              <a:ext cx="215735" cy="171963"/>
            </a:xfrm>
            <a:custGeom>
              <a:avLst/>
              <a:gdLst>
                <a:gd name="T0" fmla="*/ 647673549 w 64"/>
                <a:gd name="T1" fmla="*/ 136430724 h 51"/>
                <a:gd name="T2" fmla="*/ 647673549 w 64"/>
                <a:gd name="T3" fmla="*/ 159170302 h 51"/>
                <a:gd name="T4" fmla="*/ 227253226 w 64"/>
                <a:gd name="T5" fmla="*/ 579828890 h 51"/>
                <a:gd name="T6" fmla="*/ 0 w 64"/>
                <a:gd name="T7" fmla="*/ 511613528 h 51"/>
                <a:gd name="T8" fmla="*/ 34089501 w 64"/>
                <a:gd name="T9" fmla="*/ 511613528 h 51"/>
                <a:gd name="T10" fmla="*/ 215890060 w 64"/>
                <a:gd name="T11" fmla="*/ 454767955 h 51"/>
                <a:gd name="T12" fmla="*/ 79538798 w 64"/>
                <a:gd name="T13" fmla="*/ 352446598 h 51"/>
                <a:gd name="T14" fmla="*/ 113628299 w 64"/>
                <a:gd name="T15" fmla="*/ 352446598 h 51"/>
                <a:gd name="T16" fmla="*/ 147714429 w 64"/>
                <a:gd name="T17" fmla="*/ 352446598 h 51"/>
                <a:gd name="T18" fmla="*/ 34089501 w 64"/>
                <a:gd name="T19" fmla="*/ 204646085 h 51"/>
                <a:gd name="T20" fmla="*/ 34089501 w 64"/>
                <a:gd name="T21" fmla="*/ 204646085 h 51"/>
                <a:gd name="T22" fmla="*/ 102265132 w 64"/>
                <a:gd name="T23" fmla="*/ 216015874 h 51"/>
                <a:gd name="T24" fmla="*/ 34089501 w 64"/>
                <a:gd name="T25" fmla="*/ 102321357 h 51"/>
                <a:gd name="T26" fmla="*/ 56812464 w 64"/>
                <a:gd name="T27" fmla="*/ 22739578 h 51"/>
                <a:gd name="T28" fmla="*/ 352244692 w 64"/>
                <a:gd name="T29" fmla="*/ 181906508 h 51"/>
                <a:gd name="T30" fmla="*/ 352244692 w 64"/>
                <a:gd name="T31" fmla="*/ 147800513 h 51"/>
                <a:gd name="T32" fmla="*/ 499959121 w 64"/>
                <a:gd name="T33" fmla="*/ 0 h 51"/>
                <a:gd name="T34" fmla="*/ 613584049 w 64"/>
                <a:gd name="T35" fmla="*/ 45475784 h 51"/>
                <a:gd name="T36" fmla="*/ 704486013 w 64"/>
                <a:gd name="T37" fmla="*/ 11369789 h 51"/>
                <a:gd name="T38" fmla="*/ 636310383 w 64"/>
                <a:gd name="T39" fmla="*/ 90954940 h 51"/>
                <a:gd name="T40" fmla="*/ 727212347 w 64"/>
                <a:gd name="T41" fmla="*/ 68215362 h 51"/>
                <a:gd name="T42" fmla="*/ 647673549 w 64"/>
                <a:gd name="T43" fmla="*/ 136430724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grpSp>
          <p:nvGrpSpPr>
            <p:cNvPr id="17426" name="组合 31"/>
            <p:cNvGrpSpPr>
              <a:grpSpLocks/>
            </p:cNvGrpSpPr>
            <p:nvPr/>
          </p:nvGrpSpPr>
          <p:grpSpPr bwMode="auto">
            <a:xfrm>
              <a:off x="6415112" y="1533509"/>
              <a:ext cx="2070561" cy="436710"/>
              <a:chOff x="6415112" y="1533509"/>
              <a:chExt cx="2070561" cy="436710"/>
            </a:xfrm>
          </p:grpSpPr>
          <p:sp>
            <p:nvSpPr>
              <p:cNvPr id="16" name="is1ide-TextBox 22">
                <a:extLst>
                  <a:ext uri="{FF2B5EF4-FFF2-40B4-BE49-F238E27FC236}">
                    <a16:creationId xmlns:a16="http://schemas.microsoft.com/office/drawing/2014/main" xmlns="" id="{978DE46A-E657-4F74-A6D3-CF652A1150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5044" y="1688306"/>
                <a:ext cx="1520629" cy="278634"/>
              </a:xfrm>
              <a:prstGeom prst="rect">
                <a:avLst/>
              </a:prstGeom>
            </p:spPr>
            <p:txBody>
              <a:bodyPr lIns="0" tIns="0" rIns="0" bIns="0" anchor="ctr">
                <a:normAutofit fontScale="92500" lnSpcReduction="20000"/>
              </a:bodyPr>
              <a:lstStyle/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rgbClr val="000000">
                        <a:lumMod val="100000"/>
                      </a:srgb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公文是企业实现管理职能的重要途径</a:t>
                </a:r>
              </a:p>
              <a:p>
                <a:pPr defTabSz="914378">
                  <a:lnSpc>
                    <a:spcPct val="120000"/>
                  </a:lnSpc>
                  <a:defRPr/>
                </a:pPr>
                <a:endParaRPr lang="zh-CN" altLang="en-US" sz="1000" dirty="0">
                  <a:solidFill>
                    <a:srgbClr val="000000">
                      <a:lumMod val="100000"/>
                    </a:srgb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2" name="is1ide-Oval 32">
                <a:extLst>
                  <a:ext uri="{FF2B5EF4-FFF2-40B4-BE49-F238E27FC236}">
                    <a16:creationId xmlns:a16="http://schemas.microsoft.com/office/drawing/2014/main" xmlns="" id="{A9329178-2490-4E53-A733-E14CB7ABF7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4902" y="1533509"/>
                <a:ext cx="437017" cy="4370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8">
                  <a:defRPr/>
                </a:pPr>
                <a:endParaRPr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7433" name="is1ide-Freeform: Shape 33"/>
              <p:cNvSpPr>
                <a:spLocks/>
              </p:cNvSpPr>
              <p:nvPr/>
            </p:nvSpPr>
            <p:spPr bwMode="auto">
              <a:xfrm>
                <a:off x="6574061" y="1638525"/>
                <a:ext cx="118810" cy="226679"/>
              </a:xfrm>
              <a:custGeom>
                <a:avLst/>
                <a:gdLst>
                  <a:gd name="T0" fmla="*/ 403309031 w 35"/>
                  <a:gd name="T1" fmla="*/ 125911726 h 67"/>
                  <a:gd name="T2" fmla="*/ 334171795 w 35"/>
                  <a:gd name="T3" fmla="*/ 125911726 h 67"/>
                  <a:gd name="T4" fmla="*/ 265031164 w 35"/>
                  <a:gd name="T5" fmla="*/ 194592080 h 67"/>
                  <a:gd name="T6" fmla="*/ 265031164 w 35"/>
                  <a:gd name="T7" fmla="*/ 286163630 h 67"/>
                  <a:gd name="T8" fmla="*/ 403309031 w 35"/>
                  <a:gd name="T9" fmla="*/ 286163630 h 67"/>
                  <a:gd name="T10" fmla="*/ 380263286 w 35"/>
                  <a:gd name="T11" fmla="*/ 423520954 h 67"/>
                  <a:gd name="T12" fmla="*/ 265031164 w 35"/>
                  <a:gd name="T13" fmla="*/ 423520954 h 67"/>
                  <a:gd name="T14" fmla="*/ 265031164 w 35"/>
                  <a:gd name="T15" fmla="*/ 766915956 h 67"/>
                  <a:gd name="T16" fmla="*/ 126753297 w 35"/>
                  <a:gd name="T17" fmla="*/ 766915956 h 67"/>
                  <a:gd name="T18" fmla="*/ 126753297 w 35"/>
                  <a:gd name="T19" fmla="*/ 423520954 h 67"/>
                  <a:gd name="T20" fmla="*/ 0 w 35"/>
                  <a:gd name="T21" fmla="*/ 423520954 h 67"/>
                  <a:gd name="T22" fmla="*/ 0 w 35"/>
                  <a:gd name="T23" fmla="*/ 286163630 h 67"/>
                  <a:gd name="T24" fmla="*/ 126753297 w 35"/>
                  <a:gd name="T25" fmla="*/ 286163630 h 67"/>
                  <a:gd name="T26" fmla="*/ 126753297 w 35"/>
                  <a:gd name="T27" fmla="*/ 183143099 h 67"/>
                  <a:gd name="T28" fmla="*/ 299601480 w 35"/>
                  <a:gd name="T29" fmla="*/ 0 h 67"/>
                  <a:gd name="T30" fmla="*/ 403309031 w 35"/>
                  <a:gd name="T31" fmla="*/ 11445598 h 67"/>
                  <a:gd name="T32" fmla="*/ 403309031 w 35"/>
                  <a:gd name="T33" fmla="*/ 125911726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67">
                    <a:moveTo>
                      <a:pt x="35" y="11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24" y="11"/>
                      <a:pt x="23" y="14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6"/>
                      <a:pt x="17" y="0"/>
                      <a:pt x="26" y="0"/>
                    </a:cubicBezTo>
                    <a:cubicBezTo>
                      <a:pt x="30" y="0"/>
                      <a:pt x="34" y="1"/>
                      <a:pt x="35" y="1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350"/>
              </a:p>
            </p:txBody>
          </p:sp>
        </p:grpSp>
        <p:sp>
          <p:nvSpPr>
            <p:cNvPr id="24" name="is1ide-Oval 35">
              <a:extLst>
                <a:ext uri="{FF2B5EF4-FFF2-40B4-BE49-F238E27FC236}">
                  <a16:creationId xmlns:a16="http://schemas.microsoft.com/office/drawing/2014/main" xmlns="" id="{8E80659A-4568-4337-A94B-D40F8550A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3414" y="2754021"/>
              <a:ext cx="437018" cy="4370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428" name="is1ide-Freeform: Shape 36"/>
            <p:cNvSpPr>
              <a:spLocks/>
            </p:cNvSpPr>
            <p:nvPr/>
          </p:nvSpPr>
          <p:spPr bwMode="auto">
            <a:xfrm>
              <a:off x="5366865" y="2889814"/>
              <a:ext cx="229805" cy="165710"/>
            </a:xfrm>
            <a:custGeom>
              <a:avLst/>
              <a:gdLst>
                <a:gd name="T0" fmla="*/ 765203337 w 68"/>
                <a:gd name="T1" fmla="*/ 468908572 h 49"/>
                <a:gd name="T2" fmla="*/ 673835573 w 68"/>
                <a:gd name="T3" fmla="*/ 548966793 h 49"/>
                <a:gd name="T4" fmla="*/ 388312999 w 68"/>
                <a:gd name="T5" fmla="*/ 560404165 h 49"/>
                <a:gd name="T6" fmla="*/ 91367764 w 68"/>
                <a:gd name="T7" fmla="*/ 548966793 h 49"/>
                <a:gd name="T8" fmla="*/ 11419281 w 68"/>
                <a:gd name="T9" fmla="*/ 468908572 h 49"/>
                <a:gd name="T10" fmla="*/ 0 w 68"/>
                <a:gd name="T11" fmla="*/ 285920769 h 49"/>
                <a:gd name="T12" fmla="*/ 11419281 w 68"/>
                <a:gd name="T13" fmla="*/ 91495593 h 49"/>
                <a:gd name="T14" fmla="*/ 91367764 w 68"/>
                <a:gd name="T15" fmla="*/ 11437372 h 49"/>
                <a:gd name="T16" fmla="*/ 388312999 w 68"/>
                <a:gd name="T17" fmla="*/ 0 h 49"/>
                <a:gd name="T18" fmla="*/ 673835573 w 68"/>
                <a:gd name="T19" fmla="*/ 11437372 h 49"/>
                <a:gd name="T20" fmla="*/ 765203337 w 68"/>
                <a:gd name="T21" fmla="*/ 91495593 h 49"/>
                <a:gd name="T22" fmla="*/ 776622618 w 68"/>
                <a:gd name="T23" fmla="*/ 285920769 h 49"/>
                <a:gd name="T24" fmla="*/ 765203337 w 68"/>
                <a:gd name="T25" fmla="*/ 468908572 h 49"/>
                <a:gd name="T26" fmla="*/ 536783926 w 68"/>
                <a:gd name="T27" fmla="*/ 263046025 h 49"/>
                <a:gd name="T28" fmla="*/ 319787175 w 68"/>
                <a:gd name="T29" fmla="*/ 125804327 h 49"/>
                <a:gd name="T30" fmla="*/ 285522574 w 68"/>
                <a:gd name="T31" fmla="*/ 114366955 h 49"/>
                <a:gd name="T32" fmla="*/ 274103293 w 68"/>
                <a:gd name="T33" fmla="*/ 148679070 h 49"/>
                <a:gd name="T34" fmla="*/ 274103293 w 68"/>
                <a:gd name="T35" fmla="*/ 423162467 h 49"/>
                <a:gd name="T36" fmla="*/ 285522574 w 68"/>
                <a:gd name="T37" fmla="*/ 446037211 h 49"/>
                <a:gd name="T38" fmla="*/ 296945234 w 68"/>
                <a:gd name="T39" fmla="*/ 446037211 h 49"/>
                <a:gd name="T40" fmla="*/ 319787175 w 68"/>
                <a:gd name="T41" fmla="*/ 446037211 h 49"/>
                <a:gd name="T42" fmla="*/ 536783926 w 68"/>
                <a:gd name="T43" fmla="*/ 308795512 h 49"/>
                <a:gd name="T44" fmla="*/ 548203207 w 68"/>
                <a:gd name="T45" fmla="*/ 285920769 h 49"/>
                <a:gd name="T46" fmla="*/ 536783926 w 68"/>
                <a:gd name="T47" fmla="*/ 26304602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6" name="is1ide-Oval 38">
              <a:extLst>
                <a:ext uri="{FF2B5EF4-FFF2-40B4-BE49-F238E27FC236}">
                  <a16:creationId xmlns:a16="http://schemas.microsoft.com/office/drawing/2014/main" xmlns="" id="{9BBE1A8B-ABA0-4BA4-AE81-62D1CE33A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4004" y="2357503"/>
              <a:ext cx="437018" cy="437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430" name="is1ide-Freeform: Shape 39"/>
            <p:cNvSpPr>
              <a:spLocks/>
            </p:cNvSpPr>
            <p:nvPr/>
          </p:nvSpPr>
          <p:spPr bwMode="auto">
            <a:xfrm>
              <a:off x="5829778" y="2486474"/>
              <a:ext cx="186033" cy="179780"/>
            </a:xfrm>
            <a:custGeom>
              <a:avLst/>
              <a:gdLst>
                <a:gd name="T0" fmla="*/ 68646177 w 55"/>
                <a:gd name="T1" fmla="*/ 149580352 h 53"/>
                <a:gd name="T2" fmla="*/ 68646177 w 55"/>
                <a:gd name="T3" fmla="*/ 149580352 h 53"/>
                <a:gd name="T4" fmla="*/ 0 w 55"/>
                <a:gd name="T5" fmla="*/ 80544832 h 53"/>
                <a:gd name="T6" fmla="*/ 68646177 w 55"/>
                <a:gd name="T7" fmla="*/ 0 h 53"/>
                <a:gd name="T8" fmla="*/ 148728310 w 55"/>
                <a:gd name="T9" fmla="*/ 80544832 h 53"/>
                <a:gd name="T10" fmla="*/ 68646177 w 55"/>
                <a:gd name="T11" fmla="*/ 149580352 h 53"/>
                <a:gd name="T12" fmla="*/ 137288972 w 55"/>
                <a:gd name="T13" fmla="*/ 609827328 h 53"/>
                <a:gd name="T14" fmla="*/ 0 w 55"/>
                <a:gd name="T15" fmla="*/ 609827328 h 53"/>
                <a:gd name="T16" fmla="*/ 0 w 55"/>
                <a:gd name="T17" fmla="*/ 195604032 h 53"/>
                <a:gd name="T18" fmla="*/ 137288972 w 55"/>
                <a:gd name="T19" fmla="*/ 195604032 h 53"/>
                <a:gd name="T20" fmla="*/ 137288972 w 55"/>
                <a:gd name="T21" fmla="*/ 609827328 h 53"/>
                <a:gd name="T22" fmla="*/ 629241402 w 55"/>
                <a:gd name="T23" fmla="*/ 609827328 h 53"/>
                <a:gd name="T24" fmla="*/ 491952430 w 55"/>
                <a:gd name="T25" fmla="*/ 609827328 h 53"/>
                <a:gd name="T26" fmla="*/ 491952430 w 55"/>
                <a:gd name="T27" fmla="*/ 391211456 h 53"/>
                <a:gd name="T28" fmla="*/ 423306253 w 55"/>
                <a:gd name="T29" fmla="*/ 299160704 h 53"/>
                <a:gd name="T30" fmla="*/ 354663458 w 55"/>
                <a:gd name="T31" fmla="*/ 345184384 h 53"/>
                <a:gd name="T32" fmla="*/ 343224120 w 55"/>
                <a:gd name="T33" fmla="*/ 379702144 h 53"/>
                <a:gd name="T34" fmla="*/ 343224120 w 55"/>
                <a:gd name="T35" fmla="*/ 609827328 h 53"/>
                <a:gd name="T36" fmla="*/ 217374487 w 55"/>
                <a:gd name="T37" fmla="*/ 609827328 h 53"/>
                <a:gd name="T38" fmla="*/ 217374487 w 55"/>
                <a:gd name="T39" fmla="*/ 195604032 h 53"/>
                <a:gd name="T40" fmla="*/ 343224120 w 55"/>
                <a:gd name="T41" fmla="*/ 195604032 h 53"/>
                <a:gd name="T42" fmla="*/ 343224120 w 55"/>
                <a:gd name="T43" fmla="*/ 264642944 h 53"/>
                <a:gd name="T44" fmla="*/ 343224120 w 55"/>
                <a:gd name="T45" fmla="*/ 264642944 h 53"/>
                <a:gd name="T46" fmla="*/ 469070371 w 55"/>
                <a:gd name="T47" fmla="*/ 195604032 h 53"/>
                <a:gd name="T48" fmla="*/ 629241402 w 55"/>
                <a:gd name="T49" fmla="*/ 379702144 h 53"/>
                <a:gd name="T50" fmla="*/ 629241402 w 55"/>
                <a:gd name="T51" fmla="*/ 609827328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9" y="1621631"/>
            <a:ext cx="3368278" cy="2245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5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1">
            <a:extLst>
              <a:ext uri="{FF2B5EF4-FFF2-40B4-BE49-F238E27FC236}">
                <a16:creationId xmlns:a16="http://schemas.microsoft.com/office/drawing/2014/main" xmlns="" id="{CC5D1FB0-D011-4886-B3E0-A3840D7F340D}"/>
              </a:ext>
            </a:extLst>
          </p:cNvPr>
          <p:cNvSpPr txBox="1">
            <a:spLocks/>
          </p:cNvSpPr>
          <p:nvPr/>
        </p:nvSpPr>
        <p:spPr>
          <a:xfrm>
            <a:off x="657225" y="1576388"/>
            <a:ext cx="7877175" cy="2443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buFont typeface="Wingdings" panose="05000000000000000000" pitchFamily="2" charset="2"/>
              <a:buChar char="Ø"/>
              <a:defRPr/>
            </a:pPr>
            <a:r>
              <a:rPr kumimoji="1" lang="zh-CN" altLang="en-US" sz="1600" dirty="0">
                <a:solidFill>
                  <a:srgbClr val="000000"/>
                </a:solidFill>
                <a:latin typeface="+mn-ea"/>
              </a:rPr>
              <a:t>种类：</a:t>
            </a:r>
            <a:r>
              <a:rPr kumimoji="1" lang="zh-CN" altLang="en-US" sz="1400" dirty="0">
                <a:solidFill>
                  <a:srgbClr val="000000"/>
                </a:solidFill>
                <a:latin typeface="+mn-ea"/>
              </a:rPr>
              <a:t>决议、命令、决定、公报、公告、通告、通知、通报、报告、意见、请示、批复、议案、函、会议记要共</a:t>
            </a:r>
            <a:r>
              <a:rPr kumimoji="1" lang="en-US" altLang="zh-CN" sz="1400" dirty="0">
                <a:solidFill>
                  <a:srgbClr val="000000"/>
                </a:solidFill>
                <a:latin typeface="+mn-ea"/>
              </a:rPr>
              <a:t>15</a:t>
            </a:r>
            <a:r>
              <a:rPr kumimoji="1" lang="zh-CN" altLang="en-US" sz="1400" dirty="0">
                <a:solidFill>
                  <a:srgbClr val="000000"/>
                </a:solidFill>
                <a:latin typeface="+mn-ea"/>
              </a:rPr>
              <a:t>个文种</a:t>
            </a:r>
            <a:endParaRPr kumimoji="1" lang="en-US" altLang="zh-CN" sz="1400" dirty="0">
              <a:solidFill>
                <a:srgbClr val="000000"/>
              </a:solidFill>
              <a:latin typeface="+mn-ea"/>
            </a:endParaRPr>
          </a:p>
          <a:p>
            <a:pPr marL="342892" indent="-342892" defTabSz="914378"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行文规则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上行文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下级单位向上级单位的发文</a:t>
            </a: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     如：请示、报告等</a:t>
            </a: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平行文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平级单位或不相隶属单位之间的发文</a:t>
            </a: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     如：通知、函等</a:t>
            </a: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下行文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上级单位向下级单位的发文</a:t>
            </a:r>
          </a:p>
          <a:p>
            <a:pPr marL="342892" indent="-342892" defTabSz="914378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       如：命令、决定、决议、指示、通报、通知、批复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等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86732"/>
            <a:ext cx="2862209" cy="1910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11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F91C493-8D36-4DF7-A80D-F60D1C902BD0}"/>
              </a:ext>
            </a:extLst>
          </p:cNvPr>
          <p:cNvSpPr/>
          <p:nvPr/>
        </p:nvSpPr>
        <p:spPr>
          <a:xfrm>
            <a:off x="4342596" y="860040"/>
            <a:ext cx="1829604" cy="263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r>
              <a:rPr lang="en-US" altLang="zh-CN" sz="3200" b="1" dirty="0" smtClean="0">
                <a:solidFill>
                  <a:schemeClr val="accent1"/>
                </a:solidFill>
                <a:latin typeface="+mn-ea"/>
                <a:sym typeface="Calibri" panose="020F0502020204030204" pitchFamily="34" charset="0"/>
              </a:rPr>
              <a:t>PART02</a:t>
            </a:r>
            <a:endParaRPr lang="zh-CN" altLang="en-US" sz="3200" b="1" dirty="0">
              <a:solidFill>
                <a:schemeClr val="accent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" y="844083"/>
            <a:ext cx="5366949" cy="3410991"/>
          </a:xfrm>
          <a:custGeom>
            <a:avLst/>
            <a:gdLst>
              <a:gd name="connsiteX0" fmla="*/ 0 w 5366949"/>
              <a:gd name="connsiteY0" fmla="*/ 0 h 3410991"/>
              <a:gd name="connsiteX1" fmla="*/ 4107507 w 5366949"/>
              <a:gd name="connsiteY1" fmla="*/ 0 h 3410991"/>
              <a:gd name="connsiteX2" fmla="*/ 5366949 w 5366949"/>
              <a:gd name="connsiteY2" fmla="*/ 3410991 h 3410991"/>
              <a:gd name="connsiteX3" fmla="*/ 0 w 5366949"/>
              <a:gd name="connsiteY3" fmla="*/ 3410991 h 34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6949" h="3410991">
                <a:moveTo>
                  <a:pt x="0" y="0"/>
                </a:moveTo>
                <a:lnTo>
                  <a:pt x="4107507" y="0"/>
                </a:lnTo>
                <a:lnTo>
                  <a:pt x="5366949" y="3410991"/>
                </a:lnTo>
                <a:lnTo>
                  <a:pt x="0" y="3410991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39000" r="-11000" b="-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 flipV="1">
            <a:off x="4367070" y="1217832"/>
            <a:ext cx="4776930" cy="3037242"/>
          </a:xfrm>
          <a:custGeom>
            <a:avLst/>
            <a:gdLst>
              <a:gd name="connsiteX0" fmla="*/ 4776930 w 4776930"/>
              <a:gd name="connsiteY0" fmla="*/ 3037242 h 3037242"/>
              <a:gd name="connsiteX1" fmla="*/ 0 w 4776930"/>
              <a:gd name="connsiteY1" fmla="*/ 3037242 h 3037242"/>
              <a:gd name="connsiteX2" fmla="*/ 0 w 4776930"/>
              <a:gd name="connsiteY2" fmla="*/ 0 h 3037242"/>
              <a:gd name="connsiteX3" fmla="*/ 3655487 w 4776930"/>
              <a:gd name="connsiteY3" fmla="*/ 0 h 303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930" h="3037242">
                <a:moveTo>
                  <a:pt x="4776930" y="3037242"/>
                </a:moveTo>
                <a:lnTo>
                  <a:pt x="0" y="3037242"/>
                </a:lnTo>
                <a:lnTo>
                  <a:pt x="0" y="0"/>
                </a:lnTo>
                <a:lnTo>
                  <a:pt x="36554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492294" y="4237392"/>
            <a:ext cx="226487" cy="62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617524" y="4323513"/>
            <a:ext cx="3538463" cy="146248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V="1">
            <a:off x="0" y="4315317"/>
            <a:ext cx="5455577" cy="225484"/>
          </a:xfrm>
          <a:custGeom>
            <a:avLst/>
            <a:gdLst>
              <a:gd name="connsiteX0" fmla="*/ 3537753 w 3538463"/>
              <a:gd name="connsiteY0" fmla="*/ 0 h 146248"/>
              <a:gd name="connsiteX1" fmla="*/ 0 w 3538463"/>
              <a:gd name="connsiteY1" fmla="*/ 0 h 146248"/>
              <a:gd name="connsiteX2" fmla="*/ 0 w 3538463"/>
              <a:gd name="connsiteY2" fmla="*/ 146248 h 146248"/>
              <a:gd name="connsiteX3" fmla="*/ 3484181 w 3538463"/>
              <a:gd name="connsiteY3" fmla="*/ 146248 h 146248"/>
              <a:gd name="connsiteX4" fmla="*/ 3538463 w 3538463"/>
              <a:gd name="connsiteY4" fmla="*/ 1889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63" h="146248">
                <a:moveTo>
                  <a:pt x="3537753" y="0"/>
                </a:moveTo>
                <a:lnTo>
                  <a:pt x="0" y="0"/>
                </a:lnTo>
                <a:lnTo>
                  <a:pt x="0" y="146248"/>
                </a:lnTo>
                <a:lnTo>
                  <a:pt x="3484181" y="146248"/>
                </a:lnTo>
                <a:lnTo>
                  <a:pt x="3538463" y="18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9F9A515C-3014-423C-B721-A6D0D594BD5D}"/>
              </a:ext>
            </a:extLst>
          </p:cNvPr>
          <p:cNvSpPr/>
          <p:nvPr/>
        </p:nvSpPr>
        <p:spPr>
          <a:xfrm>
            <a:off x="5410200" y="203835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公文写作要领</a:t>
            </a:r>
          </a:p>
        </p:txBody>
      </p:sp>
      <p:sp>
        <p:nvSpPr>
          <p:cNvPr id="24" name="矩形 23"/>
          <p:cNvSpPr/>
          <p:nvPr/>
        </p:nvSpPr>
        <p:spPr>
          <a:xfrm>
            <a:off x="5466944" y="269004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</a:rPr>
              <a:t>document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 training writing training </a:t>
            </a:r>
            <a:r>
              <a:rPr lang="zh-CN" altLang="en-US" sz="900" dirty="0">
                <a:solidFill>
                  <a:schemeClr val="bg1"/>
                </a:solidFill>
              </a:rPr>
              <a:t>document writing </a:t>
            </a:r>
            <a:r>
              <a:rPr lang="zh-CN" altLang="en-US" sz="900" dirty="0" smtClean="0">
                <a:solidFill>
                  <a:schemeClr val="bg1"/>
                </a:solidFill>
              </a:rPr>
              <a:t>training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34" grpId="0" animBg="1"/>
      <p:bldP spid="30" grpId="0" animBg="1"/>
      <p:bldP spid="31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Oval 17">
            <a:extLst>
              <a:ext uri="{FF2B5EF4-FFF2-40B4-BE49-F238E27FC236}">
                <a16:creationId xmlns:a16="http://schemas.microsoft.com/office/drawing/2014/main" xmlns="" id="{3E6767F1-A867-425A-B9A4-C32C2F45B03B}"/>
              </a:ext>
            </a:extLst>
          </p:cNvPr>
          <p:cNvSpPr/>
          <p:nvPr/>
        </p:nvSpPr>
        <p:spPr bwMode="auto">
          <a:xfrm>
            <a:off x="832246" y="965597"/>
            <a:ext cx="3511154" cy="351115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ïšḻïďê-Rectangle: Rounded Corners 2">
            <a:extLst>
              <a:ext uri="{FF2B5EF4-FFF2-40B4-BE49-F238E27FC236}">
                <a16:creationId xmlns:a16="http://schemas.microsoft.com/office/drawing/2014/main" xmlns="" id="{F458CD20-D2B2-4895-9816-EDE482331292}"/>
              </a:ext>
            </a:extLst>
          </p:cNvPr>
          <p:cNvSpPr/>
          <p:nvPr/>
        </p:nvSpPr>
        <p:spPr bwMode="auto">
          <a:xfrm>
            <a:off x="3810000" y="1422797"/>
            <a:ext cx="4362450" cy="2737247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r" defTabSz="914378">
              <a:lnSpc>
                <a:spcPct val="120000"/>
              </a:lnSpc>
              <a:defRPr/>
            </a:pPr>
            <a:endParaRPr lang="zh-CN" altLang="en-US" sz="1200" dirty="0">
              <a:solidFill>
                <a:schemeClr val="tx2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4C189DA0-20CA-4E46-B6CE-46E71EF388E4}"/>
              </a:ext>
            </a:extLst>
          </p:cNvPr>
          <p:cNvSpPr txBox="1">
            <a:spLocks noChangeArrowheads="1"/>
          </p:cNvSpPr>
          <p:nvPr/>
        </p:nvSpPr>
        <p:spPr>
          <a:xfrm>
            <a:off x="4354115" y="1645444"/>
            <a:ext cx="3818335" cy="2338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lnSpc>
                <a:spcPct val="15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请示：下级向上级请求指示、批准（上行文）。</a:t>
            </a:r>
          </a:p>
          <a:p>
            <a:pPr marL="342892" indent="-342892" defTabSz="914378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kumimoji="1" lang="en-US" altLang="zh-CN" sz="1200" dirty="0">
              <a:solidFill>
                <a:schemeClr val="tx2"/>
              </a:solidFill>
              <a:latin typeface="+mn-ea"/>
            </a:endParaRPr>
          </a:p>
          <a:p>
            <a:pPr marL="342892" indent="-342892" defTabSz="914378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请示的结构</a:t>
            </a: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 １、标题：事由＋文种（关于***的请示）</a:t>
            </a:r>
            <a:endParaRPr kumimoji="1" lang="en-US" altLang="zh-CN" sz="1400" dirty="0">
              <a:solidFill>
                <a:schemeClr val="tx2"/>
              </a:solidFill>
              <a:latin typeface="+mn-ea"/>
            </a:endParaRP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 ２、主体：（１）起因</a:t>
            </a: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　　　　   （２）事项</a:t>
            </a: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           （３）提出处理意见</a:t>
            </a:r>
            <a:r>
              <a:rPr kumimoji="1" lang="en-US" altLang="zh-CN" sz="1400" dirty="0">
                <a:solidFill>
                  <a:schemeClr val="tx2"/>
                </a:solidFill>
                <a:latin typeface="+mn-ea"/>
              </a:rPr>
              <a:t>                        </a:t>
            </a: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zh-CN" altLang="en-US" sz="1400" dirty="0">
                <a:solidFill>
                  <a:schemeClr val="tx2"/>
                </a:solidFill>
                <a:latin typeface="+mn-ea"/>
              </a:rPr>
              <a:t> ３、结尾用“妥否，请批示”</a:t>
            </a:r>
            <a:endParaRPr kumimoji="1" lang="en-US" altLang="zh-CN" sz="1400" dirty="0">
              <a:solidFill>
                <a:schemeClr val="tx2"/>
              </a:solidFill>
              <a:latin typeface="+mn-ea"/>
            </a:endParaRP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r>
              <a:rPr kumimoji="1" lang="en-US" altLang="zh-CN" sz="1400" dirty="0">
                <a:solidFill>
                  <a:schemeClr val="tx2"/>
                </a:solidFill>
                <a:latin typeface="+mn-ea"/>
              </a:rPr>
              <a:t>           </a:t>
            </a: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endParaRPr kumimoji="1" lang="zh-CN" altLang="en-US" sz="1400" dirty="0">
              <a:solidFill>
                <a:schemeClr val="tx2"/>
              </a:solidFill>
              <a:latin typeface="+mn-ea"/>
            </a:endParaRPr>
          </a:p>
          <a:p>
            <a:pPr marL="342892" indent="-342892" defTabSz="914378">
              <a:lnSpc>
                <a:spcPct val="90000"/>
              </a:lnSpc>
              <a:buNone/>
              <a:defRPr/>
            </a:pPr>
            <a:endParaRPr kumimoji="1" lang="zh-CN" altLang="en-US" sz="1400" dirty="0">
              <a:solidFill>
                <a:schemeClr val="tx2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9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02db19-9d76-42d8-b151-7fe45ad5e16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957419-8780-44ad-abb0-da8f364097b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5a0903-195d-4cbd-ab88-3e3508e925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d770f9-ed9a-4355-abd0-918abea538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16da7c-542f-4986-8cb2-e046bf2519a8"/>
</p:tagLst>
</file>

<file path=ppt/theme/theme1.xml><?xml version="1.0" encoding="utf-8"?>
<a:theme xmlns:a="http://schemas.openxmlformats.org/drawingml/2006/main" name="Office 主题">
  <a:themeElements>
    <a:clrScheme name="自定义 10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4257"/>
      </a:accent1>
      <a:accent2>
        <a:srgbClr val="5AA7CE"/>
      </a:accent2>
      <a:accent3>
        <a:srgbClr val="1A4257"/>
      </a:accent3>
      <a:accent4>
        <a:srgbClr val="5AA7CE"/>
      </a:accent4>
      <a:accent5>
        <a:srgbClr val="1A4257"/>
      </a:accent5>
      <a:accent6>
        <a:srgbClr val="5AA7CE"/>
      </a:accent6>
      <a:hlink>
        <a:srgbClr val="1A4257"/>
      </a:hlink>
      <a:folHlink>
        <a:srgbClr val="5AA7CE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全屏显示(16:9)</PresentationFormat>
  <Paragraphs>202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Calibri</vt:lpstr>
      <vt:lpstr>阿里汉仪智能黑体</vt:lpstr>
      <vt:lpstr>迷你简姚体</vt:lpstr>
      <vt:lpstr>宋体</vt:lpstr>
      <vt:lpstr>微软雅黑</vt:lpstr>
      <vt:lpstr>文鼎新艺体简</vt:lpstr>
      <vt:lpstr>Arial</vt:lpstr>
      <vt:lpstr>Arial Black</vt:lpstr>
      <vt:lpstr>Wingdings</vt:lpstr>
      <vt:lpstr>Wingdings 3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个人的几点心得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2019-05-13T21:35:27Z</dcterms:created>
  <dcterms:modified xsi:type="dcterms:W3CDTF">2020-04-28T03:44:06Z</dcterms:modified>
</cp:coreProperties>
</file>