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304" r:id="rId3"/>
    <p:sldId id="256" r:id="rId4"/>
    <p:sldId id="260" r:id="rId5"/>
    <p:sldId id="305" r:id="rId6"/>
    <p:sldId id="258" r:id="rId7"/>
    <p:sldId id="287" r:id="rId8"/>
    <p:sldId id="261" r:id="rId9"/>
    <p:sldId id="297" r:id="rId10"/>
    <p:sldId id="263" r:id="rId11"/>
    <p:sldId id="264" r:id="rId12"/>
    <p:sldId id="290" r:id="rId13"/>
    <p:sldId id="267" r:id="rId14"/>
    <p:sldId id="298" r:id="rId15"/>
    <p:sldId id="271" r:id="rId16"/>
    <p:sldId id="306" r:id="rId17"/>
    <p:sldId id="275" r:id="rId18"/>
    <p:sldId id="303" r:id="rId19"/>
    <p:sldId id="277" r:id="rId20"/>
    <p:sldId id="278" r:id="rId21"/>
    <p:sldId id="280" r:id="rId22"/>
    <p:sldId id="294" r:id="rId23"/>
    <p:sldId id="282" r:id="rId24"/>
    <p:sldId id="284" r:id="rId25"/>
    <p:sldId id="283" r:id="rId26"/>
    <p:sldId id="285" r:id="rId27"/>
    <p:sldId id="286" r:id="rId28"/>
    <p:sldId id="307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4" pos="2389" userDrawn="1">
          <p15:clr>
            <a:srgbClr val="A4A3A4"/>
          </p15:clr>
        </p15:guide>
        <p15:guide id="5" orient="horz" pos="1321" userDrawn="1">
          <p15:clr>
            <a:srgbClr val="A4A3A4"/>
          </p15:clr>
        </p15:guide>
        <p15:guide id="6" pos="5201" userDrawn="1">
          <p15:clr>
            <a:srgbClr val="A4A3A4"/>
          </p15:clr>
        </p15:guide>
        <p15:guide id="7" pos="3795" userDrawn="1">
          <p15:clr>
            <a:srgbClr val="A4A3A4"/>
          </p15:clr>
        </p15:guide>
        <p15:guide id="8" pos="347" userDrawn="1">
          <p15:clr>
            <a:srgbClr val="A4A3A4"/>
          </p15:clr>
        </p15:guide>
        <p15:guide id="9" pos="744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006FBF"/>
    <a:srgbClr val="3494D9"/>
    <a:srgbClr val="52A0D9"/>
    <a:srgbClr val="007ED9"/>
    <a:srgbClr val="FDFDFD"/>
    <a:srgbClr val="2A500F"/>
    <a:srgbClr val="EF5C2F"/>
    <a:srgbClr val="766279"/>
    <a:srgbClr val="D5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 autoAdjust="0"/>
    <p:restoredTop sz="94083" autoAdjust="0"/>
  </p:normalViewPr>
  <p:slideViewPr>
    <p:cSldViewPr snapToGrid="0" showGuides="1">
      <p:cViewPr varScale="1">
        <p:scale>
          <a:sx n="83" d="100"/>
          <a:sy n="83" d="100"/>
        </p:scale>
        <p:origin x="462" y="96"/>
      </p:cViewPr>
      <p:guideLst>
        <p:guide orient="horz" pos="2659"/>
        <p:guide pos="2389"/>
        <p:guide orient="horz" pos="1321"/>
        <p:guide pos="5201"/>
        <p:guide pos="3795"/>
        <p:guide pos="347"/>
        <p:guide pos="7446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pPr>
            <a:r>
              <a:rPr lang="zh-CN" altLang="en-US" b="1" i="0" dirty="0">
                <a:latin typeface="Microsoft YaHei Light" charset="-122"/>
                <a:ea typeface="Microsoft YaHei Light" charset="-122"/>
                <a:cs typeface="Microsoft YaHei Light" charset="-122"/>
              </a:rPr>
              <a:t>图表标题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icrosoft YaHei Light" charset="-122"/>
              <a:ea typeface="Microsoft YaHei Light" charset="-122"/>
              <a:cs typeface="Microsoft YaHei Light" charset="-122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6F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416512"/>
        <c:axId val="301417072"/>
      </c:barChart>
      <c:catAx>
        <c:axId val="3014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417072"/>
        <c:crosses val="autoZero"/>
        <c:auto val="1"/>
        <c:lblAlgn val="ctr"/>
        <c:lblOffset val="100"/>
        <c:noMultiLvlLbl val="0"/>
      </c:catAx>
      <c:valAx>
        <c:axId val="30141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4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Light" charset="-122"/>
              <a:ea typeface="Microsoft YaHei Light" charset="-122"/>
              <a:cs typeface="Microsoft YaHei Light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投入金额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61-4E8A-8416-D06BCFC2DED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A61-4E8A-8416-D06BCFC2DED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61-4E8A-8416-D06BCFC2DEDA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defRPr>
                    </a:pPr>
                    <a:fld id="{B9D7AB71-6EC2-4046-BA8B-494E62ED0862}" type="VALUE">
                      <a:rPr lang="en-US" altLang="zh-CN" smtClean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[值]</a:t>
                    </a:fld>
                    <a:r>
                      <a:rPr lang="zh-CN" altLang="en-US"/>
                      <a:t>万元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A61-4E8A-8416-D06BCFC2DED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20F21F5-4625-4EBE-9FA7-19B888EAEEF5}" type="VALUE">
                      <a:rPr lang="en-US" altLang="zh-CN" smtClean="0"/>
                      <a:pPr/>
                      <a:t>[值]</a:t>
                    </a:fld>
                    <a:r>
                      <a:rPr lang="zh-CN" altLang="en-US"/>
                      <a:t>万元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A61-4E8A-8416-D06BCFC2DED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AC14331-3A94-4FB7-86DD-95D0C1045AD2}" type="VALUE">
                      <a:rPr lang="en-US" altLang="zh-CN" smtClean="0"/>
                      <a:pPr/>
                      <a:t>[值]</a:t>
                    </a:fld>
                    <a:r>
                      <a:rPr lang="zh-CN" altLang="en-US" dirty="0"/>
                      <a:t>万元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A61-4E8A-8416-D06BCFC2DED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实体建设</c:v>
                </c:pt>
                <c:pt idx="1">
                  <c:v>团队建设</c:v>
                </c:pt>
                <c:pt idx="2">
                  <c:v>微信公众号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500</c:v>
                </c:pt>
                <c:pt idx="1">
                  <c:v>100</c:v>
                </c:pt>
                <c:pt idx="2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61-4E8A-8416-D06BCFC2DED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00174691646499"/>
          <c:y val="0.82544347272764995"/>
          <c:w val="0.67784755782461503"/>
          <c:h val="7.4168115019825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DD09-52A9-4922-90B9-EE5E1BEE6D3D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66E1-ACA3-402F-8E58-10C22B5E2E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89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377A-D648-4D38-932D-361E43762837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811DC-F1BB-4145-85F5-598663BCCB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35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44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6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90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 </a:t>
            </a:r>
            <a:endParaRPr lang="zh-CN" altLang="zh-CN" sz="1200" dirty="0"/>
          </a:p>
          <a:p>
            <a:endParaRPr lang="zh-CN" altLang="en-US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07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698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3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9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2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7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1645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0" name="文本占位符 19"/>
          <p:cNvSpPr>
            <a:spLocks noGrp="1"/>
          </p:cNvSpPr>
          <p:nvPr>
            <p:ph type="body" sz="quarter" idx="10"/>
          </p:nvPr>
        </p:nvSpPr>
        <p:spPr>
          <a:xfrm>
            <a:off x="3488535" y="2749332"/>
            <a:ext cx="6005513" cy="727803"/>
          </a:xfrm>
        </p:spPr>
        <p:txBody>
          <a:bodyPr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67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 rot="2700000">
            <a:off x="456887" y="403519"/>
            <a:ext cx="382884" cy="38288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19068" y="408295"/>
            <a:ext cx="4454979" cy="48865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6" name="圆角矩形 5"/>
          <p:cNvSpPr/>
          <p:nvPr userDrawn="1"/>
        </p:nvSpPr>
        <p:spPr>
          <a:xfrm rot="2700000">
            <a:off x="330350" y="403519"/>
            <a:ext cx="382884" cy="3828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</p:spTree>
    <p:extLst>
      <p:ext uri="{BB962C8B-B14F-4D97-AF65-F5344CB8AC3E}">
        <p14:creationId xmlns:p14="http://schemas.microsoft.com/office/powerpoint/2010/main" val="40248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4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7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3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2A46-65BD-48C3-A7B9-B987CE4E72CF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824-1E22-4F7E-9BD7-32DAC11150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03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7" r:id="rId3"/>
    <p:sldLayoutId id="214748365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等线" panose="02010600030101010101" pitchFamily="2" charset="-122"/>
          <a:ea typeface="等线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8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6" name="任意形状 25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输入公司的名称</a:t>
            </a:r>
            <a:endParaRPr lang="zh-CN" altLang="en-US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490374" y="2704440"/>
            <a:ext cx="9298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4400" b="1" spc="6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商务蓝项目融资汇报</a:t>
            </a:r>
            <a:r>
              <a:rPr kumimoji="1" lang="en-US" altLang="zh-CN" sz="4400" b="1" spc="6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PPT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</a:p>
          </p:txBody>
        </p:sp>
        <p:cxnSp>
          <p:nvCxnSpPr>
            <p:cNvPr id="27" name="直线连接符 26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216920" y="3974399"/>
            <a:ext cx="5705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&lt;</a:t>
            </a:r>
            <a:r>
              <a:rPr kumimoji="1" lang="zh-CN" altLang="en-US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商业</a:t>
            </a:r>
            <a:r>
              <a:rPr kumimoji="1" lang="zh-CN" altLang="en-US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计划</a:t>
            </a:r>
            <a:r>
              <a:rPr kumimoji="1" lang="zh-CN" altLang="en-US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书</a:t>
            </a:r>
            <a:r>
              <a:rPr kumimoji="1" lang="en-US" altLang="zh-CN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&gt;</a:t>
            </a:r>
            <a:endParaRPr kumimoji="1" lang="zh-CN" altLang="en-US" sz="2000" spc="600" dirty="0">
              <a:solidFill>
                <a:schemeClr val="bg1"/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grpSp>
        <p:nvGrpSpPr>
          <p:cNvPr id="22" name="组 21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8" name="圆角矩形 17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0" name="组 19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34" name="圆角矩形 33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0" name="圆角矩形 39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</a:rPr>
              <a:t>logo</a:t>
            </a:r>
            <a:endParaRPr kumimoji="1" lang="zh-CN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2000">
        <p14:warp dir="in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 rot="2700000">
            <a:off x="-665494" y="43259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949123" y="246290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运营分析</a:t>
            </a:r>
          </a:p>
          <a:p>
            <a:endParaRPr lang="zh-CN" altLang="en-US" b="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55688" y="3382716"/>
            <a:ext cx="6815593" cy="584775"/>
            <a:chOff x="3488535" y="3502850"/>
            <a:chExt cx="6815593" cy="584775"/>
          </a:xfrm>
        </p:grpSpPr>
        <p:grpSp>
          <p:nvGrpSpPr>
            <p:cNvPr id="14" name="组合 13"/>
            <p:cNvGrpSpPr/>
            <p:nvPr/>
          </p:nvGrpSpPr>
          <p:grpSpPr>
            <a:xfrm>
              <a:off x="3488535" y="3502850"/>
              <a:ext cx="6815593" cy="584775"/>
              <a:chOff x="3009563" y="3662508"/>
              <a:chExt cx="6815593" cy="584775"/>
            </a:xfrm>
          </p:grpSpPr>
          <p:sp>
            <p:nvSpPr>
              <p:cNvPr id="16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竞争分析</a:t>
                </a:r>
              </a:p>
            </p:txBody>
          </p:sp>
          <p:sp>
            <p:nvSpPr>
              <p:cNvPr id="17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财务分析</a:t>
                </a:r>
              </a:p>
            </p:txBody>
          </p:sp>
          <p:sp>
            <p:nvSpPr>
              <p:cNvPr id="19" name="TextBox 37"/>
              <p:cNvSpPr txBox="1"/>
              <p:nvPr/>
            </p:nvSpPr>
            <p:spPr>
              <a:xfrm>
                <a:off x="7039210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SWOT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分析</a:t>
                </a: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45" y="2354095"/>
            <a:ext cx="759138" cy="75913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55688" y="4170946"/>
            <a:ext cx="6157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451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竞争分析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14391" y="1450757"/>
            <a:ext cx="526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市场上同类竞争品牌</a:t>
            </a:r>
          </a:p>
        </p:txBody>
      </p:sp>
      <p:sp>
        <p:nvSpPr>
          <p:cNvPr id="27" name="矩形 26"/>
          <p:cNvSpPr/>
          <p:nvPr/>
        </p:nvSpPr>
        <p:spPr>
          <a:xfrm>
            <a:off x="1926291" y="2671542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72478" y="2671542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09478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 smtClean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0" name="圆角矩形 29"/>
          <p:cNvSpPr/>
          <p:nvPr/>
        </p:nvSpPr>
        <p:spPr>
          <a:xfrm>
            <a:off x="609478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1" name="圆角矩形 30"/>
          <p:cNvSpPr/>
          <p:nvPr/>
        </p:nvSpPr>
        <p:spPr>
          <a:xfrm>
            <a:off x="6055666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2" name="圆角矩形 31"/>
          <p:cNvSpPr/>
          <p:nvPr/>
        </p:nvSpPr>
        <p:spPr>
          <a:xfrm>
            <a:off x="6055666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3" name="矩形 32"/>
          <p:cNvSpPr/>
          <p:nvPr/>
        </p:nvSpPr>
        <p:spPr>
          <a:xfrm>
            <a:off x="1926291" y="4708510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372478" y="4708510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95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经营分析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79425" y="1163924"/>
            <a:ext cx="11233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endParaRPr lang="en-US" altLang="zh-CN" sz="20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59272" y="2934728"/>
            <a:ext cx="5653304" cy="3360992"/>
            <a:chOff x="5686679" y="2331459"/>
            <a:chExt cx="6025895" cy="3690030"/>
          </a:xfrm>
        </p:grpSpPr>
        <p:sp>
          <p:nvSpPr>
            <p:cNvPr id="13" name="任意多边形 12"/>
            <p:cNvSpPr/>
            <p:nvPr/>
          </p:nvSpPr>
          <p:spPr>
            <a:xfrm>
              <a:off x="5686679" y="233145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686679" y="438792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5" name="矩形 4"/>
            <p:cNvSpPr/>
            <p:nvPr/>
          </p:nvSpPr>
          <p:spPr>
            <a:xfrm>
              <a:off x="6877284" y="2950566"/>
              <a:ext cx="4615657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77283" y="4874393"/>
              <a:ext cx="4835291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885734" y="4454814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</a:t>
              </a:r>
              <a:r>
                <a:rPr lang="zh-CN" altLang="en-US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37678" y="2563813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4" y="2728304"/>
            <a:ext cx="5205971" cy="356741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2690730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4507766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384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经营分析</a:t>
            </a:r>
            <a:endParaRPr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083772546"/>
              </p:ext>
            </p:extLst>
          </p:nvPr>
        </p:nvGraphicFramePr>
        <p:xfrm>
          <a:off x="550863" y="1547447"/>
          <a:ext cx="5545137" cy="473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42307" y="2753010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dirty="0">
                <a:latin typeface="Microsoft YaHei Light" charset="-122"/>
                <a:ea typeface="Microsoft YaHei Light" charset="-122"/>
                <a:cs typeface="Microsoft YaHei Light" charset="-122"/>
              </a:rPr>
              <a:t>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42307" y="4660778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dirty="0">
                <a:latin typeface="Microsoft YaHei Light" charset="-122"/>
                <a:ea typeface="Microsoft YaHei Light" charset="-122"/>
                <a:cs typeface="Microsoft YaHei Light" charset="-122"/>
              </a:rPr>
              <a:t>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42307" y="2303585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 smtClean="0"/>
              <a:t>请输入你的标题</a:t>
            </a:r>
            <a:endParaRPr kumimoji="1"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6342307" y="4221163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 smtClean="0"/>
              <a:t>请输入你的标题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2432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zh-CN" smtClean="0"/>
              <a:t>财务分析</a:t>
            </a:r>
            <a:endParaRPr lang="zh-CN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764714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600" smtClean="0">
                <a:latin typeface="Microsoft YaHei Light" charset="-122"/>
                <a:ea typeface="Microsoft YaHei Light" charset="-122"/>
                <a:cs typeface="Microsoft YaHei Light" charset="-122"/>
              </a:rPr>
              <a:t>。</a:t>
            </a:r>
            <a:endParaRPr lang="zh-CN" altLang="en-US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660424" y="4503794"/>
            <a:ext cx="10960181" cy="1375248"/>
            <a:chOff x="701989" y="1871432"/>
            <a:chExt cx="10960181" cy="1375248"/>
          </a:xfrm>
        </p:grpSpPr>
        <p:grpSp>
          <p:nvGrpSpPr>
            <p:cNvPr id="16" name="组 15"/>
            <p:cNvGrpSpPr/>
            <p:nvPr/>
          </p:nvGrpSpPr>
          <p:grpSpPr>
            <a:xfrm>
              <a:off x="701989" y="1871432"/>
              <a:ext cx="10960180" cy="1375248"/>
              <a:chOff x="815546" y="1899091"/>
              <a:chExt cx="10960180" cy="1375248"/>
            </a:xfrm>
            <a:solidFill>
              <a:srgbClr val="0070C0"/>
            </a:solidFill>
          </p:grpSpPr>
          <p:sp>
            <p:nvSpPr>
              <p:cNvPr id="17" name="任意形状 16"/>
              <p:cNvSpPr/>
              <p:nvPr/>
            </p:nvSpPr>
            <p:spPr>
              <a:xfrm>
                <a:off x="815546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任意形状 17"/>
              <p:cNvSpPr/>
              <p:nvPr/>
            </p:nvSpPr>
            <p:spPr>
              <a:xfrm>
                <a:off x="2302465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19" name="任意形状 18"/>
              <p:cNvSpPr/>
              <p:nvPr/>
            </p:nvSpPr>
            <p:spPr>
              <a:xfrm>
                <a:off x="3211779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任意形状 19"/>
              <p:cNvSpPr/>
              <p:nvPr/>
            </p:nvSpPr>
            <p:spPr>
              <a:xfrm>
                <a:off x="4698698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>
                <a:off x="5608012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任意形状 21"/>
              <p:cNvSpPr/>
              <p:nvPr/>
            </p:nvSpPr>
            <p:spPr>
              <a:xfrm>
                <a:off x="7094931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>
                <a:off x="8004245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任意形状 23"/>
              <p:cNvSpPr/>
              <p:nvPr/>
            </p:nvSpPr>
            <p:spPr>
              <a:xfrm>
                <a:off x="9491164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164315 h 797644"/>
                  <a:gd name="connsiteX1" fmla="*/ 691916 w 797644"/>
                  <a:gd name="connsiteY1" fmla="*/ 164315 h 797644"/>
                  <a:gd name="connsiteX2" fmla="*/ 691916 w 797644"/>
                  <a:gd name="connsiteY2" fmla="*/ 351921 h 797644"/>
                  <a:gd name="connsiteX3" fmla="*/ 105728 w 797644"/>
                  <a:gd name="connsiteY3" fmla="*/ 351921 h 797644"/>
                  <a:gd name="connsiteX4" fmla="*/ 105728 w 797644"/>
                  <a:gd name="connsiteY4" fmla="*/ 164315 h 797644"/>
                  <a:gd name="connsiteX5" fmla="*/ 105728 w 797644"/>
                  <a:gd name="connsiteY5" fmla="*/ 445723 h 797644"/>
                  <a:gd name="connsiteX6" fmla="*/ 691916 w 797644"/>
                  <a:gd name="connsiteY6" fmla="*/ 445723 h 797644"/>
                  <a:gd name="connsiteX7" fmla="*/ 691916 w 797644"/>
                  <a:gd name="connsiteY7" fmla="*/ 633329 h 797644"/>
                  <a:gd name="connsiteX8" fmla="*/ 105728 w 797644"/>
                  <a:gd name="connsiteY8" fmla="*/ 633329 h 797644"/>
                  <a:gd name="connsiteX9" fmla="*/ 105728 w 797644"/>
                  <a:gd name="connsiteY9" fmla="*/ 445723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7644" h="797644">
                    <a:moveTo>
                      <a:pt x="105728" y="164315"/>
                    </a:moveTo>
                    <a:lnTo>
                      <a:pt x="691916" y="164315"/>
                    </a:lnTo>
                    <a:lnTo>
                      <a:pt x="691916" y="351921"/>
                    </a:lnTo>
                    <a:lnTo>
                      <a:pt x="105728" y="351921"/>
                    </a:lnTo>
                    <a:lnTo>
                      <a:pt x="105728" y="164315"/>
                    </a:lnTo>
                    <a:close/>
                    <a:moveTo>
                      <a:pt x="105728" y="445723"/>
                    </a:moveTo>
                    <a:lnTo>
                      <a:pt x="691916" y="445723"/>
                    </a:lnTo>
                    <a:lnTo>
                      <a:pt x="691916" y="633329"/>
                    </a:lnTo>
                    <a:lnTo>
                      <a:pt x="105728" y="633329"/>
                    </a:lnTo>
                    <a:lnTo>
                      <a:pt x="105728" y="445723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164315" rIns="105728" bIns="16431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  <p:sp>
            <p:nvSpPr>
              <p:cNvPr id="25" name="任意形状 24"/>
              <p:cNvSpPr/>
              <p:nvPr/>
            </p:nvSpPr>
            <p:spPr>
              <a:xfrm>
                <a:off x="10400478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030957" y="2350493"/>
              <a:ext cx="9613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人力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219369" y="2350493"/>
              <a:ext cx="2163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平台开发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851548" y="2196605"/>
              <a:ext cx="8401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软件硬件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253666" y="2196605"/>
              <a:ext cx="9623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营销</a:t>
              </a:r>
              <a:endPara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推广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580462" y="2350493"/>
              <a:ext cx="1081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总投入</a:t>
              </a:r>
              <a:endParaRPr lang="zh-CN" altLang="zh-CN" sz="24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4420233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6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。</a:t>
            </a:r>
            <a:endParaRPr lang="zh-CN" altLang="en-US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01809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600" smtClean="0">
                <a:latin typeface="Microsoft YaHei Light" charset="-122"/>
                <a:ea typeface="Microsoft YaHei Light" charset="-122"/>
                <a:cs typeface="Microsoft YaHei Light" charset="-122"/>
              </a:rPr>
              <a:t>。</a:t>
            </a:r>
            <a:endParaRPr lang="zh-CN" altLang="en-US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919068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  <p:sp>
        <p:nvSpPr>
          <p:cNvPr id="32" name="圆角矩形 31"/>
          <p:cNvSpPr/>
          <p:nvPr/>
        </p:nvSpPr>
        <p:spPr>
          <a:xfrm>
            <a:off x="4543576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8398794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13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SWOT</a:t>
            </a:r>
            <a:r>
              <a:rPr lang="zh-CN" altLang="en-US" smtClean="0"/>
              <a:t>分析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19083" y="5386933"/>
            <a:ext cx="5876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19083" y="1914424"/>
            <a:ext cx="5901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19083" y="4229432"/>
            <a:ext cx="5876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5919083" y="3071928"/>
            <a:ext cx="5901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19083" y="2677842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机会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W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19083" y="1520338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资金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优势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S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19083" y="3835346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员工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劣势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T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19083" y="4992850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威胁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O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550863" y="1314443"/>
            <a:ext cx="5241383" cy="5241383"/>
            <a:chOff x="362541" y="1129777"/>
            <a:chExt cx="5241383" cy="5241383"/>
          </a:xfrm>
        </p:grpSpPr>
        <p:sp>
          <p:nvSpPr>
            <p:cNvPr id="6" name="任意形状 5"/>
            <p:cNvSpPr/>
            <p:nvPr/>
          </p:nvSpPr>
          <p:spPr>
            <a:xfrm>
              <a:off x="362541" y="1129777"/>
              <a:ext cx="5241383" cy="5241383"/>
            </a:xfrm>
            <a:custGeom>
              <a:avLst/>
              <a:gdLst>
                <a:gd name="connsiteX0" fmla="*/ 0 w 5241383"/>
                <a:gd name="connsiteY0" fmla="*/ 2620692 h 5241383"/>
                <a:gd name="connsiteX1" fmla="*/ 2620692 w 5241383"/>
                <a:gd name="connsiteY1" fmla="*/ 0 h 5241383"/>
                <a:gd name="connsiteX2" fmla="*/ 5241384 w 5241383"/>
                <a:gd name="connsiteY2" fmla="*/ 2620692 h 5241383"/>
                <a:gd name="connsiteX3" fmla="*/ 2620692 w 5241383"/>
                <a:gd name="connsiteY3" fmla="*/ 5241384 h 5241383"/>
                <a:gd name="connsiteX4" fmla="*/ 0 w 5241383"/>
                <a:gd name="connsiteY4" fmla="*/ 2620692 h 524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1383" h="5241383">
                  <a:moveTo>
                    <a:pt x="0" y="2620692"/>
                  </a:moveTo>
                  <a:cubicBezTo>
                    <a:pt x="0" y="1173324"/>
                    <a:pt x="1173324" y="0"/>
                    <a:pt x="2620692" y="0"/>
                  </a:cubicBezTo>
                  <a:cubicBezTo>
                    <a:pt x="4068060" y="0"/>
                    <a:pt x="5241384" y="1173324"/>
                    <a:pt x="5241384" y="2620692"/>
                  </a:cubicBezTo>
                  <a:cubicBezTo>
                    <a:pt x="5241384" y="4068060"/>
                    <a:pt x="4068060" y="5241384"/>
                    <a:pt x="2620692" y="5241384"/>
                  </a:cubicBezTo>
                  <a:cubicBezTo>
                    <a:pt x="1173324" y="5241384"/>
                    <a:pt x="0" y="4068060"/>
                    <a:pt x="0" y="26206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0187" tIns="404309" rIns="2030186" bIns="433534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市场威胁</a:t>
              </a:r>
              <a:endParaRPr lang="zh-CN" altLang="en-US" sz="2000" b="1" i="0" kern="1200" dirty="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7" name="任意形状 6"/>
            <p:cNvSpPr/>
            <p:nvPr/>
          </p:nvSpPr>
          <p:spPr>
            <a:xfrm>
              <a:off x="879656" y="2178053"/>
              <a:ext cx="4193106" cy="4193106"/>
            </a:xfrm>
            <a:custGeom>
              <a:avLst/>
              <a:gdLst>
                <a:gd name="connsiteX0" fmla="*/ 0 w 4193106"/>
                <a:gd name="connsiteY0" fmla="*/ 2096553 h 4193106"/>
                <a:gd name="connsiteX1" fmla="*/ 2096553 w 4193106"/>
                <a:gd name="connsiteY1" fmla="*/ 0 h 4193106"/>
                <a:gd name="connsiteX2" fmla="*/ 4193106 w 4193106"/>
                <a:gd name="connsiteY2" fmla="*/ 2096553 h 4193106"/>
                <a:gd name="connsiteX3" fmla="*/ 2096553 w 4193106"/>
                <a:gd name="connsiteY3" fmla="*/ 4193106 h 4193106"/>
                <a:gd name="connsiteX4" fmla="*/ 0 w 4193106"/>
                <a:gd name="connsiteY4" fmla="*/ 2096553 h 419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106" h="4193106">
                  <a:moveTo>
                    <a:pt x="0" y="2096553"/>
                  </a:moveTo>
                  <a:cubicBezTo>
                    <a:pt x="0" y="938659"/>
                    <a:pt x="938659" y="0"/>
                    <a:pt x="2096553" y="0"/>
                  </a:cubicBezTo>
                  <a:cubicBezTo>
                    <a:pt x="3254447" y="0"/>
                    <a:pt x="4193106" y="938659"/>
                    <a:pt x="4193106" y="2096553"/>
                  </a:cubicBezTo>
                  <a:cubicBezTo>
                    <a:pt x="4193106" y="3254447"/>
                    <a:pt x="3254447" y="4193106"/>
                    <a:pt x="2096553" y="4193106"/>
                  </a:cubicBezTo>
                  <a:cubicBezTo>
                    <a:pt x="938659" y="4193106"/>
                    <a:pt x="0" y="3254447"/>
                    <a:pt x="0" y="2096553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6048" tIns="393826" rIns="1506048" bIns="33290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市场机会</a:t>
              </a:r>
              <a:endParaRPr lang="zh-CN" altLang="en-US" sz="2000" b="1" i="0" kern="1200" dirty="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1403795" y="3226330"/>
              <a:ext cx="3144829" cy="3144829"/>
            </a:xfrm>
            <a:custGeom>
              <a:avLst/>
              <a:gdLst>
                <a:gd name="connsiteX0" fmla="*/ 0 w 3144829"/>
                <a:gd name="connsiteY0" fmla="*/ 1572415 h 3144829"/>
                <a:gd name="connsiteX1" fmla="*/ 1572415 w 3144829"/>
                <a:gd name="connsiteY1" fmla="*/ 0 h 3144829"/>
                <a:gd name="connsiteX2" fmla="*/ 3144830 w 3144829"/>
                <a:gd name="connsiteY2" fmla="*/ 1572415 h 3144829"/>
                <a:gd name="connsiteX3" fmla="*/ 1572415 w 3144829"/>
                <a:gd name="connsiteY3" fmla="*/ 3144830 h 3144829"/>
                <a:gd name="connsiteX4" fmla="*/ 0 w 3144829"/>
                <a:gd name="connsiteY4" fmla="*/ 1572415 h 314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4829" h="3144829">
                  <a:moveTo>
                    <a:pt x="0" y="1572415"/>
                  </a:moveTo>
                  <a:cubicBezTo>
                    <a:pt x="0" y="703994"/>
                    <a:pt x="703994" y="0"/>
                    <a:pt x="1572415" y="0"/>
                  </a:cubicBezTo>
                  <a:cubicBezTo>
                    <a:pt x="2440836" y="0"/>
                    <a:pt x="3144830" y="703994"/>
                    <a:pt x="3144830" y="1572415"/>
                  </a:cubicBezTo>
                  <a:cubicBezTo>
                    <a:pt x="3144830" y="2440836"/>
                    <a:pt x="2440836" y="3144830"/>
                    <a:pt x="1572415" y="3144830"/>
                  </a:cubicBezTo>
                  <a:cubicBezTo>
                    <a:pt x="703994" y="3144830"/>
                    <a:pt x="0" y="2440836"/>
                    <a:pt x="0" y="15724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1909" tIns="378102" rIns="981910" bIns="23436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公司劣势</a:t>
              </a:r>
              <a:endParaRPr lang="zh-CN" altLang="en-US" sz="2000" b="1" i="0" kern="1200" dirty="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9" name="任意形状 8"/>
            <p:cNvSpPr/>
            <p:nvPr/>
          </p:nvSpPr>
          <p:spPr>
            <a:xfrm>
              <a:off x="1927933" y="4274606"/>
              <a:ext cx="2096553" cy="2096553"/>
            </a:xfrm>
            <a:custGeom>
              <a:avLst/>
              <a:gdLst>
                <a:gd name="connsiteX0" fmla="*/ 0 w 2096553"/>
                <a:gd name="connsiteY0" fmla="*/ 1048277 h 2096553"/>
                <a:gd name="connsiteX1" fmla="*/ 1048277 w 2096553"/>
                <a:gd name="connsiteY1" fmla="*/ 0 h 2096553"/>
                <a:gd name="connsiteX2" fmla="*/ 2096554 w 2096553"/>
                <a:gd name="connsiteY2" fmla="*/ 1048277 h 2096553"/>
                <a:gd name="connsiteX3" fmla="*/ 1048277 w 2096553"/>
                <a:gd name="connsiteY3" fmla="*/ 2096554 h 2096553"/>
                <a:gd name="connsiteX4" fmla="*/ 0 w 2096553"/>
                <a:gd name="connsiteY4" fmla="*/ 1048277 h 209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553" h="2096553">
                  <a:moveTo>
                    <a:pt x="0" y="1048277"/>
                  </a:moveTo>
                  <a:cubicBezTo>
                    <a:pt x="0" y="469330"/>
                    <a:pt x="469330" y="0"/>
                    <a:pt x="1048277" y="0"/>
                  </a:cubicBezTo>
                  <a:cubicBezTo>
                    <a:pt x="1627224" y="0"/>
                    <a:pt x="2096554" y="469330"/>
                    <a:pt x="2096554" y="1048277"/>
                  </a:cubicBezTo>
                  <a:cubicBezTo>
                    <a:pt x="2096554" y="1627224"/>
                    <a:pt x="1627224" y="2096554"/>
                    <a:pt x="1048277" y="2096554"/>
                  </a:cubicBezTo>
                  <a:cubicBezTo>
                    <a:pt x="469330" y="2096554"/>
                    <a:pt x="0" y="1627224"/>
                    <a:pt x="0" y="1048277"/>
                  </a:cubicBez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9273" tIns="666379" rIns="449274" bIns="6663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公司优势</a:t>
              </a:r>
              <a:endParaRPr lang="zh-CN" altLang="en-US" sz="2000" b="1" i="0" kern="1200" dirty="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86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 rot="2700000">
            <a:off x="2561801" y="934622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22156" y="3687516"/>
            <a:ext cx="8789513" cy="584775"/>
            <a:chOff x="3488535" y="3502850"/>
            <a:chExt cx="8789513" cy="584775"/>
          </a:xfrm>
        </p:grpSpPr>
        <p:grpSp>
          <p:nvGrpSpPr>
            <p:cNvPr id="5" name="组合 4"/>
            <p:cNvGrpSpPr/>
            <p:nvPr/>
          </p:nvGrpSpPr>
          <p:grpSpPr>
            <a:xfrm>
              <a:off x="3488535" y="3502850"/>
              <a:ext cx="8789513" cy="584775"/>
              <a:chOff x="3009563" y="3662508"/>
              <a:chExt cx="8789513" cy="584775"/>
            </a:xfrm>
          </p:grpSpPr>
          <p:sp>
            <p:nvSpPr>
              <p:cNvPr id="8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团队成员</a:t>
                </a:r>
              </a:p>
            </p:txBody>
          </p:sp>
          <p:sp>
            <p:nvSpPr>
              <p:cNvPr id="9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团队特点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6971684" y="3662508"/>
                <a:ext cx="4827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zh-CN" sz="3200" dirty="0" smtClean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股权</a:t>
                </a:r>
                <a:r>
                  <a:rPr lang="zh-CN" altLang="zh-CN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激励</a:t>
                </a: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095146" y="2913742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团队介绍</a:t>
            </a:r>
            <a:endParaRPr lang="zh-CN" altLang="en-US" b="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17" y="2861164"/>
            <a:ext cx="780381" cy="78038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22155" y="4407803"/>
            <a:ext cx="7278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34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团队成员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3791731" y="1578062"/>
            <a:ext cx="1642487" cy="1676947"/>
            <a:chOff x="2477382" y="1193477"/>
            <a:chExt cx="1596818" cy="1630319"/>
          </a:xfrm>
        </p:grpSpPr>
        <p:sp>
          <p:nvSpPr>
            <p:cNvPr id="4" name="Oval 167"/>
            <p:cNvSpPr/>
            <p:nvPr/>
          </p:nvSpPr>
          <p:spPr>
            <a:xfrm>
              <a:off x="2477382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pic>
          <p:nvPicPr>
            <p:cNvPr id="5" name="03_Our Portfolio Round.psd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021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</a:ln>
          </p:spPr>
        </p:pic>
      </p:grpSp>
      <p:grpSp>
        <p:nvGrpSpPr>
          <p:cNvPr id="9" name="组合 8"/>
          <p:cNvGrpSpPr/>
          <p:nvPr/>
        </p:nvGrpSpPr>
        <p:grpSpPr>
          <a:xfrm>
            <a:off x="6505244" y="1625491"/>
            <a:ext cx="1642487" cy="1676947"/>
            <a:chOff x="4364799" y="1193477"/>
            <a:chExt cx="1596818" cy="1630319"/>
          </a:xfrm>
        </p:grpSpPr>
        <p:sp>
          <p:nvSpPr>
            <p:cNvPr id="7" name="Oval 180"/>
            <p:cNvSpPr/>
            <p:nvPr/>
          </p:nvSpPr>
          <p:spPr>
            <a:xfrm>
              <a:off x="436479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pic>
          <p:nvPicPr>
            <p:cNvPr id="8" name="03_Our Portfolio Round.psd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346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</a:ln>
          </p:spPr>
        </p:pic>
      </p:grpSp>
      <p:grpSp>
        <p:nvGrpSpPr>
          <p:cNvPr id="6" name="组合 5"/>
          <p:cNvGrpSpPr/>
          <p:nvPr/>
        </p:nvGrpSpPr>
        <p:grpSpPr>
          <a:xfrm>
            <a:off x="1078218" y="1630930"/>
            <a:ext cx="1642487" cy="1676947"/>
            <a:chOff x="508317" y="1202080"/>
            <a:chExt cx="1596818" cy="1630319"/>
          </a:xfrm>
        </p:grpSpPr>
        <p:sp>
          <p:nvSpPr>
            <p:cNvPr id="13" name="Oval 18"/>
            <p:cNvSpPr/>
            <p:nvPr/>
          </p:nvSpPr>
          <p:spPr>
            <a:xfrm>
              <a:off x="508317" y="1202080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pic>
          <p:nvPicPr>
            <p:cNvPr id="14" name="03_Our Portfolio Round.psd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257" y="1278775"/>
              <a:ext cx="1453794" cy="1484294"/>
            </a:xfrm>
            <a:prstGeom prst="rect">
              <a:avLst/>
            </a:prstGeom>
            <a:ln w="12700">
              <a:noFill/>
              <a:miter lim="400000"/>
            </a:ln>
          </p:spPr>
        </p:pic>
      </p:grpSp>
      <p:sp>
        <p:nvSpPr>
          <p:cNvPr id="29" name="矩形 28"/>
          <p:cNvSpPr/>
          <p:nvPr/>
        </p:nvSpPr>
        <p:spPr>
          <a:xfrm>
            <a:off x="6924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球龄</a:t>
            </a:r>
            <a:r>
              <a:rPr lang="en-US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20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余年，热衷于足球事业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拥有大量足球赛事组织及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管理</a:t>
            </a:r>
            <a:endParaRPr lang="en-US" altLang="zh-CN" sz="11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，足球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热衷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于足球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218756" y="1619702"/>
            <a:ext cx="1642487" cy="1676947"/>
            <a:chOff x="8303069" y="1193477"/>
            <a:chExt cx="1596818" cy="1630319"/>
          </a:xfrm>
        </p:grpSpPr>
        <p:sp>
          <p:nvSpPr>
            <p:cNvPr id="32" name="Oval 193"/>
            <p:cNvSpPr/>
            <p:nvPr/>
          </p:nvSpPr>
          <p:spPr>
            <a:xfrm>
              <a:off x="830306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pic>
          <p:nvPicPr>
            <p:cNvPr id="33" name="03_Our Portfolio Round.psd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0589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</a:ln>
          </p:spPr>
        </p:pic>
      </p:grpSp>
      <p:grpSp>
        <p:nvGrpSpPr>
          <p:cNvPr id="26" name="组合 25"/>
          <p:cNvGrpSpPr/>
          <p:nvPr/>
        </p:nvGrpSpPr>
        <p:grpSpPr>
          <a:xfrm>
            <a:off x="9939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1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44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4356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球龄</a:t>
            </a:r>
            <a:r>
              <a:rPr lang="en-US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20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余年，热衷于足球事业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拥有大量足球赛事组织及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管理</a:t>
            </a:r>
            <a:endParaRPr lang="en-US" altLang="zh-CN" sz="11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热衷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于足球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35" name="组合 25"/>
          <p:cNvGrpSpPr/>
          <p:nvPr/>
        </p:nvGrpSpPr>
        <p:grpSpPr>
          <a:xfrm>
            <a:off x="37371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3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7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1170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球龄</a:t>
            </a:r>
            <a:r>
              <a:rPr lang="en-US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20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余年，热衷于足球事业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拥有大量足球赛事组织及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管理</a:t>
            </a:r>
            <a:endParaRPr lang="en-US" altLang="zh-CN" sz="11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热衷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于足球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39" name="组合 25"/>
          <p:cNvGrpSpPr/>
          <p:nvPr/>
        </p:nvGrpSpPr>
        <p:grpSpPr>
          <a:xfrm>
            <a:off x="64185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0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42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88602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球龄</a:t>
            </a:r>
            <a:r>
              <a:rPr lang="en-US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20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余年，热衷于足球事业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拥有大量足球赛事组织及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管理</a:t>
            </a:r>
            <a:endParaRPr lang="en-US" altLang="zh-CN" sz="11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连续创业者，足球发烧友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计算机网络硕士，项目管理专家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热衷</a:t>
            </a:r>
            <a:r>
              <a:rPr lang="zh-CN" altLang="zh-CN" sz="1100" dirty="0">
                <a:latin typeface="Microsoft YaHei Light" charset="-122"/>
                <a:ea typeface="Microsoft YaHei Light" charset="-122"/>
                <a:cs typeface="Microsoft YaHei Light" charset="-122"/>
              </a:rPr>
              <a:t>于足球</a:t>
            </a:r>
            <a:r>
              <a:rPr lang="zh-CN" altLang="zh-CN" sz="11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事业</a:t>
            </a:r>
            <a:endParaRPr lang="en-US" altLang="zh-CN" sz="11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46" name="组合 25"/>
          <p:cNvGrpSpPr/>
          <p:nvPr/>
        </p:nvGrpSpPr>
        <p:grpSpPr>
          <a:xfrm>
            <a:off x="91617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7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48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0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04931" y="1493987"/>
            <a:ext cx="11233149" cy="4637089"/>
            <a:chOff x="2032000" y="788399"/>
            <a:chExt cx="8077200" cy="6712664"/>
          </a:xfrm>
        </p:grpSpPr>
        <p:sp>
          <p:nvSpPr>
            <p:cNvPr id="10" name="矩形 9"/>
            <p:cNvSpPr/>
            <p:nvPr/>
          </p:nvSpPr>
          <p:spPr>
            <a:xfrm>
              <a:off x="2032000" y="12311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任意多边形 10"/>
            <p:cNvSpPr/>
            <p:nvPr/>
          </p:nvSpPr>
          <p:spPr>
            <a:xfrm>
              <a:off x="2435860" y="7883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32000" y="25919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任意多边形 12"/>
            <p:cNvSpPr/>
            <p:nvPr/>
          </p:nvSpPr>
          <p:spPr>
            <a:xfrm>
              <a:off x="2435860" y="21491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032000" y="39527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任意多边形 14"/>
            <p:cNvSpPr/>
            <p:nvPr/>
          </p:nvSpPr>
          <p:spPr>
            <a:xfrm>
              <a:off x="2435860" y="35099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032000" y="53135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任意多边形 16"/>
            <p:cNvSpPr/>
            <p:nvPr/>
          </p:nvSpPr>
          <p:spPr>
            <a:xfrm>
              <a:off x="2435860" y="48707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32000" y="6745064"/>
              <a:ext cx="8077200" cy="755999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任意多边形 22"/>
            <p:cNvSpPr/>
            <p:nvPr/>
          </p:nvSpPr>
          <p:spPr>
            <a:xfrm>
              <a:off x="2435860" y="6302265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团队特点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33936" y="5394507"/>
            <a:ext cx="540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长期接触互联网相关产业，对产品运营有很深刻解</a:t>
            </a:r>
          </a:p>
        </p:txBody>
      </p:sp>
      <p:sp>
        <p:nvSpPr>
          <p:cNvPr id="18" name="矩形 17"/>
          <p:cNvSpPr/>
          <p:nvPr/>
        </p:nvSpPr>
        <p:spPr>
          <a:xfrm>
            <a:off x="2864110" y="1545205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管理人员分工明确，覆盖公司运营各方面</a:t>
            </a:r>
          </a:p>
        </p:txBody>
      </p:sp>
      <p:sp>
        <p:nvSpPr>
          <p:cNvPr id="19" name="矩形 18"/>
          <p:cNvSpPr/>
          <p:nvPr/>
        </p:nvSpPr>
        <p:spPr>
          <a:xfrm>
            <a:off x="2864109" y="4327933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从事各类大型活动的组织，经验丰富</a:t>
            </a:r>
          </a:p>
        </p:txBody>
      </p:sp>
      <p:sp>
        <p:nvSpPr>
          <p:cNvPr id="20" name="矩形 19"/>
          <p:cNvSpPr/>
          <p:nvPr/>
        </p:nvSpPr>
        <p:spPr>
          <a:xfrm>
            <a:off x="2333936" y="2485992"/>
            <a:ext cx="540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了解该细分市场现状及发展空间，熟悉足球产业运行模式</a:t>
            </a:r>
          </a:p>
        </p:txBody>
      </p:sp>
      <p:sp>
        <p:nvSpPr>
          <p:cNvPr id="21" name="矩形 20"/>
          <p:cNvSpPr/>
          <p:nvPr/>
        </p:nvSpPr>
        <p:spPr>
          <a:xfrm>
            <a:off x="3094943" y="3504839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行业痛点深有体会，关注用户需求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026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zh-CN" altLang="zh-CN" smtClean="0"/>
              <a:t>员工持股及股权激励</a:t>
            </a:r>
            <a:endParaRPr lang="zh-CN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609348" y="2037315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股权激励</a:t>
            </a:r>
          </a:p>
        </p:txBody>
      </p:sp>
      <p:sp>
        <p:nvSpPr>
          <p:cNvPr id="8" name="矩形 7"/>
          <p:cNvSpPr/>
          <p:nvPr/>
        </p:nvSpPr>
        <p:spPr>
          <a:xfrm>
            <a:off x="6609348" y="2553359"/>
            <a:ext cx="427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公司原始股东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xx%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股权池，设立员工激励。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09347" y="4684843"/>
            <a:ext cx="4537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基本规则</a:t>
            </a:r>
            <a:endParaRPr lang="en-US" altLang="zh-CN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9348" y="5298115"/>
            <a:ext cx="4823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合伙人级别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5%--10% 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，骨干员工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0.5%--1.5%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1019040" y="2447744"/>
            <a:ext cx="3890680" cy="2372664"/>
            <a:chOff x="3303588" y="1702498"/>
            <a:chExt cx="5584824" cy="3405808"/>
          </a:xfrm>
        </p:grpSpPr>
        <p:sp>
          <p:nvSpPr>
            <p:cNvPr id="19" name="任意形状 18"/>
            <p:cNvSpPr/>
            <p:nvPr/>
          </p:nvSpPr>
          <p:spPr>
            <a:xfrm>
              <a:off x="5482604" y="2097088"/>
              <a:ext cx="1226792" cy="2616631"/>
            </a:xfrm>
            <a:custGeom>
              <a:avLst/>
              <a:gdLst>
                <a:gd name="connsiteX0" fmla="*/ 613396 w 1226792"/>
                <a:gd name="connsiteY0" fmla="*/ 0 h 2616631"/>
                <a:gd name="connsiteX1" fmla="*/ 728023 w 1226792"/>
                <a:gd name="connsiteY1" fmla="*/ 104180 h 2616631"/>
                <a:gd name="connsiteX2" fmla="*/ 1226792 w 1226792"/>
                <a:gd name="connsiteY2" fmla="*/ 1308315 h 2616631"/>
                <a:gd name="connsiteX3" fmla="*/ 728023 w 1226792"/>
                <a:gd name="connsiteY3" fmla="*/ 2512450 h 2616631"/>
                <a:gd name="connsiteX4" fmla="*/ 613396 w 1226792"/>
                <a:gd name="connsiteY4" fmla="*/ 2616631 h 2616631"/>
                <a:gd name="connsiteX5" fmla="*/ 498769 w 1226792"/>
                <a:gd name="connsiteY5" fmla="*/ 2512450 h 2616631"/>
                <a:gd name="connsiteX6" fmla="*/ 0 w 1226792"/>
                <a:gd name="connsiteY6" fmla="*/ 1308315 h 2616631"/>
                <a:gd name="connsiteX7" fmla="*/ 498769 w 1226792"/>
                <a:gd name="connsiteY7" fmla="*/ 104180 h 2616631"/>
                <a:gd name="connsiteX8" fmla="*/ 613396 w 1226792"/>
                <a:gd name="connsiteY8" fmla="*/ 0 h 26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792" h="2616631">
                  <a:moveTo>
                    <a:pt x="613396" y="0"/>
                  </a:moveTo>
                  <a:lnTo>
                    <a:pt x="728023" y="104180"/>
                  </a:lnTo>
                  <a:cubicBezTo>
                    <a:pt x="1036188" y="412345"/>
                    <a:pt x="1226792" y="838071"/>
                    <a:pt x="1226792" y="1308315"/>
                  </a:cubicBezTo>
                  <a:cubicBezTo>
                    <a:pt x="1226792" y="1778559"/>
                    <a:pt x="1036188" y="2204285"/>
                    <a:pt x="728023" y="2512450"/>
                  </a:cubicBezTo>
                  <a:lnTo>
                    <a:pt x="613396" y="2616631"/>
                  </a:lnTo>
                  <a:lnTo>
                    <a:pt x="498769" y="2512450"/>
                  </a:lnTo>
                  <a:cubicBezTo>
                    <a:pt x="190604" y="2204285"/>
                    <a:pt x="0" y="1778559"/>
                    <a:pt x="0" y="1308315"/>
                  </a:cubicBezTo>
                  <a:cubicBezTo>
                    <a:pt x="0" y="838071"/>
                    <a:pt x="190604" y="412345"/>
                    <a:pt x="498769" y="104180"/>
                  </a:cubicBezTo>
                  <a:lnTo>
                    <a:pt x="61339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任意形状 16"/>
            <p:cNvSpPr/>
            <p:nvPr/>
          </p:nvSpPr>
          <p:spPr>
            <a:xfrm>
              <a:off x="3303588" y="1702498"/>
              <a:ext cx="2792412" cy="3405808"/>
            </a:xfrm>
            <a:custGeom>
              <a:avLst/>
              <a:gdLst>
                <a:gd name="connsiteX0" fmla="*/ 1702904 w 2792412"/>
                <a:gd name="connsiteY0" fmla="*/ 0 h 3405808"/>
                <a:gd name="connsiteX1" fmla="*/ 2786109 w 2792412"/>
                <a:gd name="connsiteY1" fmla="*/ 388860 h 3405808"/>
                <a:gd name="connsiteX2" fmla="*/ 2792412 w 2792412"/>
                <a:gd name="connsiteY2" fmla="*/ 394589 h 3405808"/>
                <a:gd name="connsiteX3" fmla="*/ 2677785 w 2792412"/>
                <a:gd name="connsiteY3" fmla="*/ 498769 h 3405808"/>
                <a:gd name="connsiteX4" fmla="*/ 2179016 w 2792412"/>
                <a:gd name="connsiteY4" fmla="*/ 1702904 h 3405808"/>
                <a:gd name="connsiteX5" fmla="*/ 2677785 w 2792412"/>
                <a:gd name="connsiteY5" fmla="*/ 2907039 h 3405808"/>
                <a:gd name="connsiteX6" fmla="*/ 2792412 w 2792412"/>
                <a:gd name="connsiteY6" fmla="*/ 3011220 h 3405808"/>
                <a:gd name="connsiteX7" fmla="*/ 2786109 w 2792412"/>
                <a:gd name="connsiteY7" fmla="*/ 3016948 h 3405808"/>
                <a:gd name="connsiteX8" fmla="*/ 1702904 w 2792412"/>
                <a:gd name="connsiteY8" fmla="*/ 3405808 h 3405808"/>
                <a:gd name="connsiteX9" fmla="*/ 0 w 2792412"/>
                <a:gd name="connsiteY9" fmla="*/ 1702904 h 3405808"/>
                <a:gd name="connsiteX10" fmla="*/ 1702904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702904" y="0"/>
                  </a:moveTo>
                  <a:cubicBezTo>
                    <a:pt x="2114367" y="0"/>
                    <a:pt x="2491747" y="145931"/>
                    <a:pt x="2786109" y="388860"/>
                  </a:cubicBezTo>
                  <a:lnTo>
                    <a:pt x="2792412" y="394589"/>
                  </a:lnTo>
                  <a:lnTo>
                    <a:pt x="2677785" y="498769"/>
                  </a:lnTo>
                  <a:cubicBezTo>
                    <a:pt x="2369620" y="806934"/>
                    <a:pt x="2179016" y="1232660"/>
                    <a:pt x="2179016" y="1702904"/>
                  </a:cubicBezTo>
                  <a:cubicBezTo>
                    <a:pt x="2179016" y="2173148"/>
                    <a:pt x="2369620" y="2598874"/>
                    <a:pt x="2677785" y="2907039"/>
                  </a:cubicBezTo>
                  <a:lnTo>
                    <a:pt x="2792412" y="3011220"/>
                  </a:lnTo>
                  <a:lnTo>
                    <a:pt x="2786109" y="3016948"/>
                  </a:lnTo>
                  <a:cubicBezTo>
                    <a:pt x="2491747" y="3259877"/>
                    <a:pt x="2114367" y="3405808"/>
                    <a:pt x="1702904" y="3405808"/>
                  </a:cubicBezTo>
                  <a:cubicBezTo>
                    <a:pt x="762416" y="3405808"/>
                    <a:pt x="0" y="2643392"/>
                    <a:pt x="0" y="1702904"/>
                  </a:cubicBezTo>
                  <a:cubicBezTo>
                    <a:pt x="0" y="762416"/>
                    <a:pt x="762416" y="0"/>
                    <a:pt x="170290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>
              <a:off x="6096000" y="1702498"/>
              <a:ext cx="2792412" cy="3405808"/>
            </a:xfrm>
            <a:custGeom>
              <a:avLst/>
              <a:gdLst>
                <a:gd name="connsiteX0" fmla="*/ 1089508 w 2792412"/>
                <a:gd name="connsiteY0" fmla="*/ 0 h 3405808"/>
                <a:gd name="connsiteX1" fmla="*/ 2792412 w 2792412"/>
                <a:gd name="connsiteY1" fmla="*/ 1702904 h 3405808"/>
                <a:gd name="connsiteX2" fmla="*/ 1089508 w 2792412"/>
                <a:gd name="connsiteY2" fmla="*/ 3405808 h 3405808"/>
                <a:gd name="connsiteX3" fmla="*/ 6303 w 2792412"/>
                <a:gd name="connsiteY3" fmla="*/ 3016948 h 3405808"/>
                <a:gd name="connsiteX4" fmla="*/ 0 w 2792412"/>
                <a:gd name="connsiteY4" fmla="*/ 3011220 h 3405808"/>
                <a:gd name="connsiteX5" fmla="*/ 114627 w 2792412"/>
                <a:gd name="connsiteY5" fmla="*/ 2907039 h 3405808"/>
                <a:gd name="connsiteX6" fmla="*/ 613396 w 2792412"/>
                <a:gd name="connsiteY6" fmla="*/ 1702904 h 3405808"/>
                <a:gd name="connsiteX7" fmla="*/ 114627 w 2792412"/>
                <a:gd name="connsiteY7" fmla="*/ 498769 h 3405808"/>
                <a:gd name="connsiteX8" fmla="*/ 0 w 2792412"/>
                <a:gd name="connsiteY8" fmla="*/ 394589 h 3405808"/>
                <a:gd name="connsiteX9" fmla="*/ 6303 w 2792412"/>
                <a:gd name="connsiteY9" fmla="*/ 388860 h 3405808"/>
                <a:gd name="connsiteX10" fmla="*/ 1089508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089508" y="0"/>
                  </a:moveTo>
                  <a:cubicBezTo>
                    <a:pt x="2029996" y="0"/>
                    <a:pt x="2792412" y="762416"/>
                    <a:pt x="2792412" y="1702904"/>
                  </a:cubicBezTo>
                  <a:cubicBezTo>
                    <a:pt x="2792412" y="2643392"/>
                    <a:pt x="2029996" y="3405808"/>
                    <a:pt x="1089508" y="3405808"/>
                  </a:cubicBezTo>
                  <a:cubicBezTo>
                    <a:pt x="678045" y="3405808"/>
                    <a:pt x="300665" y="3259877"/>
                    <a:pt x="6303" y="3016948"/>
                  </a:cubicBezTo>
                  <a:lnTo>
                    <a:pt x="0" y="3011220"/>
                  </a:lnTo>
                  <a:lnTo>
                    <a:pt x="114627" y="2907039"/>
                  </a:lnTo>
                  <a:cubicBezTo>
                    <a:pt x="422792" y="2598874"/>
                    <a:pt x="613396" y="2173148"/>
                    <a:pt x="613396" y="1702904"/>
                  </a:cubicBezTo>
                  <a:cubicBezTo>
                    <a:pt x="613396" y="1232660"/>
                    <a:pt x="422792" y="806934"/>
                    <a:pt x="114627" y="498769"/>
                  </a:cubicBezTo>
                  <a:lnTo>
                    <a:pt x="0" y="394589"/>
                  </a:lnTo>
                  <a:lnTo>
                    <a:pt x="6303" y="388860"/>
                  </a:lnTo>
                  <a:cubicBezTo>
                    <a:pt x="300665" y="145931"/>
                    <a:pt x="678045" y="0"/>
                    <a:pt x="1089508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" name="任意形状 21"/>
          <p:cNvSpPr/>
          <p:nvPr/>
        </p:nvSpPr>
        <p:spPr>
          <a:xfrm>
            <a:off x="2193292" y="2270390"/>
            <a:ext cx="4442560" cy="257894"/>
          </a:xfrm>
          <a:custGeom>
            <a:avLst/>
            <a:gdLst>
              <a:gd name="connsiteX0" fmla="*/ 0 w 4797287"/>
              <a:gd name="connsiteY0" fmla="*/ 702365 h 702365"/>
              <a:gd name="connsiteX1" fmla="*/ 0 w 4797287"/>
              <a:gd name="connsiteY1" fmla="*/ 0 h 702365"/>
              <a:gd name="connsiteX2" fmla="*/ 4797287 w 4797287"/>
              <a:gd name="connsiteY2" fmla="*/ 0 h 7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7287" h="702365">
                <a:moveTo>
                  <a:pt x="0" y="702365"/>
                </a:moveTo>
                <a:lnTo>
                  <a:pt x="0" y="0"/>
                </a:lnTo>
                <a:lnTo>
                  <a:pt x="4797287" y="0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任意形状 22"/>
          <p:cNvSpPr/>
          <p:nvPr/>
        </p:nvSpPr>
        <p:spPr>
          <a:xfrm>
            <a:off x="3735468" y="4820408"/>
            <a:ext cx="2860628" cy="95268"/>
          </a:xfrm>
          <a:custGeom>
            <a:avLst/>
            <a:gdLst>
              <a:gd name="connsiteX0" fmla="*/ 0 w 2941983"/>
              <a:gd name="connsiteY0" fmla="*/ 0 h 490331"/>
              <a:gd name="connsiteX1" fmla="*/ 0 w 2941983"/>
              <a:gd name="connsiteY1" fmla="*/ 490331 h 490331"/>
              <a:gd name="connsiteX2" fmla="*/ 2941983 w 2941983"/>
              <a:gd name="connsiteY2" fmla="*/ 490331 h 49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1983" h="490331">
                <a:moveTo>
                  <a:pt x="0" y="0"/>
                </a:moveTo>
                <a:lnTo>
                  <a:pt x="0" y="490331"/>
                </a:lnTo>
                <a:lnTo>
                  <a:pt x="2941983" y="490331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485444" y="3157022"/>
            <a:ext cx="1241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原始</a:t>
            </a:r>
            <a:endParaRPr kumimoji="1" lang="en-US" altLang="zh-CN" sz="2800" b="1" dirty="0" smtClean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r>
              <a:rPr kumimoji="1" lang="zh-CN" altLang="en-US" sz="2800" b="1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股东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321901" y="3197292"/>
            <a:ext cx="158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公司</a:t>
            </a:r>
            <a:endParaRPr kumimoji="1" lang="en-US" altLang="zh-CN" sz="2800" b="1" dirty="0" smtClean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员工</a:t>
            </a:r>
          </a:p>
        </p:txBody>
      </p:sp>
    </p:spTree>
    <p:extLst>
      <p:ext uri="{BB962C8B-B14F-4D97-AF65-F5344CB8AC3E}">
        <p14:creationId xmlns:p14="http://schemas.microsoft.com/office/powerpoint/2010/main" val="227114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 flipV="1">
            <a:off x="4550332" y="1116026"/>
            <a:ext cx="3215215" cy="217097"/>
            <a:chOff x="4550332" y="1075696"/>
            <a:chExt cx="3215215" cy="21709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4550332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598860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等腰三角形 16"/>
            <p:cNvSpPr/>
            <p:nvPr/>
          </p:nvSpPr>
          <p:spPr>
            <a:xfrm>
              <a:off x="5802034" y="1075696"/>
              <a:ext cx="721262" cy="215900"/>
            </a:xfrm>
            <a:prstGeom prst="triangle">
              <a:avLst/>
            </a:prstGeom>
            <a:solidFill>
              <a:srgbClr val="0070C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045417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87704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运营分析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1821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20422" y="4385903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团队介绍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01877" y="4412407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项目计划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81859" y="4385903"/>
            <a:ext cx="1470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风险评估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246790" y="4385903"/>
            <a:ext cx="140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融资需求</a:t>
            </a:r>
          </a:p>
        </p:txBody>
      </p:sp>
      <p:sp>
        <p:nvSpPr>
          <p:cNvPr id="24" name="圆角矩形 23"/>
          <p:cNvSpPr/>
          <p:nvPr/>
        </p:nvSpPr>
        <p:spPr>
          <a:xfrm rot="2700000">
            <a:off x="1632219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8" name="圆角矩形 37"/>
          <p:cNvSpPr/>
          <p:nvPr/>
        </p:nvSpPr>
        <p:spPr>
          <a:xfrm rot="2700000">
            <a:off x="5173174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9" name="圆角矩形 38"/>
          <p:cNvSpPr/>
          <p:nvPr/>
        </p:nvSpPr>
        <p:spPr>
          <a:xfrm rot="2700000">
            <a:off x="8649336" y="221593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40" name="圆角矩形 39"/>
          <p:cNvSpPr/>
          <p:nvPr/>
        </p:nvSpPr>
        <p:spPr>
          <a:xfrm rot="2700000">
            <a:off x="864303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1" name="圆角矩形 40"/>
          <p:cNvSpPr/>
          <p:nvPr/>
        </p:nvSpPr>
        <p:spPr>
          <a:xfrm rot="2700000">
            <a:off x="358022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2" name="圆角矩形 41"/>
          <p:cNvSpPr/>
          <p:nvPr/>
        </p:nvSpPr>
        <p:spPr>
          <a:xfrm rot="2700000">
            <a:off x="648828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3" name="圆角矩形 42"/>
          <p:cNvSpPr/>
          <p:nvPr/>
        </p:nvSpPr>
        <p:spPr>
          <a:xfrm rot="2700000">
            <a:off x="9356742" y="429400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55" name="TextBox 19"/>
          <p:cNvSpPr txBox="1"/>
          <p:nvPr/>
        </p:nvSpPr>
        <p:spPr>
          <a:xfrm>
            <a:off x="2530757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项目背景</a:t>
            </a:r>
          </a:p>
        </p:txBody>
      </p:sp>
      <p:sp>
        <p:nvSpPr>
          <p:cNvPr id="56" name="TextBox 37"/>
          <p:cNvSpPr txBox="1"/>
          <p:nvPr/>
        </p:nvSpPr>
        <p:spPr>
          <a:xfrm>
            <a:off x="2530757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市场分析</a:t>
            </a:r>
          </a:p>
        </p:txBody>
      </p:sp>
      <p:sp>
        <p:nvSpPr>
          <p:cNvPr id="57" name="TextBox 19"/>
          <p:cNvSpPr txBox="1"/>
          <p:nvPr/>
        </p:nvSpPr>
        <p:spPr>
          <a:xfrm>
            <a:off x="6056280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产品服务</a:t>
            </a:r>
          </a:p>
        </p:txBody>
      </p:sp>
      <p:sp>
        <p:nvSpPr>
          <p:cNvPr id="58" name="TextBox 37"/>
          <p:cNvSpPr txBox="1"/>
          <p:nvPr/>
        </p:nvSpPr>
        <p:spPr>
          <a:xfrm>
            <a:off x="6056280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产品特点</a:t>
            </a:r>
          </a:p>
        </p:txBody>
      </p:sp>
      <p:sp>
        <p:nvSpPr>
          <p:cNvPr id="59" name="TextBox 19"/>
          <p:cNvSpPr txBox="1"/>
          <p:nvPr/>
        </p:nvSpPr>
        <p:spPr>
          <a:xfrm>
            <a:off x="9487704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竞争分析</a:t>
            </a:r>
          </a:p>
        </p:txBody>
      </p:sp>
      <p:sp>
        <p:nvSpPr>
          <p:cNvPr id="60" name="TextBox 37"/>
          <p:cNvSpPr txBox="1"/>
          <p:nvPr/>
        </p:nvSpPr>
        <p:spPr>
          <a:xfrm>
            <a:off x="9487704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财务分析</a:t>
            </a:r>
          </a:p>
        </p:txBody>
      </p:sp>
      <p:sp>
        <p:nvSpPr>
          <p:cNvPr id="61" name="TextBox 19"/>
          <p:cNvSpPr txBox="1"/>
          <p:nvPr/>
        </p:nvSpPr>
        <p:spPr>
          <a:xfrm>
            <a:off x="10255850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股权出让</a:t>
            </a:r>
          </a:p>
        </p:txBody>
      </p:sp>
      <p:sp>
        <p:nvSpPr>
          <p:cNvPr id="62" name="TextBox 37"/>
          <p:cNvSpPr txBox="1"/>
          <p:nvPr/>
        </p:nvSpPr>
        <p:spPr>
          <a:xfrm>
            <a:off x="10255850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资金分配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7408097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七大风险</a:t>
            </a:r>
          </a:p>
        </p:txBody>
      </p:sp>
      <p:sp>
        <p:nvSpPr>
          <p:cNvPr id="65" name="TextBox 19"/>
          <p:cNvSpPr txBox="1"/>
          <p:nvPr/>
        </p:nvSpPr>
        <p:spPr>
          <a:xfrm>
            <a:off x="4484024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第一阶段</a:t>
            </a:r>
          </a:p>
        </p:txBody>
      </p:sp>
      <p:sp>
        <p:nvSpPr>
          <p:cNvPr id="66" name="TextBox 37"/>
          <p:cNvSpPr txBox="1"/>
          <p:nvPr/>
        </p:nvSpPr>
        <p:spPr>
          <a:xfrm>
            <a:off x="4484024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第二阶段</a:t>
            </a:r>
          </a:p>
        </p:txBody>
      </p:sp>
      <p:sp>
        <p:nvSpPr>
          <p:cNvPr id="67" name="TextBox 19"/>
          <p:cNvSpPr txBox="1"/>
          <p:nvPr/>
        </p:nvSpPr>
        <p:spPr>
          <a:xfrm>
            <a:off x="1750178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团队成员</a:t>
            </a:r>
          </a:p>
        </p:txBody>
      </p:sp>
      <p:sp>
        <p:nvSpPr>
          <p:cNvPr id="68" name="TextBox 37"/>
          <p:cNvSpPr txBox="1"/>
          <p:nvPr/>
        </p:nvSpPr>
        <p:spPr>
          <a:xfrm>
            <a:off x="1750178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团队特点</a:t>
            </a:r>
          </a:p>
        </p:txBody>
      </p:sp>
      <p:sp>
        <p:nvSpPr>
          <p:cNvPr id="69" name="TextBox 37"/>
          <p:cNvSpPr txBox="1"/>
          <p:nvPr/>
        </p:nvSpPr>
        <p:spPr>
          <a:xfrm>
            <a:off x="1750178" y="5746227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charset="2"/>
              <a:buChar char="p"/>
            </a:pPr>
            <a:r>
              <a:rPr lang="zh-CN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员工持股及股权激励</a:t>
            </a:r>
          </a:p>
        </p:txBody>
      </p:sp>
      <p:sp>
        <p:nvSpPr>
          <p:cNvPr id="70" name="TextBox 37"/>
          <p:cNvSpPr txBox="1"/>
          <p:nvPr/>
        </p:nvSpPr>
        <p:spPr>
          <a:xfrm>
            <a:off x="4484024" y="5707988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第三阶段</a:t>
            </a:r>
          </a:p>
        </p:txBody>
      </p:sp>
      <p:sp>
        <p:nvSpPr>
          <p:cNvPr id="71" name="TextBox 37"/>
          <p:cNvSpPr txBox="1"/>
          <p:nvPr/>
        </p:nvSpPr>
        <p:spPr>
          <a:xfrm>
            <a:off x="9487704" y="3591054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SWOT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分析</a:t>
            </a:r>
          </a:p>
        </p:txBody>
      </p:sp>
      <p:sp>
        <p:nvSpPr>
          <p:cNvPr id="72" name="TextBox 19"/>
          <p:cNvSpPr txBox="1"/>
          <p:nvPr/>
        </p:nvSpPr>
        <p:spPr>
          <a:xfrm>
            <a:off x="7408097" y="5423016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对应措施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08006" y="429550"/>
            <a:ext cx="297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b="1" dirty="0" smtClean="0">
                <a:solidFill>
                  <a:srgbClr val="0070C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目       录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49" y="4359479"/>
            <a:ext cx="454335" cy="4543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74" y="2352264"/>
            <a:ext cx="337320" cy="3373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19" y="2321039"/>
            <a:ext cx="368545" cy="36854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923" y="2265987"/>
            <a:ext cx="436447" cy="43644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08" y="4411622"/>
            <a:ext cx="366196" cy="36619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271" y="4412978"/>
            <a:ext cx="367325" cy="3673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16" y="4354339"/>
            <a:ext cx="423480" cy="42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8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 rot="2700000">
            <a:off x="3654813" y="-216716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912305" y="1715281"/>
            <a:ext cx="6815593" cy="584775"/>
            <a:chOff x="3009563" y="3662508"/>
            <a:chExt cx="6815593" cy="584775"/>
          </a:xfrm>
        </p:grpSpPr>
        <p:sp>
          <p:nvSpPr>
            <p:cNvPr id="12" name="TextBox 19"/>
            <p:cNvSpPr txBox="1"/>
            <p:nvPr/>
          </p:nvSpPr>
          <p:spPr>
            <a:xfrm>
              <a:off x="3009563" y="3662508"/>
              <a:ext cx="5161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第一阶段</a:t>
              </a:r>
            </a:p>
          </p:txBody>
        </p:sp>
        <p:sp>
          <p:nvSpPr>
            <p:cNvPr id="13" name="TextBox 37"/>
            <p:cNvSpPr txBox="1"/>
            <p:nvPr/>
          </p:nvSpPr>
          <p:spPr>
            <a:xfrm>
              <a:off x="5022707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第二阶段</a:t>
              </a:r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7039210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Microsoft YaHei Light" charset="-122"/>
                  <a:ea typeface="Microsoft YaHei Light" charset="-122"/>
                  <a:cs typeface="Microsoft YaHei Light" charset="-122"/>
                </a:rPr>
                <a:t>第三阶段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 flipV="1">
            <a:off x="6861281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8802375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305" y="781699"/>
            <a:ext cx="684009" cy="68400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912305" y="2383030"/>
            <a:ext cx="54688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出品请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817547" y="87923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项目计划</a:t>
            </a:r>
            <a:endParaRPr lang="zh-CN" altLang="en-US" b="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927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>
          <a:xfrm>
            <a:off x="4192515" y="918798"/>
            <a:ext cx="2523669" cy="1048720"/>
          </a:xfrm>
          <a:custGeom>
            <a:avLst/>
            <a:gdLst>
              <a:gd name="connsiteX0" fmla="*/ 0 w 1714308"/>
              <a:gd name="connsiteY0" fmla="*/ 0 h 1333500"/>
              <a:gd name="connsiteX1" fmla="*/ 1714308 w 1714308"/>
              <a:gd name="connsiteY1" fmla="*/ 0 h 1333500"/>
              <a:gd name="connsiteX2" fmla="*/ 1714308 w 1714308"/>
              <a:gd name="connsiteY2" fmla="*/ 1333500 h 1333500"/>
              <a:gd name="connsiteX3" fmla="*/ 0 w 1714308"/>
              <a:gd name="connsiteY3" fmla="*/ 1333500 h 1333500"/>
              <a:gd name="connsiteX4" fmla="*/ 0 w 1714308"/>
              <a:gd name="connsiteY4" fmla="*/ 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308" h="1333500">
                <a:moveTo>
                  <a:pt x="0" y="0"/>
                </a:moveTo>
                <a:lnTo>
                  <a:pt x="1714308" y="0"/>
                </a:lnTo>
                <a:lnTo>
                  <a:pt x="1714308" y="1333500"/>
                </a:lnTo>
                <a:lnTo>
                  <a:pt x="0" y="1333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项目计划</a:t>
            </a:r>
            <a:endParaRPr lang="zh-CN" altLang="en-US" dirty="0"/>
          </a:p>
        </p:txBody>
      </p:sp>
      <p:sp>
        <p:nvSpPr>
          <p:cNvPr id="32" name="任意形状 31"/>
          <p:cNvSpPr/>
          <p:nvPr/>
        </p:nvSpPr>
        <p:spPr>
          <a:xfrm>
            <a:off x="692725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任意形状 30"/>
          <p:cNvSpPr/>
          <p:nvPr/>
        </p:nvSpPr>
        <p:spPr>
          <a:xfrm>
            <a:off x="692725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第一阶段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3" name="任意形状 32"/>
          <p:cNvSpPr/>
          <p:nvPr/>
        </p:nvSpPr>
        <p:spPr>
          <a:xfrm>
            <a:off x="4382799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任意形状 34"/>
          <p:cNvSpPr/>
          <p:nvPr/>
        </p:nvSpPr>
        <p:spPr>
          <a:xfrm>
            <a:off x="4382799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第二阶段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6" name="任意形状 35"/>
          <p:cNvSpPr/>
          <p:nvPr/>
        </p:nvSpPr>
        <p:spPr>
          <a:xfrm>
            <a:off x="8256588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任意形状 36"/>
          <p:cNvSpPr/>
          <p:nvPr/>
        </p:nvSpPr>
        <p:spPr>
          <a:xfrm>
            <a:off x="8256588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第三阶段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52738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2738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2738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382799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382799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382799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316601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316601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316601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u"/>
            </a:pP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2725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2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内容南忱</a:t>
            </a: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42812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2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内容南忱</a:t>
            </a: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86594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2400" dirty="0">
                <a:latin typeface="Microsoft YaHei Light" charset="-122"/>
                <a:ea typeface="Microsoft YaHei Light" charset="-122"/>
                <a:cs typeface="Microsoft YaHei Light" charset="-122"/>
              </a:rPr>
              <a:t>内容南忱</a:t>
            </a:r>
            <a:r>
              <a:rPr lang="zh-CN" altLang="en-US" sz="2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en-US" altLang="zh-CN" sz="1400" dirty="0" smtClean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9" name="直线连接符 8"/>
          <p:cNvCxnSpPr/>
          <p:nvPr/>
        </p:nvCxnSpPr>
        <p:spPr>
          <a:xfrm>
            <a:off x="794377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线连接符 63"/>
          <p:cNvCxnSpPr/>
          <p:nvPr/>
        </p:nvCxnSpPr>
        <p:spPr>
          <a:xfrm>
            <a:off x="3246630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线连接符 64"/>
          <p:cNvCxnSpPr/>
          <p:nvPr/>
        </p:nvCxnSpPr>
        <p:spPr>
          <a:xfrm>
            <a:off x="4549129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线连接符 65"/>
          <p:cNvCxnSpPr/>
          <p:nvPr/>
        </p:nvCxnSpPr>
        <p:spPr>
          <a:xfrm>
            <a:off x="7001382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线连接符 66"/>
          <p:cNvCxnSpPr/>
          <p:nvPr/>
        </p:nvCxnSpPr>
        <p:spPr>
          <a:xfrm>
            <a:off x="8276001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线连接符 67"/>
          <p:cNvCxnSpPr/>
          <p:nvPr/>
        </p:nvCxnSpPr>
        <p:spPr>
          <a:xfrm>
            <a:off x="10728254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同侧圆角矩形 9"/>
          <p:cNvSpPr/>
          <p:nvPr/>
        </p:nvSpPr>
        <p:spPr>
          <a:xfrm>
            <a:off x="103216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同侧圆角矩形 68"/>
          <p:cNvSpPr/>
          <p:nvPr/>
        </p:nvSpPr>
        <p:spPr>
          <a:xfrm>
            <a:off x="475224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0" name="同侧圆角矩形 69"/>
          <p:cNvSpPr/>
          <p:nvPr/>
        </p:nvSpPr>
        <p:spPr>
          <a:xfrm>
            <a:off x="8596024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687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形状 14"/>
          <p:cNvSpPr/>
          <p:nvPr/>
        </p:nvSpPr>
        <p:spPr>
          <a:xfrm rot="2700000">
            <a:off x="-91753" y="241556"/>
            <a:ext cx="7476695" cy="7476695"/>
          </a:xfrm>
          <a:custGeom>
            <a:avLst/>
            <a:gdLst>
              <a:gd name="connsiteX0" fmla="*/ 364986 w 7476695"/>
              <a:gd name="connsiteY0" fmla="*/ 364986 h 7476695"/>
              <a:gd name="connsiteX1" fmla="*/ 1246141 w 7476695"/>
              <a:gd name="connsiteY1" fmla="*/ 0 h 7476695"/>
              <a:gd name="connsiteX2" fmla="*/ 6230554 w 7476695"/>
              <a:gd name="connsiteY2" fmla="*/ 0 h 7476695"/>
              <a:gd name="connsiteX3" fmla="*/ 7476695 w 7476695"/>
              <a:gd name="connsiteY3" fmla="*/ 1246141 h 7476695"/>
              <a:gd name="connsiteX4" fmla="*/ 7476695 w 7476695"/>
              <a:gd name="connsiteY4" fmla="*/ 4146817 h 7476695"/>
              <a:gd name="connsiteX5" fmla="*/ 4146817 w 7476695"/>
              <a:gd name="connsiteY5" fmla="*/ 7476695 h 7476695"/>
              <a:gd name="connsiteX6" fmla="*/ 2319632 w 7476695"/>
              <a:gd name="connsiteY6" fmla="*/ 7476695 h 7476695"/>
              <a:gd name="connsiteX7" fmla="*/ 0 w 7476695"/>
              <a:gd name="connsiteY7" fmla="*/ 5157064 h 7476695"/>
              <a:gd name="connsiteX8" fmla="*/ 0 w 7476695"/>
              <a:gd name="connsiteY8" fmla="*/ 1246141 h 7476695"/>
              <a:gd name="connsiteX9" fmla="*/ 364986 w 7476695"/>
              <a:gd name="connsiteY9" fmla="*/ 364986 h 747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6695" h="7476695">
                <a:moveTo>
                  <a:pt x="364986" y="364986"/>
                </a:moveTo>
                <a:cubicBezTo>
                  <a:pt x="590493" y="139479"/>
                  <a:pt x="902029" y="0"/>
                  <a:pt x="1246141" y="0"/>
                </a:cubicBezTo>
                <a:lnTo>
                  <a:pt x="6230554" y="0"/>
                </a:lnTo>
                <a:cubicBezTo>
                  <a:pt x="6918779" y="0"/>
                  <a:pt x="7476695" y="557916"/>
                  <a:pt x="7476695" y="1246141"/>
                </a:cubicBezTo>
                <a:lnTo>
                  <a:pt x="7476695" y="4146817"/>
                </a:lnTo>
                <a:lnTo>
                  <a:pt x="4146817" y="7476695"/>
                </a:lnTo>
                <a:lnTo>
                  <a:pt x="2319632" y="7476695"/>
                </a:lnTo>
                <a:lnTo>
                  <a:pt x="0" y="5157064"/>
                </a:lnTo>
                <a:lnTo>
                  <a:pt x="0" y="1246141"/>
                </a:lnTo>
                <a:cubicBezTo>
                  <a:pt x="0" y="902029"/>
                  <a:pt x="139479" y="590493"/>
                  <a:pt x="364986" y="364986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2018323" y="2374275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项目风险评估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53749" y="3358869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六大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风险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对应措施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9" y="2185249"/>
            <a:ext cx="807792" cy="80779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53749" y="3998576"/>
            <a:ext cx="5956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364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>
          <a:xfrm>
            <a:off x="56011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3" name="任意多边形 22"/>
          <p:cNvSpPr/>
          <p:nvPr/>
        </p:nvSpPr>
        <p:spPr>
          <a:xfrm>
            <a:off x="56011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4" name="任意多边形 23"/>
          <p:cNvSpPr/>
          <p:nvPr/>
        </p:nvSpPr>
        <p:spPr>
          <a:xfrm>
            <a:off x="4399857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5" name="任意多边形 24"/>
          <p:cNvSpPr/>
          <p:nvPr/>
        </p:nvSpPr>
        <p:spPr>
          <a:xfrm>
            <a:off x="4399857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6" name="任意多边形 25"/>
          <p:cNvSpPr/>
          <p:nvPr/>
        </p:nvSpPr>
        <p:spPr>
          <a:xfrm>
            <a:off x="823960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7" name="任意多边形 26"/>
          <p:cNvSpPr/>
          <p:nvPr/>
        </p:nvSpPr>
        <p:spPr>
          <a:xfrm>
            <a:off x="823960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8" name="任意多边形 27"/>
          <p:cNvSpPr/>
          <p:nvPr/>
        </p:nvSpPr>
        <p:spPr>
          <a:xfrm>
            <a:off x="56011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9" name="任意多边形 28"/>
          <p:cNvSpPr/>
          <p:nvPr/>
        </p:nvSpPr>
        <p:spPr>
          <a:xfrm>
            <a:off x="4399857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30" name="任意多边形 29"/>
          <p:cNvSpPr/>
          <p:nvPr/>
        </p:nvSpPr>
        <p:spPr>
          <a:xfrm>
            <a:off x="4399857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</p:txBody>
      </p:sp>
      <p:sp>
        <p:nvSpPr>
          <p:cNvPr id="31" name="任意多边形 30"/>
          <p:cNvSpPr/>
          <p:nvPr/>
        </p:nvSpPr>
        <p:spPr>
          <a:xfrm>
            <a:off x="823960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>
              <a:solidFill>
                <a:schemeClr val="bg1"/>
              </a:solidFill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560112" y="460817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37" name="任意多边形 36"/>
          <p:cNvSpPr/>
          <p:nvPr/>
        </p:nvSpPr>
        <p:spPr>
          <a:xfrm>
            <a:off x="8239600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项目风险评估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3400" y="2309356"/>
            <a:ext cx="324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313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39602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8" name="矩形 7"/>
          <p:cNvSpPr/>
          <p:nvPr/>
        </p:nvSpPr>
        <p:spPr>
          <a:xfrm>
            <a:off x="624210" y="4594454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9" name="矩形 8"/>
          <p:cNvSpPr/>
          <p:nvPr/>
        </p:nvSpPr>
        <p:spPr>
          <a:xfrm>
            <a:off x="4428387" y="4603802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10" name="矩形 9"/>
          <p:cNvSpPr/>
          <p:nvPr/>
        </p:nvSpPr>
        <p:spPr>
          <a:xfrm>
            <a:off x="8303698" y="4572954"/>
            <a:ext cx="3240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494764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政策风险</a:t>
            </a:r>
          </a:p>
        </p:txBody>
      </p:sp>
      <p:sp>
        <p:nvSpPr>
          <p:cNvPr id="13" name="矩形 12"/>
          <p:cNvSpPr/>
          <p:nvPr/>
        </p:nvSpPr>
        <p:spPr>
          <a:xfrm>
            <a:off x="5413886" y="163650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资金链风险</a:t>
            </a:r>
          </a:p>
        </p:txBody>
      </p:sp>
      <p:sp>
        <p:nvSpPr>
          <p:cNvPr id="14" name="矩形 13"/>
          <p:cNvSpPr/>
          <p:nvPr/>
        </p:nvSpPr>
        <p:spPr>
          <a:xfrm>
            <a:off x="9262461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47274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业主方风险</a:t>
            </a:r>
          </a:p>
        </p:txBody>
      </p:sp>
      <p:sp>
        <p:nvSpPr>
          <p:cNvPr id="16" name="矩形 15"/>
          <p:cNvSpPr/>
          <p:nvPr/>
        </p:nvSpPr>
        <p:spPr>
          <a:xfrm>
            <a:off x="5430272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投资方风险</a:t>
            </a:r>
          </a:p>
        </p:txBody>
      </p:sp>
      <p:sp>
        <p:nvSpPr>
          <p:cNvPr id="17" name="矩形 16"/>
          <p:cNvSpPr/>
          <p:nvPr/>
        </p:nvSpPr>
        <p:spPr>
          <a:xfrm>
            <a:off x="9262461" y="401593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社会风险</a:t>
            </a:r>
          </a:p>
        </p:txBody>
      </p:sp>
      <p:sp>
        <p:nvSpPr>
          <p:cNvPr id="32" name="矩形 31"/>
          <p:cNvSpPr/>
          <p:nvPr/>
        </p:nvSpPr>
        <p:spPr>
          <a:xfrm>
            <a:off x="59749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</p:spTree>
    <p:extLst>
      <p:ext uri="{BB962C8B-B14F-4D97-AF65-F5344CB8AC3E}">
        <p14:creationId xmlns:p14="http://schemas.microsoft.com/office/powerpoint/2010/main" val="166383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 rot="2700000">
            <a:off x="4549277" y="1378756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182987" y="3319420"/>
            <a:ext cx="4056170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融资需求</a:t>
            </a:r>
          </a:p>
          <a:p>
            <a:endParaRPr lang="zh-CN" altLang="en-US" b="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292330" y="4171611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9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股权出让</a:t>
                </a:r>
              </a:p>
            </p:txBody>
          </p:sp>
          <p:sp>
            <p:nvSpPr>
              <p:cNvPr id="10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资金分配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30" y="3271336"/>
            <a:ext cx="689894" cy="68989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05496" y="4937809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553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图表 24"/>
          <p:cNvGraphicFramePr/>
          <p:nvPr>
            <p:extLst>
              <p:ext uri="{D42A27DB-BD31-4B8C-83A1-F6EECF244321}">
                <p14:modId xmlns:p14="http://schemas.microsoft.com/office/powerpoint/2010/main" val="1378454048"/>
              </p:ext>
            </p:extLst>
          </p:nvPr>
        </p:nvGraphicFramePr>
        <p:xfrm>
          <a:off x="-616857" y="2265817"/>
          <a:ext cx="6072414" cy="404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融资需求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13667" y="1896485"/>
            <a:ext cx="301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资金使用方案如下：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238500" y="1164745"/>
            <a:ext cx="764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股权，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391150" y="2133416"/>
            <a:ext cx="6429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391150" y="3656085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1150" y="4894286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3238500" y="2783784"/>
            <a:ext cx="1885950" cy="685800"/>
          </a:xfrm>
          <a:custGeom>
            <a:avLst/>
            <a:gdLst>
              <a:gd name="connsiteX0" fmla="*/ 0 w 1885950"/>
              <a:gd name="connsiteY0" fmla="*/ 685800 h 685800"/>
              <a:gd name="connsiteX1" fmla="*/ 800100 w 1885950"/>
              <a:gd name="connsiteY1" fmla="*/ 0 h 685800"/>
              <a:gd name="connsiteX2" fmla="*/ 1885950 w 1885950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5950" h="685800">
                <a:moveTo>
                  <a:pt x="0" y="685800"/>
                </a:moveTo>
                <a:lnTo>
                  <a:pt x="800100" y="0"/>
                </a:lnTo>
                <a:lnTo>
                  <a:pt x="188595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2286000" y="3838916"/>
            <a:ext cx="2838450" cy="381988"/>
          </a:xfrm>
          <a:custGeom>
            <a:avLst/>
            <a:gdLst>
              <a:gd name="connsiteX0" fmla="*/ 0 w 2514600"/>
              <a:gd name="connsiteY0" fmla="*/ 0 h 361950"/>
              <a:gd name="connsiteX1" fmla="*/ 438150 w 2514600"/>
              <a:gd name="connsiteY1" fmla="*/ 361950 h 361950"/>
              <a:gd name="connsiteX2" fmla="*/ 2514600 w 2514600"/>
              <a:gd name="connsiteY2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361950">
                <a:moveTo>
                  <a:pt x="0" y="0"/>
                </a:moveTo>
                <a:lnTo>
                  <a:pt x="438150" y="361950"/>
                </a:lnTo>
                <a:lnTo>
                  <a:pt x="2514600" y="3619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1847850" y="4841184"/>
            <a:ext cx="3276600" cy="628650"/>
          </a:xfrm>
          <a:custGeom>
            <a:avLst/>
            <a:gdLst>
              <a:gd name="connsiteX0" fmla="*/ 0 w 3086100"/>
              <a:gd name="connsiteY0" fmla="*/ 0 h 628650"/>
              <a:gd name="connsiteX1" fmla="*/ 933450 w 3086100"/>
              <a:gd name="connsiteY1" fmla="*/ 628650 h 628650"/>
              <a:gd name="connsiteX2" fmla="*/ 3086100 w 3086100"/>
              <a:gd name="connsiteY2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0" h="628650">
                <a:moveTo>
                  <a:pt x="0" y="0"/>
                </a:moveTo>
                <a:lnTo>
                  <a:pt x="933450" y="628650"/>
                </a:lnTo>
                <a:lnTo>
                  <a:pt x="3086100" y="6286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6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0" name="任意形状 9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</a:p>
          </p:txBody>
        </p:sp>
        <p:cxnSp>
          <p:nvCxnSpPr>
            <p:cNvPr id="15" name="直线连接符 14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 17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9" name="圆角矩形 18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23" name="圆角矩形 22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圆角矩形 25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</a:rPr>
              <a:t>logo</a:t>
            </a:r>
            <a:endParaRPr kumimoji="1"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3206142"/>
            <a:ext cx="884361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5400" b="1" spc="600" dirty="0">
                <a:solidFill>
                  <a:srgbClr val="FFC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携手共创新纪元！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输入公司的名称</a:t>
            </a:r>
            <a:endParaRPr lang="zh-CN" altLang="en-US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252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2000">
        <p14:warp dir="in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8961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5" name="任意形状 24"/>
          <p:cNvSpPr/>
          <p:nvPr/>
        </p:nvSpPr>
        <p:spPr>
          <a:xfrm rot="2700000">
            <a:off x="-415752" y="2773617"/>
            <a:ext cx="10003856" cy="10003856"/>
          </a:xfrm>
          <a:custGeom>
            <a:avLst/>
            <a:gdLst>
              <a:gd name="connsiteX0" fmla="*/ 5273439 w 10003856"/>
              <a:gd name="connsiteY0" fmla="*/ 10003856 h 10003856"/>
              <a:gd name="connsiteX1" fmla="*/ 10003856 w 10003856"/>
              <a:gd name="connsiteY1" fmla="*/ 5273439 h 10003856"/>
              <a:gd name="connsiteX2" fmla="*/ 10003856 w 10003856"/>
              <a:gd name="connsiteY2" fmla="*/ 8336513 h 10003856"/>
              <a:gd name="connsiteX3" fmla="*/ 8336515 w 10003856"/>
              <a:gd name="connsiteY3" fmla="*/ 10003856 h 10003856"/>
              <a:gd name="connsiteX4" fmla="*/ 488354 w 10003856"/>
              <a:gd name="connsiteY4" fmla="*/ 488354 h 10003856"/>
              <a:gd name="connsiteX5" fmla="*/ 1667343 w 10003856"/>
              <a:gd name="connsiteY5" fmla="*/ 0 h 10003856"/>
              <a:gd name="connsiteX6" fmla="*/ 8336513 w 10003856"/>
              <a:gd name="connsiteY6" fmla="*/ 0 h 10003856"/>
              <a:gd name="connsiteX7" fmla="*/ 8506989 w 10003856"/>
              <a:gd name="connsiteY7" fmla="*/ 8608 h 10003856"/>
              <a:gd name="connsiteX8" fmla="*/ 8672401 w 10003856"/>
              <a:gd name="connsiteY8" fmla="*/ 33853 h 10003856"/>
              <a:gd name="connsiteX9" fmla="*/ 1110212 w 10003856"/>
              <a:gd name="connsiteY9" fmla="*/ 7596044 h 10003856"/>
              <a:gd name="connsiteX10" fmla="*/ 0 w 10003856"/>
              <a:gd name="connsiteY10" fmla="*/ 6485833 h 10003856"/>
              <a:gd name="connsiteX11" fmla="*/ 1 w 10003856"/>
              <a:gd name="connsiteY11" fmla="*/ 1667343 h 10003856"/>
              <a:gd name="connsiteX12" fmla="*/ 488354 w 10003856"/>
              <a:gd name="connsiteY12" fmla="*/ 488354 h 1000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3856" h="10003856">
                <a:moveTo>
                  <a:pt x="5273439" y="10003856"/>
                </a:moveTo>
                <a:lnTo>
                  <a:pt x="10003856" y="5273439"/>
                </a:lnTo>
                <a:lnTo>
                  <a:pt x="10003856" y="8336513"/>
                </a:lnTo>
                <a:cubicBezTo>
                  <a:pt x="10003856" y="9257361"/>
                  <a:pt x="9257362" y="10003856"/>
                  <a:pt x="8336515" y="10003856"/>
                </a:cubicBezTo>
                <a:close/>
                <a:moveTo>
                  <a:pt x="488354" y="488354"/>
                </a:moveTo>
                <a:cubicBezTo>
                  <a:pt x="790084" y="186624"/>
                  <a:pt x="1206919" y="0"/>
                  <a:pt x="1667343" y="0"/>
                </a:cubicBezTo>
                <a:lnTo>
                  <a:pt x="8336513" y="0"/>
                </a:lnTo>
                <a:cubicBezTo>
                  <a:pt x="8394066" y="0"/>
                  <a:pt x="8450939" y="2916"/>
                  <a:pt x="8506989" y="8608"/>
                </a:cubicBezTo>
                <a:lnTo>
                  <a:pt x="8672401" y="33853"/>
                </a:lnTo>
                <a:lnTo>
                  <a:pt x="1110212" y="7596044"/>
                </a:lnTo>
                <a:lnTo>
                  <a:pt x="0" y="6485833"/>
                </a:lnTo>
                <a:lnTo>
                  <a:pt x="1" y="1667343"/>
                </a:lnTo>
                <a:cubicBezTo>
                  <a:pt x="1" y="1206919"/>
                  <a:pt x="186624" y="790083"/>
                  <a:pt x="488354" y="488354"/>
                </a:cubicBez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42101" y="4459872"/>
            <a:ext cx="5161979" cy="584775"/>
            <a:chOff x="3488535" y="3502850"/>
            <a:chExt cx="5161979" cy="584775"/>
          </a:xfrm>
        </p:grpSpPr>
        <p:grpSp>
          <p:nvGrpSpPr>
            <p:cNvPr id="42" name="组合 41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37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项目背景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市场分析</a:t>
                </a:r>
              </a:p>
            </p:txBody>
          </p:sp>
        </p:grpSp>
        <p:cxnSp>
          <p:nvCxnSpPr>
            <p:cNvPr id="40" name="直接连接符 39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0"/>
          </p:nvPr>
        </p:nvSpPr>
        <p:spPr>
          <a:xfrm>
            <a:off x="2917716" y="3716728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项目概况</a:t>
            </a:r>
            <a:endParaRPr lang="zh-CN" altLang="en-US" b="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817" y="3701976"/>
            <a:ext cx="550647" cy="55064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160031" y="5117103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543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项目背景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207073" y="4261334"/>
            <a:ext cx="461916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82633"/>
            <a:ext cx="2951544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76967" y="0"/>
            <a:ext cx="7115033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16" y="1553072"/>
            <a:ext cx="6513054" cy="4342036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119693" y="611319"/>
            <a:ext cx="382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我不想</a:t>
            </a:r>
            <a:r>
              <a:rPr lang="zh-CN" altLang="en-US" sz="4000" b="1" dirty="0" smtClean="0">
                <a:solidFill>
                  <a:srgbClr val="FFC00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加班</a:t>
            </a:r>
            <a:endParaRPr kumimoji="1" lang="zh-CN" altLang="en-US" sz="4000" b="1" dirty="0">
              <a:solidFill>
                <a:srgbClr val="FFC00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1" name="三角形 10"/>
          <p:cNvSpPr/>
          <p:nvPr/>
        </p:nvSpPr>
        <p:spPr>
          <a:xfrm flipV="1">
            <a:off x="10803713" y="0"/>
            <a:ext cx="752918" cy="64906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195893" y="1596502"/>
            <a:ext cx="263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pc="3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真的是特别不想加班</a:t>
            </a:r>
            <a:endParaRPr kumimoji="1" lang="zh-CN" altLang="en-US" spc="3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9289069" y="1553072"/>
            <a:ext cx="25371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207073" y="3820968"/>
            <a:ext cx="3825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b="1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告诉我为什么？</a:t>
            </a:r>
            <a:endParaRPr kumimoji="1" lang="zh-CN" altLang="en-US" sz="1600" b="1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7424" y="6077830"/>
            <a:ext cx="234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bg1"/>
                </a:solidFill>
              </a:rPr>
              <a:t>YOU</a:t>
            </a:r>
            <a:r>
              <a:rPr kumimoji="1"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bg1"/>
                </a:solidFill>
              </a:rPr>
              <a:t>AND</a:t>
            </a:r>
            <a:r>
              <a:rPr kumimoji="1"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bg1"/>
                </a:solidFill>
              </a:rPr>
              <a:t>ME</a:t>
            </a:r>
            <a:endParaRPr kumimoji="1"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7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市场分析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1038045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主要客户群</a:t>
            </a:r>
          </a:p>
        </p:txBody>
      </p:sp>
      <p:sp>
        <p:nvSpPr>
          <p:cNvPr id="37" name="矩形 36"/>
          <p:cNvSpPr/>
          <p:nvPr/>
        </p:nvSpPr>
        <p:spPr>
          <a:xfrm>
            <a:off x="6770333" y="347340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营收主体</a:t>
            </a:r>
          </a:p>
        </p:txBody>
      </p:sp>
      <p:sp>
        <p:nvSpPr>
          <p:cNvPr id="38" name="矩形 37"/>
          <p:cNvSpPr/>
          <p:nvPr/>
        </p:nvSpPr>
        <p:spPr>
          <a:xfrm>
            <a:off x="9516583" y="346888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利润的关键点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67603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次要客户群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684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3949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282145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239337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1038045" y="1733267"/>
            <a:ext cx="1225214" cy="1225214"/>
            <a:chOff x="1568472" y="1863489"/>
            <a:chExt cx="1158485" cy="1158485"/>
          </a:xfrm>
        </p:grpSpPr>
        <p:sp>
          <p:nvSpPr>
            <p:cNvPr id="4" name="圆角矩形 3"/>
            <p:cNvSpPr/>
            <p:nvPr/>
          </p:nvSpPr>
          <p:spPr>
            <a:xfrm rot="2700000">
              <a:off x="1568472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325" y="2114966"/>
              <a:ext cx="694388" cy="694388"/>
            </a:xfrm>
            <a:prstGeom prst="rect">
              <a:avLst/>
            </a:prstGeom>
          </p:spPr>
        </p:pic>
      </p:grpSp>
      <p:grpSp>
        <p:nvGrpSpPr>
          <p:cNvPr id="15" name="组 14"/>
          <p:cNvGrpSpPr/>
          <p:nvPr/>
        </p:nvGrpSpPr>
        <p:grpSpPr>
          <a:xfrm>
            <a:off x="3862161" y="1733267"/>
            <a:ext cx="1225214" cy="1225214"/>
            <a:chOff x="4093755" y="1863489"/>
            <a:chExt cx="1158485" cy="1158485"/>
          </a:xfrm>
        </p:grpSpPr>
        <p:sp>
          <p:nvSpPr>
            <p:cNvPr id="24" name="圆角矩形 23"/>
            <p:cNvSpPr/>
            <p:nvPr/>
          </p:nvSpPr>
          <p:spPr>
            <a:xfrm rot="2700000">
              <a:off x="4093755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3668" y="2144376"/>
              <a:ext cx="596710" cy="596710"/>
            </a:xfrm>
            <a:prstGeom prst="rect">
              <a:avLst/>
            </a:prstGeom>
          </p:spPr>
        </p:pic>
      </p:grpSp>
      <p:grpSp>
        <p:nvGrpSpPr>
          <p:cNvPr id="16" name="组 15"/>
          <p:cNvGrpSpPr/>
          <p:nvPr/>
        </p:nvGrpSpPr>
        <p:grpSpPr>
          <a:xfrm>
            <a:off x="6743635" y="1733268"/>
            <a:ext cx="1225214" cy="1225214"/>
            <a:chOff x="6546344" y="1863490"/>
            <a:chExt cx="1158485" cy="1158485"/>
          </a:xfrm>
        </p:grpSpPr>
        <p:sp>
          <p:nvSpPr>
            <p:cNvPr id="25" name="圆角矩形 24"/>
            <p:cNvSpPr/>
            <p:nvPr/>
          </p:nvSpPr>
          <p:spPr>
            <a:xfrm rot="2700000">
              <a:off x="6546344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881" y="2114966"/>
              <a:ext cx="723798" cy="723798"/>
            </a:xfrm>
            <a:prstGeom prst="rect">
              <a:avLst/>
            </a:prstGeom>
          </p:spPr>
        </p:pic>
      </p:grpSp>
      <p:grpSp>
        <p:nvGrpSpPr>
          <p:cNvPr id="44" name="组 43"/>
          <p:cNvGrpSpPr/>
          <p:nvPr/>
        </p:nvGrpSpPr>
        <p:grpSpPr>
          <a:xfrm>
            <a:off x="9625109" y="1733268"/>
            <a:ext cx="1225214" cy="1225214"/>
            <a:chOff x="9122373" y="1863490"/>
            <a:chExt cx="1158485" cy="1158485"/>
          </a:xfrm>
        </p:grpSpPr>
        <p:sp>
          <p:nvSpPr>
            <p:cNvPr id="35" name="圆角矩形 34"/>
            <p:cNvSpPr/>
            <p:nvPr/>
          </p:nvSpPr>
          <p:spPr>
            <a:xfrm rot="2700000">
              <a:off x="9122373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0572" y="2185822"/>
              <a:ext cx="582086" cy="582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42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市场分析</a:t>
            </a:r>
            <a:endParaRPr lang="zh-CN" altLang="en-US" dirty="0"/>
          </a:p>
        </p:txBody>
      </p:sp>
      <p:sp>
        <p:nvSpPr>
          <p:cNvPr id="15" name="矩形 5"/>
          <p:cNvSpPr>
            <a:spLocks noChangeArrowheads="1"/>
          </p:cNvSpPr>
          <p:nvPr/>
        </p:nvSpPr>
        <p:spPr bwMode="auto">
          <a:xfrm>
            <a:off x="798392" y="4617118"/>
            <a:ext cx="107407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南忱出品请输入你的内容南忱出品，请输入你的内容，南忱出品请输入你的内容南忱出品，请输入你的内容，南忱出品请输入你的内容南忱出品，请输入你的内容，南忱出品请输入你</a:t>
            </a:r>
            <a:r>
              <a:rPr lang="zh-CN" altLang="en-US" sz="1600">
                <a:latin typeface="Microsoft YaHei Light" charset="-122"/>
                <a:ea typeface="Microsoft YaHei Light" charset="-122"/>
                <a:cs typeface="Microsoft YaHei Light" charset="-122"/>
              </a:rPr>
              <a:t>的</a:t>
            </a:r>
            <a:r>
              <a:rPr lang="zh-CN" altLang="en-US" sz="16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内容。</a:t>
            </a:r>
            <a:endParaRPr lang="zh-CN" altLang="zh-CN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rot="2700000">
            <a:off x="4051655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 dirty="0"/>
          </a:p>
        </p:txBody>
      </p:sp>
      <p:sp>
        <p:nvSpPr>
          <p:cNvPr id="31" name="圆角矩形 30"/>
          <p:cNvSpPr/>
          <p:nvPr/>
        </p:nvSpPr>
        <p:spPr>
          <a:xfrm rot="2700000">
            <a:off x="5784372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圆角矩形 31"/>
          <p:cNvSpPr/>
          <p:nvPr/>
        </p:nvSpPr>
        <p:spPr>
          <a:xfrm rot="2700000">
            <a:off x="7517088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7" name="组 36"/>
          <p:cNvGrpSpPr/>
          <p:nvPr/>
        </p:nvGrpSpPr>
        <p:grpSpPr>
          <a:xfrm>
            <a:off x="4660688" y="-28213"/>
            <a:ext cx="3469007" cy="1720538"/>
            <a:chOff x="7069540" y="0"/>
            <a:chExt cx="3469007" cy="1651379"/>
          </a:xfrm>
        </p:grpSpPr>
        <p:cxnSp>
          <p:nvCxnSpPr>
            <p:cNvPr id="8" name="直线连接符 7"/>
            <p:cNvCxnSpPr/>
            <p:nvPr/>
          </p:nvCxnSpPr>
          <p:spPr>
            <a:xfrm flipV="1">
              <a:off x="7069540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8805831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V="1">
              <a:off x="10538547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3991820" y="2049193"/>
            <a:ext cx="1149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10.89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81731" y="2049193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22.5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98906" y="2049193"/>
            <a:ext cx="107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8821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>
            <a:off x="545910" y="3613420"/>
            <a:ext cx="11245755" cy="2832679"/>
            <a:chOff x="545910" y="4068517"/>
            <a:chExt cx="11245755" cy="2541358"/>
          </a:xfrm>
        </p:grpSpPr>
        <p:sp>
          <p:nvSpPr>
            <p:cNvPr id="38" name="圆角矩形 37"/>
            <p:cNvSpPr/>
            <p:nvPr/>
          </p:nvSpPr>
          <p:spPr>
            <a:xfrm>
              <a:off x="545910" y="4406204"/>
              <a:ext cx="11245755" cy="2203671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0" name="组 39"/>
            <p:cNvGrpSpPr/>
            <p:nvPr/>
          </p:nvGrpSpPr>
          <p:grpSpPr>
            <a:xfrm>
              <a:off x="4829529" y="4068517"/>
              <a:ext cx="3095380" cy="663077"/>
              <a:chOff x="4897837" y="3613159"/>
              <a:chExt cx="3095380" cy="950105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4897837" y="3613159"/>
                <a:ext cx="3095380" cy="950105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547470" y="3737085"/>
                <a:ext cx="2083198" cy="74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市场</a:t>
                </a:r>
                <a:r>
                  <a:rPr lang="zh-CN" altLang="zh-CN" sz="28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容量</a:t>
                </a:r>
                <a:endPara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2" name="矩形 5"/>
          <p:cNvSpPr>
            <a:spLocks noChangeArrowheads="1"/>
          </p:cNvSpPr>
          <p:nvPr/>
        </p:nvSpPr>
        <p:spPr bwMode="auto">
          <a:xfrm>
            <a:off x="740650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Microsoft YaHei Light" charset="-122"/>
                <a:ea typeface="Microsoft YaHei Light" charset="-122"/>
                <a:cs typeface="Microsoft YaHei Light" charset="-122"/>
              </a:rPr>
              <a:t>你</a:t>
            </a:r>
            <a:r>
              <a:rPr lang="zh-CN" altLang="en-US" sz="1600" smtClean="0">
                <a:latin typeface="Microsoft YaHei Light" charset="-122"/>
                <a:ea typeface="Microsoft YaHei Light" charset="-122"/>
                <a:cs typeface="Microsoft YaHei Light" charset="-122"/>
              </a:rPr>
              <a:t>的内容。</a:t>
            </a:r>
            <a:endParaRPr lang="zh-CN" altLang="zh-CN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3" name="矩形 5"/>
          <p:cNvSpPr>
            <a:spLocks noChangeArrowheads="1"/>
          </p:cNvSpPr>
          <p:nvPr/>
        </p:nvSpPr>
        <p:spPr bwMode="auto">
          <a:xfrm>
            <a:off x="9182782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Microsoft YaHei Light" charset="-122"/>
                <a:ea typeface="Microsoft YaHei Light" charset="-122"/>
                <a:cs typeface="Microsoft YaHei Light" charset="-122"/>
              </a:rPr>
              <a:t>你</a:t>
            </a:r>
            <a:r>
              <a:rPr lang="zh-CN" altLang="en-US" sz="1600" smtClean="0">
                <a:latin typeface="Microsoft YaHei Light" charset="-122"/>
                <a:ea typeface="Microsoft YaHei Light" charset="-122"/>
                <a:cs typeface="Microsoft YaHei Light" charset="-122"/>
              </a:rPr>
              <a:t>的内容。</a:t>
            </a:r>
            <a:endParaRPr lang="zh-CN" altLang="zh-CN" sz="16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4" name="矩形 5"/>
          <p:cNvSpPr>
            <a:spLocks noChangeArrowheads="1"/>
          </p:cNvSpPr>
          <p:nvPr/>
        </p:nvSpPr>
        <p:spPr bwMode="auto">
          <a:xfrm>
            <a:off x="740650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一级容量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46" name="矩形 5"/>
          <p:cNvSpPr>
            <a:spLocks noChangeArrowheads="1"/>
          </p:cNvSpPr>
          <p:nvPr/>
        </p:nvSpPr>
        <p:spPr bwMode="auto">
          <a:xfrm>
            <a:off x="9166661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二级容量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067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形状 13"/>
          <p:cNvSpPr/>
          <p:nvPr/>
        </p:nvSpPr>
        <p:spPr>
          <a:xfrm rot="2700000">
            <a:off x="1241080" y="-2802140"/>
            <a:ext cx="8002722" cy="8002722"/>
          </a:xfrm>
          <a:custGeom>
            <a:avLst/>
            <a:gdLst>
              <a:gd name="connsiteX0" fmla="*/ 0 w 8002722"/>
              <a:gd name="connsiteY0" fmla="*/ 6306768 h 8002722"/>
              <a:gd name="connsiteX1" fmla="*/ 6306768 w 8002722"/>
              <a:gd name="connsiteY1" fmla="*/ 0 h 8002722"/>
              <a:gd name="connsiteX2" fmla="*/ 6668908 w 8002722"/>
              <a:gd name="connsiteY2" fmla="*/ 0 h 8002722"/>
              <a:gd name="connsiteX3" fmla="*/ 8002722 w 8002722"/>
              <a:gd name="connsiteY3" fmla="*/ 1333814 h 8002722"/>
              <a:gd name="connsiteX4" fmla="*/ 8002722 w 8002722"/>
              <a:gd name="connsiteY4" fmla="*/ 6668908 h 8002722"/>
              <a:gd name="connsiteX5" fmla="*/ 6668908 w 8002722"/>
              <a:gd name="connsiteY5" fmla="*/ 8002722 h 8002722"/>
              <a:gd name="connsiteX6" fmla="*/ 1333814 w 8002722"/>
              <a:gd name="connsiteY6" fmla="*/ 8002722 h 8002722"/>
              <a:gd name="connsiteX7" fmla="*/ 0 w 8002722"/>
              <a:gd name="connsiteY7" fmla="*/ 6668908 h 800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722" h="8002722">
                <a:moveTo>
                  <a:pt x="0" y="6306768"/>
                </a:moveTo>
                <a:lnTo>
                  <a:pt x="6306768" y="0"/>
                </a:lnTo>
                <a:lnTo>
                  <a:pt x="6668908" y="0"/>
                </a:lnTo>
                <a:cubicBezTo>
                  <a:pt x="7405553" y="0"/>
                  <a:pt x="8002722" y="597169"/>
                  <a:pt x="8002722" y="1333814"/>
                </a:cubicBezTo>
                <a:lnTo>
                  <a:pt x="8002722" y="6668908"/>
                </a:lnTo>
                <a:cubicBezTo>
                  <a:pt x="8002722" y="7405553"/>
                  <a:pt x="7405554" y="8002722"/>
                  <a:pt x="6668908" y="8002722"/>
                </a:cubicBezTo>
                <a:lnTo>
                  <a:pt x="1333814" y="8002722"/>
                </a:lnTo>
                <a:cubicBezTo>
                  <a:pt x="597169" y="8002722"/>
                  <a:pt x="0" y="7405553"/>
                  <a:pt x="0" y="6668908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757599" y="946209"/>
            <a:ext cx="3629938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项目介绍</a:t>
            </a:r>
            <a:endParaRPr lang="zh-CN" altLang="en-US" b="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991579" y="1779203"/>
            <a:ext cx="5161979" cy="584775"/>
            <a:chOff x="3488535" y="3502850"/>
            <a:chExt cx="5161979" cy="584775"/>
          </a:xfrm>
        </p:grpSpPr>
        <p:grpSp>
          <p:nvGrpSpPr>
            <p:cNvPr id="8" name="组合 7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产品服务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Microsoft YaHei Light" charset="-122"/>
                    <a:ea typeface="Microsoft YaHei Light" charset="-122"/>
                    <a:cs typeface="Microsoft YaHei Light" charset="-122"/>
                  </a:rPr>
                  <a:t>产品特点</a:t>
                </a: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79" y="841019"/>
            <a:ext cx="727803" cy="72780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991579" y="2419453"/>
            <a:ext cx="4636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dirty="0" smtClean="0">
                <a:solidFill>
                  <a:schemeClr val="bg1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solidFill>
                <a:schemeClr val="bg1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产品服务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9425" y="2005996"/>
            <a:ext cx="1119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线上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请输入你的内容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线下：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51136" y="1002107"/>
            <a:ext cx="722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79425" y="3411090"/>
            <a:ext cx="5131347" cy="2934793"/>
            <a:chOff x="7112000" y="2908300"/>
            <a:chExt cx="4826000" cy="2845543"/>
          </a:xfrm>
        </p:grpSpPr>
        <p:sp>
          <p:nvSpPr>
            <p:cNvPr id="5" name="圆角矩形 4"/>
            <p:cNvSpPr/>
            <p:nvPr/>
          </p:nvSpPr>
          <p:spPr>
            <a:xfrm>
              <a:off x="7112000" y="3225800"/>
              <a:ext cx="4826000" cy="2528043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378466" y="3714909"/>
              <a:ext cx="4455908" cy="1880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Microsoft YaHei Light" charset="-122"/>
                  <a:ea typeface="Microsoft YaHei Light" charset="-122"/>
                  <a:cs typeface="Microsoft YaHei Light" charset="-122"/>
                </a:rPr>
                <a:t>南忱出品请输入你的内容南忱出品，请输入你的内容，南忱出品请输入你的内容南忱出品，请输入你的内容</a:t>
              </a:r>
              <a:r>
                <a:rPr lang="zh-CN" altLang="en-US" sz="16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，</a:t>
              </a:r>
              <a:r>
                <a:rPr lang="zh-CN" altLang="en-US" sz="1600" dirty="0">
                  <a:latin typeface="Microsoft YaHei Light" charset="-122"/>
                  <a:ea typeface="Microsoft YaHei Light" charset="-122"/>
                  <a:cs typeface="Microsoft YaHei Light" charset="-122"/>
                </a:rPr>
                <a:t>南忱出品请输入你的内容南忱出品，请输入你的内容，南忱出品请输入你的内容南忱出品，请输入你的</a:t>
              </a:r>
              <a:r>
                <a:rPr lang="zh-CN" altLang="en-US" sz="1600" dirty="0" smtClean="0">
                  <a:latin typeface="Microsoft YaHei Light" charset="-122"/>
                  <a:ea typeface="Microsoft YaHei Light" charset="-122"/>
                  <a:cs typeface="Microsoft YaHei Light" charset="-122"/>
                </a:rPr>
                <a:t>内容</a:t>
              </a:r>
              <a:r>
                <a:rPr lang="zh-CN" altLang="en-US" sz="1600" dirty="0">
                  <a:latin typeface="Microsoft YaHei Light" charset="-122"/>
                  <a:ea typeface="Microsoft YaHei Light" charset="-122"/>
                  <a:cs typeface="Microsoft YaHei Light" charset="-122"/>
                </a:rPr>
                <a:t>。</a:t>
              </a:r>
              <a:endParaRPr lang="zh-CN" altLang="zh-CN" sz="1600" dirty="0">
                <a:latin typeface="Microsoft YaHei Light" charset="-122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7378466" y="2908300"/>
              <a:ext cx="1955800" cy="6477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dirty="0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590393" y="-854261"/>
            <a:ext cx="41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2" name="任意多边形 21"/>
          <p:cNvSpPr/>
          <p:nvPr/>
        </p:nvSpPr>
        <p:spPr>
          <a:xfrm>
            <a:off x="8715827" y="5678581"/>
            <a:ext cx="1505250" cy="838775"/>
          </a:xfrm>
          <a:custGeom>
            <a:avLst/>
            <a:gdLst>
              <a:gd name="connsiteX0" fmla="*/ 0 w 2241629"/>
              <a:gd name="connsiteY0" fmla="*/ 0 h 1205177"/>
              <a:gd name="connsiteX1" fmla="*/ 2241629 w 2241629"/>
              <a:gd name="connsiteY1" fmla="*/ 0 h 1205177"/>
              <a:gd name="connsiteX2" fmla="*/ 2241629 w 2241629"/>
              <a:gd name="connsiteY2" fmla="*/ 1205177 h 1205177"/>
              <a:gd name="connsiteX3" fmla="*/ 0 w 2241629"/>
              <a:gd name="connsiteY3" fmla="*/ 1205177 h 1205177"/>
              <a:gd name="connsiteX4" fmla="*/ 0 w 2241629"/>
              <a:gd name="connsiteY4" fmla="*/ 0 h 120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629" h="1205177">
                <a:moveTo>
                  <a:pt x="0" y="0"/>
                </a:moveTo>
                <a:lnTo>
                  <a:pt x="2241629" y="0"/>
                </a:lnTo>
                <a:lnTo>
                  <a:pt x="2241629" y="1205177"/>
                </a:lnTo>
                <a:lnTo>
                  <a:pt x="0" y="12051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600" kern="1200"/>
          </a:p>
        </p:txBody>
      </p:sp>
      <p:sp>
        <p:nvSpPr>
          <p:cNvPr id="9" name="文本框 8"/>
          <p:cNvSpPr txBox="1"/>
          <p:nvPr/>
        </p:nvSpPr>
        <p:spPr>
          <a:xfrm>
            <a:off x="6162610" y="5386193"/>
            <a:ext cx="511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最后一公里，解决生活难题！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39448" y="3881358"/>
            <a:ext cx="5197779" cy="1419002"/>
            <a:chOff x="6239448" y="3244630"/>
            <a:chExt cx="5197779" cy="1419002"/>
          </a:xfrm>
        </p:grpSpPr>
        <p:sp>
          <p:nvSpPr>
            <p:cNvPr id="15" name="任意多边形 14"/>
            <p:cNvSpPr/>
            <p:nvPr/>
          </p:nvSpPr>
          <p:spPr>
            <a:xfrm>
              <a:off x="7506771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8715827" y="3524222"/>
              <a:ext cx="1505250" cy="838775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6239448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b="1" kern="1200" dirty="0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0048451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8781128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800" b="1" kern="120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379939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运动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647951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休闲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94549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活动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21414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服务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12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产品特点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 rot="2700000">
            <a:off x="4819464" y="2630055"/>
            <a:ext cx="2519113" cy="2519113"/>
          </a:xfrm>
          <a:prstGeom prst="roundRect">
            <a:avLst/>
          </a:prstGeom>
          <a:solidFill>
            <a:srgbClr val="00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16730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6730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22999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2999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，</a:t>
            </a:r>
            <a:r>
              <a:rPr lang="zh-CN" altLang="en-US" sz="1400" dirty="0">
                <a:latin typeface="Microsoft YaHei Light" charset="-122"/>
                <a:ea typeface="Microsoft YaHei Light" charset="-122"/>
                <a:cs typeface="Microsoft YaHei Light" charset="-122"/>
              </a:rPr>
              <a:t>南忱出品请输入你的内容</a:t>
            </a:r>
            <a:r>
              <a:rPr lang="zh-CN" altLang="en-US" sz="1400">
                <a:latin typeface="Microsoft YaHei Light" charset="-122"/>
                <a:ea typeface="Microsoft YaHei Light" charset="-122"/>
                <a:cs typeface="Microsoft YaHei Light" charset="-122"/>
              </a:rPr>
              <a:t>南忱</a:t>
            </a:r>
            <a:r>
              <a:rPr lang="zh-CN" altLang="en-US" sz="1400" smtClean="0">
                <a:latin typeface="Microsoft YaHei Light" charset="-122"/>
                <a:ea typeface="Microsoft YaHei Light" charset="-122"/>
                <a:cs typeface="Microsoft YaHei Light" charset="-122"/>
              </a:rPr>
              <a:t>出品</a:t>
            </a:r>
            <a:endParaRPr lang="zh-CN" altLang="zh-CN" sz="1400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616730" y="1589257"/>
            <a:ext cx="83926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1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616730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3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8113924" y="1589257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2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8113924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Microsoft YaHei Light" charset="-122"/>
                <a:ea typeface="Microsoft YaHei Light" charset="-122"/>
                <a:cs typeface="Microsoft YaHei Light" charset="-122"/>
              </a:rPr>
              <a:t>4</a:t>
            </a:r>
            <a:endParaRPr lang="zh-CN" altLang="zh-CN" b="1" dirty="0">
              <a:solidFill>
                <a:srgbClr val="0070C0"/>
              </a:solidFill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82210" y="1726192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高清</a:t>
            </a:r>
            <a:endParaRPr kumimoji="1" lang="zh-CN" altLang="en-US" sz="2000" b="1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58126" y="3177847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高速</a:t>
            </a:r>
            <a:endParaRPr kumimoji="1" lang="zh-CN" altLang="en-US" sz="2000" b="1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090799" y="3376335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安全</a:t>
            </a:r>
            <a:endParaRPr kumimoji="1" lang="zh-CN" altLang="en-US" sz="2000" b="1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82210" y="5053961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快捷</a:t>
            </a:r>
            <a:endParaRPr kumimoji="1" lang="zh-CN" altLang="en-US" sz="2000" b="1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29" name="直线连接符 28"/>
          <p:cNvCxnSpPr/>
          <p:nvPr/>
        </p:nvCxnSpPr>
        <p:spPr>
          <a:xfrm>
            <a:off x="1455991" y="1726192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5"/>
          <p:cNvSpPr>
            <a:spLocks noChangeArrowheads="1"/>
          </p:cNvSpPr>
          <p:nvPr/>
        </p:nvSpPr>
        <p:spPr bwMode="auto">
          <a:xfrm>
            <a:off x="1575068" y="1589257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请输入</a:t>
            </a:r>
            <a:r>
              <a:rPr lang="zh-CN" altLang="en-US" smtClean="0">
                <a:latin typeface="Microsoft YaHei Light" charset="-122"/>
                <a:ea typeface="Microsoft YaHei Light" charset="-122"/>
                <a:cs typeface="Microsoft YaHei Light" charset="-122"/>
              </a:rPr>
              <a:t>你的内容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1455991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5"/>
          <p:cNvSpPr>
            <a:spLocks noChangeArrowheads="1"/>
          </p:cNvSpPr>
          <p:nvPr/>
        </p:nvSpPr>
        <p:spPr bwMode="auto">
          <a:xfrm>
            <a:off x="1575068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请输入</a:t>
            </a:r>
            <a:r>
              <a:rPr lang="zh-CN" altLang="en-US" smtClean="0">
                <a:latin typeface="Microsoft YaHei Light" charset="-122"/>
                <a:ea typeface="Microsoft YaHei Light" charset="-122"/>
                <a:cs typeface="Microsoft YaHei Light" charset="-122"/>
              </a:rPr>
              <a:t>你的内容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36" name="直线连接符 35"/>
          <p:cNvCxnSpPr/>
          <p:nvPr/>
        </p:nvCxnSpPr>
        <p:spPr>
          <a:xfrm>
            <a:off x="8927055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5"/>
          <p:cNvSpPr>
            <a:spLocks noChangeArrowheads="1"/>
          </p:cNvSpPr>
          <p:nvPr/>
        </p:nvSpPr>
        <p:spPr bwMode="auto">
          <a:xfrm>
            <a:off x="9046132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请输入你的内容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cxnSp>
        <p:nvCxnSpPr>
          <p:cNvPr id="38" name="直线连接符 37"/>
          <p:cNvCxnSpPr/>
          <p:nvPr/>
        </p:nvCxnSpPr>
        <p:spPr>
          <a:xfrm>
            <a:off x="8927055" y="1739037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5"/>
          <p:cNvSpPr>
            <a:spLocks noChangeArrowheads="1"/>
          </p:cNvSpPr>
          <p:nvPr/>
        </p:nvSpPr>
        <p:spPr bwMode="auto">
          <a:xfrm>
            <a:off x="9046132" y="1602102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Microsoft YaHei Light" charset="-122"/>
                <a:ea typeface="Microsoft YaHei Light" charset="-122"/>
                <a:cs typeface="Microsoft YaHei Light" charset="-122"/>
              </a:rPr>
              <a:t>请输入</a:t>
            </a:r>
            <a:r>
              <a:rPr lang="zh-CN" altLang="en-US" smtClean="0">
                <a:latin typeface="Microsoft YaHei Light" charset="-122"/>
                <a:ea typeface="Microsoft YaHei Light" charset="-122"/>
                <a:cs typeface="Microsoft YaHei Light" charset="-122"/>
              </a:rPr>
              <a:t>你的内容</a:t>
            </a:r>
            <a:endParaRPr lang="zh-CN" altLang="zh-CN" dirty="0">
              <a:latin typeface="Microsoft YaHei Light" charset="-122"/>
              <a:ea typeface="Microsoft YaHei Light" charset="-122"/>
              <a:cs typeface="Microsoft YaHei Light" charset="-122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60" y="3376335"/>
            <a:ext cx="1055074" cy="10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4707</Words>
  <Application>Microsoft Office PowerPoint</Application>
  <PresentationFormat>宽屏</PresentationFormat>
  <Paragraphs>266</Paragraphs>
  <Slides>27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Meiryo</vt:lpstr>
      <vt:lpstr>Microsoft YaHei Light</vt:lpstr>
      <vt:lpstr>Yuanti SC</vt:lpstr>
      <vt:lpstr>等线</vt:lpstr>
      <vt:lpstr>宋体</vt:lpstr>
      <vt:lpstr>微软雅黑</vt:lpstr>
      <vt:lpstr>微软雅黑</vt:lpstr>
      <vt:lpstr>Arial</vt:lpstr>
      <vt:lpstr>Calibri</vt:lpstr>
      <vt:lpstr>Calibri Light</vt:lpstr>
      <vt:lpstr>Cambria</vt:lpstr>
      <vt:lpstr>Wingdings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ypppt</cp:lastModifiedBy>
  <cp:revision>304</cp:revision>
  <cp:lastPrinted>2017-02-19T13:02:25Z</cp:lastPrinted>
  <dcterms:created xsi:type="dcterms:W3CDTF">2016-07-12T12:18:34Z</dcterms:created>
  <dcterms:modified xsi:type="dcterms:W3CDTF">2017-02-23T08:34:35Z</dcterms:modified>
</cp:coreProperties>
</file>