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40"/>
  </p:notesMasterIdLst>
  <p:sldIdLst>
    <p:sldId id="484" r:id="rId2"/>
    <p:sldId id="523" r:id="rId3"/>
    <p:sldId id="524" r:id="rId4"/>
    <p:sldId id="525" r:id="rId5"/>
    <p:sldId id="488" r:id="rId6"/>
    <p:sldId id="526" r:id="rId7"/>
    <p:sldId id="490" r:id="rId8"/>
    <p:sldId id="527" r:id="rId9"/>
    <p:sldId id="492" r:id="rId10"/>
    <p:sldId id="493" r:id="rId11"/>
    <p:sldId id="495" r:id="rId12"/>
    <p:sldId id="496" r:id="rId13"/>
    <p:sldId id="497" r:id="rId14"/>
    <p:sldId id="498" r:id="rId15"/>
    <p:sldId id="499" r:id="rId16"/>
    <p:sldId id="500" r:id="rId17"/>
    <p:sldId id="501" r:id="rId18"/>
    <p:sldId id="502" r:id="rId19"/>
    <p:sldId id="503" r:id="rId20"/>
    <p:sldId id="504" r:id="rId21"/>
    <p:sldId id="506" r:id="rId22"/>
    <p:sldId id="507" r:id="rId23"/>
    <p:sldId id="545" r:id="rId24"/>
    <p:sldId id="509" r:id="rId25"/>
    <p:sldId id="510" r:id="rId26"/>
    <p:sldId id="511" r:id="rId27"/>
    <p:sldId id="512" r:id="rId28"/>
    <p:sldId id="513" r:id="rId29"/>
    <p:sldId id="514" r:id="rId30"/>
    <p:sldId id="516" r:id="rId31"/>
    <p:sldId id="517" r:id="rId32"/>
    <p:sldId id="518" r:id="rId33"/>
    <p:sldId id="519" r:id="rId34"/>
    <p:sldId id="520" r:id="rId35"/>
    <p:sldId id="521" r:id="rId36"/>
    <p:sldId id="522" r:id="rId37"/>
    <p:sldId id="483" r:id="rId38"/>
    <p:sldId id="547" r:id="rId39"/>
  </p:sldIdLst>
  <p:sldSz cx="9144000" cy="5143500" type="screen16x9"/>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0000"/>
    <a:srgbClr val="FFFDF7"/>
    <a:srgbClr val="F31217"/>
    <a:srgbClr val="FDAE24"/>
    <a:srgbClr val="50DDFB"/>
    <a:srgbClr val="C00000"/>
    <a:srgbClr val="FFEC5A"/>
    <a:srgbClr val="F4E096"/>
    <a:srgbClr val="FCD35E"/>
    <a:srgbClr val="FFEC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p:scale>
          <a:sx n="100" d="100"/>
          <a:sy n="100" d="100"/>
        </p:scale>
        <p:origin x="1032" y="72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8/17/2022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F6036-E835-44CB-A25A-34C755DFD5D4}" type="slidenum">
              <a:rPr lang="en-US" smtClean="0"/>
              <a:pPr/>
              <a:t>1</a:t>
            </a:fld>
            <a:endParaRPr lang="en-US"/>
          </a:p>
        </p:txBody>
      </p:sp>
    </p:spTree>
    <p:extLst>
      <p:ext uri="{BB962C8B-B14F-4D97-AF65-F5344CB8AC3E}">
        <p14:creationId xmlns:p14="http://schemas.microsoft.com/office/powerpoint/2010/main" val="17616776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78F6036-E835-44CB-A25A-34C755DFD5D4}" type="slidenum">
              <a:rPr lang="en-US" smtClean="0"/>
              <a:pPr/>
              <a:t>38</a:t>
            </a:fld>
            <a:endParaRPr lang="en-US"/>
          </a:p>
        </p:txBody>
      </p:sp>
    </p:spTree>
    <p:extLst>
      <p:ext uri="{BB962C8B-B14F-4D97-AF65-F5344CB8AC3E}">
        <p14:creationId xmlns:p14="http://schemas.microsoft.com/office/powerpoint/2010/main" val="1076675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rgbClr val="FFFDF7"/>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58933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节标题">
    <p:bg>
      <p:bgPr>
        <a:solidFill>
          <a:srgbClr val="FFFDF7"/>
        </a:solidFill>
        <a:effectLst/>
      </p:bgPr>
    </p:bg>
    <p:spTree>
      <p:nvGrpSpPr>
        <p:cNvPr id="1" name=""/>
        <p:cNvGrpSpPr/>
        <p:nvPr/>
      </p:nvGrpSpPr>
      <p:grpSpPr>
        <a:xfrm>
          <a:off x="0" y="0"/>
          <a:ext cx="0" cy="0"/>
          <a:chOff x="0" y="0"/>
          <a:chExt cx="0" cy="0"/>
        </a:xfrm>
      </p:grpSpPr>
      <p:sp>
        <p:nvSpPr>
          <p:cNvPr id="7" name="文本框 6"/>
          <p:cNvSpPr txBox="1"/>
          <p:nvPr userDrawn="1"/>
        </p:nvSpPr>
        <p:spPr>
          <a:xfrm>
            <a:off x="604593" y="361950"/>
            <a:ext cx="2723823" cy="369332"/>
          </a:xfrm>
          <a:prstGeom prst="rect">
            <a:avLst/>
          </a:prstGeom>
          <a:noFill/>
        </p:spPr>
        <p:txBody>
          <a:bodyPr wrap="none" rtlCol="0">
            <a:spAutoFit/>
          </a:bodyPr>
          <a:lstStyle/>
          <a:p>
            <a:r>
              <a:rPr lang="zh-CN" altLang="en-US" sz="1800" dirty="0">
                <a:solidFill>
                  <a:schemeClr val="accent1"/>
                </a:solidFill>
              </a:rPr>
              <a:t>十九届五中全会基本情况</a:t>
            </a:r>
          </a:p>
        </p:txBody>
      </p:sp>
      <p:sp>
        <p:nvSpPr>
          <p:cNvPr id="2" name="五角星 1"/>
          <p:cNvSpPr/>
          <p:nvPr userDrawn="1"/>
        </p:nvSpPr>
        <p:spPr>
          <a:xfrm>
            <a:off x="324177" y="363736"/>
            <a:ext cx="292608" cy="29260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86" y="4552950"/>
            <a:ext cx="9156986" cy="590550"/>
          </a:xfrm>
          <a:prstGeom prst="rect">
            <a:avLst/>
          </a:prstGeom>
        </p:spPr>
      </p:pic>
    </p:spTree>
    <p:extLst>
      <p:ext uri="{BB962C8B-B14F-4D97-AF65-F5344CB8AC3E}">
        <p14:creationId xmlns:p14="http://schemas.microsoft.com/office/powerpoint/2010/main" val="294204931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节标题">
    <p:bg>
      <p:bgPr>
        <a:solidFill>
          <a:srgbClr val="FFFDF7"/>
        </a:solidFill>
        <a:effectLst/>
      </p:bgPr>
    </p:bg>
    <p:spTree>
      <p:nvGrpSpPr>
        <p:cNvPr id="1" name=""/>
        <p:cNvGrpSpPr/>
        <p:nvPr/>
      </p:nvGrpSpPr>
      <p:grpSpPr>
        <a:xfrm>
          <a:off x="0" y="0"/>
          <a:ext cx="0" cy="0"/>
          <a:chOff x="0" y="0"/>
          <a:chExt cx="0" cy="0"/>
        </a:xfrm>
      </p:grpSpPr>
      <p:sp>
        <p:nvSpPr>
          <p:cNvPr id="7" name="文本框 6"/>
          <p:cNvSpPr txBox="1"/>
          <p:nvPr userDrawn="1"/>
        </p:nvSpPr>
        <p:spPr>
          <a:xfrm>
            <a:off x="604593" y="361950"/>
            <a:ext cx="2723823" cy="369332"/>
          </a:xfrm>
          <a:prstGeom prst="rect">
            <a:avLst/>
          </a:prstGeom>
          <a:noFill/>
        </p:spPr>
        <p:txBody>
          <a:bodyPr wrap="none" rtlCol="0">
            <a:spAutoFit/>
          </a:bodyPr>
          <a:lstStyle/>
          <a:p>
            <a:r>
              <a:rPr lang="zh-CN" altLang="en-US" sz="1800" dirty="0">
                <a:solidFill>
                  <a:schemeClr val="accent1"/>
                </a:solidFill>
              </a:rPr>
              <a:t>十九届五中全会主要议程</a:t>
            </a:r>
          </a:p>
        </p:txBody>
      </p:sp>
      <p:sp>
        <p:nvSpPr>
          <p:cNvPr id="2" name="五角星 1"/>
          <p:cNvSpPr/>
          <p:nvPr userDrawn="1"/>
        </p:nvSpPr>
        <p:spPr>
          <a:xfrm>
            <a:off x="324177" y="363736"/>
            <a:ext cx="292608" cy="29260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86" y="4552950"/>
            <a:ext cx="9156986" cy="590550"/>
          </a:xfrm>
          <a:prstGeom prst="rect">
            <a:avLst/>
          </a:prstGeom>
        </p:spPr>
      </p:pic>
    </p:spTree>
    <p:extLst>
      <p:ext uri="{BB962C8B-B14F-4D97-AF65-F5344CB8AC3E}">
        <p14:creationId xmlns:p14="http://schemas.microsoft.com/office/powerpoint/2010/main" val="215606934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节标题">
    <p:bg>
      <p:bgPr>
        <a:solidFill>
          <a:srgbClr val="FFFDF7"/>
        </a:solidFill>
        <a:effectLst/>
      </p:bgPr>
    </p:bg>
    <p:spTree>
      <p:nvGrpSpPr>
        <p:cNvPr id="1" name=""/>
        <p:cNvGrpSpPr/>
        <p:nvPr/>
      </p:nvGrpSpPr>
      <p:grpSpPr>
        <a:xfrm>
          <a:off x="0" y="0"/>
          <a:ext cx="0" cy="0"/>
          <a:chOff x="0" y="0"/>
          <a:chExt cx="0" cy="0"/>
        </a:xfrm>
      </p:grpSpPr>
      <p:sp>
        <p:nvSpPr>
          <p:cNvPr id="7" name="文本框 6"/>
          <p:cNvSpPr txBox="1"/>
          <p:nvPr userDrawn="1"/>
        </p:nvSpPr>
        <p:spPr>
          <a:xfrm>
            <a:off x="604593" y="361950"/>
            <a:ext cx="2723823" cy="369332"/>
          </a:xfrm>
          <a:prstGeom prst="rect">
            <a:avLst/>
          </a:prstGeom>
          <a:noFill/>
        </p:spPr>
        <p:txBody>
          <a:bodyPr wrap="none" rtlCol="0">
            <a:spAutoFit/>
          </a:bodyPr>
          <a:lstStyle/>
          <a:p>
            <a:r>
              <a:rPr lang="zh-CN" altLang="en-US" sz="1800" dirty="0">
                <a:solidFill>
                  <a:schemeClr val="accent1"/>
                </a:solidFill>
              </a:rPr>
              <a:t>十九届五中全会公报解读</a:t>
            </a:r>
          </a:p>
        </p:txBody>
      </p:sp>
      <p:sp>
        <p:nvSpPr>
          <p:cNvPr id="2" name="五角星 1"/>
          <p:cNvSpPr/>
          <p:nvPr userDrawn="1"/>
        </p:nvSpPr>
        <p:spPr>
          <a:xfrm>
            <a:off x="324177" y="363736"/>
            <a:ext cx="292608" cy="29260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86" y="4552950"/>
            <a:ext cx="9156986" cy="590550"/>
          </a:xfrm>
          <a:prstGeom prst="rect">
            <a:avLst/>
          </a:prstGeom>
        </p:spPr>
      </p:pic>
    </p:spTree>
    <p:extLst>
      <p:ext uri="{BB962C8B-B14F-4D97-AF65-F5344CB8AC3E}">
        <p14:creationId xmlns:p14="http://schemas.microsoft.com/office/powerpoint/2010/main" val="2776965109"/>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节标题">
    <p:bg>
      <p:bgPr>
        <a:solidFill>
          <a:srgbClr val="FFFDF7"/>
        </a:solidFill>
        <a:effectLst/>
      </p:bgPr>
    </p:bg>
    <p:spTree>
      <p:nvGrpSpPr>
        <p:cNvPr id="1" name=""/>
        <p:cNvGrpSpPr/>
        <p:nvPr/>
      </p:nvGrpSpPr>
      <p:grpSpPr>
        <a:xfrm>
          <a:off x="0" y="0"/>
          <a:ext cx="0" cy="0"/>
          <a:chOff x="0" y="0"/>
          <a:chExt cx="0" cy="0"/>
        </a:xfrm>
      </p:grpSpPr>
      <p:sp>
        <p:nvSpPr>
          <p:cNvPr id="7" name="文本框 6"/>
          <p:cNvSpPr txBox="1"/>
          <p:nvPr userDrawn="1"/>
        </p:nvSpPr>
        <p:spPr>
          <a:xfrm>
            <a:off x="604593" y="361950"/>
            <a:ext cx="3185487" cy="369332"/>
          </a:xfrm>
          <a:prstGeom prst="rect">
            <a:avLst/>
          </a:prstGeom>
          <a:noFill/>
        </p:spPr>
        <p:txBody>
          <a:bodyPr wrap="none" rtlCol="0">
            <a:spAutoFit/>
          </a:bodyPr>
          <a:lstStyle/>
          <a:p>
            <a:r>
              <a:rPr lang="zh-CN" altLang="en-US" sz="1800" dirty="0">
                <a:solidFill>
                  <a:schemeClr val="accent1"/>
                </a:solidFill>
              </a:rPr>
              <a:t>十九届五中全会十四个关键词</a:t>
            </a:r>
          </a:p>
        </p:txBody>
      </p:sp>
      <p:sp>
        <p:nvSpPr>
          <p:cNvPr id="2" name="五角星 1"/>
          <p:cNvSpPr/>
          <p:nvPr userDrawn="1"/>
        </p:nvSpPr>
        <p:spPr>
          <a:xfrm>
            <a:off x="324177" y="363736"/>
            <a:ext cx="292608" cy="29260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86" y="4552950"/>
            <a:ext cx="9156986" cy="590550"/>
          </a:xfrm>
          <a:prstGeom prst="rect">
            <a:avLst/>
          </a:prstGeom>
        </p:spPr>
      </p:pic>
    </p:spTree>
    <p:extLst>
      <p:ext uri="{BB962C8B-B14F-4D97-AF65-F5344CB8AC3E}">
        <p14:creationId xmlns:p14="http://schemas.microsoft.com/office/powerpoint/2010/main" val="9362241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2_节标题">
    <p:bg>
      <p:bgPr>
        <a:solidFill>
          <a:srgbClr val="FFFDF7"/>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86" y="4552950"/>
            <a:ext cx="9156986" cy="590550"/>
          </a:xfrm>
          <a:prstGeom prst="rect">
            <a:avLst/>
          </a:prstGeom>
        </p:spPr>
      </p:pic>
    </p:spTree>
    <p:extLst>
      <p:ext uri="{BB962C8B-B14F-4D97-AF65-F5344CB8AC3E}">
        <p14:creationId xmlns:p14="http://schemas.microsoft.com/office/powerpoint/2010/main" val="2502067805"/>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308910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2022/8/17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0724249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CEB1B6A-AEF1-4ACD-BD61-958570690F55}" type="datetimeFigureOut">
              <a:rPr lang="zh-CN" altLang="en-US" smtClean="0"/>
              <a:t>2022/8/17</a:t>
            </a:fld>
            <a:endParaRPr lang="zh-CN" altLang="en-US"/>
          </a:p>
        </p:txBody>
      </p:sp>
      <p:sp>
        <p:nvSpPr>
          <p:cNvPr id="5" name="页脚占位符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BB6CB991-6BD3-42F2-8A94-1903E9425430}" type="slidenum">
              <a:rPr lang="zh-CN" altLang="en-US" smtClean="0"/>
              <a:t>‹#›</a:t>
            </a:fld>
            <a:endParaRPr lang="zh-CN" altLang="en-US"/>
          </a:p>
        </p:txBody>
      </p:sp>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740" r:id="rId1"/>
    <p:sldLayoutId id="2147483717" r:id="rId2"/>
    <p:sldLayoutId id="2147483743" r:id="rId3"/>
    <p:sldLayoutId id="2147483744" r:id="rId4"/>
    <p:sldLayoutId id="2147483745" r:id="rId5"/>
    <p:sldLayoutId id="2147483746" r:id="rId6"/>
    <p:sldLayoutId id="2147483741" r:id="rId7"/>
    <p:sldLayoutId id="2147483742" r:id="rId8"/>
  </p:sldLayoutIdLst>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xml"/><Relationship Id="rId7" Type="http://schemas.microsoft.com/office/2007/relationships/hdphoto" Target="../media/hdphoto1.wdp"/><Relationship Id="rId12" Type="http://schemas.openxmlformats.org/officeDocument/2006/relationships/image" Target="../media/image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2.png"/><Relationship Id="rId10" Type="http://schemas.openxmlformats.org/officeDocument/2006/relationships/image" Target="../media/image5.png"/><Relationship Id="rId4" Type="http://schemas.openxmlformats.org/officeDocument/2006/relationships/notesSlide" Target="../notesSlides/notesSlide1.xml"/><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tags" Target="../tags/tag20.xml"/><Relationship Id="rId1" Type="http://schemas.openxmlformats.org/officeDocument/2006/relationships/tags" Target="../tags/tag19.xml"/><Relationship Id="rId6" Type="http://schemas.microsoft.com/office/2007/relationships/hdphoto" Target="../media/hdphoto3.wdp"/><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image" Target="../media/image15.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14.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microsoft.com/office/2007/relationships/hdphoto" Target="../media/hdphoto4.wdp"/><Relationship Id="rId5" Type="http://schemas.openxmlformats.org/officeDocument/2006/relationships/tags" Target="../tags/tag6.xml"/><Relationship Id="rId1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tags" Target="../tags/tag5.xml"/><Relationship Id="rId9" Type="http://schemas.openxmlformats.org/officeDocument/2006/relationships/slideLayout" Target="../slideLayouts/slideLayout1.xml"/><Relationship Id="rId1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hyperlink" Target="http://www.tukuppt.com/ppt/"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tags" Target="../tags/tag11.xml"/><Relationship Id="rId1" Type="http://schemas.openxmlformats.org/officeDocument/2006/relationships/tags" Target="../tags/tag10.xml"/><Relationship Id="rId6" Type="http://schemas.microsoft.com/office/2007/relationships/hdphoto" Target="../media/hdphoto3.wdp"/><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tags" Target="../tags/tag15.xml"/><Relationship Id="rId1" Type="http://schemas.openxmlformats.org/officeDocument/2006/relationships/tags" Target="../tags/tag14.xml"/><Relationship Id="rId6" Type="http://schemas.microsoft.com/office/2007/relationships/hdphoto" Target="../media/hdphoto3.wdp"/><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slideLayout" Target="../slideLayouts/slideLayout1.xml"/><Relationship Id="rId7" Type="http://schemas.openxmlformats.org/officeDocument/2006/relationships/image" Target="../media/image18.png"/><Relationship Id="rId2" Type="http://schemas.openxmlformats.org/officeDocument/2006/relationships/tags" Target="../tags/tag18.xml"/><Relationship Id="rId1" Type="http://schemas.openxmlformats.org/officeDocument/2006/relationships/tags" Target="../tags/tag17.xml"/><Relationship Id="rId6" Type="http://schemas.microsoft.com/office/2007/relationships/hdphoto" Target="../media/hdphoto3.wdp"/><Relationship Id="rId11" Type="http://schemas.openxmlformats.org/officeDocument/2006/relationships/image" Target="../media/image20.png"/><Relationship Id="rId5" Type="http://schemas.openxmlformats.org/officeDocument/2006/relationships/image" Target="../media/image17.png"/><Relationship Id="rId10" Type="http://schemas.openxmlformats.org/officeDocument/2006/relationships/image" Target="../media/image10.png"/><Relationship Id="rId4" Type="http://schemas.openxmlformats.org/officeDocument/2006/relationships/image" Target="../media/image16.png"/><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3.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4ACC256-8F0E-EAB4-C403-E6634F2BB8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2747" y="3256647"/>
            <a:ext cx="1604235" cy="1166716"/>
          </a:xfrm>
          <a:prstGeom prst="rect">
            <a:avLst/>
          </a:prstGeom>
        </p:spPr>
      </p:pic>
      <p:pic>
        <p:nvPicPr>
          <p:cNvPr id="58" name="图片 57"/>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9541" y="2252674"/>
            <a:ext cx="1396995" cy="1939537"/>
          </a:xfrm>
          <a:prstGeom prst="rect">
            <a:avLst/>
          </a:prstGeom>
        </p:spPr>
      </p:pic>
      <p:grpSp>
        <p:nvGrpSpPr>
          <p:cNvPr id="71" name="组合 70"/>
          <p:cNvGrpSpPr/>
          <p:nvPr/>
        </p:nvGrpSpPr>
        <p:grpSpPr>
          <a:xfrm>
            <a:off x="1163096" y="1047750"/>
            <a:ext cx="7295104" cy="1015663"/>
            <a:chOff x="1163096" y="1123950"/>
            <a:chExt cx="7295104" cy="1015663"/>
          </a:xfrm>
        </p:grpSpPr>
        <p:sp>
          <p:nvSpPr>
            <p:cNvPr id="16" name="矩形 15"/>
            <p:cNvSpPr/>
            <p:nvPr/>
          </p:nvSpPr>
          <p:spPr>
            <a:xfrm>
              <a:off x="1163096" y="1252776"/>
              <a:ext cx="3538539" cy="861774"/>
            </a:xfrm>
            <a:prstGeom prst="rect">
              <a:avLst/>
            </a:prstGeom>
            <a:noFill/>
          </p:spPr>
          <p:txBody>
            <a:bodyPr wrap="square" rtlCol="0">
              <a:spAutoFit/>
            </a:bodyPr>
            <a:lstStyle/>
            <a:p>
              <a:pPr algn="r"/>
              <a:r>
                <a:rPr lang="zh-CN" altLang="zh-CN" sz="2800" b="1" dirty="0">
                  <a:solidFill>
                    <a:schemeClr val="accent1"/>
                  </a:solidFill>
                  <a:latin typeface="+mn-ea"/>
                  <a:cs typeface="+mn-ea"/>
                </a:rPr>
                <a:t>中国共产党第十九届</a:t>
              </a:r>
              <a:endParaRPr lang="en-US" altLang="zh-CN" sz="2800" b="1" dirty="0">
                <a:solidFill>
                  <a:schemeClr val="accent1"/>
                </a:solidFill>
                <a:latin typeface="+mn-ea"/>
                <a:cs typeface="+mn-ea"/>
              </a:endParaRPr>
            </a:p>
            <a:p>
              <a:pPr algn="r"/>
              <a:r>
                <a:rPr lang="zh-CN" altLang="zh-CN" sz="2100" b="1" dirty="0">
                  <a:solidFill>
                    <a:schemeClr val="accent1"/>
                  </a:solidFill>
                  <a:latin typeface="+mn-ea"/>
                  <a:cs typeface="+mn-ea"/>
                </a:rPr>
                <a:t>中央委员会第五次全体会议</a:t>
              </a:r>
            </a:p>
          </p:txBody>
        </p:sp>
        <p:sp>
          <p:nvSpPr>
            <p:cNvPr id="19" name="矩形 18"/>
            <p:cNvSpPr/>
            <p:nvPr/>
          </p:nvSpPr>
          <p:spPr>
            <a:xfrm>
              <a:off x="4605338" y="1123950"/>
              <a:ext cx="3852862" cy="1015663"/>
            </a:xfrm>
            <a:prstGeom prst="rect">
              <a:avLst/>
            </a:prstGeom>
            <a:noFill/>
            <a:effectLst/>
          </p:spPr>
          <p:txBody>
            <a:bodyPr wrap="square" rtlCol="0">
              <a:spAutoFit/>
            </a:bodyPr>
            <a:lstStyle/>
            <a:p>
              <a:r>
                <a:rPr lang="zh-CN" altLang="zh-CN" sz="6000" b="1" spc="300" dirty="0">
                  <a:solidFill>
                    <a:schemeClr val="accent1"/>
                  </a:solidFill>
                  <a:latin typeface="+mn-ea"/>
                  <a:cs typeface="+mn-ea"/>
                </a:rPr>
                <a:t>完整解读</a:t>
              </a:r>
            </a:p>
          </p:txBody>
        </p:sp>
      </p:grpSp>
      <p:pic>
        <p:nvPicPr>
          <p:cNvPr id="55" name="图片 54"/>
          <p:cNvPicPr>
            <a:picLocks noChangeAspect="1"/>
          </p:cNvPicPr>
          <p:nvPr/>
        </p:nvPicPr>
        <p:blipFill>
          <a:blip r:embed="rId8" cstate="print">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val="0"/>
              </a:ext>
            </a:extLst>
          </a:blip>
          <a:stretch>
            <a:fillRect/>
          </a:stretch>
        </p:blipFill>
        <p:spPr>
          <a:xfrm rot="2125997">
            <a:off x="7627175" y="560556"/>
            <a:ext cx="993212" cy="704194"/>
          </a:xfrm>
          <a:prstGeom prst="rect">
            <a:avLst/>
          </a:prstGeom>
        </p:spPr>
      </p:pic>
      <p:sp>
        <p:nvSpPr>
          <p:cNvPr id="39" name="矩形 38">
            <a:extLst>
              <a:ext uri="{FF2B5EF4-FFF2-40B4-BE49-F238E27FC236}">
                <a16:creationId xmlns:a16="http://schemas.microsoft.com/office/drawing/2014/main" id="{5DB1E186-9437-4BA6-A822-305BA626E17C}"/>
              </a:ext>
            </a:extLst>
          </p:cNvPr>
          <p:cNvSpPr/>
          <p:nvPr/>
        </p:nvSpPr>
        <p:spPr>
          <a:xfrm>
            <a:off x="1371600" y="2178558"/>
            <a:ext cx="6477000" cy="369332"/>
          </a:xfrm>
          <a:prstGeom prst="rect">
            <a:avLst/>
          </a:prstGeom>
          <a:solidFill>
            <a:schemeClr val="accent1"/>
          </a:solidFill>
          <a:ln>
            <a:noFill/>
          </a:ln>
        </p:spPr>
        <p:txBody>
          <a:bodyPr wrap="square">
            <a:spAutoFit/>
          </a:bodyPr>
          <a:lstStyle/>
          <a:p>
            <a:pPr algn="ctr"/>
            <a:r>
              <a:rPr lang="zh-CN" altLang="en-US" spc="900" dirty="0">
                <a:solidFill>
                  <a:schemeClr val="bg1"/>
                </a:solidFill>
                <a:latin typeface="+mn-ea"/>
              </a:rPr>
              <a:t>夺取全面建设社会主义现代化国家新胜利</a:t>
            </a:r>
          </a:p>
        </p:txBody>
      </p:sp>
      <p:sp>
        <p:nvSpPr>
          <p:cNvPr id="59" name="矩形 58"/>
          <p:cNvSpPr/>
          <p:nvPr/>
        </p:nvSpPr>
        <p:spPr>
          <a:xfrm>
            <a:off x="1507915" y="2659146"/>
            <a:ext cx="6235892" cy="461665"/>
          </a:xfrm>
          <a:prstGeom prst="rect">
            <a:avLst/>
          </a:prstGeom>
        </p:spPr>
        <p:txBody>
          <a:bodyPr wrap="square">
            <a:spAutoFit/>
          </a:bodyPr>
          <a:lstStyle/>
          <a:p>
            <a:pPr algn="ctr"/>
            <a:r>
              <a:rPr lang="zh-CN" altLang="en-US" sz="1200" dirty="0">
                <a:solidFill>
                  <a:schemeClr val="accent1"/>
                </a:solidFill>
              </a:rPr>
              <a:t>strive for a new victory in building a modern socialist country in an all-round way strive for building a modern socialist country</a:t>
            </a:r>
          </a:p>
        </p:txBody>
      </p:sp>
      <p:grpSp>
        <p:nvGrpSpPr>
          <p:cNvPr id="69" name="组合 68"/>
          <p:cNvGrpSpPr/>
          <p:nvPr/>
        </p:nvGrpSpPr>
        <p:grpSpPr>
          <a:xfrm>
            <a:off x="2291344" y="3178373"/>
            <a:ext cx="4414256" cy="307777"/>
            <a:chOff x="2209800" y="3257550"/>
            <a:chExt cx="4414256" cy="307777"/>
          </a:xfrm>
        </p:grpSpPr>
        <p:sp>
          <p:nvSpPr>
            <p:cNvPr id="40" name="文本框 39">
              <a:extLst>
                <a:ext uri="{FF2B5EF4-FFF2-40B4-BE49-F238E27FC236}">
                  <a16:creationId xmlns:a16="http://schemas.microsoft.com/office/drawing/2014/main" id="{57F845B5-2C97-4B21-BF8A-5236F664E6B5}"/>
                </a:ext>
              </a:extLst>
            </p:cNvPr>
            <p:cNvSpPr txBox="1"/>
            <p:nvPr/>
          </p:nvSpPr>
          <p:spPr>
            <a:xfrm>
              <a:off x="2968360" y="3257550"/>
              <a:ext cx="2860720" cy="307777"/>
            </a:xfrm>
            <a:prstGeom prst="rect">
              <a:avLst/>
            </a:prstGeom>
            <a:noFill/>
          </p:spPr>
          <p:txBody>
            <a:bodyPr wrap="none" rtlCol="0">
              <a:spAutoFit/>
            </a:bodyPr>
            <a:lstStyle/>
            <a:p>
              <a:pPr algn="ctr"/>
              <a:r>
                <a:rPr lang="zh-CN" altLang="en-US" sz="1400" dirty="0">
                  <a:solidFill>
                    <a:schemeClr val="accent1"/>
                  </a:solidFill>
                  <a:latin typeface="+mn-ea"/>
                </a:rPr>
                <a:t>宣讲人：某某某   时间：</a:t>
              </a:r>
              <a:r>
                <a:rPr lang="en-US" altLang="zh-CN" sz="1400" dirty="0">
                  <a:solidFill>
                    <a:schemeClr val="accent1"/>
                  </a:solidFill>
                  <a:latin typeface="+mn-ea"/>
                </a:rPr>
                <a:t>20XX.XX</a:t>
              </a:r>
              <a:endParaRPr lang="zh-CN" altLang="en-US" sz="1400" dirty="0">
                <a:solidFill>
                  <a:schemeClr val="accent1"/>
                </a:solidFill>
                <a:latin typeface="+mn-ea"/>
              </a:endParaRPr>
            </a:p>
          </p:txBody>
        </p:sp>
        <p:grpSp>
          <p:nvGrpSpPr>
            <p:cNvPr id="50" name="组合 49"/>
            <p:cNvGrpSpPr/>
            <p:nvPr/>
          </p:nvGrpSpPr>
          <p:grpSpPr>
            <a:xfrm>
              <a:off x="5829080" y="3363834"/>
              <a:ext cx="794976" cy="115695"/>
              <a:chOff x="1621651" y="1233704"/>
              <a:chExt cx="2493149" cy="362835"/>
            </a:xfrm>
            <a:solidFill>
              <a:schemeClr val="accent1"/>
            </a:solidFill>
          </p:grpSpPr>
          <p:cxnSp>
            <p:nvCxnSpPr>
              <p:cNvPr id="51" name="直接连接符 50"/>
              <p:cNvCxnSpPr/>
              <p:nvPr/>
            </p:nvCxnSpPr>
            <p:spPr>
              <a:xfrm>
                <a:off x="1747634" y="1428750"/>
                <a:ext cx="2290966"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五角星 51"/>
              <p:cNvSpPr/>
              <p:nvPr/>
            </p:nvSpPr>
            <p:spPr>
              <a:xfrm>
                <a:off x="3763507"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五角星 52"/>
              <p:cNvSpPr/>
              <p:nvPr/>
            </p:nvSpPr>
            <p:spPr>
              <a:xfrm>
                <a:off x="2637078"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五角星 53"/>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209800" y="3353590"/>
              <a:ext cx="794976" cy="115695"/>
              <a:chOff x="1621651" y="1233704"/>
              <a:chExt cx="2493149" cy="362835"/>
            </a:xfrm>
            <a:solidFill>
              <a:schemeClr val="accent1"/>
            </a:solidFill>
          </p:grpSpPr>
          <p:cxnSp>
            <p:nvCxnSpPr>
              <p:cNvPr id="61" name="直接连接符 60"/>
              <p:cNvCxnSpPr/>
              <p:nvPr/>
            </p:nvCxnSpPr>
            <p:spPr>
              <a:xfrm>
                <a:off x="1747634" y="1428750"/>
                <a:ext cx="2290966"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五角星 61"/>
              <p:cNvSpPr/>
              <p:nvPr/>
            </p:nvSpPr>
            <p:spPr>
              <a:xfrm>
                <a:off x="3763507"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62"/>
              <p:cNvSpPr/>
              <p:nvPr/>
            </p:nvSpPr>
            <p:spPr>
              <a:xfrm>
                <a:off x="2637078"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角星 63"/>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6" name="图片 6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flipH="1">
            <a:off x="-3" y="-2372"/>
            <a:ext cx="2968363" cy="1489820"/>
          </a:xfrm>
          <a:prstGeom prst="rect">
            <a:avLst/>
          </a:prstGeom>
        </p:spPr>
      </p:pic>
      <p:pic>
        <p:nvPicPr>
          <p:cNvPr id="73" name="1wwfwfwfwf">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895724" y="5443975"/>
            <a:ext cx="609600" cy="609600"/>
          </a:xfrm>
          <a:prstGeom prst="rect">
            <a:avLst/>
          </a:prstGeom>
        </p:spPr>
      </p:pic>
      <p:pic>
        <p:nvPicPr>
          <p:cNvPr id="3" name="图片 2">
            <a:extLst>
              <a:ext uri="{FF2B5EF4-FFF2-40B4-BE49-F238E27FC236}">
                <a16:creationId xmlns:a16="http://schemas.microsoft.com/office/drawing/2014/main" id="{2962D050-CB10-C9AB-8B1D-842FBD9BC4F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 y="3801386"/>
            <a:ext cx="9144000" cy="1366697"/>
          </a:xfrm>
          <a:prstGeom prst="rect">
            <a:avLst/>
          </a:prstGeom>
        </p:spPr>
      </p:pic>
    </p:spTree>
    <p:extLst>
      <p:ext uri="{BB962C8B-B14F-4D97-AF65-F5344CB8AC3E}">
        <p14:creationId xmlns:p14="http://schemas.microsoft.com/office/powerpoint/2010/main" val="198992944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3"/>
                                        </p:tgtEl>
                                      </p:cBhvr>
                                    </p:cmd>
                                  </p:childTnLst>
                                </p:cTn>
                              </p:par>
                              <p:par>
                                <p:cTn id="7" presetID="2" presetClass="entr" presetSubtype="3" fill="hold" nodeType="withEffect">
                                  <p:stCondLst>
                                    <p:cond delay="0"/>
                                  </p:stCondLst>
                                  <p:childTnLst>
                                    <p:set>
                                      <p:cBhvr>
                                        <p:cTn id="8" dur="1" fill="hold">
                                          <p:stCondLst>
                                            <p:cond delay="0"/>
                                          </p:stCondLst>
                                        </p:cTn>
                                        <p:tgtEl>
                                          <p:spTgt spid="55"/>
                                        </p:tgtEl>
                                        <p:attrNameLst>
                                          <p:attrName>style.visibility</p:attrName>
                                        </p:attrNameLst>
                                      </p:cBhvr>
                                      <p:to>
                                        <p:strVal val="visible"/>
                                      </p:to>
                                    </p:set>
                                    <p:anim calcmode="lin" valueType="num">
                                      <p:cBhvr additive="base">
                                        <p:cTn id="9" dur="1000" fill="hold"/>
                                        <p:tgtEl>
                                          <p:spTgt spid="55"/>
                                        </p:tgtEl>
                                        <p:attrNameLst>
                                          <p:attrName>ppt_x</p:attrName>
                                        </p:attrNameLst>
                                      </p:cBhvr>
                                      <p:tavLst>
                                        <p:tav tm="0">
                                          <p:val>
                                            <p:strVal val="1+#ppt_w/2"/>
                                          </p:val>
                                        </p:tav>
                                        <p:tav tm="100000">
                                          <p:val>
                                            <p:strVal val="#ppt_x"/>
                                          </p:val>
                                        </p:tav>
                                      </p:tavLst>
                                    </p:anim>
                                    <p:anim calcmode="lin" valueType="num">
                                      <p:cBhvr additive="base">
                                        <p:cTn id="10" dur="10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58"/>
                                        </p:tgtEl>
                                        <p:attrNameLst>
                                          <p:attrName>style.visibility</p:attrName>
                                        </p:attrNameLst>
                                      </p:cBhvr>
                                      <p:to>
                                        <p:strVal val="visible"/>
                                      </p:to>
                                    </p:set>
                                    <p:anim calcmode="lin" valueType="num">
                                      <p:cBhvr additive="base">
                                        <p:cTn id="15" dur="500" fill="hold"/>
                                        <p:tgtEl>
                                          <p:spTgt spid="58"/>
                                        </p:tgtEl>
                                        <p:attrNameLst>
                                          <p:attrName>ppt_x</p:attrName>
                                        </p:attrNameLst>
                                      </p:cBhvr>
                                      <p:tavLst>
                                        <p:tav tm="0">
                                          <p:val>
                                            <p:strVal val="0-#ppt_w/2"/>
                                          </p:val>
                                        </p:tav>
                                        <p:tav tm="100000">
                                          <p:val>
                                            <p:strVal val="#ppt_x"/>
                                          </p:val>
                                        </p:tav>
                                      </p:tavLst>
                                    </p:anim>
                                    <p:anim calcmode="lin" valueType="num">
                                      <p:cBhvr additive="base">
                                        <p:cTn id="16"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
                                        </p:tgtEl>
                                        <p:attrNameLst>
                                          <p:attrName>style.visibility</p:attrName>
                                        </p:attrNameLst>
                                      </p:cBhvr>
                                      <p:to>
                                        <p:strVal val="visible"/>
                                      </p:to>
                                    </p:set>
                                    <p:animEffect transition="in" filter="fade">
                                      <p:cBhvr>
                                        <p:cTn id="21" dur="1000"/>
                                        <p:tgtEl>
                                          <p:spTgt spid="71"/>
                                        </p:tgtEl>
                                      </p:cBhvr>
                                    </p:animEffect>
                                    <p:anim calcmode="lin" valueType="num">
                                      <p:cBhvr>
                                        <p:cTn id="22" dur="1000" fill="hold"/>
                                        <p:tgtEl>
                                          <p:spTgt spid="71"/>
                                        </p:tgtEl>
                                        <p:attrNameLst>
                                          <p:attrName>ppt_x</p:attrName>
                                        </p:attrNameLst>
                                      </p:cBhvr>
                                      <p:tavLst>
                                        <p:tav tm="0">
                                          <p:val>
                                            <p:strVal val="#ppt_x"/>
                                          </p:val>
                                        </p:tav>
                                        <p:tav tm="100000">
                                          <p:val>
                                            <p:strVal val="#ppt_x"/>
                                          </p:val>
                                        </p:tav>
                                      </p:tavLst>
                                    </p:anim>
                                    <p:anim calcmode="lin" valueType="num">
                                      <p:cBhvr>
                                        <p:cTn id="23"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barn(inVertical)">
                                      <p:cBhvr>
                                        <p:cTn id="28" dur="500"/>
                                        <p:tgtEl>
                                          <p:spTgt spid="39"/>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 calcmode="lin" valueType="num">
                                      <p:cBhvr>
                                        <p:cTn id="33" dur="500" fill="hold"/>
                                        <p:tgtEl>
                                          <p:spTgt spid="59"/>
                                        </p:tgtEl>
                                        <p:attrNameLst>
                                          <p:attrName>ppt_w</p:attrName>
                                        </p:attrNameLst>
                                      </p:cBhvr>
                                      <p:tavLst>
                                        <p:tav tm="0">
                                          <p:val>
                                            <p:fltVal val="0"/>
                                          </p:val>
                                        </p:tav>
                                        <p:tav tm="100000">
                                          <p:val>
                                            <p:strVal val="#ppt_w"/>
                                          </p:val>
                                        </p:tav>
                                      </p:tavLst>
                                    </p:anim>
                                    <p:anim calcmode="lin" valueType="num">
                                      <p:cBhvr>
                                        <p:cTn id="34" dur="500" fill="hold"/>
                                        <p:tgtEl>
                                          <p:spTgt spid="59"/>
                                        </p:tgtEl>
                                        <p:attrNameLst>
                                          <p:attrName>ppt_h</p:attrName>
                                        </p:attrNameLst>
                                      </p:cBhvr>
                                      <p:tavLst>
                                        <p:tav tm="0">
                                          <p:val>
                                            <p:fltVal val="0"/>
                                          </p:val>
                                        </p:tav>
                                        <p:tav tm="100000">
                                          <p:val>
                                            <p:strVal val="#ppt_h"/>
                                          </p:val>
                                        </p:tav>
                                      </p:tavLst>
                                    </p:anim>
                                    <p:animEffect transition="in" filter="fade">
                                      <p:cBhvr>
                                        <p:cTn id="35" dur="500"/>
                                        <p:tgtEl>
                                          <p:spTgt spid="59"/>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69"/>
                                        </p:tgtEl>
                                        <p:attrNameLst>
                                          <p:attrName>style.visibility</p:attrName>
                                        </p:attrNameLst>
                                      </p:cBhvr>
                                      <p:to>
                                        <p:strVal val="visible"/>
                                      </p:to>
                                    </p:set>
                                    <p:anim calcmode="lin" valueType="num">
                                      <p:cBhvr additive="base">
                                        <p:cTn id="40" dur="500" fill="hold"/>
                                        <p:tgtEl>
                                          <p:spTgt spid="69"/>
                                        </p:tgtEl>
                                        <p:attrNameLst>
                                          <p:attrName>ppt_x</p:attrName>
                                        </p:attrNameLst>
                                      </p:cBhvr>
                                      <p:tavLst>
                                        <p:tav tm="0">
                                          <p:val>
                                            <p:strVal val="#ppt_x"/>
                                          </p:val>
                                        </p:tav>
                                        <p:tav tm="100000">
                                          <p:val>
                                            <p:strVal val="#ppt_x"/>
                                          </p:val>
                                        </p:tav>
                                      </p:tavLst>
                                    </p:anim>
                                    <p:anim calcmode="lin" valueType="num">
                                      <p:cBhvr additive="base">
                                        <p:cTn id="41"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2" repeatCount="indefinite" fill="remove" display="0">
                  <p:stCondLst>
                    <p:cond delay="indefinite"/>
                  </p:stCondLst>
                  <p:endCondLst>
                    <p:cond evt="onStopAudio" delay="0">
                      <p:tgtEl>
                        <p:sldTgt/>
                      </p:tgtEl>
                    </p:cond>
                  </p:endCondLst>
                </p:cTn>
                <p:tgtEl>
                  <p:spTgt spid="73"/>
                </p:tgtEl>
              </p:cMediaNode>
            </p:audio>
          </p:childTnLst>
        </p:cTn>
      </p:par>
    </p:tnLst>
    <p:bldLst>
      <p:bldP spid="16" grpId="1"/>
      <p:bldP spid="19" grpId="1"/>
      <p:bldP spid="39" grpId="0" animBg="1"/>
      <p:bldP spid="5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914400" y="998068"/>
            <a:ext cx="5638800" cy="400110"/>
          </a:xfrm>
          <a:prstGeom prst="rect">
            <a:avLst/>
          </a:prstGeom>
          <a:solidFill>
            <a:schemeClr val="accent1"/>
          </a:solidFill>
        </p:spPr>
        <p:txBody>
          <a:bodyPr wrap="square" rtlCol="0">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决胜全面建成小康社会取得的</a:t>
            </a:r>
            <a:r>
              <a:rPr lang="en-US" altLang="zh-CN"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10</a:t>
            </a:r>
            <a:r>
              <a:rPr lang="zh-CN" altLang="en-US"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方面决定性成就</a:t>
            </a:r>
          </a:p>
        </p:txBody>
      </p:sp>
      <p:grpSp>
        <p:nvGrpSpPr>
          <p:cNvPr id="3" name="组合 2">
            <a:extLst>
              <a:ext uri="{FF2B5EF4-FFF2-40B4-BE49-F238E27FC236}">
                <a16:creationId xmlns:a16="http://schemas.microsoft.com/office/drawing/2014/main" id="{1A1A17CA-E435-6DC6-879C-6EBE9BA568FE}"/>
              </a:ext>
            </a:extLst>
          </p:cNvPr>
          <p:cNvGrpSpPr/>
          <p:nvPr/>
        </p:nvGrpSpPr>
        <p:grpSpPr>
          <a:xfrm>
            <a:off x="914400" y="834639"/>
            <a:ext cx="7315200" cy="1758659"/>
            <a:chOff x="914400" y="834639"/>
            <a:chExt cx="7315200" cy="1758659"/>
          </a:xfrm>
        </p:grpSpPr>
        <p:pic>
          <p:nvPicPr>
            <p:cNvPr id="2" name="图片 1">
              <a:extLst>
                <a:ext uri="{FF2B5EF4-FFF2-40B4-BE49-F238E27FC236}">
                  <a16:creationId xmlns:a16="http://schemas.microsoft.com/office/drawing/2014/main" id="{BA98C2F0-0817-14DB-132F-1189EACFAA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603992" y="834639"/>
              <a:ext cx="1501944" cy="1092323"/>
            </a:xfrm>
            <a:prstGeom prst="rect">
              <a:avLst/>
            </a:prstGeom>
          </p:spPr>
        </p:pic>
        <p:sp>
          <p:nvSpPr>
            <p:cNvPr id="18" name="圆角矩形 17"/>
            <p:cNvSpPr/>
            <p:nvPr/>
          </p:nvSpPr>
          <p:spPr>
            <a:xfrm>
              <a:off x="914400" y="1491592"/>
              <a:ext cx="7315200" cy="110170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968217" y="1531468"/>
              <a:ext cx="7165658" cy="1061829"/>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“十三五”时期，全面深化改革取得重大突破，全面依法治国取得重大进展，全面从严治党取得重大成果，国家治理体系和治理能力现代化加快推进，中国共产党领导和我国社会主义制度优势进一步彰显</a:t>
              </a:r>
              <a:endParaRPr lang="zh-CN" altLang="en-US" sz="1400" dirty="0">
                <a:solidFill>
                  <a:schemeClr val="tx1">
                    <a:lumMod val="85000"/>
                    <a:lumOff val="15000"/>
                  </a:schemeClr>
                </a:solidFill>
                <a:latin typeface="+mn-ea"/>
              </a:endParaRPr>
            </a:p>
          </p:txBody>
        </p:sp>
      </p:grpSp>
      <p:grpSp>
        <p:nvGrpSpPr>
          <p:cNvPr id="4" name="组合 3"/>
          <p:cNvGrpSpPr/>
          <p:nvPr/>
        </p:nvGrpSpPr>
        <p:grpSpPr>
          <a:xfrm>
            <a:off x="914400" y="2745698"/>
            <a:ext cx="7315200" cy="740452"/>
            <a:chOff x="914400" y="2952750"/>
            <a:chExt cx="7315200" cy="740452"/>
          </a:xfrm>
        </p:grpSpPr>
        <p:sp>
          <p:nvSpPr>
            <p:cNvPr id="32" name="圆角矩形 31"/>
            <p:cNvSpPr/>
            <p:nvPr/>
          </p:nvSpPr>
          <p:spPr>
            <a:xfrm>
              <a:off x="914400" y="2952750"/>
              <a:ext cx="7315200" cy="740452"/>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968217" y="2992626"/>
              <a:ext cx="7165658" cy="70057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经济实力、科技实力、综合国力跃上新的大台阶，经济运行总体平稳，经济结构持续优化，预计二〇二〇年国内生产总值突破一百万亿元</a:t>
              </a:r>
              <a:endParaRPr lang="zh-CN" altLang="en-US" sz="1400" dirty="0">
                <a:solidFill>
                  <a:schemeClr val="tx1">
                    <a:lumMod val="85000"/>
                    <a:lumOff val="15000"/>
                  </a:schemeClr>
                </a:solidFill>
                <a:latin typeface="+mn-ea"/>
              </a:endParaRPr>
            </a:p>
          </p:txBody>
        </p:sp>
      </p:grpSp>
      <p:grpSp>
        <p:nvGrpSpPr>
          <p:cNvPr id="34" name="组合 33"/>
          <p:cNvGrpSpPr/>
          <p:nvPr/>
        </p:nvGrpSpPr>
        <p:grpSpPr>
          <a:xfrm>
            <a:off x="916211" y="3622995"/>
            <a:ext cx="7315200" cy="777555"/>
            <a:chOff x="872490" y="2953735"/>
            <a:chExt cx="7315200" cy="777555"/>
          </a:xfrm>
        </p:grpSpPr>
        <p:sp>
          <p:nvSpPr>
            <p:cNvPr id="35" name="圆角矩形 34"/>
            <p:cNvSpPr/>
            <p:nvPr/>
          </p:nvSpPr>
          <p:spPr>
            <a:xfrm>
              <a:off x="872490" y="2953735"/>
              <a:ext cx="7315200" cy="740452"/>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968217" y="2992626"/>
              <a:ext cx="7165658" cy="738664"/>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脱贫攻坚成果举世瞩目，五千五百七十五万农村贫困人口实现脱贫</a:t>
              </a:r>
              <a:r>
                <a:rPr lang="en-US" altLang="zh-CN" sz="1400" dirty="0">
                  <a:solidFill>
                    <a:schemeClr val="tx1">
                      <a:lumMod val="85000"/>
                      <a:lumOff val="15000"/>
                    </a:schemeClr>
                  </a:solidFill>
                  <a:latin typeface="+mn-ea"/>
                  <a:cs typeface="思源黑体 CN Heavy" panose="020B0A00000000000000" charset="-122"/>
                </a:rPr>
                <a:t>,</a:t>
              </a:r>
              <a:r>
                <a:rPr lang="zh-CN" altLang="en-US" sz="1400" dirty="0">
                  <a:solidFill>
                    <a:schemeClr val="tx1">
                      <a:lumMod val="85000"/>
                      <a:lumOff val="15000"/>
                    </a:schemeClr>
                  </a:solidFill>
                  <a:latin typeface="+mn-ea"/>
                  <a:cs typeface="思源黑体 CN Heavy" panose="020B0A00000000000000" charset="-122"/>
                </a:rPr>
                <a:t>粮食年产量连续五年稳定在一万三千亿斤以上</a:t>
              </a:r>
              <a:endParaRPr lang="zh-CN" altLang="en-US" sz="1400" dirty="0">
                <a:solidFill>
                  <a:schemeClr val="tx1">
                    <a:lumMod val="85000"/>
                    <a:lumOff val="15000"/>
                  </a:schemeClr>
                </a:solidFill>
                <a:latin typeface="+mn-ea"/>
              </a:endParaRPr>
            </a:p>
          </p:txBody>
        </p:sp>
      </p:grpSp>
    </p:spTree>
    <p:extLst>
      <p:ext uri="{BB962C8B-B14F-4D97-AF65-F5344CB8AC3E}">
        <p14:creationId xmlns:p14="http://schemas.microsoft.com/office/powerpoint/2010/main" val="187139815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E9FAC03-7DE9-22AF-A8F5-1394C37D5621}"/>
              </a:ext>
            </a:extLst>
          </p:cNvPr>
          <p:cNvGrpSpPr/>
          <p:nvPr/>
        </p:nvGrpSpPr>
        <p:grpSpPr>
          <a:xfrm>
            <a:off x="914400" y="663709"/>
            <a:ext cx="7315200" cy="963435"/>
            <a:chOff x="914400" y="663709"/>
            <a:chExt cx="7315200" cy="963435"/>
          </a:xfrm>
        </p:grpSpPr>
        <p:pic>
          <p:nvPicPr>
            <p:cNvPr id="2" name="图片 1">
              <a:extLst>
                <a:ext uri="{FF2B5EF4-FFF2-40B4-BE49-F238E27FC236}">
                  <a16:creationId xmlns:a16="http://schemas.microsoft.com/office/drawing/2014/main" id="{82FC60C2-F168-1A35-8FC3-928DFA8185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08020" y="663709"/>
              <a:ext cx="1324723" cy="963435"/>
            </a:xfrm>
            <a:prstGeom prst="rect">
              <a:avLst/>
            </a:prstGeom>
          </p:spPr>
        </p:pic>
        <p:grpSp>
          <p:nvGrpSpPr>
            <p:cNvPr id="4" name="组合 3"/>
            <p:cNvGrpSpPr/>
            <p:nvPr/>
          </p:nvGrpSpPr>
          <p:grpSpPr>
            <a:xfrm>
              <a:off x="914400" y="1160274"/>
              <a:ext cx="7315200" cy="430401"/>
              <a:chOff x="914400" y="1312674"/>
              <a:chExt cx="7315200" cy="430401"/>
            </a:xfrm>
          </p:grpSpPr>
          <p:sp>
            <p:nvSpPr>
              <p:cNvPr id="20" name="圆角矩形 19"/>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968217" y="1326032"/>
                <a:ext cx="6880383" cy="415498"/>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污染防治力度加大，生态环境明显改善</a:t>
                </a:r>
                <a:endParaRPr lang="zh-CN" altLang="en-US" sz="1400" dirty="0">
                  <a:solidFill>
                    <a:schemeClr val="tx1">
                      <a:lumMod val="85000"/>
                      <a:lumOff val="15000"/>
                    </a:schemeClr>
                  </a:solidFill>
                  <a:latin typeface="+mn-ea"/>
                </a:endParaRPr>
              </a:p>
            </p:txBody>
          </p:sp>
        </p:grpSp>
      </p:grpSp>
      <p:grpSp>
        <p:nvGrpSpPr>
          <p:cNvPr id="8" name="组合 7">
            <a:extLst>
              <a:ext uri="{FF2B5EF4-FFF2-40B4-BE49-F238E27FC236}">
                <a16:creationId xmlns:a16="http://schemas.microsoft.com/office/drawing/2014/main" id="{331C14ED-0084-84DA-2CB3-9B9F0091BF28}"/>
              </a:ext>
            </a:extLst>
          </p:cNvPr>
          <p:cNvGrpSpPr/>
          <p:nvPr/>
        </p:nvGrpSpPr>
        <p:grpSpPr>
          <a:xfrm>
            <a:off x="914400" y="1614139"/>
            <a:ext cx="7315200" cy="963435"/>
            <a:chOff x="914400" y="1614139"/>
            <a:chExt cx="7315200" cy="963435"/>
          </a:xfrm>
        </p:grpSpPr>
        <p:pic>
          <p:nvPicPr>
            <p:cNvPr id="5" name="图片 4">
              <a:extLst>
                <a:ext uri="{FF2B5EF4-FFF2-40B4-BE49-F238E27FC236}">
                  <a16:creationId xmlns:a16="http://schemas.microsoft.com/office/drawing/2014/main" id="{B657ABAE-A001-16D4-3BB9-7ABA9F64F4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32530" y="1614139"/>
              <a:ext cx="1324723" cy="963435"/>
            </a:xfrm>
            <a:prstGeom prst="rect">
              <a:avLst/>
            </a:prstGeom>
          </p:spPr>
        </p:pic>
        <p:grpSp>
          <p:nvGrpSpPr>
            <p:cNvPr id="22" name="组合 21"/>
            <p:cNvGrpSpPr/>
            <p:nvPr/>
          </p:nvGrpSpPr>
          <p:grpSpPr>
            <a:xfrm>
              <a:off x="914400" y="2086265"/>
              <a:ext cx="7315200" cy="430401"/>
              <a:chOff x="914400" y="1312674"/>
              <a:chExt cx="7315200" cy="430401"/>
            </a:xfrm>
          </p:grpSpPr>
          <p:sp>
            <p:nvSpPr>
              <p:cNvPr id="26" name="圆角矩形 25"/>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968217" y="1326032"/>
                <a:ext cx="6880383" cy="377411"/>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对外开放持续扩大，共建“一带一路”成果丰硕</a:t>
                </a:r>
                <a:endParaRPr lang="zh-CN" altLang="en-US" sz="1400" dirty="0">
                  <a:solidFill>
                    <a:schemeClr val="tx1">
                      <a:lumMod val="85000"/>
                      <a:lumOff val="15000"/>
                    </a:schemeClr>
                  </a:solidFill>
                  <a:latin typeface="+mn-ea"/>
                </a:endParaRPr>
              </a:p>
            </p:txBody>
          </p:sp>
        </p:grpSp>
      </p:grpSp>
      <p:grpSp>
        <p:nvGrpSpPr>
          <p:cNvPr id="9" name="组合 8">
            <a:extLst>
              <a:ext uri="{FF2B5EF4-FFF2-40B4-BE49-F238E27FC236}">
                <a16:creationId xmlns:a16="http://schemas.microsoft.com/office/drawing/2014/main" id="{1A12A9D0-9404-4880-0010-AB848B03E5B1}"/>
              </a:ext>
            </a:extLst>
          </p:cNvPr>
          <p:cNvGrpSpPr/>
          <p:nvPr/>
        </p:nvGrpSpPr>
        <p:grpSpPr>
          <a:xfrm>
            <a:off x="914400" y="2503793"/>
            <a:ext cx="7315200" cy="963435"/>
            <a:chOff x="914400" y="2503793"/>
            <a:chExt cx="7315200" cy="963435"/>
          </a:xfrm>
        </p:grpSpPr>
        <p:pic>
          <p:nvPicPr>
            <p:cNvPr id="6" name="图片 5">
              <a:extLst>
                <a:ext uri="{FF2B5EF4-FFF2-40B4-BE49-F238E27FC236}">
                  <a16:creationId xmlns:a16="http://schemas.microsoft.com/office/drawing/2014/main" id="{7A23C355-0A2A-A839-038D-6B259D29A2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28016" y="2503793"/>
              <a:ext cx="1324723" cy="963435"/>
            </a:xfrm>
            <a:prstGeom prst="rect">
              <a:avLst/>
            </a:prstGeom>
          </p:spPr>
        </p:pic>
        <p:grpSp>
          <p:nvGrpSpPr>
            <p:cNvPr id="27" name="组合 26"/>
            <p:cNvGrpSpPr/>
            <p:nvPr/>
          </p:nvGrpSpPr>
          <p:grpSpPr>
            <a:xfrm>
              <a:off x="914400" y="3012256"/>
              <a:ext cx="7315200" cy="430401"/>
              <a:chOff x="914400" y="1312674"/>
              <a:chExt cx="7315200" cy="430401"/>
            </a:xfrm>
          </p:grpSpPr>
          <p:sp>
            <p:nvSpPr>
              <p:cNvPr id="31" name="圆角矩形 3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968217" y="1326032"/>
                <a:ext cx="6880383" cy="377411"/>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文化事业和文化产业繁荣发展</a:t>
                </a:r>
                <a:endParaRPr lang="zh-CN" altLang="en-US" sz="1400" dirty="0">
                  <a:solidFill>
                    <a:schemeClr val="tx1">
                      <a:lumMod val="85000"/>
                      <a:lumOff val="15000"/>
                    </a:schemeClr>
                  </a:solidFill>
                  <a:latin typeface="+mn-ea"/>
                </a:endParaRPr>
              </a:p>
            </p:txBody>
          </p:sp>
        </p:grpSp>
      </p:grpSp>
      <p:grpSp>
        <p:nvGrpSpPr>
          <p:cNvPr id="10" name="组合 9">
            <a:extLst>
              <a:ext uri="{FF2B5EF4-FFF2-40B4-BE49-F238E27FC236}">
                <a16:creationId xmlns:a16="http://schemas.microsoft.com/office/drawing/2014/main" id="{18DC9756-127C-143C-1E19-472A3ABCDEE7}"/>
              </a:ext>
            </a:extLst>
          </p:cNvPr>
          <p:cNvGrpSpPr/>
          <p:nvPr/>
        </p:nvGrpSpPr>
        <p:grpSpPr>
          <a:xfrm>
            <a:off x="914400" y="3455754"/>
            <a:ext cx="7315200" cy="963435"/>
            <a:chOff x="914400" y="3455754"/>
            <a:chExt cx="7315200" cy="963435"/>
          </a:xfrm>
        </p:grpSpPr>
        <p:pic>
          <p:nvPicPr>
            <p:cNvPr id="7" name="图片 6">
              <a:extLst>
                <a:ext uri="{FF2B5EF4-FFF2-40B4-BE49-F238E27FC236}">
                  <a16:creationId xmlns:a16="http://schemas.microsoft.com/office/drawing/2014/main" id="{22143C88-3CEF-E620-B80B-601D2D722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03364" y="3455754"/>
              <a:ext cx="1324723" cy="963435"/>
            </a:xfrm>
            <a:prstGeom prst="rect">
              <a:avLst/>
            </a:prstGeom>
          </p:spPr>
        </p:pic>
        <p:grpSp>
          <p:nvGrpSpPr>
            <p:cNvPr id="32" name="组合 31"/>
            <p:cNvGrpSpPr/>
            <p:nvPr/>
          </p:nvGrpSpPr>
          <p:grpSpPr>
            <a:xfrm>
              <a:off x="914400" y="3938246"/>
              <a:ext cx="7315200" cy="430401"/>
              <a:chOff x="914400" y="1312674"/>
              <a:chExt cx="7315200" cy="430401"/>
            </a:xfrm>
          </p:grpSpPr>
          <p:sp>
            <p:nvSpPr>
              <p:cNvPr id="36" name="圆角矩形 35"/>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968217" y="1326032"/>
                <a:ext cx="6880383" cy="377411"/>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国防和军队建设水平大幅提升，军队组织形态实现重大变革</a:t>
                </a:r>
                <a:endParaRPr lang="zh-CN" altLang="en-US" sz="1400" dirty="0">
                  <a:solidFill>
                    <a:schemeClr val="tx1">
                      <a:lumMod val="85000"/>
                      <a:lumOff val="15000"/>
                    </a:schemeClr>
                  </a:solidFill>
                  <a:latin typeface="+mn-ea"/>
                </a:endParaRPr>
              </a:p>
            </p:txBody>
          </p:sp>
        </p:grpSp>
      </p:grpSp>
    </p:spTree>
    <p:extLst>
      <p:ext uri="{BB962C8B-B14F-4D97-AF65-F5344CB8AC3E}">
        <p14:creationId xmlns:p14="http://schemas.microsoft.com/office/powerpoint/2010/main" val="375679293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itds7">
            <a:extLst>
              <a:ext uri="{FF2B5EF4-FFF2-40B4-BE49-F238E27FC236}">
                <a16:creationId xmlns:a16="http://schemas.microsoft.com/office/drawing/2014/main" id="{45D2B636-E0DB-472F-9EE9-22B242E235EB}"/>
              </a:ext>
            </a:extLst>
          </p:cNvPr>
          <p:cNvSpPr/>
          <p:nvPr/>
        </p:nvSpPr>
        <p:spPr>
          <a:xfrm>
            <a:off x="2570885" y="1467981"/>
            <a:ext cx="5638800" cy="2246769"/>
          </a:xfrm>
          <a:prstGeom prst="rect">
            <a:avLst/>
          </a:prstGeom>
        </p:spPr>
        <p:txBody>
          <a:bodyPr wrap="square">
            <a:spAutoFit/>
          </a:bodyPr>
          <a:lstStyle/>
          <a:p>
            <a:pPr marL="285750" indent="-285750">
              <a:lnSpc>
                <a:spcPct val="200000"/>
              </a:lnSpc>
              <a:buFont typeface="Arial" panose="020B0604020202020204" pitchFamily="34" charset="0"/>
              <a:buChar char="•"/>
            </a:pPr>
            <a:r>
              <a:rPr lang="zh-CN" altLang="en-US" sz="1400" dirty="0">
                <a:latin typeface="+mn-ea"/>
                <a:cs typeface="+mn-ea"/>
                <a:sym typeface="+mn-lt"/>
              </a:rPr>
              <a:t>人民生活水平显著提高，高等教育进入普及化阶段，城镇新增就业超过六千万人，建成世界上规模最大的社会保障体系，基本医疗保险覆盖超过十三亿人，基本养老保险覆盖近十亿人，新冠肺炎疫情防控取得重大战略成果</a:t>
            </a:r>
            <a:endParaRPr lang="en-US" altLang="zh-CN" sz="1400" dirty="0">
              <a:latin typeface="+mn-ea"/>
              <a:cs typeface="+mn-ea"/>
              <a:sym typeface="+mn-lt"/>
            </a:endParaRPr>
          </a:p>
          <a:p>
            <a:pPr marL="285750" indent="-285750">
              <a:lnSpc>
                <a:spcPct val="200000"/>
              </a:lnSpc>
              <a:buFont typeface="Arial" panose="020B0604020202020204" pitchFamily="34" charset="0"/>
              <a:buChar char="•"/>
            </a:pPr>
            <a:r>
              <a:rPr lang="zh-CN" altLang="en-US" sz="1400" dirty="0">
                <a:latin typeface="+mn-ea"/>
                <a:cs typeface="+mn-ea"/>
                <a:sym typeface="+mn-lt"/>
              </a:rPr>
              <a:t>国家安全全面加强，社会保持和谐稳定</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2800350"/>
            <a:ext cx="2302764" cy="2302764"/>
          </a:xfrm>
          <a:prstGeom prst="rect">
            <a:avLst/>
          </a:prstGeom>
        </p:spPr>
      </p:pic>
      <p:grpSp>
        <p:nvGrpSpPr>
          <p:cNvPr id="4" name="组合 3">
            <a:extLst>
              <a:ext uri="{FF2B5EF4-FFF2-40B4-BE49-F238E27FC236}">
                <a16:creationId xmlns:a16="http://schemas.microsoft.com/office/drawing/2014/main" id="{73096CAB-553E-017F-77F1-C8DB5FCC2A96}"/>
              </a:ext>
            </a:extLst>
          </p:cNvPr>
          <p:cNvGrpSpPr/>
          <p:nvPr/>
        </p:nvGrpSpPr>
        <p:grpSpPr>
          <a:xfrm>
            <a:off x="1066800" y="1554312"/>
            <a:ext cx="1371600" cy="2236638"/>
            <a:chOff x="1066800" y="1554312"/>
            <a:chExt cx="1371600" cy="2236638"/>
          </a:xfrm>
        </p:grpSpPr>
        <p:grpSp>
          <p:nvGrpSpPr>
            <p:cNvPr id="15" name="组合 14"/>
            <p:cNvGrpSpPr/>
            <p:nvPr/>
          </p:nvGrpSpPr>
          <p:grpSpPr>
            <a:xfrm>
              <a:off x="1066800" y="1554312"/>
              <a:ext cx="1371600" cy="2236638"/>
              <a:chOff x="838200" y="1962150"/>
              <a:chExt cx="1371600" cy="2236638"/>
            </a:xfrm>
          </p:grpSpPr>
          <p:sp>
            <p:nvSpPr>
              <p:cNvPr id="17" name="Aitds8">
                <a:extLst>
                  <a:ext uri="{FF2B5EF4-FFF2-40B4-BE49-F238E27FC236}">
                    <a16:creationId xmlns:a16="http://schemas.microsoft.com/office/drawing/2014/main" id="{E2AD27F5-06BE-4ADF-9768-72775AC7E4D9}"/>
                  </a:ext>
                </a:extLst>
              </p:cNvPr>
              <p:cNvSpPr txBox="1"/>
              <p:nvPr/>
            </p:nvSpPr>
            <p:spPr>
              <a:xfrm>
                <a:off x="1040107" y="2876550"/>
                <a:ext cx="1017293" cy="1223284"/>
              </a:xfrm>
              <a:prstGeom prst="rect">
                <a:avLst/>
              </a:prstGeom>
              <a:noFill/>
            </p:spPr>
            <p:txBody>
              <a:bodyPr wrap="square" rtlCol="0">
                <a:spAutoFit/>
              </a:bodyPr>
              <a:lstStyle/>
              <a:p>
                <a:pPr eaLnBrk="0" fontAlgn="base" hangingPunct="0">
                  <a:lnSpc>
                    <a:spcPct val="120000"/>
                  </a:lnSpc>
                  <a:spcBef>
                    <a:spcPct val="0"/>
                  </a:spcBef>
                  <a:spcAft>
                    <a:spcPct val="0"/>
                  </a:spcAft>
                  <a:buFont typeface="Arial" panose="020B0604020202020204" pitchFamily="34" charset="0"/>
                  <a:buNone/>
                  <a:defRPr/>
                </a:pPr>
                <a:r>
                  <a:rPr lang="zh-CN" altLang="en-US" sz="3200" b="1" dirty="0">
                    <a:solidFill>
                      <a:schemeClr val="accent1"/>
                    </a:solidFill>
                    <a:cs typeface="+mn-ea"/>
                    <a:sym typeface="+mn-lt"/>
                  </a:rPr>
                  <a:t>主要议程</a:t>
                </a:r>
              </a:p>
            </p:txBody>
          </p:sp>
          <p:sp>
            <p:nvSpPr>
              <p:cNvPr id="20" name="矩形 19"/>
              <p:cNvSpPr/>
              <p:nvPr/>
            </p:nvSpPr>
            <p:spPr>
              <a:xfrm>
                <a:off x="838200" y="1962150"/>
                <a:ext cx="1371600" cy="22366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星形: 五角 2">
              <a:extLst>
                <a:ext uri="{FF2B5EF4-FFF2-40B4-BE49-F238E27FC236}">
                  <a16:creationId xmlns:a16="http://schemas.microsoft.com/office/drawing/2014/main" id="{54A5E1FC-669E-CAFC-79B7-58549A80CADF}"/>
                </a:ext>
              </a:extLst>
            </p:cNvPr>
            <p:cNvSpPr/>
            <p:nvPr/>
          </p:nvSpPr>
          <p:spPr>
            <a:xfrm>
              <a:off x="1447800" y="1852646"/>
              <a:ext cx="616066" cy="616066"/>
            </a:xfrm>
            <a:prstGeom prst="star5">
              <a:avLst>
                <a:gd name="adj" fmla="val 20490"/>
                <a:gd name="hf" fmla="val 105146"/>
                <a:gd name="vf" fmla="val 110557"/>
              </a:avLst>
            </a:prstGeom>
            <a:solidFill>
              <a:srgbClr val="DA0000"/>
            </a:soli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197091311"/>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914400" y="1962150"/>
            <a:ext cx="2115309" cy="461665"/>
          </a:xfrm>
          <a:prstGeom prst="rect">
            <a:avLst/>
          </a:prstGeom>
          <a:solidFill>
            <a:schemeClr val="accent1"/>
          </a:solidFill>
          <a:ln>
            <a:solidFill>
              <a:schemeClr val="accent1"/>
            </a:solidFill>
          </a:ln>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机 遇</a:t>
            </a:r>
          </a:p>
        </p:txBody>
      </p:sp>
      <p:grpSp>
        <p:nvGrpSpPr>
          <p:cNvPr id="3" name="组合 2">
            <a:extLst>
              <a:ext uri="{FF2B5EF4-FFF2-40B4-BE49-F238E27FC236}">
                <a16:creationId xmlns:a16="http://schemas.microsoft.com/office/drawing/2014/main" id="{64FCFCDF-7E13-8B2B-1CD5-ED8F83482514}"/>
              </a:ext>
            </a:extLst>
          </p:cNvPr>
          <p:cNvGrpSpPr/>
          <p:nvPr/>
        </p:nvGrpSpPr>
        <p:grpSpPr>
          <a:xfrm>
            <a:off x="914400" y="830957"/>
            <a:ext cx="7315200" cy="963435"/>
            <a:chOff x="914400" y="830957"/>
            <a:chExt cx="7315200" cy="963435"/>
          </a:xfrm>
        </p:grpSpPr>
        <p:pic>
          <p:nvPicPr>
            <p:cNvPr id="2" name="图片 1">
              <a:extLst>
                <a:ext uri="{FF2B5EF4-FFF2-40B4-BE49-F238E27FC236}">
                  <a16:creationId xmlns:a16="http://schemas.microsoft.com/office/drawing/2014/main" id="{3A4BBA6E-6BF0-A094-E156-6F0F9B343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32529" y="830957"/>
              <a:ext cx="1324723" cy="963435"/>
            </a:xfrm>
            <a:prstGeom prst="rect">
              <a:avLst/>
            </a:prstGeom>
          </p:spPr>
        </p:pic>
        <p:grpSp>
          <p:nvGrpSpPr>
            <p:cNvPr id="18" name="组合 17"/>
            <p:cNvGrpSpPr/>
            <p:nvPr/>
          </p:nvGrpSpPr>
          <p:grpSpPr>
            <a:xfrm>
              <a:off x="914400" y="1312674"/>
              <a:ext cx="7315200" cy="464350"/>
              <a:chOff x="914400" y="1312674"/>
              <a:chExt cx="7315200" cy="464350"/>
            </a:xfrm>
          </p:grpSpPr>
          <p:sp>
            <p:nvSpPr>
              <p:cNvPr id="23" name="圆角矩形 22"/>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1" name="矩形 20"/>
              <p:cNvSpPr/>
              <p:nvPr/>
            </p:nvSpPr>
            <p:spPr>
              <a:xfrm>
                <a:off x="968217" y="1315359"/>
                <a:ext cx="6880383" cy="461665"/>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我国发展环境面临的深刻复杂变化</a:t>
                </a:r>
              </a:p>
            </p:txBody>
          </p:sp>
        </p:grpSp>
      </p:grpSp>
      <p:sp>
        <p:nvSpPr>
          <p:cNvPr id="24" name="文本框 23"/>
          <p:cNvSpPr txBox="1"/>
          <p:nvPr/>
        </p:nvSpPr>
        <p:spPr>
          <a:xfrm>
            <a:off x="3514345" y="1962150"/>
            <a:ext cx="2115309" cy="461665"/>
          </a:xfrm>
          <a:prstGeom prst="rect">
            <a:avLst/>
          </a:prstGeom>
          <a:solidFill>
            <a:schemeClr val="accent1"/>
          </a:solidFill>
          <a:ln>
            <a:solidFill>
              <a:schemeClr val="accent1"/>
            </a:solidFill>
          </a:ln>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国 际</a:t>
            </a:r>
          </a:p>
        </p:txBody>
      </p:sp>
      <p:sp>
        <p:nvSpPr>
          <p:cNvPr id="25" name="文本框 24"/>
          <p:cNvSpPr txBox="1"/>
          <p:nvPr/>
        </p:nvSpPr>
        <p:spPr>
          <a:xfrm>
            <a:off x="6114291" y="1962150"/>
            <a:ext cx="2115309" cy="461665"/>
          </a:xfrm>
          <a:prstGeom prst="rect">
            <a:avLst/>
          </a:prstGeom>
          <a:solidFill>
            <a:schemeClr val="accent1"/>
          </a:solidFill>
          <a:ln>
            <a:solidFill>
              <a:schemeClr val="accent1"/>
            </a:solidFill>
          </a:ln>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挑 战</a:t>
            </a:r>
          </a:p>
        </p:txBody>
      </p:sp>
      <p:sp>
        <p:nvSpPr>
          <p:cNvPr id="26" name="矩形 25"/>
          <p:cNvSpPr/>
          <p:nvPr/>
        </p:nvSpPr>
        <p:spPr>
          <a:xfrm>
            <a:off x="838200" y="2647950"/>
            <a:ext cx="7696200" cy="738664"/>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tx1">
                    <a:lumMod val="85000"/>
                    <a:lumOff val="15000"/>
                  </a:schemeClr>
                </a:solidFill>
                <a:latin typeface="+mn-ea"/>
                <a:cs typeface="思源黑体 CN Heavy" panose="020B0A00000000000000" charset="-122"/>
              </a:rPr>
              <a:t>当今世界正经历百年未有之大变局，新一轮科技革命和产业变革深入发展，国际力量对比深刻调整，和平与发展仍然是时代主题，人类命运共同体理念深入人心</a:t>
            </a:r>
            <a:endParaRPr lang="zh-CN" altLang="en-US" sz="1400" dirty="0">
              <a:solidFill>
                <a:schemeClr val="tx1">
                  <a:lumMod val="85000"/>
                  <a:lumOff val="15000"/>
                </a:schemeClr>
              </a:solidFill>
              <a:latin typeface="+mn-ea"/>
            </a:endParaRPr>
          </a:p>
        </p:txBody>
      </p:sp>
      <p:sp>
        <p:nvSpPr>
          <p:cNvPr id="27" name="矩形 26"/>
          <p:cNvSpPr/>
          <p:nvPr/>
        </p:nvSpPr>
        <p:spPr>
          <a:xfrm>
            <a:off x="838199" y="3486150"/>
            <a:ext cx="7467600" cy="415498"/>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tx1">
                    <a:lumMod val="85000"/>
                    <a:lumOff val="15000"/>
                  </a:schemeClr>
                </a:solidFill>
                <a:latin typeface="+mn-ea"/>
                <a:cs typeface="思源黑体 CN Heavy" panose="020B0A00000000000000" charset="-122"/>
              </a:rPr>
              <a:t>国际环境日趋复杂，不稳定性不确定性明显增加</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1" y="2977255"/>
            <a:ext cx="3886199" cy="2115027"/>
          </a:xfrm>
          <a:prstGeom prst="rect">
            <a:avLst/>
          </a:prstGeom>
        </p:spPr>
      </p:pic>
    </p:spTree>
    <p:extLst>
      <p:ext uri="{BB962C8B-B14F-4D97-AF65-F5344CB8AC3E}">
        <p14:creationId xmlns:p14="http://schemas.microsoft.com/office/powerpoint/2010/main" val="3339927843"/>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2"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grpId="2"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par>
                                <p:cTn id="20" presetID="53" presetClass="entr" presetSubtype="16" fill="hold" grpId="2" nodeType="with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up)">
                                      <p:cBhvr>
                                        <p:cTn id="34" dur="500"/>
                                        <p:tgtEl>
                                          <p:spTgt spid="27"/>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animBg="1"/>
      <p:bldP spid="24" grpId="1" animBg="1"/>
      <p:bldP spid="24" grpId="2" animBg="1"/>
      <p:bldP spid="25" grpId="1" animBg="1"/>
      <p:bldP spid="25" grpId="2" animBg="1"/>
      <p:bldP spid="26"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972309" y="1276350"/>
            <a:ext cx="2115309" cy="461665"/>
          </a:xfrm>
          <a:prstGeom prst="rect">
            <a:avLst/>
          </a:prstGeom>
          <a:noFill/>
          <a:ln>
            <a:solidFill>
              <a:schemeClr val="accent1"/>
            </a:solidFill>
          </a:ln>
        </p:spPr>
        <p:txBody>
          <a:bodyPr wrap="square" rtlCol="0">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机 遇</a:t>
            </a:r>
          </a:p>
        </p:txBody>
      </p:sp>
      <p:sp>
        <p:nvSpPr>
          <p:cNvPr id="15" name="文本框 14"/>
          <p:cNvSpPr txBox="1"/>
          <p:nvPr/>
        </p:nvSpPr>
        <p:spPr>
          <a:xfrm>
            <a:off x="3572254" y="1276350"/>
            <a:ext cx="2115309" cy="461665"/>
          </a:xfrm>
          <a:prstGeom prst="rect">
            <a:avLst/>
          </a:prstGeom>
          <a:noFill/>
          <a:ln>
            <a:solidFill>
              <a:schemeClr val="accent1"/>
            </a:solidFill>
          </a:ln>
        </p:spPr>
        <p:txBody>
          <a:bodyPr wrap="square" rtlCol="0">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国 内</a:t>
            </a:r>
          </a:p>
        </p:txBody>
      </p:sp>
      <p:sp>
        <p:nvSpPr>
          <p:cNvPr id="17" name="文本框 16"/>
          <p:cNvSpPr txBox="1"/>
          <p:nvPr/>
        </p:nvSpPr>
        <p:spPr>
          <a:xfrm>
            <a:off x="6172200" y="1276350"/>
            <a:ext cx="2115309" cy="461665"/>
          </a:xfrm>
          <a:prstGeom prst="rect">
            <a:avLst/>
          </a:prstGeom>
          <a:noFill/>
          <a:ln>
            <a:solidFill>
              <a:schemeClr val="accent1"/>
            </a:solidFill>
          </a:ln>
        </p:spPr>
        <p:txBody>
          <a:bodyPr wrap="square" rtlCol="0">
            <a:spAutoFit/>
          </a:bodyPr>
          <a:lstStyle/>
          <a:p>
            <a:pPr algn="ctr"/>
            <a:r>
              <a:rPr lang="zh-CN" altLang="en-US" sz="2400" b="1" dirty="0">
                <a:solidFill>
                  <a:schemeClr val="accent1"/>
                </a:solidFill>
                <a:latin typeface="微软雅黑" panose="020B0503020204020204" pitchFamily="34" charset="-122"/>
                <a:ea typeface="微软雅黑" panose="020B0503020204020204" pitchFamily="34" charset="-122"/>
              </a:rPr>
              <a:t>挑 战</a:t>
            </a:r>
          </a:p>
        </p:txBody>
      </p:sp>
      <p:sp>
        <p:nvSpPr>
          <p:cNvPr id="18" name="矩形 17"/>
          <p:cNvSpPr/>
          <p:nvPr/>
        </p:nvSpPr>
        <p:spPr>
          <a:xfrm>
            <a:off x="838202" y="1885950"/>
            <a:ext cx="7525508" cy="106182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tx1">
                    <a:lumMod val="85000"/>
                    <a:lumOff val="15000"/>
                  </a:schemeClr>
                </a:solidFill>
                <a:latin typeface="+mn-ea"/>
                <a:cs typeface="思源黑体 CN Heavy" panose="020B0A00000000000000" charset="-122"/>
              </a:rPr>
              <a:t> 我国已转向高质量发展阶段，制度优势显著，治理效能提升，经济长期向好，物质基础雄厚，人力资源丰富，市场空间广阔，发展韧性强劲，社会大局稳定，继续发展具有多方面优势和条件</a:t>
            </a:r>
            <a:endParaRPr lang="zh-CN" altLang="en-US" sz="1400" dirty="0">
              <a:solidFill>
                <a:schemeClr val="tx1">
                  <a:lumMod val="85000"/>
                  <a:lumOff val="15000"/>
                </a:schemeClr>
              </a:solidFill>
              <a:latin typeface="+mn-ea"/>
            </a:endParaRPr>
          </a:p>
        </p:txBody>
      </p:sp>
      <p:sp>
        <p:nvSpPr>
          <p:cNvPr id="20" name="矩形 19"/>
          <p:cNvSpPr/>
          <p:nvPr/>
        </p:nvSpPr>
        <p:spPr>
          <a:xfrm>
            <a:off x="838200" y="2994452"/>
            <a:ext cx="7440473" cy="1061829"/>
          </a:xfrm>
          <a:prstGeom prst="rect">
            <a:avLst/>
          </a:prstGeom>
        </p:spPr>
        <p:txBody>
          <a:bodyPr wrap="square">
            <a:spAutoFit/>
          </a:bodyPr>
          <a:lstStyle/>
          <a:p>
            <a:pPr marL="285750" indent="-285750">
              <a:lnSpc>
                <a:spcPct val="150000"/>
              </a:lnSpc>
              <a:buFont typeface="Arial" panose="020B0604020202020204" pitchFamily="34" charset="0"/>
              <a:buChar char="•"/>
            </a:pPr>
            <a:r>
              <a:rPr lang="zh-CN" altLang="en-US" sz="1400" dirty="0">
                <a:solidFill>
                  <a:schemeClr val="tx1">
                    <a:lumMod val="85000"/>
                    <a:lumOff val="15000"/>
                  </a:schemeClr>
                </a:solidFill>
                <a:latin typeface="+mn-ea"/>
                <a:cs typeface="思源黑体 CN Heavy" panose="020B0A00000000000000" charset="-122"/>
              </a:rPr>
              <a:t> 我国发展不平衡不充分问题仍然突出，重点领域关键环节改革任务仍然艰巨，创新能力不适应高质量发展要求，农业基础还不稳固，城乡区域发展和收入分配差距较大，生态环保任重道远，民生保障存在短板，社会治理还有弱项</a:t>
            </a:r>
          </a:p>
        </p:txBody>
      </p:sp>
      <p:pic>
        <p:nvPicPr>
          <p:cNvPr id="2" name="图片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b="22900"/>
          <a:stretch/>
        </p:blipFill>
        <p:spPr>
          <a:xfrm>
            <a:off x="4876800" y="3784553"/>
            <a:ext cx="3570743" cy="1377998"/>
          </a:xfrm>
          <a:prstGeom prst="rect">
            <a:avLst/>
          </a:prstGeom>
        </p:spPr>
      </p:pic>
    </p:spTree>
    <p:extLst>
      <p:ext uri="{BB962C8B-B14F-4D97-AF65-F5344CB8AC3E}">
        <p14:creationId xmlns:p14="http://schemas.microsoft.com/office/powerpoint/2010/main" val="235143920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1"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par>
                                <p:cTn id="15" presetID="53" presetClass="entr" presetSubtype="16" fill="hold" grpId="1"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7" grpId="0" animBg="1"/>
      <p:bldP spid="17" grpId="1" animBg="1"/>
      <p:bldP spid="1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838200" y="1123950"/>
            <a:ext cx="5181600" cy="461665"/>
          </a:xfrm>
          <a:prstGeom prst="rect">
            <a:avLst/>
          </a:prstGeom>
          <a:noFill/>
        </p:spPr>
        <p:txBody>
          <a:bodyPr wrap="square" rtlCol="0">
            <a:spAutoFit/>
          </a:bodyPr>
          <a:lstStyle/>
          <a:p>
            <a:r>
              <a:rPr lang="zh-CN" altLang="en-US" sz="2400" b="1"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到二</a:t>
            </a:r>
            <a:r>
              <a:rPr lang="en-US" altLang="zh-CN" sz="2400" b="1"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0</a:t>
            </a:r>
            <a:r>
              <a:rPr lang="zh-CN" altLang="en-US" sz="2400" b="1"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三五年要实现的</a:t>
            </a:r>
            <a:r>
              <a:rPr lang="en-US" altLang="zh-CN" sz="2400" b="1"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9</a:t>
            </a:r>
            <a:r>
              <a:rPr lang="zh-CN" altLang="en-US" sz="2400" b="1"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方面远景目标</a:t>
            </a:r>
          </a:p>
        </p:txBody>
      </p:sp>
      <p:sp>
        <p:nvSpPr>
          <p:cNvPr id="21" name="矩形 20">
            <a:extLst>
              <a:ext uri="{FF2B5EF4-FFF2-40B4-BE49-F238E27FC236}">
                <a16:creationId xmlns:a16="http://schemas.microsoft.com/office/drawing/2014/main" id="{557AA4C9-90C3-45C0-91BB-AA361E9C82E1}"/>
              </a:ext>
            </a:extLst>
          </p:cNvPr>
          <p:cNvSpPr/>
          <p:nvPr/>
        </p:nvSpPr>
        <p:spPr>
          <a:xfrm>
            <a:off x="1066800" y="1962150"/>
            <a:ext cx="7205240" cy="656590"/>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我国经济实力、科技实力、综合国力将大幅跃升，经济总量和城乡居民人均收入将再迈上新的大台阶，关键核心技术实现重大突破，进入创新型国家前列</a:t>
            </a:r>
          </a:p>
        </p:txBody>
      </p:sp>
      <p:sp>
        <p:nvSpPr>
          <p:cNvPr id="22" name="矩形 21"/>
          <p:cNvSpPr/>
          <p:nvPr/>
        </p:nvSpPr>
        <p:spPr>
          <a:xfrm>
            <a:off x="914400" y="1733549"/>
            <a:ext cx="7467600" cy="10668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557AA4C9-90C3-45C0-91BB-AA361E9C82E1}"/>
              </a:ext>
            </a:extLst>
          </p:cNvPr>
          <p:cNvSpPr/>
          <p:nvPr/>
        </p:nvSpPr>
        <p:spPr>
          <a:xfrm>
            <a:off x="6400800" y="1504950"/>
            <a:ext cx="1752600" cy="461665"/>
          </a:xfrm>
          <a:prstGeom prst="rect">
            <a:avLst/>
          </a:prstGeom>
          <a:solidFill>
            <a:schemeClr val="accent1"/>
          </a:solidFill>
        </p:spPr>
        <p:txBody>
          <a:bodyPr wrap="square">
            <a:spAutoFit/>
          </a:bodyPr>
          <a:lstStyle/>
          <a:p>
            <a:pPr algn="ctr">
              <a:defRPr/>
            </a:pPr>
            <a:r>
              <a:rPr lang="zh-CN" altLang="en-US" sz="2400" b="1" dirty="0">
                <a:solidFill>
                  <a:schemeClr val="bg1"/>
                </a:solidFill>
                <a:cs typeface="+mn-ea"/>
                <a:sym typeface="+mn-lt"/>
              </a:rPr>
              <a:t>远景目标</a:t>
            </a:r>
          </a:p>
        </p:txBody>
      </p:sp>
      <p:sp>
        <p:nvSpPr>
          <p:cNvPr id="24" name="矩形 23">
            <a:extLst>
              <a:ext uri="{FF2B5EF4-FFF2-40B4-BE49-F238E27FC236}">
                <a16:creationId xmlns:a16="http://schemas.microsoft.com/office/drawing/2014/main" id="{557AA4C9-90C3-45C0-91BB-AA361E9C82E1}"/>
              </a:ext>
            </a:extLst>
          </p:cNvPr>
          <p:cNvSpPr/>
          <p:nvPr/>
        </p:nvSpPr>
        <p:spPr>
          <a:xfrm>
            <a:off x="1100560" y="3545726"/>
            <a:ext cx="7171480" cy="346249"/>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 基本实现新型工业化、信息化、城镇化、农业现代化，建成现代化经济体系</a:t>
            </a:r>
          </a:p>
        </p:txBody>
      </p:sp>
      <p:sp>
        <p:nvSpPr>
          <p:cNvPr id="25" name="矩形 24"/>
          <p:cNvSpPr/>
          <p:nvPr/>
        </p:nvSpPr>
        <p:spPr>
          <a:xfrm>
            <a:off x="914400" y="3181350"/>
            <a:ext cx="7467600" cy="990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a:extLst>
              <a:ext uri="{FF2B5EF4-FFF2-40B4-BE49-F238E27FC236}">
                <a16:creationId xmlns:a16="http://schemas.microsoft.com/office/drawing/2014/main" id="{557AA4C9-90C3-45C0-91BB-AA361E9C82E1}"/>
              </a:ext>
            </a:extLst>
          </p:cNvPr>
          <p:cNvSpPr/>
          <p:nvPr/>
        </p:nvSpPr>
        <p:spPr>
          <a:xfrm>
            <a:off x="6400800" y="2952750"/>
            <a:ext cx="1752600" cy="461665"/>
          </a:xfrm>
          <a:prstGeom prst="rect">
            <a:avLst/>
          </a:prstGeom>
          <a:solidFill>
            <a:schemeClr val="accent1"/>
          </a:solidFill>
        </p:spPr>
        <p:txBody>
          <a:bodyPr wrap="square">
            <a:spAutoFit/>
          </a:bodyPr>
          <a:lstStyle/>
          <a:p>
            <a:pPr algn="ctr">
              <a:defRPr/>
            </a:pPr>
            <a:r>
              <a:rPr lang="zh-CN" altLang="en-US" sz="2400" b="1" dirty="0">
                <a:solidFill>
                  <a:schemeClr val="bg1"/>
                </a:solidFill>
                <a:cs typeface="+mn-ea"/>
                <a:sym typeface="+mn-lt"/>
              </a:rPr>
              <a:t>远景目标</a:t>
            </a:r>
          </a:p>
        </p:txBody>
      </p:sp>
    </p:spTree>
    <p:extLst>
      <p:ext uri="{BB962C8B-B14F-4D97-AF65-F5344CB8AC3E}">
        <p14:creationId xmlns:p14="http://schemas.microsoft.com/office/powerpoint/2010/main" val="4119339666"/>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left)">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5" grpId="2"/>
      <p:bldP spid="21" grpId="0"/>
      <p:bldP spid="22" grpId="0" animBg="1"/>
      <p:bldP spid="23" grpId="0" animBg="1"/>
      <p:bldP spid="24" grpId="0"/>
      <p:bldP spid="25" grpId="0" animBg="1"/>
      <p:bldP spid="2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557AA4C9-90C3-45C0-91BB-AA361E9C82E1}"/>
              </a:ext>
            </a:extLst>
          </p:cNvPr>
          <p:cNvSpPr/>
          <p:nvPr/>
        </p:nvSpPr>
        <p:spPr>
          <a:xfrm>
            <a:off x="986260" y="1581730"/>
            <a:ext cx="7319540" cy="656590"/>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基本实现国家治理体系和治理能力现代化，人民平等参与、平等发展权利得到充分保障，基本建成法治国家、法治政府、法治社会</a:t>
            </a:r>
          </a:p>
        </p:txBody>
      </p:sp>
      <p:sp>
        <p:nvSpPr>
          <p:cNvPr id="20" name="矩形 19"/>
          <p:cNvSpPr/>
          <p:nvPr/>
        </p:nvSpPr>
        <p:spPr>
          <a:xfrm>
            <a:off x="838200" y="1323920"/>
            <a:ext cx="7467600" cy="990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557AA4C9-90C3-45C0-91BB-AA361E9C82E1}"/>
              </a:ext>
            </a:extLst>
          </p:cNvPr>
          <p:cNvSpPr/>
          <p:nvPr/>
        </p:nvSpPr>
        <p:spPr>
          <a:xfrm>
            <a:off x="1066800" y="1062256"/>
            <a:ext cx="1752600" cy="461665"/>
          </a:xfrm>
          <a:prstGeom prst="rect">
            <a:avLst/>
          </a:prstGeom>
          <a:solidFill>
            <a:schemeClr val="accent1"/>
          </a:solidFill>
        </p:spPr>
        <p:txBody>
          <a:bodyPr wrap="square">
            <a:spAutoFit/>
          </a:bodyPr>
          <a:lstStyle/>
          <a:p>
            <a:pPr algn="ctr">
              <a:defRPr/>
            </a:pPr>
            <a:r>
              <a:rPr lang="zh-CN" altLang="en-US" sz="2400" b="1" dirty="0">
                <a:solidFill>
                  <a:schemeClr val="bg1"/>
                </a:solidFill>
                <a:cs typeface="+mn-ea"/>
                <a:sym typeface="+mn-lt"/>
              </a:rPr>
              <a:t>远景目标</a:t>
            </a:r>
          </a:p>
        </p:txBody>
      </p:sp>
      <p:sp>
        <p:nvSpPr>
          <p:cNvPr id="22" name="矩形 21">
            <a:extLst>
              <a:ext uri="{FF2B5EF4-FFF2-40B4-BE49-F238E27FC236}">
                <a16:creationId xmlns:a16="http://schemas.microsoft.com/office/drawing/2014/main" id="{557AA4C9-90C3-45C0-91BB-AA361E9C82E1}"/>
              </a:ext>
            </a:extLst>
          </p:cNvPr>
          <p:cNvSpPr/>
          <p:nvPr/>
        </p:nvSpPr>
        <p:spPr>
          <a:xfrm>
            <a:off x="986260" y="2622750"/>
            <a:ext cx="7319540" cy="628377"/>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 建成文化强国、教育强国、人才强国、体育强国、健康中国，国民素质和社会文明程度达到新高度，国家文化软实力显著增强</a:t>
            </a:r>
          </a:p>
        </p:txBody>
      </p:sp>
      <p:sp>
        <p:nvSpPr>
          <p:cNvPr id="23" name="矩形 22"/>
          <p:cNvSpPr/>
          <p:nvPr/>
        </p:nvSpPr>
        <p:spPr>
          <a:xfrm>
            <a:off x="838200" y="2600762"/>
            <a:ext cx="7467600" cy="7474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a:extLst>
              <a:ext uri="{FF2B5EF4-FFF2-40B4-BE49-F238E27FC236}">
                <a16:creationId xmlns:a16="http://schemas.microsoft.com/office/drawing/2014/main" id="{557AA4C9-90C3-45C0-91BB-AA361E9C82E1}"/>
              </a:ext>
            </a:extLst>
          </p:cNvPr>
          <p:cNvSpPr/>
          <p:nvPr/>
        </p:nvSpPr>
        <p:spPr>
          <a:xfrm>
            <a:off x="1001500" y="3653056"/>
            <a:ext cx="7319540" cy="628377"/>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 广泛形成绿色生产生活方式，碳排放达峰后稳中有降，生态环境根本好转，美丽中国建设目标基本实现</a:t>
            </a:r>
          </a:p>
        </p:txBody>
      </p:sp>
      <p:sp>
        <p:nvSpPr>
          <p:cNvPr id="25" name="矩形 24"/>
          <p:cNvSpPr/>
          <p:nvPr/>
        </p:nvSpPr>
        <p:spPr>
          <a:xfrm>
            <a:off x="853440" y="3576856"/>
            <a:ext cx="7467600" cy="7474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5296972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left)">
                                      <p:cBhvr>
                                        <p:cTn id="22" dur="500"/>
                                        <p:tgtEl>
                                          <p:spTgt spid="2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left)">
                                      <p:cBhvr>
                                        <p:cTn id="30" dur="500"/>
                                        <p:tgtEl>
                                          <p:spTgt spid="2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2" grpId="0"/>
      <p:bldP spid="23" grpId="0" animBg="1"/>
      <p:bldP spid="24" grpId="0"/>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557AA4C9-90C3-45C0-91BB-AA361E9C82E1}"/>
              </a:ext>
            </a:extLst>
          </p:cNvPr>
          <p:cNvSpPr/>
          <p:nvPr/>
        </p:nvSpPr>
        <p:spPr>
          <a:xfrm>
            <a:off x="1001500" y="1352550"/>
            <a:ext cx="7151900" cy="374461"/>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 形成对外开放新格局，参与国际经济合作和竞争新优势明显增强</a:t>
            </a:r>
          </a:p>
        </p:txBody>
      </p:sp>
      <p:sp>
        <p:nvSpPr>
          <p:cNvPr id="20" name="矩形 19"/>
          <p:cNvSpPr/>
          <p:nvPr/>
        </p:nvSpPr>
        <p:spPr>
          <a:xfrm>
            <a:off x="838200" y="1321500"/>
            <a:ext cx="7467600" cy="4510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557AA4C9-90C3-45C0-91BB-AA361E9C82E1}"/>
              </a:ext>
            </a:extLst>
          </p:cNvPr>
          <p:cNvSpPr/>
          <p:nvPr/>
        </p:nvSpPr>
        <p:spPr>
          <a:xfrm>
            <a:off x="6400800" y="1047750"/>
            <a:ext cx="1752600" cy="461665"/>
          </a:xfrm>
          <a:prstGeom prst="rect">
            <a:avLst/>
          </a:prstGeom>
          <a:solidFill>
            <a:schemeClr val="accent1"/>
          </a:solidFill>
        </p:spPr>
        <p:txBody>
          <a:bodyPr wrap="square">
            <a:spAutoFit/>
          </a:bodyPr>
          <a:lstStyle/>
          <a:p>
            <a:pPr algn="ctr">
              <a:defRPr/>
            </a:pPr>
            <a:r>
              <a:rPr lang="zh-CN" altLang="en-US" sz="2400" b="1" dirty="0">
                <a:solidFill>
                  <a:schemeClr val="bg1"/>
                </a:solidFill>
                <a:cs typeface="+mn-ea"/>
                <a:sym typeface="+mn-lt"/>
              </a:rPr>
              <a:t>远景目标</a:t>
            </a:r>
          </a:p>
        </p:txBody>
      </p:sp>
      <p:sp>
        <p:nvSpPr>
          <p:cNvPr id="26" name="矩形 25">
            <a:extLst>
              <a:ext uri="{FF2B5EF4-FFF2-40B4-BE49-F238E27FC236}">
                <a16:creationId xmlns:a16="http://schemas.microsoft.com/office/drawing/2014/main" id="{557AA4C9-90C3-45C0-91BB-AA361E9C82E1}"/>
              </a:ext>
            </a:extLst>
          </p:cNvPr>
          <p:cNvSpPr/>
          <p:nvPr/>
        </p:nvSpPr>
        <p:spPr>
          <a:xfrm>
            <a:off x="1001500" y="2069400"/>
            <a:ext cx="7151900" cy="628377"/>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 人均国内生产总值达到中等发达国家水平，中等收入群体显著扩大，基本公共服务实现均等化，城乡区域发展差距和居民生活水平差距显著缩小</a:t>
            </a:r>
          </a:p>
        </p:txBody>
      </p:sp>
      <p:sp>
        <p:nvSpPr>
          <p:cNvPr id="27" name="矩形 26"/>
          <p:cNvSpPr/>
          <p:nvPr/>
        </p:nvSpPr>
        <p:spPr>
          <a:xfrm>
            <a:off x="838200" y="2038350"/>
            <a:ext cx="7467600" cy="69563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a:extLst>
              <a:ext uri="{FF2B5EF4-FFF2-40B4-BE49-F238E27FC236}">
                <a16:creationId xmlns:a16="http://schemas.microsoft.com/office/drawing/2014/main" id="{557AA4C9-90C3-45C0-91BB-AA361E9C82E1}"/>
              </a:ext>
            </a:extLst>
          </p:cNvPr>
          <p:cNvSpPr/>
          <p:nvPr/>
        </p:nvSpPr>
        <p:spPr>
          <a:xfrm>
            <a:off x="1001500" y="3052021"/>
            <a:ext cx="7151900" cy="346249"/>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 平安中国建设达到更高水平，基本实现国防和军队现代化</a:t>
            </a:r>
          </a:p>
        </p:txBody>
      </p:sp>
      <p:sp>
        <p:nvSpPr>
          <p:cNvPr id="29" name="矩形 28"/>
          <p:cNvSpPr/>
          <p:nvPr/>
        </p:nvSpPr>
        <p:spPr>
          <a:xfrm>
            <a:off x="838200" y="3020971"/>
            <a:ext cx="7467600" cy="4510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a:extLst>
              <a:ext uri="{FF2B5EF4-FFF2-40B4-BE49-F238E27FC236}">
                <a16:creationId xmlns:a16="http://schemas.microsoft.com/office/drawing/2014/main" id="{557AA4C9-90C3-45C0-91BB-AA361E9C82E1}"/>
              </a:ext>
            </a:extLst>
          </p:cNvPr>
          <p:cNvSpPr/>
          <p:nvPr/>
        </p:nvSpPr>
        <p:spPr>
          <a:xfrm>
            <a:off x="1031980" y="3814021"/>
            <a:ext cx="7151900" cy="346249"/>
          </a:xfrm>
          <a:prstGeom prst="rect">
            <a:avLst/>
          </a:prstGeom>
          <a:noFill/>
        </p:spPr>
        <p:txBody>
          <a:bodyPr wrap="square">
            <a:spAutoFit/>
          </a:bodyPr>
          <a:lstStyle/>
          <a:p>
            <a:pPr>
              <a:lnSpc>
                <a:spcPts val="2175"/>
              </a:lnSpc>
              <a:defRPr/>
            </a:pPr>
            <a:r>
              <a:rPr lang="zh-CN" altLang="en-US" sz="1400" dirty="0">
                <a:solidFill>
                  <a:schemeClr val="tx2"/>
                </a:solidFill>
                <a:cs typeface="+mn-ea"/>
                <a:sym typeface="+mn-lt"/>
              </a:rPr>
              <a:t> 人民生活更加美好，人的全面发展、全体人民共同富裕取得更为明显的实质性进展</a:t>
            </a:r>
          </a:p>
        </p:txBody>
      </p:sp>
      <p:sp>
        <p:nvSpPr>
          <p:cNvPr id="31" name="矩形 30"/>
          <p:cNvSpPr/>
          <p:nvPr/>
        </p:nvSpPr>
        <p:spPr>
          <a:xfrm>
            <a:off x="868680" y="3782971"/>
            <a:ext cx="7467600" cy="45107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32490177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animBg="1"/>
      <p:bldP spid="21" grpId="0" animBg="1"/>
      <p:bldP spid="26" grpId="0"/>
      <p:bldP spid="27" grpId="0" animBg="1"/>
      <p:bldP spid="28" grpId="0"/>
      <p:bldP spid="29" grpId="0" animBg="1"/>
      <p:bldP spid="30"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914400" y="1315450"/>
            <a:ext cx="5410200" cy="369332"/>
          </a:xfrm>
          <a:prstGeom prst="rect">
            <a:avLst/>
          </a:prstGeom>
          <a:solidFill>
            <a:schemeClr val="accent1"/>
          </a:solidFill>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“十四五”时期经济社会发展的</a:t>
            </a:r>
            <a:r>
              <a:rPr lang="en-US" altLang="zh-CN"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6</a:t>
            </a:r>
            <a:r>
              <a:rPr lang="zh-CN" altLang="en-US"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个方面主要目标</a:t>
            </a:r>
          </a:p>
        </p:txBody>
      </p:sp>
      <p:grpSp>
        <p:nvGrpSpPr>
          <p:cNvPr id="7" name="组合 6">
            <a:extLst>
              <a:ext uri="{FF2B5EF4-FFF2-40B4-BE49-F238E27FC236}">
                <a16:creationId xmlns:a16="http://schemas.microsoft.com/office/drawing/2014/main" id="{57879BF2-04FC-C973-B6FD-3D87C0668EF9}"/>
              </a:ext>
            </a:extLst>
          </p:cNvPr>
          <p:cNvGrpSpPr/>
          <p:nvPr/>
        </p:nvGrpSpPr>
        <p:grpSpPr>
          <a:xfrm>
            <a:off x="902208" y="1101565"/>
            <a:ext cx="7339584" cy="3238787"/>
            <a:chOff x="902208" y="1101565"/>
            <a:chExt cx="7339584" cy="3238787"/>
          </a:xfrm>
        </p:grpSpPr>
        <p:grpSp>
          <p:nvGrpSpPr>
            <p:cNvPr id="3" name="组合 2">
              <a:extLst>
                <a:ext uri="{FF2B5EF4-FFF2-40B4-BE49-F238E27FC236}">
                  <a16:creationId xmlns:a16="http://schemas.microsoft.com/office/drawing/2014/main" id="{E8DD71F2-FA29-5811-18E9-D35FA4BDCB62}"/>
                </a:ext>
              </a:extLst>
            </p:cNvPr>
            <p:cNvGrpSpPr/>
            <p:nvPr/>
          </p:nvGrpSpPr>
          <p:grpSpPr>
            <a:xfrm>
              <a:off x="902208" y="1101565"/>
              <a:ext cx="7327392" cy="3238787"/>
              <a:chOff x="902208" y="1101565"/>
              <a:chExt cx="7327392" cy="3238787"/>
            </a:xfrm>
          </p:grpSpPr>
          <p:pic>
            <p:nvPicPr>
              <p:cNvPr id="2" name="图片 1">
                <a:extLst>
                  <a:ext uri="{FF2B5EF4-FFF2-40B4-BE49-F238E27FC236}">
                    <a16:creationId xmlns:a16="http://schemas.microsoft.com/office/drawing/2014/main" id="{4105AD31-FA3B-5A13-01F0-0A0C78448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10628" y="1101565"/>
                <a:ext cx="1324723" cy="963435"/>
              </a:xfrm>
              <a:prstGeom prst="rect">
                <a:avLst/>
              </a:prstGeom>
            </p:spPr>
          </p:pic>
          <p:grpSp>
            <p:nvGrpSpPr>
              <p:cNvPr id="10" name="组合 9"/>
              <p:cNvGrpSpPr/>
              <p:nvPr/>
            </p:nvGrpSpPr>
            <p:grpSpPr>
              <a:xfrm>
                <a:off x="902208" y="1769873"/>
                <a:ext cx="7327392" cy="2570479"/>
                <a:chOff x="902208" y="1769873"/>
                <a:chExt cx="7327392" cy="2570479"/>
              </a:xfrm>
            </p:grpSpPr>
            <p:sp>
              <p:nvSpPr>
                <p:cNvPr id="18" name="圆角矩形 17"/>
                <p:cNvSpPr/>
                <p:nvPr/>
              </p:nvSpPr>
              <p:spPr>
                <a:xfrm>
                  <a:off x="914400" y="1769873"/>
                  <a:ext cx="7315200" cy="243762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2" name="矩形 21"/>
              <p:cNvSpPr/>
              <p:nvPr/>
            </p:nvSpPr>
            <p:spPr>
              <a:xfrm>
                <a:off x="1143000" y="1809750"/>
                <a:ext cx="6934200" cy="2354491"/>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经济发展取得新成效，在质量效益明显提升的基础上实现经济持续健康发展，增长潜力充分发挥，国内市场更加强大，经济结构更加优化，创新能力显著提升，产业基础高级化、产业链现代化水平明显提高，农业基础更加稳固，城乡区域发展协调性明显增强，现代化经济体系建设取得重大进展</a:t>
                </a:r>
                <a:r>
                  <a:rPr lang="en-US" altLang="zh-CN" sz="1400" dirty="0">
                    <a:solidFill>
                      <a:schemeClr val="tx1">
                        <a:lumMod val="85000"/>
                        <a:lumOff val="15000"/>
                      </a:schemeClr>
                    </a:solidFill>
                    <a:latin typeface="+mn-ea"/>
                    <a:cs typeface="思源黑体 CN Heavy" panose="020B0A00000000000000" charset="-122"/>
                  </a:rPr>
                  <a:t>,</a:t>
                </a:r>
                <a:r>
                  <a:rPr lang="zh-CN" altLang="en-US" sz="1400" dirty="0">
                    <a:solidFill>
                      <a:schemeClr val="tx1">
                        <a:lumMod val="85000"/>
                        <a:lumOff val="15000"/>
                      </a:schemeClr>
                    </a:solidFill>
                    <a:latin typeface="+mn-ea"/>
                    <a:cs typeface="思源黑体 CN Heavy" panose="020B0A00000000000000" charset="-122"/>
                  </a:rPr>
                  <a:t> 改革开放迈出新步伐，社会主义市场经济体制更加完善，高标准市场体系基本建成，市场主体更加充满活力，产权制度改革和要素市场化配置改革取得重大进展，公平竞争制度更加健全，更高水平开放型经济新体制基本形成</a:t>
                </a:r>
                <a:endParaRPr lang="zh-CN" altLang="en-US" sz="1400" dirty="0">
                  <a:solidFill>
                    <a:schemeClr val="tx1">
                      <a:lumMod val="85000"/>
                      <a:lumOff val="15000"/>
                    </a:schemeClr>
                  </a:solidFill>
                  <a:latin typeface="+mn-ea"/>
                </a:endParaRPr>
              </a:p>
            </p:txBody>
          </p:sp>
        </p:grpSp>
        <p:pic>
          <p:nvPicPr>
            <p:cNvPr id="5" name="图片 4">
              <a:extLst>
                <a:ext uri="{FF2B5EF4-FFF2-40B4-BE49-F238E27FC236}">
                  <a16:creationId xmlns:a16="http://schemas.microsoft.com/office/drawing/2014/main" id="{C035DB52-B079-7E1F-7229-179802DCCF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3649" y="3930664"/>
              <a:ext cx="2638143" cy="409688"/>
            </a:xfrm>
            <a:prstGeom prst="rect">
              <a:avLst/>
            </a:prstGeom>
          </p:spPr>
        </p:pic>
      </p:grpSp>
    </p:spTree>
    <p:extLst>
      <p:ext uri="{BB962C8B-B14F-4D97-AF65-F5344CB8AC3E}">
        <p14:creationId xmlns:p14="http://schemas.microsoft.com/office/powerpoint/2010/main" val="134130689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990600" y="1306404"/>
            <a:ext cx="2926569" cy="253013"/>
            <a:chOff x="978408" y="1306404"/>
            <a:chExt cx="2926569" cy="253013"/>
          </a:xfrm>
        </p:grpSpPr>
        <p:sp>
          <p:nvSpPr>
            <p:cNvPr id="2" name="五角星 1"/>
            <p:cNvSpPr/>
            <p:nvPr/>
          </p:nvSpPr>
          <p:spPr>
            <a:xfrm>
              <a:off x="978408"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角星 23"/>
            <p:cNvSpPr/>
            <p:nvPr/>
          </p:nvSpPr>
          <p:spPr>
            <a:xfrm>
              <a:off x="1646797"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5"/>
            <p:cNvSpPr/>
            <p:nvPr/>
          </p:nvSpPr>
          <p:spPr>
            <a:xfrm>
              <a:off x="2315186"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角星 26"/>
            <p:cNvSpPr/>
            <p:nvPr/>
          </p:nvSpPr>
          <p:spPr>
            <a:xfrm>
              <a:off x="2983575"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角星 27"/>
            <p:cNvSpPr/>
            <p:nvPr/>
          </p:nvSpPr>
          <p:spPr>
            <a:xfrm>
              <a:off x="3651964"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a:extLst>
              <a:ext uri="{FF2B5EF4-FFF2-40B4-BE49-F238E27FC236}">
                <a16:creationId xmlns:a16="http://schemas.microsoft.com/office/drawing/2014/main" id="{71008128-9735-9647-A4E8-54097BB48270}"/>
              </a:ext>
            </a:extLst>
          </p:cNvPr>
          <p:cNvGrpSpPr/>
          <p:nvPr/>
        </p:nvGrpSpPr>
        <p:grpSpPr>
          <a:xfrm>
            <a:off x="902208" y="1077699"/>
            <a:ext cx="7334536" cy="3156075"/>
            <a:chOff x="902208" y="1077699"/>
            <a:chExt cx="7334536" cy="3156075"/>
          </a:xfrm>
        </p:grpSpPr>
        <p:grpSp>
          <p:nvGrpSpPr>
            <p:cNvPr id="7" name="组合 6">
              <a:extLst>
                <a:ext uri="{FF2B5EF4-FFF2-40B4-BE49-F238E27FC236}">
                  <a16:creationId xmlns:a16="http://schemas.microsoft.com/office/drawing/2014/main" id="{677B1CA4-A76D-DBB3-AB78-202555ACE27F}"/>
                </a:ext>
              </a:extLst>
            </p:cNvPr>
            <p:cNvGrpSpPr/>
            <p:nvPr/>
          </p:nvGrpSpPr>
          <p:grpSpPr>
            <a:xfrm>
              <a:off x="902208" y="1077699"/>
              <a:ext cx="7327392" cy="3156075"/>
              <a:chOff x="902208" y="1077699"/>
              <a:chExt cx="7327392" cy="3156075"/>
            </a:xfrm>
          </p:grpSpPr>
          <p:sp>
            <p:nvSpPr>
              <p:cNvPr id="17" name="矩形 16"/>
              <p:cNvSpPr/>
              <p:nvPr/>
            </p:nvSpPr>
            <p:spPr>
              <a:xfrm>
                <a:off x="902208" y="4113113"/>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a:extLst>
                  <a:ext uri="{FF2B5EF4-FFF2-40B4-BE49-F238E27FC236}">
                    <a16:creationId xmlns:a16="http://schemas.microsoft.com/office/drawing/2014/main" id="{77E4869D-31E4-078C-14A4-390D4630E29A}"/>
                  </a:ext>
                </a:extLst>
              </p:cNvPr>
              <p:cNvGrpSpPr/>
              <p:nvPr/>
            </p:nvGrpSpPr>
            <p:grpSpPr>
              <a:xfrm>
                <a:off x="914400" y="1077699"/>
                <a:ext cx="7315200" cy="3023222"/>
                <a:chOff x="914400" y="1077699"/>
                <a:chExt cx="7315200" cy="3023222"/>
              </a:xfrm>
            </p:grpSpPr>
            <p:pic>
              <p:nvPicPr>
                <p:cNvPr id="3" name="图片 2">
                  <a:extLst>
                    <a:ext uri="{FF2B5EF4-FFF2-40B4-BE49-F238E27FC236}">
                      <a16:creationId xmlns:a16="http://schemas.microsoft.com/office/drawing/2014/main" id="{3B186B20-3CB4-69E2-18C2-4CA0FE6EC9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78712" y="1077699"/>
                  <a:ext cx="1324723" cy="963435"/>
                </a:xfrm>
                <a:prstGeom prst="rect">
                  <a:avLst/>
                </a:prstGeom>
              </p:spPr>
            </p:pic>
            <p:sp>
              <p:nvSpPr>
                <p:cNvPr id="20" name="圆角矩形 19"/>
                <p:cNvSpPr/>
                <p:nvPr/>
              </p:nvSpPr>
              <p:spPr>
                <a:xfrm>
                  <a:off x="914400" y="1663295"/>
                  <a:ext cx="7315200" cy="243762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143000" y="1703172"/>
                  <a:ext cx="6934200" cy="2031325"/>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社会文明程度得到新提高，社会主义核心价值观深入人心，人民思想道德素质、科学文化素质和身心健康素质明显提高，公共文化服务体系和文化产业体系更加健全，人民精神文化生活日益丰富，中华文化影响力进一步提升，中华民族凝聚力进一步增强生态文明建设实现新进步，国土空间开发保护格局得到优化，生产生活方式绿色转型成效显著，能源资源配置更加合理、利用效率大幅提高，主要污染物排放总量持续减少，生态环境持续改善，生态安全屏障更加牢固，城乡人居环境明显改善</a:t>
                  </a:r>
                  <a:endParaRPr lang="zh-CN" altLang="en-US" sz="1400" dirty="0">
                    <a:solidFill>
                      <a:schemeClr val="tx1">
                        <a:lumMod val="85000"/>
                        <a:lumOff val="15000"/>
                      </a:schemeClr>
                    </a:solidFill>
                    <a:latin typeface="+mn-ea"/>
                  </a:endParaRPr>
                </a:p>
              </p:txBody>
            </p:sp>
          </p:grpSp>
        </p:grpSp>
        <p:pic>
          <p:nvPicPr>
            <p:cNvPr id="8" name="图片 7">
              <a:extLst>
                <a:ext uri="{FF2B5EF4-FFF2-40B4-BE49-F238E27FC236}">
                  <a16:creationId xmlns:a16="http://schemas.microsoft.com/office/drawing/2014/main" id="{021AC3B5-AF68-6A9E-6EB8-0EE83EF0AC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601" y="3824086"/>
              <a:ext cx="2638143" cy="409688"/>
            </a:xfrm>
            <a:prstGeom prst="rect">
              <a:avLst/>
            </a:prstGeom>
          </p:spPr>
        </p:pic>
      </p:grpSp>
    </p:spTree>
    <p:extLst>
      <p:ext uri="{BB962C8B-B14F-4D97-AF65-F5344CB8AC3E}">
        <p14:creationId xmlns:p14="http://schemas.microsoft.com/office/powerpoint/2010/main" val="1194596039"/>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down)">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0D740015-8410-661D-1E7D-8A8CBCDE3A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186019" y="3486150"/>
            <a:ext cx="1782362" cy="1289632"/>
          </a:xfrm>
          <a:prstGeom prst="rect">
            <a:avLst/>
          </a:prstGeom>
        </p:spPr>
      </p:pic>
      <p:pic>
        <p:nvPicPr>
          <p:cNvPr id="2" name="图片 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09800" y="3760657"/>
            <a:ext cx="5105400" cy="1202322"/>
          </a:xfrm>
          <a:prstGeom prst="rect">
            <a:avLst/>
          </a:prstGeom>
        </p:spPr>
      </p:pic>
      <p:sp>
        <p:nvSpPr>
          <p:cNvPr id="26" name="文本框 25"/>
          <p:cNvSpPr txBox="1"/>
          <p:nvPr/>
        </p:nvSpPr>
        <p:spPr>
          <a:xfrm>
            <a:off x="1066800" y="1454825"/>
            <a:ext cx="7315200" cy="2031325"/>
          </a:xfrm>
          <a:prstGeom prst="rect">
            <a:avLst/>
          </a:prstGeom>
          <a:noFill/>
        </p:spPr>
        <p:txBody>
          <a:bodyPr wrap="square" rtlCol="0" anchor="t">
            <a:spAutoFit/>
          </a:bodyPr>
          <a:lstStyle/>
          <a:p>
            <a:pPr>
              <a:lnSpc>
                <a:spcPct val="150000"/>
              </a:lnSpc>
            </a:pPr>
            <a:r>
              <a:rPr sz="1400"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2020年10月26日，中国共产党第十九届中央委员会第五次全体会议在京召开。中央委员会总书记习近平代表中央政治局向全会作工作报告，并就《中共中央关于制定国民经济和社会发展第十四个五年规划和二〇三五年远景目标的建议（讨论稿）》</a:t>
            </a:r>
            <a:r>
              <a:rPr sz="1400" dirty="0" err="1">
                <a:solidFill>
                  <a:schemeClr val="accent1"/>
                </a:solidFill>
                <a:latin typeface="微软雅黑" panose="020B0503020204020204" pitchFamily="34" charset="-122"/>
                <a:ea typeface="微软雅黑" panose="020B0503020204020204" pitchFamily="34" charset="-122"/>
                <a:cs typeface="汉仪雅酷黑简" panose="00020600040101010101" charset="-122"/>
              </a:rPr>
              <a:t>向全会作了说明</a:t>
            </a:r>
            <a:r>
              <a:rPr sz="1400"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a:t>
            </a:r>
            <a:r>
              <a:rPr lang="zh-CN" altLang="en-US" sz="1400"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2020年10月29日，中国共产党第十九届中央委员会第五次全体会议通过《中国共产党第十九届中央委员会第五次全体会议公报》。</a:t>
            </a:r>
            <a:r>
              <a:rPr sz="1400"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2020年10月30日，中共中央举行新闻发布会，介绍了党的十九届五中全会精神。</a:t>
            </a:r>
          </a:p>
        </p:txBody>
      </p:sp>
      <p:sp>
        <p:nvSpPr>
          <p:cNvPr id="27" name="文本框 26"/>
          <p:cNvSpPr txBox="1"/>
          <p:nvPr/>
        </p:nvSpPr>
        <p:spPr>
          <a:xfrm>
            <a:off x="881572" y="746939"/>
            <a:ext cx="1571149" cy="707886"/>
          </a:xfrm>
          <a:prstGeom prst="rect">
            <a:avLst/>
          </a:prstGeom>
          <a:noFill/>
          <a:effectLst/>
        </p:spPr>
        <p:txBody>
          <a:bodyPr wrap="square" rtlCol="0">
            <a:spAutoFit/>
          </a:bodyPr>
          <a:lstStyle/>
          <a:p>
            <a:pPr algn="ctr"/>
            <a:r>
              <a:rPr lang="zh-CN" altLang="en-US" sz="4000" b="1" dirty="0">
                <a:solidFill>
                  <a:schemeClr val="accent1"/>
                </a:solidFill>
                <a:latin typeface="+mn-ea"/>
              </a:rPr>
              <a:t>前言</a:t>
            </a:r>
          </a:p>
        </p:txBody>
      </p:sp>
      <p:grpSp>
        <p:nvGrpSpPr>
          <p:cNvPr id="3" name="组合 2"/>
          <p:cNvGrpSpPr/>
          <p:nvPr/>
        </p:nvGrpSpPr>
        <p:grpSpPr>
          <a:xfrm>
            <a:off x="2481772" y="974552"/>
            <a:ext cx="2397654" cy="277665"/>
            <a:chOff x="2286000" y="1046763"/>
            <a:chExt cx="2397654" cy="277665"/>
          </a:xfrm>
        </p:grpSpPr>
        <p:grpSp>
          <p:nvGrpSpPr>
            <p:cNvPr id="31" name="组合 30"/>
            <p:cNvGrpSpPr/>
            <p:nvPr/>
          </p:nvGrpSpPr>
          <p:grpSpPr>
            <a:xfrm>
              <a:off x="2286000" y="1046763"/>
              <a:ext cx="1332186" cy="277665"/>
              <a:chOff x="1621651" y="1233704"/>
              <a:chExt cx="1740810" cy="362835"/>
            </a:xfrm>
            <a:solidFill>
              <a:schemeClr val="accent1"/>
            </a:solidFill>
          </p:grpSpPr>
          <p:sp>
            <p:nvSpPr>
              <p:cNvPr id="38" name="五角星 37"/>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角星 40"/>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五角星 41"/>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3915251" y="1049707"/>
              <a:ext cx="768403" cy="274721"/>
              <a:chOff x="1621651" y="1237551"/>
              <a:chExt cx="1004097" cy="358988"/>
            </a:xfrm>
            <a:solidFill>
              <a:schemeClr val="accent1"/>
            </a:solidFill>
          </p:grpSpPr>
          <p:sp>
            <p:nvSpPr>
              <p:cNvPr id="45" name="五角星 44"/>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五角星 45"/>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38507" t="45585"/>
          <a:stretch/>
        </p:blipFill>
        <p:spPr>
          <a:xfrm flipH="1">
            <a:off x="6851422" y="-19050"/>
            <a:ext cx="2292578" cy="1074646"/>
          </a:xfrm>
          <a:prstGeom prst="rect">
            <a:avLst/>
          </a:prstGeom>
        </p:spPr>
      </p:pic>
      <p:pic>
        <p:nvPicPr>
          <p:cNvPr id="8" name="图片 7">
            <a:extLst>
              <a:ext uri="{FF2B5EF4-FFF2-40B4-BE49-F238E27FC236}">
                <a16:creationId xmlns:a16="http://schemas.microsoft.com/office/drawing/2014/main" id="{ED38D63D-41C3-968E-2B01-0425C5A507B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9231" y="3307819"/>
            <a:ext cx="1299569" cy="1221877"/>
          </a:xfrm>
          <a:prstGeom prst="rect">
            <a:avLst/>
          </a:prstGeom>
        </p:spPr>
      </p:pic>
      <p:pic>
        <p:nvPicPr>
          <p:cNvPr id="72" name="图片 7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986" y="4045685"/>
            <a:ext cx="9156986" cy="1097815"/>
          </a:xfrm>
          <a:prstGeom prst="rect">
            <a:avLst/>
          </a:prstGeom>
        </p:spPr>
      </p:pic>
    </p:spTree>
    <p:extLst>
      <p:ext uri="{BB962C8B-B14F-4D97-AF65-F5344CB8AC3E}">
        <p14:creationId xmlns:p14="http://schemas.microsoft.com/office/powerpoint/2010/main" val="379070094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2" nodeType="click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fltVal val="0"/>
                                          </p:val>
                                        </p:tav>
                                        <p:tav tm="100000">
                                          <p:val>
                                            <p:strVal val="#ppt_w"/>
                                          </p:val>
                                        </p:tav>
                                      </p:tavLst>
                                    </p:anim>
                                    <p:anim calcmode="lin" valueType="num">
                                      <p:cBhvr>
                                        <p:cTn id="30" dur="500" fill="hold"/>
                                        <p:tgtEl>
                                          <p:spTgt spid="27"/>
                                        </p:tgtEl>
                                        <p:attrNameLst>
                                          <p:attrName>ppt_h</p:attrName>
                                        </p:attrNameLst>
                                      </p:cBhvr>
                                      <p:tavLst>
                                        <p:tav tm="0">
                                          <p:val>
                                            <p:fltVal val="0"/>
                                          </p:val>
                                        </p:tav>
                                        <p:tav tm="100000">
                                          <p:val>
                                            <p:strVal val="#ppt_h"/>
                                          </p:val>
                                        </p:tav>
                                      </p:tavLst>
                                    </p:anim>
                                    <p:animEffect transition="in" filter="fade">
                                      <p:cBhvr>
                                        <p:cTn id="31" dur="500"/>
                                        <p:tgtEl>
                                          <p:spTgt spid="27"/>
                                        </p:tgtEl>
                                      </p:cBhvr>
                                    </p:animEffect>
                                  </p:childTnLst>
                                </p:cTn>
                              </p:par>
                              <p:par>
                                <p:cTn id="32" presetID="53" presetClass="entr" presetSubtype="16" fill="hold" nodeType="with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2"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p:bldP spid="26" grpId="2"/>
      <p:bldP spid="27" grpId="1"/>
      <p:bldP spid="27"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990600" y="1047750"/>
            <a:ext cx="2926569" cy="253013"/>
            <a:chOff x="978408" y="1306404"/>
            <a:chExt cx="2926569" cy="253013"/>
          </a:xfrm>
        </p:grpSpPr>
        <p:sp>
          <p:nvSpPr>
            <p:cNvPr id="23" name="五角星 22"/>
            <p:cNvSpPr/>
            <p:nvPr/>
          </p:nvSpPr>
          <p:spPr>
            <a:xfrm>
              <a:off x="978408"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五角星 23"/>
            <p:cNvSpPr/>
            <p:nvPr/>
          </p:nvSpPr>
          <p:spPr>
            <a:xfrm>
              <a:off x="1646797"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角星 25"/>
            <p:cNvSpPr/>
            <p:nvPr/>
          </p:nvSpPr>
          <p:spPr>
            <a:xfrm>
              <a:off x="2315186"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五角星 26"/>
            <p:cNvSpPr/>
            <p:nvPr/>
          </p:nvSpPr>
          <p:spPr>
            <a:xfrm>
              <a:off x="2983575"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五角星 27"/>
            <p:cNvSpPr/>
            <p:nvPr/>
          </p:nvSpPr>
          <p:spPr>
            <a:xfrm>
              <a:off x="3651964" y="1306404"/>
              <a:ext cx="253013" cy="253013"/>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 name="组合 4">
            <a:extLst>
              <a:ext uri="{FF2B5EF4-FFF2-40B4-BE49-F238E27FC236}">
                <a16:creationId xmlns:a16="http://schemas.microsoft.com/office/drawing/2014/main" id="{C7226833-ED5C-C886-EC76-ECE09A02FB80}"/>
              </a:ext>
            </a:extLst>
          </p:cNvPr>
          <p:cNvGrpSpPr/>
          <p:nvPr/>
        </p:nvGrpSpPr>
        <p:grpSpPr>
          <a:xfrm>
            <a:off x="902208" y="826787"/>
            <a:ext cx="7340975" cy="3635587"/>
            <a:chOff x="902208" y="826787"/>
            <a:chExt cx="7340975" cy="3635587"/>
          </a:xfrm>
        </p:grpSpPr>
        <p:grpSp>
          <p:nvGrpSpPr>
            <p:cNvPr id="3" name="组合 2">
              <a:extLst>
                <a:ext uri="{FF2B5EF4-FFF2-40B4-BE49-F238E27FC236}">
                  <a16:creationId xmlns:a16="http://schemas.microsoft.com/office/drawing/2014/main" id="{6C8873E4-0290-8057-7CAB-28AC49072710}"/>
                </a:ext>
              </a:extLst>
            </p:cNvPr>
            <p:cNvGrpSpPr/>
            <p:nvPr/>
          </p:nvGrpSpPr>
          <p:grpSpPr>
            <a:xfrm>
              <a:off x="902208" y="826787"/>
              <a:ext cx="7327392" cy="3635587"/>
              <a:chOff x="902208" y="826787"/>
              <a:chExt cx="7327392" cy="3635587"/>
            </a:xfrm>
          </p:grpSpPr>
          <p:pic>
            <p:nvPicPr>
              <p:cNvPr id="2" name="图片 1">
                <a:extLst>
                  <a:ext uri="{FF2B5EF4-FFF2-40B4-BE49-F238E27FC236}">
                    <a16:creationId xmlns:a16="http://schemas.microsoft.com/office/drawing/2014/main" id="{6C0FA47A-9FFA-E5C9-E9F1-6C09484C68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374565" y="826787"/>
                <a:ext cx="1324723" cy="963435"/>
              </a:xfrm>
              <a:prstGeom prst="rect">
                <a:avLst/>
              </a:prstGeom>
            </p:spPr>
          </p:pic>
          <p:grpSp>
            <p:nvGrpSpPr>
              <p:cNvPr id="13" name="组合 12"/>
              <p:cNvGrpSpPr/>
              <p:nvPr/>
            </p:nvGrpSpPr>
            <p:grpSpPr>
              <a:xfrm>
                <a:off x="902208" y="1428750"/>
                <a:ext cx="7327392" cy="3033624"/>
                <a:chOff x="902208" y="1306728"/>
                <a:chExt cx="7327392" cy="3033624"/>
              </a:xfrm>
            </p:grpSpPr>
            <p:sp>
              <p:nvSpPr>
                <p:cNvPr id="20" name="圆角矩形 19"/>
                <p:cNvSpPr/>
                <p:nvPr/>
              </p:nvSpPr>
              <p:spPr>
                <a:xfrm>
                  <a:off x="914400" y="1306728"/>
                  <a:ext cx="7315200" cy="290077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p:cNvSpPr/>
              <p:nvPr/>
            </p:nvSpPr>
            <p:spPr>
              <a:xfrm>
                <a:off x="1117106" y="1504950"/>
                <a:ext cx="6883894" cy="2677656"/>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民生福祉达到新水平，实现更加充分更高质量就业，居民收入增长和经济增长基本同步，分配结构明显改善，基本公共服务均等化水平明显提高，全民受教育程度不断提升，多层次社会保障体系更加健全，卫生健康体系更加完善，脱贫攻坚成果巩固拓展乡村振兴战略全面推进</a:t>
                </a:r>
                <a:r>
                  <a:rPr lang="en-US" altLang="zh-CN" sz="1400" dirty="0">
                    <a:solidFill>
                      <a:schemeClr val="tx1">
                        <a:lumMod val="85000"/>
                        <a:lumOff val="15000"/>
                      </a:schemeClr>
                    </a:solidFill>
                    <a:latin typeface="+mn-ea"/>
                    <a:cs typeface="思源黑体 CN Heavy" panose="020B0A00000000000000" charset="-122"/>
                  </a:rPr>
                  <a:t>,</a:t>
                </a:r>
                <a:r>
                  <a:rPr lang="zh-CN" altLang="en-US" sz="1400" dirty="0">
                    <a:solidFill>
                      <a:schemeClr val="tx1">
                        <a:lumMod val="85000"/>
                        <a:lumOff val="15000"/>
                      </a:schemeClr>
                    </a:solidFill>
                    <a:latin typeface="+mn-ea"/>
                    <a:cs typeface="思源黑体 CN Heavy" panose="020B0A00000000000000" charset="-122"/>
                  </a:rPr>
                  <a:t> 国家治理效能得到新提升，社会主义民主法治更加健全，社会公平正义进一步彰显，国家行政体系更加完善，政府作用更好发挥，行政效率和公信力显著提升，社会治理特别是基层治理水平明显提高，防范化解重大风险体制机制不断健全，突发公共事件应急能力显著增强，自然灾害防御水平明显提升，发展安全保障更加有力，国防和军队现代化迈出重大步伐。</a:t>
                </a:r>
                <a:endParaRPr lang="zh-CN" altLang="en-US" sz="1400" dirty="0">
                  <a:solidFill>
                    <a:schemeClr val="tx1">
                      <a:lumMod val="85000"/>
                      <a:lumOff val="15000"/>
                    </a:schemeClr>
                  </a:solidFill>
                  <a:latin typeface="+mn-ea"/>
                </a:endParaRPr>
              </a:p>
            </p:txBody>
          </p:sp>
        </p:grpSp>
        <p:pic>
          <p:nvPicPr>
            <p:cNvPr id="4" name="图片 3">
              <a:extLst>
                <a:ext uri="{FF2B5EF4-FFF2-40B4-BE49-F238E27FC236}">
                  <a16:creationId xmlns:a16="http://schemas.microsoft.com/office/drawing/2014/main" id="{DFC92899-CDB3-215F-80A6-1929A4BC1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5040" y="4047820"/>
              <a:ext cx="2638143" cy="409688"/>
            </a:xfrm>
            <a:prstGeom prst="rect">
              <a:avLst/>
            </a:prstGeom>
          </p:spPr>
        </p:pic>
      </p:grpSp>
    </p:spTree>
    <p:extLst>
      <p:ext uri="{BB962C8B-B14F-4D97-AF65-F5344CB8AC3E}">
        <p14:creationId xmlns:p14="http://schemas.microsoft.com/office/powerpoint/2010/main" val="1588005057"/>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762000" y="1352550"/>
            <a:ext cx="7620000" cy="461665"/>
          </a:xfrm>
          <a:prstGeom prst="rect">
            <a:avLst/>
          </a:prstGeom>
          <a:solidFill>
            <a:schemeClr val="accent1"/>
          </a:solid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实现奋斗目标的</a:t>
            </a:r>
            <a:r>
              <a:rPr lang="en-US" altLang="zh-CN" sz="24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12</a:t>
            </a:r>
            <a:r>
              <a:rPr lang="zh-CN" altLang="en-US" sz="24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方面具体举措</a:t>
            </a:r>
          </a:p>
        </p:txBody>
      </p:sp>
      <p:grpSp>
        <p:nvGrpSpPr>
          <p:cNvPr id="13" name="组合 12"/>
          <p:cNvGrpSpPr/>
          <p:nvPr/>
        </p:nvGrpSpPr>
        <p:grpSpPr>
          <a:xfrm>
            <a:off x="762000" y="2121789"/>
            <a:ext cx="1712976" cy="1981200"/>
            <a:chOff x="762000" y="1962150"/>
            <a:chExt cx="1712976" cy="1981200"/>
          </a:xfrm>
        </p:grpSpPr>
        <p:sp>
          <p:nvSpPr>
            <p:cNvPr id="4" name="矩形 3"/>
            <p:cNvSpPr/>
            <p:nvPr/>
          </p:nvSpPr>
          <p:spPr>
            <a:xfrm>
              <a:off x="762000" y="1962150"/>
              <a:ext cx="1712976" cy="1752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38200" y="2266950"/>
              <a:ext cx="1524000" cy="1023742"/>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坚持创新在我国现代化建设全局中的核心地位</a:t>
              </a:r>
            </a:p>
          </p:txBody>
        </p:sp>
        <p:sp>
          <p:nvSpPr>
            <p:cNvPr id="20" name="矩形 19"/>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2732024" y="2121789"/>
            <a:ext cx="1712976" cy="1981200"/>
            <a:chOff x="762000" y="1962150"/>
            <a:chExt cx="1712976" cy="1981200"/>
          </a:xfrm>
        </p:grpSpPr>
        <p:sp>
          <p:nvSpPr>
            <p:cNvPr id="23" name="矩形 22"/>
            <p:cNvSpPr/>
            <p:nvPr/>
          </p:nvSpPr>
          <p:spPr>
            <a:xfrm>
              <a:off x="762000" y="1962150"/>
              <a:ext cx="1712976" cy="1752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38200" y="2266950"/>
              <a:ext cx="1524000"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加快发展现代产业体系，推动经济体系优化升级</a:t>
              </a:r>
            </a:p>
          </p:txBody>
        </p:sp>
        <p:sp>
          <p:nvSpPr>
            <p:cNvPr id="26" name="矩形 25"/>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4702048" y="2121789"/>
            <a:ext cx="1712976" cy="1981200"/>
            <a:chOff x="762000" y="1962150"/>
            <a:chExt cx="1712976" cy="1981200"/>
          </a:xfrm>
        </p:grpSpPr>
        <p:sp>
          <p:nvSpPr>
            <p:cNvPr id="28" name="矩形 27"/>
            <p:cNvSpPr/>
            <p:nvPr/>
          </p:nvSpPr>
          <p:spPr>
            <a:xfrm>
              <a:off x="762000" y="1962150"/>
              <a:ext cx="1712976" cy="1752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838200" y="2266950"/>
              <a:ext cx="1524000" cy="1023742"/>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形成强大国内市场，构建新发展格局</a:t>
              </a:r>
            </a:p>
          </p:txBody>
        </p:sp>
        <p:sp>
          <p:nvSpPr>
            <p:cNvPr id="30" name="矩形 29"/>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a:off x="6672072" y="2121789"/>
            <a:ext cx="1712976" cy="1981200"/>
            <a:chOff x="762000" y="1962150"/>
            <a:chExt cx="1712976" cy="1981200"/>
          </a:xfrm>
        </p:grpSpPr>
        <p:sp>
          <p:nvSpPr>
            <p:cNvPr id="32" name="矩形 31"/>
            <p:cNvSpPr/>
            <p:nvPr/>
          </p:nvSpPr>
          <p:spPr>
            <a:xfrm>
              <a:off x="762000" y="1962150"/>
              <a:ext cx="1712976" cy="1752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38200" y="2266950"/>
              <a:ext cx="1524000" cy="1023742"/>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优先发展农业农村，全面推进乡村振兴</a:t>
              </a:r>
            </a:p>
          </p:txBody>
        </p:sp>
        <p:sp>
          <p:nvSpPr>
            <p:cNvPr id="34" name="矩形 33"/>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7913629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par>
                                <p:cTn id="25" presetID="53" presetClass="entr" presetSubtype="16"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725424" y="1172718"/>
            <a:ext cx="1712976" cy="1524000"/>
            <a:chOff x="762000" y="2419350"/>
            <a:chExt cx="1712976" cy="1524000"/>
          </a:xfrm>
        </p:grpSpPr>
        <p:sp>
          <p:nvSpPr>
            <p:cNvPr id="18" name="矩形 17"/>
            <p:cNvSpPr/>
            <p:nvPr/>
          </p:nvSpPr>
          <p:spPr>
            <a:xfrm>
              <a:off x="762000" y="2419350"/>
              <a:ext cx="1712976" cy="1295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820102" y="2576721"/>
              <a:ext cx="1654873"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全面深化改革，构建高水平社会主义市场经济体制</a:t>
              </a:r>
            </a:p>
          </p:txBody>
        </p:sp>
        <p:sp>
          <p:nvSpPr>
            <p:cNvPr id="23" name="矩形 22"/>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7" name="组合 36"/>
          <p:cNvGrpSpPr/>
          <p:nvPr/>
        </p:nvGrpSpPr>
        <p:grpSpPr>
          <a:xfrm>
            <a:off x="2681224" y="1172718"/>
            <a:ext cx="1712976" cy="1524000"/>
            <a:chOff x="762000" y="2419350"/>
            <a:chExt cx="1712976" cy="1524000"/>
          </a:xfrm>
        </p:grpSpPr>
        <p:sp>
          <p:nvSpPr>
            <p:cNvPr id="38" name="矩形 37"/>
            <p:cNvSpPr/>
            <p:nvPr/>
          </p:nvSpPr>
          <p:spPr>
            <a:xfrm>
              <a:off x="762000" y="2419350"/>
              <a:ext cx="1712976" cy="1295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820102" y="2576721"/>
              <a:ext cx="1654873"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优化国土空间布局推进区域协调发展和新型城镇化</a:t>
              </a:r>
            </a:p>
          </p:txBody>
        </p:sp>
        <p:sp>
          <p:nvSpPr>
            <p:cNvPr id="40" name="矩形 39"/>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a:off x="4637024" y="1172718"/>
            <a:ext cx="1712976" cy="1524000"/>
            <a:chOff x="762000" y="2419350"/>
            <a:chExt cx="1712976" cy="1524000"/>
          </a:xfrm>
        </p:grpSpPr>
        <p:sp>
          <p:nvSpPr>
            <p:cNvPr id="42" name="矩形 41"/>
            <p:cNvSpPr/>
            <p:nvPr/>
          </p:nvSpPr>
          <p:spPr>
            <a:xfrm>
              <a:off x="762000" y="2419350"/>
              <a:ext cx="1712976" cy="1295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820102" y="2576721"/>
              <a:ext cx="1654873"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繁荣发展文化事业和文化产业，提高国家文化软实力</a:t>
              </a:r>
            </a:p>
          </p:txBody>
        </p:sp>
        <p:sp>
          <p:nvSpPr>
            <p:cNvPr id="44" name="矩形 43"/>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6592824" y="1172718"/>
            <a:ext cx="1712976" cy="1524000"/>
            <a:chOff x="762000" y="2419350"/>
            <a:chExt cx="1712976" cy="1524000"/>
          </a:xfrm>
        </p:grpSpPr>
        <p:sp>
          <p:nvSpPr>
            <p:cNvPr id="46" name="矩形 45"/>
            <p:cNvSpPr/>
            <p:nvPr/>
          </p:nvSpPr>
          <p:spPr>
            <a:xfrm>
              <a:off x="762000" y="2419350"/>
              <a:ext cx="1712976" cy="1295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820102" y="2576721"/>
              <a:ext cx="1654873"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加快国防和军队现代化，实现富国和强军相统一</a:t>
              </a:r>
            </a:p>
          </p:txBody>
        </p:sp>
        <p:sp>
          <p:nvSpPr>
            <p:cNvPr id="49" name="矩形 48"/>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0" name="组合 49"/>
          <p:cNvGrpSpPr/>
          <p:nvPr/>
        </p:nvGrpSpPr>
        <p:grpSpPr>
          <a:xfrm>
            <a:off x="737616" y="2876550"/>
            <a:ext cx="1712976" cy="1524000"/>
            <a:chOff x="762000" y="2419350"/>
            <a:chExt cx="1712976" cy="1524000"/>
          </a:xfrm>
        </p:grpSpPr>
        <p:sp>
          <p:nvSpPr>
            <p:cNvPr id="51" name="矩形 50"/>
            <p:cNvSpPr/>
            <p:nvPr/>
          </p:nvSpPr>
          <p:spPr>
            <a:xfrm>
              <a:off x="762000" y="2419350"/>
              <a:ext cx="1712976" cy="1295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984693" y="2576721"/>
              <a:ext cx="1325692"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推动绿色发展促进人与自然和谐共生</a:t>
              </a:r>
            </a:p>
          </p:txBody>
        </p:sp>
        <p:sp>
          <p:nvSpPr>
            <p:cNvPr id="53" name="矩形 52"/>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2693416" y="2876550"/>
            <a:ext cx="1712976" cy="1524000"/>
            <a:chOff x="762000" y="2419350"/>
            <a:chExt cx="1712976" cy="1524000"/>
          </a:xfrm>
        </p:grpSpPr>
        <p:sp>
          <p:nvSpPr>
            <p:cNvPr id="55" name="矩形 54"/>
            <p:cNvSpPr/>
            <p:nvPr/>
          </p:nvSpPr>
          <p:spPr>
            <a:xfrm>
              <a:off x="762000" y="2419350"/>
              <a:ext cx="1712976" cy="1295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矩形 55"/>
            <p:cNvSpPr/>
            <p:nvPr/>
          </p:nvSpPr>
          <p:spPr>
            <a:xfrm>
              <a:off x="959293" y="2576721"/>
              <a:ext cx="1376492"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改善人民生活品质，提高社会建设水平</a:t>
              </a:r>
            </a:p>
          </p:txBody>
        </p:sp>
        <p:sp>
          <p:nvSpPr>
            <p:cNvPr id="57" name="矩形 56"/>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4649216" y="2876550"/>
            <a:ext cx="1712976" cy="1524000"/>
            <a:chOff x="762000" y="2419350"/>
            <a:chExt cx="1712976" cy="1524000"/>
          </a:xfrm>
        </p:grpSpPr>
        <p:sp>
          <p:nvSpPr>
            <p:cNvPr id="59" name="矩形 58"/>
            <p:cNvSpPr/>
            <p:nvPr/>
          </p:nvSpPr>
          <p:spPr>
            <a:xfrm>
              <a:off x="762000" y="2419350"/>
              <a:ext cx="1712976" cy="1295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820102" y="2576721"/>
              <a:ext cx="1654873"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实行高水平对外开放，开拓合作共赢新局面</a:t>
              </a:r>
            </a:p>
          </p:txBody>
        </p:sp>
        <p:sp>
          <p:nvSpPr>
            <p:cNvPr id="61" name="矩形 60"/>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2" name="组合 61"/>
          <p:cNvGrpSpPr/>
          <p:nvPr/>
        </p:nvGrpSpPr>
        <p:grpSpPr>
          <a:xfrm>
            <a:off x="6605016" y="2876550"/>
            <a:ext cx="1712976" cy="1524000"/>
            <a:chOff x="762000" y="2419350"/>
            <a:chExt cx="1712976" cy="1524000"/>
          </a:xfrm>
        </p:grpSpPr>
        <p:sp>
          <p:nvSpPr>
            <p:cNvPr id="63" name="矩形 62"/>
            <p:cNvSpPr/>
            <p:nvPr/>
          </p:nvSpPr>
          <p:spPr>
            <a:xfrm>
              <a:off x="762000" y="2419350"/>
              <a:ext cx="1712976" cy="1295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p:cNvSpPr/>
            <p:nvPr/>
          </p:nvSpPr>
          <p:spPr>
            <a:xfrm>
              <a:off x="820102" y="2576721"/>
              <a:ext cx="1654873" cy="1061829"/>
            </a:xfrm>
            <a:prstGeom prst="rect">
              <a:avLst/>
            </a:prstGeom>
          </p:spPr>
          <p:txBody>
            <a:bodyPr wrap="square">
              <a:spAutoFit/>
            </a:bodyPr>
            <a:lstStyle/>
            <a:p>
              <a:pPr algn="ctr">
                <a:lnSpc>
                  <a:spcPct val="150000"/>
                </a:lnSpc>
              </a:pPr>
              <a:r>
                <a:rPr lang="zh-CN" altLang="en-US" sz="1400" dirty="0">
                  <a:solidFill>
                    <a:schemeClr val="tx1">
                      <a:lumMod val="85000"/>
                      <a:lumOff val="15000"/>
                    </a:schemeClr>
                  </a:solidFill>
                  <a:latin typeface="+mn-ea"/>
                </a:rPr>
                <a:t>统筹发展和安全</a:t>
              </a:r>
              <a:endParaRPr lang="en-US" altLang="zh-CN" sz="1400" dirty="0">
                <a:solidFill>
                  <a:schemeClr val="tx1">
                    <a:lumMod val="85000"/>
                    <a:lumOff val="15000"/>
                  </a:schemeClr>
                </a:solidFill>
                <a:latin typeface="+mn-ea"/>
              </a:endParaRPr>
            </a:p>
            <a:p>
              <a:pPr algn="ctr">
                <a:lnSpc>
                  <a:spcPct val="150000"/>
                </a:lnSpc>
              </a:pPr>
              <a:r>
                <a:rPr lang="zh-CN" altLang="en-US" sz="1400" dirty="0">
                  <a:solidFill>
                    <a:schemeClr val="tx1">
                      <a:lumMod val="85000"/>
                      <a:lumOff val="15000"/>
                    </a:schemeClr>
                  </a:solidFill>
                  <a:latin typeface="+mn-ea"/>
                </a:rPr>
                <a:t>建设更高水平的平安中国</a:t>
              </a:r>
            </a:p>
          </p:txBody>
        </p:sp>
        <p:sp>
          <p:nvSpPr>
            <p:cNvPr id="65" name="矩形 64"/>
            <p:cNvSpPr/>
            <p:nvPr/>
          </p:nvSpPr>
          <p:spPr>
            <a:xfrm>
              <a:off x="762000" y="3714750"/>
              <a:ext cx="1712976" cy="2286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646538540"/>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500" fill="hold"/>
                                        <p:tgtEl>
                                          <p:spTgt spid="37"/>
                                        </p:tgtEl>
                                        <p:attrNameLst>
                                          <p:attrName>ppt_w</p:attrName>
                                        </p:attrNameLst>
                                      </p:cBhvr>
                                      <p:tavLst>
                                        <p:tav tm="0">
                                          <p:val>
                                            <p:fltVal val="0"/>
                                          </p:val>
                                        </p:tav>
                                        <p:tav tm="100000">
                                          <p:val>
                                            <p:strVal val="#ppt_w"/>
                                          </p:val>
                                        </p:tav>
                                      </p:tavLst>
                                    </p:anim>
                                    <p:anim calcmode="lin" valueType="num">
                                      <p:cBhvr>
                                        <p:cTn id="15" dur="500" fill="hold"/>
                                        <p:tgtEl>
                                          <p:spTgt spid="37"/>
                                        </p:tgtEl>
                                        <p:attrNameLst>
                                          <p:attrName>ppt_h</p:attrName>
                                        </p:attrNameLst>
                                      </p:cBhvr>
                                      <p:tavLst>
                                        <p:tav tm="0">
                                          <p:val>
                                            <p:fltVal val="0"/>
                                          </p:val>
                                        </p:tav>
                                        <p:tav tm="100000">
                                          <p:val>
                                            <p:strVal val="#ppt_h"/>
                                          </p:val>
                                        </p:tav>
                                      </p:tavLst>
                                    </p:anim>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p:cTn id="21" dur="500" fill="hold"/>
                                        <p:tgtEl>
                                          <p:spTgt spid="41"/>
                                        </p:tgtEl>
                                        <p:attrNameLst>
                                          <p:attrName>ppt_w</p:attrName>
                                        </p:attrNameLst>
                                      </p:cBhvr>
                                      <p:tavLst>
                                        <p:tav tm="0">
                                          <p:val>
                                            <p:fltVal val="0"/>
                                          </p:val>
                                        </p:tav>
                                        <p:tav tm="100000">
                                          <p:val>
                                            <p:strVal val="#ppt_w"/>
                                          </p:val>
                                        </p:tav>
                                      </p:tavLst>
                                    </p:anim>
                                    <p:anim calcmode="lin" valueType="num">
                                      <p:cBhvr>
                                        <p:cTn id="22" dur="500" fill="hold"/>
                                        <p:tgtEl>
                                          <p:spTgt spid="41"/>
                                        </p:tgtEl>
                                        <p:attrNameLst>
                                          <p:attrName>ppt_h</p:attrName>
                                        </p:attrNameLst>
                                      </p:cBhvr>
                                      <p:tavLst>
                                        <p:tav tm="0">
                                          <p:val>
                                            <p:fltVal val="0"/>
                                          </p:val>
                                        </p:tav>
                                        <p:tav tm="100000">
                                          <p:val>
                                            <p:strVal val="#ppt_h"/>
                                          </p:val>
                                        </p:tav>
                                      </p:tavLst>
                                    </p:anim>
                                    <p:animEffect transition="in" filter="fade">
                                      <p:cBhvr>
                                        <p:cTn id="23" dur="500"/>
                                        <p:tgtEl>
                                          <p:spTgt spid="4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 calcmode="lin" valueType="num">
                                      <p:cBhvr>
                                        <p:cTn id="35" dur="500" fill="hold"/>
                                        <p:tgtEl>
                                          <p:spTgt spid="50"/>
                                        </p:tgtEl>
                                        <p:attrNameLst>
                                          <p:attrName>ppt_w</p:attrName>
                                        </p:attrNameLst>
                                      </p:cBhvr>
                                      <p:tavLst>
                                        <p:tav tm="0">
                                          <p:val>
                                            <p:fltVal val="0"/>
                                          </p:val>
                                        </p:tav>
                                        <p:tav tm="100000">
                                          <p:val>
                                            <p:strVal val="#ppt_w"/>
                                          </p:val>
                                        </p:tav>
                                      </p:tavLst>
                                    </p:anim>
                                    <p:anim calcmode="lin" valueType="num">
                                      <p:cBhvr>
                                        <p:cTn id="36" dur="500" fill="hold"/>
                                        <p:tgtEl>
                                          <p:spTgt spid="50"/>
                                        </p:tgtEl>
                                        <p:attrNameLst>
                                          <p:attrName>ppt_h</p:attrName>
                                        </p:attrNameLst>
                                      </p:cBhvr>
                                      <p:tavLst>
                                        <p:tav tm="0">
                                          <p:val>
                                            <p:fltVal val="0"/>
                                          </p:val>
                                        </p:tav>
                                        <p:tav tm="100000">
                                          <p:val>
                                            <p:strVal val="#ppt_h"/>
                                          </p:val>
                                        </p:tav>
                                      </p:tavLst>
                                    </p:anim>
                                    <p:animEffect transition="in" filter="fade">
                                      <p:cBhvr>
                                        <p:cTn id="37" dur="500"/>
                                        <p:tgtEl>
                                          <p:spTgt spid="5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58"/>
                                        </p:tgtEl>
                                        <p:attrNameLst>
                                          <p:attrName>style.visibility</p:attrName>
                                        </p:attrNameLst>
                                      </p:cBhvr>
                                      <p:to>
                                        <p:strVal val="visible"/>
                                      </p:to>
                                    </p:set>
                                    <p:anim calcmode="lin" valueType="num">
                                      <p:cBhvr>
                                        <p:cTn id="49" dur="500" fill="hold"/>
                                        <p:tgtEl>
                                          <p:spTgt spid="58"/>
                                        </p:tgtEl>
                                        <p:attrNameLst>
                                          <p:attrName>ppt_w</p:attrName>
                                        </p:attrNameLst>
                                      </p:cBhvr>
                                      <p:tavLst>
                                        <p:tav tm="0">
                                          <p:val>
                                            <p:fltVal val="0"/>
                                          </p:val>
                                        </p:tav>
                                        <p:tav tm="100000">
                                          <p:val>
                                            <p:strVal val="#ppt_w"/>
                                          </p:val>
                                        </p:tav>
                                      </p:tavLst>
                                    </p:anim>
                                    <p:anim calcmode="lin" valueType="num">
                                      <p:cBhvr>
                                        <p:cTn id="50" dur="500" fill="hold"/>
                                        <p:tgtEl>
                                          <p:spTgt spid="58"/>
                                        </p:tgtEl>
                                        <p:attrNameLst>
                                          <p:attrName>ppt_h</p:attrName>
                                        </p:attrNameLst>
                                      </p:cBhvr>
                                      <p:tavLst>
                                        <p:tav tm="0">
                                          <p:val>
                                            <p:fltVal val="0"/>
                                          </p:val>
                                        </p:tav>
                                        <p:tav tm="100000">
                                          <p:val>
                                            <p:strVal val="#ppt_h"/>
                                          </p:val>
                                        </p:tav>
                                      </p:tavLst>
                                    </p:anim>
                                    <p:animEffect transition="in" filter="fade">
                                      <p:cBhvr>
                                        <p:cTn id="51" dur="500"/>
                                        <p:tgtEl>
                                          <p:spTgt spid="58"/>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p:cTn id="56" dur="500" fill="hold"/>
                                        <p:tgtEl>
                                          <p:spTgt spid="62"/>
                                        </p:tgtEl>
                                        <p:attrNameLst>
                                          <p:attrName>ppt_w</p:attrName>
                                        </p:attrNameLst>
                                      </p:cBhvr>
                                      <p:tavLst>
                                        <p:tav tm="0">
                                          <p:val>
                                            <p:fltVal val="0"/>
                                          </p:val>
                                        </p:tav>
                                        <p:tav tm="100000">
                                          <p:val>
                                            <p:strVal val="#ppt_w"/>
                                          </p:val>
                                        </p:tav>
                                      </p:tavLst>
                                    </p:anim>
                                    <p:anim calcmode="lin" valueType="num">
                                      <p:cBhvr>
                                        <p:cTn id="57" dur="500" fill="hold"/>
                                        <p:tgtEl>
                                          <p:spTgt spid="62"/>
                                        </p:tgtEl>
                                        <p:attrNameLst>
                                          <p:attrName>ppt_h</p:attrName>
                                        </p:attrNameLst>
                                      </p:cBhvr>
                                      <p:tavLst>
                                        <p:tav tm="0">
                                          <p:val>
                                            <p:fltVal val="0"/>
                                          </p:val>
                                        </p:tav>
                                        <p:tav tm="100000">
                                          <p:val>
                                            <p:strVal val="#ppt_h"/>
                                          </p:val>
                                        </p:tav>
                                      </p:tavLst>
                                    </p:anim>
                                    <p:animEffect transition="in" filter="fade">
                                      <p:cBhvr>
                                        <p:cTn id="5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01DF291F-003F-321A-2380-66C0A48D29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25" y="2809118"/>
            <a:ext cx="1689389" cy="1919146"/>
          </a:xfrm>
          <a:prstGeom prst="rect">
            <a:avLst/>
          </a:prstGeom>
        </p:spPr>
      </p:pic>
      <p:pic>
        <p:nvPicPr>
          <p:cNvPr id="17" name="图片 16"/>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1071"/>
          <a:stretch/>
        </p:blipFill>
        <p:spPr>
          <a:xfrm>
            <a:off x="4444089" y="4047585"/>
            <a:ext cx="2794911" cy="833919"/>
          </a:xfrm>
          <a:prstGeom prst="rect">
            <a:avLst/>
          </a:prstGeom>
        </p:spPr>
      </p:pic>
      <p:pic>
        <p:nvPicPr>
          <p:cNvPr id="2" name="图片 1"/>
          <p:cNvPicPr>
            <a:picLocks noChangeAspect="1"/>
          </p:cNvPicPr>
          <p:nvPr/>
        </p:nvPicPr>
        <p:blipFill>
          <a:blip r:embed="rId7"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79507" y="4047585"/>
            <a:ext cx="3541056" cy="833919"/>
          </a:xfrm>
          <a:prstGeom prst="rect">
            <a:avLst/>
          </a:prstGeom>
        </p:spPr>
      </p:pic>
      <p:pic>
        <p:nvPicPr>
          <p:cNvPr id="70" name="图片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628313">
            <a:off x="6758913" y="2904985"/>
            <a:ext cx="2569829" cy="2358669"/>
          </a:xfrm>
          <a:prstGeom prst="rect">
            <a:avLst/>
          </a:prstGeom>
        </p:spPr>
      </p:pic>
      <p:pic>
        <p:nvPicPr>
          <p:cNvPr id="72" name="图片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86" y="4045685"/>
            <a:ext cx="9156986" cy="1097815"/>
          </a:xfrm>
          <a:prstGeom prst="rect">
            <a:avLst/>
          </a:prstGeom>
        </p:spPr>
      </p:pic>
      <p:pic>
        <p:nvPicPr>
          <p:cNvPr id="4" name="图片 3"/>
          <p:cNvPicPr>
            <a:picLocks noChangeAspect="1"/>
          </p:cNvPicPr>
          <p:nvPr/>
        </p:nvPicPr>
        <p:blipFill rotWithShape="1">
          <a:blip r:embed="rId10" cstate="print">
            <a:extLst>
              <a:ext uri="{28A0092B-C50C-407E-A947-70E740481C1C}">
                <a14:useLocalDpi xmlns:a14="http://schemas.microsoft.com/office/drawing/2010/main" val="0"/>
              </a:ext>
            </a:extLst>
          </a:blip>
          <a:srcRect l="38507" t="45585"/>
          <a:stretch/>
        </p:blipFill>
        <p:spPr>
          <a:xfrm flipH="1">
            <a:off x="6851422" y="-19050"/>
            <a:ext cx="2292578" cy="1074646"/>
          </a:xfrm>
          <a:prstGeom prst="rect">
            <a:avLst/>
          </a:prstGeom>
        </p:spPr>
      </p:pic>
      <p:sp>
        <p:nvSpPr>
          <p:cNvPr id="24" name="文本"/>
          <p:cNvSpPr/>
          <p:nvPr>
            <p:custDataLst>
              <p:tags r:id="rId1"/>
            </p:custDataLst>
          </p:nvPr>
        </p:nvSpPr>
        <p:spPr>
          <a:xfrm>
            <a:off x="1371600" y="2114550"/>
            <a:ext cx="6612731" cy="646331"/>
          </a:xfrm>
          <a:prstGeom prst="rect">
            <a:avLst/>
          </a:prstGeom>
          <a:noFill/>
          <a:effectLst/>
        </p:spPr>
        <p:txBody>
          <a:bodyPr wrap="square">
            <a:spAutoFit/>
          </a:bodyPr>
          <a:lstStyle/>
          <a:p>
            <a:pPr algn="ctr" defTabSz="685800">
              <a:tabLst>
                <a:tab pos="1947386" algn="l"/>
              </a:tabLst>
            </a:pPr>
            <a:r>
              <a:rPr lang="zh-CN" altLang="en-US" sz="3600" b="1" dirty="0">
                <a:solidFill>
                  <a:schemeClr val="accent1"/>
                </a:solidFill>
                <a:latin typeface="+mn-ea"/>
                <a:sym typeface="+mn-ea"/>
              </a:rPr>
              <a:t>十九届五中全会十四个关键词</a:t>
            </a:r>
          </a:p>
        </p:txBody>
      </p:sp>
      <p:grpSp>
        <p:nvGrpSpPr>
          <p:cNvPr id="3" name="组合 2"/>
          <p:cNvGrpSpPr/>
          <p:nvPr/>
        </p:nvGrpSpPr>
        <p:grpSpPr>
          <a:xfrm>
            <a:off x="2133600" y="1430494"/>
            <a:ext cx="5041314" cy="707886"/>
            <a:chOff x="2045286" y="1352550"/>
            <a:chExt cx="5041314" cy="707886"/>
          </a:xfrm>
        </p:grpSpPr>
        <p:sp>
          <p:nvSpPr>
            <p:cNvPr id="23" name="文本"/>
            <p:cNvSpPr/>
            <p:nvPr>
              <p:custDataLst>
                <p:tags r:id="rId2"/>
              </p:custDataLst>
            </p:nvPr>
          </p:nvSpPr>
          <p:spPr>
            <a:xfrm>
              <a:off x="3204248" y="1352550"/>
              <a:ext cx="2764024" cy="707886"/>
            </a:xfrm>
            <a:prstGeom prst="rect">
              <a:avLst/>
            </a:prstGeom>
            <a:effectLst/>
          </p:spPr>
          <p:txBody>
            <a:bodyPr wrap="square">
              <a:spAutoFit/>
            </a:bodyPr>
            <a:lstStyle/>
            <a:p>
              <a:pPr algn="ctr"/>
              <a:r>
                <a:rPr lang="zh-CN" altLang="en-US" sz="4000" kern="100" dirty="0">
                  <a:solidFill>
                    <a:schemeClr val="accent1"/>
                  </a:solidFill>
                  <a:latin typeface="+mn-ea"/>
                  <a:cs typeface="汉仪长美黑简" panose="02010600000101010101" charset="-122"/>
                </a:rPr>
                <a:t>第四部分</a:t>
              </a:r>
              <a:endParaRPr lang="en-US" altLang="zh-CN" sz="4000" kern="100" dirty="0">
                <a:solidFill>
                  <a:schemeClr val="accent1"/>
                </a:solidFill>
                <a:latin typeface="+mn-ea"/>
                <a:cs typeface="汉仪长美黑简" panose="02010600000101010101" charset="-122"/>
              </a:endParaRPr>
            </a:p>
          </p:txBody>
        </p:sp>
        <p:grpSp>
          <p:nvGrpSpPr>
            <p:cNvPr id="39" name="组合 38"/>
            <p:cNvGrpSpPr/>
            <p:nvPr/>
          </p:nvGrpSpPr>
          <p:grpSpPr>
            <a:xfrm>
              <a:off x="5754414" y="1602563"/>
              <a:ext cx="1332186" cy="277665"/>
              <a:chOff x="1621651" y="1233704"/>
              <a:chExt cx="1740810" cy="362835"/>
            </a:xfrm>
            <a:solidFill>
              <a:schemeClr val="accent1"/>
            </a:solidFill>
          </p:grpSpPr>
          <p:sp>
            <p:nvSpPr>
              <p:cNvPr id="43" name="五角星 42"/>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2045286" y="1581150"/>
              <a:ext cx="1332186" cy="277665"/>
              <a:chOff x="1621651" y="1233704"/>
              <a:chExt cx="1740810" cy="362835"/>
            </a:xfrm>
            <a:solidFill>
              <a:schemeClr val="accent1"/>
            </a:solidFill>
          </p:grpSpPr>
          <p:sp>
            <p:nvSpPr>
              <p:cNvPr id="47" name="五角星 46"/>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2" name="矩形 61"/>
          <p:cNvSpPr/>
          <p:nvPr/>
        </p:nvSpPr>
        <p:spPr>
          <a:xfrm>
            <a:off x="1828800" y="2800350"/>
            <a:ext cx="5685823" cy="461665"/>
          </a:xfrm>
          <a:prstGeom prst="rect">
            <a:avLst/>
          </a:prstGeom>
        </p:spPr>
        <p:txBody>
          <a:bodyPr wrap="square">
            <a:spAutoFit/>
          </a:bodyPr>
          <a:lstStyle/>
          <a:p>
            <a:pPr algn="ctr"/>
            <a:r>
              <a:rPr lang="zh-CN" altLang="en-US" sz="1200" dirty="0">
                <a:solidFill>
                  <a:schemeClr val="accent1"/>
                </a:solidFill>
              </a:rPr>
              <a:t>strive for a new victory in building a modern socialist country in an all-round way strive for building a modern socialist country</a:t>
            </a:r>
          </a:p>
        </p:txBody>
      </p:sp>
      <p:pic>
        <p:nvPicPr>
          <p:cNvPr id="63" name="图片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951" y="652709"/>
            <a:ext cx="1212476" cy="848544"/>
          </a:xfrm>
          <a:prstGeom prst="rect">
            <a:avLst/>
          </a:prstGeom>
        </p:spPr>
      </p:pic>
    </p:spTree>
    <p:extLst>
      <p:ext uri="{BB962C8B-B14F-4D97-AF65-F5344CB8AC3E}">
        <p14:creationId xmlns:p14="http://schemas.microsoft.com/office/powerpoint/2010/main" val="200000675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ppt_x"/>
                                          </p:val>
                                        </p:tav>
                                        <p:tav tm="100000">
                                          <p:val>
                                            <p:strVal val="#ppt_x"/>
                                          </p:val>
                                        </p:tav>
                                      </p:tavLst>
                                    </p:anim>
                                    <p:anim calcmode="lin" valueType="num">
                                      <p:cBhvr additive="base">
                                        <p:cTn id="25" dur="10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1000" fill="hold"/>
                                        <p:tgtEl>
                                          <p:spTgt spid="63"/>
                                        </p:tgtEl>
                                        <p:attrNameLst>
                                          <p:attrName>ppt_x</p:attrName>
                                        </p:attrNameLst>
                                      </p:cBhvr>
                                      <p:tavLst>
                                        <p:tav tm="0">
                                          <p:val>
                                            <p:strVal val="0-#ppt_w/2"/>
                                          </p:val>
                                        </p:tav>
                                        <p:tav tm="100000">
                                          <p:val>
                                            <p:strVal val="#ppt_x"/>
                                          </p:val>
                                        </p:tav>
                                      </p:tavLst>
                                    </p:anim>
                                    <p:anim calcmode="lin" valueType="num">
                                      <p:cBhvr additive="base">
                                        <p:cTn id="29" dur="1000" fill="hold"/>
                                        <p:tgtEl>
                                          <p:spTgt spid="63"/>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7F30EBFC-6286-3D53-7F9D-514E0FD39549}"/>
              </a:ext>
            </a:extLst>
          </p:cNvPr>
          <p:cNvGrpSpPr/>
          <p:nvPr/>
        </p:nvGrpSpPr>
        <p:grpSpPr>
          <a:xfrm>
            <a:off x="914400" y="663709"/>
            <a:ext cx="7315200" cy="1003166"/>
            <a:chOff x="914400" y="663709"/>
            <a:chExt cx="7315200" cy="1003166"/>
          </a:xfrm>
        </p:grpSpPr>
        <p:pic>
          <p:nvPicPr>
            <p:cNvPr id="2" name="图片 1">
              <a:extLst>
                <a:ext uri="{FF2B5EF4-FFF2-40B4-BE49-F238E27FC236}">
                  <a16:creationId xmlns:a16="http://schemas.microsoft.com/office/drawing/2014/main" id="{ABAB28EF-D4C3-3B1E-38F1-D50A17D66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08020" y="663709"/>
              <a:ext cx="1324723" cy="963435"/>
            </a:xfrm>
            <a:prstGeom prst="rect">
              <a:avLst/>
            </a:prstGeom>
          </p:spPr>
        </p:pic>
        <p:grpSp>
          <p:nvGrpSpPr>
            <p:cNvPr id="14" name="组合 13"/>
            <p:cNvGrpSpPr/>
            <p:nvPr/>
          </p:nvGrpSpPr>
          <p:grpSpPr>
            <a:xfrm>
              <a:off x="914400" y="1236474"/>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办好自己的事</a:t>
                </a:r>
              </a:p>
            </p:txBody>
          </p:sp>
        </p:grpSp>
      </p:grpSp>
      <p:grpSp>
        <p:nvGrpSpPr>
          <p:cNvPr id="5" name="组合 4">
            <a:extLst>
              <a:ext uri="{FF2B5EF4-FFF2-40B4-BE49-F238E27FC236}">
                <a16:creationId xmlns:a16="http://schemas.microsoft.com/office/drawing/2014/main" id="{C7877FDC-82CB-302A-1AEC-A8D786BCEBC9}"/>
              </a:ext>
            </a:extLst>
          </p:cNvPr>
          <p:cNvGrpSpPr/>
          <p:nvPr/>
        </p:nvGrpSpPr>
        <p:grpSpPr>
          <a:xfrm>
            <a:off x="904141" y="1809750"/>
            <a:ext cx="7337651" cy="2570479"/>
            <a:chOff x="904141" y="1809750"/>
            <a:chExt cx="7337651" cy="2570479"/>
          </a:xfrm>
        </p:grpSpPr>
        <p:grpSp>
          <p:nvGrpSpPr>
            <p:cNvPr id="22" name="组合 21"/>
            <p:cNvGrpSpPr/>
            <p:nvPr/>
          </p:nvGrpSpPr>
          <p:grpSpPr>
            <a:xfrm flipH="1">
              <a:off x="914400" y="1809750"/>
              <a:ext cx="7327392" cy="2570479"/>
              <a:chOff x="902208" y="1769873"/>
              <a:chExt cx="7327392" cy="2570479"/>
            </a:xfrm>
          </p:grpSpPr>
          <p:sp>
            <p:nvSpPr>
              <p:cNvPr id="27" name="圆角矩形 26"/>
              <p:cNvSpPr/>
              <p:nvPr/>
            </p:nvSpPr>
            <p:spPr>
              <a:xfrm>
                <a:off x="914400" y="1769873"/>
                <a:ext cx="7315200" cy="243762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8" name="矩形 27"/>
            <p:cNvSpPr/>
            <p:nvPr/>
          </p:nvSpPr>
          <p:spPr>
            <a:xfrm>
              <a:off x="1130053" y="1895833"/>
              <a:ext cx="6883894" cy="1993238"/>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全党要统筹中华民族伟大复兴战略全局和世界百年未有之大变局，深刻认识我国社会主要矛盾变化带来的新特征新要求，深刻认识错综复杂的国际环境带来的新矛盾新挑战，增强机遇意识和风险意识，立足社会主义初级阶段基本国情，保持战略定力，办好自己的事，认识和把握发展规律，发扬斗争精神，树立底线思维，准确识变、科学应变、主动求变，善于在危机中育先机、于变局中开新局，抓住机遇，应对挑战，趋利避害，奋勇前进。</a:t>
              </a:r>
              <a:endParaRPr lang="zh-CN" altLang="en-US" sz="1400" dirty="0">
                <a:solidFill>
                  <a:schemeClr val="tx1">
                    <a:lumMod val="85000"/>
                    <a:lumOff val="15000"/>
                  </a:schemeClr>
                </a:solidFill>
                <a:latin typeface="+mn-ea"/>
              </a:endParaRPr>
            </a:p>
          </p:txBody>
        </p:sp>
        <p:pic>
          <p:nvPicPr>
            <p:cNvPr id="3" name="图片 2">
              <a:extLst>
                <a:ext uri="{FF2B5EF4-FFF2-40B4-BE49-F238E27FC236}">
                  <a16:creationId xmlns:a16="http://schemas.microsoft.com/office/drawing/2014/main" id="{F96A341A-907C-0008-DB14-81170F366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141" y="3970541"/>
              <a:ext cx="2638143" cy="409688"/>
            </a:xfrm>
            <a:prstGeom prst="rect">
              <a:avLst/>
            </a:prstGeom>
          </p:spPr>
        </p:pic>
      </p:grpSp>
    </p:spTree>
    <p:extLst>
      <p:ext uri="{BB962C8B-B14F-4D97-AF65-F5344CB8AC3E}">
        <p14:creationId xmlns:p14="http://schemas.microsoft.com/office/powerpoint/2010/main" val="50120723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FC8C6A-FB80-73E2-8212-CF9F3E1602CE}"/>
              </a:ext>
            </a:extLst>
          </p:cNvPr>
          <p:cNvGrpSpPr/>
          <p:nvPr/>
        </p:nvGrpSpPr>
        <p:grpSpPr>
          <a:xfrm>
            <a:off x="914400" y="663709"/>
            <a:ext cx="7315200" cy="1003166"/>
            <a:chOff x="914400" y="663709"/>
            <a:chExt cx="7315200" cy="1003166"/>
          </a:xfrm>
        </p:grpSpPr>
        <p:pic>
          <p:nvPicPr>
            <p:cNvPr id="2" name="图片 1">
              <a:extLst>
                <a:ext uri="{FF2B5EF4-FFF2-40B4-BE49-F238E27FC236}">
                  <a16:creationId xmlns:a16="http://schemas.microsoft.com/office/drawing/2014/main" id="{EDA82368-0557-B5A9-66A4-1142CB2C4B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08020" y="663709"/>
              <a:ext cx="1324723" cy="963435"/>
            </a:xfrm>
            <a:prstGeom prst="rect">
              <a:avLst/>
            </a:prstGeom>
          </p:spPr>
        </p:pic>
        <p:grpSp>
          <p:nvGrpSpPr>
            <p:cNvPr id="14" name="组合 13"/>
            <p:cNvGrpSpPr/>
            <p:nvPr/>
          </p:nvGrpSpPr>
          <p:grpSpPr>
            <a:xfrm>
              <a:off x="914400" y="1236474"/>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科技自立自强</a:t>
                </a:r>
              </a:p>
            </p:txBody>
          </p:sp>
        </p:grpSp>
      </p:grpSp>
      <p:grpSp>
        <p:nvGrpSpPr>
          <p:cNvPr id="4" name="组合 3">
            <a:extLst>
              <a:ext uri="{FF2B5EF4-FFF2-40B4-BE49-F238E27FC236}">
                <a16:creationId xmlns:a16="http://schemas.microsoft.com/office/drawing/2014/main" id="{EC15BE4F-140A-ECE5-A95D-866FAE29331D}"/>
              </a:ext>
            </a:extLst>
          </p:cNvPr>
          <p:cNvGrpSpPr/>
          <p:nvPr/>
        </p:nvGrpSpPr>
        <p:grpSpPr>
          <a:xfrm>
            <a:off x="904141" y="1809750"/>
            <a:ext cx="7337651" cy="2570479"/>
            <a:chOff x="904141" y="1809750"/>
            <a:chExt cx="7337651" cy="2570479"/>
          </a:xfrm>
        </p:grpSpPr>
        <p:grpSp>
          <p:nvGrpSpPr>
            <p:cNvPr id="22" name="组合 21"/>
            <p:cNvGrpSpPr/>
            <p:nvPr/>
          </p:nvGrpSpPr>
          <p:grpSpPr>
            <a:xfrm flipH="1">
              <a:off x="914400" y="1809750"/>
              <a:ext cx="7327392" cy="2570479"/>
              <a:chOff x="902208" y="1769873"/>
              <a:chExt cx="7327392" cy="2570479"/>
            </a:xfrm>
          </p:grpSpPr>
          <p:sp>
            <p:nvSpPr>
              <p:cNvPr id="23" name="圆角矩形 22"/>
              <p:cNvSpPr/>
              <p:nvPr/>
            </p:nvSpPr>
            <p:spPr>
              <a:xfrm>
                <a:off x="914400" y="1769873"/>
                <a:ext cx="7315200" cy="243762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2038350"/>
              <a:ext cx="6883894" cy="167007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坚持创新在我国现代化建设全局中的核心地位，把科技自立自强作为国家发展的战略支撑，面向世界科技前沿、面向经济主战场、面向国家重大需求、面向人民生命健康，深入实施科教兴国战略、人才强国战略、创新驱动发展战略，完善国家创新体系，加快建设科技强国。要强化国家战略科技力量，提升企业技术创新能力，激发人才创新活力，完善科技创新体制机制。</a:t>
              </a:r>
              <a:endParaRPr lang="zh-CN" altLang="en-US" sz="1400" dirty="0">
                <a:solidFill>
                  <a:schemeClr val="tx1">
                    <a:lumMod val="85000"/>
                    <a:lumOff val="15000"/>
                  </a:schemeClr>
                </a:solidFill>
                <a:latin typeface="+mn-ea"/>
              </a:endParaRPr>
            </a:p>
          </p:txBody>
        </p:sp>
        <p:pic>
          <p:nvPicPr>
            <p:cNvPr id="3" name="图片 2">
              <a:extLst>
                <a:ext uri="{FF2B5EF4-FFF2-40B4-BE49-F238E27FC236}">
                  <a16:creationId xmlns:a16="http://schemas.microsoft.com/office/drawing/2014/main" id="{09E8E2FA-564E-B676-9EFF-E5768B2637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141" y="3970541"/>
              <a:ext cx="2638143" cy="409688"/>
            </a:xfrm>
            <a:prstGeom prst="rect">
              <a:avLst/>
            </a:prstGeom>
          </p:spPr>
        </p:pic>
      </p:grpSp>
    </p:spTree>
    <p:extLst>
      <p:ext uri="{BB962C8B-B14F-4D97-AF65-F5344CB8AC3E}">
        <p14:creationId xmlns:p14="http://schemas.microsoft.com/office/powerpoint/2010/main" val="3763604222"/>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E7E0D7AB-227E-09BF-5296-BFC5665DA670}"/>
              </a:ext>
            </a:extLst>
          </p:cNvPr>
          <p:cNvGrpSpPr/>
          <p:nvPr/>
        </p:nvGrpSpPr>
        <p:grpSpPr>
          <a:xfrm>
            <a:off x="914400" y="663709"/>
            <a:ext cx="7315200" cy="1003166"/>
            <a:chOff x="914400" y="663709"/>
            <a:chExt cx="7315200" cy="1003166"/>
          </a:xfrm>
        </p:grpSpPr>
        <p:pic>
          <p:nvPicPr>
            <p:cNvPr id="2" name="图片 1">
              <a:extLst>
                <a:ext uri="{FF2B5EF4-FFF2-40B4-BE49-F238E27FC236}">
                  <a16:creationId xmlns:a16="http://schemas.microsoft.com/office/drawing/2014/main" id="{4F731333-9E76-546D-CAA0-469B82AE35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08020" y="663709"/>
              <a:ext cx="1324723" cy="963435"/>
            </a:xfrm>
            <a:prstGeom prst="rect">
              <a:avLst/>
            </a:prstGeom>
          </p:spPr>
        </p:pic>
        <p:grpSp>
          <p:nvGrpSpPr>
            <p:cNvPr id="14" name="组合 13"/>
            <p:cNvGrpSpPr/>
            <p:nvPr/>
          </p:nvGrpSpPr>
          <p:grpSpPr>
            <a:xfrm>
              <a:off x="914400" y="1236474"/>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实体经济</a:t>
                </a:r>
              </a:p>
            </p:txBody>
          </p:sp>
        </p:grpSp>
      </p:grpSp>
      <p:grpSp>
        <p:nvGrpSpPr>
          <p:cNvPr id="4" name="组合 3">
            <a:extLst>
              <a:ext uri="{FF2B5EF4-FFF2-40B4-BE49-F238E27FC236}">
                <a16:creationId xmlns:a16="http://schemas.microsoft.com/office/drawing/2014/main" id="{E5D624F2-B693-1FD3-B147-88F1673B055F}"/>
              </a:ext>
            </a:extLst>
          </p:cNvPr>
          <p:cNvGrpSpPr/>
          <p:nvPr/>
        </p:nvGrpSpPr>
        <p:grpSpPr>
          <a:xfrm>
            <a:off x="904141" y="1809750"/>
            <a:ext cx="7337651" cy="2570479"/>
            <a:chOff x="904141" y="1809750"/>
            <a:chExt cx="7337651" cy="2570479"/>
          </a:xfrm>
        </p:grpSpPr>
        <p:grpSp>
          <p:nvGrpSpPr>
            <p:cNvPr id="22" name="组合 21"/>
            <p:cNvGrpSpPr/>
            <p:nvPr/>
          </p:nvGrpSpPr>
          <p:grpSpPr>
            <a:xfrm flipH="1">
              <a:off x="914400" y="1809750"/>
              <a:ext cx="7327392" cy="2570479"/>
              <a:chOff x="902208" y="1769873"/>
              <a:chExt cx="7327392" cy="2570479"/>
            </a:xfrm>
          </p:grpSpPr>
          <p:sp>
            <p:nvSpPr>
              <p:cNvPr id="23" name="圆角矩形 22"/>
              <p:cNvSpPr/>
              <p:nvPr/>
            </p:nvSpPr>
            <p:spPr>
              <a:xfrm>
                <a:off x="914400" y="1769873"/>
                <a:ext cx="7315200" cy="243762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2038350"/>
              <a:ext cx="6883894" cy="167007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加快发展现代产业体系，推动经济体系优化升级。坚持把发展经济着力点放在实体经济上，坚定不移建设制造强国、质量强国、网络强国、数字中国，推进产业基础高级化、产业链现代化，提高经济质量效益和核心竞争力。要提升产业链供应链现代化水平，发展战略性新兴产业，加快发展现代服务业，统筹推进基础设施建设，加快建设交通强国，推进能源革命，加快数字化发展。</a:t>
              </a:r>
              <a:endParaRPr lang="zh-CN" altLang="en-US" sz="1400" dirty="0">
                <a:solidFill>
                  <a:schemeClr val="tx1">
                    <a:lumMod val="85000"/>
                    <a:lumOff val="15000"/>
                  </a:schemeClr>
                </a:solidFill>
                <a:latin typeface="+mn-ea"/>
              </a:endParaRPr>
            </a:p>
          </p:txBody>
        </p:sp>
        <p:pic>
          <p:nvPicPr>
            <p:cNvPr id="3" name="图片 2">
              <a:extLst>
                <a:ext uri="{FF2B5EF4-FFF2-40B4-BE49-F238E27FC236}">
                  <a16:creationId xmlns:a16="http://schemas.microsoft.com/office/drawing/2014/main" id="{8A3C11D4-0990-1CE6-3EAB-8C273B05AC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141" y="3970541"/>
              <a:ext cx="2638143" cy="409688"/>
            </a:xfrm>
            <a:prstGeom prst="rect">
              <a:avLst/>
            </a:prstGeom>
          </p:spPr>
        </p:pic>
      </p:grpSp>
    </p:spTree>
    <p:extLst>
      <p:ext uri="{BB962C8B-B14F-4D97-AF65-F5344CB8AC3E}">
        <p14:creationId xmlns:p14="http://schemas.microsoft.com/office/powerpoint/2010/main" val="761593781"/>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316E37FD-3E33-AA13-B15B-5F9B12B1046C}"/>
              </a:ext>
            </a:extLst>
          </p:cNvPr>
          <p:cNvGrpSpPr/>
          <p:nvPr/>
        </p:nvGrpSpPr>
        <p:grpSpPr>
          <a:xfrm>
            <a:off x="914400" y="735216"/>
            <a:ext cx="7315200" cy="983202"/>
            <a:chOff x="914400" y="735216"/>
            <a:chExt cx="7315200" cy="983202"/>
          </a:xfrm>
        </p:grpSpPr>
        <p:pic>
          <p:nvPicPr>
            <p:cNvPr id="3" name="图片 2">
              <a:extLst>
                <a:ext uri="{FF2B5EF4-FFF2-40B4-BE49-F238E27FC236}">
                  <a16:creationId xmlns:a16="http://schemas.microsoft.com/office/drawing/2014/main" id="{21E095A9-362D-B345-AF02-8F8420F4A8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24895" y="735216"/>
              <a:ext cx="1324723" cy="963435"/>
            </a:xfrm>
            <a:prstGeom prst="rect">
              <a:avLst/>
            </a:prstGeom>
          </p:spPr>
        </p:pic>
        <p:grpSp>
          <p:nvGrpSpPr>
            <p:cNvPr id="14" name="组合 13"/>
            <p:cNvGrpSpPr/>
            <p:nvPr/>
          </p:nvGrpSpPr>
          <p:grpSpPr>
            <a:xfrm>
              <a:off x="914400" y="1288017"/>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新发展格局</a:t>
                </a:r>
              </a:p>
            </p:txBody>
          </p:sp>
        </p:grpSp>
      </p:grpSp>
      <p:grpSp>
        <p:nvGrpSpPr>
          <p:cNvPr id="5" name="组合 4">
            <a:extLst>
              <a:ext uri="{FF2B5EF4-FFF2-40B4-BE49-F238E27FC236}">
                <a16:creationId xmlns:a16="http://schemas.microsoft.com/office/drawing/2014/main" id="{3ED1522D-9544-1DBE-04BF-A83BEF9E30FA}"/>
              </a:ext>
            </a:extLst>
          </p:cNvPr>
          <p:cNvGrpSpPr/>
          <p:nvPr/>
        </p:nvGrpSpPr>
        <p:grpSpPr>
          <a:xfrm>
            <a:off x="914400" y="1885950"/>
            <a:ext cx="7327392" cy="2234457"/>
            <a:chOff x="914400" y="1885950"/>
            <a:chExt cx="7327392" cy="2234457"/>
          </a:xfrm>
        </p:grpSpPr>
        <p:grpSp>
          <p:nvGrpSpPr>
            <p:cNvPr id="22" name="组合 21"/>
            <p:cNvGrpSpPr/>
            <p:nvPr/>
          </p:nvGrpSpPr>
          <p:grpSpPr>
            <a:xfrm flipH="1">
              <a:off x="914400" y="1885950"/>
              <a:ext cx="7327392" cy="2234457"/>
              <a:chOff x="902208" y="2105895"/>
              <a:chExt cx="7327392" cy="2234457"/>
            </a:xfrm>
          </p:grpSpPr>
          <p:sp>
            <p:nvSpPr>
              <p:cNvPr id="23" name="圆角矩形 22"/>
              <p:cNvSpPr/>
              <p:nvPr/>
            </p:nvSpPr>
            <p:spPr>
              <a:xfrm>
                <a:off x="914400" y="2105895"/>
                <a:ext cx="7315200" cy="2101604"/>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2184221"/>
              <a:ext cx="6883894" cy="1346907"/>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形成强大国内市场，构建新发展格局。坚持扩大内需这个战略基点，加快培育完整内需体系，把实施扩大内需战略同深化供给侧结构性改革有机结合起来，以创新驱动、高质量供给引领和创造新需求。要畅通国内大循环，促进国内国际双循环，全面促进消费，拓展投资空间。</a:t>
              </a:r>
              <a:endParaRPr lang="zh-CN" altLang="en-US" sz="1400" dirty="0">
                <a:solidFill>
                  <a:schemeClr val="tx1">
                    <a:lumMod val="85000"/>
                    <a:lumOff val="15000"/>
                  </a:schemeClr>
                </a:solidFill>
                <a:latin typeface="+mn-ea"/>
              </a:endParaRPr>
            </a:p>
          </p:txBody>
        </p:sp>
        <p:pic>
          <p:nvPicPr>
            <p:cNvPr id="2" name="图片 1">
              <a:extLst>
                <a:ext uri="{FF2B5EF4-FFF2-40B4-BE49-F238E27FC236}">
                  <a16:creationId xmlns:a16="http://schemas.microsoft.com/office/drawing/2014/main" id="{95D176E1-C113-D138-45A0-F49510EA1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710719"/>
              <a:ext cx="2638143" cy="409688"/>
            </a:xfrm>
            <a:prstGeom prst="rect">
              <a:avLst/>
            </a:prstGeom>
          </p:spPr>
        </p:pic>
      </p:grpSp>
    </p:spTree>
    <p:extLst>
      <p:ext uri="{BB962C8B-B14F-4D97-AF65-F5344CB8AC3E}">
        <p14:creationId xmlns:p14="http://schemas.microsoft.com/office/powerpoint/2010/main" val="2486502535"/>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7DA9BA8-14ED-4665-9FD8-C7E044217047}"/>
              </a:ext>
            </a:extLst>
          </p:cNvPr>
          <p:cNvGrpSpPr/>
          <p:nvPr/>
        </p:nvGrpSpPr>
        <p:grpSpPr>
          <a:xfrm>
            <a:off x="914400" y="741320"/>
            <a:ext cx="7315200" cy="977098"/>
            <a:chOff x="914400" y="741320"/>
            <a:chExt cx="7315200" cy="977098"/>
          </a:xfrm>
        </p:grpSpPr>
        <p:pic>
          <p:nvPicPr>
            <p:cNvPr id="2" name="图片 1">
              <a:extLst>
                <a:ext uri="{FF2B5EF4-FFF2-40B4-BE49-F238E27FC236}">
                  <a16:creationId xmlns:a16="http://schemas.microsoft.com/office/drawing/2014/main" id="{3881E3AA-A104-F4EA-AA01-511C95F59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69187" y="741320"/>
              <a:ext cx="1324723" cy="963435"/>
            </a:xfrm>
            <a:prstGeom prst="rect">
              <a:avLst/>
            </a:prstGeom>
          </p:spPr>
        </p:pic>
        <p:grpSp>
          <p:nvGrpSpPr>
            <p:cNvPr id="14" name="组合 13"/>
            <p:cNvGrpSpPr/>
            <p:nvPr/>
          </p:nvGrpSpPr>
          <p:grpSpPr>
            <a:xfrm>
              <a:off x="914400" y="1288017"/>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有效市场和有为政府</a:t>
                </a:r>
              </a:p>
            </p:txBody>
          </p:sp>
        </p:grpSp>
      </p:grpSp>
      <p:grpSp>
        <p:nvGrpSpPr>
          <p:cNvPr id="5" name="组合 4">
            <a:extLst>
              <a:ext uri="{FF2B5EF4-FFF2-40B4-BE49-F238E27FC236}">
                <a16:creationId xmlns:a16="http://schemas.microsoft.com/office/drawing/2014/main" id="{E86570BC-80D5-AB8D-EE16-E7CE598ABEF8}"/>
              </a:ext>
            </a:extLst>
          </p:cNvPr>
          <p:cNvGrpSpPr/>
          <p:nvPr/>
        </p:nvGrpSpPr>
        <p:grpSpPr>
          <a:xfrm>
            <a:off x="892683" y="1885950"/>
            <a:ext cx="7349109" cy="2238488"/>
            <a:chOff x="892683" y="1885950"/>
            <a:chExt cx="7349109" cy="2238488"/>
          </a:xfrm>
        </p:grpSpPr>
        <p:grpSp>
          <p:nvGrpSpPr>
            <p:cNvPr id="22" name="组合 21"/>
            <p:cNvGrpSpPr/>
            <p:nvPr/>
          </p:nvGrpSpPr>
          <p:grpSpPr>
            <a:xfrm flipH="1">
              <a:off x="914400" y="1885950"/>
              <a:ext cx="7327392" cy="2234457"/>
              <a:chOff x="902208" y="2105895"/>
              <a:chExt cx="7327392" cy="2234457"/>
            </a:xfrm>
          </p:grpSpPr>
          <p:sp>
            <p:nvSpPr>
              <p:cNvPr id="23" name="圆角矩形 22"/>
              <p:cNvSpPr/>
              <p:nvPr/>
            </p:nvSpPr>
            <p:spPr>
              <a:xfrm>
                <a:off x="914400" y="2105895"/>
                <a:ext cx="7315200" cy="2101604"/>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2184221"/>
              <a:ext cx="6883894" cy="1346907"/>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全面深化改革，构建高水平社会主义市场经济体制。坚持和完善社会主义基本经济制度，充分发挥市场在资源配置中的决定性作用，更好发挥政府作用，推动有效市场和有为政府更好结合。要激发各类市场主体活力，完善宏观经济治理，建立现代财税金融体制，建设高标准市场体系，加快转变政府职能。</a:t>
              </a:r>
              <a:endParaRPr lang="zh-CN" altLang="en-US" sz="1400" dirty="0">
                <a:solidFill>
                  <a:schemeClr val="tx1">
                    <a:lumMod val="85000"/>
                    <a:lumOff val="15000"/>
                  </a:schemeClr>
                </a:solidFill>
                <a:latin typeface="+mn-ea"/>
              </a:endParaRPr>
            </a:p>
          </p:txBody>
        </p:sp>
        <p:pic>
          <p:nvPicPr>
            <p:cNvPr id="3" name="图片 2">
              <a:extLst>
                <a:ext uri="{FF2B5EF4-FFF2-40B4-BE49-F238E27FC236}">
                  <a16:creationId xmlns:a16="http://schemas.microsoft.com/office/drawing/2014/main" id="{EA276B27-3B92-895D-B23E-DEDB9C4139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83" y="3714750"/>
              <a:ext cx="2638143" cy="409688"/>
            </a:xfrm>
            <a:prstGeom prst="rect">
              <a:avLst/>
            </a:prstGeom>
          </p:spPr>
        </p:pic>
      </p:grpSp>
    </p:spTree>
    <p:extLst>
      <p:ext uri="{BB962C8B-B14F-4D97-AF65-F5344CB8AC3E}">
        <p14:creationId xmlns:p14="http://schemas.microsoft.com/office/powerpoint/2010/main" val="2612429847"/>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p:cNvSpPr/>
          <p:nvPr/>
        </p:nvSpPr>
        <p:spPr>
          <a:xfrm flipH="1">
            <a:off x="883757" y="3486150"/>
            <a:ext cx="7315200" cy="814280"/>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9FBB7829-3B15-25E8-F1DA-6FD1A5AFBB02}"/>
              </a:ext>
            </a:extLst>
          </p:cNvPr>
          <p:cNvGrpSpPr/>
          <p:nvPr/>
        </p:nvGrpSpPr>
        <p:grpSpPr>
          <a:xfrm>
            <a:off x="914400" y="530251"/>
            <a:ext cx="7315200" cy="963435"/>
            <a:chOff x="914400" y="530251"/>
            <a:chExt cx="7315200" cy="963435"/>
          </a:xfrm>
        </p:grpSpPr>
        <p:pic>
          <p:nvPicPr>
            <p:cNvPr id="2" name="图片 1">
              <a:extLst>
                <a:ext uri="{FF2B5EF4-FFF2-40B4-BE49-F238E27FC236}">
                  <a16:creationId xmlns:a16="http://schemas.microsoft.com/office/drawing/2014/main" id="{56A48104-F558-9A1D-20BE-B5ADA39F1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809355" y="530251"/>
              <a:ext cx="1324723" cy="963435"/>
            </a:xfrm>
            <a:prstGeom prst="rect">
              <a:avLst/>
            </a:prstGeom>
          </p:spPr>
        </p:pic>
        <p:grpSp>
          <p:nvGrpSpPr>
            <p:cNvPr id="14" name="组合 13"/>
            <p:cNvGrpSpPr/>
            <p:nvPr/>
          </p:nvGrpSpPr>
          <p:grpSpPr>
            <a:xfrm>
              <a:off x="914400" y="1012744"/>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新型工农城乡关系</a:t>
                </a:r>
              </a:p>
            </p:txBody>
          </p:sp>
        </p:grpSp>
      </p:grpSp>
      <p:sp>
        <p:nvSpPr>
          <p:cNvPr id="23" name="圆角矩形 22"/>
          <p:cNvSpPr/>
          <p:nvPr/>
        </p:nvSpPr>
        <p:spPr>
          <a:xfrm flipH="1">
            <a:off x="914400" y="1534477"/>
            <a:ext cx="7315200" cy="1375189"/>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21243" y="1617004"/>
            <a:ext cx="7132157" cy="1292662"/>
          </a:xfrm>
          <a:prstGeom prst="rect">
            <a:avLst/>
          </a:prstGeom>
        </p:spPr>
        <p:txBody>
          <a:bodyPr wrap="square">
            <a:spAutoFit/>
          </a:bodyPr>
          <a:lstStyle/>
          <a:p>
            <a:pPr>
              <a:lnSpc>
                <a:spcPct val="130000"/>
              </a:lnSpc>
            </a:pPr>
            <a:r>
              <a:rPr lang="zh-CN" altLang="en-US" sz="1200" dirty="0">
                <a:solidFill>
                  <a:schemeClr val="tx1">
                    <a:lumMod val="85000"/>
                    <a:lumOff val="15000"/>
                  </a:schemeClr>
                </a:solidFill>
                <a:latin typeface="+mn-ea"/>
                <a:cs typeface="思源黑体 CN Heavy" panose="020B0A00000000000000" charset="-122"/>
              </a:rPr>
              <a:t>优先发展农业农村，全面推进乡村振兴。坚持把解决好“三农”问题作为全党工作重中之重，走中国特色社会主义乡村振兴道路，全面实施乡村振兴战略，强化以工补农、以城带乡，推动形成工农互促、城乡互补、协调发展、共同繁荣的新型工农城乡关系，加快农业农村现代化。要保障国家粮食安全，提高农业质量效益和竞争力，实施乡村建设行动，深化农村改革，实现巩固拓展脱贫攻坚成果同乡村振兴有效衔接。</a:t>
            </a:r>
            <a:endParaRPr lang="zh-CN" altLang="en-US" sz="1200" dirty="0">
              <a:solidFill>
                <a:schemeClr val="tx1">
                  <a:lumMod val="85000"/>
                  <a:lumOff val="15000"/>
                </a:schemeClr>
              </a:solidFill>
              <a:latin typeface="+mn-ea"/>
            </a:endParaRPr>
          </a:p>
        </p:txBody>
      </p:sp>
      <p:grpSp>
        <p:nvGrpSpPr>
          <p:cNvPr id="29" name="组合 28"/>
          <p:cNvGrpSpPr/>
          <p:nvPr/>
        </p:nvGrpSpPr>
        <p:grpSpPr>
          <a:xfrm>
            <a:off x="883756" y="3028950"/>
            <a:ext cx="7345843" cy="375892"/>
            <a:chOff x="883756" y="1278021"/>
            <a:chExt cx="7345843" cy="375892"/>
          </a:xfrm>
        </p:grpSpPr>
        <p:sp>
          <p:nvSpPr>
            <p:cNvPr id="33" name="圆角矩形 32"/>
            <p:cNvSpPr/>
            <p:nvPr/>
          </p:nvSpPr>
          <p:spPr>
            <a:xfrm>
              <a:off x="883756" y="1278021"/>
              <a:ext cx="7345843" cy="341239"/>
            </a:xfrm>
            <a:prstGeom prst="roundRect">
              <a:avLst>
                <a:gd name="adj" fmla="val 0"/>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1" name="矩形 30"/>
            <p:cNvSpPr/>
            <p:nvPr/>
          </p:nvSpPr>
          <p:spPr>
            <a:xfrm>
              <a:off x="968217" y="1315359"/>
              <a:ext cx="6880383" cy="338554"/>
            </a:xfrm>
            <a:prstGeom prst="rect">
              <a:avLst/>
            </a:prstGeom>
          </p:spPr>
          <p:txBody>
            <a:bodyPr wrap="square">
              <a:spAutoFit/>
            </a:bodyPr>
            <a:lstStyle/>
            <a:p>
              <a:pPr algn="ctr"/>
              <a:r>
                <a:rPr lang="zh-CN" altLang="en-US" sz="1600" dirty="0">
                  <a:solidFill>
                    <a:schemeClr val="bg1"/>
                  </a:solidFill>
                  <a:latin typeface="+mn-ea"/>
                  <a:cs typeface="思源黑体 CN Heavy" panose="020B0A00000000000000" charset="-122"/>
                </a:rPr>
                <a:t>以人为核心的新型城镇化</a:t>
              </a:r>
            </a:p>
          </p:txBody>
        </p:sp>
      </p:grpSp>
      <p:sp>
        <p:nvSpPr>
          <p:cNvPr id="38" name="矩形 37"/>
          <p:cNvSpPr/>
          <p:nvPr/>
        </p:nvSpPr>
        <p:spPr>
          <a:xfrm>
            <a:off x="944880" y="3543300"/>
            <a:ext cx="7130190" cy="757130"/>
          </a:xfrm>
          <a:prstGeom prst="rect">
            <a:avLst/>
          </a:prstGeom>
        </p:spPr>
        <p:txBody>
          <a:bodyPr wrap="square">
            <a:spAutoFit/>
          </a:bodyPr>
          <a:lstStyle/>
          <a:p>
            <a:pPr>
              <a:lnSpc>
                <a:spcPct val="120000"/>
              </a:lnSpc>
            </a:pPr>
            <a:r>
              <a:rPr lang="zh-CN" altLang="en-US" sz="1200" dirty="0">
                <a:solidFill>
                  <a:schemeClr val="tx1">
                    <a:lumMod val="85000"/>
                    <a:lumOff val="15000"/>
                  </a:schemeClr>
                </a:solidFill>
                <a:latin typeface="+mn-ea"/>
                <a:cs typeface="思源黑体 CN Heavy" panose="020B0A00000000000000" charset="-122"/>
              </a:rPr>
              <a:t>优化国土空间布局，推进区域协调发展和新型城镇化。坚持实施区域重大战略、区域协调发展战略、主体功能区战略，健全区域协调发展体制机制，完善新型城镇化战略，构建高质量发展的国土空间布局和支撑体系。要构建国土空间开发保护新格局，推动区域协调发展，推进以人为核心的新型城镇化。</a:t>
            </a:r>
            <a:endParaRPr lang="zh-CN" altLang="en-US" sz="1200" dirty="0">
              <a:solidFill>
                <a:schemeClr val="tx1">
                  <a:lumMod val="85000"/>
                  <a:lumOff val="15000"/>
                </a:schemeClr>
              </a:solidFill>
              <a:latin typeface="+mn-ea"/>
            </a:endParaRPr>
          </a:p>
        </p:txBody>
      </p:sp>
    </p:spTree>
    <p:extLst>
      <p:ext uri="{BB962C8B-B14F-4D97-AF65-F5344CB8AC3E}">
        <p14:creationId xmlns:p14="http://schemas.microsoft.com/office/powerpoint/2010/main" val="316595438"/>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p:cTn id="14" dur="500" fill="hold"/>
                                        <p:tgtEl>
                                          <p:spTgt spid="26"/>
                                        </p:tgtEl>
                                        <p:attrNameLst>
                                          <p:attrName>ppt_w</p:attrName>
                                        </p:attrNameLst>
                                      </p:cBhvr>
                                      <p:tavLst>
                                        <p:tav tm="0">
                                          <p:val>
                                            <p:fltVal val="0"/>
                                          </p:val>
                                        </p:tav>
                                        <p:tav tm="100000">
                                          <p:val>
                                            <p:strVal val="#ppt_w"/>
                                          </p:val>
                                        </p:tav>
                                      </p:tavLst>
                                    </p:anim>
                                    <p:anim calcmode="lin" valueType="num">
                                      <p:cBhvr>
                                        <p:cTn id="15" dur="500" fill="hold"/>
                                        <p:tgtEl>
                                          <p:spTgt spid="26"/>
                                        </p:tgtEl>
                                        <p:attrNameLst>
                                          <p:attrName>ppt_h</p:attrName>
                                        </p:attrNameLst>
                                      </p:cBhvr>
                                      <p:tavLst>
                                        <p:tav tm="0">
                                          <p:val>
                                            <p:fltVal val="0"/>
                                          </p:val>
                                        </p:tav>
                                        <p:tav tm="100000">
                                          <p:val>
                                            <p:strVal val="#ppt_h"/>
                                          </p:val>
                                        </p:tav>
                                      </p:tavLst>
                                    </p:anim>
                                    <p:animEffect transition="in" filter="fade">
                                      <p:cBhvr>
                                        <p:cTn id="16" dur="500"/>
                                        <p:tgtEl>
                                          <p:spTgt spid="26"/>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barn(inVertical)">
                                      <p:cBhvr>
                                        <p:cTn id="26" dur="500"/>
                                        <p:tgtEl>
                                          <p:spTgt spid="2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 calcmode="lin" valueType="num">
                                      <p:cBhvr>
                                        <p:cTn id="36" dur="500" fill="hold"/>
                                        <p:tgtEl>
                                          <p:spTgt spid="39"/>
                                        </p:tgtEl>
                                        <p:attrNameLst>
                                          <p:attrName>ppt_w</p:attrName>
                                        </p:attrNameLst>
                                      </p:cBhvr>
                                      <p:tavLst>
                                        <p:tav tm="0">
                                          <p:val>
                                            <p:fltVal val="0"/>
                                          </p:val>
                                        </p:tav>
                                        <p:tav tm="100000">
                                          <p:val>
                                            <p:strVal val="#ppt_w"/>
                                          </p:val>
                                        </p:tav>
                                      </p:tavLst>
                                    </p:anim>
                                    <p:anim calcmode="lin" valueType="num">
                                      <p:cBhvr>
                                        <p:cTn id="37" dur="500" fill="hold"/>
                                        <p:tgtEl>
                                          <p:spTgt spid="39"/>
                                        </p:tgtEl>
                                        <p:attrNameLst>
                                          <p:attrName>ppt_h</p:attrName>
                                        </p:attrNameLst>
                                      </p:cBhvr>
                                      <p:tavLst>
                                        <p:tav tm="0">
                                          <p:val>
                                            <p:fltVal val="0"/>
                                          </p:val>
                                        </p:tav>
                                        <p:tav tm="100000">
                                          <p:val>
                                            <p:strVal val="#ppt_h"/>
                                          </p:val>
                                        </p:tav>
                                      </p:tavLst>
                                    </p:anim>
                                    <p:animEffect transition="in" filter="fade">
                                      <p:cBhvr>
                                        <p:cTn id="3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3" grpId="0" animBg="1"/>
      <p:bldP spid="26"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r="21071"/>
          <a:stretch/>
        </p:blipFill>
        <p:spPr>
          <a:xfrm>
            <a:off x="4444089" y="4343151"/>
            <a:ext cx="1804311" cy="538353"/>
          </a:xfrm>
          <a:prstGeom prst="rect">
            <a:avLst/>
          </a:prstGeom>
        </p:spPr>
      </p:pic>
      <p:pic>
        <p:nvPicPr>
          <p:cNvPr id="2" name="图片 1"/>
          <p:cNvPicPr>
            <a:picLocks noChangeAspect="1"/>
          </p:cNvPicPr>
          <p:nvPr/>
        </p:nvPicPr>
        <p:blipFill>
          <a:blip r:embed="rId10" cstate="print">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79507" y="4343151"/>
            <a:ext cx="2286000" cy="538353"/>
          </a:xfrm>
          <a:prstGeom prst="rect">
            <a:avLst/>
          </a:prstGeom>
        </p:spPr>
      </p:pic>
      <p:pic>
        <p:nvPicPr>
          <p:cNvPr id="70" name="图片 6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7576403" y="3409950"/>
            <a:ext cx="1463043" cy="1361342"/>
          </a:xfrm>
          <a:prstGeom prst="rect">
            <a:avLst/>
          </a:prstGeom>
        </p:spPr>
      </p:pic>
      <p:pic>
        <p:nvPicPr>
          <p:cNvPr id="58" name="图片 5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4156" y="3151322"/>
            <a:ext cx="1348153" cy="1348153"/>
          </a:xfrm>
          <a:prstGeom prst="rect">
            <a:avLst/>
          </a:prstGeom>
        </p:spPr>
      </p:pic>
      <p:pic>
        <p:nvPicPr>
          <p:cNvPr id="72" name="图片 7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2986" y="4045685"/>
            <a:ext cx="9156986" cy="1097815"/>
          </a:xfrm>
          <a:prstGeom prst="rect">
            <a:avLst/>
          </a:prstGeom>
        </p:spPr>
      </p:pic>
      <p:sp>
        <p:nvSpPr>
          <p:cNvPr id="27" name="文本框 26"/>
          <p:cNvSpPr txBox="1"/>
          <p:nvPr/>
        </p:nvSpPr>
        <p:spPr>
          <a:xfrm>
            <a:off x="838200" y="865012"/>
            <a:ext cx="1571149" cy="707886"/>
          </a:xfrm>
          <a:prstGeom prst="rect">
            <a:avLst/>
          </a:prstGeom>
          <a:noFill/>
          <a:effectLst/>
        </p:spPr>
        <p:txBody>
          <a:bodyPr wrap="square" rtlCol="0">
            <a:spAutoFit/>
          </a:bodyPr>
          <a:lstStyle/>
          <a:p>
            <a:pPr algn="ctr"/>
            <a:r>
              <a:rPr lang="zh-CN" altLang="en-US" sz="4000" b="1" dirty="0">
                <a:solidFill>
                  <a:schemeClr val="accent1"/>
                </a:solidFill>
                <a:latin typeface="+mn-ea"/>
              </a:rPr>
              <a:t>目录</a:t>
            </a:r>
          </a:p>
        </p:txBody>
      </p:sp>
      <p:pic>
        <p:nvPicPr>
          <p:cNvPr id="4" name="图片 3"/>
          <p:cNvPicPr>
            <a:picLocks noChangeAspect="1"/>
          </p:cNvPicPr>
          <p:nvPr/>
        </p:nvPicPr>
        <p:blipFill rotWithShape="1">
          <a:blip r:embed="rId15" cstate="print">
            <a:extLst>
              <a:ext uri="{28A0092B-C50C-407E-A947-70E740481C1C}">
                <a14:useLocalDpi xmlns:a14="http://schemas.microsoft.com/office/drawing/2010/main" val="0"/>
              </a:ext>
            </a:extLst>
          </a:blip>
          <a:srcRect l="38507" t="45585"/>
          <a:stretch/>
        </p:blipFill>
        <p:spPr>
          <a:xfrm flipH="1">
            <a:off x="6851422" y="-19050"/>
            <a:ext cx="2292578" cy="1074646"/>
          </a:xfrm>
          <a:prstGeom prst="rect">
            <a:avLst/>
          </a:prstGeom>
        </p:spPr>
      </p:pic>
      <p:sp>
        <p:nvSpPr>
          <p:cNvPr id="18" name="文本框 17"/>
          <p:cNvSpPr txBox="1"/>
          <p:nvPr/>
        </p:nvSpPr>
        <p:spPr>
          <a:xfrm>
            <a:off x="2230230" y="1022853"/>
            <a:ext cx="2069798" cy="415498"/>
          </a:xfrm>
          <a:prstGeom prst="rect">
            <a:avLst/>
          </a:prstGeom>
          <a:noFill/>
        </p:spPr>
        <p:txBody>
          <a:bodyPr wrap="none" rtlCol="0" anchor="t">
            <a:spAutoFit/>
          </a:bodyPr>
          <a:lstStyle/>
          <a:p>
            <a:pPr algn="ctr"/>
            <a:r>
              <a:rPr lang="zh-CN" altLang="en-US" sz="2100" kern="100" dirty="0">
                <a:solidFill>
                  <a:schemeClr val="accent1"/>
                </a:solidFill>
                <a:latin typeface="微软雅黑" panose="020B0503020204020204" pitchFamily="34" charset="-122"/>
                <a:ea typeface="微软雅黑" panose="020B0503020204020204" pitchFamily="34" charset="-122"/>
                <a:cs typeface="汉仪许静行楷W" panose="00020600040101010101" charset="-122"/>
                <a:sym typeface="+mn-ea"/>
              </a:rPr>
              <a:t>十九届五中全会</a:t>
            </a:r>
          </a:p>
        </p:txBody>
      </p:sp>
      <p:grpSp>
        <p:nvGrpSpPr>
          <p:cNvPr id="5" name="组合 4"/>
          <p:cNvGrpSpPr/>
          <p:nvPr/>
        </p:nvGrpSpPr>
        <p:grpSpPr>
          <a:xfrm>
            <a:off x="1676400" y="1657350"/>
            <a:ext cx="5767715" cy="400110"/>
            <a:chOff x="1547485" y="1733550"/>
            <a:chExt cx="5767715" cy="400110"/>
          </a:xfrm>
        </p:grpSpPr>
        <p:sp>
          <p:nvSpPr>
            <p:cNvPr id="48" name="PA-10223"/>
            <p:cNvSpPr/>
            <p:nvPr>
              <p:custDataLst>
                <p:tags r:id="rId7"/>
              </p:custDataLst>
            </p:nvPr>
          </p:nvSpPr>
          <p:spPr>
            <a:xfrm>
              <a:off x="1547485" y="1733550"/>
              <a:ext cx="695341" cy="400110"/>
            </a:xfrm>
            <a:prstGeom prst="rect">
              <a:avLst/>
            </a:prstGeom>
            <a:solidFill>
              <a:schemeClr val="accent1"/>
            </a:solidFill>
            <a:effectLst/>
          </p:spPr>
          <p:txBody>
            <a:bodyPr wrap="square">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01</a:t>
              </a:r>
              <a:endParaRPr lang="zh-CN" altLang="en-US"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endParaRPr>
            </a:p>
          </p:txBody>
        </p:sp>
        <p:sp>
          <p:nvSpPr>
            <p:cNvPr id="49" name="PA-10223"/>
            <p:cNvSpPr/>
            <p:nvPr>
              <p:custDataLst>
                <p:tags r:id="rId8"/>
              </p:custDataLst>
            </p:nvPr>
          </p:nvSpPr>
          <p:spPr>
            <a:xfrm>
              <a:off x="2385685" y="1733550"/>
              <a:ext cx="4929515" cy="400110"/>
            </a:xfrm>
            <a:prstGeom prst="rect">
              <a:avLst/>
            </a:prstGeom>
            <a:noFill/>
            <a:ln>
              <a:solidFill>
                <a:schemeClr val="accent1"/>
              </a:solidFill>
            </a:ln>
            <a:effectLst/>
          </p:spPr>
          <p:txBody>
            <a:bodyPr wrap="square">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十九届五中全会基本情况</a:t>
              </a:r>
            </a:p>
          </p:txBody>
        </p:sp>
      </p:grpSp>
      <p:grpSp>
        <p:nvGrpSpPr>
          <p:cNvPr id="50" name="组合 49"/>
          <p:cNvGrpSpPr/>
          <p:nvPr/>
        </p:nvGrpSpPr>
        <p:grpSpPr>
          <a:xfrm>
            <a:off x="1676400" y="2290489"/>
            <a:ext cx="5767715" cy="400110"/>
            <a:chOff x="1547485" y="1733550"/>
            <a:chExt cx="5767715" cy="400110"/>
          </a:xfrm>
        </p:grpSpPr>
        <p:sp>
          <p:nvSpPr>
            <p:cNvPr id="51" name="PA-10223"/>
            <p:cNvSpPr/>
            <p:nvPr>
              <p:custDataLst>
                <p:tags r:id="rId5"/>
              </p:custDataLst>
            </p:nvPr>
          </p:nvSpPr>
          <p:spPr>
            <a:xfrm>
              <a:off x="1547485" y="1733550"/>
              <a:ext cx="695341" cy="400110"/>
            </a:xfrm>
            <a:prstGeom prst="rect">
              <a:avLst/>
            </a:prstGeom>
            <a:solidFill>
              <a:schemeClr val="accent1"/>
            </a:solidFill>
            <a:effectLst/>
          </p:spPr>
          <p:txBody>
            <a:bodyPr wrap="square">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02</a:t>
              </a:r>
              <a:endParaRPr lang="zh-CN" altLang="en-US"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endParaRPr>
            </a:p>
          </p:txBody>
        </p:sp>
        <p:sp>
          <p:nvSpPr>
            <p:cNvPr id="52" name="PA-10223"/>
            <p:cNvSpPr/>
            <p:nvPr>
              <p:custDataLst>
                <p:tags r:id="rId6"/>
              </p:custDataLst>
            </p:nvPr>
          </p:nvSpPr>
          <p:spPr>
            <a:xfrm>
              <a:off x="2385685" y="1733550"/>
              <a:ext cx="4929515" cy="400110"/>
            </a:xfrm>
            <a:prstGeom prst="rect">
              <a:avLst/>
            </a:prstGeom>
            <a:noFill/>
            <a:ln>
              <a:solidFill>
                <a:schemeClr val="accent1"/>
              </a:solidFill>
            </a:ln>
            <a:effectLst/>
          </p:spPr>
          <p:txBody>
            <a:bodyPr wrap="square">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十九届五中全会主要议程</a:t>
              </a:r>
            </a:p>
          </p:txBody>
        </p:sp>
      </p:grpSp>
      <p:grpSp>
        <p:nvGrpSpPr>
          <p:cNvPr id="53" name="组合 52"/>
          <p:cNvGrpSpPr/>
          <p:nvPr/>
        </p:nvGrpSpPr>
        <p:grpSpPr>
          <a:xfrm>
            <a:off x="1676400" y="2923628"/>
            <a:ext cx="5767715" cy="400110"/>
            <a:chOff x="1547485" y="1733550"/>
            <a:chExt cx="5767715" cy="400110"/>
          </a:xfrm>
        </p:grpSpPr>
        <p:sp>
          <p:nvSpPr>
            <p:cNvPr id="54" name="PA-10223"/>
            <p:cNvSpPr/>
            <p:nvPr>
              <p:custDataLst>
                <p:tags r:id="rId3"/>
              </p:custDataLst>
            </p:nvPr>
          </p:nvSpPr>
          <p:spPr>
            <a:xfrm>
              <a:off x="1547485" y="1733550"/>
              <a:ext cx="695341" cy="400110"/>
            </a:xfrm>
            <a:prstGeom prst="rect">
              <a:avLst/>
            </a:prstGeom>
            <a:solidFill>
              <a:schemeClr val="accent1"/>
            </a:solidFill>
            <a:effectLst/>
          </p:spPr>
          <p:txBody>
            <a:bodyPr wrap="square">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03</a:t>
              </a:r>
              <a:endParaRPr lang="zh-CN" altLang="en-US"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endParaRPr>
            </a:p>
          </p:txBody>
        </p:sp>
        <p:sp>
          <p:nvSpPr>
            <p:cNvPr id="55" name="PA-10223"/>
            <p:cNvSpPr/>
            <p:nvPr>
              <p:custDataLst>
                <p:tags r:id="rId4"/>
              </p:custDataLst>
            </p:nvPr>
          </p:nvSpPr>
          <p:spPr>
            <a:xfrm>
              <a:off x="2385685" y="1733550"/>
              <a:ext cx="4929515" cy="400110"/>
            </a:xfrm>
            <a:prstGeom prst="rect">
              <a:avLst/>
            </a:prstGeom>
            <a:noFill/>
            <a:ln>
              <a:solidFill>
                <a:schemeClr val="accent1"/>
              </a:solidFill>
            </a:ln>
            <a:effectLst/>
          </p:spPr>
          <p:txBody>
            <a:bodyPr wrap="square">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十九届五中全会公报解读</a:t>
              </a:r>
            </a:p>
          </p:txBody>
        </p:sp>
      </p:grpSp>
      <p:grpSp>
        <p:nvGrpSpPr>
          <p:cNvPr id="56" name="组合 55"/>
          <p:cNvGrpSpPr/>
          <p:nvPr/>
        </p:nvGrpSpPr>
        <p:grpSpPr>
          <a:xfrm>
            <a:off x="1676400" y="3556766"/>
            <a:ext cx="5767715" cy="400110"/>
            <a:chOff x="1547485" y="1733550"/>
            <a:chExt cx="5767715" cy="400110"/>
          </a:xfrm>
        </p:grpSpPr>
        <p:sp>
          <p:nvSpPr>
            <p:cNvPr id="57" name="PA-10223"/>
            <p:cNvSpPr/>
            <p:nvPr>
              <p:custDataLst>
                <p:tags r:id="rId1"/>
              </p:custDataLst>
            </p:nvPr>
          </p:nvSpPr>
          <p:spPr>
            <a:xfrm>
              <a:off x="1547485" y="1733550"/>
              <a:ext cx="695341" cy="400110"/>
            </a:xfrm>
            <a:prstGeom prst="rect">
              <a:avLst/>
            </a:prstGeom>
            <a:solidFill>
              <a:schemeClr val="accent1"/>
            </a:solidFill>
            <a:effectLst/>
          </p:spPr>
          <p:txBody>
            <a:bodyPr wrap="square">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04</a:t>
              </a:r>
              <a:endParaRPr lang="zh-CN" altLang="en-US"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endParaRPr>
            </a:p>
          </p:txBody>
        </p:sp>
        <p:sp>
          <p:nvSpPr>
            <p:cNvPr id="59" name="PA-10223"/>
            <p:cNvSpPr/>
            <p:nvPr>
              <p:custDataLst>
                <p:tags r:id="rId2"/>
              </p:custDataLst>
            </p:nvPr>
          </p:nvSpPr>
          <p:spPr>
            <a:xfrm>
              <a:off x="2385685" y="1733550"/>
              <a:ext cx="4929515" cy="400110"/>
            </a:xfrm>
            <a:prstGeom prst="rect">
              <a:avLst/>
            </a:prstGeom>
            <a:noFill/>
            <a:ln>
              <a:solidFill>
                <a:schemeClr val="accent1"/>
              </a:solidFill>
            </a:ln>
            <a:effectLst/>
          </p:spPr>
          <p:txBody>
            <a:bodyPr wrap="square">
              <a:spAutoFit/>
            </a:bodyPr>
            <a:lstStyle/>
            <a:p>
              <a:pPr algn="ctr"/>
              <a:r>
                <a:rPr lang="zh-CN" altLang="en-US" sz="2000" dirty="0">
                  <a:solidFill>
                    <a:schemeClr val="accent1"/>
                  </a:solidFill>
                  <a:latin typeface="微软雅黑" panose="020B0503020204020204" pitchFamily="34" charset="-122"/>
                  <a:ea typeface="微软雅黑" panose="020B0503020204020204" pitchFamily="34" charset="-122"/>
                  <a:cs typeface="汉仪雅酷黑简" panose="00020600040101010101" charset="-122"/>
                </a:rPr>
                <a:t>十九届五中全会十四个关键词</a:t>
              </a:r>
            </a:p>
          </p:txBody>
        </p:sp>
      </p:grpSp>
    </p:spTree>
    <p:extLst>
      <p:ext uri="{BB962C8B-B14F-4D97-AF65-F5344CB8AC3E}">
        <p14:creationId xmlns:p14="http://schemas.microsoft.com/office/powerpoint/2010/main" val="1072486436"/>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3"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1+#ppt_w/2"/>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1000" fill="hold"/>
                                        <p:tgtEl>
                                          <p:spTgt spid="17"/>
                                        </p:tgtEl>
                                        <p:attrNameLst>
                                          <p:attrName>ppt_x</p:attrName>
                                        </p:attrNameLst>
                                      </p:cBhvr>
                                      <p:tavLst>
                                        <p:tav tm="0">
                                          <p:val>
                                            <p:strVal val="#ppt_x"/>
                                          </p:val>
                                        </p:tav>
                                        <p:tav tm="100000">
                                          <p:val>
                                            <p:strVal val="#ppt_x"/>
                                          </p:val>
                                        </p:tav>
                                      </p:tavLst>
                                    </p:anim>
                                    <p:anim calcmode="lin" valueType="num">
                                      <p:cBhvr additive="base">
                                        <p:cTn id="20"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0-#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 calcmode="lin" valueType="num">
                                      <p:cBhvr additive="base">
                                        <p:cTn id="29" dur="500" fill="hold"/>
                                        <p:tgtEl>
                                          <p:spTgt spid="70"/>
                                        </p:tgtEl>
                                        <p:attrNameLst>
                                          <p:attrName>ppt_x</p:attrName>
                                        </p:attrNameLst>
                                      </p:cBhvr>
                                      <p:tavLst>
                                        <p:tav tm="0">
                                          <p:val>
                                            <p:strVal val="1+#ppt_w/2"/>
                                          </p:val>
                                        </p:tav>
                                        <p:tav tm="100000">
                                          <p:val>
                                            <p:strVal val="#ppt_x"/>
                                          </p:val>
                                        </p:tav>
                                      </p:tavLst>
                                    </p:anim>
                                    <p:anim calcmode="lin" valueType="num">
                                      <p:cBhvr additive="base">
                                        <p:cTn id="30"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1" nodeType="click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500" fill="hold"/>
                                        <p:tgtEl>
                                          <p:spTgt spid="27"/>
                                        </p:tgtEl>
                                        <p:attrNameLst>
                                          <p:attrName>ppt_x</p:attrName>
                                        </p:attrNameLst>
                                      </p:cBhvr>
                                      <p:tavLst>
                                        <p:tav tm="0">
                                          <p:val>
                                            <p:strVal val="#ppt_x"/>
                                          </p:val>
                                        </p:tav>
                                        <p:tav tm="100000">
                                          <p:val>
                                            <p:strVal val="#ppt_x"/>
                                          </p:val>
                                        </p:tav>
                                      </p:tavLst>
                                    </p:anim>
                                    <p:anim calcmode="lin" valueType="num">
                                      <p:cBhvr additive="base">
                                        <p:cTn id="36" dur="500" fill="hold"/>
                                        <p:tgtEl>
                                          <p:spTgt spid="27"/>
                                        </p:tgtEl>
                                        <p:attrNameLst>
                                          <p:attrName>ppt_y</p:attrName>
                                        </p:attrNameLst>
                                      </p:cBhvr>
                                      <p:tavLst>
                                        <p:tav tm="0">
                                          <p:val>
                                            <p:strVal val="0-#ppt_h/2"/>
                                          </p:val>
                                        </p:tav>
                                        <p:tav tm="100000">
                                          <p:val>
                                            <p:strVal val="#ppt_y"/>
                                          </p:val>
                                        </p:tav>
                                      </p:tavLst>
                                    </p:anim>
                                  </p:childTnLst>
                                </p:cTn>
                              </p:par>
                              <p:par>
                                <p:cTn id="37" presetID="2" presetClass="entr" presetSubtype="1" fill="hold" grpId="2"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par>
                                <p:cTn id="48" presetID="53" presetClass="entr" presetSubtype="16" fill="hold" nodeType="withEffect">
                                  <p:stCondLst>
                                    <p:cond delay="0"/>
                                  </p:stCondLst>
                                  <p:childTnLst>
                                    <p:set>
                                      <p:cBhvr>
                                        <p:cTn id="49" dur="1" fill="hold">
                                          <p:stCondLst>
                                            <p:cond delay="0"/>
                                          </p:stCondLst>
                                        </p:cTn>
                                        <p:tgtEl>
                                          <p:spTgt spid="50"/>
                                        </p:tgtEl>
                                        <p:attrNameLst>
                                          <p:attrName>style.visibility</p:attrName>
                                        </p:attrNameLst>
                                      </p:cBhvr>
                                      <p:to>
                                        <p:strVal val="visible"/>
                                      </p:to>
                                    </p:set>
                                    <p:anim calcmode="lin" valueType="num">
                                      <p:cBhvr>
                                        <p:cTn id="50" dur="500" fill="hold"/>
                                        <p:tgtEl>
                                          <p:spTgt spid="50"/>
                                        </p:tgtEl>
                                        <p:attrNameLst>
                                          <p:attrName>ppt_w</p:attrName>
                                        </p:attrNameLst>
                                      </p:cBhvr>
                                      <p:tavLst>
                                        <p:tav tm="0">
                                          <p:val>
                                            <p:fltVal val="0"/>
                                          </p:val>
                                        </p:tav>
                                        <p:tav tm="100000">
                                          <p:val>
                                            <p:strVal val="#ppt_w"/>
                                          </p:val>
                                        </p:tav>
                                      </p:tavLst>
                                    </p:anim>
                                    <p:anim calcmode="lin" valueType="num">
                                      <p:cBhvr>
                                        <p:cTn id="51" dur="500" fill="hold"/>
                                        <p:tgtEl>
                                          <p:spTgt spid="50"/>
                                        </p:tgtEl>
                                        <p:attrNameLst>
                                          <p:attrName>ppt_h</p:attrName>
                                        </p:attrNameLst>
                                      </p:cBhvr>
                                      <p:tavLst>
                                        <p:tav tm="0">
                                          <p:val>
                                            <p:fltVal val="0"/>
                                          </p:val>
                                        </p:tav>
                                        <p:tav tm="100000">
                                          <p:val>
                                            <p:strVal val="#ppt_h"/>
                                          </p:val>
                                        </p:tav>
                                      </p:tavLst>
                                    </p:anim>
                                    <p:animEffect transition="in" filter="fade">
                                      <p:cBhvr>
                                        <p:cTn id="52" dur="500"/>
                                        <p:tgtEl>
                                          <p:spTgt spid="50"/>
                                        </p:tgtEl>
                                      </p:cBhvr>
                                    </p:animEffect>
                                  </p:childTnLst>
                                </p:cTn>
                              </p:par>
                              <p:par>
                                <p:cTn id="53" presetID="53" presetClass="entr" presetSubtype="16" fill="hold" nodeType="with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p:cTn id="55" dur="500" fill="hold"/>
                                        <p:tgtEl>
                                          <p:spTgt spid="53"/>
                                        </p:tgtEl>
                                        <p:attrNameLst>
                                          <p:attrName>ppt_w</p:attrName>
                                        </p:attrNameLst>
                                      </p:cBhvr>
                                      <p:tavLst>
                                        <p:tav tm="0">
                                          <p:val>
                                            <p:fltVal val="0"/>
                                          </p:val>
                                        </p:tav>
                                        <p:tav tm="100000">
                                          <p:val>
                                            <p:strVal val="#ppt_w"/>
                                          </p:val>
                                        </p:tav>
                                      </p:tavLst>
                                    </p:anim>
                                    <p:anim calcmode="lin" valueType="num">
                                      <p:cBhvr>
                                        <p:cTn id="56" dur="500" fill="hold"/>
                                        <p:tgtEl>
                                          <p:spTgt spid="53"/>
                                        </p:tgtEl>
                                        <p:attrNameLst>
                                          <p:attrName>ppt_h</p:attrName>
                                        </p:attrNameLst>
                                      </p:cBhvr>
                                      <p:tavLst>
                                        <p:tav tm="0">
                                          <p:val>
                                            <p:fltVal val="0"/>
                                          </p:val>
                                        </p:tav>
                                        <p:tav tm="100000">
                                          <p:val>
                                            <p:strVal val="#ppt_h"/>
                                          </p:val>
                                        </p:tav>
                                      </p:tavLst>
                                    </p:anim>
                                    <p:animEffect transition="in" filter="fade">
                                      <p:cBhvr>
                                        <p:cTn id="57" dur="500"/>
                                        <p:tgtEl>
                                          <p:spTgt spid="53"/>
                                        </p:tgtEl>
                                      </p:cBhvr>
                                    </p:animEffect>
                                  </p:childTnLst>
                                </p:cTn>
                              </p:par>
                              <p:par>
                                <p:cTn id="58" presetID="53" presetClass="entr" presetSubtype="16" fill="hold" nodeType="with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7" grpId="1"/>
      <p:bldP spid="18" grpId="1"/>
      <p:bldP spid="18"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535549F7-941F-4AC2-5BE2-66A306025FCC}"/>
              </a:ext>
            </a:extLst>
          </p:cNvPr>
          <p:cNvGrpSpPr/>
          <p:nvPr/>
        </p:nvGrpSpPr>
        <p:grpSpPr>
          <a:xfrm>
            <a:off x="914400" y="741320"/>
            <a:ext cx="7315200" cy="977098"/>
            <a:chOff x="914400" y="741320"/>
            <a:chExt cx="7315200" cy="977098"/>
          </a:xfrm>
        </p:grpSpPr>
        <p:pic>
          <p:nvPicPr>
            <p:cNvPr id="3" name="图片 2">
              <a:extLst>
                <a:ext uri="{FF2B5EF4-FFF2-40B4-BE49-F238E27FC236}">
                  <a16:creationId xmlns:a16="http://schemas.microsoft.com/office/drawing/2014/main" id="{696B5B85-60DD-E3A4-9080-44DEB6BF6A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69187" y="741320"/>
              <a:ext cx="1324723" cy="963435"/>
            </a:xfrm>
            <a:prstGeom prst="rect">
              <a:avLst/>
            </a:prstGeom>
          </p:spPr>
        </p:pic>
        <p:grpSp>
          <p:nvGrpSpPr>
            <p:cNvPr id="14" name="组合 13"/>
            <p:cNvGrpSpPr/>
            <p:nvPr/>
          </p:nvGrpSpPr>
          <p:grpSpPr>
            <a:xfrm>
              <a:off x="914400" y="1288017"/>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国家文化软实力</a:t>
                </a:r>
              </a:p>
            </p:txBody>
          </p:sp>
        </p:grpSp>
      </p:grpSp>
      <p:grpSp>
        <p:nvGrpSpPr>
          <p:cNvPr id="5" name="组合 4">
            <a:extLst>
              <a:ext uri="{FF2B5EF4-FFF2-40B4-BE49-F238E27FC236}">
                <a16:creationId xmlns:a16="http://schemas.microsoft.com/office/drawing/2014/main" id="{CB45392D-402D-27C1-5AAD-E24BDA9359DF}"/>
              </a:ext>
            </a:extLst>
          </p:cNvPr>
          <p:cNvGrpSpPr/>
          <p:nvPr/>
        </p:nvGrpSpPr>
        <p:grpSpPr>
          <a:xfrm>
            <a:off x="902208" y="1885950"/>
            <a:ext cx="7339584" cy="2234457"/>
            <a:chOff x="902208" y="1885950"/>
            <a:chExt cx="7339584" cy="2234457"/>
          </a:xfrm>
        </p:grpSpPr>
        <p:grpSp>
          <p:nvGrpSpPr>
            <p:cNvPr id="22" name="组合 21"/>
            <p:cNvGrpSpPr/>
            <p:nvPr/>
          </p:nvGrpSpPr>
          <p:grpSpPr>
            <a:xfrm flipH="1">
              <a:off x="914400" y="1885950"/>
              <a:ext cx="7327392" cy="2234457"/>
              <a:chOff x="902208" y="2105895"/>
              <a:chExt cx="7327392" cy="2234457"/>
            </a:xfrm>
          </p:grpSpPr>
          <p:sp>
            <p:nvSpPr>
              <p:cNvPr id="23" name="圆角矩形 22"/>
              <p:cNvSpPr/>
              <p:nvPr/>
            </p:nvSpPr>
            <p:spPr>
              <a:xfrm>
                <a:off x="914400" y="2105895"/>
                <a:ext cx="7315200" cy="2101604"/>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1944986"/>
              <a:ext cx="6883894" cy="167007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繁荣发展文化事业和文化产业，提高国家文化软实力。坚持马克思主义在意识形态领域的指导地位，坚定文化自信，坚持以社会主义核心价值观引领文化建设，加强社会主义精神文明建设，围绕举旗帜、聚民心、育新人、兴文化、展形象的使命任务，促进满足人民文化需求和增强人民精神力量相统一，推进社会主义文化强国建设。要提高社会文明程度，提升公共文化服务水平，健全现代文化产业体系。</a:t>
              </a:r>
              <a:endParaRPr lang="zh-CN" altLang="en-US" sz="1400" dirty="0">
                <a:solidFill>
                  <a:schemeClr val="tx1">
                    <a:lumMod val="85000"/>
                    <a:lumOff val="15000"/>
                  </a:schemeClr>
                </a:solidFill>
                <a:latin typeface="+mn-ea"/>
              </a:endParaRPr>
            </a:p>
          </p:txBody>
        </p:sp>
        <p:pic>
          <p:nvPicPr>
            <p:cNvPr id="2" name="图片 1">
              <a:extLst>
                <a:ext uri="{FF2B5EF4-FFF2-40B4-BE49-F238E27FC236}">
                  <a16:creationId xmlns:a16="http://schemas.microsoft.com/office/drawing/2014/main" id="{4ED3BFDF-5775-359A-C4FF-E1EB5B54DC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08" y="3700440"/>
              <a:ext cx="2638143" cy="409688"/>
            </a:xfrm>
            <a:prstGeom prst="rect">
              <a:avLst/>
            </a:prstGeom>
          </p:spPr>
        </p:pic>
      </p:grpSp>
    </p:spTree>
    <p:extLst>
      <p:ext uri="{BB962C8B-B14F-4D97-AF65-F5344CB8AC3E}">
        <p14:creationId xmlns:p14="http://schemas.microsoft.com/office/powerpoint/2010/main" val="2827457559"/>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EC8D6A42-7619-523F-A62D-4604322B0F25}"/>
              </a:ext>
            </a:extLst>
          </p:cNvPr>
          <p:cNvGrpSpPr/>
          <p:nvPr/>
        </p:nvGrpSpPr>
        <p:grpSpPr>
          <a:xfrm>
            <a:off x="914400" y="741320"/>
            <a:ext cx="7315200" cy="963435"/>
            <a:chOff x="914400" y="741320"/>
            <a:chExt cx="7315200" cy="963435"/>
          </a:xfrm>
        </p:grpSpPr>
        <p:pic>
          <p:nvPicPr>
            <p:cNvPr id="3" name="图片 2">
              <a:extLst>
                <a:ext uri="{FF2B5EF4-FFF2-40B4-BE49-F238E27FC236}">
                  <a16:creationId xmlns:a16="http://schemas.microsoft.com/office/drawing/2014/main" id="{0A708891-0748-2549-F1EA-2C813A0C55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69187" y="741320"/>
              <a:ext cx="1324723" cy="963435"/>
            </a:xfrm>
            <a:prstGeom prst="rect">
              <a:avLst/>
            </a:prstGeom>
          </p:spPr>
        </p:pic>
        <p:grpSp>
          <p:nvGrpSpPr>
            <p:cNvPr id="14" name="组合 13"/>
            <p:cNvGrpSpPr/>
            <p:nvPr/>
          </p:nvGrpSpPr>
          <p:grpSpPr>
            <a:xfrm>
              <a:off x="914400" y="1236474"/>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人与自然和谐共生的现代化</a:t>
                </a:r>
              </a:p>
            </p:txBody>
          </p:sp>
        </p:grpSp>
      </p:grpSp>
      <p:grpSp>
        <p:nvGrpSpPr>
          <p:cNvPr id="5" name="组合 4">
            <a:extLst>
              <a:ext uri="{FF2B5EF4-FFF2-40B4-BE49-F238E27FC236}">
                <a16:creationId xmlns:a16="http://schemas.microsoft.com/office/drawing/2014/main" id="{EF8E5270-BC7C-FA3D-D00B-4FB5EAC12139}"/>
              </a:ext>
            </a:extLst>
          </p:cNvPr>
          <p:cNvGrpSpPr/>
          <p:nvPr/>
        </p:nvGrpSpPr>
        <p:grpSpPr>
          <a:xfrm>
            <a:off x="902208" y="1840525"/>
            <a:ext cx="7339584" cy="2456939"/>
            <a:chOff x="902208" y="1840525"/>
            <a:chExt cx="7339584" cy="2456939"/>
          </a:xfrm>
        </p:grpSpPr>
        <p:grpSp>
          <p:nvGrpSpPr>
            <p:cNvPr id="22" name="组合 21"/>
            <p:cNvGrpSpPr/>
            <p:nvPr/>
          </p:nvGrpSpPr>
          <p:grpSpPr>
            <a:xfrm flipH="1">
              <a:off x="914400" y="1840525"/>
              <a:ext cx="7327392" cy="2456939"/>
              <a:chOff x="902208" y="1883413"/>
              <a:chExt cx="7327392" cy="2456939"/>
            </a:xfrm>
          </p:grpSpPr>
          <p:sp>
            <p:nvSpPr>
              <p:cNvPr id="23" name="圆角矩形 22"/>
              <p:cNvSpPr/>
              <p:nvPr/>
            </p:nvSpPr>
            <p:spPr>
              <a:xfrm>
                <a:off x="914400" y="1883413"/>
                <a:ext cx="7315200" cy="232408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1910607"/>
              <a:ext cx="6883894" cy="1993238"/>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推动绿色发展，促进人与自然和谐共生。坚持绿水青山就是金山银山理念，坚持尊重自然、顺应自然、保护自然，坚持节约优先、保护优先、自然恢复为主，守住自然生态安全边界。深入实施可持续发展战略，完善生态文明领域统筹协调机制，构建生态文明体系，促进经济社会发展全面绿色转型，建设人与自然和谐共生的现代化。要加快推动绿色低碳发展，持续改善环境质量，提升生态系统质量和稳定性，全面提高资源利用效率。</a:t>
              </a:r>
              <a:endParaRPr lang="zh-CN" altLang="en-US" sz="1400" dirty="0">
                <a:solidFill>
                  <a:schemeClr val="tx1">
                    <a:lumMod val="85000"/>
                    <a:lumOff val="15000"/>
                  </a:schemeClr>
                </a:solidFill>
                <a:latin typeface="+mn-ea"/>
              </a:endParaRPr>
            </a:p>
          </p:txBody>
        </p:sp>
        <p:pic>
          <p:nvPicPr>
            <p:cNvPr id="2" name="图片 1">
              <a:extLst>
                <a:ext uri="{FF2B5EF4-FFF2-40B4-BE49-F238E27FC236}">
                  <a16:creationId xmlns:a16="http://schemas.microsoft.com/office/drawing/2014/main" id="{420E4ACD-CAFD-08B5-13E1-A34A0D5DE8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08" y="3885306"/>
              <a:ext cx="2638143" cy="409688"/>
            </a:xfrm>
            <a:prstGeom prst="rect">
              <a:avLst/>
            </a:prstGeom>
          </p:spPr>
        </p:pic>
      </p:grpSp>
    </p:spTree>
    <p:extLst>
      <p:ext uri="{BB962C8B-B14F-4D97-AF65-F5344CB8AC3E}">
        <p14:creationId xmlns:p14="http://schemas.microsoft.com/office/powerpoint/2010/main" val="1040554642"/>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CF68C192-B2EE-1ACD-B843-B4A4F314057B}"/>
              </a:ext>
            </a:extLst>
          </p:cNvPr>
          <p:cNvGrpSpPr/>
          <p:nvPr/>
        </p:nvGrpSpPr>
        <p:grpSpPr>
          <a:xfrm>
            <a:off x="914400" y="830267"/>
            <a:ext cx="7315200" cy="970915"/>
            <a:chOff x="914400" y="830267"/>
            <a:chExt cx="7315200" cy="970915"/>
          </a:xfrm>
        </p:grpSpPr>
        <p:pic>
          <p:nvPicPr>
            <p:cNvPr id="3" name="图片 2">
              <a:extLst>
                <a:ext uri="{FF2B5EF4-FFF2-40B4-BE49-F238E27FC236}">
                  <a16:creationId xmlns:a16="http://schemas.microsoft.com/office/drawing/2014/main" id="{CFF77917-D6F2-0578-F569-67244B26BA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63369" y="830267"/>
              <a:ext cx="1324723" cy="963435"/>
            </a:xfrm>
            <a:prstGeom prst="rect">
              <a:avLst/>
            </a:prstGeom>
          </p:spPr>
        </p:pic>
        <p:grpSp>
          <p:nvGrpSpPr>
            <p:cNvPr id="14" name="组合 13"/>
            <p:cNvGrpSpPr/>
            <p:nvPr/>
          </p:nvGrpSpPr>
          <p:grpSpPr>
            <a:xfrm>
              <a:off x="914400" y="1370781"/>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更高水平开放型经济新体制</a:t>
                </a:r>
              </a:p>
            </p:txBody>
          </p:sp>
        </p:grpSp>
      </p:grpSp>
      <p:grpSp>
        <p:nvGrpSpPr>
          <p:cNvPr id="5" name="组合 4">
            <a:extLst>
              <a:ext uri="{FF2B5EF4-FFF2-40B4-BE49-F238E27FC236}">
                <a16:creationId xmlns:a16="http://schemas.microsoft.com/office/drawing/2014/main" id="{8AF4282D-3ADE-568F-D32A-759307D64F4A}"/>
              </a:ext>
            </a:extLst>
          </p:cNvPr>
          <p:cNvGrpSpPr/>
          <p:nvPr/>
        </p:nvGrpSpPr>
        <p:grpSpPr>
          <a:xfrm>
            <a:off x="914400" y="1944057"/>
            <a:ext cx="7327392" cy="2227893"/>
            <a:chOff x="914400" y="1944057"/>
            <a:chExt cx="7327392" cy="2227893"/>
          </a:xfrm>
        </p:grpSpPr>
        <p:grpSp>
          <p:nvGrpSpPr>
            <p:cNvPr id="22" name="组合 21"/>
            <p:cNvGrpSpPr/>
            <p:nvPr/>
          </p:nvGrpSpPr>
          <p:grpSpPr>
            <a:xfrm flipH="1">
              <a:off x="914400" y="1944057"/>
              <a:ext cx="7327392" cy="2227893"/>
              <a:chOff x="902208" y="2112459"/>
              <a:chExt cx="7327392" cy="2227893"/>
            </a:xfrm>
          </p:grpSpPr>
          <p:sp>
            <p:nvSpPr>
              <p:cNvPr id="23" name="圆角矩形 22"/>
              <p:cNvSpPr/>
              <p:nvPr/>
            </p:nvSpPr>
            <p:spPr>
              <a:xfrm>
                <a:off x="914400" y="2112459"/>
                <a:ext cx="7315200" cy="2095039"/>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2166129"/>
              <a:ext cx="6883894" cy="1346907"/>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实行高水平对外开放，开拓合作共赢新局面。坚持实施更大范围、更宽领域、更深层次对外开放，依托我国大市场优势，促进国际合作，实现互利共赢。要建设更高水平开放型经济新体制，全面提高对外开放水平，推动贸易和投资自由化便利化，推进贸易创新发展，推动共建“一带一路”高质量发展，积极参与全球经济治理体系改革。</a:t>
              </a:r>
              <a:endParaRPr lang="zh-CN" altLang="en-US" sz="1400" dirty="0">
                <a:solidFill>
                  <a:schemeClr val="tx1">
                    <a:lumMod val="85000"/>
                    <a:lumOff val="15000"/>
                  </a:schemeClr>
                </a:solidFill>
                <a:latin typeface="+mn-ea"/>
              </a:endParaRPr>
            </a:p>
          </p:txBody>
        </p:sp>
        <p:pic>
          <p:nvPicPr>
            <p:cNvPr id="2" name="图片 1">
              <a:extLst>
                <a:ext uri="{FF2B5EF4-FFF2-40B4-BE49-F238E27FC236}">
                  <a16:creationId xmlns:a16="http://schemas.microsoft.com/office/drawing/2014/main" id="{E2CA210B-2CC7-1F6B-363A-2EF6EEF67F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762262"/>
              <a:ext cx="2638143" cy="409688"/>
            </a:xfrm>
            <a:prstGeom prst="rect">
              <a:avLst/>
            </a:prstGeom>
          </p:spPr>
        </p:pic>
      </p:grpSp>
    </p:spTree>
    <p:extLst>
      <p:ext uri="{BB962C8B-B14F-4D97-AF65-F5344CB8AC3E}">
        <p14:creationId xmlns:p14="http://schemas.microsoft.com/office/powerpoint/2010/main" val="2240620015"/>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0E23FDF6-4755-7256-E130-0434916F375D}"/>
              </a:ext>
            </a:extLst>
          </p:cNvPr>
          <p:cNvGrpSpPr/>
          <p:nvPr/>
        </p:nvGrpSpPr>
        <p:grpSpPr>
          <a:xfrm>
            <a:off x="914400" y="740831"/>
            <a:ext cx="7315200" cy="963435"/>
            <a:chOff x="914400" y="740831"/>
            <a:chExt cx="7315200" cy="963435"/>
          </a:xfrm>
        </p:grpSpPr>
        <p:pic>
          <p:nvPicPr>
            <p:cNvPr id="3" name="图片 2">
              <a:extLst>
                <a:ext uri="{FF2B5EF4-FFF2-40B4-BE49-F238E27FC236}">
                  <a16:creationId xmlns:a16="http://schemas.microsoft.com/office/drawing/2014/main" id="{CB4872AF-70D1-24B7-EB49-DB11AFCBC6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90904" y="740831"/>
              <a:ext cx="1324723" cy="963435"/>
            </a:xfrm>
            <a:prstGeom prst="rect">
              <a:avLst/>
            </a:prstGeom>
          </p:spPr>
        </p:pic>
        <p:grpSp>
          <p:nvGrpSpPr>
            <p:cNvPr id="14" name="组合 13"/>
            <p:cNvGrpSpPr/>
            <p:nvPr/>
          </p:nvGrpSpPr>
          <p:grpSpPr>
            <a:xfrm>
              <a:off x="914400" y="1236474"/>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人与自然和谐共生的现代化</a:t>
                </a:r>
              </a:p>
            </p:txBody>
          </p:sp>
        </p:grpSp>
      </p:grpSp>
      <p:grpSp>
        <p:nvGrpSpPr>
          <p:cNvPr id="5" name="组合 4">
            <a:extLst>
              <a:ext uri="{FF2B5EF4-FFF2-40B4-BE49-F238E27FC236}">
                <a16:creationId xmlns:a16="http://schemas.microsoft.com/office/drawing/2014/main" id="{25F72BEB-4012-BC77-9431-8811B99FD267}"/>
              </a:ext>
            </a:extLst>
          </p:cNvPr>
          <p:cNvGrpSpPr/>
          <p:nvPr/>
        </p:nvGrpSpPr>
        <p:grpSpPr>
          <a:xfrm>
            <a:off x="902207" y="1840525"/>
            <a:ext cx="7339585" cy="2456939"/>
            <a:chOff x="902207" y="1840525"/>
            <a:chExt cx="7339585" cy="2456939"/>
          </a:xfrm>
        </p:grpSpPr>
        <p:grpSp>
          <p:nvGrpSpPr>
            <p:cNvPr id="22" name="组合 21"/>
            <p:cNvGrpSpPr/>
            <p:nvPr/>
          </p:nvGrpSpPr>
          <p:grpSpPr>
            <a:xfrm flipH="1">
              <a:off x="914400" y="1840525"/>
              <a:ext cx="7327392" cy="2456939"/>
              <a:chOff x="902208" y="1883413"/>
              <a:chExt cx="7327392" cy="2456939"/>
            </a:xfrm>
          </p:grpSpPr>
          <p:sp>
            <p:nvSpPr>
              <p:cNvPr id="23" name="圆角矩形 22"/>
              <p:cNvSpPr/>
              <p:nvPr/>
            </p:nvSpPr>
            <p:spPr>
              <a:xfrm>
                <a:off x="914400" y="1883413"/>
                <a:ext cx="7315200" cy="232408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1910607"/>
              <a:ext cx="6883894" cy="1993238"/>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改善人民生活品质，提高社会建设水平。坚持把实现好、维护好、发展好最广大人民根本利益作为发展的出发点和落脚点，尽力而为、量力而行，健全基本公共服务体系，完善共建共治共享的社会治理制度，扎实推动共同富裕，不断增强人民群众获得感、幸福感、安全感，促进人的全面发展和社会全面进步。要提高人民收入水平，强化就业优先政策，建设高质量教育体系，健全多层次社会保障体系，全面推进健康中国建设，实施积极应对人口老龄化国家战略，加强和创新社会治理。</a:t>
              </a:r>
              <a:endParaRPr lang="zh-CN" altLang="en-US" sz="1400" dirty="0">
                <a:solidFill>
                  <a:schemeClr val="tx1">
                    <a:lumMod val="85000"/>
                    <a:lumOff val="15000"/>
                  </a:schemeClr>
                </a:solidFill>
                <a:latin typeface="+mn-ea"/>
              </a:endParaRPr>
            </a:p>
          </p:txBody>
        </p:sp>
        <p:pic>
          <p:nvPicPr>
            <p:cNvPr id="2" name="图片 1">
              <a:extLst>
                <a:ext uri="{FF2B5EF4-FFF2-40B4-BE49-F238E27FC236}">
                  <a16:creationId xmlns:a16="http://schemas.microsoft.com/office/drawing/2014/main" id="{5825AA48-4275-0DDC-91D9-E5DF1E418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207" y="3886835"/>
              <a:ext cx="2638143" cy="409688"/>
            </a:xfrm>
            <a:prstGeom prst="rect">
              <a:avLst/>
            </a:prstGeom>
          </p:spPr>
        </p:pic>
      </p:grpSp>
    </p:spTree>
    <p:extLst>
      <p:ext uri="{BB962C8B-B14F-4D97-AF65-F5344CB8AC3E}">
        <p14:creationId xmlns:p14="http://schemas.microsoft.com/office/powerpoint/2010/main" val="3401475284"/>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83C73F20-A5AB-3BA9-B74B-5649D8C97D14}"/>
              </a:ext>
            </a:extLst>
          </p:cNvPr>
          <p:cNvGrpSpPr/>
          <p:nvPr/>
        </p:nvGrpSpPr>
        <p:grpSpPr>
          <a:xfrm>
            <a:off x="914400" y="741320"/>
            <a:ext cx="7315200" cy="963435"/>
            <a:chOff x="914400" y="741320"/>
            <a:chExt cx="7315200" cy="963435"/>
          </a:xfrm>
        </p:grpSpPr>
        <p:pic>
          <p:nvPicPr>
            <p:cNvPr id="3" name="图片 2">
              <a:extLst>
                <a:ext uri="{FF2B5EF4-FFF2-40B4-BE49-F238E27FC236}">
                  <a16:creationId xmlns:a16="http://schemas.microsoft.com/office/drawing/2014/main" id="{09DC76CC-0B8A-E82C-5EF0-29F313CC1F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69187" y="741320"/>
              <a:ext cx="1324723" cy="963435"/>
            </a:xfrm>
            <a:prstGeom prst="rect">
              <a:avLst/>
            </a:prstGeom>
          </p:spPr>
        </p:pic>
        <p:grpSp>
          <p:nvGrpSpPr>
            <p:cNvPr id="14" name="组合 13"/>
            <p:cNvGrpSpPr/>
            <p:nvPr/>
          </p:nvGrpSpPr>
          <p:grpSpPr>
            <a:xfrm>
              <a:off x="914400" y="1236474"/>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更高水平的平安中国</a:t>
                </a:r>
              </a:p>
            </p:txBody>
          </p:sp>
        </p:grpSp>
      </p:grpSp>
      <p:grpSp>
        <p:nvGrpSpPr>
          <p:cNvPr id="5" name="组合 4">
            <a:extLst>
              <a:ext uri="{FF2B5EF4-FFF2-40B4-BE49-F238E27FC236}">
                <a16:creationId xmlns:a16="http://schemas.microsoft.com/office/drawing/2014/main" id="{A9562C20-0092-1F40-9358-407D4B72DD6C}"/>
              </a:ext>
            </a:extLst>
          </p:cNvPr>
          <p:cNvGrpSpPr/>
          <p:nvPr/>
        </p:nvGrpSpPr>
        <p:grpSpPr>
          <a:xfrm>
            <a:off x="892683" y="1840525"/>
            <a:ext cx="7349109" cy="2456939"/>
            <a:chOff x="892683" y="1840525"/>
            <a:chExt cx="7349109" cy="2456939"/>
          </a:xfrm>
        </p:grpSpPr>
        <p:grpSp>
          <p:nvGrpSpPr>
            <p:cNvPr id="22" name="组合 21"/>
            <p:cNvGrpSpPr/>
            <p:nvPr/>
          </p:nvGrpSpPr>
          <p:grpSpPr>
            <a:xfrm flipH="1">
              <a:off x="914400" y="1840525"/>
              <a:ext cx="7327392" cy="2456939"/>
              <a:chOff x="902208" y="1883413"/>
              <a:chExt cx="7327392" cy="2456939"/>
            </a:xfrm>
          </p:grpSpPr>
          <p:sp>
            <p:nvSpPr>
              <p:cNvPr id="23" name="圆角矩形 22"/>
              <p:cNvSpPr/>
              <p:nvPr/>
            </p:nvSpPr>
            <p:spPr>
              <a:xfrm>
                <a:off x="914400" y="1883413"/>
                <a:ext cx="7315200" cy="232408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1962150"/>
              <a:ext cx="6883894" cy="167007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统筹发展和安全，建设更高水平的平安中国。坚持总体国家安全观，实施国家安全战略，维护和塑造国家安全，统筹传统安全和非传统安全，把安全发展贯穿国家发展各领域和全过程，防范和化解影响我国现代化进程的各种风险，筑牢国家安全屏障。要加强国家安全体系和能力建设，确保国家经济安全，保障人民生命安全，维护社会稳定和安全。</a:t>
              </a:r>
              <a:endParaRPr lang="zh-CN" altLang="en-US" sz="1400" dirty="0">
                <a:solidFill>
                  <a:schemeClr val="tx1">
                    <a:lumMod val="85000"/>
                    <a:lumOff val="15000"/>
                  </a:schemeClr>
                </a:solidFill>
                <a:latin typeface="+mn-ea"/>
              </a:endParaRPr>
            </a:p>
          </p:txBody>
        </p:sp>
        <p:pic>
          <p:nvPicPr>
            <p:cNvPr id="2" name="图片 1">
              <a:extLst>
                <a:ext uri="{FF2B5EF4-FFF2-40B4-BE49-F238E27FC236}">
                  <a16:creationId xmlns:a16="http://schemas.microsoft.com/office/drawing/2014/main" id="{55AD7D0D-6EAD-B678-BAC3-C5D5C74EF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83" y="3876548"/>
              <a:ext cx="2638143" cy="409688"/>
            </a:xfrm>
            <a:prstGeom prst="rect">
              <a:avLst/>
            </a:prstGeom>
          </p:spPr>
        </p:pic>
      </p:grpSp>
    </p:spTree>
    <p:extLst>
      <p:ext uri="{BB962C8B-B14F-4D97-AF65-F5344CB8AC3E}">
        <p14:creationId xmlns:p14="http://schemas.microsoft.com/office/powerpoint/2010/main" val="3351895665"/>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751707CC-2F8C-07F4-7E0A-DB74C90A8354}"/>
              </a:ext>
            </a:extLst>
          </p:cNvPr>
          <p:cNvGrpSpPr/>
          <p:nvPr/>
        </p:nvGrpSpPr>
        <p:grpSpPr>
          <a:xfrm>
            <a:off x="914400" y="741320"/>
            <a:ext cx="7315200" cy="963435"/>
            <a:chOff x="914400" y="741320"/>
            <a:chExt cx="7315200" cy="963435"/>
          </a:xfrm>
        </p:grpSpPr>
        <p:pic>
          <p:nvPicPr>
            <p:cNvPr id="3" name="图片 2">
              <a:extLst>
                <a:ext uri="{FF2B5EF4-FFF2-40B4-BE49-F238E27FC236}">
                  <a16:creationId xmlns:a16="http://schemas.microsoft.com/office/drawing/2014/main" id="{A99B9CCA-13E3-2BA3-A640-9D21387E5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69187" y="741320"/>
              <a:ext cx="1324723" cy="963435"/>
            </a:xfrm>
            <a:prstGeom prst="rect">
              <a:avLst/>
            </a:prstGeom>
          </p:spPr>
        </p:pic>
        <p:grpSp>
          <p:nvGrpSpPr>
            <p:cNvPr id="14" name="组合 13"/>
            <p:cNvGrpSpPr/>
            <p:nvPr/>
          </p:nvGrpSpPr>
          <p:grpSpPr>
            <a:xfrm>
              <a:off x="914400" y="1217935"/>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建军百年奋斗目标</a:t>
                </a:r>
              </a:p>
            </p:txBody>
          </p:sp>
        </p:grpSp>
      </p:grpSp>
      <p:grpSp>
        <p:nvGrpSpPr>
          <p:cNvPr id="5" name="组合 4">
            <a:extLst>
              <a:ext uri="{FF2B5EF4-FFF2-40B4-BE49-F238E27FC236}">
                <a16:creationId xmlns:a16="http://schemas.microsoft.com/office/drawing/2014/main" id="{D6BBE243-FDE6-2B9E-2AB1-FD0556EC3D1A}"/>
              </a:ext>
            </a:extLst>
          </p:cNvPr>
          <p:cNvGrpSpPr/>
          <p:nvPr/>
        </p:nvGrpSpPr>
        <p:grpSpPr>
          <a:xfrm>
            <a:off x="914399" y="1791211"/>
            <a:ext cx="7327393" cy="2761739"/>
            <a:chOff x="914399" y="1791211"/>
            <a:chExt cx="7327393" cy="2761739"/>
          </a:xfrm>
        </p:grpSpPr>
        <p:grpSp>
          <p:nvGrpSpPr>
            <p:cNvPr id="22" name="组合 21"/>
            <p:cNvGrpSpPr/>
            <p:nvPr/>
          </p:nvGrpSpPr>
          <p:grpSpPr>
            <a:xfrm flipH="1">
              <a:off x="914400" y="1791211"/>
              <a:ext cx="7327392" cy="2761739"/>
              <a:chOff x="902208" y="1578613"/>
              <a:chExt cx="7327392" cy="2761739"/>
            </a:xfrm>
          </p:grpSpPr>
          <p:sp>
            <p:nvSpPr>
              <p:cNvPr id="23" name="圆角矩形 22"/>
              <p:cNvSpPr/>
              <p:nvPr/>
            </p:nvSpPr>
            <p:spPr>
              <a:xfrm>
                <a:off x="914400" y="1578613"/>
                <a:ext cx="7315200" cy="262888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30053" y="1837008"/>
              <a:ext cx="6883894" cy="231640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 加快国防和军队现代化，实现富国和强军相统一。贯彻习近平强军思想，贯彻新时代军事战略方针，坚持党对人民军队的绝对领导，坚持政治建军、改革强军、科技强军、人才强军、依法治军，加快机械化信息化智能化融合发展，全面加强练兵备战，提高捍卫国家主权、安全、发展利益的战略能力，确保二〇二七年实现建军百年奋斗目标。要提高国防和军队现代化质量效益，促进国防实力和经济实力同步提升，构建一体化国家战略体系和能力，推动重点区域、重点领域、新兴领域协调发展，优化国防科技工业布局，巩固军政军民团结。</a:t>
              </a:r>
              <a:endParaRPr lang="zh-CN" altLang="en-US" sz="1400" dirty="0">
                <a:solidFill>
                  <a:schemeClr val="tx1">
                    <a:lumMod val="85000"/>
                    <a:lumOff val="15000"/>
                  </a:schemeClr>
                </a:solidFill>
                <a:latin typeface="+mn-ea"/>
              </a:endParaRPr>
            </a:p>
          </p:txBody>
        </p:sp>
        <p:pic>
          <p:nvPicPr>
            <p:cNvPr id="2" name="图片 1">
              <a:extLst>
                <a:ext uri="{FF2B5EF4-FFF2-40B4-BE49-F238E27FC236}">
                  <a16:creationId xmlns:a16="http://schemas.microsoft.com/office/drawing/2014/main" id="{B8CCD72B-3161-5480-8CE6-BC865F2E09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399" y="4143262"/>
              <a:ext cx="2638143" cy="409688"/>
            </a:xfrm>
            <a:prstGeom prst="rect">
              <a:avLst/>
            </a:prstGeom>
          </p:spPr>
        </p:pic>
      </p:grpSp>
    </p:spTree>
    <p:extLst>
      <p:ext uri="{BB962C8B-B14F-4D97-AF65-F5344CB8AC3E}">
        <p14:creationId xmlns:p14="http://schemas.microsoft.com/office/powerpoint/2010/main" val="1934920046"/>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ABC43C1-1AF2-1349-B506-4FF2880BE8A5}"/>
              </a:ext>
            </a:extLst>
          </p:cNvPr>
          <p:cNvGrpSpPr/>
          <p:nvPr/>
        </p:nvGrpSpPr>
        <p:grpSpPr>
          <a:xfrm>
            <a:off x="914400" y="715942"/>
            <a:ext cx="7315200" cy="963435"/>
            <a:chOff x="914400" y="715942"/>
            <a:chExt cx="7315200" cy="963435"/>
          </a:xfrm>
        </p:grpSpPr>
        <p:pic>
          <p:nvPicPr>
            <p:cNvPr id="3" name="图片 2">
              <a:extLst>
                <a:ext uri="{FF2B5EF4-FFF2-40B4-BE49-F238E27FC236}">
                  <a16:creationId xmlns:a16="http://schemas.microsoft.com/office/drawing/2014/main" id="{80178393-E0A3-A743-84B0-F2F54AD228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788237" y="715942"/>
              <a:ext cx="1324723" cy="963435"/>
            </a:xfrm>
            <a:prstGeom prst="rect">
              <a:avLst/>
            </a:prstGeom>
          </p:spPr>
        </p:pic>
        <p:grpSp>
          <p:nvGrpSpPr>
            <p:cNvPr id="14" name="组合 13"/>
            <p:cNvGrpSpPr/>
            <p:nvPr/>
          </p:nvGrpSpPr>
          <p:grpSpPr>
            <a:xfrm>
              <a:off x="914400" y="1217935"/>
              <a:ext cx="7315200" cy="430401"/>
              <a:chOff x="914400" y="1312674"/>
              <a:chExt cx="7315200" cy="430401"/>
            </a:xfrm>
          </p:grpSpPr>
          <p:sp>
            <p:nvSpPr>
              <p:cNvPr id="21" name="圆角矩形 20"/>
              <p:cNvSpPr/>
              <p:nvPr/>
            </p:nvSpPr>
            <p:spPr>
              <a:xfrm>
                <a:off x="914400" y="1312674"/>
                <a:ext cx="7315200" cy="430401"/>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8" name="矩形 17"/>
              <p:cNvSpPr/>
              <p:nvPr/>
            </p:nvSpPr>
            <p:spPr>
              <a:xfrm>
                <a:off x="968217" y="1315359"/>
                <a:ext cx="6880383" cy="418191"/>
              </a:xfrm>
              <a:prstGeom prst="rect">
                <a:avLst/>
              </a:prstGeom>
            </p:spPr>
            <p:txBody>
              <a:bodyPr wrap="square">
                <a:spAutoFit/>
              </a:bodyPr>
              <a:lstStyle/>
              <a:p>
                <a:pPr algn="ctr">
                  <a:lnSpc>
                    <a:spcPct val="150000"/>
                  </a:lnSpc>
                </a:pPr>
                <a:r>
                  <a:rPr lang="zh-CN" altLang="en-US" sz="1600" dirty="0">
                    <a:solidFill>
                      <a:schemeClr val="accent1"/>
                    </a:solidFill>
                    <a:latin typeface="+mn-ea"/>
                    <a:cs typeface="思源黑体 CN Heavy" panose="020B0A00000000000000" charset="-122"/>
                  </a:rPr>
                  <a:t>坚持党的全面领导</a:t>
                </a:r>
              </a:p>
            </p:txBody>
          </p:sp>
        </p:grpSp>
      </p:grpSp>
      <p:grpSp>
        <p:nvGrpSpPr>
          <p:cNvPr id="5" name="组合 4">
            <a:extLst>
              <a:ext uri="{FF2B5EF4-FFF2-40B4-BE49-F238E27FC236}">
                <a16:creationId xmlns:a16="http://schemas.microsoft.com/office/drawing/2014/main" id="{1F01DDAA-61B1-8846-2B2A-3ED8681BCC93}"/>
              </a:ext>
            </a:extLst>
          </p:cNvPr>
          <p:cNvGrpSpPr/>
          <p:nvPr/>
        </p:nvGrpSpPr>
        <p:grpSpPr>
          <a:xfrm>
            <a:off x="892683" y="1809750"/>
            <a:ext cx="7349109" cy="2487291"/>
            <a:chOff x="892683" y="1809750"/>
            <a:chExt cx="7349109" cy="2487291"/>
          </a:xfrm>
        </p:grpSpPr>
        <p:grpSp>
          <p:nvGrpSpPr>
            <p:cNvPr id="22" name="组合 21"/>
            <p:cNvGrpSpPr/>
            <p:nvPr/>
          </p:nvGrpSpPr>
          <p:grpSpPr>
            <a:xfrm flipH="1">
              <a:off x="914400" y="1809750"/>
              <a:ext cx="7327392" cy="2487291"/>
              <a:chOff x="902208" y="1853061"/>
              <a:chExt cx="7327392" cy="2487291"/>
            </a:xfrm>
          </p:grpSpPr>
          <p:sp>
            <p:nvSpPr>
              <p:cNvPr id="23" name="圆角矩形 22"/>
              <p:cNvSpPr/>
              <p:nvPr/>
            </p:nvSpPr>
            <p:spPr>
              <a:xfrm>
                <a:off x="914400" y="1853061"/>
                <a:ext cx="7315200" cy="2354437"/>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02208" y="4219691"/>
                <a:ext cx="4731407" cy="120661"/>
              </a:xfrm>
              <a:prstGeom prst="rect">
                <a:avLst/>
              </a:prstGeom>
              <a:solidFill>
                <a:srgbClr val="F312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1117106" y="1962150"/>
              <a:ext cx="6883894" cy="1670073"/>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实现“十四五”规划和二〇三五年远景目标，必须坚持党的全面领导，充分调动一切积极因素，广泛团结一切可以团结的力量，形成推动发展的强大合力。要加强党中央集中统一领导，推进社会主义政治建设，健全规划制定和落实机制。要保持香港、澳门长期繁荣稳定，推进两岸关系和平发展和祖国统一。要高举和平、发展、合作、共赢旗帜，积极营造良好外部环境，推动构建新型国际关系和人类命运共同体。</a:t>
              </a:r>
              <a:endParaRPr lang="zh-CN" altLang="en-US" sz="1400" dirty="0">
                <a:solidFill>
                  <a:schemeClr val="tx1">
                    <a:lumMod val="85000"/>
                    <a:lumOff val="15000"/>
                  </a:schemeClr>
                </a:solidFill>
                <a:latin typeface="+mn-ea"/>
              </a:endParaRPr>
            </a:p>
          </p:txBody>
        </p:sp>
        <p:pic>
          <p:nvPicPr>
            <p:cNvPr id="2" name="图片 1">
              <a:extLst>
                <a:ext uri="{FF2B5EF4-FFF2-40B4-BE49-F238E27FC236}">
                  <a16:creationId xmlns:a16="http://schemas.microsoft.com/office/drawing/2014/main" id="{15E2A166-C2A0-69B6-A35B-FB43ED70D7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683" y="3875239"/>
              <a:ext cx="2638143" cy="409688"/>
            </a:xfrm>
            <a:prstGeom prst="rect">
              <a:avLst/>
            </a:prstGeom>
          </p:spPr>
        </p:pic>
      </p:grpSp>
    </p:spTree>
    <p:extLst>
      <p:ext uri="{BB962C8B-B14F-4D97-AF65-F5344CB8AC3E}">
        <p14:creationId xmlns:p14="http://schemas.microsoft.com/office/powerpoint/2010/main" val="750045027"/>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FDF7"/>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AB7D5B25-7382-46A5-9C35-F1D4ACF52B3B}"/>
              </a:ext>
            </a:extLst>
          </p:cNvPr>
          <p:cNvSpPr txBox="1"/>
          <p:nvPr/>
        </p:nvSpPr>
        <p:spPr>
          <a:xfrm>
            <a:off x="1239717" y="877033"/>
            <a:ext cx="6768211" cy="2239074"/>
          </a:xfrm>
          <a:prstGeom prst="rect">
            <a:avLst/>
          </a:prstGeom>
          <a:noFill/>
        </p:spPr>
        <p:txBody>
          <a:bodyPr wrap="square" rtlCol="0">
            <a:spAutoFit/>
          </a:bodyPr>
          <a:lstStyle/>
          <a:p>
            <a:pPr algn="ctr">
              <a:lnSpc>
                <a:spcPct val="150000"/>
              </a:lnSpc>
            </a:pPr>
            <a:r>
              <a:rPr lang="zh-CN" altLang="en-US" sz="2100" b="1" dirty="0">
                <a:solidFill>
                  <a:schemeClr val="tx1">
                    <a:lumMod val="85000"/>
                    <a:lumOff val="15000"/>
                  </a:schemeClr>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感谢您下载平台上提供的</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endPar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在熊猫办公出售的</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模板是免版税类（</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RF</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Royalty-Free</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）正版受</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中国人民共和国著作法</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和</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世界版权公约</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不得将熊猫办公的</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模板、</a:t>
            </a:r>
            <a:r>
              <a:rPr lang="en-US" altLang="zh-CN" sz="900" dirty="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900" dirty="0">
                <a:solidFill>
                  <a:schemeClr val="tx1">
                    <a:lumMod val="85000"/>
                    <a:lumOff val="1500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
        <p:nvSpPr>
          <p:cNvPr id="5" name="文本框 4">
            <a:hlinkClick r:id="rId2"/>
            <a:extLst>
              <a:ext uri="{FF2B5EF4-FFF2-40B4-BE49-F238E27FC236}">
                <a16:creationId xmlns:a16="http://schemas.microsoft.com/office/drawing/2014/main" id="{EFDD6211-CEAF-4878-A364-CC4A2AB3805A}"/>
              </a:ext>
            </a:extLst>
          </p:cNvPr>
          <p:cNvSpPr txBox="1"/>
          <p:nvPr/>
        </p:nvSpPr>
        <p:spPr>
          <a:xfrm>
            <a:off x="1239717" y="3738307"/>
            <a:ext cx="5472811" cy="300082"/>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zh-CN" altLang="en-US" sz="1350" b="1" dirty="0">
                <a:solidFill>
                  <a:schemeClr val="tx1">
                    <a:lumMod val="85000"/>
                    <a:lumOff val="15000"/>
                  </a:schemeClr>
                </a:solidFill>
              </a:rPr>
              <a:t>更多精品</a:t>
            </a:r>
            <a:r>
              <a:rPr lang="en-US" altLang="zh-CN" sz="1350" b="1" dirty="0">
                <a:solidFill>
                  <a:schemeClr val="tx1">
                    <a:lumMod val="85000"/>
                    <a:lumOff val="15000"/>
                  </a:schemeClr>
                </a:solidFill>
              </a:rPr>
              <a:t>PPT</a:t>
            </a:r>
            <a:r>
              <a:rPr lang="zh-CN" altLang="en-US" sz="1350" b="1" dirty="0">
                <a:solidFill>
                  <a:schemeClr val="tx1">
                    <a:lumMod val="85000"/>
                    <a:lumOff val="15000"/>
                  </a:schemeClr>
                </a:solidFill>
              </a:rPr>
              <a:t>模板：</a:t>
            </a:r>
            <a:r>
              <a:rPr lang="en-US" altLang="zh-CN" sz="1350" b="1" dirty="0">
                <a:solidFill>
                  <a:schemeClr val="tx1">
                    <a:lumMod val="85000"/>
                    <a:lumOff val="15000"/>
                  </a:schemeClr>
                </a:solidFill>
              </a:rPr>
              <a:t>http://www.tukuppt.com/ppt/</a:t>
            </a:r>
            <a:endParaRPr lang="zh-CN" altLang="en-US" sz="1350" b="1" dirty="0">
              <a:solidFill>
                <a:schemeClr val="tx1">
                  <a:lumMod val="85000"/>
                  <a:lumOff val="15000"/>
                </a:schemeClr>
              </a:solidFill>
            </a:endParaRPr>
          </a:p>
        </p:txBody>
      </p:sp>
      <p:grpSp>
        <p:nvGrpSpPr>
          <p:cNvPr id="6" name="组合 5">
            <a:extLst>
              <a:ext uri="{FF2B5EF4-FFF2-40B4-BE49-F238E27FC236}">
                <a16:creationId xmlns:a16="http://schemas.microsoft.com/office/drawing/2014/main" id="{BD8FC80D-DDB2-4620-BAF6-6E2DDB3FE2F4}"/>
              </a:ext>
            </a:extLst>
          </p:cNvPr>
          <p:cNvGrpSpPr/>
          <p:nvPr/>
        </p:nvGrpSpPr>
        <p:grpSpPr>
          <a:xfrm>
            <a:off x="6984823" y="3738310"/>
            <a:ext cx="1023104" cy="300082"/>
            <a:chOff x="8158550" y="5010841"/>
            <a:chExt cx="1364139" cy="400109"/>
          </a:xfrm>
          <a:effectLst/>
        </p:grpSpPr>
        <p:sp>
          <p:nvSpPr>
            <p:cNvPr id="7" name="矩形: 圆角 6">
              <a:extLst>
                <a:ext uri="{FF2B5EF4-FFF2-40B4-BE49-F238E27FC236}">
                  <a16:creationId xmlns:a16="http://schemas.microsoft.com/office/drawing/2014/main" id="{B074999D-9AF1-4C76-A825-52A8CDE6A0E6}"/>
                </a:ext>
              </a:extLst>
            </p:cNvPr>
            <p:cNvSpPr/>
            <p:nvPr/>
          </p:nvSpPr>
          <p:spPr>
            <a:xfrm>
              <a:off x="8158550" y="5010841"/>
              <a:ext cx="1336431" cy="342900"/>
            </a:xfrm>
            <a:prstGeom prst="roundRect">
              <a:avLst/>
            </a:prstGeom>
            <a:solidFill>
              <a:srgbClr val="FFFDF7"/>
            </a:solidFill>
            <a:ln>
              <a:noFill/>
            </a:ln>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just"/>
              <a:endParaRPr lang="zh-CN" altLang="en-US" sz="1350" dirty="0">
                <a:solidFill>
                  <a:schemeClr val="tx1">
                    <a:lumMod val="85000"/>
                    <a:lumOff val="15000"/>
                  </a:schemeClr>
                </a:solidFill>
                <a:highlight>
                  <a:srgbClr val="FFFF00"/>
                </a:highlight>
              </a:endParaRPr>
            </a:p>
          </p:txBody>
        </p:sp>
        <p:sp>
          <p:nvSpPr>
            <p:cNvPr id="8" name="文本框 7">
              <a:extLst>
                <a:ext uri="{FF2B5EF4-FFF2-40B4-BE49-F238E27FC236}">
                  <a16:creationId xmlns:a16="http://schemas.microsoft.com/office/drawing/2014/main" id="{2B007BF8-5D47-4AD7-9EE4-1F31F4D02F1D}"/>
                </a:ext>
              </a:extLst>
            </p:cNvPr>
            <p:cNvSpPr txBox="1"/>
            <p:nvPr/>
          </p:nvSpPr>
          <p:spPr>
            <a:xfrm>
              <a:off x="8278621" y="5010841"/>
              <a:ext cx="1244068" cy="400109"/>
            </a:xfrm>
            <a:prstGeom prst="rect">
              <a:avLst/>
            </a:prstGeom>
            <a:noFill/>
          </p:spPr>
          <p:txBody>
            <a:bodyPr wrap="square" rtlCol="0">
              <a:spAutoFit/>
            </a:bodyPr>
            <a:lstStyle/>
            <a:p>
              <a:r>
                <a:rPr lang="zh-CN" altLang="en-US" sz="1350" b="1" dirty="0">
                  <a:solidFill>
                    <a:schemeClr val="tx1">
                      <a:lumMod val="85000"/>
                      <a:lumOff val="15000"/>
                    </a:schemeClr>
                  </a:solidFill>
                  <a:latin typeface="微软雅黑" panose="020B0503020204020204" pitchFamily="34" charset="-122"/>
                  <a:ea typeface="微软雅黑" panose="020B0503020204020204" pitchFamily="34" charset="-122"/>
                  <a:hlinkClick r:id="rId2"/>
                </a:rPr>
                <a:t>点击进入</a:t>
              </a:r>
              <a:endParaRPr lang="zh-CN" altLang="en-US" sz="135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880688062"/>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B4ACC256-8F0E-EAB4-C403-E6634F2BB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747" y="3256647"/>
            <a:ext cx="1604235" cy="1166716"/>
          </a:xfrm>
          <a:prstGeom prst="rect">
            <a:avLst/>
          </a:prstGeom>
        </p:spPr>
      </p:pic>
      <p:pic>
        <p:nvPicPr>
          <p:cNvPr id="58" name="图片 57"/>
          <p:cNvPicPr>
            <a:picLocks noChangeAspect="1"/>
          </p:cNvPicPr>
          <p:nvPr/>
        </p:nvPicPr>
        <p:blipFill>
          <a:blip r:embed="rId4" cstate="print">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9541" y="2252674"/>
            <a:ext cx="1396995" cy="1939537"/>
          </a:xfrm>
          <a:prstGeom prst="rect">
            <a:avLst/>
          </a:prstGeom>
        </p:spPr>
      </p:pic>
      <p:grpSp>
        <p:nvGrpSpPr>
          <p:cNvPr id="71" name="组合 70"/>
          <p:cNvGrpSpPr/>
          <p:nvPr/>
        </p:nvGrpSpPr>
        <p:grpSpPr>
          <a:xfrm>
            <a:off x="1163096" y="1047750"/>
            <a:ext cx="7295104" cy="1015663"/>
            <a:chOff x="1163096" y="1123950"/>
            <a:chExt cx="7295104" cy="1015663"/>
          </a:xfrm>
        </p:grpSpPr>
        <p:sp>
          <p:nvSpPr>
            <p:cNvPr id="16" name="矩形 15"/>
            <p:cNvSpPr/>
            <p:nvPr/>
          </p:nvSpPr>
          <p:spPr>
            <a:xfrm>
              <a:off x="1163096" y="1252776"/>
              <a:ext cx="3538539" cy="861774"/>
            </a:xfrm>
            <a:prstGeom prst="rect">
              <a:avLst/>
            </a:prstGeom>
            <a:noFill/>
          </p:spPr>
          <p:txBody>
            <a:bodyPr wrap="square" rtlCol="0">
              <a:spAutoFit/>
            </a:bodyPr>
            <a:lstStyle/>
            <a:p>
              <a:pPr algn="r"/>
              <a:r>
                <a:rPr lang="zh-CN" altLang="zh-CN" sz="2800" b="1" dirty="0">
                  <a:solidFill>
                    <a:schemeClr val="accent1"/>
                  </a:solidFill>
                  <a:latin typeface="+mn-ea"/>
                  <a:cs typeface="+mn-ea"/>
                </a:rPr>
                <a:t>中国共产党第十九届</a:t>
              </a:r>
              <a:endParaRPr lang="en-US" altLang="zh-CN" sz="2800" b="1" dirty="0">
                <a:solidFill>
                  <a:schemeClr val="accent1"/>
                </a:solidFill>
                <a:latin typeface="+mn-ea"/>
                <a:cs typeface="+mn-ea"/>
              </a:endParaRPr>
            </a:p>
            <a:p>
              <a:pPr algn="r"/>
              <a:r>
                <a:rPr lang="zh-CN" altLang="zh-CN" sz="2100" b="1" dirty="0">
                  <a:solidFill>
                    <a:schemeClr val="accent1"/>
                  </a:solidFill>
                  <a:latin typeface="+mn-ea"/>
                  <a:cs typeface="+mn-ea"/>
                </a:rPr>
                <a:t>中央委员会第五次全体会议</a:t>
              </a:r>
            </a:p>
          </p:txBody>
        </p:sp>
        <p:sp>
          <p:nvSpPr>
            <p:cNvPr id="19" name="矩形 18"/>
            <p:cNvSpPr/>
            <p:nvPr/>
          </p:nvSpPr>
          <p:spPr>
            <a:xfrm>
              <a:off x="4605338" y="1123950"/>
              <a:ext cx="3852862" cy="1015663"/>
            </a:xfrm>
            <a:prstGeom prst="rect">
              <a:avLst/>
            </a:prstGeom>
            <a:noFill/>
            <a:effectLst/>
          </p:spPr>
          <p:txBody>
            <a:bodyPr wrap="square" rtlCol="0">
              <a:spAutoFit/>
            </a:bodyPr>
            <a:lstStyle/>
            <a:p>
              <a:r>
                <a:rPr lang="zh-CN" altLang="zh-CN" sz="6000" b="1" spc="300" dirty="0">
                  <a:solidFill>
                    <a:schemeClr val="accent1"/>
                  </a:solidFill>
                  <a:latin typeface="+mn-ea"/>
                  <a:cs typeface="+mn-ea"/>
                </a:rPr>
                <a:t>完整解读</a:t>
              </a:r>
            </a:p>
          </p:txBody>
        </p:sp>
      </p:grpSp>
      <p:pic>
        <p:nvPicPr>
          <p:cNvPr id="55" name="图片 54"/>
          <p:cNvPicPr>
            <a:picLocks noChangeAspect="1"/>
          </p:cNvPicPr>
          <p:nvPr/>
        </p:nvPicPr>
        <p:blipFill>
          <a:blip r:embed="rId6" cstate="print">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tretch>
            <a:fillRect/>
          </a:stretch>
        </p:blipFill>
        <p:spPr>
          <a:xfrm rot="2125997">
            <a:off x="7627175" y="560556"/>
            <a:ext cx="993212" cy="704194"/>
          </a:xfrm>
          <a:prstGeom prst="rect">
            <a:avLst/>
          </a:prstGeom>
        </p:spPr>
      </p:pic>
      <p:sp>
        <p:nvSpPr>
          <p:cNvPr id="39" name="矩形 38">
            <a:extLst>
              <a:ext uri="{FF2B5EF4-FFF2-40B4-BE49-F238E27FC236}">
                <a16:creationId xmlns:a16="http://schemas.microsoft.com/office/drawing/2014/main" id="{5DB1E186-9437-4BA6-A822-305BA626E17C}"/>
              </a:ext>
            </a:extLst>
          </p:cNvPr>
          <p:cNvSpPr/>
          <p:nvPr/>
        </p:nvSpPr>
        <p:spPr>
          <a:xfrm>
            <a:off x="1371600" y="2178558"/>
            <a:ext cx="6477000" cy="369332"/>
          </a:xfrm>
          <a:prstGeom prst="rect">
            <a:avLst/>
          </a:prstGeom>
          <a:solidFill>
            <a:schemeClr val="accent1"/>
          </a:solidFill>
          <a:ln>
            <a:noFill/>
          </a:ln>
        </p:spPr>
        <p:txBody>
          <a:bodyPr wrap="square">
            <a:spAutoFit/>
          </a:bodyPr>
          <a:lstStyle/>
          <a:p>
            <a:pPr algn="ctr"/>
            <a:r>
              <a:rPr lang="zh-CN" altLang="en-US" spc="900" dirty="0">
                <a:solidFill>
                  <a:schemeClr val="bg1"/>
                </a:solidFill>
                <a:latin typeface="+mn-ea"/>
              </a:rPr>
              <a:t>夺取全面建设社会主义现代化国家新胜利</a:t>
            </a:r>
          </a:p>
        </p:txBody>
      </p:sp>
      <p:sp>
        <p:nvSpPr>
          <p:cNvPr id="59" name="矩形 58"/>
          <p:cNvSpPr/>
          <p:nvPr/>
        </p:nvSpPr>
        <p:spPr>
          <a:xfrm>
            <a:off x="1507915" y="2659146"/>
            <a:ext cx="6235892" cy="461665"/>
          </a:xfrm>
          <a:prstGeom prst="rect">
            <a:avLst/>
          </a:prstGeom>
        </p:spPr>
        <p:txBody>
          <a:bodyPr wrap="square">
            <a:spAutoFit/>
          </a:bodyPr>
          <a:lstStyle/>
          <a:p>
            <a:pPr algn="ctr"/>
            <a:r>
              <a:rPr lang="zh-CN" altLang="en-US" sz="1200" dirty="0">
                <a:solidFill>
                  <a:schemeClr val="accent1"/>
                </a:solidFill>
              </a:rPr>
              <a:t>strive for a new victory in building a modern socialist country in an all-round way strive for building a modern socialist country</a:t>
            </a:r>
          </a:p>
        </p:txBody>
      </p:sp>
      <p:grpSp>
        <p:nvGrpSpPr>
          <p:cNvPr id="69" name="组合 68"/>
          <p:cNvGrpSpPr/>
          <p:nvPr/>
        </p:nvGrpSpPr>
        <p:grpSpPr>
          <a:xfrm>
            <a:off x="2291344" y="3178373"/>
            <a:ext cx="4414256" cy="307777"/>
            <a:chOff x="2209800" y="3257550"/>
            <a:chExt cx="4414256" cy="307777"/>
          </a:xfrm>
        </p:grpSpPr>
        <p:sp>
          <p:nvSpPr>
            <p:cNvPr id="40" name="文本框 39">
              <a:extLst>
                <a:ext uri="{FF2B5EF4-FFF2-40B4-BE49-F238E27FC236}">
                  <a16:creationId xmlns:a16="http://schemas.microsoft.com/office/drawing/2014/main" id="{57F845B5-2C97-4B21-BF8A-5236F664E6B5}"/>
                </a:ext>
              </a:extLst>
            </p:cNvPr>
            <p:cNvSpPr txBox="1"/>
            <p:nvPr/>
          </p:nvSpPr>
          <p:spPr>
            <a:xfrm>
              <a:off x="2968360" y="3257550"/>
              <a:ext cx="2860720" cy="307777"/>
            </a:xfrm>
            <a:prstGeom prst="rect">
              <a:avLst/>
            </a:prstGeom>
            <a:noFill/>
          </p:spPr>
          <p:txBody>
            <a:bodyPr wrap="none" rtlCol="0">
              <a:spAutoFit/>
            </a:bodyPr>
            <a:lstStyle/>
            <a:p>
              <a:pPr algn="ctr"/>
              <a:r>
                <a:rPr lang="zh-CN" altLang="en-US" sz="1400" dirty="0">
                  <a:solidFill>
                    <a:schemeClr val="accent1"/>
                  </a:solidFill>
                  <a:latin typeface="+mn-ea"/>
                </a:rPr>
                <a:t>宣讲人：某某某   时间：</a:t>
              </a:r>
              <a:r>
                <a:rPr lang="en-US" altLang="zh-CN" sz="1400" dirty="0">
                  <a:solidFill>
                    <a:schemeClr val="accent1"/>
                  </a:solidFill>
                  <a:latin typeface="+mn-ea"/>
                </a:rPr>
                <a:t>20XX.XX</a:t>
              </a:r>
              <a:endParaRPr lang="zh-CN" altLang="en-US" sz="1400" dirty="0">
                <a:solidFill>
                  <a:schemeClr val="accent1"/>
                </a:solidFill>
                <a:latin typeface="+mn-ea"/>
              </a:endParaRPr>
            </a:p>
          </p:txBody>
        </p:sp>
        <p:grpSp>
          <p:nvGrpSpPr>
            <p:cNvPr id="50" name="组合 49"/>
            <p:cNvGrpSpPr/>
            <p:nvPr/>
          </p:nvGrpSpPr>
          <p:grpSpPr>
            <a:xfrm>
              <a:off x="5829080" y="3363834"/>
              <a:ext cx="794976" cy="115695"/>
              <a:chOff x="1621651" y="1233704"/>
              <a:chExt cx="2493149" cy="362835"/>
            </a:xfrm>
            <a:solidFill>
              <a:schemeClr val="accent1"/>
            </a:solidFill>
          </p:grpSpPr>
          <p:cxnSp>
            <p:nvCxnSpPr>
              <p:cNvPr id="51" name="直接连接符 50"/>
              <p:cNvCxnSpPr/>
              <p:nvPr/>
            </p:nvCxnSpPr>
            <p:spPr>
              <a:xfrm>
                <a:off x="1747634" y="1428750"/>
                <a:ext cx="2290966"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2" name="五角星 51"/>
              <p:cNvSpPr/>
              <p:nvPr/>
            </p:nvSpPr>
            <p:spPr>
              <a:xfrm>
                <a:off x="3763507"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五角星 52"/>
              <p:cNvSpPr/>
              <p:nvPr/>
            </p:nvSpPr>
            <p:spPr>
              <a:xfrm>
                <a:off x="2637078"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五角星 53"/>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2209800" y="3353590"/>
              <a:ext cx="794976" cy="115695"/>
              <a:chOff x="1621651" y="1233704"/>
              <a:chExt cx="2493149" cy="362835"/>
            </a:xfrm>
            <a:solidFill>
              <a:schemeClr val="accent1"/>
            </a:solidFill>
          </p:grpSpPr>
          <p:cxnSp>
            <p:nvCxnSpPr>
              <p:cNvPr id="61" name="直接连接符 60"/>
              <p:cNvCxnSpPr/>
              <p:nvPr/>
            </p:nvCxnSpPr>
            <p:spPr>
              <a:xfrm>
                <a:off x="1747634" y="1428750"/>
                <a:ext cx="2290966" cy="0"/>
              </a:xfrm>
              <a:prstGeom prst="line">
                <a:avLst/>
              </a:prstGeom>
              <a:grpFill/>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62" name="五角星 61"/>
              <p:cNvSpPr/>
              <p:nvPr/>
            </p:nvSpPr>
            <p:spPr>
              <a:xfrm>
                <a:off x="3763507"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五角星 62"/>
              <p:cNvSpPr/>
              <p:nvPr/>
            </p:nvSpPr>
            <p:spPr>
              <a:xfrm>
                <a:off x="2637078"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五角星 63"/>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pic>
        <p:nvPicPr>
          <p:cNvPr id="66" name="图片 6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3" y="-2372"/>
            <a:ext cx="2968363" cy="1489820"/>
          </a:xfrm>
          <a:prstGeom prst="rect">
            <a:avLst/>
          </a:prstGeom>
        </p:spPr>
      </p:pic>
      <p:pic>
        <p:nvPicPr>
          <p:cNvPr id="3" name="图片 2">
            <a:extLst>
              <a:ext uri="{FF2B5EF4-FFF2-40B4-BE49-F238E27FC236}">
                <a16:creationId xmlns:a16="http://schemas.microsoft.com/office/drawing/2014/main" id="{2962D050-CB10-C9AB-8B1D-842FBD9BC4F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 y="3801386"/>
            <a:ext cx="9144000" cy="1366697"/>
          </a:xfrm>
          <a:prstGeom prst="rect">
            <a:avLst/>
          </a:prstGeom>
        </p:spPr>
      </p:pic>
    </p:spTree>
    <p:extLst>
      <p:ext uri="{BB962C8B-B14F-4D97-AF65-F5344CB8AC3E}">
        <p14:creationId xmlns:p14="http://schemas.microsoft.com/office/powerpoint/2010/main" val="174205694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1000" fill="hold"/>
                                        <p:tgtEl>
                                          <p:spTgt spid="55"/>
                                        </p:tgtEl>
                                        <p:attrNameLst>
                                          <p:attrName>ppt_x</p:attrName>
                                        </p:attrNameLst>
                                      </p:cBhvr>
                                      <p:tavLst>
                                        <p:tav tm="0">
                                          <p:val>
                                            <p:strVal val="1+#ppt_w/2"/>
                                          </p:val>
                                        </p:tav>
                                        <p:tav tm="100000">
                                          <p:val>
                                            <p:strVal val="#ppt_x"/>
                                          </p:val>
                                        </p:tav>
                                      </p:tavLst>
                                    </p:anim>
                                    <p:anim calcmode="lin" valueType="num">
                                      <p:cBhvr additive="base">
                                        <p:cTn id="8" dur="1000" fill="hold"/>
                                        <p:tgtEl>
                                          <p:spTgt spid="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8"/>
                                        </p:tgtEl>
                                        <p:attrNameLst>
                                          <p:attrName>style.visibility</p:attrName>
                                        </p:attrNameLst>
                                      </p:cBhvr>
                                      <p:to>
                                        <p:strVal val="visible"/>
                                      </p:to>
                                    </p:set>
                                    <p:anim calcmode="lin" valueType="num">
                                      <p:cBhvr additive="base">
                                        <p:cTn id="13" dur="500" fill="hold"/>
                                        <p:tgtEl>
                                          <p:spTgt spid="58"/>
                                        </p:tgtEl>
                                        <p:attrNameLst>
                                          <p:attrName>ppt_x</p:attrName>
                                        </p:attrNameLst>
                                      </p:cBhvr>
                                      <p:tavLst>
                                        <p:tav tm="0">
                                          <p:val>
                                            <p:strVal val="0-#ppt_w/2"/>
                                          </p:val>
                                        </p:tav>
                                        <p:tav tm="100000">
                                          <p:val>
                                            <p:strVal val="#ppt_x"/>
                                          </p:val>
                                        </p:tav>
                                      </p:tavLst>
                                    </p:anim>
                                    <p:anim calcmode="lin" valueType="num">
                                      <p:cBhvr additive="base">
                                        <p:cTn id="14" dur="500" fill="hold"/>
                                        <p:tgtEl>
                                          <p:spTgt spid="5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1000"/>
                                        <p:tgtEl>
                                          <p:spTgt spid="71"/>
                                        </p:tgtEl>
                                      </p:cBhvr>
                                    </p:animEffect>
                                    <p:anim calcmode="lin" valueType="num">
                                      <p:cBhvr>
                                        <p:cTn id="20" dur="1000" fill="hold"/>
                                        <p:tgtEl>
                                          <p:spTgt spid="71"/>
                                        </p:tgtEl>
                                        <p:attrNameLst>
                                          <p:attrName>ppt_x</p:attrName>
                                        </p:attrNameLst>
                                      </p:cBhvr>
                                      <p:tavLst>
                                        <p:tav tm="0">
                                          <p:val>
                                            <p:strVal val="#ppt_x"/>
                                          </p:val>
                                        </p:tav>
                                        <p:tav tm="100000">
                                          <p:val>
                                            <p:strVal val="#ppt_x"/>
                                          </p:val>
                                        </p:tav>
                                      </p:tavLst>
                                    </p:anim>
                                    <p:anim calcmode="lin" valueType="num">
                                      <p:cBhvr>
                                        <p:cTn id="2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9"/>
                                        </p:tgtEl>
                                        <p:attrNameLst>
                                          <p:attrName>style.visibility</p:attrName>
                                        </p:attrNameLst>
                                      </p:cBhvr>
                                      <p:to>
                                        <p:strVal val="visible"/>
                                      </p:to>
                                    </p:set>
                                    <p:anim calcmode="lin" valueType="num">
                                      <p:cBhvr additive="base">
                                        <p:cTn id="38" dur="500" fill="hold"/>
                                        <p:tgtEl>
                                          <p:spTgt spid="69"/>
                                        </p:tgtEl>
                                        <p:attrNameLst>
                                          <p:attrName>ppt_x</p:attrName>
                                        </p:attrNameLst>
                                      </p:cBhvr>
                                      <p:tavLst>
                                        <p:tav tm="0">
                                          <p:val>
                                            <p:strVal val="#ppt_x"/>
                                          </p:val>
                                        </p:tav>
                                        <p:tav tm="100000">
                                          <p:val>
                                            <p:strVal val="#ppt_x"/>
                                          </p:val>
                                        </p:tav>
                                      </p:tavLst>
                                    </p:anim>
                                    <p:anim calcmode="lin" valueType="num">
                                      <p:cBhvr additive="base">
                                        <p:cTn id="39"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39" grpId="0" animBg="1"/>
      <p:bldP spid="5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099846E-7524-1488-337F-9E6118CD19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25" y="2809118"/>
            <a:ext cx="1689389" cy="1919146"/>
          </a:xfrm>
          <a:prstGeom prst="rect">
            <a:avLst/>
          </a:prstGeom>
        </p:spPr>
      </p:pic>
      <p:pic>
        <p:nvPicPr>
          <p:cNvPr id="17" name="图片 16"/>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1071"/>
          <a:stretch/>
        </p:blipFill>
        <p:spPr>
          <a:xfrm>
            <a:off x="4444089" y="4047585"/>
            <a:ext cx="2794911" cy="833919"/>
          </a:xfrm>
          <a:prstGeom prst="rect">
            <a:avLst/>
          </a:prstGeom>
        </p:spPr>
      </p:pic>
      <p:pic>
        <p:nvPicPr>
          <p:cNvPr id="2" name="图片 1"/>
          <p:cNvPicPr>
            <a:picLocks noChangeAspect="1"/>
          </p:cNvPicPr>
          <p:nvPr/>
        </p:nvPicPr>
        <p:blipFill>
          <a:blip r:embed="rId7"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79507" y="4047585"/>
            <a:ext cx="3541056" cy="833919"/>
          </a:xfrm>
          <a:prstGeom prst="rect">
            <a:avLst/>
          </a:prstGeom>
        </p:spPr>
      </p:pic>
      <p:pic>
        <p:nvPicPr>
          <p:cNvPr id="70" name="图片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628313">
            <a:off x="6758913" y="2904985"/>
            <a:ext cx="2569829" cy="2358669"/>
          </a:xfrm>
          <a:prstGeom prst="rect">
            <a:avLst/>
          </a:prstGeom>
        </p:spPr>
      </p:pic>
      <p:pic>
        <p:nvPicPr>
          <p:cNvPr id="72" name="图片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86" y="4045685"/>
            <a:ext cx="9156986" cy="1097815"/>
          </a:xfrm>
          <a:prstGeom prst="rect">
            <a:avLst/>
          </a:prstGeom>
        </p:spPr>
      </p:pic>
      <p:pic>
        <p:nvPicPr>
          <p:cNvPr id="4" name="图片 3"/>
          <p:cNvPicPr>
            <a:picLocks noChangeAspect="1"/>
          </p:cNvPicPr>
          <p:nvPr/>
        </p:nvPicPr>
        <p:blipFill rotWithShape="1">
          <a:blip r:embed="rId10" cstate="print">
            <a:extLst>
              <a:ext uri="{28A0092B-C50C-407E-A947-70E740481C1C}">
                <a14:useLocalDpi xmlns:a14="http://schemas.microsoft.com/office/drawing/2010/main" val="0"/>
              </a:ext>
            </a:extLst>
          </a:blip>
          <a:srcRect l="38507" t="45585"/>
          <a:stretch/>
        </p:blipFill>
        <p:spPr>
          <a:xfrm flipH="1">
            <a:off x="6851422" y="-19050"/>
            <a:ext cx="2292578" cy="1074646"/>
          </a:xfrm>
          <a:prstGeom prst="rect">
            <a:avLst/>
          </a:prstGeom>
        </p:spPr>
      </p:pic>
      <p:sp>
        <p:nvSpPr>
          <p:cNvPr id="24" name="文本"/>
          <p:cNvSpPr/>
          <p:nvPr>
            <p:custDataLst>
              <p:tags r:id="rId1"/>
            </p:custDataLst>
          </p:nvPr>
        </p:nvSpPr>
        <p:spPr>
          <a:xfrm>
            <a:off x="1371600" y="2038350"/>
            <a:ext cx="6612731" cy="769441"/>
          </a:xfrm>
          <a:prstGeom prst="rect">
            <a:avLst/>
          </a:prstGeom>
          <a:noFill/>
          <a:effectLst/>
        </p:spPr>
        <p:txBody>
          <a:bodyPr wrap="square">
            <a:spAutoFit/>
          </a:bodyPr>
          <a:lstStyle/>
          <a:p>
            <a:pPr algn="ctr" defTabSz="685800">
              <a:tabLst>
                <a:tab pos="1947386" algn="l"/>
              </a:tabLst>
            </a:pPr>
            <a:r>
              <a:rPr lang="zh-CN" altLang="en-US" sz="4400" b="1" dirty="0">
                <a:solidFill>
                  <a:schemeClr val="accent1"/>
                </a:solidFill>
                <a:latin typeface="+mn-ea"/>
                <a:sym typeface="+mn-ea"/>
              </a:rPr>
              <a:t>十九届五中全会基本情况</a:t>
            </a:r>
            <a:endParaRPr lang="zh-CN" altLang="en-US" sz="4400" b="1" dirty="0">
              <a:solidFill>
                <a:schemeClr val="accent1"/>
              </a:solidFill>
              <a:latin typeface="+mn-ea"/>
              <a:cs typeface="微软雅黑" panose="020B0503020204020204" charset="-122"/>
              <a:sym typeface="+mn-ea"/>
            </a:endParaRPr>
          </a:p>
        </p:txBody>
      </p:sp>
      <p:grpSp>
        <p:nvGrpSpPr>
          <p:cNvPr id="3" name="组合 2"/>
          <p:cNvGrpSpPr/>
          <p:nvPr/>
        </p:nvGrpSpPr>
        <p:grpSpPr>
          <a:xfrm>
            <a:off x="2133600" y="1430494"/>
            <a:ext cx="5041314" cy="707886"/>
            <a:chOff x="2045286" y="1352550"/>
            <a:chExt cx="5041314" cy="707886"/>
          </a:xfrm>
        </p:grpSpPr>
        <p:sp>
          <p:nvSpPr>
            <p:cNvPr id="23" name="文本"/>
            <p:cNvSpPr/>
            <p:nvPr>
              <p:custDataLst>
                <p:tags r:id="rId2"/>
              </p:custDataLst>
            </p:nvPr>
          </p:nvSpPr>
          <p:spPr>
            <a:xfrm>
              <a:off x="3204248" y="1352550"/>
              <a:ext cx="2764024" cy="707886"/>
            </a:xfrm>
            <a:prstGeom prst="rect">
              <a:avLst/>
            </a:prstGeom>
            <a:effectLst/>
          </p:spPr>
          <p:txBody>
            <a:bodyPr wrap="square">
              <a:spAutoFit/>
            </a:bodyPr>
            <a:lstStyle/>
            <a:p>
              <a:pPr algn="ctr"/>
              <a:r>
                <a:rPr lang="zh-CN" altLang="en-US" sz="4000" kern="100" dirty="0">
                  <a:solidFill>
                    <a:schemeClr val="accent1"/>
                  </a:solidFill>
                  <a:latin typeface="+mn-ea"/>
                  <a:cs typeface="汉仪长美黑简" panose="02010600000101010101" charset="-122"/>
                </a:rPr>
                <a:t>第一部分</a:t>
              </a:r>
              <a:endParaRPr lang="en-US" altLang="zh-CN" sz="4000" kern="100" dirty="0">
                <a:solidFill>
                  <a:schemeClr val="accent1"/>
                </a:solidFill>
                <a:latin typeface="+mn-ea"/>
                <a:cs typeface="汉仪长美黑简" panose="02010600000101010101" charset="-122"/>
              </a:endParaRPr>
            </a:p>
          </p:txBody>
        </p:sp>
        <p:grpSp>
          <p:nvGrpSpPr>
            <p:cNvPr id="39" name="组合 38"/>
            <p:cNvGrpSpPr/>
            <p:nvPr/>
          </p:nvGrpSpPr>
          <p:grpSpPr>
            <a:xfrm>
              <a:off x="5754414" y="1602563"/>
              <a:ext cx="1332186" cy="277665"/>
              <a:chOff x="1621651" y="1233704"/>
              <a:chExt cx="1740810" cy="362835"/>
            </a:xfrm>
            <a:solidFill>
              <a:schemeClr val="accent1"/>
            </a:solidFill>
          </p:grpSpPr>
          <p:sp>
            <p:nvSpPr>
              <p:cNvPr id="43" name="五角星 42"/>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2045286" y="1581150"/>
              <a:ext cx="1332186" cy="277665"/>
              <a:chOff x="1621651" y="1233704"/>
              <a:chExt cx="1740810" cy="362835"/>
            </a:xfrm>
            <a:solidFill>
              <a:schemeClr val="accent1"/>
            </a:solidFill>
          </p:grpSpPr>
          <p:sp>
            <p:nvSpPr>
              <p:cNvPr id="47" name="五角星 46"/>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2" name="矩形 61"/>
          <p:cNvSpPr/>
          <p:nvPr/>
        </p:nvSpPr>
        <p:spPr>
          <a:xfrm>
            <a:off x="1828800" y="2800350"/>
            <a:ext cx="5685823" cy="461665"/>
          </a:xfrm>
          <a:prstGeom prst="rect">
            <a:avLst/>
          </a:prstGeom>
        </p:spPr>
        <p:txBody>
          <a:bodyPr wrap="square">
            <a:spAutoFit/>
          </a:bodyPr>
          <a:lstStyle/>
          <a:p>
            <a:pPr algn="ctr"/>
            <a:r>
              <a:rPr lang="zh-CN" altLang="en-US" sz="1200" dirty="0">
                <a:solidFill>
                  <a:schemeClr val="accent1"/>
                </a:solidFill>
              </a:rPr>
              <a:t>strive for a new victory in building a modern socialist country in an all-round way strive for building a modern socialist country</a:t>
            </a:r>
          </a:p>
        </p:txBody>
      </p:sp>
      <p:pic>
        <p:nvPicPr>
          <p:cNvPr id="63" name="图片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951" y="652709"/>
            <a:ext cx="1212476" cy="848544"/>
          </a:xfrm>
          <a:prstGeom prst="rect">
            <a:avLst/>
          </a:prstGeom>
        </p:spPr>
      </p:pic>
    </p:spTree>
    <p:extLst>
      <p:ext uri="{BB962C8B-B14F-4D97-AF65-F5344CB8AC3E}">
        <p14:creationId xmlns:p14="http://schemas.microsoft.com/office/powerpoint/2010/main" val="1268156472"/>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ppt_x"/>
                                          </p:val>
                                        </p:tav>
                                        <p:tav tm="100000">
                                          <p:val>
                                            <p:strVal val="#ppt_x"/>
                                          </p:val>
                                        </p:tav>
                                      </p:tavLst>
                                    </p:anim>
                                    <p:anim calcmode="lin" valueType="num">
                                      <p:cBhvr additive="base">
                                        <p:cTn id="25" dur="10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1000" fill="hold"/>
                                        <p:tgtEl>
                                          <p:spTgt spid="63"/>
                                        </p:tgtEl>
                                        <p:attrNameLst>
                                          <p:attrName>ppt_x</p:attrName>
                                        </p:attrNameLst>
                                      </p:cBhvr>
                                      <p:tavLst>
                                        <p:tav tm="0">
                                          <p:val>
                                            <p:strVal val="0-#ppt_w/2"/>
                                          </p:val>
                                        </p:tav>
                                        <p:tav tm="100000">
                                          <p:val>
                                            <p:strVal val="#ppt_x"/>
                                          </p:val>
                                        </p:tav>
                                      </p:tavLst>
                                    </p:anim>
                                    <p:anim calcmode="lin" valueType="num">
                                      <p:cBhvr additive="base">
                                        <p:cTn id="29" dur="1000" fill="hold"/>
                                        <p:tgtEl>
                                          <p:spTgt spid="63"/>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788897" y="1384706"/>
            <a:ext cx="3982950" cy="507831"/>
            <a:chOff x="1065175" y="-1197441"/>
            <a:chExt cx="3982950" cy="507831"/>
          </a:xfrm>
        </p:grpSpPr>
        <p:sp>
          <p:nvSpPr>
            <p:cNvPr id="6" name="文本框"/>
            <p:cNvSpPr/>
            <p:nvPr>
              <p:custDataLst>
                <p:tags r:id="rId2"/>
              </p:custDataLst>
            </p:nvPr>
          </p:nvSpPr>
          <p:spPr>
            <a:xfrm>
              <a:off x="2172372" y="-1197441"/>
              <a:ext cx="2875753" cy="507831"/>
            </a:xfrm>
            <a:prstGeom prst="roundRect">
              <a:avLst>
                <a:gd name="adj" fmla="val 0"/>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accent1"/>
                  </a:solidFill>
                  <a:latin typeface="+mn-ea"/>
                </a:rPr>
                <a:t>2020</a:t>
              </a:r>
              <a:r>
                <a:rPr lang="zh-CN" altLang="en-US" dirty="0">
                  <a:solidFill>
                    <a:schemeClr val="accent1"/>
                  </a:solidFill>
                  <a:latin typeface="+mn-ea"/>
                </a:rPr>
                <a:t>年</a:t>
              </a:r>
              <a:r>
                <a:rPr lang="en-US" altLang="zh-CN" dirty="0">
                  <a:solidFill>
                    <a:schemeClr val="accent1"/>
                  </a:solidFill>
                  <a:latin typeface="+mn-ea"/>
                </a:rPr>
                <a:t>10</a:t>
              </a:r>
              <a:r>
                <a:rPr lang="zh-CN" altLang="en-US" dirty="0">
                  <a:solidFill>
                    <a:schemeClr val="accent1"/>
                  </a:solidFill>
                  <a:latin typeface="+mn-ea"/>
                </a:rPr>
                <a:t>月</a:t>
              </a:r>
              <a:r>
                <a:rPr lang="en-US" altLang="zh-CN" dirty="0">
                  <a:solidFill>
                    <a:schemeClr val="accent1"/>
                  </a:solidFill>
                  <a:latin typeface="+mn-ea"/>
                </a:rPr>
                <a:t>26</a:t>
              </a:r>
              <a:r>
                <a:rPr lang="zh-CN" altLang="en-US" dirty="0">
                  <a:solidFill>
                    <a:schemeClr val="accent1"/>
                  </a:solidFill>
                  <a:latin typeface="+mn-ea"/>
                </a:rPr>
                <a:t>日</a:t>
              </a:r>
              <a:r>
                <a:rPr lang="en-US" altLang="zh-CN" dirty="0">
                  <a:solidFill>
                    <a:schemeClr val="accent1"/>
                  </a:solidFill>
                  <a:latin typeface="+mn-ea"/>
                </a:rPr>
                <a:t>—29</a:t>
              </a:r>
              <a:r>
                <a:rPr lang="zh-CN" altLang="en-US" dirty="0">
                  <a:solidFill>
                    <a:schemeClr val="accent1"/>
                  </a:solidFill>
                  <a:latin typeface="+mn-ea"/>
                </a:rPr>
                <a:t>日</a:t>
              </a:r>
            </a:p>
          </p:txBody>
        </p:sp>
        <p:sp>
          <p:nvSpPr>
            <p:cNvPr id="2" name="文本框 1"/>
            <p:cNvSpPr txBox="1"/>
            <p:nvPr/>
          </p:nvSpPr>
          <p:spPr>
            <a:xfrm>
              <a:off x="1065175" y="-1197441"/>
              <a:ext cx="980991" cy="507831"/>
            </a:xfrm>
            <a:prstGeom prst="rect">
              <a:avLst/>
            </a:prstGeom>
            <a:solidFill>
              <a:schemeClr val="accent1"/>
            </a:solidFill>
          </p:spPr>
          <p:txBody>
            <a:bodyPr wrap="square" rtlCol="0">
              <a:spAutoFit/>
            </a:bodyPr>
            <a:lstStyle/>
            <a:p>
              <a:pPr algn="ctr"/>
              <a:r>
                <a:rPr lang="zh-CN" altLang="en-US" sz="2700" dirty="0">
                  <a:solidFill>
                    <a:schemeClr val="bg1"/>
                  </a:solidFill>
                  <a:latin typeface="+mn-ea"/>
                </a:rPr>
                <a:t>会期</a:t>
              </a:r>
            </a:p>
          </p:txBody>
        </p:sp>
      </p:grpSp>
      <p:grpSp>
        <p:nvGrpSpPr>
          <p:cNvPr id="42" name="组合 41"/>
          <p:cNvGrpSpPr/>
          <p:nvPr/>
        </p:nvGrpSpPr>
        <p:grpSpPr>
          <a:xfrm>
            <a:off x="776483" y="2404936"/>
            <a:ext cx="3982950" cy="507831"/>
            <a:chOff x="1065175" y="-1197441"/>
            <a:chExt cx="3982950" cy="507831"/>
          </a:xfrm>
        </p:grpSpPr>
        <p:sp>
          <p:nvSpPr>
            <p:cNvPr id="43" name="文本框"/>
            <p:cNvSpPr/>
            <p:nvPr>
              <p:custDataLst>
                <p:tags r:id="rId1"/>
              </p:custDataLst>
            </p:nvPr>
          </p:nvSpPr>
          <p:spPr>
            <a:xfrm>
              <a:off x="2172372" y="-1197441"/>
              <a:ext cx="2875753" cy="507831"/>
            </a:xfrm>
            <a:prstGeom prst="roundRect">
              <a:avLst>
                <a:gd name="adj" fmla="val 0"/>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chemeClr val="accent1"/>
                  </a:solidFill>
                  <a:latin typeface="+mn-ea"/>
                </a:rPr>
                <a:t>北   京</a:t>
              </a:r>
            </a:p>
          </p:txBody>
        </p:sp>
        <p:sp>
          <p:nvSpPr>
            <p:cNvPr id="44" name="文本框 43"/>
            <p:cNvSpPr txBox="1"/>
            <p:nvPr/>
          </p:nvSpPr>
          <p:spPr>
            <a:xfrm>
              <a:off x="1065175" y="-1197441"/>
              <a:ext cx="980991" cy="507831"/>
            </a:xfrm>
            <a:prstGeom prst="rect">
              <a:avLst/>
            </a:prstGeom>
            <a:solidFill>
              <a:schemeClr val="accent1"/>
            </a:solidFill>
          </p:spPr>
          <p:txBody>
            <a:bodyPr wrap="square" rtlCol="0">
              <a:spAutoFit/>
            </a:bodyPr>
            <a:lstStyle/>
            <a:p>
              <a:pPr algn="ctr"/>
              <a:r>
                <a:rPr lang="zh-CN" altLang="en-US" sz="2700" dirty="0">
                  <a:solidFill>
                    <a:schemeClr val="bg1"/>
                  </a:solidFill>
                  <a:latin typeface="+mn-ea"/>
                </a:rPr>
                <a:t>地点</a:t>
              </a:r>
            </a:p>
          </p:txBody>
        </p:sp>
      </p:grpSp>
      <p:sp>
        <p:nvSpPr>
          <p:cNvPr id="5" name="矩形 4"/>
          <p:cNvSpPr/>
          <p:nvPr/>
        </p:nvSpPr>
        <p:spPr>
          <a:xfrm>
            <a:off x="685800" y="3105150"/>
            <a:ext cx="7858501" cy="1061829"/>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中国共产党第十九届中央委员会第五次全体会议，于2020年10月26日至29日在北京举行。出席这次全会的有，中央委员198人，候补中央委员166人。中央纪律检查委员会常务委员会委员和有关方面负责同志列席会议。党的十九大代表中的部分基层同志和专家学者也列席会议。</a:t>
            </a:r>
            <a:endParaRPr lang="zh-CN" altLang="en-US" sz="1400" dirty="0">
              <a:solidFill>
                <a:schemeClr val="tx1">
                  <a:lumMod val="85000"/>
                  <a:lumOff val="15000"/>
                </a:schemeClr>
              </a:solidFill>
              <a:latin typeface="+mn-ea"/>
            </a:endParaRPr>
          </a:p>
        </p:txBody>
      </p:sp>
      <p:grpSp>
        <p:nvGrpSpPr>
          <p:cNvPr id="9" name="组合 8">
            <a:extLst>
              <a:ext uri="{FF2B5EF4-FFF2-40B4-BE49-F238E27FC236}">
                <a16:creationId xmlns:a16="http://schemas.microsoft.com/office/drawing/2014/main" id="{5786069C-E415-4EB8-323A-20877BFD6CF8}"/>
              </a:ext>
            </a:extLst>
          </p:cNvPr>
          <p:cNvGrpSpPr/>
          <p:nvPr/>
        </p:nvGrpSpPr>
        <p:grpSpPr>
          <a:xfrm>
            <a:off x="5257800" y="1379804"/>
            <a:ext cx="3142059" cy="507831"/>
            <a:chOff x="5257800" y="1379804"/>
            <a:chExt cx="3142059" cy="507831"/>
          </a:xfrm>
        </p:grpSpPr>
        <p:sp>
          <p:nvSpPr>
            <p:cNvPr id="29" name="文本框 28"/>
            <p:cNvSpPr txBox="1"/>
            <p:nvPr/>
          </p:nvSpPr>
          <p:spPr>
            <a:xfrm>
              <a:off x="5867400" y="1433665"/>
              <a:ext cx="2532459" cy="400110"/>
            </a:xfrm>
            <a:prstGeom prst="rect">
              <a:avLst/>
            </a:prstGeom>
            <a:solidFill>
              <a:schemeClr val="accent1"/>
            </a:solidFill>
          </p:spPr>
          <p:txBody>
            <a:bodyPr wrap="square" rtlCol="0">
              <a:spAutoFit/>
            </a:bodyPr>
            <a:lstStyle/>
            <a:p>
              <a:pPr algn="ctr"/>
              <a:r>
                <a:rPr lang="zh-CN" altLang="en-US" sz="2000" dirty="0">
                  <a:solidFill>
                    <a:schemeClr val="bg1"/>
                  </a:solidFill>
                  <a:latin typeface="+mn-ea"/>
                </a:rPr>
                <a:t>中央委员</a:t>
              </a:r>
              <a:r>
                <a:rPr lang="en-US" altLang="zh-CN" sz="2000" dirty="0">
                  <a:solidFill>
                    <a:schemeClr val="bg1"/>
                  </a:solidFill>
                  <a:latin typeface="+mn-ea"/>
                </a:rPr>
                <a:t>198</a:t>
              </a:r>
              <a:r>
                <a:rPr lang="zh-CN" altLang="en-US" sz="2000" dirty="0">
                  <a:solidFill>
                    <a:schemeClr val="bg1"/>
                  </a:solidFill>
                  <a:latin typeface="+mn-ea"/>
                </a:rPr>
                <a:t>人</a:t>
              </a:r>
            </a:p>
          </p:txBody>
        </p:sp>
        <p:sp>
          <p:nvSpPr>
            <p:cNvPr id="3" name="星形: 五角 2">
              <a:extLst>
                <a:ext uri="{FF2B5EF4-FFF2-40B4-BE49-F238E27FC236}">
                  <a16:creationId xmlns:a16="http://schemas.microsoft.com/office/drawing/2014/main" id="{8973EB8C-BE7C-E903-D85A-A76067E0CF82}"/>
                </a:ext>
              </a:extLst>
            </p:cNvPr>
            <p:cNvSpPr/>
            <p:nvPr/>
          </p:nvSpPr>
          <p:spPr>
            <a:xfrm>
              <a:off x="5257800" y="1379804"/>
              <a:ext cx="507831" cy="507831"/>
            </a:xfrm>
            <a:prstGeom prst="star5">
              <a:avLst>
                <a:gd name="adj" fmla="val 20490"/>
                <a:gd name="hf" fmla="val 105146"/>
                <a:gd name="vf" fmla="val 110557"/>
              </a:avLst>
            </a:prstGeom>
            <a:solidFill>
              <a:srgbClr val="DA0000"/>
            </a:soli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5AD35E47-6D0E-9AE6-882F-0922BE662765}"/>
              </a:ext>
            </a:extLst>
          </p:cNvPr>
          <p:cNvGrpSpPr/>
          <p:nvPr/>
        </p:nvGrpSpPr>
        <p:grpSpPr>
          <a:xfrm>
            <a:off x="5257800" y="2311354"/>
            <a:ext cx="3142059" cy="519334"/>
            <a:chOff x="5257800" y="2311354"/>
            <a:chExt cx="3142059" cy="519334"/>
          </a:xfrm>
        </p:grpSpPr>
        <p:sp>
          <p:nvSpPr>
            <p:cNvPr id="46" name="文本框 45"/>
            <p:cNvSpPr txBox="1"/>
            <p:nvPr/>
          </p:nvSpPr>
          <p:spPr>
            <a:xfrm>
              <a:off x="5867400" y="2430578"/>
              <a:ext cx="2532459" cy="400110"/>
            </a:xfrm>
            <a:prstGeom prst="rect">
              <a:avLst/>
            </a:prstGeom>
            <a:solidFill>
              <a:schemeClr val="accent1"/>
            </a:solidFill>
          </p:spPr>
          <p:txBody>
            <a:bodyPr wrap="square" rtlCol="0">
              <a:spAutoFit/>
            </a:bodyPr>
            <a:lstStyle/>
            <a:p>
              <a:pPr algn="ctr"/>
              <a:r>
                <a:rPr lang="zh-CN" altLang="en-US" sz="2000" dirty="0">
                  <a:solidFill>
                    <a:schemeClr val="bg1"/>
                  </a:solidFill>
                  <a:latin typeface="+mn-ea"/>
                </a:rPr>
                <a:t>中央候补委员</a:t>
              </a:r>
              <a:r>
                <a:rPr lang="en-US" altLang="zh-CN" sz="2000" dirty="0">
                  <a:solidFill>
                    <a:schemeClr val="bg1"/>
                  </a:solidFill>
                  <a:latin typeface="+mn-ea"/>
                </a:rPr>
                <a:t>166</a:t>
              </a:r>
            </a:p>
          </p:txBody>
        </p:sp>
        <p:sp>
          <p:nvSpPr>
            <p:cNvPr id="8" name="星形: 五角 7">
              <a:extLst>
                <a:ext uri="{FF2B5EF4-FFF2-40B4-BE49-F238E27FC236}">
                  <a16:creationId xmlns:a16="http://schemas.microsoft.com/office/drawing/2014/main" id="{9FFCEEB6-7D6A-845D-8A95-34FF9EBEFFE4}"/>
                </a:ext>
              </a:extLst>
            </p:cNvPr>
            <p:cNvSpPr/>
            <p:nvPr/>
          </p:nvSpPr>
          <p:spPr>
            <a:xfrm>
              <a:off x="5257800" y="2311354"/>
              <a:ext cx="507831" cy="507831"/>
            </a:xfrm>
            <a:prstGeom prst="star5">
              <a:avLst>
                <a:gd name="adj" fmla="val 20490"/>
                <a:gd name="hf" fmla="val 105146"/>
                <a:gd name="vf" fmla="val 110557"/>
              </a:avLst>
            </a:prstGeom>
            <a:solidFill>
              <a:srgbClr val="DA0000"/>
            </a:solidFill>
            <a:ln>
              <a:solidFill>
                <a:srgbClr val="DA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4256555798"/>
      </p:ext>
    </p:extLst>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42"/>
                                        </p:tgtEl>
                                        <p:attrNameLst>
                                          <p:attrName>style.visibility</p:attrName>
                                        </p:attrNameLst>
                                      </p:cBhvr>
                                      <p:to>
                                        <p:strVal val="visible"/>
                                      </p:to>
                                    </p:set>
                                    <p:anim calcmode="lin" valueType="num">
                                      <p:cBhvr>
                                        <p:cTn id="12" dur="500" fill="hold"/>
                                        <p:tgtEl>
                                          <p:spTgt spid="42"/>
                                        </p:tgtEl>
                                        <p:attrNameLst>
                                          <p:attrName>ppt_w</p:attrName>
                                        </p:attrNameLst>
                                      </p:cBhvr>
                                      <p:tavLst>
                                        <p:tav tm="0">
                                          <p:val>
                                            <p:fltVal val="0"/>
                                          </p:val>
                                        </p:tav>
                                        <p:tav tm="100000">
                                          <p:val>
                                            <p:strVal val="#ppt_w"/>
                                          </p:val>
                                        </p:tav>
                                      </p:tavLst>
                                    </p:anim>
                                    <p:anim calcmode="lin" valueType="num">
                                      <p:cBhvr>
                                        <p:cTn id="13" dur="500" fill="hold"/>
                                        <p:tgtEl>
                                          <p:spTgt spid="42"/>
                                        </p:tgtEl>
                                        <p:attrNameLst>
                                          <p:attrName>ppt_h</p:attrName>
                                        </p:attrNameLst>
                                      </p:cBhvr>
                                      <p:tavLst>
                                        <p:tav tm="0">
                                          <p:val>
                                            <p:fltVal val="0"/>
                                          </p:val>
                                        </p:tav>
                                        <p:tav tm="100000">
                                          <p:val>
                                            <p:strVal val="#ppt_h"/>
                                          </p:val>
                                        </p:tav>
                                      </p:tavLst>
                                    </p:anim>
                                    <p:animEffect transition="in" filter="fade">
                                      <p:cBhvr>
                                        <p:cTn id="14" dur="500"/>
                                        <p:tgtEl>
                                          <p:spTgt spid="42"/>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childTnLst>
                                </p:cTn>
                              </p:par>
                              <p:par>
                                <p:cTn id="22" presetID="53" presetClass="entr" presetSubtype="16"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ipe(up)">
                                      <p:cBhvr>
                                        <p:cTn id="3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43" grpId="0" animBg="1"/>
      <p:bldP spid="5" grpId="0"/>
      <p:bldP spid="29" grpId="1"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C5981B4-465A-F6B8-09DE-360BCDB9FC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25" y="2809118"/>
            <a:ext cx="1689389" cy="1919146"/>
          </a:xfrm>
          <a:prstGeom prst="rect">
            <a:avLst/>
          </a:prstGeom>
        </p:spPr>
      </p:pic>
      <p:pic>
        <p:nvPicPr>
          <p:cNvPr id="17" name="图片 16"/>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1071"/>
          <a:stretch/>
        </p:blipFill>
        <p:spPr>
          <a:xfrm>
            <a:off x="4444089" y="4047585"/>
            <a:ext cx="2794911" cy="833919"/>
          </a:xfrm>
          <a:prstGeom prst="rect">
            <a:avLst/>
          </a:prstGeom>
        </p:spPr>
      </p:pic>
      <p:pic>
        <p:nvPicPr>
          <p:cNvPr id="2" name="图片 1"/>
          <p:cNvPicPr>
            <a:picLocks noChangeAspect="1"/>
          </p:cNvPicPr>
          <p:nvPr/>
        </p:nvPicPr>
        <p:blipFill>
          <a:blip r:embed="rId7"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79507" y="4047585"/>
            <a:ext cx="3541056" cy="833919"/>
          </a:xfrm>
          <a:prstGeom prst="rect">
            <a:avLst/>
          </a:prstGeom>
        </p:spPr>
      </p:pic>
      <p:pic>
        <p:nvPicPr>
          <p:cNvPr id="70" name="图片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628313">
            <a:off x="6758913" y="2904985"/>
            <a:ext cx="2569829" cy="2358669"/>
          </a:xfrm>
          <a:prstGeom prst="rect">
            <a:avLst/>
          </a:prstGeom>
        </p:spPr>
      </p:pic>
      <p:pic>
        <p:nvPicPr>
          <p:cNvPr id="72" name="图片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86" y="4045685"/>
            <a:ext cx="9156986" cy="1097815"/>
          </a:xfrm>
          <a:prstGeom prst="rect">
            <a:avLst/>
          </a:prstGeom>
        </p:spPr>
      </p:pic>
      <p:pic>
        <p:nvPicPr>
          <p:cNvPr id="4" name="图片 3"/>
          <p:cNvPicPr>
            <a:picLocks noChangeAspect="1"/>
          </p:cNvPicPr>
          <p:nvPr/>
        </p:nvPicPr>
        <p:blipFill rotWithShape="1">
          <a:blip r:embed="rId10" cstate="print">
            <a:extLst>
              <a:ext uri="{28A0092B-C50C-407E-A947-70E740481C1C}">
                <a14:useLocalDpi xmlns:a14="http://schemas.microsoft.com/office/drawing/2010/main" val="0"/>
              </a:ext>
            </a:extLst>
          </a:blip>
          <a:srcRect l="38507" t="45585"/>
          <a:stretch/>
        </p:blipFill>
        <p:spPr>
          <a:xfrm flipH="1">
            <a:off x="6851422" y="-19050"/>
            <a:ext cx="2292578" cy="1074646"/>
          </a:xfrm>
          <a:prstGeom prst="rect">
            <a:avLst/>
          </a:prstGeom>
        </p:spPr>
      </p:pic>
      <p:sp>
        <p:nvSpPr>
          <p:cNvPr id="24" name="文本"/>
          <p:cNvSpPr/>
          <p:nvPr>
            <p:custDataLst>
              <p:tags r:id="rId1"/>
            </p:custDataLst>
          </p:nvPr>
        </p:nvSpPr>
        <p:spPr>
          <a:xfrm>
            <a:off x="1371600" y="2038350"/>
            <a:ext cx="6612731" cy="769441"/>
          </a:xfrm>
          <a:prstGeom prst="rect">
            <a:avLst/>
          </a:prstGeom>
          <a:noFill/>
          <a:effectLst/>
        </p:spPr>
        <p:txBody>
          <a:bodyPr wrap="square">
            <a:spAutoFit/>
          </a:bodyPr>
          <a:lstStyle/>
          <a:p>
            <a:pPr algn="ctr" defTabSz="685800">
              <a:tabLst>
                <a:tab pos="1947386" algn="l"/>
              </a:tabLst>
            </a:pPr>
            <a:r>
              <a:rPr lang="zh-CN" altLang="en-US" sz="4400" b="1" dirty="0">
                <a:solidFill>
                  <a:schemeClr val="accent1"/>
                </a:solidFill>
                <a:latin typeface="+mn-ea"/>
                <a:sym typeface="+mn-ea"/>
              </a:rPr>
              <a:t>十九届五中全会主要议程</a:t>
            </a:r>
          </a:p>
        </p:txBody>
      </p:sp>
      <p:grpSp>
        <p:nvGrpSpPr>
          <p:cNvPr id="3" name="组合 2"/>
          <p:cNvGrpSpPr/>
          <p:nvPr/>
        </p:nvGrpSpPr>
        <p:grpSpPr>
          <a:xfrm>
            <a:off x="2133600" y="1430494"/>
            <a:ext cx="5041314" cy="707886"/>
            <a:chOff x="2045286" y="1352550"/>
            <a:chExt cx="5041314" cy="707886"/>
          </a:xfrm>
        </p:grpSpPr>
        <p:sp>
          <p:nvSpPr>
            <p:cNvPr id="23" name="文本"/>
            <p:cNvSpPr/>
            <p:nvPr>
              <p:custDataLst>
                <p:tags r:id="rId2"/>
              </p:custDataLst>
            </p:nvPr>
          </p:nvSpPr>
          <p:spPr>
            <a:xfrm>
              <a:off x="3204248" y="1352550"/>
              <a:ext cx="2764024" cy="707886"/>
            </a:xfrm>
            <a:prstGeom prst="rect">
              <a:avLst/>
            </a:prstGeom>
            <a:effectLst/>
          </p:spPr>
          <p:txBody>
            <a:bodyPr wrap="square">
              <a:spAutoFit/>
            </a:bodyPr>
            <a:lstStyle/>
            <a:p>
              <a:pPr algn="ctr"/>
              <a:r>
                <a:rPr lang="zh-CN" altLang="en-US" sz="4000" kern="100" dirty="0">
                  <a:solidFill>
                    <a:schemeClr val="accent1"/>
                  </a:solidFill>
                  <a:latin typeface="+mn-ea"/>
                  <a:cs typeface="汉仪长美黑简" panose="02010600000101010101" charset="-122"/>
                </a:rPr>
                <a:t>第二部分</a:t>
              </a:r>
              <a:endParaRPr lang="en-US" altLang="zh-CN" sz="4000" kern="100" dirty="0">
                <a:solidFill>
                  <a:schemeClr val="accent1"/>
                </a:solidFill>
                <a:latin typeface="+mn-ea"/>
                <a:cs typeface="汉仪长美黑简" panose="02010600000101010101" charset="-122"/>
              </a:endParaRPr>
            </a:p>
          </p:txBody>
        </p:sp>
        <p:grpSp>
          <p:nvGrpSpPr>
            <p:cNvPr id="39" name="组合 38"/>
            <p:cNvGrpSpPr/>
            <p:nvPr/>
          </p:nvGrpSpPr>
          <p:grpSpPr>
            <a:xfrm>
              <a:off x="5754414" y="1602563"/>
              <a:ext cx="1332186" cy="277665"/>
              <a:chOff x="1621651" y="1233704"/>
              <a:chExt cx="1740810" cy="362835"/>
            </a:xfrm>
            <a:solidFill>
              <a:schemeClr val="accent1"/>
            </a:solidFill>
          </p:grpSpPr>
          <p:sp>
            <p:nvSpPr>
              <p:cNvPr id="43" name="五角星 42"/>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2045286" y="1581150"/>
              <a:ext cx="1332186" cy="277665"/>
              <a:chOff x="1621651" y="1233704"/>
              <a:chExt cx="1740810" cy="362835"/>
            </a:xfrm>
            <a:solidFill>
              <a:schemeClr val="accent1"/>
            </a:solidFill>
          </p:grpSpPr>
          <p:sp>
            <p:nvSpPr>
              <p:cNvPr id="47" name="五角星 46"/>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2" name="矩形 61"/>
          <p:cNvSpPr/>
          <p:nvPr/>
        </p:nvSpPr>
        <p:spPr>
          <a:xfrm>
            <a:off x="1828800" y="2800350"/>
            <a:ext cx="5685823" cy="461665"/>
          </a:xfrm>
          <a:prstGeom prst="rect">
            <a:avLst/>
          </a:prstGeom>
        </p:spPr>
        <p:txBody>
          <a:bodyPr wrap="square">
            <a:spAutoFit/>
          </a:bodyPr>
          <a:lstStyle/>
          <a:p>
            <a:pPr algn="ctr"/>
            <a:r>
              <a:rPr lang="zh-CN" altLang="en-US" sz="1200" dirty="0">
                <a:solidFill>
                  <a:schemeClr val="accent1"/>
                </a:solidFill>
              </a:rPr>
              <a:t>strive for a new victory in building a modern socialist country in an all-round way strive for building a modern socialist country</a:t>
            </a:r>
          </a:p>
        </p:txBody>
      </p:sp>
      <p:pic>
        <p:nvPicPr>
          <p:cNvPr id="63" name="图片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951" y="652709"/>
            <a:ext cx="1212476" cy="848544"/>
          </a:xfrm>
          <a:prstGeom prst="rect">
            <a:avLst/>
          </a:prstGeom>
        </p:spPr>
      </p:pic>
    </p:spTree>
    <p:extLst>
      <p:ext uri="{BB962C8B-B14F-4D97-AF65-F5344CB8AC3E}">
        <p14:creationId xmlns:p14="http://schemas.microsoft.com/office/powerpoint/2010/main" val="2466657624"/>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ppt_x"/>
                                          </p:val>
                                        </p:tav>
                                        <p:tav tm="100000">
                                          <p:val>
                                            <p:strVal val="#ppt_x"/>
                                          </p:val>
                                        </p:tav>
                                      </p:tavLst>
                                    </p:anim>
                                    <p:anim calcmode="lin" valueType="num">
                                      <p:cBhvr additive="base">
                                        <p:cTn id="25" dur="10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1000" fill="hold"/>
                                        <p:tgtEl>
                                          <p:spTgt spid="63"/>
                                        </p:tgtEl>
                                        <p:attrNameLst>
                                          <p:attrName>ppt_x</p:attrName>
                                        </p:attrNameLst>
                                      </p:cBhvr>
                                      <p:tavLst>
                                        <p:tav tm="0">
                                          <p:val>
                                            <p:strVal val="0-#ppt_w/2"/>
                                          </p:val>
                                        </p:tav>
                                        <p:tav tm="100000">
                                          <p:val>
                                            <p:strVal val="#ppt_x"/>
                                          </p:val>
                                        </p:tav>
                                      </p:tavLst>
                                    </p:anim>
                                    <p:anim calcmode="lin" valueType="num">
                                      <p:cBhvr additive="base">
                                        <p:cTn id="29" dur="1000" fill="hold"/>
                                        <p:tgtEl>
                                          <p:spTgt spid="63"/>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4486191" y="1200150"/>
            <a:ext cx="4249912" cy="830997"/>
          </a:xfrm>
          <a:prstGeom prst="rect">
            <a:avLst/>
          </a:prstGeom>
          <a:noFill/>
        </p:spPr>
        <p:txBody>
          <a:bodyPr wrap="square" rtlCol="0" anchor="t">
            <a:spAutoFit/>
          </a:bodyPr>
          <a:lstStyle/>
          <a:p>
            <a:pPr>
              <a:lnSpc>
                <a:spcPct val="150000"/>
              </a:lnSpc>
            </a:pPr>
            <a:r>
              <a:rPr lang="zh-CN" altLang="en-US" sz="1600" dirty="0">
                <a:solidFill>
                  <a:schemeClr val="tx1">
                    <a:lumMod val="85000"/>
                    <a:lumOff val="15000"/>
                  </a:schemeClr>
                </a:solidFill>
                <a:latin typeface="+mn-ea"/>
              </a:rPr>
              <a:t>会后发布中国共产党第十九届中央委员会第五次全体会议公报</a:t>
            </a:r>
          </a:p>
        </p:txBody>
      </p:sp>
      <p:grpSp>
        <p:nvGrpSpPr>
          <p:cNvPr id="24" name="组合 23"/>
          <p:cNvGrpSpPr/>
          <p:nvPr/>
        </p:nvGrpSpPr>
        <p:grpSpPr>
          <a:xfrm>
            <a:off x="914400" y="1308506"/>
            <a:ext cx="3402103" cy="707886"/>
            <a:chOff x="1065175" y="-1197441"/>
            <a:chExt cx="3402103" cy="707886"/>
          </a:xfrm>
        </p:grpSpPr>
        <p:sp>
          <p:nvSpPr>
            <p:cNvPr id="25" name="文本框"/>
            <p:cNvSpPr/>
            <p:nvPr>
              <p:custDataLst>
                <p:tags r:id="rId1"/>
              </p:custDataLst>
            </p:nvPr>
          </p:nvSpPr>
          <p:spPr>
            <a:xfrm>
              <a:off x="2172373" y="-1197441"/>
              <a:ext cx="2294905" cy="707886"/>
            </a:xfrm>
            <a:prstGeom prst="roundRect">
              <a:avLst>
                <a:gd name="adj" fmla="val 0"/>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dirty="0">
                  <a:solidFill>
                    <a:schemeClr val="accent1"/>
                  </a:solidFill>
                  <a:latin typeface="+mn-ea"/>
                </a:rPr>
                <a:t>中央政治局</a:t>
              </a:r>
            </a:p>
          </p:txBody>
        </p:sp>
        <p:sp>
          <p:nvSpPr>
            <p:cNvPr id="26" name="文本框 25"/>
            <p:cNvSpPr txBox="1"/>
            <p:nvPr/>
          </p:nvSpPr>
          <p:spPr>
            <a:xfrm>
              <a:off x="1065175" y="-1197441"/>
              <a:ext cx="980991" cy="707886"/>
            </a:xfrm>
            <a:prstGeom prst="rect">
              <a:avLst/>
            </a:prstGeom>
            <a:solidFill>
              <a:schemeClr val="accent1"/>
            </a:solidFill>
          </p:spPr>
          <p:txBody>
            <a:bodyPr wrap="square" rtlCol="0">
              <a:spAutoFit/>
            </a:bodyPr>
            <a:lstStyle/>
            <a:p>
              <a:pPr algn="ctr"/>
              <a:r>
                <a:rPr lang="zh-CN" altLang="en-US" sz="2000" b="1" dirty="0">
                  <a:solidFill>
                    <a:schemeClr val="bg1"/>
                  </a:solidFill>
                  <a:latin typeface="+mn-ea"/>
                </a:rPr>
                <a:t>主持</a:t>
              </a:r>
              <a:endParaRPr lang="en-US" altLang="zh-CN" sz="2000" b="1" dirty="0">
                <a:solidFill>
                  <a:schemeClr val="bg1"/>
                </a:solidFill>
                <a:latin typeface="+mn-ea"/>
              </a:endParaRPr>
            </a:p>
            <a:p>
              <a:pPr algn="ctr"/>
              <a:r>
                <a:rPr lang="zh-CN" altLang="en-US" sz="2000" b="1" dirty="0">
                  <a:solidFill>
                    <a:schemeClr val="bg1"/>
                  </a:solidFill>
                  <a:latin typeface="+mn-ea"/>
                </a:rPr>
                <a:t>会议</a:t>
              </a:r>
            </a:p>
          </p:txBody>
        </p:sp>
      </p:grpSp>
      <p:sp>
        <p:nvSpPr>
          <p:cNvPr id="28" name="矩形 27"/>
          <p:cNvSpPr/>
          <p:nvPr/>
        </p:nvSpPr>
        <p:spPr>
          <a:xfrm>
            <a:off x="788897" y="2190750"/>
            <a:ext cx="7974103" cy="1384995"/>
          </a:xfrm>
          <a:prstGeom prst="rect">
            <a:avLst/>
          </a:prstGeom>
        </p:spPr>
        <p:txBody>
          <a:bodyPr wrap="square">
            <a:spAutoFit/>
          </a:bodyPr>
          <a:lstStyle/>
          <a:p>
            <a:pPr>
              <a:lnSpc>
                <a:spcPct val="200000"/>
              </a:lnSpc>
            </a:pPr>
            <a:r>
              <a:rPr lang="zh-CN" altLang="en-US" sz="1400" dirty="0">
                <a:solidFill>
                  <a:schemeClr val="tx1">
                    <a:lumMod val="85000"/>
                    <a:lumOff val="15000"/>
                  </a:schemeClr>
                </a:solidFill>
                <a:latin typeface="+mn-ea"/>
                <a:cs typeface="思源黑体 CN Heavy" panose="020B0A00000000000000" charset="-122"/>
              </a:rPr>
              <a:t>中央委员会总书记习近平作了重要讲话，全会听取和讨论了习近平受中央政治局委托作的工作报告审议通过了</a:t>
            </a:r>
            <a:r>
              <a:rPr lang="en-US" altLang="zh-CN" sz="1400" dirty="0">
                <a:solidFill>
                  <a:schemeClr val="tx1">
                    <a:lumMod val="85000"/>
                    <a:lumOff val="15000"/>
                  </a:schemeClr>
                </a:solidFill>
                <a:latin typeface="+mn-ea"/>
                <a:cs typeface="思源黑体 CN Heavy" panose="020B0A00000000000000" charset="-122"/>
              </a:rPr>
              <a:t>《</a:t>
            </a:r>
            <a:r>
              <a:rPr lang="zh-CN" altLang="en-US" sz="1400" dirty="0">
                <a:solidFill>
                  <a:schemeClr val="tx1">
                    <a:lumMod val="85000"/>
                    <a:lumOff val="15000"/>
                  </a:schemeClr>
                </a:solidFill>
                <a:latin typeface="+mn-ea"/>
                <a:cs typeface="思源黑体 CN Heavy" panose="020B0A00000000000000" charset="-122"/>
              </a:rPr>
              <a:t>中共中央关于制定国民经济和社会发展第十四个五年规划和二〇三五年远景目标的建议</a:t>
            </a:r>
            <a:r>
              <a:rPr lang="en-US" altLang="zh-CN" sz="1400" dirty="0">
                <a:solidFill>
                  <a:schemeClr val="tx1">
                    <a:lumMod val="85000"/>
                    <a:lumOff val="15000"/>
                  </a:schemeClr>
                </a:solidFill>
                <a:latin typeface="+mn-ea"/>
                <a:cs typeface="思源黑体 CN Heavy" panose="020B0A00000000000000" charset="-122"/>
              </a:rPr>
              <a:t>》</a:t>
            </a:r>
            <a:r>
              <a:rPr lang="zh-CN" altLang="en-US" sz="1400" dirty="0">
                <a:solidFill>
                  <a:schemeClr val="tx1">
                    <a:lumMod val="85000"/>
                    <a:lumOff val="15000"/>
                  </a:schemeClr>
                </a:solidFill>
                <a:latin typeface="+mn-ea"/>
                <a:cs typeface="思源黑体 CN Heavy" panose="020B0A00000000000000" charset="-122"/>
              </a:rPr>
              <a:t>。习近平就</a:t>
            </a:r>
            <a:r>
              <a:rPr lang="en-US" altLang="zh-CN" sz="1400" dirty="0">
                <a:solidFill>
                  <a:schemeClr val="tx1">
                    <a:lumMod val="85000"/>
                    <a:lumOff val="15000"/>
                  </a:schemeClr>
                </a:solidFill>
                <a:latin typeface="+mn-ea"/>
                <a:cs typeface="思源黑体 CN Heavy" panose="020B0A00000000000000" charset="-122"/>
              </a:rPr>
              <a:t>《</a:t>
            </a:r>
            <a:r>
              <a:rPr lang="zh-CN" altLang="en-US" sz="1400" dirty="0">
                <a:solidFill>
                  <a:schemeClr val="tx1">
                    <a:lumMod val="85000"/>
                    <a:lumOff val="15000"/>
                  </a:schemeClr>
                </a:solidFill>
                <a:latin typeface="+mn-ea"/>
                <a:cs typeface="思源黑体 CN Heavy" panose="020B0A00000000000000" charset="-122"/>
              </a:rPr>
              <a:t>建议（讨论稿）</a:t>
            </a:r>
            <a:r>
              <a:rPr lang="en-US" altLang="zh-CN" sz="1400" dirty="0">
                <a:solidFill>
                  <a:schemeClr val="tx1">
                    <a:lumMod val="85000"/>
                    <a:lumOff val="15000"/>
                  </a:schemeClr>
                </a:solidFill>
                <a:latin typeface="+mn-ea"/>
                <a:cs typeface="思源黑体 CN Heavy" panose="020B0A00000000000000" charset="-122"/>
              </a:rPr>
              <a:t>》</a:t>
            </a:r>
            <a:r>
              <a:rPr lang="zh-CN" altLang="en-US" sz="1400" dirty="0">
                <a:solidFill>
                  <a:schemeClr val="tx1">
                    <a:lumMod val="85000"/>
                    <a:lumOff val="15000"/>
                  </a:schemeClr>
                </a:solidFill>
                <a:latin typeface="+mn-ea"/>
                <a:cs typeface="思源黑体 CN Heavy" panose="020B0A00000000000000" charset="-122"/>
              </a:rPr>
              <a:t>向全会作了说明。</a:t>
            </a:r>
            <a:endParaRPr lang="zh-CN" altLang="en-US" sz="1400" dirty="0">
              <a:solidFill>
                <a:schemeClr val="tx1">
                  <a:lumMod val="85000"/>
                  <a:lumOff val="15000"/>
                </a:schemeClr>
              </a:solidFill>
              <a:latin typeface="+mn-ea"/>
            </a:endParaRPr>
          </a:p>
        </p:txBody>
      </p:sp>
      <p:pic>
        <p:nvPicPr>
          <p:cNvPr id="3" name="图片 2">
            <a:extLst>
              <a:ext uri="{FF2B5EF4-FFF2-40B4-BE49-F238E27FC236}">
                <a16:creationId xmlns:a16="http://schemas.microsoft.com/office/drawing/2014/main" id="{43491936-A62D-EAB9-1439-6319C3E750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791200" y="3409950"/>
            <a:ext cx="2252477" cy="1629785"/>
          </a:xfrm>
          <a:prstGeom prst="rect">
            <a:avLst/>
          </a:prstGeom>
        </p:spPr>
      </p:pic>
    </p:spTree>
    <p:extLst>
      <p:ext uri="{BB962C8B-B14F-4D97-AF65-F5344CB8AC3E}">
        <p14:creationId xmlns:p14="http://schemas.microsoft.com/office/powerpoint/2010/main" val="859404399"/>
      </p:ext>
    </p:extLst>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2"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left)">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par>
                                <p:cTn id="20" presetID="22" presetClass="entr" presetSubtype="4"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p:bldP spid="18" grpId="2"/>
      <p:bldP spid="25" grpId="0" animBg="1"/>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37425A31-C934-E022-7F5F-924F0CFE93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425" y="2809118"/>
            <a:ext cx="1689389" cy="1919146"/>
          </a:xfrm>
          <a:prstGeom prst="rect">
            <a:avLst/>
          </a:prstGeom>
        </p:spPr>
      </p:pic>
      <p:pic>
        <p:nvPicPr>
          <p:cNvPr id="17" name="图片 16"/>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r="21071"/>
          <a:stretch/>
        </p:blipFill>
        <p:spPr>
          <a:xfrm>
            <a:off x="4444089" y="4047585"/>
            <a:ext cx="2794911" cy="833919"/>
          </a:xfrm>
          <a:prstGeom prst="rect">
            <a:avLst/>
          </a:prstGeom>
        </p:spPr>
      </p:pic>
      <p:pic>
        <p:nvPicPr>
          <p:cNvPr id="2" name="图片 1"/>
          <p:cNvPicPr>
            <a:picLocks noChangeAspect="1"/>
          </p:cNvPicPr>
          <p:nvPr/>
        </p:nvPicPr>
        <p:blipFill>
          <a:blip r:embed="rId7"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279507" y="4047585"/>
            <a:ext cx="3541056" cy="833919"/>
          </a:xfrm>
          <a:prstGeom prst="rect">
            <a:avLst/>
          </a:prstGeom>
        </p:spPr>
      </p:pic>
      <p:pic>
        <p:nvPicPr>
          <p:cNvPr id="70" name="图片 6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628313">
            <a:off x="6758913" y="2904985"/>
            <a:ext cx="2569829" cy="2358669"/>
          </a:xfrm>
          <a:prstGeom prst="rect">
            <a:avLst/>
          </a:prstGeom>
        </p:spPr>
      </p:pic>
      <p:pic>
        <p:nvPicPr>
          <p:cNvPr id="72" name="图片 7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986" y="4045685"/>
            <a:ext cx="9156986" cy="1097815"/>
          </a:xfrm>
          <a:prstGeom prst="rect">
            <a:avLst/>
          </a:prstGeom>
        </p:spPr>
      </p:pic>
      <p:pic>
        <p:nvPicPr>
          <p:cNvPr id="4" name="图片 3"/>
          <p:cNvPicPr>
            <a:picLocks noChangeAspect="1"/>
          </p:cNvPicPr>
          <p:nvPr/>
        </p:nvPicPr>
        <p:blipFill rotWithShape="1">
          <a:blip r:embed="rId10" cstate="print">
            <a:extLst>
              <a:ext uri="{28A0092B-C50C-407E-A947-70E740481C1C}">
                <a14:useLocalDpi xmlns:a14="http://schemas.microsoft.com/office/drawing/2010/main" val="0"/>
              </a:ext>
            </a:extLst>
          </a:blip>
          <a:srcRect l="38507" t="45585"/>
          <a:stretch/>
        </p:blipFill>
        <p:spPr>
          <a:xfrm flipH="1">
            <a:off x="6851422" y="-19050"/>
            <a:ext cx="2292578" cy="1074646"/>
          </a:xfrm>
          <a:prstGeom prst="rect">
            <a:avLst/>
          </a:prstGeom>
        </p:spPr>
      </p:pic>
      <p:sp>
        <p:nvSpPr>
          <p:cNvPr id="24" name="文本"/>
          <p:cNvSpPr/>
          <p:nvPr>
            <p:custDataLst>
              <p:tags r:id="rId1"/>
            </p:custDataLst>
          </p:nvPr>
        </p:nvSpPr>
        <p:spPr>
          <a:xfrm>
            <a:off x="1371600" y="2038350"/>
            <a:ext cx="6612731" cy="769441"/>
          </a:xfrm>
          <a:prstGeom prst="rect">
            <a:avLst/>
          </a:prstGeom>
          <a:noFill/>
          <a:effectLst/>
        </p:spPr>
        <p:txBody>
          <a:bodyPr wrap="square">
            <a:spAutoFit/>
          </a:bodyPr>
          <a:lstStyle/>
          <a:p>
            <a:pPr algn="ctr" defTabSz="685800">
              <a:tabLst>
                <a:tab pos="1947386" algn="l"/>
              </a:tabLst>
            </a:pPr>
            <a:r>
              <a:rPr lang="zh-CN" altLang="en-US" sz="4400" b="1" dirty="0">
                <a:solidFill>
                  <a:schemeClr val="accent1"/>
                </a:solidFill>
                <a:latin typeface="+mn-ea"/>
                <a:sym typeface="+mn-ea"/>
              </a:rPr>
              <a:t>十九届五中全会公报解读</a:t>
            </a:r>
          </a:p>
        </p:txBody>
      </p:sp>
      <p:grpSp>
        <p:nvGrpSpPr>
          <p:cNvPr id="3" name="组合 2"/>
          <p:cNvGrpSpPr/>
          <p:nvPr/>
        </p:nvGrpSpPr>
        <p:grpSpPr>
          <a:xfrm>
            <a:off x="2133600" y="1430494"/>
            <a:ext cx="5041314" cy="707886"/>
            <a:chOff x="2045286" y="1352550"/>
            <a:chExt cx="5041314" cy="707886"/>
          </a:xfrm>
        </p:grpSpPr>
        <p:sp>
          <p:nvSpPr>
            <p:cNvPr id="23" name="文本"/>
            <p:cNvSpPr/>
            <p:nvPr>
              <p:custDataLst>
                <p:tags r:id="rId2"/>
              </p:custDataLst>
            </p:nvPr>
          </p:nvSpPr>
          <p:spPr>
            <a:xfrm>
              <a:off x="3204248" y="1352550"/>
              <a:ext cx="2764024" cy="707886"/>
            </a:xfrm>
            <a:prstGeom prst="rect">
              <a:avLst/>
            </a:prstGeom>
            <a:effectLst/>
          </p:spPr>
          <p:txBody>
            <a:bodyPr wrap="square">
              <a:spAutoFit/>
            </a:bodyPr>
            <a:lstStyle/>
            <a:p>
              <a:pPr algn="ctr"/>
              <a:r>
                <a:rPr lang="zh-CN" altLang="en-US" sz="4000" kern="100" dirty="0">
                  <a:solidFill>
                    <a:schemeClr val="accent1"/>
                  </a:solidFill>
                  <a:latin typeface="+mn-ea"/>
                  <a:cs typeface="汉仪长美黑简" panose="02010600000101010101" charset="-122"/>
                </a:rPr>
                <a:t>第三部分</a:t>
              </a:r>
              <a:endParaRPr lang="en-US" altLang="zh-CN" sz="4000" kern="100" dirty="0">
                <a:solidFill>
                  <a:schemeClr val="accent1"/>
                </a:solidFill>
                <a:latin typeface="+mn-ea"/>
                <a:cs typeface="汉仪长美黑简" panose="02010600000101010101" charset="-122"/>
              </a:endParaRPr>
            </a:p>
          </p:txBody>
        </p:sp>
        <p:grpSp>
          <p:nvGrpSpPr>
            <p:cNvPr id="39" name="组合 38"/>
            <p:cNvGrpSpPr/>
            <p:nvPr/>
          </p:nvGrpSpPr>
          <p:grpSpPr>
            <a:xfrm>
              <a:off x="5754414" y="1602563"/>
              <a:ext cx="1332186" cy="277665"/>
              <a:chOff x="1621651" y="1233704"/>
              <a:chExt cx="1740810" cy="362835"/>
            </a:xfrm>
            <a:solidFill>
              <a:schemeClr val="accent1"/>
            </a:solidFill>
          </p:grpSpPr>
          <p:sp>
            <p:nvSpPr>
              <p:cNvPr id="43" name="五角星 42"/>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角星 43"/>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五角星 44"/>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6" name="组合 45"/>
            <p:cNvGrpSpPr/>
            <p:nvPr/>
          </p:nvGrpSpPr>
          <p:grpSpPr>
            <a:xfrm>
              <a:off x="2045286" y="1581150"/>
              <a:ext cx="1332186" cy="277665"/>
              <a:chOff x="1621651" y="1233704"/>
              <a:chExt cx="1740810" cy="362835"/>
            </a:xfrm>
            <a:solidFill>
              <a:schemeClr val="accent1"/>
            </a:solidFill>
          </p:grpSpPr>
          <p:sp>
            <p:nvSpPr>
              <p:cNvPr id="47" name="五角星 46"/>
              <p:cNvSpPr/>
              <p:nvPr/>
            </p:nvSpPr>
            <p:spPr>
              <a:xfrm>
                <a:off x="3011168" y="1233704"/>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五角星 59"/>
              <p:cNvSpPr/>
              <p:nvPr/>
            </p:nvSpPr>
            <p:spPr>
              <a:xfrm>
                <a:off x="2274455" y="1245246"/>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五角星 60"/>
              <p:cNvSpPr/>
              <p:nvPr/>
            </p:nvSpPr>
            <p:spPr>
              <a:xfrm>
                <a:off x="1621651" y="1237551"/>
                <a:ext cx="351293" cy="351293"/>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62" name="矩形 61"/>
          <p:cNvSpPr/>
          <p:nvPr/>
        </p:nvSpPr>
        <p:spPr>
          <a:xfrm>
            <a:off x="1828800" y="2800350"/>
            <a:ext cx="5685823" cy="461665"/>
          </a:xfrm>
          <a:prstGeom prst="rect">
            <a:avLst/>
          </a:prstGeom>
        </p:spPr>
        <p:txBody>
          <a:bodyPr wrap="square">
            <a:spAutoFit/>
          </a:bodyPr>
          <a:lstStyle/>
          <a:p>
            <a:pPr algn="ctr"/>
            <a:r>
              <a:rPr lang="zh-CN" altLang="en-US" sz="1200" dirty="0">
                <a:solidFill>
                  <a:schemeClr val="accent1"/>
                </a:solidFill>
              </a:rPr>
              <a:t>strive for a new victory in building a modern socialist country in an all-round way strive for building a modern socialist country</a:t>
            </a:r>
          </a:p>
        </p:txBody>
      </p:sp>
      <p:pic>
        <p:nvPicPr>
          <p:cNvPr id="63" name="图片 6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951" y="652709"/>
            <a:ext cx="1212476" cy="848544"/>
          </a:xfrm>
          <a:prstGeom prst="rect">
            <a:avLst/>
          </a:prstGeom>
        </p:spPr>
      </p:pic>
    </p:spTree>
    <p:extLst>
      <p:ext uri="{BB962C8B-B14F-4D97-AF65-F5344CB8AC3E}">
        <p14:creationId xmlns:p14="http://schemas.microsoft.com/office/powerpoint/2010/main" val="355488465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1000" fill="hold"/>
                                        <p:tgtEl>
                                          <p:spTgt spid="72"/>
                                        </p:tgtEl>
                                        <p:attrNameLst>
                                          <p:attrName>ppt_x</p:attrName>
                                        </p:attrNameLst>
                                      </p:cBhvr>
                                      <p:tavLst>
                                        <p:tav tm="0">
                                          <p:val>
                                            <p:strVal val="#ppt_x"/>
                                          </p:val>
                                        </p:tav>
                                        <p:tav tm="100000">
                                          <p:val>
                                            <p:strVal val="#ppt_x"/>
                                          </p:val>
                                        </p:tav>
                                      </p:tavLst>
                                    </p:anim>
                                    <p:anim calcmode="lin" valueType="num">
                                      <p:cBhvr additive="base">
                                        <p:cTn id="8" dur="10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1000" fill="hold"/>
                                        <p:tgtEl>
                                          <p:spTgt spid="2"/>
                                        </p:tgtEl>
                                        <p:attrNameLst>
                                          <p:attrName>ppt_x</p:attrName>
                                        </p:attrNameLst>
                                      </p:cBhvr>
                                      <p:tavLst>
                                        <p:tav tm="0">
                                          <p:val>
                                            <p:strVal val="#ppt_x"/>
                                          </p:val>
                                        </p:tav>
                                        <p:tav tm="100000">
                                          <p:val>
                                            <p:strVal val="#ppt_x"/>
                                          </p:val>
                                        </p:tav>
                                      </p:tavLst>
                                    </p:anim>
                                    <p:anim calcmode="lin" valueType="num">
                                      <p:cBhvr additive="base">
                                        <p:cTn id="17" dur="10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3"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000" fill="hold"/>
                                        <p:tgtEl>
                                          <p:spTgt spid="4"/>
                                        </p:tgtEl>
                                        <p:attrNameLst>
                                          <p:attrName>ppt_x</p:attrName>
                                        </p:attrNameLst>
                                      </p:cBhvr>
                                      <p:tavLst>
                                        <p:tav tm="0">
                                          <p:val>
                                            <p:strVal val="1+#ppt_w/2"/>
                                          </p:val>
                                        </p:tav>
                                        <p:tav tm="100000">
                                          <p:val>
                                            <p:strVal val="#ppt_x"/>
                                          </p:val>
                                        </p:tav>
                                      </p:tavLst>
                                    </p:anim>
                                    <p:anim calcmode="lin" valueType="num">
                                      <p:cBhvr additive="base">
                                        <p:cTn id="21" dur="1000" fill="hold"/>
                                        <p:tgtEl>
                                          <p:spTgt spid="4"/>
                                        </p:tgtEl>
                                        <p:attrNameLst>
                                          <p:attrName>ppt_y</p:attrName>
                                        </p:attrNameLst>
                                      </p:cBhvr>
                                      <p:tavLst>
                                        <p:tav tm="0">
                                          <p:val>
                                            <p:strVal val="0-#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1000" fill="hold"/>
                                        <p:tgtEl>
                                          <p:spTgt spid="17"/>
                                        </p:tgtEl>
                                        <p:attrNameLst>
                                          <p:attrName>ppt_x</p:attrName>
                                        </p:attrNameLst>
                                      </p:cBhvr>
                                      <p:tavLst>
                                        <p:tav tm="0">
                                          <p:val>
                                            <p:strVal val="#ppt_x"/>
                                          </p:val>
                                        </p:tav>
                                        <p:tav tm="100000">
                                          <p:val>
                                            <p:strVal val="#ppt_x"/>
                                          </p:val>
                                        </p:tav>
                                      </p:tavLst>
                                    </p:anim>
                                    <p:anim calcmode="lin" valueType="num">
                                      <p:cBhvr additive="base">
                                        <p:cTn id="25" dur="1000" fill="hold"/>
                                        <p:tgtEl>
                                          <p:spTgt spid="17"/>
                                        </p:tgtEl>
                                        <p:attrNameLst>
                                          <p:attrName>ppt_y</p:attrName>
                                        </p:attrNameLst>
                                      </p:cBhvr>
                                      <p:tavLst>
                                        <p:tav tm="0">
                                          <p:val>
                                            <p:strVal val="1+#ppt_h/2"/>
                                          </p:val>
                                        </p:tav>
                                        <p:tav tm="100000">
                                          <p:val>
                                            <p:strVal val="#ppt_y"/>
                                          </p:val>
                                        </p:tav>
                                      </p:tavLst>
                                    </p:anim>
                                  </p:childTnLst>
                                </p:cTn>
                              </p:par>
                              <p:par>
                                <p:cTn id="26" presetID="2" presetClass="entr" presetSubtype="9" fill="hold" nodeType="withEffect">
                                  <p:stCondLst>
                                    <p:cond delay="0"/>
                                  </p:stCondLst>
                                  <p:childTnLst>
                                    <p:set>
                                      <p:cBhvr>
                                        <p:cTn id="27" dur="1" fill="hold">
                                          <p:stCondLst>
                                            <p:cond delay="0"/>
                                          </p:stCondLst>
                                        </p:cTn>
                                        <p:tgtEl>
                                          <p:spTgt spid="63"/>
                                        </p:tgtEl>
                                        <p:attrNameLst>
                                          <p:attrName>style.visibility</p:attrName>
                                        </p:attrNameLst>
                                      </p:cBhvr>
                                      <p:to>
                                        <p:strVal val="visible"/>
                                      </p:to>
                                    </p:set>
                                    <p:anim calcmode="lin" valueType="num">
                                      <p:cBhvr additive="base">
                                        <p:cTn id="28" dur="1000" fill="hold"/>
                                        <p:tgtEl>
                                          <p:spTgt spid="63"/>
                                        </p:tgtEl>
                                        <p:attrNameLst>
                                          <p:attrName>ppt_x</p:attrName>
                                        </p:attrNameLst>
                                      </p:cBhvr>
                                      <p:tavLst>
                                        <p:tav tm="0">
                                          <p:val>
                                            <p:strVal val="0-#ppt_w/2"/>
                                          </p:val>
                                        </p:tav>
                                        <p:tav tm="100000">
                                          <p:val>
                                            <p:strVal val="#ppt_x"/>
                                          </p:val>
                                        </p:tav>
                                      </p:tavLst>
                                    </p:anim>
                                    <p:anim calcmode="lin" valueType="num">
                                      <p:cBhvr additive="base">
                                        <p:cTn id="29" dur="1000" fill="hold"/>
                                        <p:tgtEl>
                                          <p:spTgt spid="63"/>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500" fill="hold"/>
                                        <p:tgtEl>
                                          <p:spTgt spid="70"/>
                                        </p:tgtEl>
                                        <p:attrNameLst>
                                          <p:attrName>ppt_x</p:attrName>
                                        </p:attrNameLst>
                                      </p:cBhvr>
                                      <p:tavLst>
                                        <p:tav tm="0">
                                          <p:val>
                                            <p:strVal val="1+#ppt_w/2"/>
                                          </p:val>
                                        </p:tav>
                                        <p:tav tm="100000">
                                          <p:val>
                                            <p:strVal val="#ppt_x"/>
                                          </p:val>
                                        </p:tav>
                                      </p:tavLst>
                                    </p:anim>
                                    <p:anim calcmode="lin" valueType="num">
                                      <p:cBhvr additive="base">
                                        <p:cTn id="33" dur="500" fill="hold"/>
                                        <p:tgtEl>
                                          <p:spTgt spid="70"/>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additive="base">
                                        <p:cTn id="38" dur="500" fill="hold"/>
                                        <p:tgtEl>
                                          <p:spTgt spid="3"/>
                                        </p:tgtEl>
                                        <p:attrNameLst>
                                          <p:attrName>ppt_x</p:attrName>
                                        </p:attrNameLst>
                                      </p:cBhvr>
                                      <p:tavLst>
                                        <p:tav tm="0">
                                          <p:val>
                                            <p:strVal val="#ppt_x"/>
                                          </p:val>
                                        </p:tav>
                                        <p:tav tm="100000">
                                          <p:val>
                                            <p:strVal val="#ppt_x"/>
                                          </p:val>
                                        </p:tav>
                                      </p:tavLst>
                                    </p:anim>
                                    <p:anim calcmode="lin" valueType="num">
                                      <p:cBhvr additive="base">
                                        <p:cTn id="3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2"/>
                                        </p:tgtEl>
                                        <p:attrNameLst>
                                          <p:attrName>style.visibility</p:attrName>
                                        </p:attrNameLst>
                                      </p:cBhvr>
                                      <p:to>
                                        <p:strVal val="visible"/>
                                      </p:to>
                                    </p:set>
                                    <p:anim calcmode="lin" valueType="num">
                                      <p:cBhvr>
                                        <p:cTn id="49" dur="500" fill="hold"/>
                                        <p:tgtEl>
                                          <p:spTgt spid="62"/>
                                        </p:tgtEl>
                                        <p:attrNameLst>
                                          <p:attrName>ppt_w</p:attrName>
                                        </p:attrNameLst>
                                      </p:cBhvr>
                                      <p:tavLst>
                                        <p:tav tm="0">
                                          <p:val>
                                            <p:fltVal val="0"/>
                                          </p:val>
                                        </p:tav>
                                        <p:tav tm="100000">
                                          <p:val>
                                            <p:strVal val="#ppt_w"/>
                                          </p:val>
                                        </p:tav>
                                      </p:tavLst>
                                    </p:anim>
                                    <p:anim calcmode="lin" valueType="num">
                                      <p:cBhvr>
                                        <p:cTn id="50" dur="500" fill="hold"/>
                                        <p:tgtEl>
                                          <p:spTgt spid="62"/>
                                        </p:tgtEl>
                                        <p:attrNameLst>
                                          <p:attrName>ppt_h</p:attrName>
                                        </p:attrNameLst>
                                      </p:cBhvr>
                                      <p:tavLst>
                                        <p:tav tm="0">
                                          <p:val>
                                            <p:fltVal val="0"/>
                                          </p:val>
                                        </p:tav>
                                        <p:tav tm="100000">
                                          <p:val>
                                            <p:strVal val="#ppt_h"/>
                                          </p:val>
                                        </p:tav>
                                      </p:tavLst>
                                    </p:anim>
                                    <p:animEffect transition="in" filter="fade">
                                      <p:cBhvr>
                                        <p:cTn id="5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B3B3CBEB-979A-3944-7DEF-8A72C97180D9}"/>
              </a:ext>
            </a:extLst>
          </p:cNvPr>
          <p:cNvGrpSpPr/>
          <p:nvPr/>
        </p:nvGrpSpPr>
        <p:grpSpPr>
          <a:xfrm>
            <a:off x="804672" y="1136218"/>
            <a:ext cx="7424928" cy="3148255"/>
            <a:chOff x="804672" y="1136218"/>
            <a:chExt cx="7424928" cy="3148255"/>
          </a:xfrm>
        </p:grpSpPr>
        <p:pic>
          <p:nvPicPr>
            <p:cNvPr id="3" name="图片 2">
              <a:extLst>
                <a:ext uri="{FF2B5EF4-FFF2-40B4-BE49-F238E27FC236}">
                  <a16:creationId xmlns:a16="http://schemas.microsoft.com/office/drawing/2014/main" id="{D4FAC898-6FFD-F1B5-B8A9-F6B06FA734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220792">
              <a:off x="6586143" y="1136218"/>
              <a:ext cx="1530873" cy="1113362"/>
            </a:xfrm>
            <a:prstGeom prst="rect">
              <a:avLst/>
            </a:prstGeom>
          </p:spPr>
        </p:pic>
        <p:grpSp>
          <p:nvGrpSpPr>
            <p:cNvPr id="21" name="组合 20"/>
            <p:cNvGrpSpPr/>
            <p:nvPr/>
          </p:nvGrpSpPr>
          <p:grpSpPr>
            <a:xfrm>
              <a:off x="804672" y="1769873"/>
              <a:ext cx="7424928" cy="2514600"/>
              <a:chOff x="804672" y="1851785"/>
              <a:chExt cx="7424928" cy="2514600"/>
            </a:xfrm>
          </p:grpSpPr>
          <p:sp>
            <p:nvSpPr>
              <p:cNvPr id="12" name="圆角矩形 11"/>
              <p:cNvSpPr/>
              <p:nvPr/>
            </p:nvSpPr>
            <p:spPr>
              <a:xfrm>
                <a:off x="914400" y="1851785"/>
                <a:ext cx="7315200" cy="2437626"/>
              </a:xfrm>
              <a:prstGeom prst="roundRect">
                <a:avLst>
                  <a:gd name="adj" fmla="val 0"/>
                </a:avLst>
              </a:prstGeom>
              <a:solidFill>
                <a:srgbClr val="FFFDF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五角星 19"/>
              <p:cNvSpPr/>
              <p:nvPr/>
            </p:nvSpPr>
            <p:spPr>
              <a:xfrm>
                <a:off x="804672" y="4146929"/>
                <a:ext cx="219456" cy="219456"/>
              </a:xfrm>
              <a:prstGeom prst="star5">
                <a:avLst>
                  <a:gd name="adj" fmla="val 23797"/>
                  <a:gd name="hf" fmla="val 105146"/>
                  <a:gd name="vf" fmla="val 110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5" name="文本框 4"/>
          <p:cNvSpPr txBox="1"/>
          <p:nvPr/>
        </p:nvSpPr>
        <p:spPr>
          <a:xfrm>
            <a:off x="914400" y="1292789"/>
            <a:ext cx="2667000" cy="400110"/>
          </a:xfrm>
          <a:prstGeom prst="rect">
            <a:avLst/>
          </a:prstGeom>
          <a:solidFill>
            <a:schemeClr val="accent1"/>
          </a:solidFill>
        </p:spPr>
        <p:txBody>
          <a:bodyPr wrap="square" rtlCol="0">
            <a:spAutoFit/>
          </a:bodyPr>
          <a:lstStyle/>
          <a:p>
            <a:pPr algn="ctr"/>
            <a:r>
              <a:rPr lang="en-US" altLang="zh-CN"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1</a:t>
            </a:r>
            <a:r>
              <a:rPr lang="zh-CN" altLang="en-US" sz="2000" dirty="0">
                <a:solidFill>
                  <a:schemeClr val="bg1"/>
                </a:solidFill>
                <a:latin typeface="微软雅黑" panose="020B0503020204020204" pitchFamily="34" charset="-122"/>
                <a:ea typeface="微软雅黑" panose="020B0503020204020204" pitchFamily="34" charset="-122"/>
                <a:cs typeface="汉仪雅酷黑简" panose="00020600040101010101" charset="-122"/>
              </a:rPr>
              <a:t>个重要判断</a:t>
            </a:r>
          </a:p>
        </p:txBody>
      </p:sp>
      <p:sp>
        <p:nvSpPr>
          <p:cNvPr id="15" name="矩形 14"/>
          <p:cNvSpPr/>
          <p:nvPr/>
        </p:nvSpPr>
        <p:spPr>
          <a:xfrm>
            <a:off x="1219200" y="2032638"/>
            <a:ext cx="6172200" cy="2031325"/>
          </a:xfrm>
          <a:prstGeom prst="rect">
            <a:avLst/>
          </a:prstGeom>
        </p:spPr>
        <p:txBody>
          <a:bodyPr wrap="square">
            <a:spAutoFit/>
          </a:bodyPr>
          <a:lstStyle/>
          <a:p>
            <a:pPr>
              <a:lnSpc>
                <a:spcPct val="150000"/>
              </a:lnSpc>
            </a:pPr>
            <a:r>
              <a:rPr lang="zh-CN" altLang="en-US" sz="1400" dirty="0">
                <a:solidFill>
                  <a:schemeClr val="tx1">
                    <a:lumMod val="85000"/>
                    <a:lumOff val="15000"/>
                  </a:schemeClr>
                </a:solidFill>
                <a:latin typeface="+mn-ea"/>
                <a:cs typeface="思源黑体 CN Heavy" panose="020B0A00000000000000" charset="-122"/>
              </a:rPr>
              <a:t>以习近平同志为核心的党中央不忘初心、牢记使命，团结带领全党全国各族人民砥砺前行、开拓创新，奋发有为推进党和国家各项事业，战胜各种风险挑战，中国特色社会主义的航船继续乘风破浪、坚毅前行。 实践再次证明</a:t>
            </a:r>
            <a:endParaRPr lang="en-US" altLang="zh-CN" sz="1400" dirty="0">
              <a:solidFill>
                <a:schemeClr val="tx1">
                  <a:lumMod val="85000"/>
                  <a:lumOff val="15000"/>
                </a:schemeClr>
              </a:solidFill>
              <a:latin typeface="+mn-ea"/>
              <a:cs typeface="思源黑体 CN Heavy" panose="020B0A00000000000000" charset="-122"/>
            </a:endParaRPr>
          </a:p>
          <a:p>
            <a:pPr>
              <a:lnSpc>
                <a:spcPct val="150000"/>
              </a:lnSpc>
            </a:pPr>
            <a:r>
              <a:rPr lang="zh-CN" altLang="en-US" sz="1400" dirty="0">
                <a:solidFill>
                  <a:schemeClr val="tx1">
                    <a:lumMod val="85000"/>
                    <a:lumOff val="15000"/>
                  </a:schemeClr>
                </a:solidFill>
                <a:latin typeface="+mn-ea"/>
                <a:cs typeface="思源黑体 CN Heavy" panose="020B0A00000000000000" charset="-122"/>
              </a:rPr>
              <a:t>有习近平同志作为党中央的核心、全党的核心领航掌舵，有全党全国各族人民团结一心、顽强奋斗，我们就一定能够战胜前进道路上出现的各种艰难险阻，一定能够在新时代把中国特色社会主义更加有力地推向前进。</a:t>
            </a:r>
            <a:endParaRPr lang="zh-CN" altLang="en-US" sz="1400" dirty="0">
              <a:solidFill>
                <a:schemeClr val="tx1">
                  <a:lumMod val="85000"/>
                  <a:lumOff val="15000"/>
                </a:schemeClr>
              </a:solidFill>
              <a:latin typeface="+mn-ea"/>
            </a:endParaRPr>
          </a:p>
        </p:txBody>
      </p:sp>
      <p:pic>
        <p:nvPicPr>
          <p:cNvPr id="22" name="图片 21"/>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flipH="1">
            <a:off x="7086600" y="2266950"/>
            <a:ext cx="1850276" cy="2589416"/>
          </a:xfrm>
          <a:prstGeom prst="rect">
            <a:avLst/>
          </a:prstGeom>
        </p:spPr>
      </p:pic>
    </p:spTree>
    <p:extLst>
      <p:ext uri="{BB962C8B-B14F-4D97-AF65-F5344CB8AC3E}">
        <p14:creationId xmlns:p14="http://schemas.microsoft.com/office/powerpoint/2010/main" val="2423420258"/>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up)">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fill="hold"/>
                                        <p:tgtEl>
                                          <p:spTgt spid="22"/>
                                        </p:tgtEl>
                                        <p:attrNameLst>
                                          <p:attrName>ppt_x</p:attrName>
                                        </p:attrNameLst>
                                      </p:cBhvr>
                                      <p:tavLst>
                                        <p:tav tm="0">
                                          <p:val>
                                            <p:strVal val="#ppt_x"/>
                                          </p:val>
                                        </p:tav>
                                        <p:tav tm="100000">
                                          <p:val>
                                            <p:strVal val="#ppt_x"/>
                                          </p:val>
                                        </p:tav>
                                      </p:tavLst>
                                    </p:anim>
                                    <p:anim calcmode="lin" valueType="num">
                                      <p:cBhvr additive="base">
                                        <p:cTn id="25"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animBg="1"/>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PA" val="v5.2.5"/>
</p:tagLst>
</file>

<file path=ppt/tags/tag11.xml><?xml version="1.0" encoding="utf-8"?>
<p:tagLst xmlns:a="http://schemas.openxmlformats.org/drawingml/2006/main" xmlns:r="http://schemas.openxmlformats.org/officeDocument/2006/relationships" xmlns:p="http://schemas.openxmlformats.org/presentationml/2006/main">
  <p:tag name="PA" val="v5.2.5"/>
</p:tagLst>
</file>

<file path=ppt/tags/tag12.xml><?xml version="1.0" encoding="utf-8"?>
<p:tagLst xmlns:a="http://schemas.openxmlformats.org/drawingml/2006/main" xmlns:r="http://schemas.openxmlformats.org/officeDocument/2006/relationships" xmlns:p="http://schemas.openxmlformats.org/presentationml/2006/main">
  <p:tag name="PA" val="v5.2.9"/>
</p:tagLst>
</file>

<file path=ppt/tags/tag13.xml><?xml version="1.0" encoding="utf-8"?>
<p:tagLst xmlns:a="http://schemas.openxmlformats.org/drawingml/2006/main" xmlns:r="http://schemas.openxmlformats.org/officeDocument/2006/relationships" xmlns:p="http://schemas.openxmlformats.org/presentationml/2006/main">
  <p:tag name="PA" val="v5.2.9"/>
</p:tagLst>
</file>

<file path=ppt/tags/tag14.xml><?xml version="1.0" encoding="utf-8"?>
<p:tagLst xmlns:a="http://schemas.openxmlformats.org/drawingml/2006/main" xmlns:r="http://schemas.openxmlformats.org/officeDocument/2006/relationships" xmlns:p="http://schemas.openxmlformats.org/presentationml/2006/main">
  <p:tag name="PA" val="v5.2.5"/>
</p:tagLst>
</file>

<file path=ppt/tags/tag15.xml><?xml version="1.0" encoding="utf-8"?>
<p:tagLst xmlns:a="http://schemas.openxmlformats.org/drawingml/2006/main" xmlns:r="http://schemas.openxmlformats.org/officeDocument/2006/relationships" xmlns:p="http://schemas.openxmlformats.org/presentationml/2006/main">
  <p:tag name="PA" val="v5.2.5"/>
</p:tagLst>
</file>

<file path=ppt/tags/tag16.xml><?xml version="1.0" encoding="utf-8"?>
<p:tagLst xmlns:a="http://schemas.openxmlformats.org/drawingml/2006/main" xmlns:r="http://schemas.openxmlformats.org/officeDocument/2006/relationships" xmlns:p="http://schemas.openxmlformats.org/presentationml/2006/main">
  <p:tag name="PA" val="v5.2.9"/>
</p:tagLst>
</file>

<file path=ppt/tags/tag17.xml><?xml version="1.0" encoding="utf-8"?>
<p:tagLst xmlns:a="http://schemas.openxmlformats.org/drawingml/2006/main" xmlns:r="http://schemas.openxmlformats.org/officeDocument/2006/relationships" xmlns:p="http://schemas.openxmlformats.org/presentationml/2006/main">
  <p:tag name="PA" val="v5.2.5"/>
</p:tagLst>
</file>

<file path=ppt/tags/tag18.xml><?xml version="1.0" encoding="utf-8"?>
<p:tagLst xmlns:a="http://schemas.openxmlformats.org/drawingml/2006/main" xmlns:r="http://schemas.openxmlformats.org/officeDocument/2006/relationships" xmlns:p="http://schemas.openxmlformats.org/presentationml/2006/main">
  <p:tag name="PA" val="v5.2.5"/>
</p:tagLst>
</file>

<file path=ppt/tags/tag19.xml><?xml version="1.0" encoding="utf-8"?>
<p:tagLst xmlns:a="http://schemas.openxmlformats.org/drawingml/2006/main" xmlns:r="http://schemas.openxmlformats.org/officeDocument/2006/relationships" xmlns:p="http://schemas.openxmlformats.org/presentationml/2006/main">
  <p:tag name="PA" val="v5.2.5"/>
</p:tagLst>
</file>

<file path=ppt/tags/tag2.xml><?xml version="1.0" encoding="utf-8"?>
<p:tagLst xmlns:a="http://schemas.openxmlformats.org/drawingml/2006/main" xmlns:r="http://schemas.openxmlformats.org/officeDocument/2006/relationships" xmlns:p="http://schemas.openxmlformats.org/presentationml/2006/main">
  <p:tag name="PA" val="v5.2.5"/>
</p:tagLst>
</file>

<file path=ppt/tags/tag20.xml><?xml version="1.0" encoding="utf-8"?>
<p:tagLst xmlns:a="http://schemas.openxmlformats.org/drawingml/2006/main" xmlns:r="http://schemas.openxmlformats.org/officeDocument/2006/relationships" xmlns:p="http://schemas.openxmlformats.org/presentationml/2006/main">
  <p:tag name="PA" val="v5.2.5"/>
</p:tagLst>
</file>

<file path=ppt/tags/tag3.xml><?xml version="1.0" encoding="utf-8"?>
<p:tagLst xmlns:a="http://schemas.openxmlformats.org/drawingml/2006/main" xmlns:r="http://schemas.openxmlformats.org/officeDocument/2006/relationships" xmlns:p="http://schemas.openxmlformats.org/presentationml/2006/main">
  <p:tag name="PA" val="v5.2.5"/>
</p:tagLst>
</file>

<file path=ppt/tags/tag4.xml><?xml version="1.0" encoding="utf-8"?>
<p:tagLst xmlns:a="http://schemas.openxmlformats.org/drawingml/2006/main" xmlns:r="http://schemas.openxmlformats.org/officeDocument/2006/relationships" xmlns:p="http://schemas.openxmlformats.org/presentationml/2006/main">
  <p:tag name="PA" val="v5.2.5"/>
</p:tagLst>
</file>

<file path=ppt/tags/tag5.xml><?xml version="1.0" encoding="utf-8"?>
<p:tagLst xmlns:a="http://schemas.openxmlformats.org/drawingml/2006/main" xmlns:r="http://schemas.openxmlformats.org/officeDocument/2006/relationships" xmlns:p="http://schemas.openxmlformats.org/presentationml/2006/main">
  <p:tag name="PA" val="v5.2.5"/>
</p:tagLst>
</file>

<file path=ppt/tags/tag6.xml><?xml version="1.0" encoding="utf-8"?>
<p:tagLst xmlns:a="http://schemas.openxmlformats.org/drawingml/2006/main" xmlns:r="http://schemas.openxmlformats.org/officeDocument/2006/relationships" xmlns:p="http://schemas.openxmlformats.org/presentationml/2006/main">
  <p:tag name="PA" val="v5.2.5"/>
</p:tagLst>
</file>

<file path=ppt/tags/tag7.xml><?xml version="1.0" encoding="utf-8"?>
<p:tagLst xmlns:a="http://schemas.openxmlformats.org/drawingml/2006/main" xmlns:r="http://schemas.openxmlformats.org/officeDocument/2006/relationships" xmlns:p="http://schemas.openxmlformats.org/presentationml/2006/main">
  <p:tag name="PA" val="v5.2.5"/>
</p:tagLst>
</file>

<file path=ppt/tags/tag8.xml><?xml version="1.0" encoding="utf-8"?>
<p:tagLst xmlns:a="http://schemas.openxmlformats.org/drawingml/2006/main" xmlns:r="http://schemas.openxmlformats.org/officeDocument/2006/relationships" xmlns:p="http://schemas.openxmlformats.org/presentationml/2006/main">
  <p:tag name="PA" val="v5.2.5"/>
</p:tagLst>
</file>

<file path=ppt/tags/tag9.xml><?xml version="1.0" encoding="utf-8"?>
<p:tagLst xmlns:a="http://schemas.openxmlformats.org/drawingml/2006/main" xmlns:r="http://schemas.openxmlformats.org/officeDocument/2006/relationships" xmlns:p="http://schemas.openxmlformats.org/presentationml/2006/main">
  <p:tag name="PA" val="v5.2.5"/>
</p:tagLst>
</file>

<file path=ppt/theme/theme1.xml><?xml version="1.0" encoding="utf-8"?>
<a:theme xmlns:a="http://schemas.openxmlformats.org/drawingml/2006/main" name="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3325</Words>
  <Application>Microsoft Office PowerPoint</Application>
  <PresentationFormat>全屏显示(16:9)</PresentationFormat>
  <Paragraphs>143</Paragraphs>
  <Slides>38</Slides>
  <Notes>2</Notes>
  <HiddenSlides>0</HiddenSlides>
  <MMClips>1</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38</vt:i4>
      </vt:variant>
    </vt:vector>
  </HeadingPairs>
  <TitlesOfParts>
    <vt:vector size="43" baseType="lpstr">
      <vt:lpstr>微软雅黑</vt:lpstr>
      <vt:lpstr>Arial</vt:lpstr>
      <vt:lpstr>Arial Black</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2019-05-13T21:35:27Z</dcterms:created>
  <dcterms:modified xsi:type="dcterms:W3CDTF">2022-08-17T03:30:22Z</dcterms:modified>
</cp:coreProperties>
</file>