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256" r:id="rId3"/>
    <p:sldId id="258" r:id="rId4"/>
    <p:sldId id="259" r:id="rId5"/>
    <p:sldId id="300" r:id="rId6"/>
    <p:sldId id="301" r:id="rId7"/>
    <p:sldId id="302" r:id="rId8"/>
    <p:sldId id="303" r:id="rId9"/>
    <p:sldId id="304" r:id="rId10"/>
    <p:sldId id="266" r:id="rId11"/>
    <p:sldId id="305" r:id="rId12"/>
    <p:sldId id="306" r:id="rId13"/>
    <p:sldId id="307" r:id="rId14"/>
    <p:sldId id="309" r:id="rId15"/>
    <p:sldId id="310" r:id="rId16"/>
    <p:sldId id="280" r:id="rId17"/>
    <p:sldId id="313" r:id="rId18"/>
    <p:sldId id="315" r:id="rId19"/>
    <p:sldId id="318" r:id="rId20"/>
    <p:sldId id="319" r:id="rId21"/>
    <p:sldId id="322" r:id="rId22"/>
    <p:sldId id="323" r:id="rId23"/>
    <p:sldId id="325" r:id="rId24"/>
    <p:sldId id="287" r:id="rId25"/>
    <p:sldId id="327" r:id="rId26"/>
    <p:sldId id="328" r:id="rId27"/>
    <p:sldId id="329" r:id="rId28"/>
    <p:sldId id="330" r:id="rId29"/>
    <p:sldId id="332" r:id="rId30"/>
    <p:sldId id="295" r:id="rId31"/>
  </p:sldIdLst>
  <p:sldSz cx="12195175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44" y="29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C6C7C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1AF5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56A8BD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cat>
            <c:strRef>
              <c:f>Sheet1!$A$2:$A$9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7402007195604E-2"/>
          <c:y val="6.6197227437233441E-2"/>
          <c:w val="0.93281796376948811"/>
          <c:h val="0.8416481150322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151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0.32</c:v>
                </c:pt>
                <c:pt idx="2">
                  <c:v>0.56999999999999995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7BA47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ECE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AA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D5132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0.55000000000000004</c:v>
                </c:pt>
                <c:pt idx="2">
                  <c:v>0.92</c:v>
                </c:pt>
                <c:pt idx="3">
                  <c:v>0.62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542286104"/>
        <c:axId val="542286496"/>
      </c:barChart>
      <c:catAx>
        <c:axId val="54228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2286496"/>
        <c:crosses val="autoZero"/>
        <c:auto val="1"/>
        <c:lblAlgn val="ctr"/>
        <c:lblOffset val="100"/>
        <c:noMultiLvlLbl val="0"/>
      </c:catAx>
      <c:valAx>
        <c:axId val="542286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42286104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0.14917</cdr:x>
      <cdr:y>0.15132</cdr:y>
    </cdr:from>
    <cdr:to>
      <cdr:x>0.8507</cdr:x>
      <cdr:y>0.85284</cdr:y>
    </cdr:to>
    <cdr:sp macro="" textlink="">
      <cdr:nvSpPr>
        <cdr:cNvPr id="2" name="同心圆 1"/>
        <cdr:cNvSpPr/>
      </cdr:nvSpPr>
      <cdr:spPr>
        <a:xfrm xmlns:a="http://schemas.openxmlformats.org/drawingml/2006/main">
          <a:off x="387416" y="393000"/>
          <a:ext cx="1821973" cy="1821947"/>
        </a:xfrm>
        <a:prstGeom xmlns:a="http://schemas.openxmlformats.org/drawingml/2006/main" prst="donut">
          <a:avLst>
            <a:gd name="adj" fmla="val 14136"/>
          </a:avLst>
        </a:prstGeom>
        <a:solidFill xmlns:a="http://schemas.openxmlformats.org/drawingml/2006/main">
          <a:schemeClr val="tx1">
            <a:alpha val="2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6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86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5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09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5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5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5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884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07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36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8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38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114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03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0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91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09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92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353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3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9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8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2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61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06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网络歌手-- 纯音乐 夏日香气 一段很好听的钢...(伴奏)_纯音乐(网络歌手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226" y="-609600"/>
            <a:ext cx="609600" cy="609600"/>
          </a:xfrm>
          <a:prstGeom prst="rect">
            <a:avLst/>
          </a:prstGeom>
        </p:spPr>
      </p:pic>
      <p:sp>
        <p:nvSpPr>
          <p:cNvPr id="357" name="梯形 356"/>
          <p:cNvSpPr/>
          <p:nvPr/>
        </p:nvSpPr>
        <p:spPr>
          <a:xfrm rot="10800000">
            <a:off x="1985969" y="5309198"/>
            <a:ext cx="864096" cy="280042"/>
          </a:xfrm>
          <a:prstGeom prst="trapezoid">
            <a:avLst>
              <a:gd name="adj" fmla="val 518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圆角矩形 357"/>
          <p:cNvSpPr/>
          <p:nvPr/>
        </p:nvSpPr>
        <p:spPr>
          <a:xfrm>
            <a:off x="1705099" y="5111392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圆角矩形 358"/>
          <p:cNvSpPr/>
          <p:nvPr/>
        </p:nvSpPr>
        <p:spPr>
          <a:xfrm>
            <a:off x="1705099" y="4884911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圆角矩形 359"/>
          <p:cNvSpPr/>
          <p:nvPr/>
        </p:nvSpPr>
        <p:spPr>
          <a:xfrm>
            <a:off x="1705099" y="4655444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1" name="组合 360"/>
          <p:cNvGrpSpPr/>
          <p:nvPr/>
        </p:nvGrpSpPr>
        <p:grpSpPr>
          <a:xfrm>
            <a:off x="2701415" y="4288228"/>
            <a:ext cx="284867" cy="28486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2" name="同心圆 3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3" name="椭圆 36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959658" y="3188129"/>
            <a:ext cx="284867" cy="284867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5" name="同心圆 3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6" name="椭圆 36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7" name="组合 366"/>
          <p:cNvGrpSpPr/>
          <p:nvPr/>
        </p:nvGrpSpPr>
        <p:grpSpPr>
          <a:xfrm>
            <a:off x="3127154" y="3980217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8" name="同心圆 3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9" name="椭圆 36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3382684" y="3626287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1" name="同心圆 3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2" name="椭圆 3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3" name="组合 372"/>
          <p:cNvGrpSpPr/>
          <p:nvPr/>
        </p:nvGrpSpPr>
        <p:grpSpPr>
          <a:xfrm>
            <a:off x="1273051" y="3676903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4" name="同心圆 3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5" name="椭圆 37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2418016" y="609307"/>
            <a:ext cx="354293" cy="354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7" name="同心圆 3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8" name="椭圆 37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10271" y="1892308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0" name="同心圆 3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1" name="椭圆 38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2" name="组合 381"/>
          <p:cNvGrpSpPr/>
          <p:nvPr/>
        </p:nvGrpSpPr>
        <p:grpSpPr>
          <a:xfrm>
            <a:off x="1304586" y="2212130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3" name="同心圆 3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4" name="椭圆 38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" name="组合 384"/>
          <p:cNvGrpSpPr/>
          <p:nvPr/>
        </p:nvGrpSpPr>
        <p:grpSpPr>
          <a:xfrm>
            <a:off x="3022664" y="2873938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6" name="同心圆 3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7" name="椭圆 38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8" name="组合 387"/>
          <p:cNvGrpSpPr/>
          <p:nvPr/>
        </p:nvGrpSpPr>
        <p:grpSpPr>
          <a:xfrm>
            <a:off x="985318" y="3044964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9" name="同心圆 3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0" name="椭圆 38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1" name="组合 390"/>
          <p:cNvGrpSpPr/>
          <p:nvPr/>
        </p:nvGrpSpPr>
        <p:grpSpPr>
          <a:xfrm>
            <a:off x="2193717" y="4467162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2" name="同心圆 3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3" name="椭圆 39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2489467" y="438308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5" name="同心圆 3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6" name="椭圆 39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3083219" y="4335342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9" name="椭圆 39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2882528" y="406879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1" name="同心圆 4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2" name="椭圆 40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2916681" y="3778320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4" name="同心圆 4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5" name="椭圆 40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3483235" y="348261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7" name="同心圆 4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8" name="椭圆 40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3391824" y="328758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0" name="同心圆 4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1" name="椭圆 41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3220996" y="261575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3" name="同心圆 4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4" name="椭圆 41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5" name="组合 414"/>
          <p:cNvGrpSpPr/>
          <p:nvPr/>
        </p:nvGrpSpPr>
        <p:grpSpPr>
          <a:xfrm>
            <a:off x="3931119" y="239575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6" name="同心圆 4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7" name="椭圆 41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8" name="组合 417"/>
          <p:cNvGrpSpPr/>
          <p:nvPr/>
        </p:nvGrpSpPr>
        <p:grpSpPr>
          <a:xfrm>
            <a:off x="3403160" y="228503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9" name="同心圆 4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0" name="椭圆 41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3190606" y="78645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2" name="同心圆 4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3" name="椭圆 42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595673" y="1720429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5" name="同心圆 4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6" name="椭圆 42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7" name="组合 426"/>
          <p:cNvGrpSpPr/>
          <p:nvPr/>
        </p:nvGrpSpPr>
        <p:grpSpPr>
          <a:xfrm>
            <a:off x="2277795" y="120544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8" name="同心圆 4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9" name="椭圆 42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2084411" y="160395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1" name="同心圆 4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2" name="椭圆 43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3" name="组合 432"/>
          <p:cNvGrpSpPr/>
          <p:nvPr/>
        </p:nvGrpSpPr>
        <p:grpSpPr>
          <a:xfrm>
            <a:off x="1900013" y="78457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4" name="同心圆 4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5" name="椭圆 43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6" name="组合 435"/>
          <p:cNvGrpSpPr/>
          <p:nvPr/>
        </p:nvGrpSpPr>
        <p:grpSpPr>
          <a:xfrm>
            <a:off x="1279648" y="111068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7" name="同心圆 4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8" name="椭圆 43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9" name="组合 438"/>
          <p:cNvGrpSpPr/>
          <p:nvPr/>
        </p:nvGrpSpPr>
        <p:grpSpPr>
          <a:xfrm>
            <a:off x="873893" y="1560976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2" name="组合 441"/>
          <p:cNvGrpSpPr/>
          <p:nvPr/>
        </p:nvGrpSpPr>
        <p:grpSpPr>
          <a:xfrm>
            <a:off x="1606668" y="2172620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3" name="同心圆 4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4" name="椭圆 44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5" name="组合 444"/>
          <p:cNvGrpSpPr/>
          <p:nvPr/>
        </p:nvGrpSpPr>
        <p:grpSpPr>
          <a:xfrm>
            <a:off x="1015314" y="226857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6" name="同心圆 4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7" name="椭圆 4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8" name="组合 447"/>
          <p:cNvGrpSpPr/>
          <p:nvPr/>
        </p:nvGrpSpPr>
        <p:grpSpPr>
          <a:xfrm>
            <a:off x="957971" y="282561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9" name="同心圆 4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0" name="椭圆 4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1" name="组合 450"/>
          <p:cNvGrpSpPr/>
          <p:nvPr/>
        </p:nvGrpSpPr>
        <p:grpSpPr>
          <a:xfrm>
            <a:off x="1725338" y="285237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2" name="同心圆 4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3" name="椭圆 45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4" name="组合 453"/>
          <p:cNvGrpSpPr/>
          <p:nvPr/>
        </p:nvGrpSpPr>
        <p:grpSpPr>
          <a:xfrm>
            <a:off x="1935769" y="344777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5" name="同心圆 4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6" name="椭圆 45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7" name="组合 456"/>
          <p:cNvGrpSpPr/>
          <p:nvPr/>
        </p:nvGrpSpPr>
        <p:grpSpPr>
          <a:xfrm>
            <a:off x="1004928" y="3360690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8" name="同心圆 4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9" name="椭圆 45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1522590" y="401034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007419" y="2128312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6" name="组合 465"/>
          <p:cNvGrpSpPr/>
          <p:nvPr/>
        </p:nvGrpSpPr>
        <p:grpSpPr>
          <a:xfrm>
            <a:off x="1995872" y="3032793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7" name="同心圆 4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8" name="椭圆 46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1779786" y="3801196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0" name="同心圆 4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1" name="椭圆 47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1319921" y="2582208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3" name="同心圆 4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4" name="椭圆 47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3" name="组合 802"/>
          <p:cNvGrpSpPr/>
          <p:nvPr/>
        </p:nvGrpSpPr>
        <p:grpSpPr>
          <a:xfrm>
            <a:off x="842353" y="1879583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5" name="同心圆 8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6" name="椭圆 80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7" name="组合 806"/>
          <p:cNvGrpSpPr/>
          <p:nvPr/>
        </p:nvGrpSpPr>
        <p:grpSpPr>
          <a:xfrm>
            <a:off x="2348401" y="1407881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8" name="同心圆 8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9" name="椭圆 80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0" name="组合 809"/>
          <p:cNvGrpSpPr/>
          <p:nvPr/>
        </p:nvGrpSpPr>
        <p:grpSpPr>
          <a:xfrm>
            <a:off x="2843849" y="863752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1" name="同心圆 8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" name="椭圆 82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9" name="组合 828"/>
          <p:cNvGrpSpPr/>
          <p:nvPr/>
        </p:nvGrpSpPr>
        <p:grpSpPr>
          <a:xfrm>
            <a:off x="3697342" y="1407881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0" name="同心圆 8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1" name="椭圆 83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2" name="组合 831"/>
          <p:cNvGrpSpPr/>
          <p:nvPr/>
        </p:nvGrpSpPr>
        <p:grpSpPr>
          <a:xfrm>
            <a:off x="2655411" y="2953365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3" name="同心圆 8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4" name="椭圆 83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5" name="组合 834"/>
          <p:cNvGrpSpPr/>
          <p:nvPr/>
        </p:nvGrpSpPr>
        <p:grpSpPr>
          <a:xfrm>
            <a:off x="1680129" y="3505047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6" name="同心圆 8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" name="椭圆 83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8" name="组合 837"/>
          <p:cNvGrpSpPr/>
          <p:nvPr/>
        </p:nvGrpSpPr>
        <p:grpSpPr>
          <a:xfrm>
            <a:off x="2149601" y="1743545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9" name="同心圆 8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0" name="椭圆 8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1" name="组合 840"/>
          <p:cNvGrpSpPr/>
          <p:nvPr/>
        </p:nvGrpSpPr>
        <p:grpSpPr>
          <a:xfrm>
            <a:off x="1620439" y="2333831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2" name="同心圆 8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3" name="椭圆 84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4" name="组合 843"/>
          <p:cNvGrpSpPr/>
          <p:nvPr/>
        </p:nvGrpSpPr>
        <p:grpSpPr>
          <a:xfrm>
            <a:off x="2265410" y="4162183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5" name="同心圆 8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6" name="椭圆 84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47" name="直接连接符 846"/>
          <p:cNvCxnSpPr>
            <a:stCxn id="438" idx="4"/>
            <a:endCxn id="912" idx="0"/>
          </p:cNvCxnSpPr>
          <p:nvPr/>
        </p:nvCxnSpPr>
        <p:spPr>
          <a:xfrm>
            <a:off x="1322625" y="1194762"/>
            <a:ext cx="141182" cy="2189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直接连接符 847"/>
          <p:cNvCxnSpPr>
            <a:stCxn id="435" idx="4"/>
          </p:cNvCxnSpPr>
          <p:nvPr/>
        </p:nvCxnSpPr>
        <p:spPr>
          <a:xfrm>
            <a:off x="1942990" y="868656"/>
            <a:ext cx="32134" cy="2292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直接连接符 848"/>
          <p:cNvCxnSpPr>
            <a:stCxn id="912" idx="7"/>
            <a:endCxn id="377" idx="3"/>
          </p:cNvCxnSpPr>
          <p:nvPr/>
        </p:nvCxnSpPr>
        <p:spPr>
          <a:xfrm flipV="1">
            <a:off x="1663806" y="911715"/>
            <a:ext cx="806095" cy="5848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0" name="组合 849"/>
          <p:cNvGrpSpPr/>
          <p:nvPr/>
        </p:nvGrpSpPr>
        <p:grpSpPr>
          <a:xfrm>
            <a:off x="1838092" y="1097937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1" name="同心圆 8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2" name="椭圆 85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53" name="直接连接符 852"/>
          <p:cNvCxnSpPr>
            <a:stCxn id="441" idx="6"/>
            <a:endCxn id="912" idx="2"/>
          </p:cNvCxnSpPr>
          <p:nvPr/>
        </p:nvCxnSpPr>
        <p:spPr>
          <a:xfrm>
            <a:off x="957971" y="1603953"/>
            <a:ext cx="222995" cy="9263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直接连接符 853"/>
          <p:cNvCxnSpPr>
            <a:stCxn id="806" idx="6"/>
            <a:endCxn id="912" idx="3"/>
          </p:cNvCxnSpPr>
          <p:nvPr/>
        </p:nvCxnSpPr>
        <p:spPr>
          <a:xfrm flipV="1">
            <a:off x="1037691" y="1896589"/>
            <a:ext cx="226117" cy="828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直接连接符 854"/>
          <p:cNvCxnSpPr>
            <a:stCxn id="806" idx="5"/>
            <a:endCxn id="384" idx="1"/>
          </p:cNvCxnSpPr>
          <p:nvPr/>
        </p:nvCxnSpPr>
        <p:spPr>
          <a:xfrm>
            <a:off x="1009723" y="2046953"/>
            <a:ext cx="320578" cy="1908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直接连接符 855"/>
          <p:cNvCxnSpPr>
            <a:stCxn id="447" idx="3"/>
          </p:cNvCxnSpPr>
          <p:nvPr/>
        </p:nvCxnSpPr>
        <p:spPr>
          <a:xfrm flipH="1">
            <a:off x="942201" y="2340611"/>
            <a:ext cx="87027" cy="1410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直接连接符 856"/>
          <p:cNvCxnSpPr>
            <a:stCxn id="447" idx="5"/>
            <a:endCxn id="474" idx="1"/>
          </p:cNvCxnSpPr>
          <p:nvPr/>
        </p:nvCxnSpPr>
        <p:spPr>
          <a:xfrm>
            <a:off x="1087354" y="2340611"/>
            <a:ext cx="264894" cy="2739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直接连接符 857"/>
          <p:cNvCxnSpPr/>
          <p:nvPr/>
        </p:nvCxnSpPr>
        <p:spPr>
          <a:xfrm flipV="1">
            <a:off x="1481265" y="2481707"/>
            <a:ext cx="139174" cy="12113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直接连接符 858"/>
          <p:cNvCxnSpPr>
            <a:stCxn id="444" idx="7"/>
            <a:endCxn id="840" idx="3"/>
          </p:cNvCxnSpPr>
          <p:nvPr/>
        </p:nvCxnSpPr>
        <p:spPr>
          <a:xfrm flipV="1">
            <a:off x="1678708" y="1991420"/>
            <a:ext cx="518769" cy="1951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" name="直接连接符 859"/>
          <p:cNvCxnSpPr>
            <a:stCxn id="911" idx="6"/>
            <a:endCxn id="432" idx="2"/>
          </p:cNvCxnSpPr>
          <p:nvPr/>
        </p:nvCxnSpPr>
        <p:spPr>
          <a:xfrm flipV="1">
            <a:off x="1759557" y="1646930"/>
            <a:ext cx="326730" cy="496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直接连接符 860"/>
          <p:cNvCxnSpPr>
            <a:stCxn id="432" idx="7"/>
          </p:cNvCxnSpPr>
          <p:nvPr/>
        </p:nvCxnSpPr>
        <p:spPr>
          <a:xfrm flipV="1">
            <a:off x="2156451" y="1291395"/>
            <a:ext cx="141025" cy="3264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直接连接符 861"/>
          <p:cNvCxnSpPr>
            <a:endCxn id="908" idx="2"/>
          </p:cNvCxnSpPr>
          <p:nvPr/>
        </p:nvCxnSpPr>
        <p:spPr>
          <a:xfrm flipV="1">
            <a:off x="2548097" y="1467656"/>
            <a:ext cx="327794" cy="400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直接连接符 862"/>
          <p:cNvCxnSpPr>
            <a:stCxn id="423" idx="4"/>
            <a:endCxn id="908" idx="0"/>
          </p:cNvCxnSpPr>
          <p:nvPr/>
        </p:nvCxnSpPr>
        <p:spPr>
          <a:xfrm flipH="1">
            <a:off x="3171642" y="870532"/>
            <a:ext cx="61941" cy="3013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直接连接符 863"/>
          <p:cNvCxnSpPr>
            <a:stCxn id="908" idx="6"/>
            <a:endCxn id="831" idx="2"/>
          </p:cNvCxnSpPr>
          <p:nvPr/>
        </p:nvCxnSpPr>
        <p:spPr>
          <a:xfrm>
            <a:off x="3467392" y="1467656"/>
            <a:ext cx="234309" cy="4007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直接连接符 864"/>
          <p:cNvCxnSpPr>
            <a:stCxn id="839" idx="6"/>
            <a:endCxn id="426" idx="3"/>
          </p:cNvCxnSpPr>
          <p:nvPr/>
        </p:nvCxnSpPr>
        <p:spPr>
          <a:xfrm flipV="1">
            <a:off x="2445352" y="1792469"/>
            <a:ext cx="164235" cy="989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6" name="直接连接符 865"/>
          <p:cNvCxnSpPr>
            <a:stCxn id="909" idx="3"/>
            <a:endCxn id="906" idx="7"/>
          </p:cNvCxnSpPr>
          <p:nvPr/>
        </p:nvCxnSpPr>
        <p:spPr>
          <a:xfrm flipH="1">
            <a:off x="2667195" y="1667655"/>
            <a:ext cx="304448" cy="5231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直接连接符 866"/>
          <p:cNvCxnSpPr>
            <a:endCxn id="465" idx="2"/>
          </p:cNvCxnSpPr>
          <p:nvPr/>
        </p:nvCxnSpPr>
        <p:spPr>
          <a:xfrm flipV="1">
            <a:off x="2755259" y="2228161"/>
            <a:ext cx="256519" cy="833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直接连接符 867"/>
          <p:cNvCxnSpPr>
            <a:endCxn id="834" idx="7"/>
          </p:cNvCxnSpPr>
          <p:nvPr/>
        </p:nvCxnSpPr>
        <p:spPr>
          <a:xfrm flipH="1">
            <a:off x="2822781" y="2333831"/>
            <a:ext cx="279311" cy="6518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直接连接符 868"/>
          <p:cNvCxnSpPr>
            <a:stCxn id="465" idx="6"/>
            <a:endCxn id="381" idx="2"/>
          </p:cNvCxnSpPr>
          <p:nvPr/>
        </p:nvCxnSpPr>
        <p:spPr>
          <a:xfrm flipV="1">
            <a:off x="3202757" y="2040184"/>
            <a:ext cx="513969" cy="1879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" name="组合 869"/>
          <p:cNvGrpSpPr/>
          <p:nvPr/>
        </p:nvGrpSpPr>
        <p:grpSpPr>
          <a:xfrm>
            <a:off x="3246181" y="1832565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1" name="同心圆 8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2" name="椭圆 8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73" name="直接连接符 872"/>
          <p:cNvCxnSpPr>
            <a:stCxn id="465" idx="7"/>
            <a:endCxn id="872" idx="3"/>
          </p:cNvCxnSpPr>
          <p:nvPr/>
        </p:nvCxnSpPr>
        <p:spPr>
          <a:xfrm flipV="1">
            <a:off x="3174789" y="1965705"/>
            <a:ext cx="97107" cy="19493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直接连接符 873"/>
          <p:cNvCxnSpPr>
            <a:stCxn id="381" idx="4"/>
            <a:endCxn id="417" idx="0"/>
          </p:cNvCxnSpPr>
          <p:nvPr/>
        </p:nvCxnSpPr>
        <p:spPr>
          <a:xfrm>
            <a:off x="3858147" y="2181604"/>
            <a:ext cx="115949" cy="2160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直接连接符 874"/>
          <p:cNvCxnSpPr>
            <a:stCxn id="417" idx="4"/>
            <a:endCxn id="900" idx="7"/>
          </p:cNvCxnSpPr>
          <p:nvPr/>
        </p:nvCxnSpPr>
        <p:spPr>
          <a:xfrm flipH="1">
            <a:off x="3921322" y="2479831"/>
            <a:ext cx="52774" cy="2187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直接连接符 875"/>
          <p:cNvCxnSpPr>
            <a:stCxn id="420" idx="5"/>
            <a:endCxn id="899" idx="0"/>
          </p:cNvCxnSpPr>
          <p:nvPr/>
        </p:nvCxnSpPr>
        <p:spPr>
          <a:xfrm>
            <a:off x="3475200" y="2357071"/>
            <a:ext cx="246123" cy="245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直接连接符 876"/>
          <p:cNvCxnSpPr>
            <a:endCxn id="900" idx="2"/>
          </p:cNvCxnSpPr>
          <p:nvPr/>
        </p:nvCxnSpPr>
        <p:spPr>
          <a:xfrm flipV="1">
            <a:off x="3181519" y="2898597"/>
            <a:ext cx="256963" cy="591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" name="直接连接符 877"/>
          <p:cNvCxnSpPr>
            <a:stCxn id="905" idx="4"/>
            <a:endCxn id="903" idx="0"/>
          </p:cNvCxnSpPr>
          <p:nvPr/>
        </p:nvCxnSpPr>
        <p:spPr>
          <a:xfrm>
            <a:off x="2399830" y="2853489"/>
            <a:ext cx="89638" cy="58512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直接连接符 878"/>
          <p:cNvCxnSpPr>
            <a:stCxn id="915" idx="7"/>
            <a:endCxn id="468" idx="1"/>
          </p:cNvCxnSpPr>
          <p:nvPr/>
        </p:nvCxnSpPr>
        <p:spPr>
          <a:xfrm>
            <a:off x="1694702" y="2985182"/>
            <a:ext cx="333497" cy="799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" name="直接连接符 879"/>
          <p:cNvCxnSpPr>
            <a:stCxn id="468" idx="5"/>
            <a:endCxn id="903" idx="1"/>
          </p:cNvCxnSpPr>
          <p:nvPr/>
        </p:nvCxnSpPr>
        <p:spPr>
          <a:xfrm>
            <a:off x="2163242" y="3200163"/>
            <a:ext cx="126227" cy="3212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1" name="直接连接符 880"/>
          <p:cNvCxnSpPr>
            <a:stCxn id="450" idx="6"/>
            <a:endCxn id="914" idx="1"/>
          </p:cNvCxnSpPr>
          <p:nvPr/>
        </p:nvCxnSpPr>
        <p:spPr>
          <a:xfrm>
            <a:off x="1042049" y="2868592"/>
            <a:ext cx="289107" cy="1084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直接连接符 881"/>
          <p:cNvCxnSpPr>
            <a:stCxn id="459" idx="7"/>
            <a:endCxn id="915" idx="2"/>
          </p:cNvCxnSpPr>
          <p:nvPr/>
        </p:nvCxnSpPr>
        <p:spPr>
          <a:xfrm flipV="1">
            <a:off x="1076968" y="3162899"/>
            <a:ext cx="188687" cy="21170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直接连接符 882"/>
          <p:cNvCxnSpPr>
            <a:stCxn id="459" idx="4"/>
            <a:endCxn id="375" idx="1"/>
          </p:cNvCxnSpPr>
          <p:nvPr/>
        </p:nvCxnSpPr>
        <p:spPr>
          <a:xfrm>
            <a:off x="1047905" y="3444768"/>
            <a:ext cx="259604" cy="2665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直接连接符 883"/>
          <p:cNvCxnSpPr>
            <a:stCxn id="462" idx="5"/>
            <a:endCxn id="921" idx="1"/>
          </p:cNvCxnSpPr>
          <p:nvPr/>
        </p:nvCxnSpPr>
        <p:spPr>
          <a:xfrm>
            <a:off x="1594630" y="4082388"/>
            <a:ext cx="138929" cy="1256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直接连接符 884"/>
          <p:cNvCxnSpPr>
            <a:stCxn id="921" idx="7"/>
            <a:endCxn id="902" idx="3"/>
          </p:cNvCxnSpPr>
          <p:nvPr/>
        </p:nvCxnSpPr>
        <p:spPr>
          <a:xfrm flipV="1">
            <a:off x="1997912" y="3930578"/>
            <a:ext cx="282428" cy="2774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直接连接符 885"/>
          <p:cNvCxnSpPr>
            <a:stCxn id="837" idx="5"/>
            <a:endCxn id="471" idx="0"/>
          </p:cNvCxnSpPr>
          <p:nvPr/>
        </p:nvCxnSpPr>
        <p:spPr>
          <a:xfrm>
            <a:off x="1813269" y="3638187"/>
            <a:ext cx="66366" cy="1673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直接连接符 886"/>
          <p:cNvCxnSpPr>
            <a:endCxn id="396" idx="0"/>
          </p:cNvCxnSpPr>
          <p:nvPr/>
        </p:nvCxnSpPr>
        <p:spPr>
          <a:xfrm>
            <a:off x="2491343" y="4017201"/>
            <a:ext cx="41101" cy="3677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直接连接符 887"/>
          <p:cNvCxnSpPr>
            <a:stCxn id="366" idx="5"/>
          </p:cNvCxnSpPr>
          <p:nvPr/>
        </p:nvCxnSpPr>
        <p:spPr>
          <a:xfrm>
            <a:off x="3198412" y="3426883"/>
            <a:ext cx="227160" cy="211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直接连接符 888"/>
          <p:cNvCxnSpPr>
            <a:stCxn id="369" idx="7"/>
            <a:endCxn id="372" idx="3"/>
          </p:cNvCxnSpPr>
          <p:nvPr/>
        </p:nvCxnSpPr>
        <p:spPr>
          <a:xfrm flipV="1">
            <a:off x="3305556" y="3804689"/>
            <a:ext cx="111586" cy="2099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直接连接符 889"/>
          <p:cNvCxnSpPr>
            <a:stCxn id="903" idx="6"/>
            <a:endCxn id="405" idx="1"/>
          </p:cNvCxnSpPr>
          <p:nvPr/>
        </p:nvCxnSpPr>
        <p:spPr>
          <a:xfrm>
            <a:off x="2772309" y="3721451"/>
            <a:ext cx="158286" cy="7078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直接连接符 890"/>
          <p:cNvCxnSpPr>
            <a:stCxn id="363" idx="7"/>
            <a:endCxn id="369" idx="3"/>
          </p:cNvCxnSpPr>
          <p:nvPr/>
        </p:nvCxnSpPr>
        <p:spPr>
          <a:xfrm flipV="1">
            <a:off x="2940169" y="4158619"/>
            <a:ext cx="221443" cy="1757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2" name="TextBox 891"/>
          <p:cNvSpPr txBox="1"/>
          <p:nvPr/>
        </p:nvSpPr>
        <p:spPr>
          <a:xfrm>
            <a:off x="4193009" y="2362680"/>
            <a:ext cx="6906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商业融资计划书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3" name="标题 4"/>
          <p:cNvSpPr txBox="1">
            <a:spLocks/>
          </p:cNvSpPr>
          <p:nvPr/>
        </p:nvSpPr>
        <p:spPr>
          <a:xfrm>
            <a:off x="4271734" y="2578704"/>
            <a:ext cx="3227050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模板框架完整   贴近实用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4" name="标题 4"/>
          <p:cNvSpPr txBox="1">
            <a:spLocks/>
          </p:cNvSpPr>
          <p:nvPr/>
        </p:nvSpPr>
        <p:spPr>
          <a:xfrm>
            <a:off x="4571212" y="3863794"/>
            <a:ext cx="5502056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适用于投资合作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项目推广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5" name="组合 894"/>
          <p:cNvGrpSpPr/>
          <p:nvPr/>
        </p:nvGrpSpPr>
        <p:grpSpPr>
          <a:xfrm>
            <a:off x="4262559" y="3962175"/>
            <a:ext cx="308653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96" name="同心圆 8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97" name="椭圆 89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898" name="组合 897"/>
          <p:cNvGrpSpPr/>
          <p:nvPr/>
        </p:nvGrpSpPr>
        <p:grpSpPr>
          <a:xfrm>
            <a:off x="3425572" y="2602846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9" name="同心圆 8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0" name="椭圆 89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1" name="组合 900"/>
          <p:cNvGrpSpPr/>
          <p:nvPr/>
        </p:nvGrpSpPr>
        <p:grpSpPr>
          <a:xfrm>
            <a:off x="2193717" y="3425700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2" name="同心圆 9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3" name="椭圆 90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4" name="组合 903"/>
          <p:cNvGrpSpPr/>
          <p:nvPr/>
        </p:nvGrpSpPr>
        <p:grpSpPr>
          <a:xfrm>
            <a:off x="2004464" y="2062757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5" name="同心圆 9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6" name="椭圆 90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7" name="组合 906"/>
          <p:cNvGrpSpPr/>
          <p:nvPr/>
        </p:nvGrpSpPr>
        <p:grpSpPr>
          <a:xfrm>
            <a:off x="2875891" y="1171905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8" name="同心圆 9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9" name="椭圆 90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0" name="组合 909"/>
          <p:cNvGrpSpPr/>
          <p:nvPr/>
        </p:nvGrpSpPr>
        <p:grpSpPr>
          <a:xfrm>
            <a:off x="1168056" y="1400839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1" name="同心圆 9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2" name="椭圆 91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3" name="组合 912"/>
          <p:cNvGrpSpPr/>
          <p:nvPr/>
        </p:nvGrpSpPr>
        <p:grpSpPr>
          <a:xfrm>
            <a:off x="1254183" y="2900097"/>
            <a:ext cx="525603" cy="5256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4" name="同心圆 9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5" name="椭圆 91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6" name="组合 915"/>
          <p:cNvGrpSpPr/>
          <p:nvPr/>
        </p:nvGrpSpPr>
        <p:grpSpPr>
          <a:xfrm>
            <a:off x="768995" y="2467880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7" name="同心圆 9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8" name="椭圆 91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9" name="组合 918"/>
          <p:cNvGrpSpPr/>
          <p:nvPr/>
        </p:nvGrpSpPr>
        <p:grpSpPr>
          <a:xfrm>
            <a:off x="1670278" y="4144761"/>
            <a:ext cx="390914" cy="39091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0" name="同心圆 9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1" name="椭圆 92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 tmFilter="0,0; .5, 1; 1, 1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950"/>
                            </p:stCondLst>
                            <p:childTnLst>
                              <p:par>
                                <p:cTn id="5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 tmFilter="0,0; .5, 1; 1, 1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2950"/>
                            </p:stCondLst>
                            <p:childTnLst>
                              <p:par>
                                <p:cTn id="5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450"/>
                            </p:stCondLst>
                            <p:childTnLst>
                              <p:par>
                                <p:cTn id="5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 tmFilter="0,0; .5, 1; 1, 1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7" grpId="0" animBg="1"/>
      <p:bldP spid="358" grpId="0" animBg="1"/>
      <p:bldP spid="359" grpId="0" animBg="1"/>
      <p:bldP spid="360" grpId="0" animBg="1"/>
      <p:bldP spid="892" grpId="0"/>
      <p:bldP spid="893" grpId="0"/>
      <p:bldP spid="8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项目来源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需求分析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解决问题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行业前景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竞争对手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KSO_Shape"/>
          <p:cNvSpPr>
            <a:spLocks/>
          </p:cNvSpPr>
          <p:nvPr/>
        </p:nvSpPr>
        <p:spPr bwMode="auto">
          <a:xfrm>
            <a:off x="5356820" y="1519958"/>
            <a:ext cx="1481536" cy="12617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可行性分析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8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-163175" y="3584405"/>
            <a:ext cx="1248445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205455" y="2860415"/>
            <a:ext cx="1402651" cy="1399231"/>
            <a:chOff x="1201941" y="2518177"/>
            <a:chExt cx="1402976" cy="1399555"/>
          </a:xfrm>
        </p:grpSpPr>
        <p:sp>
          <p:nvSpPr>
            <p:cNvPr id="2" name="椭圆 1"/>
            <p:cNvSpPr/>
            <p:nvPr/>
          </p:nvSpPr>
          <p:spPr>
            <a:xfrm>
              <a:off x="1201941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423738" y="2738264"/>
              <a:ext cx="959381" cy="959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04183" y="2860415"/>
            <a:ext cx="1402651" cy="1399231"/>
            <a:chOff x="2901063" y="2518177"/>
            <a:chExt cx="1402976" cy="1399555"/>
          </a:xfrm>
        </p:grpSpPr>
        <p:sp>
          <p:nvSpPr>
            <p:cNvPr id="3" name="椭圆 2"/>
            <p:cNvSpPr/>
            <p:nvPr/>
          </p:nvSpPr>
          <p:spPr>
            <a:xfrm>
              <a:off x="2901063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122860" y="2738264"/>
              <a:ext cx="959381" cy="95938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87963" y="2860415"/>
            <a:ext cx="1402651" cy="1399231"/>
            <a:chOff x="4585232" y="2518177"/>
            <a:chExt cx="1402976" cy="1399555"/>
          </a:xfrm>
        </p:grpSpPr>
        <p:sp>
          <p:nvSpPr>
            <p:cNvPr id="4" name="椭圆 3"/>
            <p:cNvSpPr/>
            <p:nvPr/>
          </p:nvSpPr>
          <p:spPr>
            <a:xfrm>
              <a:off x="4585232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807029" y="2738264"/>
              <a:ext cx="959381" cy="9593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4165" y="2860415"/>
            <a:ext cx="1402651" cy="1399231"/>
            <a:chOff x="6291829" y="2518177"/>
            <a:chExt cx="1402976" cy="1399555"/>
          </a:xfrm>
        </p:grpSpPr>
        <p:sp>
          <p:nvSpPr>
            <p:cNvPr id="5" name="椭圆 4"/>
            <p:cNvSpPr/>
            <p:nvPr/>
          </p:nvSpPr>
          <p:spPr>
            <a:xfrm>
              <a:off x="629182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513626" y="2738264"/>
              <a:ext cx="959381" cy="95938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008268" y="2860415"/>
            <a:ext cx="1402651" cy="1399231"/>
            <a:chOff x="8006329" y="2518177"/>
            <a:chExt cx="1402976" cy="1399555"/>
          </a:xfrm>
        </p:grpSpPr>
        <p:sp>
          <p:nvSpPr>
            <p:cNvPr id="30" name="椭圆 29"/>
            <p:cNvSpPr/>
            <p:nvPr/>
          </p:nvSpPr>
          <p:spPr>
            <a:xfrm>
              <a:off x="800632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228126" y="2738264"/>
              <a:ext cx="959381" cy="959381"/>
            </a:xfrm>
            <a:prstGeom prst="ellipse">
              <a:avLst/>
            </a:prstGeom>
            <a:solidFill>
              <a:srgbClr val="C30D23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741417" y="2860415"/>
            <a:ext cx="1402651" cy="1399231"/>
            <a:chOff x="9739879" y="2518177"/>
            <a:chExt cx="1402976" cy="1399555"/>
          </a:xfrm>
        </p:grpSpPr>
        <p:sp>
          <p:nvSpPr>
            <p:cNvPr id="33" name="椭圆 32"/>
            <p:cNvSpPr/>
            <p:nvPr/>
          </p:nvSpPr>
          <p:spPr>
            <a:xfrm>
              <a:off x="973987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961676" y="2738264"/>
              <a:ext cx="959381" cy="9593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5"/>
          <p:cNvSpPr txBox="1"/>
          <p:nvPr/>
        </p:nvSpPr>
        <p:spPr>
          <a:xfrm>
            <a:off x="1431057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2000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4" name="文本框 5"/>
          <p:cNvSpPr txBox="1"/>
          <p:nvPr/>
        </p:nvSpPr>
        <p:spPr>
          <a:xfrm>
            <a:off x="3125929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2005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5" name="文本框 5"/>
          <p:cNvSpPr txBox="1"/>
          <p:nvPr/>
        </p:nvSpPr>
        <p:spPr>
          <a:xfrm>
            <a:off x="4781229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2010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6" name="文本框 5"/>
          <p:cNvSpPr txBox="1"/>
          <p:nvPr/>
        </p:nvSpPr>
        <p:spPr>
          <a:xfrm>
            <a:off x="6458952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2014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8201534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2015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8" name="文本框 5"/>
          <p:cNvSpPr txBox="1"/>
          <p:nvPr/>
        </p:nvSpPr>
        <p:spPr>
          <a:xfrm>
            <a:off x="9963163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2016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5730" y="4618893"/>
            <a:ext cx="1820199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公司成立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单击此处添加你的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4167" y="1657944"/>
            <a:ext cx="1805541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公司处于发展阶段单击此处添加你的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81228" y="4618893"/>
            <a:ext cx="1972320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公司转型</a:t>
            </a:r>
            <a:endParaRPr lang="en-US" altLang="zh-CN" dirty="0"/>
          </a:p>
          <a:p>
            <a:r>
              <a:rPr lang="zh-CN" altLang="en-US" dirty="0"/>
              <a:t>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49023" y="1642707"/>
            <a:ext cx="2095775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公司资产突破</a:t>
            </a:r>
            <a:r>
              <a:rPr lang="en-US" altLang="zh-CN" dirty="0"/>
              <a:t>1000</a:t>
            </a:r>
            <a:r>
              <a:rPr lang="zh-CN" altLang="en-US" dirty="0"/>
              <a:t>万单击此处添加你的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01534" y="4618893"/>
            <a:ext cx="1995458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公司下设分公司单击此处添加你的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12170" y="1657944"/>
            <a:ext cx="1869415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公司正式上市</a:t>
            </a:r>
            <a:endParaRPr lang="en-US" altLang="zh-CN" dirty="0"/>
          </a:p>
          <a:p>
            <a:r>
              <a:rPr lang="zh-CN" altLang="en-US" dirty="0"/>
              <a:t>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6" name="文本框 5"/>
          <p:cNvSpPr txBox="1"/>
          <p:nvPr/>
        </p:nvSpPr>
        <p:spPr>
          <a:xfrm>
            <a:off x="828094" y="168435"/>
            <a:ext cx="331395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公司大事记</a:t>
            </a:r>
            <a:endParaRPr lang="zh-CN" altLang="zh-CN" sz="3599" dirty="0"/>
          </a:p>
        </p:txBody>
      </p:sp>
      <p:sp>
        <p:nvSpPr>
          <p:cNvPr id="57" name="TextBox 56"/>
          <p:cNvSpPr txBox="1"/>
          <p:nvPr/>
        </p:nvSpPr>
        <p:spPr>
          <a:xfrm>
            <a:off x="3331383" y="354547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Company events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65" name="矩形 6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4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4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4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4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4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4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4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4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4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4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4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94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44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94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44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94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44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1131" y="2406185"/>
            <a:ext cx="2976383" cy="2976383"/>
            <a:chOff x="6848924" y="2406742"/>
            <a:chExt cx="2977072" cy="2977072"/>
          </a:xfrm>
        </p:grpSpPr>
        <p:grpSp>
          <p:nvGrpSpPr>
            <p:cNvPr id="2" name="组合 1"/>
            <p:cNvGrpSpPr/>
            <p:nvPr/>
          </p:nvGrpSpPr>
          <p:grpSpPr>
            <a:xfrm>
              <a:off x="6848924" y="2406742"/>
              <a:ext cx="2977072" cy="2977072"/>
              <a:chOff x="4005943" y="1516285"/>
              <a:chExt cx="3600001" cy="3600001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909458" y="2409372"/>
                <a:ext cx="1799770" cy="1799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842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5" name="图表 4"/>
              <p:cNvGraphicFramePr/>
              <p:nvPr>
                <p:extLst/>
              </p:nvPr>
            </p:nvGraphicFramePr>
            <p:xfrm>
              <a:off x="4005943" y="1516285"/>
              <a:ext cx="3600001" cy="3600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6" name="组合 5"/>
            <p:cNvGrpSpPr/>
            <p:nvPr/>
          </p:nvGrpSpPr>
          <p:grpSpPr>
            <a:xfrm>
              <a:off x="7093857" y="3316989"/>
              <a:ext cx="273133" cy="263874"/>
              <a:chOff x="549275" y="533400"/>
              <a:chExt cx="561975" cy="542926"/>
            </a:xfrm>
          </p:grpSpPr>
          <p:sp>
            <p:nvSpPr>
              <p:cNvPr id="7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7"/>
              <p:cNvSpPr>
                <a:spLocks/>
              </p:cNvSpPr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8"/>
              <p:cNvSpPr>
                <a:spLocks/>
              </p:cNvSpPr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9"/>
              <p:cNvSpPr>
                <a:spLocks/>
              </p:cNvSpPr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9325124" y="3332990"/>
              <a:ext cx="245628" cy="245628"/>
            </a:xfrm>
            <a:custGeom>
              <a:avLst/>
              <a:gdLst>
                <a:gd name="T0" fmla="*/ 153 w 207"/>
                <a:gd name="T1" fmla="*/ 51 h 207"/>
                <a:gd name="T2" fmla="*/ 142 w 207"/>
                <a:gd name="T3" fmla="*/ 128 h 207"/>
                <a:gd name="T4" fmla="*/ 161 w 207"/>
                <a:gd name="T5" fmla="*/ 130 h 207"/>
                <a:gd name="T6" fmla="*/ 179 w 207"/>
                <a:gd name="T7" fmla="*/ 108 h 207"/>
                <a:gd name="T8" fmla="*/ 176 w 207"/>
                <a:gd name="T9" fmla="*/ 58 h 207"/>
                <a:gd name="T10" fmla="*/ 137 w 207"/>
                <a:gd name="T11" fmla="*/ 27 h 207"/>
                <a:gd name="T12" fmla="*/ 76 w 207"/>
                <a:gd name="T13" fmla="*/ 30 h 207"/>
                <a:gd name="T14" fmla="*/ 31 w 207"/>
                <a:gd name="T15" fmla="*/ 74 h 207"/>
                <a:gd name="T16" fmla="*/ 30 w 207"/>
                <a:gd name="T17" fmla="*/ 139 h 207"/>
                <a:gd name="T18" fmla="*/ 71 w 207"/>
                <a:gd name="T19" fmla="*/ 178 h 207"/>
                <a:gd name="T20" fmla="*/ 121 w 207"/>
                <a:gd name="T21" fmla="*/ 182 h 207"/>
                <a:gd name="T22" fmla="*/ 143 w 207"/>
                <a:gd name="T23" fmla="*/ 199 h 207"/>
                <a:gd name="T24" fmla="*/ 102 w 207"/>
                <a:gd name="T25" fmla="*/ 207 h 207"/>
                <a:gd name="T26" fmla="*/ 29 w 207"/>
                <a:gd name="T27" fmla="*/ 182 h 207"/>
                <a:gd name="T28" fmla="*/ 0 w 207"/>
                <a:gd name="T29" fmla="*/ 108 h 207"/>
                <a:gd name="T30" fmla="*/ 32 w 207"/>
                <a:gd name="T31" fmla="*/ 29 h 207"/>
                <a:gd name="T32" fmla="*/ 109 w 207"/>
                <a:gd name="T33" fmla="*/ 0 h 207"/>
                <a:gd name="T34" fmla="*/ 179 w 207"/>
                <a:gd name="T35" fmla="*/ 23 h 207"/>
                <a:gd name="T36" fmla="*/ 207 w 207"/>
                <a:gd name="T37" fmla="*/ 87 h 207"/>
                <a:gd name="T38" fmla="*/ 188 w 207"/>
                <a:gd name="T39" fmla="*/ 137 h 207"/>
                <a:gd name="T40" fmla="*/ 141 w 207"/>
                <a:gd name="T41" fmla="*/ 157 h 207"/>
                <a:gd name="T42" fmla="*/ 123 w 207"/>
                <a:gd name="T43" fmla="*/ 151 h 207"/>
                <a:gd name="T44" fmla="*/ 117 w 207"/>
                <a:gd name="T45" fmla="*/ 132 h 207"/>
                <a:gd name="T46" fmla="*/ 109 w 207"/>
                <a:gd name="T47" fmla="*/ 141 h 207"/>
                <a:gd name="T48" fmla="*/ 89 w 207"/>
                <a:gd name="T49" fmla="*/ 155 h 207"/>
                <a:gd name="T50" fmla="*/ 66 w 207"/>
                <a:gd name="T51" fmla="*/ 154 h 207"/>
                <a:gd name="T52" fmla="*/ 52 w 207"/>
                <a:gd name="T53" fmla="*/ 137 h 207"/>
                <a:gd name="T54" fmla="*/ 54 w 207"/>
                <a:gd name="T55" fmla="*/ 96 h 207"/>
                <a:gd name="T56" fmla="*/ 85 w 207"/>
                <a:gd name="T57" fmla="*/ 56 h 207"/>
                <a:gd name="T58" fmla="*/ 120 w 207"/>
                <a:gd name="T59" fmla="*/ 52 h 207"/>
                <a:gd name="T60" fmla="*/ 137 w 207"/>
                <a:gd name="T61" fmla="*/ 51 h 207"/>
                <a:gd name="T62" fmla="*/ 117 w 207"/>
                <a:gd name="T63" fmla="*/ 75 h 207"/>
                <a:gd name="T64" fmla="*/ 96 w 207"/>
                <a:gd name="T65" fmla="*/ 78 h 207"/>
                <a:gd name="T66" fmla="*/ 80 w 207"/>
                <a:gd name="T67" fmla="*/ 101 h 207"/>
                <a:gd name="T68" fmla="*/ 81 w 207"/>
                <a:gd name="T69" fmla="*/ 128 h 207"/>
                <a:gd name="T70" fmla="*/ 98 w 207"/>
                <a:gd name="T71" fmla="*/ 131 h 207"/>
                <a:gd name="T72" fmla="*/ 112 w 207"/>
                <a:gd name="T73" fmla="*/ 119 h 207"/>
                <a:gd name="T74" fmla="*/ 123 w 207"/>
                <a:gd name="T75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4"/>
            <p:cNvSpPr>
              <a:spLocks noEditPoints="1"/>
            </p:cNvSpPr>
            <p:nvPr/>
          </p:nvSpPr>
          <p:spPr bwMode="auto">
            <a:xfrm>
              <a:off x="7093857" y="4231545"/>
              <a:ext cx="261925" cy="260524"/>
            </a:xfrm>
            <a:custGeom>
              <a:avLst/>
              <a:gdLst>
                <a:gd name="T0" fmla="*/ 219 w 248"/>
                <a:gd name="T1" fmla="*/ 149 h 247"/>
                <a:gd name="T2" fmla="*/ 219 w 248"/>
                <a:gd name="T3" fmla="*/ 99 h 247"/>
                <a:gd name="T4" fmla="*/ 231 w 248"/>
                <a:gd name="T5" fmla="*/ 70 h 247"/>
                <a:gd name="T6" fmla="*/ 174 w 248"/>
                <a:gd name="T7" fmla="*/ 39 h 247"/>
                <a:gd name="T8" fmla="*/ 162 w 248"/>
                <a:gd name="T9" fmla="*/ 10 h 247"/>
                <a:gd name="T10" fmla="*/ 100 w 248"/>
                <a:gd name="T11" fmla="*/ 29 h 247"/>
                <a:gd name="T12" fmla="*/ 71 w 248"/>
                <a:gd name="T13" fmla="*/ 17 h 247"/>
                <a:gd name="T14" fmla="*/ 40 w 248"/>
                <a:gd name="T15" fmla="*/ 74 h 247"/>
                <a:gd name="T16" fmla="*/ 11 w 248"/>
                <a:gd name="T17" fmla="*/ 86 h 247"/>
                <a:gd name="T18" fmla="*/ 45 w 248"/>
                <a:gd name="T19" fmla="*/ 124 h 247"/>
                <a:gd name="T20" fmla="*/ 11 w 248"/>
                <a:gd name="T21" fmla="*/ 161 h 247"/>
                <a:gd name="T22" fmla="*/ 40 w 248"/>
                <a:gd name="T23" fmla="*/ 173 h 247"/>
                <a:gd name="T24" fmla="*/ 71 w 248"/>
                <a:gd name="T25" fmla="*/ 231 h 247"/>
                <a:gd name="T26" fmla="*/ 100 w 248"/>
                <a:gd name="T27" fmla="*/ 218 h 247"/>
                <a:gd name="T28" fmla="*/ 162 w 248"/>
                <a:gd name="T29" fmla="*/ 237 h 247"/>
                <a:gd name="T30" fmla="*/ 174 w 248"/>
                <a:gd name="T31" fmla="*/ 208 h 247"/>
                <a:gd name="T32" fmla="*/ 231 w 248"/>
                <a:gd name="T33" fmla="*/ 177 h 247"/>
                <a:gd name="T34" fmla="*/ 124 w 248"/>
                <a:gd name="T35" fmla="*/ 187 h 247"/>
                <a:gd name="T36" fmla="*/ 124 w 248"/>
                <a:gd name="T37" fmla="*/ 61 h 247"/>
                <a:gd name="T38" fmla="*/ 124 w 248"/>
                <a:gd name="T39" fmla="*/ 187 h 247"/>
                <a:gd name="T40" fmla="*/ 216 w 248"/>
                <a:gd name="T41" fmla="*/ 124 h 247"/>
                <a:gd name="T42" fmla="*/ 235 w 248"/>
                <a:gd name="T43" fmla="*/ 118 h 247"/>
                <a:gd name="T44" fmla="*/ 235 w 248"/>
                <a:gd name="T45" fmla="*/ 132 h 247"/>
                <a:gd name="T46" fmla="*/ 54 w 248"/>
                <a:gd name="T47" fmla="*/ 65 h 247"/>
                <a:gd name="T48" fmla="*/ 51 w 248"/>
                <a:gd name="T49" fmla="*/ 42 h 247"/>
                <a:gd name="T50" fmla="*/ 41 w 248"/>
                <a:gd name="T51" fmla="*/ 51 h 247"/>
                <a:gd name="T52" fmla="*/ 131 w 248"/>
                <a:gd name="T53" fmla="*/ 33 h 247"/>
                <a:gd name="T54" fmla="*/ 124 w 248"/>
                <a:gd name="T55" fmla="*/ 7 h 247"/>
                <a:gd name="T56" fmla="*/ 117 w 248"/>
                <a:gd name="T57" fmla="*/ 33 h 247"/>
                <a:gd name="T58" fmla="*/ 131 w 248"/>
                <a:gd name="T59" fmla="*/ 33 h 247"/>
                <a:gd name="T60" fmla="*/ 207 w 248"/>
                <a:gd name="T61" fmla="*/ 51 h 247"/>
                <a:gd name="T62" fmla="*/ 197 w 248"/>
                <a:gd name="T63" fmla="*/ 42 h 247"/>
                <a:gd name="T64" fmla="*/ 189 w 248"/>
                <a:gd name="T65" fmla="*/ 59 h 247"/>
                <a:gd name="T66" fmla="*/ 13 w 248"/>
                <a:gd name="T67" fmla="*/ 118 h 247"/>
                <a:gd name="T68" fmla="*/ 13 w 248"/>
                <a:gd name="T69" fmla="*/ 132 h 247"/>
                <a:gd name="T70" fmla="*/ 33 w 248"/>
                <a:gd name="T71" fmla="*/ 124 h 247"/>
                <a:gd name="T72" fmla="*/ 13 w 248"/>
                <a:gd name="T73" fmla="*/ 118 h 247"/>
                <a:gd name="T74" fmla="*/ 189 w 248"/>
                <a:gd name="T75" fmla="*/ 189 h 247"/>
                <a:gd name="T76" fmla="*/ 196 w 248"/>
                <a:gd name="T77" fmla="*/ 207 h 247"/>
                <a:gd name="T78" fmla="*/ 206 w 248"/>
                <a:gd name="T79" fmla="*/ 207 h 247"/>
                <a:gd name="T80" fmla="*/ 193 w 248"/>
                <a:gd name="T81" fmla="*/ 184 h 247"/>
                <a:gd name="T82" fmla="*/ 117 w 248"/>
                <a:gd name="T83" fmla="*/ 215 h 247"/>
                <a:gd name="T84" fmla="*/ 124 w 248"/>
                <a:gd name="T85" fmla="*/ 243 h 247"/>
                <a:gd name="T86" fmla="*/ 131 w 248"/>
                <a:gd name="T87" fmla="*/ 236 h 247"/>
                <a:gd name="T88" fmla="*/ 124 w 248"/>
                <a:gd name="T89" fmla="*/ 215 h 247"/>
                <a:gd name="T90" fmla="*/ 41 w 248"/>
                <a:gd name="T91" fmla="*/ 199 h 247"/>
                <a:gd name="T92" fmla="*/ 46 w 248"/>
                <a:gd name="T93" fmla="*/ 210 h 247"/>
                <a:gd name="T94" fmla="*/ 65 w 248"/>
                <a:gd name="T95" fmla="*/ 194 h 247"/>
                <a:gd name="T96" fmla="*/ 55 w 248"/>
                <a:gd name="T97" fmla="*/ 184 h 247"/>
                <a:gd name="T98" fmla="*/ 76 w 248"/>
                <a:gd name="T99" fmla="*/ 124 h 247"/>
                <a:gd name="T100" fmla="*/ 173 w 248"/>
                <a:gd name="T101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" h="247">
                  <a:moveTo>
                    <a:pt x="238" y="161"/>
                  </a:moveTo>
                  <a:cubicBezTo>
                    <a:pt x="219" y="149"/>
                    <a:pt x="219" y="149"/>
                    <a:pt x="219" y="149"/>
                  </a:cubicBezTo>
                  <a:cubicBezTo>
                    <a:pt x="209" y="142"/>
                    <a:pt x="204" y="133"/>
                    <a:pt x="204" y="124"/>
                  </a:cubicBezTo>
                  <a:cubicBezTo>
                    <a:pt x="204" y="115"/>
                    <a:pt x="209" y="106"/>
                    <a:pt x="219" y="99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8" y="79"/>
                    <a:pt x="243" y="68"/>
                    <a:pt x="231" y="70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185" y="79"/>
                    <a:pt x="169" y="63"/>
                    <a:pt x="174" y="3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81" y="5"/>
                    <a:pt x="168" y="1"/>
                    <a:pt x="162" y="10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36" y="50"/>
                    <a:pt x="113" y="50"/>
                    <a:pt x="100" y="2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1" y="0"/>
                    <a:pt x="68" y="4"/>
                    <a:pt x="71" y="1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80" y="63"/>
                    <a:pt x="64" y="79"/>
                    <a:pt x="40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6" y="67"/>
                    <a:pt x="0" y="80"/>
                    <a:pt x="11" y="86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40" y="106"/>
                    <a:pt x="45" y="115"/>
                    <a:pt x="45" y="124"/>
                  </a:cubicBezTo>
                  <a:cubicBezTo>
                    <a:pt x="45" y="133"/>
                    <a:pt x="40" y="142"/>
                    <a:pt x="30" y="149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168"/>
                    <a:pt x="6" y="180"/>
                    <a:pt x="18" y="177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64" y="168"/>
                    <a:pt x="80" y="184"/>
                    <a:pt x="75" y="208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68" y="243"/>
                    <a:pt x="81" y="247"/>
                    <a:pt x="87" y="23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3" y="198"/>
                    <a:pt x="136" y="198"/>
                    <a:pt x="150" y="218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8" y="247"/>
                    <a:pt x="181" y="242"/>
                    <a:pt x="178" y="231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69" y="184"/>
                    <a:pt x="185" y="168"/>
                    <a:pt x="209" y="173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43" y="180"/>
                    <a:pt x="248" y="168"/>
                    <a:pt x="238" y="161"/>
                  </a:cubicBezTo>
                  <a:close/>
                  <a:moveTo>
                    <a:pt x="124" y="187"/>
                  </a:moveTo>
                  <a:cubicBezTo>
                    <a:pt x="89" y="187"/>
                    <a:pt x="61" y="159"/>
                    <a:pt x="61" y="124"/>
                  </a:cubicBezTo>
                  <a:cubicBezTo>
                    <a:pt x="61" y="89"/>
                    <a:pt x="89" y="61"/>
                    <a:pt x="124" y="61"/>
                  </a:cubicBezTo>
                  <a:cubicBezTo>
                    <a:pt x="159" y="61"/>
                    <a:pt x="187" y="89"/>
                    <a:pt x="187" y="124"/>
                  </a:cubicBezTo>
                  <a:cubicBezTo>
                    <a:pt x="187" y="159"/>
                    <a:pt x="159" y="187"/>
                    <a:pt x="124" y="187"/>
                  </a:cubicBezTo>
                  <a:close/>
                  <a:moveTo>
                    <a:pt x="215" y="132"/>
                  </a:moveTo>
                  <a:cubicBezTo>
                    <a:pt x="215" y="129"/>
                    <a:pt x="216" y="127"/>
                    <a:pt x="216" y="124"/>
                  </a:cubicBezTo>
                  <a:cubicBezTo>
                    <a:pt x="216" y="122"/>
                    <a:pt x="215" y="120"/>
                    <a:pt x="21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8" y="118"/>
                    <a:pt x="242" y="121"/>
                    <a:pt x="242" y="125"/>
                  </a:cubicBezTo>
                  <a:cubicBezTo>
                    <a:pt x="242" y="129"/>
                    <a:pt x="238" y="132"/>
                    <a:pt x="235" y="132"/>
                  </a:cubicBezTo>
                  <a:lnTo>
                    <a:pt x="215" y="132"/>
                  </a:lnTo>
                  <a:close/>
                  <a:moveTo>
                    <a:pt x="54" y="65"/>
                  </a:moveTo>
                  <a:cubicBezTo>
                    <a:pt x="57" y="61"/>
                    <a:pt x="60" y="58"/>
                    <a:pt x="64" y="5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8" y="39"/>
                    <a:pt x="44" y="39"/>
                    <a:pt x="41" y="42"/>
                  </a:cubicBezTo>
                  <a:cubicBezTo>
                    <a:pt x="38" y="44"/>
                    <a:pt x="38" y="49"/>
                    <a:pt x="41" y="51"/>
                  </a:cubicBezTo>
                  <a:lnTo>
                    <a:pt x="54" y="65"/>
                  </a:lnTo>
                  <a:close/>
                  <a:moveTo>
                    <a:pt x="131" y="33"/>
                  </a:moveTo>
                  <a:cubicBezTo>
                    <a:pt x="131" y="14"/>
                    <a:pt x="131" y="14"/>
                    <a:pt x="131" y="14"/>
                  </a:cubicBezTo>
                  <a:cubicBezTo>
                    <a:pt x="131" y="10"/>
                    <a:pt x="128" y="7"/>
                    <a:pt x="124" y="7"/>
                  </a:cubicBezTo>
                  <a:cubicBezTo>
                    <a:pt x="120" y="7"/>
                    <a:pt x="117" y="10"/>
                    <a:pt x="117" y="1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9" y="32"/>
                    <a:pt x="122" y="32"/>
                    <a:pt x="124" y="32"/>
                  </a:cubicBezTo>
                  <a:cubicBezTo>
                    <a:pt x="126" y="32"/>
                    <a:pt x="129" y="32"/>
                    <a:pt x="131" y="33"/>
                  </a:cubicBezTo>
                  <a:close/>
                  <a:moveTo>
                    <a:pt x="194" y="65"/>
                  </a:moveTo>
                  <a:cubicBezTo>
                    <a:pt x="207" y="51"/>
                    <a:pt x="207" y="51"/>
                    <a:pt x="207" y="51"/>
                  </a:cubicBezTo>
                  <a:cubicBezTo>
                    <a:pt x="210" y="49"/>
                    <a:pt x="210" y="44"/>
                    <a:pt x="207" y="42"/>
                  </a:cubicBezTo>
                  <a:cubicBezTo>
                    <a:pt x="204" y="39"/>
                    <a:pt x="200" y="39"/>
                    <a:pt x="197" y="42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6" y="56"/>
                    <a:pt x="187" y="58"/>
                    <a:pt x="189" y="59"/>
                  </a:cubicBezTo>
                  <a:cubicBezTo>
                    <a:pt x="191" y="61"/>
                    <a:pt x="192" y="63"/>
                    <a:pt x="194" y="65"/>
                  </a:cubicBezTo>
                  <a:close/>
                  <a:moveTo>
                    <a:pt x="13" y="118"/>
                  </a:moveTo>
                  <a:cubicBezTo>
                    <a:pt x="10" y="118"/>
                    <a:pt x="6" y="121"/>
                    <a:pt x="6" y="125"/>
                  </a:cubicBezTo>
                  <a:cubicBezTo>
                    <a:pt x="6" y="129"/>
                    <a:pt x="10" y="132"/>
                    <a:pt x="1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29"/>
                    <a:pt x="33" y="127"/>
                    <a:pt x="33" y="124"/>
                  </a:cubicBezTo>
                  <a:cubicBezTo>
                    <a:pt x="33" y="122"/>
                    <a:pt x="33" y="120"/>
                    <a:pt x="33" y="118"/>
                  </a:cubicBezTo>
                  <a:lnTo>
                    <a:pt x="13" y="118"/>
                  </a:lnTo>
                  <a:close/>
                  <a:moveTo>
                    <a:pt x="193" y="184"/>
                  </a:moveTo>
                  <a:cubicBezTo>
                    <a:pt x="191" y="186"/>
                    <a:pt x="190" y="187"/>
                    <a:pt x="189" y="189"/>
                  </a:cubicBezTo>
                  <a:cubicBezTo>
                    <a:pt x="187" y="190"/>
                    <a:pt x="185" y="192"/>
                    <a:pt x="183" y="194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7" y="208"/>
                    <a:pt x="199" y="209"/>
                    <a:pt x="201" y="209"/>
                  </a:cubicBezTo>
                  <a:cubicBezTo>
                    <a:pt x="202" y="209"/>
                    <a:pt x="204" y="208"/>
                    <a:pt x="206" y="207"/>
                  </a:cubicBezTo>
                  <a:cubicBezTo>
                    <a:pt x="208" y="204"/>
                    <a:pt x="208" y="200"/>
                    <a:pt x="206" y="197"/>
                  </a:cubicBezTo>
                  <a:lnTo>
                    <a:pt x="193" y="184"/>
                  </a:lnTo>
                  <a:close/>
                  <a:moveTo>
                    <a:pt x="124" y="215"/>
                  </a:moveTo>
                  <a:cubicBezTo>
                    <a:pt x="122" y="215"/>
                    <a:pt x="119" y="215"/>
                    <a:pt x="117" y="215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17" y="240"/>
                    <a:pt x="120" y="243"/>
                    <a:pt x="124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8" y="243"/>
                    <a:pt x="131" y="240"/>
                    <a:pt x="131" y="236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9" y="215"/>
                    <a:pt x="126" y="215"/>
                    <a:pt x="124" y="215"/>
                  </a:cubicBezTo>
                  <a:close/>
                  <a:moveTo>
                    <a:pt x="55" y="184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8" y="201"/>
                    <a:pt x="38" y="206"/>
                    <a:pt x="41" y="208"/>
                  </a:cubicBezTo>
                  <a:cubicBezTo>
                    <a:pt x="42" y="210"/>
                    <a:pt x="44" y="210"/>
                    <a:pt x="46" y="210"/>
                  </a:cubicBezTo>
                  <a:cubicBezTo>
                    <a:pt x="48" y="210"/>
                    <a:pt x="49" y="210"/>
                    <a:pt x="51" y="208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3" y="192"/>
                    <a:pt x="61" y="190"/>
                    <a:pt x="59" y="188"/>
                  </a:cubicBezTo>
                  <a:cubicBezTo>
                    <a:pt x="58" y="187"/>
                    <a:pt x="57" y="186"/>
                    <a:pt x="55" y="184"/>
                  </a:cubicBezTo>
                  <a:close/>
                  <a:moveTo>
                    <a:pt x="124" y="75"/>
                  </a:moveTo>
                  <a:cubicBezTo>
                    <a:pt x="98" y="75"/>
                    <a:pt x="76" y="97"/>
                    <a:pt x="76" y="124"/>
                  </a:cubicBezTo>
                  <a:cubicBezTo>
                    <a:pt x="76" y="150"/>
                    <a:pt x="98" y="172"/>
                    <a:pt x="124" y="172"/>
                  </a:cubicBezTo>
                  <a:cubicBezTo>
                    <a:pt x="151" y="172"/>
                    <a:pt x="173" y="150"/>
                    <a:pt x="173" y="124"/>
                  </a:cubicBezTo>
                  <a:cubicBezTo>
                    <a:pt x="173" y="97"/>
                    <a:pt x="151" y="75"/>
                    <a:pt x="1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5"/>
            <p:cNvSpPr>
              <a:spLocks noEditPoints="1"/>
            </p:cNvSpPr>
            <p:nvPr/>
          </p:nvSpPr>
          <p:spPr bwMode="auto">
            <a:xfrm>
              <a:off x="9305898" y="4231545"/>
              <a:ext cx="274530" cy="274530"/>
            </a:xfrm>
            <a:custGeom>
              <a:avLst/>
              <a:gdLst>
                <a:gd name="T0" fmla="*/ 121 w 260"/>
                <a:gd name="T1" fmla="*/ 109 h 261"/>
                <a:gd name="T2" fmla="*/ 120 w 260"/>
                <a:gd name="T3" fmla="*/ 133 h 261"/>
                <a:gd name="T4" fmla="*/ 107 w 260"/>
                <a:gd name="T5" fmla="*/ 133 h 261"/>
                <a:gd name="T6" fmla="*/ 121 w 260"/>
                <a:gd name="T7" fmla="*/ 109 h 261"/>
                <a:gd name="T8" fmla="*/ 125 w 260"/>
                <a:gd name="T9" fmla="*/ 0 h 261"/>
                <a:gd name="T10" fmla="*/ 51 w 260"/>
                <a:gd name="T11" fmla="*/ 44 h 261"/>
                <a:gd name="T12" fmla="*/ 41 w 260"/>
                <a:gd name="T13" fmla="*/ 226 h 261"/>
                <a:gd name="T14" fmla="*/ 125 w 260"/>
                <a:gd name="T15" fmla="*/ 248 h 261"/>
                <a:gd name="T16" fmla="*/ 41 w 260"/>
                <a:gd name="T17" fmla="*/ 226 h 261"/>
                <a:gd name="T18" fmla="*/ 0 w 260"/>
                <a:gd name="T19" fmla="*/ 136 h 261"/>
                <a:gd name="T20" fmla="*/ 43 w 260"/>
                <a:gd name="T21" fmla="*/ 210 h 261"/>
                <a:gd name="T22" fmla="*/ 43 w 260"/>
                <a:gd name="T23" fmla="*/ 51 h 261"/>
                <a:gd name="T24" fmla="*/ 0 w 260"/>
                <a:gd name="T25" fmla="*/ 126 h 261"/>
                <a:gd name="T26" fmla="*/ 43 w 260"/>
                <a:gd name="T27" fmla="*/ 51 h 261"/>
                <a:gd name="T28" fmla="*/ 260 w 260"/>
                <a:gd name="T29" fmla="*/ 126 h 261"/>
                <a:gd name="T30" fmla="*/ 217 w 260"/>
                <a:gd name="T31" fmla="*/ 51 h 261"/>
                <a:gd name="T32" fmla="*/ 218 w 260"/>
                <a:gd name="T33" fmla="*/ 35 h 261"/>
                <a:gd name="T34" fmla="*/ 135 w 260"/>
                <a:gd name="T35" fmla="*/ 13 h 261"/>
                <a:gd name="T36" fmla="*/ 218 w 260"/>
                <a:gd name="T37" fmla="*/ 35 h 261"/>
                <a:gd name="T38" fmla="*/ 135 w 260"/>
                <a:gd name="T39" fmla="*/ 261 h 261"/>
                <a:gd name="T40" fmla="*/ 209 w 260"/>
                <a:gd name="T41" fmla="*/ 217 h 261"/>
                <a:gd name="T42" fmla="*/ 130 w 260"/>
                <a:gd name="T43" fmla="*/ 238 h 261"/>
                <a:gd name="T44" fmla="*/ 130 w 260"/>
                <a:gd name="T45" fmla="*/ 23 h 261"/>
                <a:gd name="T46" fmla="*/ 130 w 260"/>
                <a:gd name="T47" fmla="*/ 238 h 261"/>
                <a:gd name="T48" fmla="*/ 65 w 260"/>
                <a:gd name="T49" fmla="*/ 146 h 261"/>
                <a:gd name="T50" fmla="*/ 71 w 260"/>
                <a:gd name="T51" fmla="*/ 141 h 261"/>
                <a:gd name="T52" fmla="*/ 66 w 260"/>
                <a:gd name="T53" fmla="*/ 97 h 261"/>
                <a:gd name="T54" fmla="*/ 50 w 260"/>
                <a:gd name="T55" fmla="*/ 113 h 261"/>
                <a:gd name="T56" fmla="*/ 73 w 260"/>
                <a:gd name="T57" fmla="*/ 117 h 261"/>
                <a:gd name="T58" fmla="*/ 46 w 260"/>
                <a:gd name="T59" fmla="*/ 149 h 261"/>
                <a:gd name="T60" fmla="*/ 88 w 260"/>
                <a:gd name="T61" fmla="*/ 157 h 261"/>
                <a:gd name="T62" fmla="*/ 141 w 260"/>
                <a:gd name="T63" fmla="*/ 133 h 261"/>
                <a:gd name="T64" fmla="*/ 134 w 260"/>
                <a:gd name="T65" fmla="*/ 98 h 261"/>
                <a:gd name="T66" fmla="*/ 94 w 260"/>
                <a:gd name="T67" fmla="*/ 134 h 261"/>
                <a:gd name="T68" fmla="*/ 120 w 260"/>
                <a:gd name="T69" fmla="*/ 143 h 261"/>
                <a:gd name="T70" fmla="*/ 134 w 260"/>
                <a:gd name="T71" fmla="*/ 157 h 261"/>
                <a:gd name="T72" fmla="*/ 141 w 260"/>
                <a:gd name="T73" fmla="*/ 143 h 261"/>
                <a:gd name="T74" fmla="*/ 160 w 260"/>
                <a:gd name="T75" fmla="*/ 89 h 261"/>
                <a:gd name="T76" fmla="*/ 151 w 260"/>
                <a:gd name="T77" fmla="*/ 180 h 261"/>
                <a:gd name="T78" fmla="*/ 160 w 260"/>
                <a:gd name="T79" fmla="*/ 89 h 261"/>
                <a:gd name="T80" fmla="*/ 215 w 260"/>
                <a:gd name="T81" fmla="*/ 107 h 261"/>
                <a:gd name="T82" fmla="*/ 173 w 260"/>
                <a:gd name="T83" fmla="*/ 98 h 261"/>
                <a:gd name="T84" fmla="*/ 200 w 260"/>
                <a:gd name="T85" fmla="*/ 110 h 261"/>
                <a:gd name="T86" fmla="*/ 176 w 260"/>
                <a:gd name="T87" fmla="*/ 157 h 261"/>
                <a:gd name="T88" fmla="*/ 217 w 260"/>
                <a:gd name="T89" fmla="*/ 210 h 261"/>
                <a:gd name="T90" fmla="*/ 260 w 260"/>
                <a:gd name="T91" fmla="*/ 136 h 261"/>
                <a:gd name="T92" fmla="*/ 217 w 260"/>
                <a:gd name="T93" fmla="*/ 2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261">
                  <a:moveTo>
                    <a:pt x="121" y="109"/>
                  </a:moveTo>
                  <a:cubicBezTo>
                    <a:pt x="121" y="109"/>
                    <a:pt x="121" y="109"/>
                    <a:pt x="121" y="109"/>
                  </a:cubicBezTo>
                  <a:cubicBezTo>
                    <a:pt x="121" y="113"/>
                    <a:pt x="120" y="116"/>
                    <a:pt x="120" y="120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16"/>
                    <a:pt x="119" y="113"/>
                    <a:pt x="121" y="109"/>
                  </a:cubicBezTo>
                  <a:close/>
                  <a:moveTo>
                    <a:pt x="125" y="13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2"/>
                    <a:pt x="64" y="15"/>
                    <a:pt x="41" y="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70" y="26"/>
                    <a:pt x="96" y="15"/>
                    <a:pt x="125" y="13"/>
                  </a:cubicBezTo>
                  <a:close/>
                  <a:moveTo>
                    <a:pt x="41" y="226"/>
                  </a:moveTo>
                  <a:cubicBezTo>
                    <a:pt x="64" y="247"/>
                    <a:pt x="93" y="260"/>
                    <a:pt x="125" y="261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96" y="247"/>
                    <a:pt x="70" y="235"/>
                    <a:pt x="51" y="217"/>
                  </a:cubicBezTo>
                  <a:lnTo>
                    <a:pt x="41" y="226"/>
                  </a:lnTo>
                  <a:close/>
                  <a:moveTo>
                    <a:pt x="13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1" y="168"/>
                    <a:pt x="14" y="197"/>
                    <a:pt x="34" y="21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25" y="190"/>
                    <a:pt x="14" y="164"/>
                    <a:pt x="13" y="136"/>
                  </a:cubicBezTo>
                  <a:close/>
                  <a:moveTo>
                    <a:pt x="43" y="51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4" y="64"/>
                    <a:pt x="1" y="94"/>
                    <a:pt x="0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4" y="97"/>
                    <a:pt x="25" y="71"/>
                    <a:pt x="43" y="51"/>
                  </a:cubicBezTo>
                  <a:close/>
                  <a:moveTo>
                    <a:pt x="248" y="126"/>
                  </a:moveTo>
                  <a:cubicBezTo>
                    <a:pt x="260" y="126"/>
                    <a:pt x="260" y="126"/>
                    <a:pt x="260" y="126"/>
                  </a:cubicBezTo>
                  <a:cubicBezTo>
                    <a:pt x="259" y="93"/>
                    <a:pt x="246" y="64"/>
                    <a:pt x="226" y="42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35" y="71"/>
                    <a:pt x="246" y="97"/>
                    <a:pt x="248" y="126"/>
                  </a:cubicBezTo>
                  <a:close/>
                  <a:moveTo>
                    <a:pt x="218" y="35"/>
                  </a:moveTo>
                  <a:cubicBezTo>
                    <a:pt x="196" y="14"/>
                    <a:pt x="167" y="2"/>
                    <a:pt x="135" y="0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64" y="14"/>
                    <a:pt x="190" y="26"/>
                    <a:pt x="209" y="44"/>
                  </a:cubicBezTo>
                  <a:lnTo>
                    <a:pt x="218" y="35"/>
                  </a:lnTo>
                  <a:close/>
                  <a:moveTo>
                    <a:pt x="135" y="248"/>
                  </a:moveTo>
                  <a:cubicBezTo>
                    <a:pt x="135" y="261"/>
                    <a:pt x="135" y="261"/>
                    <a:pt x="135" y="261"/>
                  </a:cubicBezTo>
                  <a:cubicBezTo>
                    <a:pt x="167" y="260"/>
                    <a:pt x="196" y="247"/>
                    <a:pt x="218" y="226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190" y="236"/>
                    <a:pt x="164" y="247"/>
                    <a:pt x="135" y="248"/>
                  </a:cubicBezTo>
                  <a:close/>
                  <a:moveTo>
                    <a:pt x="130" y="238"/>
                  </a:moveTo>
                  <a:cubicBezTo>
                    <a:pt x="71" y="238"/>
                    <a:pt x="23" y="190"/>
                    <a:pt x="23" y="131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8" y="71"/>
                    <a:pt x="238" y="131"/>
                  </a:cubicBezTo>
                  <a:cubicBezTo>
                    <a:pt x="238" y="190"/>
                    <a:pt x="189" y="238"/>
                    <a:pt x="130" y="238"/>
                  </a:cubicBezTo>
                  <a:close/>
                  <a:moveTo>
                    <a:pt x="88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9" y="134"/>
                    <a:pt x="86" y="126"/>
                    <a:pt x="86" y="116"/>
                  </a:cubicBezTo>
                  <a:cubicBezTo>
                    <a:pt x="86" y="105"/>
                    <a:pt x="79" y="97"/>
                    <a:pt x="66" y="97"/>
                  </a:cubicBezTo>
                  <a:cubicBezTo>
                    <a:pt x="58" y="97"/>
                    <a:pt x="51" y="100"/>
                    <a:pt x="46" y="10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3" y="111"/>
                    <a:pt x="58" y="108"/>
                    <a:pt x="63" y="108"/>
                  </a:cubicBezTo>
                  <a:cubicBezTo>
                    <a:pt x="70" y="108"/>
                    <a:pt x="73" y="112"/>
                    <a:pt x="73" y="117"/>
                  </a:cubicBezTo>
                  <a:cubicBezTo>
                    <a:pt x="72" y="124"/>
                    <a:pt x="66" y="131"/>
                    <a:pt x="53" y="14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88" y="157"/>
                    <a:pt x="88" y="157"/>
                    <a:pt x="88" y="157"/>
                  </a:cubicBezTo>
                  <a:lnTo>
                    <a:pt x="88" y="146"/>
                  </a:lnTo>
                  <a:close/>
                  <a:moveTo>
                    <a:pt x="141" y="133"/>
                  </a:moveTo>
                  <a:cubicBezTo>
                    <a:pt x="134" y="133"/>
                    <a:pt x="134" y="133"/>
                    <a:pt x="134" y="133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41" y="143"/>
                    <a:pt x="141" y="143"/>
                    <a:pt x="141" y="143"/>
                  </a:cubicBezTo>
                  <a:lnTo>
                    <a:pt x="141" y="133"/>
                  </a:lnTo>
                  <a:close/>
                  <a:moveTo>
                    <a:pt x="160" y="89"/>
                  </a:moveTo>
                  <a:cubicBezTo>
                    <a:pt x="151" y="89"/>
                    <a:pt x="151" y="89"/>
                    <a:pt x="151" y="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9"/>
                  </a:lnTo>
                  <a:close/>
                  <a:moveTo>
                    <a:pt x="190" y="157"/>
                  </a:moveTo>
                  <a:cubicBezTo>
                    <a:pt x="215" y="107"/>
                    <a:pt x="215" y="107"/>
                    <a:pt x="215" y="107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76" y="157"/>
                    <a:pt x="176" y="157"/>
                    <a:pt x="176" y="157"/>
                  </a:cubicBezTo>
                  <a:lnTo>
                    <a:pt x="190" y="157"/>
                  </a:lnTo>
                  <a:close/>
                  <a:moveTo>
                    <a:pt x="217" y="210"/>
                  </a:moveTo>
                  <a:cubicBezTo>
                    <a:pt x="226" y="219"/>
                    <a:pt x="226" y="219"/>
                    <a:pt x="226" y="219"/>
                  </a:cubicBezTo>
                  <a:cubicBezTo>
                    <a:pt x="246" y="197"/>
                    <a:pt x="259" y="168"/>
                    <a:pt x="260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6" y="164"/>
                    <a:pt x="235" y="190"/>
                    <a:pt x="217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10019959" y="2508213"/>
            <a:ext cx="179958" cy="179958"/>
          </a:xfrm>
          <a:prstGeom prst="ellipse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144346" y="4026815"/>
            <a:ext cx="179958" cy="179958"/>
          </a:xfrm>
          <a:prstGeom prst="ellipse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457559" y="2325376"/>
            <a:ext cx="179958" cy="179958"/>
          </a:xfrm>
          <a:prstGeom prst="ellipse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491196" y="4072524"/>
            <a:ext cx="179958" cy="1799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5"/>
          <p:cNvSpPr txBox="1"/>
          <p:nvPr/>
        </p:nvSpPr>
        <p:spPr>
          <a:xfrm>
            <a:off x="828094" y="168435"/>
            <a:ext cx="22229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企业理念</a:t>
            </a:r>
            <a:endParaRPr lang="zh-CN" altLang="en-US" sz="35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8563" y="373592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Enterprise idea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98706" y="2628127"/>
            <a:ext cx="2065080" cy="916065"/>
            <a:chOff x="929105" y="4234076"/>
            <a:chExt cx="2065558" cy="916277"/>
          </a:xfrm>
        </p:grpSpPr>
        <p:sp>
          <p:nvSpPr>
            <p:cNvPr id="42" name="文本框 5"/>
            <p:cNvSpPr txBox="1"/>
            <p:nvPr/>
          </p:nvSpPr>
          <p:spPr>
            <a:xfrm>
              <a:off x="929105" y="4234076"/>
              <a:ext cx="1512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199" dirty="0">
                  <a:solidFill>
                    <a:srgbClr val="0099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远见力</a:t>
              </a:r>
              <a:endParaRPr lang="zh-CN" altLang="en-US" sz="3199" dirty="0">
                <a:solidFill>
                  <a:srgbClr val="0099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6735" y="4734855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完成年底计划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65%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28540" y="2738974"/>
            <a:ext cx="1731153" cy="862199"/>
            <a:chOff x="3580735" y="3336836"/>
            <a:chExt cx="1731554" cy="862399"/>
          </a:xfrm>
        </p:grpSpPr>
        <p:sp>
          <p:nvSpPr>
            <p:cNvPr id="45" name="文本框 5"/>
            <p:cNvSpPr txBox="1"/>
            <p:nvPr/>
          </p:nvSpPr>
          <p:spPr>
            <a:xfrm>
              <a:off x="3580735" y="3336836"/>
              <a:ext cx="159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199" dirty="0">
                  <a:solidFill>
                    <a:srgbClr val="FF6600"/>
                  </a:solidFill>
                </a:rPr>
                <a:t>决策力</a:t>
              </a:r>
              <a:endParaRPr lang="zh-CN" altLang="zh-CN" sz="3199" dirty="0">
                <a:solidFill>
                  <a:srgbClr val="FF66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05021" y="3783737"/>
              <a:ext cx="17072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销售额突破</a:t>
              </a:r>
              <a:r>
                <a:rPr lang="en-US" altLang="zh-CN" dirty="0"/>
                <a:t>500</a:t>
              </a:r>
              <a:r>
                <a:rPr lang="zh-CN" altLang="zh-CN" dirty="0"/>
                <a:t>万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61811" y="4342038"/>
            <a:ext cx="1790590" cy="806194"/>
            <a:chOff x="5302543" y="5102364"/>
            <a:chExt cx="1791004" cy="806381"/>
          </a:xfrm>
        </p:grpSpPr>
        <p:sp>
          <p:nvSpPr>
            <p:cNvPr id="48" name="文本框 5"/>
            <p:cNvSpPr txBox="1"/>
            <p:nvPr/>
          </p:nvSpPr>
          <p:spPr>
            <a:xfrm>
              <a:off x="5515903" y="5102364"/>
              <a:ext cx="1417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199" dirty="0">
                  <a:solidFill>
                    <a:srgbClr val="00B050"/>
                  </a:solidFill>
                </a:rPr>
                <a:t>执行力</a:t>
              </a:r>
              <a:endParaRPr lang="zh-CN" altLang="en-US" sz="3199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2543" y="5600968"/>
              <a:ext cx="1791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/>
                <a:t>完成了</a:t>
              </a:r>
              <a:r>
                <a:rPr lang="en-US" altLang="zh-CN" dirty="0"/>
                <a:t>3</a:t>
              </a:r>
              <a:r>
                <a:rPr lang="zh-CN" altLang="zh-CN" dirty="0"/>
                <a:t>件大事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005652" y="4232576"/>
            <a:ext cx="1749269" cy="872486"/>
            <a:chOff x="7296289" y="4666124"/>
            <a:chExt cx="1749674" cy="872688"/>
          </a:xfrm>
        </p:grpSpPr>
        <p:sp>
          <p:nvSpPr>
            <p:cNvPr id="51" name="文本框 5"/>
            <p:cNvSpPr txBox="1"/>
            <p:nvPr/>
          </p:nvSpPr>
          <p:spPr>
            <a:xfrm>
              <a:off x="7296289" y="4666124"/>
              <a:ext cx="1749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199" dirty="0">
                  <a:solidFill>
                    <a:srgbClr val="FFC000"/>
                  </a:solidFill>
                </a:rPr>
                <a:t>创新力</a:t>
              </a:r>
              <a:endParaRPr lang="zh-CN" altLang="en-US" sz="3199" dirty="0">
                <a:solidFill>
                  <a:srgbClr val="FFC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25623" y="5123314"/>
              <a:ext cx="16250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首次获得某某奖</a:t>
              </a:r>
              <a:endParaRPr lang="zh-CN" altLang="en-US" dirty="0"/>
            </a:p>
          </p:txBody>
        </p:sp>
      </p:grpSp>
      <p:sp>
        <p:nvSpPr>
          <p:cNvPr id="54" name="Freeform 512"/>
          <p:cNvSpPr>
            <a:spLocks/>
          </p:cNvSpPr>
          <p:nvPr/>
        </p:nvSpPr>
        <p:spPr bwMode="auto">
          <a:xfrm>
            <a:off x="946464" y="2466241"/>
            <a:ext cx="168236" cy="333298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5624" y="2371662"/>
            <a:ext cx="2836575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企业理念</a:t>
            </a:r>
            <a:r>
              <a:rPr lang="zh-CN" altLang="zh-CN" sz="27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zh-CN" sz="2799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7000" y="3027438"/>
            <a:ext cx="2925403" cy="24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sz="1600" dirty="0"/>
              <a:t>公司自成立以来</a:t>
            </a:r>
            <a:r>
              <a:rPr lang="zh-CN" altLang="zh-CN" sz="1600" dirty="0"/>
              <a:t>，以</a:t>
            </a:r>
            <a:r>
              <a:rPr lang="zh-CN" altLang="zh-CN" sz="1600" dirty="0"/>
              <a:t>“策略先行，经营致胜，管理为本”的商业推广理念</a:t>
            </a:r>
            <a:r>
              <a:rPr lang="zh-CN" altLang="zh-CN" sz="1600" dirty="0"/>
              <a:t>，一步一个脚印</a:t>
            </a:r>
            <a:r>
              <a:rPr lang="zh-CN" altLang="zh-CN" sz="1600" dirty="0"/>
              <a:t>发展成为东莞同类企业中经营范围最广</a:t>
            </a:r>
            <a:r>
              <a:rPr lang="zh-CN" altLang="zh-CN" sz="1600" dirty="0"/>
              <a:t>、在行</a:t>
            </a:r>
            <a:r>
              <a:rPr lang="zh-CN" altLang="zh-CN" sz="1600" dirty="0"/>
              <a:t>业内颇具影响力的企业。</a:t>
            </a:r>
            <a:endParaRPr lang="zh-CN" alt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735241" y="3274354"/>
            <a:ext cx="184688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1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8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9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5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6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1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  <p:bldP spid="32" grpId="0"/>
      <p:bldP spid="33" grpId="0"/>
      <p:bldP spid="54" grpId="0" animBg="1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927297" y="3970888"/>
            <a:ext cx="1758510" cy="1758519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681780" y="2214239"/>
            <a:ext cx="1758510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4927297" y="2214239"/>
            <a:ext cx="1758510" cy="1758519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43"/>
          <p:cNvSpPr>
            <a:spLocks/>
          </p:cNvSpPr>
          <p:nvPr/>
        </p:nvSpPr>
        <p:spPr bwMode="auto">
          <a:xfrm>
            <a:off x="6681780" y="3970888"/>
            <a:ext cx="1758510" cy="1758519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689981" y="2210424"/>
            <a:ext cx="1758510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273342" y="1900898"/>
            <a:ext cx="848932" cy="820904"/>
            <a:chOff x="5413751" y="1710838"/>
            <a:chExt cx="849129" cy="821094"/>
          </a:xfrm>
        </p:grpSpPr>
        <p:sp>
          <p:nvSpPr>
            <p:cNvPr id="8" name="椭圆 7"/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56"/>
            <p:cNvSpPr txBox="1"/>
            <p:nvPr/>
          </p:nvSpPr>
          <p:spPr>
            <a:xfrm>
              <a:off x="5475485" y="176744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999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96451" y="3598824"/>
            <a:ext cx="829887" cy="820904"/>
            <a:chOff x="7137259" y="3409157"/>
            <a:chExt cx="830079" cy="821094"/>
          </a:xfrm>
        </p:grpSpPr>
        <p:sp>
          <p:nvSpPr>
            <p:cNvPr id="11" name="椭圆 10"/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57"/>
            <p:cNvSpPr txBox="1"/>
            <p:nvPr/>
          </p:nvSpPr>
          <p:spPr>
            <a:xfrm>
              <a:off x="7179943" y="348481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73183" y="3598824"/>
            <a:ext cx="829887" cy="820904"/>
            <a:chOff x="3713199" y="3409157"/>
            <a:chExt cx="830079" cy="821094"/>
          </a:xfrm>
        </p:grpSpPr>
        <p:sp>
          <p:nvSpPr>
            <p:cNvPr id="10" name="椭圆 9"/>
            <p:cNvSpPr/>
            <p:nvPr/>
          </p:nvSpPr>
          <p:spPr>
            <a:xfrm>
              <a:off x="371319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755883" y="348481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3999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30107" y="2214296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512"/>
          <p:cNvSpPr>
            <a:spLocks/>
          </p:cNvSpPr>
          <p:nvPr/>
        </p:nvSpPr>
        <p:spPr bwMode="auto">
          <a:xfrm>
            <a:off x="8086125" y="1919210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229218" y="1824631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61414" y="187481"/>
            <a:ext cx="47326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项目来源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955688" y="394809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Project source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197627" y="412898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Freeform 512"/>
          <p:cNvSpPr>
            <a:spLocks/>
          </p:cNvSpPr>
          <p:nvPr/>
        </p:nvSpPr>
        <p:spPr bwMode="auto">
          <a:xfrm>
            <a:off x="9053645" y="3833896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196738" y="3739317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05474" y="5767114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512"/>
          <p:cNvSpPr>
            <a:spLocks/>
          </p:cNvSpPr>
          <p:nvPr/>
        </p:nvSpPr>
        <p:spPr bwMode="auto">
          <a:xfrm>
            <a:off x="8061492" y="5472028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204585" y="5377449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7793" y="5174507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Freeform 512"/>
          <p:cNvSpPr>
            <a:spLocks/>
          </p:cNvSpPr>
          <p:nvPr/>
        </p:nvSpPr>
        <p:spPr bwMode="auto">
          <a:xfrm>
            <a:off x="2363811" y="487942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506904" y="478484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E:\企业文化\企业文化图片\PNG\0 (5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7" y="2749439"/>
            <a:ext cx="3325349" cy="24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组合 53"/>
          <p:cNvGrpSpPr/>
          <p:nvPr/>
        </p:nvGrpSpPr>
        <p:grpSpPr>
          <a:xfrm>
            <a:off x="6273342" y="5159684"/>
            <a:ext cx="829887" cy="820904"/>
            <a:chOff x="5413751" y="4970379"/>
            <a:chExt cx="830079" cy="821094"/>
          </a:xfrm>
        </p:grpSpPr>
        <p:sp>
          <p:nvSpPr>
            <p:cNvPr id="9" name="椭圆 8"/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58"/>
            <p:cNvSpPr txBox="1"/>
            <p:nvPr/>
          </p:nvSpPr>
          <p:spPr>
            <a:xfrm>
              <a:off x="5456435" y="5065083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999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7" name="Freeform 512"/>
          <p:cNvSpPr>
            <a:spLocks/>
          </p:cNvSpPr>
          <p:nvPr/>
        </p:nvSpPr>
        <p:spPr bwMode="auto">
          <a:xfrm>
            <a:off x="754764" y="1912762"/>
            <a:ext cx="168236" cy="333298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3924" y="1818183"/>
            <a:ext cx="2836575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项目产生的背景</a:t>
            </a:r>
            <a:endParaRPr lang="zh-CN" altLang="zh-CN" sz="2799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5300" y="2340639"/>
            <a:ext cx="3837027" cy="163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sz="1600" dirty="0"/>
              <a:t>公司以</a:t>
            </a:r>
            <a:r>
              <a:rPr lang="zh-CN" altLang="zh-CN" sz="1600" dirty="0"/>
              <a:t>“策略先行，经营致胜，管理为本”的商业推广理念</a:t>
            </a:r>
            <a:r>
              <a:rPr lang="zh-CN" altLang="zh-CN" sz="1600" dirty="0"/>
              <a:t>，一步一个脚印</a:t>
            </a:r>
            <a:r>
              <a:rPr lang="zh-CN" altLang="zh-CN" sz="1600" dirty="0"/>
              <a:t>发展成为东莞同类企业中经营范围最广</a:t>
            </a:r>
            <a:r>
              <a:rPr lang="zh-CN" altLang="zh-CN" sz="1600" dirty="0"/>
              <a:t>、在行</a:t>
            </a:r>
            <a:r>
              <a:rPr lang="zh-CN" altLang="zh-CN" sz="1600" dirty="0"/>
              <a:t>业内颇具影响力的企业。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09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4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5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45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/>
      <p:bldP spid="23" grpId="0" animBg="1"/>
      <p:bldP spid="24" grpId="0"/>
      <p:bldP spid="26" grpId="0"/>
      <p:bldP spid="27" grpId="0"/>
      <p:bldP spid="40" grpId="0"/>
      <p:bldP spid="41" grpId="0" animBg="1"/>
      <p:bldP spid="42" grpId="0"/>
      <p:bldP spid="44" grpId="0"/>
      <p:bldP spid="45" grpId="0" animBg="1"/>
      <p:bldP spid="46" grpId="0"/>
      <p:bldP spid="48" grpId="0"/>
      <p:bldP spid="49" grpId="0" animBg="1"/>
      <p:bldP spid="50" grpId="0"/>
      <p:bldP spid="47" grpId="0" animBg="1"/>
      <p:bldP spid="51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47326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需要解决的问题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4427160" y="261489"/>
            <a:ext cx="2343388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Need to solve the problem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21" y="2099128"/>
            <a:ext cx="5128746" cy="3511722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4883201" y="2194813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59" name="直接连接符 58"/>
          <p:cNvCxnSpPr/>
          <p:nvPr/>
        </p:nvCxnSpPr>
        <p:spPr>
          <a:xfrm>
            <a:off x="4883201" y="3511783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60" name="直接连接符 59"/>
          <p:cNvCxnSpPr/>
          <p:nvPr/>
        </p:nvCxnSpPr>
        <p:spPr>
          <a:xfrm>
            <a:off x="4883201" y="4841709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1" name="文本框 32"/>
          <p:cNvSpPr txBox="1"/>
          <p:nvPr/>
        </p:nvSpPr>
        <p:spPr>
          <a:xfrm>
            <a:off x="5148995" y="2318235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2799" dirty="0">
                <a:solidFill>
                  <a:schemeClr val="bg1"/>
                </a:solidFill>
                <a:effectLst/>
              </a:rPr>
              <a:t>存在问题</a:t>
            </a:r>
            <a:endParaRPr lang="en-US" altLang="zh-CN" sz="2799" dirty="0">
              <a:solidFill>
                <a:schemeClr val="bg1"/>
              </a:solidFill>
              <a:effectLst/>
            </a:endParaRPr>
          </a:p>
        </p:txBody>
      </p:sp>
      <p:sp>
        <p:nvSpPr>
          <p:cNvPr id="62" name="文本框 32"/>
          <p:cNvSpPr txBox="1"/>
          <p:nvPr/>
        </p:nvSpPr>
        <p:spPr>
          <a:xfrm>
            <a:off x="5148995" y="3635205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799" dirty="0">
                <a:solidFill>
                  <a:schemeClr val="bg1"/>
                </a:solidFill>
                <a:effectLst/>
              </a:rPr>
              <a:t>如何解决</a:t>
            </a:r>
            <a:endParaRPr lang="en-US" altLang="zh-CN" sz="2799" dirty="0">
              <a:solidFill>
                <a:schemeClr val="bg1"/>
              </a:solidFill>
              <a:effectLst/>
            </a:endParaRPr>
          </a:p>
        </p:txBody>
      </p:sp>
      <p:sp>
        <p:nvSpPr>
          <p:cNvPr id="63" name="文本框 32"/>
          <p:cNvSpPr txBox="1"/>
          <p:nvPr/>
        </p:nvSpPr>
        <p:spPr>
          <a:xfrm>
            <a:off x="5148995" y="4965130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799" dirty="0">
                <a:solidFill>
                  <a:schemeClr val="bg1"/>
                </a:solidFill>
                <a:effectLst/>
              </a:rPr>
              <a:t>采纳办法</a:t>
            </a:r>
            <a:endParaRPr lang="en-US" altLang="zh-CN" sz="2799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84816" y="2099128"/>
            <a:ext cx="2619825" cy="994820"/>
            <a:chOff x="8641357" y="2133650"/>
            <a:chExt cx="2620431" cy="995050"/>
          </a:xfrm>
        </p:grpSpPr>
        <p:sp>
          <p:nvSpPr>
            <p:cNvPr id="65" name="TextBox 64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97217" y="4796234"/>
            <a:ext cx="2619825" cy="994820"/>
            <a:chOff x="8641357" y="2133650"/>
            <a:chExt cx="2620431" cy="995050"/>
          </a:xfrm>
        </p:grpSpPr>
        <p:sp>
          <p:nvSpPr>
            <p:cNvPr id="69" name="TextBox 68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85245" y="4246081"/>
            <a:ext cx="2619825" cy="994820"/>
            <a:chOff x="8641357" y="2133650"/>
            <a:chExt cx="2620431" cy="995050"/>
          </a:xfrm>
        </p:grpSpPr>
        <p:sp>
          <p:nvSpPr>
            <p:cNvPr id="73" name="TextBox 72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E27100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E27100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58697" y="2814734"/>
            <a:ext cx="2619825" cy="994820"/>
            <a:chOff x="8641357" y="2133650"/>
            <a:chExt cx="2620431" cy="995050"/>
          </a:xfrm>
        </p:grpSpPr>
        <p:sp>
          <p:nvSpPr>
            <p:cNvPr id="77" name="TextBox 76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7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7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7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7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7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7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7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7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7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57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07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22229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行业前景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96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Industry outlook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>
            <p:extLst/>
          </p:nvPr>
        </p:nvGraphicFramePr>
        <p:xfrm>
          <a:off x="4479506" y="1656966"/>
          <a:ext cx="6893723" cy="415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1097203" y="1797335"/>
            <a:ext cx="2217567" cy="881896"/>
            <a:chOff x="374605" y="2088644"/>
            <a:chExt cx="2218080" cy="882100"/>
          </a:xfrm>
        </p:grpSpPr>
        <p:sp>
          <p:nvSpPr>
            <p:cNvPr id="17" name="TextBox 16"/>
            <p:cNvSpPr txBox="1"/>
            <p:nvPr/>
          </p:nvSpPr>
          <p:spPr>
            <a:xfrm>
              <a:off x="458740" y="2088644"/>
              <a:ext cx="13748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发展趋势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97203" y="2679230"/>
            <a:ext cx="2217567" cy="881896"/>
            <a:chOff x="374605" y="2088644"/>
            <a:chExt cx="2218080" cy="882100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消费习惯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7203" y="3615119"/>
            <a:ext cx="2217567" cy="881895"/>
            <a:chOff x="374605" y="2088645"/>
            <a:chExt cx="2218080" cy="882099"/>
          </a:xfrm>
        </p:grpSpPr>
        <p:sp>
          <p:nvSpPr>
            <p:cNvPr id="25" name="TextBox 24"/>
            <p:cNvSpPr txBox="1"/>
            <p:nvPr/>
          </p:nvSpPr>
          <p:spPr>
            <a:xfrm>
              <a:off x="458741" y="2088645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政策扶持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97203" y="4533005"/>
            <a:ext cx="2217567" cy="881896"/>
            <a:chOff x="374605" y="2088644"/>
            <a:chExt cx="2218080" cy="882100"/>
          </a:xfrm>
        </p:grpSpPr>
        <p:sp>
          <p:nvSpPr>
            <p:cNvPr id="42" name="TextBox 41"/>
            <p:cNvSpPr txBox="1"/>
            <p:nvPr/>
          </p:nvSpPr>
          <p:spPr>
            <a:xfrm>
              <a:off x="458741" y="2088644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其他行业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47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47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47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47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47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公司战略目标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短期盈利计划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五年发展计划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产品衍生品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市场拓展计划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未来发展预测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KSO_Shape"/>
          <p:cNvSpPr>
            <a:spLocks/>
          </p:cNvSpPr>
          <p:nvPr/>
        </p:nvSpPr>
        <p:spPr bwMode="auto">
          <a:xfrm>
            <a:off x="5496161" y="1484784"/>
            <a:ext cx="1346868" cy="114483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7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可行性分析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3503839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Feasibility analysis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97455" y="2054897"/>
            <a:ext cx="2206634" cy="3591036"/>
            <a:chOff x="2894333" y="2055373"/>
            <a:chExt cx="2207145" cy="3591867"/>
          </a:xfrm>
        </p:grpSpPr>
        <p:sp>
          <p:nvSpPr>
            <p:cNvPr id="16" name="椭圆 15"/>
            <p:cNvSpPr/>
            <p:nvPr/>
          </p:nvSpPr>
          <p:spPr>
            <a:xfrm>
              <a:off x="2894333" y="5313335"/>
              <a:ext cx="2207145" cy="33390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975120" y="2077799"/>
              <a:ext cx="2031445" cy="3405635"/>
              <a:chOff x="3546995" y="2016281"/>
              <a:chExt cx="1616382" cy="2709799"/>
            </a:xfrm>
          </p:grpSpPr>
          <p:sp>
            <p:nvSpPr>
              <p:cNvPr id="149" name="Freeform 33"/>
              <p:cNvSpPr>
                <a:spLocks/>
              </p:cNvSpPr>
              <p:nvPr/>
            </p:nvSpPr>
            <p:spPr bwMode="auto">
              <a:xfrm>
                <a:off x="3546995" y="2016281"/>
                <a:ext cx="1616382" cy="2028724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3587885" y="2067602"/>
                <a:ext cx="1534601" cy="1926082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3999883" y="4025097"/>
                <a:ext cx="716912" cy="700983"/>
                <a:chOff x="3759201" y="3508375"/>
                <a:chExt cx="828024" cy="809626"/>
              </a:xfrm>
            </p:grpSpPr>
            <p:sp>
              <p:nvSpPr>
                <p:cNvPr id="152" name="Freeform 6"/>
                <p:cNvSpPr>
                  <a:spLocks/>
                </p:cNvSpPr>
                <p:nvPr/>
              </p:nvSpPr>
              <p:spPr bwMode="auto">
                <a:xfrm>
                  <a:off x="3764900" y="3508375"/>
                  <a:ext cx="822325" cy="757238"/>
                </a:xfrm>
                <a:custGeom>
                  <a:avLst/>
                  <a:gdLst>
                    <a:gd name="T0" fmla="*/ 216 w 220"/>
                    <a:gd name="T1" fmla="*/ 0 h 202"/>
                    <a:gd name="T2" fmla="*/ 213 w 220"/>
                    <a:gd name="T3" fmla="*/ 3 h 202"/>
                    <a:gd name="T4" fmla="*/ 213 w 220"/>
                    <a:gd name="T5" fmla="*/ 14 h 202"/>
                    <a:gd name="T6" fmla="*/ 211 w 220"/>
                    <a:gd name="T7" fmla="*/ 16 h 202"/>
                    <a:gd name="T8" fmla="*/ 218 w 220"/>
                    <a:gd name="T9" fmla="*/ 24 h 202"/>
                    <a:gd name="T10" fmla="*/ 217 w 220"/>
                    <a:gd name="T11" fmla="*/ 35 h 202"/>
                    <a:gd name="T12" fmla="*/ 210 w 220"/>
                    <a:gd name="T13" fmla="*/ 42 h 202"/>
                    <a:gd name="T14" fmla="*/ 209 w 220"/>
                    <a:gd name="T15" fmla="*/ 48 h 202"/>
                    <a:gd name="T16" fmla="*/ 217 w 220"/>
                    <a:gd name="T17" fmla="*/ 55 h 202"/>
                    <a:gd name="T18" fmla="*/ 216 w 220"/>
                    <a:gd name="T19" fmla="*/ 66 h 202"/>
                    <a:gd name="T20" fmla="*/ 210 w 220"/>
                    <a:gd name="T21" fmla="*/ 71 h 202"/>
                    <a:gd name="T22" fmla="*/ 210 w 220"/>
                    <a:gd name="T23" fmla="*/ 80 h 202"/>
                    <a:gd name="T24" fmla="*/ 218 w 220"/>
                    <a:gd name="T25" fmla="*/ 89 h 202"/>
                    <a:gd name="T26" fmla="*/ 214 w 220"/>
                    <a:gd name="T27" fmla="*/ 97 h 202"/>
                    <a:gd name="T28" fmla="*/ 209 w 220"/>
                    <a:gd name="T29" fmla="*/ 102 h 202"/>
                    <a:gd name="T30" fmla="*/ 210 w 220"/>
                    <a:gd name="T31" fmla="*/ 108 h 202"/>
                    <a:gd name="T32" fmla="*/ 217 w 220"/>
                    <a:gd name="T33" fmla="*/ 116 h 202"/>
                    <a:gd name="T34" fmla="*/ 215 w 220"/>
                    <a:gd name="T35" fmla="*/ 125 h 202"/>
                    <a:gd name="T36" fmla="*/ 209 w 220"/>
                    <a:gd name="T37" fmla="*/ 131 h 202"/>
                    <a:gd name="T38" fmla="*/ 209 w 220"/>
                    <a:gd name="T39" fmla="*/ 138 h 202"/>
                    <a:gd name="T40" fmla="*/ 214 w 220"/>
                    <a:gd name="T41" fmla="*/ 145 h 202"/>
                    <a:gd name="T42" fmla="*/ 206 w 220"/>
                    <a:gd name="T43" fmla="*/ 161 h 202"/>
                    <a:gd name="T44" fmla="*/ 159 w 220"/>
                    <a:gd name="T45" fmla="*/ 202 h 202"/>
                    <a:gd name="T46" fmla="*/ 61 w 220"/>
                    <a:gd name="T47" fmla="*/ 202 h 202"/>
                    <a:gd name="T48" fmla="*/ 13 w 220"/>
                    <a:gd name="T49" fmla="*/ 161 h 202"/>
                    <a:gd name="T50" fmla="*/ 12 w 220"/>
                    <a:gd name="T51" fmla="*/ 152 h 202"/>
                    <a:gd name="T52" fmla="*/ 9 w 220"/>
                    <a:gd name="T53" fmla="*/ 142 h 202"/>
                    <a:gd name="T54" fmla="*/ 2 w 220"/>
                    <a:gd name="T55" fmla="*/ 135 h 202"/>
                    <a:gd name="T56" fmla="*/ 5 w 220"/>
                    <a:gd name="T57" fmla="*/ 126 h 202"/>
                    <a:gd name="T58" fmla="*/ 8 w 220"/>
                    <a:gd name="T59" fmla="*/ 119 h 202"/>
                    <a:gd name="T60" fmla="*/ 4 w 220"/>
                    <a:gd name="T61" fmla="*/ 108 h 202"/>
                    <a:gd name="T62" fmla="*/ 3 w 220"/>
                    <a:gd name="T63" fmla="*/ 97 h 202"/>
                    <a:gd name="T64" fmla="*/ 8 w 220"/>
                    <a:gd name="T65" fmla="*/ 91 h 202"/>
                    <a:gd name="T66" fmla="*/ 8 w 220"/>
                    <a:gd name="T67" fmla="*/ 85 h 202"/>
                    <a:gd name="T68" fmla="*/ 2 w 220"/>
                    <a:gd name="T69" fmla="*/ 76 h 202"/>
                    <a:gd name="T70" fmla="*/ 5 w 220"/>
                    <a:gd name="T71" fmla="*/ 66 h 202"/>
                    <a:gd name="T72" fmla="*/ 9 w 220"/>
                    <a:gd name="T73" fmla="*/ 61 h 202"/>
                    <a:gd name="T74" fmla="*/ 8 w 220"/>
                    <a:gd name="T75" fmla="*/ 54 h 202"/>
                    <a:gd name="T76" fmla="*/ 2 w 220"/>
                    <a:gd name="T77" fmla="*/ 44 h 202"/>
                    <a:gd name="T78" fmla="*/ 2 w 220"/>
                    <a:gd name="T79" fmla="*/ 16 h 202"/>
                    <a:gd name="T80" fmla="*/ 2 w 220"/>
                    <a:gd name="T81" fmla="*/ 11 h 202"/>
                    <a:gd name="T82" fmla="*/ 2 w 220"/>
                    <a:gd name="T83" fmla="*/ 1 h 202"/>
                    <a:gd name="T84" fmla="*/ 0 w 220"/>
                    <a:gd name="T85" fmla="*/ 0 h 202"/>
                    <a:gd name="T86" fmla="*/ 216 w 220"/>
                    <a:gd name="T8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0" h="202">
                      <a:moveTo>
                        <a:pt x="216" y="0"/>
                      </a:move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1" y="16"/>
                        <a:pt x="216" y="20"/>
                        <a:pt x="218" y="24"/>
                      </a:cubicBezTo>
                      <a:cubicBezTo>
                        <a:pt x="220" y="28"/>
                        <a:pt x="220" y="33"/>
                        <a:pt x="217" y="35"/>
                      </a:cubicBezTo>
                      <a:cubicBezTo>
                        <a:pt x="214" y="38"/>
                        <a:pt x="210" y="39"/>
                        <a:pt x="210" y="42"/>
                      </a:cubicBezTo>
                      <a:cubicBezTo>
                        <a:pt x="210" y="44"/>
                        <a:pt x="209" y="48"/>
                        <a:pt x="209" y="48"/>
                      </a:cubicBezTo>
                      <a:cubicBezTo>
                        <a:pt x="209" y="48"/>
                        <a:pt x="216" y="51"/>
                        <a:pt x="217" y="55"/>
                      </a:cubicBezTo>
                      <a:cubicBezTo>
                        <a:pt x="219" y="60"/>
                        <a:pt x="218" y="64"/>
                        <a:pt x="216" y="66"/>
                      </a:cubicBezTo>
                      <a:cubicBezTo>
                        <a:pt x="213" y="67"/>
                        <a:pt x="210" y="71"/>
                        <a:pt x="210" y="71"/>
                      </a:cubicBezTo>
                      <a:cubicBezTo>
                        <a:pt x="210" y="80"/>
                        <a:pt x="210" y="80"/>
                        <a:pt x="210" y="80"/>
                      </a:cubicBezTo>
                      <a:cubicBezTo>
                        <a:pt x="210" y="80"/>
                        <a:pt x="218" y="85"/>
                        <a:pt x="218" y="89"/>
                      </a:cubicBezTo>
                      <a:cubicBezTo>
                        <a:pt x="218" y="94"/>
                        <a:pt x="214" y="97"/>
                        <a:pt x="214" y="97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10" y="108"/>
                        <a:pt x="210" y="108"/>
                        <a:pt x="210" y="108"/>
                      </a:cubicBezTo>
                      <a:cubicBezTo>
                        <a:pt x="210" y="108"/>
                        <a:pt x="216" y="112"/>
                        <a:pt x="217" y="116"/>
                      </a:cubicBezTo>
                      <a:cubicBezTo>
                        <a:pt x="218" y="120"/>
                        <a:pt x="217" y="123"/>
                        <a:pt x="215" y="125"/>
                      </a:cubicBezTo>
                      <a:cubicBezTo>
                        <a:pt x="213" y="127"/>
                        <a:pt x="209" y="131"/>
                        <a:pt x="209" y="131"/>
                      </a:cubicBezTo>
                      <a:cubicBezTo>
                        <a:pt x="209" y="138"/>
                        <a:pt x="209" y="138"/>
                        <a:pt x="209" y="138"/>
                      </a:cubicBezTo>
                      <a:cubicBezTo>
                        <a:pt x="209" y="138"/>
                        <a:pt x="213" y="141"/>
                        <a:pt x="214" y="145"/>
                      </a:cubicBezTo>
                      <a:cubicBezTo>
                        <a:pt x="214" y="148"/>
                        <a:pt x="209" y="158"/>
                        <a:pt x="206" y="161"/>
                      </a:cubicBezTo>
                      <a:cubicBezTo>
                        <a:pt x="203" y="163"/>
                        <a:pt x="159" y="202"/>
                        <a:pt x="159" y="202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13" y="161"/>
                        <a:pt x="12" y="155"/>
                        <a:pt x="12" y="152"/>
                      </a:cubicBezTo>
                      <a:cubicBezTo>
                        <a:pt x="11" y="149"/>
                        <a:pt x="12" y="144"/>
                        <a:pt x="9" y="142"/>
                      </a:cubicBezTo>
                      <a:cubicBezTo>
                        <a:pt x="7" y="140"/>
                        <a:pt x="2" y="139"/>
                        <a:pt x="2" y="135"/>
                      </a:cubicBezTo>
                      <a:cubicBezTo>
                        <a:pt x="2" y="130"/>
                        <a:pt x="3" y="127"/>
                        <a:pt x="5" y="126"/>
                      </a:cubicBezTo>
                      <a:cubicBezTo>
                        <a:pt x="7" y="125"/>
                        <a:pt x="9" y="122"/>
                        <a:pt x="8" y="119"/>
                      </a:cubicBezTo>
                      <a:cubicBezTo>
                        <a:pt x="8" y="116"/>
                        <a:pt x="6" y="112"/>
                        <a:pt x="4" y="108"/>
                      </a:cubicBezTo>
                      <a:cubicBezTo>
                        <a:pt x="2" y="104"/>
                        <a:pt x="2" y="100"/>
                        <a:pt x="3" y="97"/>
                      </a:cubicBezTo>
                      <a:cubicBezTo>
                        <a:pt x="5" y="94"/>
                        <a:pt x="8" y="91"/>
                        <a:pt x="8" y="91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2" y="81"/>
                        <a:pt x="2" y="76"/>
                      </a:cubicBezTo>
                      <a:cubicBezTo>
                        <a:pt x="2" y="70"/>
                        <a:pt x="3" y="67"/>
                        <a:pt x="5" y="66"/>
                      </a:cubicBezTo>
                      <a:cubicBezTo>
                        <a:pt x="7" y="64"/>
                        <a:pt x="9" y="61"/>
                        <a:pt x="9" y="61"/>
                      </a:cubicBezTo>
                      <a:cubicBezTo>
                        <a:pt x="9" y="61"/>
                        <a:pt x="10" y="57"/>
                        <a:pt x="8" y="54"/>
                      </a:cubicBezTo>
                      <a:cubicBezTo>
                        <a:pt x="7" y="52"/>
                        <a:pt x="3" y="48"/>
                        <a:pt x="2" y="44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4"/>
                        <a:pt x="2" y="11"/>
                      </a:cubicBezTo>
                      <a:cubicBezTo>
                        <a:pt x="2" y="8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30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Freeform 7"/>
                <p:cNvSpPr>
                  <a:spLocks/>
                </p:cNvSpPr>
                <p:nvPr/>
              </p:nvSpPr>
              <p:spPr bwMode="auto">
                <a:xfrm>
                  <a:off x="3996676" y="4268788"/>
                  <a:ext cx="350838" cy="49213"/>
                </a:xfrm>
                <a:custGeom>
                  <a:avLst/>
                  <a:gdLst>
                    <a:gd name="T0" fmla="*/ 0 w 94"/>
                    <a:gd name="T1" fmla="*/ 0 h 13"/>
                    <a:gd name="T2" fmla="*/ 94 w 94"/>
                    <a:gd name="T3" fmla="*/ 0 h 13"/>
                    <a:gd name="T4" fmla="*/ 85 w 94"/>
                    <a:gd name="T5" fmla="*/ 9 h 13"/>
                    <a:gd name="T6" fmla="*/ 74 w 94"/>
                    <a:gd name="T7" fmla="*/ 13 h 13"/>
                    <a:gd name="T8" fmla="*/ 19 w 94"/>
                    <a:gd name="T9" fmla="*/ 13 h 13"/>
                    <a:gd name="T10" fmla="*/ 8 w 94"/>
                    <a:gd name="T11" fmla="*/ 9 h 13"/>
                    <a:gd name="T12" fmla="*/ 0 w 9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13">
                      <a:moveTo>
                        <a:pt x="0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88" y="6"/>
                        <a:pt x="85" y="9"/>
                      </a:cubicBezTo>
                      <a:cubicBezTo>
                        <a:pt x="82" y="11"/>
                        <a:pt x="77" y="13"/>
                        <a:pt x="74" y="13"/>
                      </a:cubicBezTo>
                      <a:cubicBezTo>
                        <a:pt x="71" y="13"/>
                        <a:pt x="19" y="13"/>
                        <a:pt x="19" y="13"/>
                      </a:cubicBezTo>
                      <a:cubicBezTo>
                        <a:pt x="19" y="13"/>
                        <a:pt x="11" y="13"/>
                        <a:pt x="8" y="9"/>
                      </a:cubicBezTo>
                      <a:cubicBezTo>
                        <a:pt x="5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3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Freeform 8"/>
                <p:cNvSpPr>
                  <a:spLocks/>
                </p:cNvSpPr>
                <p:nvPr/>
              </p:nvSpPr>
              <p:spPr bwMode="auto">
                <a:xfrm>
                  <a:off x="4173538" y="3527425"/>
                  <a:ext cx="247650" cy="33338"/>
                </a:xfrm>
                <a:custGeom>
                  <a:avLst/>
                  <a:gdLst>
                    <a:gd name="T0" fmla="*/ 4 w 66"/>
                    <a:gd name="T1" fmla="*/ 1 h 9"/>
                    <a:gd name="T2" fmla="*/ 64 w 66"/>
                    <a:gd name="T3" fmla="*/ 1 h 9"/>
                    <a:gd name="T4" fmla="*/ 62 w 66"/>
                    <a:gd name="T5" fmla="*/ 7 h 9"/>
                    <a:gd name="T6" fmla="*/ 0 w 66"/>
                    <a:gd name="T7" fmla="*/ 9 h 9"/>
                    <a:gd name="T8" fmla="*/ 20 w 66"/>
                    <a:gd name="T9" fmla="*/ 5 h 9"/>
                    <a:gd name="T10" fmla="*/ 17 w 66"/>
                    <a:gd name="T11" fmla="*/ 3 h 9"/>
                    <a:gd name="T12" fmla="*/ 4 w 66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">
                      <a:moveTo>
                        <a:pt x="4" y="1"/>
                      </a:moveTo>
                      <a:cubicBezTo>
                        <a:pt x="4" y="1"/>
                        <a:pt x="62" y="0"/>
                        <a:pt x="64" y="1"/>
                      </a:cubicBezTo>
                      <a:cubicBezTo>
                        <a:pt x="66" y="3"/>
                        <a:pt x="66" y="5"/>
                        <a:pt x="62" y="7"/>
                      </a:cubicBezTo>
                      <a:cubicBezTo>
                        <a:pt x="58" y="8"/>
                        <a:pt x="0" y="9"/>
                        <a:pt x="0" y="9"/>
                      </a:cubicBezTo>
                      <a:cubicBezTo>
                        <a:pt x="0" y="9"/>
                        <a:pt x="20" y="7"/>
                        <a:pt x="20" y="5"/>
                      </a:cubicBezTo>
                      <a:cubicBezTo>
                        <a:pt x="20" y="3"/>
                        <a:pt x="21" y="4"/>
                        <a:pt x="17" y="3"/>
                      </a:cubicBezTo>
                      <a:cubicBezTo>
                        <a:pt x="13" y="3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Freeform 9"/>
                <p:cNvSpPr>
                  <a:spLocks/>
                </p:cNvSpPr>
                <p:nvPr/>
              </p:nvSpPr>
              <p:spPr bwMode="auto">
                <a:xfrm>
                  <a:off x="4173538" y="3571875"/>
                  <a:ext cx="242888" cy="93663"/>
                </a:xfrm>
                <a:custGeom>
                  <a:avLst/>
                  <a:gdLst>
                    <a:gd name="T0" fmla="*/ 11 w 65"/>
                    <a:gd name="T1" fmla="*/ 0 h 25"/>
                    <a:gd name="T2" fmla="*/ 60 w 65"/>
                    <a:gd name="T3" fmla="*/ 1 h 25"/>
                    <a:gd name="T4" fmla="*/ 65 w 65"/>
                    <a:gd name="T5" fmla="*/ 10 h 25"/>
                    <a:gd name="T6" fmla="*/ 57 w 65"/>
                    <a:gd name="T7" fmla="*/ 21 h 25"/>
                    <a:gd name="T8" fmla="*/ 0 w 65"/>
                    <a:gd name="T9" fmla="*/ 25 h 25"/>
                    <a:gd name="T10" fmla="*/ 21 w 65"/>
                    <a:gd name="T11" fmla="*/ 20 h 25"/>
                    <a:gd name="T12" fmla="*/ 22 w 65"/>
                    <a:gd name="T13" fmla="*/ 12 h 25"/>
                    <a:gd name="T14" fmla="*/ 23 w 65"/>
                    <a:gd name="T15" fmla="*/ 6 h 25"/>
                    <a:gd name="T16" fmla="*/ 23 w 65"/>
                    <a:gd name="T17" fmla="*/ 3 h 25"/>
                    <a:gd name="T18" fmla="*/ 11 w 65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25">
                      <a:moveTo>
                        <a:pt x="11" y="0"/>
                      </a:moveTo>
                      <a:cubicBezTo>
                        <a:pt x="11" y="0"/>
                        <a:pt x="58" y="0"/>
                        <a:pt x="60" y="1"/>
                      </a:cubicBezTo>
                      <a:cubicBezTo>
                        <a:pt x="63" y="2"/>
                        <a:pt x="65" y="7"/>
                        <a:pt x="65" y="10"/>
                      </a:cubicBezTo>
                      <a:cubicBezTo>
                        <a:pt x="65" y="14"/>
                        <a:pt x="65" y="19"/>
                        <a:pt x="57" y="21"/>
                      </a:cubicBezTo>
                      <a:cubicBezTo>
                        <a:pt x="49" y="23"/>
                        <a:pt x="0" y="25"/>
                        <a:pt x="0" y="25"/>
                      </a:cubicBezTo>
                      <a:cubicBezTo>
                        <a:pt x="0" y="25"/>
                        <a:pt x="20" y="22"/>
                        <a:pt x="21" y="20"/>
                      </a:cubicBezTo>
                      <a:cubicBezTo>
                        <a:pt x="23" y="18"/>
                        <a:pt x="21" y="14"/>
                        <a:pt x="22" y="12"/>
                      </a:cubicBezTo>
                      <a:cubicBezTo>
                        <a:pt x="23" y="10"/>
                        <a:pt x="24" y="10"/>
                        <a:pt x="23" y="6"/>
                      </a:cubicBezTo>
                      <a:cubicBezTo>
                        <a:pt x="23" y="3"/>
                        <a:pt x="23" y="3"/>
                        <a:pt x="23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0"/>
                <p:cNvSpPr>
                  <a:spLocks/>
                </p:cNvSpPr>
                <p:nvPr/>
              </p:nvSpPr>
              <p:spPr bwMode="auto">
                <a:xfrm>
                  <a:off x="4106863" y="3698875"/>
                  <a:ext cx="303213" cy="34925"/>
                </a:xfrm>
                <a:custGeom>
                  <a:avLst/>
                  <a:gdLst>
                    <a:gd name="T0" fmla="*/ 20 w 81"/>
                    <a:gd name="T1" fmla="*/ 1 h 9"/>
                    <a:gd name="T2" fmla="*/ 73 w 81"/>
                    <a:gd name="T3" fmla="*/ 0 h 9"/>
                    <a:gd name="T4" fmla="*/ 80 w 81"/>
                    <a:gd name="T5" fmla="*/ 3 h 9"/>
                    <a:gd name="T6" fmla="*/ 3 w 81"/>
                    <a:gd name="T7" fmla="*/ 9 h 9"/>
                    <a:gd name="T8" fmla="*/ 24 w 81"/>
                    <a:gd name="T9" fmla="*/ 5 h 9"/>
                    <a:gd name="T10" fmla="*/ 20 w 81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9">
                      <a:moveTo>
                        <a:pt x="20" y="1"/>
                      </a:moveTo>
                      <a:cubicBezTo>
                        <a:pt x="20" y="1"/>
                        <a:pt x="66" y="0"/>
                        <a:pt x="73" y="0"/>
                      </a:cubicBezTo>
                      <a:cubicBezTo>
                        <a:pt x="81" y="0"/>
                        <a:pt x="81" y="3"/>
                        <a:pt x="80" y="3"/>
                      </a:cubicBezTo>
                      <a:cubicBezTo>
                        <a:pt x="78" y="4"/>
                        <a:pt x="5" y="9"/>
                        <a:pt x="3" y="9"/>
                      </a:cubicBezTo>
                      <a:cubicBezTo>
                        <a:pt x="0" y="9"/>
                        <a:pt x="21" y="6"/>
                        <a:pt x="24" y="5"/>
                      </a:cubicBezTo>
                      <a:cubicBezTo>
                        <a:pt x="27" y="4"/>
                        <a:pt x="26" y="2"/>
                        <a:pt x="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1"/>
                <p:cNvSpPr>
                  <a:spLocks/>
                </p:cNvSpPr>
                <p:nvPr/>
              </p:nvSpPr>
              <p:spPr bwMode="auto">
                <a:xfrm>
                  <a:off x="4140201" y="3756025"/>
                  <a:ext cx="269875" cy="25400"/>
                </a:xfrm>
                <a:custGeom>
                  <a:avLst/>
                  <a:gdLst>
                    <a:gd name="T0" fmla="*/ 26 w 72"/>
                    <a:gd name="T1" fmla="*/ 1 h 7"/>
                    <a:gd name="T2" fmla="*/ 72 w 72"/>
                    <a:gd name="T3" fmla="*/ 0 h 7"/>
                    <a:gd name="T4" fmla="*/ 49 w 72"/>
                    <a:gd name="T5" fmla="*/ 5 h 7"/>
                    <a:gd name="T6" fmla="*/ 4 w 72"/>
                    <a:gd name="T7" fmla="*/ 7 h 7"/>
                    <a:gd name="T8" fmla="*/ 26 w 72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">
                      <a:moveTo>
                        <a:pt x="26" y="1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51" y="5"/>
                        <a:pt x="49" y="5"/>
                      </a:cubicBezTo>
                      <a:cubicBezTo>
                        <a:pt x="47" y="5"/>
                        <a:pt x="9" y="7"/>
                        <a:pt x="4" y="7"/>
                      </a:cubicBezTo>
                      <a:cubicBezTo>
                        <a:pt x="0" y="7"/>
                        <a:pt x="35" y="3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2"/>
                <p:cNvSpPr>
                  <a:spLocks/>
                </p:cNvSpPr>
                <p:nvPr/>
              </p:nvSpPr>
              <p:spPr bwMode="auto">
                <a:xfrm>
                  <a:off x="4125913" y="3811588"/>
                  <a:ext cx="287338" cy="38100"/>
                </a:xfrm>
                <a:custGeom>
                  <a:avLst/>
                  <a:gdLst>
                    <a:gd name="T0" fmla="*/ 15 w 77"/>
                    <a:gd name="T1" fmla="*/ 2 h 10"/>
                    <a:gd name="T2" fmla="*/ 73 w 77"/>
                    <a:gd name="T3" fmla="*/ 0 h 10"/>
                    <a:gd name="T4" fmla="*/ 72 w 77"/>
                    <a:gd name="T5" fmla="*/ 5 h 10"/>
                    <a:gd name="T6" fmla="*/ 0 w 77"/>
                    <a:gd name="T7" fmla="*/ 10 h 10"/>
                    <a:gd name="T8" fmla="*/ 31 w 77"/>
                    <a:gd name="T9" fmla="*/ 5 h 10"/>
                    <a:gd name="T10" fmla="*/ 15 w 77"/>
                    <a:gd name="T11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0">
                      <a:moveTo>
                        <a:pt x="15" y="2"/>
                      </a:moveTo>
                      <a:cubicBezTo>
                        <a:pt x="15" y="2"/>
                        <a:pt x="69" y="0"/>
                        <a:pt x="73" y="0"/>
                      </a:cubicBezTo>
                      <a:cubicBezTo>
                        <a:pt x="77" y="0"/>
                        <a:pt x="75" y="4"/>
                        <a:pt x="72" y="5"/>
                      </a:cubicBezTo>
                      <a:cubicBezTo>
                        <a:pt x="68" y="6"/>
                        <a:pt x="0" y="10"/>
                        <a:pt x="0" y="10"/>
                      </a:cubicBezTo>
                      <a:cubicBezTo>
                        <a:pt x="0" y="10"/>
                        <a:pt x="29" y="6"/>
                        <a:pt x="31" y="5"/>
                      </a:cubicBezTo>
                      <a:cubicBezTo>
                        <a:pt x="32" y="4"/>
                        <a:pt x="15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3"/>
                <p:cNvSpPr>
                  <a:spLocks/>
                </p:cNvSpPr>
                <p:nvPr/>
              </p:nvSpPr>
              <p:spPr bwMode="auto">
                <a:xfrm>
                  <a:off x="4195763" y="3868738"/>
                  <a:ext cx="217488" cy="33338"/>
                </a:xfrm>
                <a:custGeom>
                  <a:avLst/>
                  <a:gdLst>
                    <a:gd name="T0" fmla="*/ 0 w 58"/>
                    <a:gd name="T1" fmla="*/ 4 h 9"/>
                    <a:gd name="T2" fmla="*/ 56 w 58"/>
                    <a:gd name="T3" fmla="*/ 0 h 9"/>
                    <a:gd name="T4" fmla="*/ 0 w 58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">
                      <a:moveTo>
                        <a:pt x="0" y="4"/>
                      </a:moveTo>
                      <a:cubicBezTo>
                        <a:pt x="0" y="4"/>
                        <a:pt x="55" y="0"/>
                        <a:pt x="56" y="0"/>
                      </a:cubicBezTo>
                      <a:cubicBezTo>
                        <a:pt x="58" y="0"/>
                        <a:pt x="22" y="9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4"/>
                <p:cNvSpPr>
                  <a:spLocks/>
                </p:cNvSpPr>
                <p:nvPr/>
              </p:nvSpPr>
              <p:spPr bwMode="auto">
                <a:xfrm>
                  <a:off x="4117976" y="3935413"/>
                  <a:ext cx="280988" cy="30163"/>
                </a:xfrm>
                <a:custGeom>
                  <a:avLst/>
                  <a:gdLst>
                    <a:gd name="T0" fmla="*/ 23 w 75"/>
                    <a:gd name="T1" fmla="*/ 0 h 8"/>
                    <a:gd name="T2" fmla="*/ 71 w 75"/>
                    <a:gd name="T3" fmla="*/ 0 h 8"/>
                    <a:gd name="T4" fmla="*/ 65 w 75"/>
                    <a:gd name="T5" fmla="*/ 4 h 8"/>
                    <a:gd name="T6" fmla="*/ 0 w 75"/>
                    <a:gd name="T7" fmla="*/ 8 h 8"/>
                    <a:gd name="T8" fmla="*/ 31 w 75"/>
                    <a:gd name="T9" fmla="*/ 3 h 8"/>
                    <a:gd name="T10" fmla="*/ 23 w 75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">
                      <a:moveTo>
                        <a:pt x="23" y="0"/>
                      </a:moveTo>
                      <a:cubicBezTo>
                        <a:pt x="23" y="0"/>
                        <a:pt x="67" y="0"/>
                        <a:pt x="71" y="0"/>
                      </a:cubicBezTo>
                      <a:cubicBezTo>
                        <a:pt x="75" y="1"/>
                        <a:pt x="68" y="3"/>
                        <a:pt x="65" y="4"/>
                      </a:cubicBezTo>
                      <a:cubicBezTo>
                        <a:pt x="62" y="5"/>
                        <a:pt x="0" y="8"/>
                        <a:pt x="0" y="8"/>
                      </a:cubicBezTo>
                      <a:cubicBezTo>
                        <a:pt x="0" y="8"/>
                        <a:pt x="28" y="4"/>
                        <a:pt x="31" y="3"/>
                      </a:cubicBezTo>
                      <a:cubicBezTo>
                        <a:pt x="33" y="3"/>
                        <a:pt x="33" y="3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5"/>
                <p:cNvSpPr>
                  <a:spLocks/>
                </p:cNvSpPr>
                <p:nvPr/>
              </p:nvSpPr>
              <p:spPr bwMode="auto">
                <a:xfrm>
                  <a:off x="4206876" y="3984625"/>
                  <a:ext cx="206375" cy="25400"/>
                </a:xfrm>
                <a:custGeom>
                  <a:avLst/>
                  <a:gdLst>
                    <a:gd name="T0" fmla="*/ 0 w 55"/>
                    <a:gd name="T1" fmla="*/ 3 h 7"/>
                    <a:gd name="T2" fmla="*/ 53 w 55"/>
                    <a:gd name="T3" fmla="*/ 0 h 7"/>
                    <a:gd name="T4" fmla="*/ 0 w 5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">
                      <a:moveTo>
                        <a:pt x="0" y="3"/>
                      </a:moveTo>
                      <a:cubicBezTo>
                        <a:pt x="0" y="3"/>
                        <a:pt x="51" y="0"/>
                        <a:pt x="53" y="0"/>
                      </a:cubicBezTo>
                      <a:cubicBezTo>
                        <a:pt x="55" y="0"/>
                        <a:pt x="28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6"/>
                <p:cNvSpPr>
                  <a:spLocks/>
                </p:cNvSpPr>
                <p:nvPr/>
              </p:nvSpPr>
              <p:spPr bwMode="auto">
                <a:xfrm>
                  <a:off x="4222751" y="4044949"/>
                  <a:ext cx="160338" cy="28576"/>
                </a:xfrm>
                <a:custGeom>
                  <a:avLst/>
                  <a:gdLst>
                    <a:gd name="T0" fmla="*/ 0 w 43"/>
                    <a:gd name="T1" fmla="*/ 2 h 8"/>
                    <a:gd name="T2" fmla="*/ 41 w 43"/>
                    <a:gd name="T3" fmla="*/ 1 h 8"/>
                    <a:gd name="T4" fmla="*/ 26 w 43"/>
                    <a:gd name="T5" fmla="*/ 7 h 8"/>
                    <a:gd name="T6" fmla="*/ 0 w 43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8">
                      <a:moveTo>
                        <a:pt x="0" y="2"/>
                      </a:moveTo>
                      <a:cubicBezTo>
                        <a:pt x="0" y="2"/>
                        <a:pt x="38" y="0"/>
                        <a:pt x="41" y="1"/>
                      </a:cubicBezTo>
                      <a:cubicBezTo>
                        <a:pt x="43" y="1"/>
                        <a:pt x="31" y="5"/>
                        <a:pt x="26" y="7"/>
                      </a:cubicBezTo>
                      <a:cubicBezTo>
                        <a:pt x="20" y="8"/>
                        <a:pt x="1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7"/>
                <p:cNvSpPr>
                  <a:spLocks/>
                </p:cNvSpPr>
                <p:nvPr/>
              </p:nvSpPr>
              <p:spPr bwMode="auto">
                <a:xfrm>
                  <a:off x="4151313" y="4070350"/>
                  <a:ext cx="314325" cy="30163"/>
                </a:xfrm>
                <a:custGeom>
                  <a:avLst/>
                  <a:gdLst>
                    <a:gd name="T0" fmla="*/ 0 w 84"/>
                    <a:gd name="T1" fmla="*/ 5 h 8"/>
                    <a:gd name="T2" fmla="*/ 84 w 84"/>
                    <a:gd name="T3" fmla="*/ 0 h 8"/>
                    <a:gd name="T4" fmla="*/ 32 w 84"/>
                    <a:gd name="T5" fmla="*/ 8 h 8"/>
                    <a:gd name="T6" fmla="*/ 0 w 84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">
                      <a:moveTo>
                        <a:pt x="0" y="5"/>
                      </a:moveTo>
                      <a:cubicBezTo>
                        <a:pt x="0" y="5"/>
                        <a:pt x="76" y="2"/>
                        <a:pt x="84" y="0"/>
                      </a:cubicBezTo>
                      <a:cubicBezTo>
                        <a:pt x="84" y="0"/>
                        <a:pt x="75" y="6"/>
                        <a:pt x="32" y="8"/>
                      </a:cubicBezTo>
                      <a:cubicBezTo>
                        <a:pt x="32" y="8"/>
                        <a:pt x="9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8"/>
                <p:cNvSpPr>
                  <a:spLocks/>
                </p:cNvSpPr>
                <p:nvPr/>
              </p:nvSpPr>
              <p:spPr bwMode="auto">
                <a:xfrm>
                  <a:off x="4514851" y="3703638"/>
                  <a:ext cx="36513" cy="22225"/>
                </a:xfrm>
                <a:custGeom>
                  <a:avLst/>
                  <a:gdLst>
                    <a:gd name="T0" fmla="*/ 7 w 10"/>
                    <a:gd name="T1" fmla="*/ 0 h 6"/>
                    <a:gd name="T2" fmla="*/ 0 w 10"/>
                    <a:gd name="T3" fmla="*/ 6 h 6"/>
                    <a:gd name="T4" fmla="*/ 7 w 10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7" y="0"/>
                      </a:moveTo>
                      <a:cubicBezTo>
                        <a:pt x="7" y="0"/>
                        <a:pt x="10" y="5"/>
                        <a:pt x="0" y="6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9"/>
                <p:cNvSpPr>
                  <a:spLocks/>
                </p:cNvSpPr>
                <p:nvPr/>
              </p:nvSpPr>
              <p:spPr bwMode="auto">
                <a:xfrm>
                  <a:off x="4510088" y="3579813"/>
                  <a:ext cx="41275" cy="19050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8 w 1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8" y="0"/>
                        <a:pt x="11" y="4"/>
                        <a:pt x="0" y="5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Freeform 20"/>
                <p:cNvSpPr>
                  <a:spLocks/>
                </p:cNvSpPr>
                <p:nvPr/>
              </p:nvSpPr>
              <p:spPr bwMode="auto">
                <a:xfrm>
                  <a:off x="4495801" y="3819525"/>
                  <a:ext cx="55563" cy="19050"/>
                </a:xfrm>
                <a:custGeom>
                  <a:avLst/>
                  <a:gdLst>
                    <a:gd name="T0" fmla="*/ 11 w 15"/>
                    <a:gd name="T1" fmla="*/ 0 h 5"/>
                    <a:gd name="T2" fmla="*/ 0 w 15"/>
                    <a:gd name="T3" fmla="*/ 5 h 5"/>
                    <a:gd name="T4" fmla="*/ 11 w 1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1" y="0"/>
                      </a:moveTo>
                      <a:cubicBezTo>
                        <a:pt x="11" y="0"/>
                        <a:pt x="15" y="4"/>
                        <a:pt x="0" y="5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Freeform 21"/>
                <p:cNvSpPr>
                  <a:spLocks/>
                </p:cNvSpPr>
                <p:nvPr/>
              </p:nvSpPr>
              <p:spPr bwMode="auto">
                <a:xfrm>
                  <a:off x="4498976" y="3894138"/>
                  <a:ext cx="46038" cy="57150"/>
                </a:xfrm>
                <a:custGeom>
                  <a:avLst/>
                  <a:gdLst>
                    <a:gd name="T0" fmla="*/ 6 w 12"/>
                    <a:gd name="T1" fmla="*/ 0 h 15"/>
                    <a:gd name="T2" fmla="*/ 7 w 12"/>
                    <a:gd name="T3" fmla="*/ 6 h 15"/>
                    <a:gd name="T4" fmla="*/ 12 w 12"/>
                    <a:gd name="T5" fmla="*/ 12 h 15"/>
                    <a:gd name="T6" fmla="*/ 0 w 12"/>
                    <a:gd name="T7" fmla="*/ 14 h 15"/>
                    <a:gd name="T8" fmla="*/ 6 w 12"/>
                    <a:gd name="T9" fmla="*/ 10 h 15"/>
                    <a:gd name="T10" fmla="*/ 6 w 12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5">
                      <a:moveTo>
                        <a:pt x="6" y="0"/>
                      </a:moveTo>
                      <a:cubicBezTo>
                        <a:pt x="6" y="0"/>
                        <a:pt x="6" y="5"/>
                        <a:pt x="7" y="6"/>
                      </a:cubicBezTo>
                      <a:cubicBezTo>
                        <a:pt x="8" y="7"/>
                        <a:pt x="12" y="12"/>
                        <a:pt x="12" y="12"/>
                      </a:cubicBezTo>
                      <a:cubicBezTo>
                        <a:pt x="12" y="12"/>
                        <a:pt x="3" y="15"/>
                        <a:pt x="0" y="14"/>
                      </a:cubicBezTo>
                      <a:cubicBezTo>
                        <a:pt x="0" y="14"/>
                        <a:pt x="5" y="12"/>
                        <a:pt x="6" y="10"/>
                      </a:cubicBezTo>
                      <a:cubicBezTo>
                        <a:pt x="6" y="9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Freeform 22"/>
                <p:cNvSpPr>
                  <a:spLocks/>
                </p:cNvSpPr>
                <p:nvPr/>
              </p:nvSpPr>
              <p:spPr bwMode="auto">
                <a:xfrm>
                  <a:off x="4518026" y="4037013"/>
                  <a:ext cx="22225" cy="19050"/>
                </a:xfrm>
                <a:custGeom>
                  <a:avLst/>
                  <a:gdLst>
                    <a:gd name="T0" fmla="*/ 3 w 6"/>
                    <a:gd name="T1" fmla="*/ 0 h 5"/>
                    <a:gd name="T2" fmla="*/ 0 w 6"/>
                    <a:gd name="T3" fmla="*/ 5 h 5"/>
                    <a:gd name="T4" fmla="*/ 3 w 6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3" y="0"/>
                        <a:pt x="6" y="4"/>
                        <a:pt x="0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Freeform 23"/>
                <p:cNvSpPr>
                  <a:spLocks/>
                </p:cNvSpPr>
                <p:nvPr/>
              </p:nvSpPr>
              <p:spPr bwMode="auto">
                <a:xfrm>
                  <a:off x="3814763" y="3557588"/>
                  <a:ext cx="206375" cy="22225"/>
                </a:xfrm>
                <a:custGeom>
                  <a:avLst/>
                  <a:gdLst>
                    <a:gd name="T0" fmla="*/ 0 w 55"/>
                    <a:gd name="T1" fmla="*/ 0 h 6"/>
                    <a:gd name="T2" fmla="*/ 55 w 55"/>
                    <a:gd name="T3" fmla="*/ 3 h 6"/>
                    <a:gd name="T4" fmla="*/ 0 w 5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6">
                      <a:moveTo>
                        <a:pt x="0" y="0"/>
                      </a:move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15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Freeform 24"/>
                <p:cNvSpPr>
                  <a:spLocks/>
                </p:cNvSpPr>
                <p:nvPr/>
              </p:nvSpPr>
              <p:spPr bwMode="auto">
                <a:xfrm>
                  <a:off x="3762376" y="3744913"/>
                  <a:ext cx="71438" cy="17463"/>
                </a:xfrm>
                <a:custGeom>
                  <a:avLst/>
                  <a:gdLst>
                    <a:gd name="T0" fmla="*/ 7 w 19"/>
                    <a:gd name="T1" fmla="*/ 0 h 5"/>
                    <a:gd name="T2" fmla="*/ 19 w 19"/>
                    <a:gd name="T3" fmla="*/ 1 h 5"/>
                    <a:gd name="T4" fmla="*/ 4 w 19"/>
                    <a:gd name="T5" fmla="*/ 4 h 5"/>
                    <a:gd name="T6" fmla="*/ 7 w 1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5">
                      <a:moveTo>
                        <a:pt x="7" y="0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7" y="4"/>
                        <a:pt x="4" y="4"/>
                      </a:cubicBezTo>
                      <a:cubicBezTo>
                        <a:pt x="0" y="5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Freeform 25"/>
                <p:cNvSpPr>
                  <a:spLocks/>
                </p:cNvSpPr>
                <p:nvPr/>
              </p:nvSpPr>
              <p:spPr bwMode="auto">
                <a:xfrm>
                  <a:off x="3762376" y="3857625"/>
                  <a:ext cx="74613" cy="14288"/>
                </a:xfrm>
                <a:custGeom>
                  <a:avLst/>
                  <a:gdLst>
                    <a:gd name="T0" fmla="*/ 6 w 20"/>
                    <a:gd name="T1" fmla="*/ 0 h 4"/>
                    <a:gd name="T2" fmla="*/ 20 w 20"/>
                    <a:gd name="T3" fmla="*/ 0 h 4"/>
                    <a:gd name="T4" fmla="*/ 2 w 20"/>
                    <a:gd name="T5" fmla="*/ 4 h 4"/>
                    <a:gd name="T6" fmla="*/ 6 w 20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4" y="4"/>
                        <a:pt x="2" y="4"/>
                      </a:cubicBezTo>
                      <a:cubicBezTo>
                        <a:pt x="0" y="4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6"/>
                <p:cNvSpPr>
                  <a:spLocks/>
                </p:cNvSpPr>
                <p:nvPr/>
              </p:nvSpPr>
              <p:spPr bwMode="auto">
                <a:xfrm>
                  <a:off x="3759201" y="3979863"/>
                  <a:ext cx="74613" cy="19050"/>
                </a:xfrm>
                <a:custGeom>
                  <a:avLst/>
                  <a:gdLst>
                    <a:gd name="T0" fmla="*/ 6 w 20"/>
                    <a:gd name="T1" fmla="*/ 0 h 5"/>
                    <a:gd name="T2" fmla="*/ 20 w 20"/>
                    <a:gd name="T3" fmla="*/ 1 h 5"/>
                    <a:gd name="T4" fmla="*/ 2 w 20"/>
                    <a:gd name="T5" fmla="*/ 5 h 5"/>
                    <a:gd name="T6" fmla="*/ 6 w 20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5">
                      <a:moveTo>
                        <a:pt x="6" y="0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3" y="5"/>
                        <a:pt x="2" y="5"/>
                      </a:cubicBezTo>
                      <a:cubicBezTo>
                        <a:pt x="0" y="5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7"/>
                <p:cNvSpPr>
                  <a:spLocks/>
                </p:cNvSpPr>
                <p:nvPr/>
              </p:nvSpPr>
              <p:spPr bwMode="auto">
                <a:xfrm>
                  <a:off x="3822701" y="4086225"/>
                  <a:ext cx="268288" cy="33338"/>
                </a:xfrm>
                <a:custGeom>
                  <a:avLst/>
                  <a:gdLst>
                    <a:gd name="T0" fmla="*/ 0 w 72"/>
                    <a:gd name="T1" fmla="*/ 0 h 9"/>
                    <a:gd name="T2" fmla="*/ 68 w 72"/>
                    <a:gd name="T3" fmla="*/ 1 h 9"/>
                    <a:gd name="T4" fmla="*/ 0 w 72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9">
                      <a:moveTo>
                        <a:pt x="0" y="0"/>
                      </a:moveTo>
                      <a:cubicBezTo>
                        <a:pt x="0" y="0"/>
                        <a:pt x="65" y="2"/>
                        <a:pt x="68" y="1"/>
                      </a:cubicBezTo>
                      <a:cubicBezTo>
                        <a:pt x="72" y="1"/>
                        <a:pt x="24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8"/>
                <p:cNvSpPr>
                  <a:spLocks/>
                </p:cNvSpPr>
                <p:nvPr/>
              </p:nvSpPr>
              <p:spPr bwMode="auto">
                <a:xfrm>
                  <a:off x="4300538" y="4114800"/>
                  <a:ext cx="134938" cy="120650"/>
                </a:xfrm>
                <a:custGeom>
                  <a:avLst/>
                  <a:gdLst>
                    <a:gd name="T0" fmla="*/ 36 w 36"/>
                    <a:gd name="T1" fmla="*/ 0 h 32"/>
                    <a:gd name="T2" fmla="*/ 3 w 36"/>
                    <a:gd name="T3" fmla="*/ 31 h 32"/>
                    <a:gd name="T4" fmla="*/ 36 w 36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32">
                      <a:moveTo>
                        <a:pt x="36" y="0"/>
                      </a:moveTo>
                      <a:cubicBezTo>
                        <a:pt x="36" y="0"/>
                        <a:pt x="5" y="30"/>
                        <a:pt x="3" y="31"/>
                      </a:cubicBezTo>
                      <a:cubicBezTo>
                        <a:pt x="0" y="32"/>
                        <a:pt x="21" y="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Group 37"/>
            <p:cNvGrpSpPr>
              <a:grpSpLocks noChangeAspect="1"/>
            </p:cNvGrpSpPr>
            <p:nvPr/>
          </p:nvGrpSpPr>
          <p:grpSpPr bwMode="auto">
            <a:xfrm>
              <a:off x="2950075" y="2055373"/>
              <a:ext cx="2081532" cy="2518581"/>
              <a:chOff x="2250" y="790"/>
              <a:chExt cx="1205" cy="1458"/>
            </a:xfrm>
          </p:grpSpPr>
          <p:sp>
            <p:nvSpPr>
              <p:cNvPr id="19" name="Rectangle 38"/>
              <p:cNvSpPr>
                <a:spLocks noChangeArrowheads="1"/>
              </p:cNvSpPr>
              <p:nvPr/>
            </p:nvSpPr>
            <p:spPr bwMode="auto">
              <a:xfrm>
                <a:off x="2847" y="1827"/>
                <a:ext cx="12" cy="369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2852" y="2189"/>
                <a:ext cx="170" cy="19"/>
              </a:xfrm>
              <a:custGeom>
                <a:avLst/>
                <a:gdLst>
                  <a:gd name="T0" fmla="*/ 170 w 170"/>
                  <a:gd name="T1" fmla="*/ 19 h 19"/>
                  <a:gd name="T2" fmla="*/ 0 w 170"/>
                  <a:gd name="T3" fmla="*/ 12 h 19"/>
                  <a:gd name="T4" fmla="*/ 0 w 170"/>
                  <a:gd name="T5" fmla="*/ 0 h 19"/>
                  <a:gd name="T6" fmla="*/ 170 w 170"/>
                  <a:gd name="T7" fmla="*/ 7 h 19"/>
                  <a:gd name="T8" fmla="*/ 170 w 17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9">
                    <a:moveTo>
                      <a:pt x="170" y="19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70" y="7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2725" y="2028"/>
                <a:ext cx="130" cy="170"/>
              </a:xfrm>
              <a:custGeom>
                <a:avLst/>
                <a:gdLst>
                  <a:gd name="T0" fmla="*/ 120 w 130"/>
                  <a:gd name="T1" fmla="*/ 170 h 170"/>
                  <a:gd name="T2" fmla="*/ 0 w 130"/>
                  <a:gd name="T3" fmla="*/ 7 h 170"/>
                  <a:gd name="T4" fmla="*/ 9 w 130"/>
                  <a:gd name="T5" fmla="*/ 0 h 170"/>
                  <a:gd name="T6" fmla="*/ 130 w 130"/>
                  <a:gd name="T7" fmla="*/ 163 h 170"/>
                  <a:gd name="T8" fmla="*/ 120 w 130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70">
                    <a:moveTo>
                      <a:pt x="120" y="17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30" y="163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2845" y="2047"/>
                <a:ext cx="191" cy="151"/>
              </a:xfrm>
              <a:custGeom>
                <a:avLst/>
                <a:gdLst>
                  <a:gd name="T0" fmla="*/ 7 w 191"/>
                  <a:gd name="T1" fmla="*/ 151 h 151"/>
                  <a:gd name="T2" fmla="*/ 0 w 191"/>
                  <a:gd name="T3" fmla="*/ 142 h 151"/>
                  <a:gd name="T4" fmla="*/ 184 w 191"/>
                  <a:gd name="T5" fmla="*/ 0 h 151"/>
                  <a:gd name="T6" fmla="*/ 191 w 191"/>
                  <a:gd name="T7" fmla="*/ 10 h 151"/>
                  <a:gd name="T8" fmla="*/ 7 w 19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51">
                    <a:moveTo>
                      <a:pt x="7" y="151"/>
                    </a:moveTo>
                    <a:lnTo>
                      <a:pt x="0" y="142"/>
                    </a:lnTo>
                    <a:lnTo>
                      <a:pt x="184" y="0"/>
                    </a:lnTo>
                    <a:lnTo>
                      <a:pt x="191" y="10"/>
                    </a:lnTo>
                    <a:lnTo>
                      <a:pt x="7" y="1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2585" y="2191"/>
                <a:ext cx="265" cy="19"/>
              </a:xfrm>
              <a:custGeom>
                <a:avLst/>
                <a:gdLst>
                  <a:gd name="T0" fmla="*/ 0 w 265"/>
                  <a:gd name="T1" fmla="*/ 19 h 19"/>
                  <a:gd name="T2" fmla="*/ 0 w 265"/>
                  <a:gd name="T3" fmla="*/ 7 h 19"/>
                  <a:gd name="T4" fmla="*/ 265 w 265"/>
                  <a:gd name="T5" fmla="*/ 0 h 19"/>
                  <a:gd name="T6" fmla="*/ 265 w 265"/>
                  <a:gd name="T7" fmla="*/ 12 h 19"/>
                  <a:gd name="T8" fmla="*/ 0 w 26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9">
                    <a:moveTo>
                      <a:pt x="0" y="19"/>
                    </a:moveTo>
                    <a:lnTo>
                      <a:pt x="0" y="7"/>
                    </a:lnTo>
                    <a:lnTo>
                      <a:pt x="265" y="0"/>
                    </a:lnTo>
                    <a:lnTo>
                      <a:pt x="26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2524" y="2005"/>
                <a:ext cx="66" cy="201"/>
              </a:xfrm>
              <a:custGeom>
                <a:avLst/>
                <a:gdLst>
                  <a:gd name="T0" fmla="*/ 54 w 66"/>
                  <a:gd name="T1" fmla="*/ 201 h 201"/>
                  <a:gd name="T2" fmla="*/ 0 w 66"/>
                  <a:gd name="T3" fmla="*/ 2 h 201"/>
                  <a:gd name="T4" fmla="*/ 12 w 66"/>
                  <a:gd name="T5" fmla="*/ 0 h 201"/>
                  <a:gd name="T6" fmla="*/ 66 w 66"/>
                  <a:gd name="T7" fmla="*/ 198 h 201"/>
                  <a:gd name="T8" fmla="*/ 54 w 66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01">
                    <a:moveTo>
                      <a:pt x="54" y="2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6" y="198"/>
                    </a:lnTo>
                    <a:lnTo>
                      <a:pt x="54" y="20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2578" y="2031"/>
                <a:ext cx="154" cy="175"/>
              </a:xfrm>
              <a:custGeom>
                <a:avLst/>
                <a:gdLst>
                  <a:gd name="T0" fmla="*/ 9 w 154"/>
                  <a:gd name="T1" fmla="*/ 175 h 175"/>
                  <a:gd name="T2" fmla="*/ 0 w 154"/>
                  <a:gd name="T3" fmla="*/ 167 h 175"/>
                  <a:gd name="T4" fmla="*/ 147 w 154"/>
                  <a:gd name="T5" fmla="*/ 0 h 175"/>
                  <a:gd name="T6" fmla="*/ 154 w 154"/>
                  <a:gd name="T7" fmla="*/ 7 h 175"/>
                  <a:gd name="T8" fmla="*/ 9 w 154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75">
                    <a:moveTo>
                      <a:pt x="9" y="175"/>
                    </a:moveTo>
                    <a:lnTo>
                      <a:pt x="0" y="167"/>
                    </a:lnTo>
                    <a:lnTo>
                      <a:pt x="147" y="0"/>
                    </a:lnTo>
                    <a:lnTo>
                      <a:pt x="154" y="7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2526" y="2000"/>
                <a:ext cx="203" cy="35"/>
              </a:xfrm>
              <a:custGeom>
                <a:avLst/>
                <a:gdLst>
                  <a:gd name="T0" fmla="*/ 203 w 203"/>
                  <a:gd name="T1" fmla="*/ 35 h 35"/>
                  <a:gd name="T2" fmla="*/ 0 w 203"/>
                  <a:gd name="T3" fmla="*/ 9 h 35"/>
                  <a:gd name="T4" fmla="*/ 2 w 203"/>
                  <a:gd name="T5" fmla="*/ 0 h 35"/>
                  <a:gd name="T6" fmla="*/ 203 w 203"/>
                  <a:gd name="T7" fmla="*/ 26 h 35"/>
                  <a:gd name="T8" fmla="*/ 203 w 20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35">
                    <a:moveTo>
                      <a:pt x="203" y="35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03" y="26"/>
                    </a:lnTo>
                    <a:lnTo>
                      <a:pt x="203" y="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2725" y="1827"/>
                <a:ext cx="132" cy="206"/>
              </a:xfrm>
              <a:custGeom>
                <a:avLst/>
                <a:gdLst>
                  <a:gd name="T0" fmla="*/ 9 w 132"/>
                  <a:gd name="T1" fmla="*/ 206 h 206"/>
                  <a:gd name="T2" fmla="*/ 0 w 132"/>
                  <a:gd name="T3" fmla="*/ 199 h 206"/>
                  <a:gd name="T4" fmla="*/ 122 w 132"/>
                  <a:gd name="T5" fmla="*/ 0 h 206"/>
                  <a:gd name="T6" fmla="*/ 132 w 132"/>
                  <a:gd name="T7" fmla="*/ 8 h 206"/>
                  <a:gd name="T8" fmla="*/ 9 w 132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06">
                    <a:moveTo>
                      <a:pt x="9" y="206"/>
                    </a:moveTo>
                    <a:lnTo>
                      <a:pt x="0" y="199"/>
                    </a:lnTo>
                    <a:lnTo>
                      <a:pt x="122" y="0"/>
                    </a:lnTo>
                    <a:lnTo>
                      <a:pt x="132" y="8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auto">
              <a:xfrm>
                <a:off x="3027" y="1939"/>
                <a:ext cx="156" cy="118"/>
              </a:xfrm>
              <a:custGeom>
                <a:avLst/>
                <a:gdLst>
                  <a:gd name="T0" fmla="*/ 7 w 156"/>
                  <a:gd name="T1" fmla="*/ 118 h 118"/>
                  <a:gd name="T2" fmla="*/ 0 w 156"/>
                  <a:gd name="T3" fmla="*/ 108 h 118"/>
                  <a:gd name="T4" fmla="*/ 149 w 156"/>
                  <a:gd name="T5" fmla="*/ 0 h 118"/>
                  <a:gd name="T6" fmla="*/ 156 w 156"/>
                  <a:gd name="T7" fmla="*/ 7 h 118"/>
                  <a:gd name="T8" fmla="*/ 7 w 156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7" y="118"/>
                    </a:moveTo>
                    <a:lnTo>
                      <a:pt x="0" y="108"/>
                    </a:lnTo>
                    <a:lnTo>
                      <a:pt x="149" y="0"/>
                    </a:lnTo>
                    <a:lnTo>
                      <a:pt x="156" y="7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3018" y="2054"/>
                <a:ext cx="18" cy="144"/>
              </a:xfrm>
              <a:custGeom>
                <a:avLst/>
                <a:gdLst>
                  <a:gd name="T0" fmla="*/ 11 w 18"/>
                  <a:gd name="T1" fmla="*/ 144 h 144"/>
                  <a:gd name="T2" fmla="*/ 0 w 18"/>
                  <a:gd name="T3" fmla="*/ 144 h 144"/>
                  <a:gd name="T4" fmla="*/ 7 w 18"/>
                  <a:gd name="T5" fmla="*/ 0 h 144"/>
                  <a:gd name="T6" fmla="*/ 18 w 18"/>
                  <a:gd name="T7" fmla="*/ 0 h 144"/>
                  <a:gd name="T8" fmla="*/ 11 w 18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11" y="144"/>
                    </a:moveTo>
                    <a:lnTo>
                      <a:pt x="0" y="144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auto">
              <a:xfrm>
                <a:off x="2732" y="2021"/>
                <a:ext cx="297" cy="40"/>
              </a:xfrm>
              <a:custGeom>
                <a:avLst/>
                <a:gdLst>
                  <a:gd name="T0" fmla="*/ 297 w 297"/>
                  <a:gd name="T1" fmla="*/ 40 h 40"/>
                  <a:gd name="T2" fmla="*/ 0 w 297"/>
                  <a:gd name="T3" fmla="*/ 10 h 40"/>
                  <a:gd name="T4" fmla="*/ 0 w 297"/>
                  <a:gd name="T5" fmla="*/ 0 h 40"/>
                  <a:gd name="T6" fmla="*/ 297 w 297"/>
                  <a:gd name="T7" fmla="*/ 29 h 40"/>
                  <a:gd name="T8" fmla="*/ 297 w 2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0">
                    <a:moveTo>
                      <a:pt x="297" y="4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97" y="29"/>
                    </a:lnTo>
                    <a:lnTo>
                      <a:pt x="297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auto">
              <a:xfrm>
                <a:off x="3022" y="1853"/>
                <a:ext cx="14" cy="199"/>
              </a:xfrm>
              <a:custGeom>
                <a:avLst/>
                <a:gdLst>
                  <a:gd name="T0" fmla="*/ 3 w 14"/>
                  <a:gd name="T1" fmla="*/ 199 h 199"/>
                  <a:gd name="T2" fmla="*/ 0 w 14"/>
                  <a:gd name="T3" fmla="*/ 0 h 199"/>
                  <a:gd name="T4" fmla="*/ 12 w 14"/>
                  <a:gd name="T5" fmla="*/ 0 h 199"/>
                  <a:gd name="T6" fmla="*/ 14 w 14"/>
                  <a:gd name="T7" fmla="*/ 199 h 199"/>
                  <a:gd name="T8" fmla="*/ 3 w 14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9">
                    <a:moveTo>
                      <a:pt x="3" y="19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99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3027" y="2042"/>
                <a:ext cx="123" cy="133"/>
              </a:xfrm>
              <a:custGeom>
                <a:avLst/>
                <a:gdLst>
                  <a:gd name="T0" fmla="*/ 49 w 52"/>
                  <a:gd name="T1" fmla="*/ 56 h 56"/>
                  <a:gd name="T2" fmla="*/ 0 w 52"/>
                  <a:gd name="T3" fmla="*/ 2 h 56"/>
                  <a:gd name="T4" fmla="*/ 4 w 52"/>
                  <a:gd name="T5" fmla="*/ 0 h 56"/>
                  <a:gd name="T6" fmla="*/ 2 w 52"/>
                  <a:gd name="T7" fmla="*/ 1 h 56"/>
                  <a:gd name="T8" fmla="*/ 4 w 52"/>
                  <a:gd name="T9" fmla="*/ 0 h 56"/>
                  <a:gd name="T10" fmla="*/ 52 w 52"/>
                  <a:gd name="T11" fmla="*/ 53 h 56"/>
                  <a:gd name="T12" fmla="*/ 49 w 52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9" y="56"/>
                    </a:moveTo>
                    <a:cubicBezTo>
                      <a:pt x="1" y="4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34" y="33"/>
                      <a:pt x="52" y="53"/>
                    </a:cubicBez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52"/>
              <p:cNvSpPr>
                <a:spLocks/>
              </p:cNvSpPr>
              <p:nvPr/>
            </p:nvSpPr>
            <p:spPr bwMode="auto">
              <a:xfrm>
                <a:off x="3025" y="2168"/>
                <a:ext cx="123" cy="40"/>
              </a:xfrm>
              <a:custGeom>
                <a:avLst/>
                <a:gdLst>
                  <a:gd name="T0" fmla="*/ 2 w 123"/>
                  <a:gd name="T1" fmla="*/ 40 h 40"/>
                  <a:gd name="T2" fmla="*/ 0 w 123"/>
                  <a:gd name="T3" fmla="*/ 30 h 40"/>
                  <a:gd name="T4" fmla="*/ 120 w 123"/>
                  <a:gd name="T5" fmla="*/ 0 h 40"/>
                  <a:gd name="T6" fmla="*/ 123 w 123"/>
                  <a:gd name="T7" fmla="*/ 12 h 40"/>
                  <a:gd name="T8" fmla="*/ 2 w 123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0">
                    <a:moveTo>
                      <a:pt x="2" y="40"/>
                    </a:moveTo>
                    <a:lnTo>
                      <a:pt x="0" y="30"/>
                    </a:lnTo>
                    <a:lnTo>
                      <a:pt x="120" y="0"/>
                    </a:lnTo>
                    <a:lnTo>
                      <a:pt x="123" y="1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53"/>
              <p:cNvSpPr>
                <a:spLocks/>
              </p:cNvSpPr>
              <p:nvPr/>
            </p:nvSpPr>
            <p:spPr bwMode="auto">
              <a:xfrm>
                <a:off x="3145" y="1943"/>
                <a:ext cx="38" cy="232"/>
              </a:xfrm>
              <a:custGeom>
                <a:avLst/>
                <a:gdLst>
                  <a:gd name="T0" fmla="*/ 10 w 38"/>
                  <a:gd name="T1" fmla="*/ 232 h 232"/>
                  <a:gd name="T2" fmla="*/ 0 w 38"/>
                  <a:gd name="T3" fmla="*/ 232 h 232"/>
                  <a:gd name="T4" fmla="*/ 26 w 38"/>
                  <a:gd name="T5" fmla="*/ 0 h 232"/>
                  <a:gd name="T6" fmla="*/ 38 w 38"/>
                  <a:gd name="T7" fmla="*/ 0 h 232"/>
                  <a:gd name="T8" fmla="*/ 10 w 38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2">
                    <a:moveTo>
                      <a:pt x="10" y="232"/>
                    </a:moveTo>
                    <a:lnTo>
                      <a:pt x="0" y="23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>
                <a:off x="3174" y="1733"/>
                <a:ext cx="111" cy="215"/>
              </a:xfrm>
              <a:custGeom>
                <a:avLst/>
                <a:gdLst>
                  <a:gd name="T0" fmla="*/ 9 w 111"/>
                  <a:gd name="T1" fmla="*/ 215 h 215"/>
                  <a:gd name="T2" fmla="*/ 0 w 111"/>
                  <a:gd name="T3" fmla="*/ 210 h 215"/>
                  <a:gd name="T4" fmla="*/ 101 w 111"/>
                  <a:gd name="T5" fmla="*/ 0 h 215"/>
                  <a:gd name="T6" fmla="*/ 111 w 111"/>
                  <a:gd name="T7" fmla="*/ 7 h 215"/>
                  <a:gd name="T8" fmla="*/ 9 w 111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15">
                    <a:moveTo>
                      <a:pt x="9" y="215"/>
                    </a:moveTo>
                    <a:lnTo>
                      <a:pt x="0" y="210"/>
                    </a:lnTo>
                    <a:lnTo>
                      <a:pt x="101" y="0"/>
                    </a:lnTo>
                    <a:lnTo>
                      <a:pt x="111" y="7"/>
                    </a:lnTo>
                    <a:lnTo>
                      <a:pt x="9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>
                <a:off x="3273" y="1478"/>
                <a:ext cx="132" cy="262"/>
              </a:xfrm>
              <a:custGeom>
                <a:avLst/>
                <a:gdLst>
                  <a:gd name="T0" fmla="*/ 12 w 132"/>
                  <a:gd name="T1" fmla="*/ 262 h 262"/>
                  <a:gd name="T2" fmla="*/ 0 w 132"/>
                  <a:gd name="T3" fmla="*/ 257 h 262"/>
                  <a:gd name="T4" fmla="*/ 123 w 132"/>
                  <a:gd name="T5" fmla="*/ 0 h 262"/>
                  <a:gd name="T6" fmla="*/ 132 w 132"/>
                  <a:gd name="T7" fmla="*/ 5 h 262"/>
                  <a:gd name="T8" fmla="*/ 12 w 132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62">
                    <a:moveTo>
                      <a:pt x="12" y="262"/>
                    </a:moveTo>
                    <a:lnTo>
                      <a:pt x="0" y="257"/>
                    </a:lnTo>
                    <a:lnTo>
                      <a:pt x="123" y="0"/>
                    </a:lnTo>
                    <a:lnTo>
                      <a:pt x="132" y="5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>
                <a:off x="3145" y="1591"/>
                <a:ext cx="140" cy="149"/>
              </a:xfrm>
              <a:custGeom>
                <a:avLst/>
                <a:gdLst>
                  <a:gd name="T0" fmla="*/ 130 w 140"/>
                  <a:gd name="T1" fmla="*/ 149 h 149"/>
                  <a:gd name="T2" fmla="*/ 0 w 140"/>
                  <a:gd name="T3" fmla="*/ 10 h 149"/>
                  <a:gd name="T4" fmla="*/ 7 w 140"/>
                  <a:gd name="T5" fmla="*/ 0 h 149"/>
                  <a:gd name="T6" fmla="*/ 140 w 140"/>
                  <a:gd name="T7" fmla="*/ 142 h 149"/>
                  <a:gd name="T8" fmla="*/ 130 w 140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30" y="14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40" y="142"/>
                    </a:lnTo>
                    <a:lnTo>
                      <a:pt x="130" y="14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7"/>
              <p:cNvSpPr>
                <a:spLocks/>
              </p:cNvSpPr>
              <p:nvPr/>
            </p:nvSpPr>
            <p:spPr bwMode="auto">
              <a:xfrm>
                <a:off x="3025" y="1591"/>
                <a:ext cx="127" cy="267"/>
              </a:xfrm>
              <a:custGeom>
                <a:avLst/>
                <a:gdLst>
                  <a:gd name="T0" fmla="*/ 9 w 127"/>
                  <a:gd name="T1" fmla="*/ 267 h 267"/>
                  <a:gd name="T2" fmla="*/ 0 w 127"/>
                  <a:gd name="T3" fmla="*/ 262 h 267"/>
                  <a:gd name="T4" fmla="*/ 118 w 127"/>
                  <a:gd name="T5" fmla="*/ 0 h 267"/>
                  <a:gd name="T6" fmla="*/ 127 w 127"/>
                  <a:gd name="T7" fmla="*/ 5 h 267"/>
                  <a:gd name="T8" fmla="*/ 9 w 127"/>
                  <a:gd name="T9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7">
                    <a:moveTo>
                      <a:pt x="9" y="267"/>
                    </a:moveTo>
                    <a:lnTo>
                      <a:pt x="0" y="262"/>
                    </a:lnTo>
                    <a:lnTo>
                      <a:pt x="118" y="0"/>
                    </a:lnTo>
                    <a:lnTo>
                      <a:pt x="127" y="5"/>
                    </a:lnTo>
                    <a:lnTo>
                      <a:pt x="9" y="26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8"/>
              <p:cNvSpPr>
                <a:spLocks/>
              </p:cNvSpPr>
              <p:nvPr/>
            </p:nvSpPr>
            <p:spPr bwMode="auto">
              <a:xfrm>
                <a:off x="2852" y="1823"/>
                <a:ext cx="175" cy="38"/>
              </a:xfrm>
              <a:custGeom>
                <a:avLst/>
                <a:gdLst>
                  <a:gd name="T0" fmla="*/ 173 w 175"/>
                  <a:gd name="T1" fmla="*/ 38 h 38"/>
                  <a:gd name="T2" fmla="*/ 0 w 175"/>
                  <a:gd name="T3" fmla="*/ 12 h 38"/>
                  <a:gd name="T4" fmla="*/ 3 w 175"/>
                  <a:gd name="T5" fmla="*/ 0 h 38"/>
                  <a:gd name="T6" fmla="*/ 175 w 175"/>
                  <a:gd name="T7" fmla="*/ 26 h 38"/>
                  <a:gd name="T8" fmla="*/ 173 w 17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8">
                    <a:moveTo>
                      <a:pt x="173" y="38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75" y="2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9"/>
              <p:cNvSpPr>
                <a:spLocks/>
              </p:cNvSpPr>
              <p:nvPr/>
            </p:nvSpPr>
            <p:spPr bwMode="auto">
              <a:xfrm>
                <a:off x="3027" y="1849"/>
                <a:ext cx="154" cy="97"/>
              </a:xfrm>
              <a:custGeom>
                <a:avLst/>
                <a:gdLst>
                  <a:gd name="T0" fmla="*/ 147 w 154"/>
                  <a:gd name="T1" fmla="*/ 97 h 97"/>
                  <a:gd name="T2" fmla="*/ 0 w 154"/>
                  <a:gd name="T3" fmla="*/ 9 h 97"/>
                  <a:gd name="T4" fmla="*/ 7 w 154"/>
                  <a:gd name="T5" fmla="*/ 0 h 97"/>
                  <a:gd name="T6" fmla="*/ 154 w 154"/>
                  <a:gd name="T7" fmla="*/ 87 h 97"/>
                  <a:gd name="T8" fmla="*/ 147 w 154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7">
                    <a:moveTo>
                      <a:pt x="147" y="9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54" y="8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60"/>
              <p:cNvSpPr>
                <a:spLocks/>
              </p:cNvSpPr>
              <p:nvPr/>
            </p:nvSpPr>
            <p:spPr bwMode="auto">
              <a:xfrm>
                <a:off x="3029" y="1731"/>
                <a:ext cx="251" cy="125"/>
              </a:xfrm>
              <a:custGeom>
                <a:avLst/>
                <a:gdLst>
                  <a:gd name="T0" fmla="*/ 5 w 251"/>
                  <a:gd name="T1" fmla="*/ 125 h 125"/>
                  <a:gd name="T2" fmla="*/ 0 w 251"/>
                  <a:gd name="T3" fmla="*/ 115 h 125"/>
                  <a:gd name="T4" fmla="*/ 246 w 251"/>
                  <a:gd name="T5" fmla="*/ 0 h 125"/>
                  <a:gd name="T6" fmla="*/ 251 w 251"/>
                  <a:gd name="T7" fmla="*/ 11 h 125"/>
                  <a:gd name="T8" fmla="*/ 5 w 251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25">
                    <a:moveTo>
                      <a:pt x="5" y="125"/>
                    </a:moveTo>
                    <a:lnTo>
                      <a:pt x="0" y="115"/>
                    </a:lnTo>
                    <a:lnTo>
                      <a:pt x="246" y="0"/>
                    </a:lnTo>
                    <a:lnTo>
                      <a:pt x="251" y="11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1"/>
              <p:cNvSpPr>
                <a:spLocks/>
              </p:cNvSpPr>
              <p:nvPr/>
            </p:nvSpPr>
            <p:spPr bwMode="auto">
              <a:xfrm>
                <a:off x="2989" y="1636"/>
                <a:ext cx="45" cy="215"/>
              </a:xfrm>
              <a:custGeom>
                <a:avLst/>
                <a:gdLst>
                  <a:gd name="T0" fmla="*/ 36 w 45"/>
                  <a:gd name="T1" fmla="*/ 215 h 215"/>
                  <a:gd name="T2" fmla="*/ 0 w 45"/>
                  <a:gd name="T3" fmla="*/ 2 h 215"/>
                  <a:gd name="T4" fmla="*/ 12 w 45"/>
                  <a:gd name="T5" fmla="*/ 0 h 215"/>
                  <a:gd name="T6" fmla="*/ 45 w 45"/>
                  <a:gd name="T7" fmla="*/ 213 h 215"/>
                  <a:gd name="T8" fmla="*/ 36 w 45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5">
                    <a:moveTo>
                      <a:pt x="36" y="21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5" y="213"/>
                    </a:lnTo>
                    <a:lnTo>
                      <a:pt x="36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62"/>
              <p:cNvSpPr>
                <a:spLocks/>
              </p:cNvSpPr>
              <p:nvPr/>
            </p:nvSpPr>
            <p:spPr bwMode="auto">
              <a:xfrm>
                <a:off x="2845" y="1641"/>
                <a:ext cx="14" cy="186"/>
              </a:xfrm>
              <a:custGeom>
                <a:avLst/>
                <a:gdLst>
                  <a:gd name="T0" fmla="*/ 2 w 14"/>
                  <a:gd name="T1" fmla="*/ 186 h 186"/>
                  <a:gd name="T2" fmla="*/ 0 w 14"/>
                  <a:gd name="T3" fmla="*/ 0 h 186"/>
                  <a:gd name="T4" fmla="*/ 12 w 14"/>
                  <a:gd name="T5" fmla="*/ 0 h 186"/>
                  <a:gd name="T6" fmla="*/ 14 w 14"/>
                  <a:gd name="T7" fmla="*/ 186 h 186"/>
                  <a:gd name="T8" fmla="*/ 2 w 14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6">
                    <a:moveTo>
                      <a:pt x="2" y="18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86"/>
                    </a:lnTo>
                    <a:lnTo>
                      <a:pt x="2" y="18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2833" y="1350"/>
                <a:ext cx="24" cy="293"/>
              </a:xfrm>
              <a:custGeom>
                <a:avLst/>
                <a:gdLst>
                  <a:gd name="T0" fmla="*/ 12 w 24"/>
                  <a:gd name="T1" fmla="*/ 293 h 293"/>
                  <a:gd name="T2" fmla="*/ 0 w 24"/>
                  <a:gd name="T3" fmla="*/ 3 h 293"/>
                  <a:gd name="T4" fmla="*/ 12 w 24"/>
                  <a:gd name="T5" fmla="*/ 0 h 293"/>
                  <a:gd name="T6" fmla="*/ 24 w 24"/>
                  <a:gd name="T7" fmla="*/ 293 h 293"/>
                  <a:gd name="T8" fmla="*/ 12 w 24"/>
                  <a:gd name="T9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3">
                    <a:moveTo>
                      <a:pt x="12" y="29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24" y="293"/>
                    </a:lnTo>
                    <a:lnTo>
                      <a:pt x="12" y="29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64"/>
              <p:cNvSpPr>
                <a:spLocks/>
              </p:cNvSpPr>
              <p:nvPr/>
            </p:nvSpPr>
            <p:spPr bwMode="auto">
              <a:xfrm>
                <a:off x="2855" y="1631"/>
                <a:ext cx="141" cy="22"/>
              </a:xfrm>
              <a:custGeom>
                <a:avLst/>
                <a:gdLst>
                  <a:gd name="T0" fmla="*/ 0 w 141"/>
                  <a:gd name="T1" fmla="*/ 22 h 22"/>
                  <a:gd name="T2" fmla="*/ 0 w 141"/>
                  <a:gd name="T3" fmla="*/ 10 h 22"/>
                  <a:gd name="T4" fmla="*/ 141 w 141"/>
                  <a:gd name="T5" fmla="*/ 0 h 22"/>
                  <a:gd name="T6" fmla="*/ 141 w 141"/>
                  <a:gd name="T7" fmla="*/ 12 h 22"/>
                  <a:gd name="T8" fmla="*/ 0 w 1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2">
                    <a:moveTo>
                      <a:pt x="0" y="22"/>
                    </a:moveTo>
                    <a:lnTo>
                      <a:pt x="0" y="10"/>
                    </a:lnTo>
                    <a:lnTo>
                      <a:pt x="141" y="0"/>
                    </a:lnTo>
                    <a:lnTo>
                      <a:pt x="14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5"/>
              <p:cNvSpPr>
                <a:spLocks/>
              </p:cNvSpPr>
              <p:nvPr/>
            </p:nvSpPr>
            <p:spPr bwMode="auto">
              <a:xfrm>
                <a:off x="2649" y="1643"/>
                <a:ext cx="206" cy="140"/>
              </a:xfrm>
              <a:custGeom>
                <a:avLst/>
                <a:gdLst>
                  <a:gd name="T0" fmla="*/ 7 w 206"/>
                  <a:gd name="T1" fmla="*/ 140 h 140"/>
                  <a:gd name="T2" fmla="*/ 0 w 206"/>
                  <a:gd name="T3" fmla="*/ 130 h 140"/>
                  <a:gd name="T4" fmla="*/ 198 w 206"/>
                  <a:gd name="T5" fmla="*/ 0 h 140"/>
                  <a:gd name="T6" fmla="*/ 206 w 206"/>
                  <a:gd name="T7" fmla="*/ 10 h 140"/>
                  <a:gd name="T8" fmla="*/ 7 w 206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140">
                    <a:moveTo>
                      <a:pt x="7" y="140"/>
                    </a:moveTo>
                    <a:lnTo>
                      <a:pt x="0" y="130"/>
                    </a:lnTo>
                    <a:lnTo>
                      <a:pt x="198" y="0"/>
                    </a:lnTo>
                    <a:lnTo>
                      <a:pt x="206" y="10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6"/>
              <p:cNvSpPr>
                <a:spLocks/>
              </p:cNvSpPr>
              <p:nvPr/>
            </p:nvSpPr>
            <p:spPr bwMode="auto">
              <a:xfrm>
                <a:off x="2524" y="1776"/>
                <a:ext cx="134" cy="231"/>
              </a:xfrm>
              <a:custGeom>
                <a:avLst/>
                <a:gdLst>
                  <a:gd name="T0" fmla="*/ 9 w 134"/>
                  <a:gd name="T1" fmla="*/ 231 h 231"/>
                  <a:gd name="T2" fmla="*/ 0 w 134"/>
                  <a:gd name="T3" fmla="*/ 224 h 231"/>
                  <a:gd name="T4" fmla="*/ 125 w 134"/>
                  <a:gd name="T5" fmla="*/ 0 h 231"/>
                  <a:gd name="T6" fmla="*/ 134 w 134"/>
                  <a:gd name="T7" fmla="*/ 4 h 231"/>
                  <a:gd name="T8" fmla="*/ 9 w 134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31">
                    <a:moveTo>
                      <a:pt x="9" y="231"/>
                    </a:moveTo>
                    <a:lnTo>
                      <a:pt x="0" y="224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7"/>
              <p:cNvSpPr>
                <a:spLocks/>
              </p:cNvSpPr>
              <p:nvPr/>
            </p:nvSpPr>
            <p:spPr bwMode="auto">
              <a:xfrm>
                <a:off x="2526" y="1825"/>
                <a:ext cx="329" cy="177"/>
              </a:xfrm>
              <a:custGeom>
                <a:avLst/>
                <a:gdLst>
                  <a:gd name="T0" fmla="*/ 5 w 329"/>
                  <a:gd name="T1" fmla="*/ 177 h 177"/>
                  <a:gd name="T2" fmla="*/ 0 w 329"/>
                  <a:gd name="T3" fmla="*/ 168 h 177"/>
                  <a:gd name="T4" fmla="*/ 324 w 329"/>
                  <a:gd name="T5" fmla="*/ 0 h 177"/>
                  <a:gd name="T6" fmla="*/ 329 w 329"/>
                  <a:gd name="T7" fmla="*/ 10 h 177"/>
                  <a:gd name="T8" fmla="*/ 5 w 32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177">
                    <a:moveTo>
                      <a:pt x="5" y="177"/>
                    </a:moveTo>
                    <a:lnTo>
                      <a:pt x="0" y="168"/>
                    </a:lnTo>
                    <a:lnTo>
                      <a:pt x="324" y="0"/>
                    </a:lnTo>
                    <a:lnTo>
                      <a:pt x="329" y="10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8"/>
              <p:cNvSpPr>
                <a:spLocks/>
              </p:cNvSpPr>
              <p:nvPr/>
            </p:nvSpPr>
            <p:spPr bwMode="auto">
              <a:xfrm>
                <a:off x="2649" y="1773"/>
                <a:ext cx="83" cy="255"/>
              </a:xfrm>
              <a:custGeom>
                <a:avLst/>
                <a:gdLst>
                  <a:gd name="T0" fmla="*/ 73 w 83"/>
                  <a:gd name="T1" fmla="*/ 255 h 255"/>
                  <a:gd name="T2" fmla="*/ 0 w 83"/>
                  <a:gd name="T3" fmla="*/ 5 h 255"/>
                  <a:gd name="T4" fmla="*/ 12 w 83"/>
                  <a:gd name="T5" fmla="*/ 0 h 255"/>
                  <a:gd name="T6" fmla="*/ 83 w 83"/>
                  <a:gd name="T7" fmla="*/ 251 h 255"/>
                  <a:gd name="T8" fmla="*/ 73 w 83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55">
                    <a:moveTo>
                      <a:pt x="73" y="255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83" y="251"/>
                    </a:lnTo>
                    <a:lnTo>
                      <a:pt x="73" y="25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9"/>
              <p:cNvSpPr>
                <a:spLocks/>
              </p:cNvSpPr>
              <p:nvPr/>
            </p:nvSpPr>
            <p:spPr bwMode="auto">
              <a:xfrm>
                <a:off x="2358" y="1650"/>
                <a:ext cx="175" cy="350"/>
              </a:xfrm>
              <a:custGeom>
                <a:avLst/>
                <a:gdLst>
                  <a:gd name="T0" fmla="*/ 163 w 175"/>
                  <a:gd name="T1" fmla="*/ 350 h 350"/>
                  <a:gd name="T2" fmla="*/ 0 w 175"/>
                  <a:gd name="T3" fmla="*/ 5 h 350"/>
                  <a:gd name="T4" fmla="*/ 10 w 175"/>
                  <a:gd name="T5" fmla="*/ 0 h 350"/>
                  <a:gd name="T6" fmla="*/ 175 w 175"/>
                  <a:gd name="T7" fmla="*/ 345 h 350"/>
                  <a:gd name="T8" fmla="*/ 163 w 175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50">
                    <a:moveTo>
                      <a:pt x="163" y="35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75" y="345"/>
                    </a:lnTo>
                    <a:lnTo>
                      <a:pt x="163" y="3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0"/>
              <p:cNvSpPr>
                <a:spLocks/>
              </p:cNvSpPr>
              <p:nvPr/>
            </p:nvSpPr>
            <p:spPr bwMode="auto">
              <a:xfrm>
                <a:off x="2283" y="1289"/>
                <a:ext cx="85" cy="366"/>
              </a:xfrm>
              <a:custGeom>
                <a:avLst/>
                <a:gdLst>
                  <a:gd name="T0" fmla="*/ 73 w 85"/>
                  <a:gd name="T1" fmla="*/ 366 h 366"/>
                  <a:gd name="T2" fmla="*/ 0 w 85"/>
                  <a:gd name="T3" fmla="*/ 2 h 366"/>
                  <a:gd name="T4" fmla="*/ 11 w 85"/>
                  <a:gd name="T5" fmla="*/ 0 h 366"/>
                  <a:gd name="T6" fmla="*/ 85 w 85"/>
                  <a:gd name="T7" fmla="*/ 366 h 366"/>
                  <a:gd name="T8" fmla="*/ 73 w 85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66">
                    <a:moveTo>
                      <a:pt x="73" y="36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85" y="366"/>
                    </a:lnTo>
                    <a:lnTo>
                      <a:pt x="73" y="36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1"/>
              <p:cNvSpPr>
                <a:spLocks/>
              </p:cNvSpPr>
              <p:nvPr/>
            </p:nvSpPr>
            <p:spPr bwMode="auto">
              <a:xfrm>
                <a:off x="2285" y="1289"/>
                <a:ext cx="168" cy="139"/>
              </a:xfrm>
              <a:custGeom>
                <a:avLst/>
                <a:gdLst>
                  <a:gd name="T0" fmla="*/ 161 w 168"/>
                  <a:gd name="T1" fmla="*/ 139 h 139"/>
                  <a:gd name="T2" fmla="*/ 0 w 168"/>
                  <a:gd name="T3" fmla="*/ 7 h 139"/>
                  <a:gd name="T4" fmla="*/ 7 w 168"/>
                  <a:gd name="T5" fmla="*/ 0 h 139"/>
                  <a:gd name="T6" fmla="*/ 168 w 168"/>
                  <a:gd name="T7" fmla="*/ 130 h 139"/>
                  <a:gd name="T8" fmla="*/ 161 w 16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161" y="13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68" y="130"/>
                    </a:lnTo>
                    <a:lnTo>
                      <a:pt x="161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2356" y="1423"/>
                <a:ext cx="99" cy="227"/>
              </a:xfrm>
              <a:custGeom>
                <a:avLst/>
                <a:gdLst>
                  <a:gd name="T0" fmla="*/ 9 w 99"/>
                  <a:gd name="T1" fmla="*/ 227 h 227"/>
                  <a:gd name="T2" fmla="*/ 0 w 99"/>
                  <a:gd name="T3" fmla="*/ 223 h 227"/>
                  <a:gd name="T4" fmla="*/ 90 w 99"/>
                  <a:gd name="T5" fmla="*/ 0 h 227"/>
                  <a:gd name="T6" fmla="*/ 99 w 99"/>
                  <a:gd name="T7" fmla="*/ 5 h 227"/>
                  <a:gd name="T8" fmla="*/ 9 w 99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27">
                    <a:moveTo>
                      <a:pt x="9" y="227"/>
                    </a:moveTo>
                    <a:lnTo>
                      <a:pt x="0" y="223"/>
                    </a:lnTo>
                    <a:lnTo>
                      <a:pt x="90" y="0"/>
                    </a:lnTo>
                    <a:lnTo>
                      <a:pt x="99" y="5"/>
                    </a:lnTo>
                    <a:lnTo>
                      <a:pt x="9" y="22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73"/>
              <p:cNvSpPr>
                <a:spLocks/>
              </p:cNvSpPr>
              <p:nvPr/>
            </p:nvSpPr>
            <p:spPr bwMode="auto">
              <a:xfrm>
                <a:off x="2446" y="1419"/>
                <a:ext cx="179" cy="106"/>
              </a:xfrm>
              <a:custGeom>
                <a:avLst/>
                <a:gdLst>
                  <a:gd name="T0" fmla="*/ 175 w 179"/>
                  <a:gd name="T1" fmla="*/ 106 h 106"/>
                  <a:gd name="T2" fmla="*/ 0 w 179"/>
                  <a:gd name="T3" fmla="*/ 9 h 106"/>
                  <a:gd name="T4" fmla="*/ 4 w 179"/>
                  <a:gd name="T5" fmla="*/ 0 h 106"/>
                  <a:gd name="T6" fmla="*/ 179 w 179"/>
                  <a:gd name="T7" fmla="*/ 97 h 106"/>
                  <a:gd name="T8" fmla="*/ 175 w 17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06">
                    <a:moveTo>
                      <a:pt x="175" y="10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79" y="97"/>
                    </a:lnTo>
                    <a:lnTo>
                      <a:pt x="175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4"/>
              <p:cNvSpPr>
                <a:spLocks/>
              </p:cNvSpPr>
              <p:nvPr/>
            </p:nvSpPr>
            <p:spPr bwMode="auto">
              <a:xfrm>
                <a:off x="2613" y="1518"/>
                <a:ext cx="43" cy="262"/>
              </a:xfrm>
              <a:custGeom>
                <a:avLst/>
                <a:gdLst>
                  <a:gd name="T0" fmla="*/ 34 w 43"/>
                  <a:gd name="T1" fmla="*/ 262 h 262"/>
                  <a:gd name="T2" fmla="*/ 0 w 43"/>
                  <a:gd name="T3" fmla="*/ 2 h 262"/>
                  <a:gd name="T4" fmla="*/ 12 w 43"/>
                  <a:gd name="T5" fmla="*/ 0 h 262"/>
                  <a:gd name="T6" fmla="*/ 43 w 43"/>
                  <a:gd name="T7" fmla="*/ 260 h 262"/>
                  <a:gd name="T8" fmla="*/ 34 w 43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34" y="26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3" y="260"/>
                    </a:lnTo>
                    <a:lnTo>
                      <a:pt x="34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75"/>
              <p:cNvSpPr>
                <a:spLocks/>
              </p:cNvSpPr>
              <p:nvPr/>
            </p:nvSpPr>
            <p:spPr bwMode="auto">
              <a:xfrm>
                <a:off x="2621" y="1516"/>
                <a:ext cx="231" cy="134"/>
              </a:xfrm>
              <a:custGeom>
                <a:avLst/>
                <a:gdLst>
                  <a:gd name="T0" fmla="*/ 226 w 231"/>
                  <a:gd name="T1" fmla="*/ 134 h 134"/>
                  <a:gd name="T2" fmla="*/ 0 w 231"/>
                  <a:gd name="T3" fmla="*/ 9 h 134"/>
                  <a:gd name="T4" fmla="*/ 4 w 231"/>
                  <a:gd name="T5" fmla="*/ 0 h 134"/>
                  <a:gd name="T6" fmla="*/ 231 w 231"/>
                  <a:gd name="T7" fmla="*/ 125 h 134"/>
                  <a:gd name="T8" fmla="*/ 226 w 231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26" y="13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31" y="125"/>
                    </a:lnTo>
                    <a:lnTo>
                      <a:pt x="226" y="1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6"/>
              <p:cNvSpPr>
                <a:spLocks/>
              </p:cNvSpPr>
              <p:nvPr/>
            </p:nvSpPr>
            <p:spPr bwMode="auto">
              <a:xfrm>
                <a:off x="2595" y="1383"/>
                <a:ext cx="33" cy="140"/>
              </a:xfrm>
              <a:custGeom>
                <a:avLst/>
                <a:gdLst>
                  <a:gd name="T0" fmla="*/ 21 w 33"/>
                  <a:gd name="T1" fmla="*/ 140 h 140"/>
                  <a:gd name="T2" fmla="*/ 0 w 33"/>
                  <a:gd name="T3" fmla="*/ 0 h 140"/>
                  <a:gd name="T4" fmla="*/ 9 w 33"/>
                  <a:gd name="T5" fmla="*/ 0 h 140"/>
                  <a:gd name="T6" fmla="*/ 33 w 33"/>
                  <a:gd name="T7" fmla="*/ 137 h 140"/>
                  <a:gd name="T8" fmla="*/ 21 w 33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0">
                    <a:moveTo>
                      <a:pt x="21" y="14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33" y="137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7"/>
              <p:cNvSpPr>
                <a:spLocks/>
              </p:cNvSpPr>
              <p:nvPr/>
            </p:nvSpPr>
            <p:spPr bwMode="auto">
              <a:xfrm>
                <a:off x="2361" y="1513"/>
                <a:ext cx="262" cy="135"/>
              </a:xfrm>
              <a:custGeom>
                <a:avLst/>
                <a:gdLst>
                  <a:gd name="T0" fmla="*/ 4 w 262"/>
                  <a:gd name="T1" fmla="*/ 135 h 135"/>
                  <a:gd name="T2" fmla="*/ 0 w 262"/>
                  <a:gd name="T3" fmla="*/ 125 h 135"/>
                  <a:gd name="T4" fmla="*/ 257 w 262"/>
                  <a:gd name="T5" fmla="*/ 0 h 135"/>
                  <a:gd name="T6" fmla="*/ 262 w 262"/>
                  <a:gd name="T7" fmla="*/ 10 h 135"/>
                  <a:gd name="T8" fmla="*/ 4 w 26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35">
                    <a:moveTo>
                      <a:pt x="4" y="135"/>
                    </a:moveTo>
                    <a:lnTo>
                      <a:pt x="0" y="125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8"/>
              <p:cNvSpPr>
                <a:spLocks/>
              </p:cNvSpPr>
              <p:nvPr/>
            </p:nvSpPr>
            <p:spPr bwMode="auto">
              <a:xfrm>
                <a:off x="2361" y="1641"/>
                <a:ext cx="290" cy="135"/>
              </a:xfrm>
              <a:custGeom>
                <a:avLst/>
                <a:gdLst>
                  <a:gd name="T0" fmla="*/ 288 w 290"/>
                  <a:gd name="T1" fmla="*/ 135 h 135"/>
                  <a:gd name="T2" fmla="*/ 0 w 290"/>
                  <a:gd name="T3" fmla="*/ 9 h 135"/>
                  <a:gd name="T4" fmla="*/ 4 w 290"/>
                  <a:gd name="T5" fmla="*/ 0 h 135"/>
                  <a:gd name="T6" fmla="*/ 290 w 290"/>
                  <a:gd name="T7" fmla="*/ 125 h 135"/>
                  <a:gd name="T8" fmla="*/ 288 w 29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35">
                    <a:moveTo>
                      <a:pt x="288" y="13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90" y="125"/>
                    </a:lnTo>
                    <a:lnTo>
                      <a:pt x="288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9"/>
              <p:cNvSpPr>
                <a:spLocks/>
              </p:cNvSpPr>
              <p:nvPr/>
            </p:nvSpPr>
            <p:spPr bwMode="auto">
              <a:xfrm>
                <a:off x="2656" y="1731"/>
                <a:ext cx="619" cy="52"/>
              </a:xfrm>
              <a:custGeom>
                <a:avLst/>
                <a:gdLst>
                  <a:gd name="T0" fmla="*/ 0 w 619"/>
                  <a:gd name="T1" fmla="*/ 52 h 52"/>
                  <a:gd name="T2" fmla="*/ 0 w 619"/>
                  <a:gd name="T3" fmla="*/ 40 h 52"/>
                  <a:gd name="T4" fmla="*/ 619 w 619"/>
                  <a:gd name="T5" fmla="*/ 0 h 52"/>
                  <a:gd name="T6" fmla="*/ 619 w 619"/>
                  <a:gd name="T7" fmla="*/ 11 h 52"/>
                  <a:gd name="T8" fmla="*/ 0 w 619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52">
                    <a:moveTo>
                      <a:pt x="0" y="52"/>
                    </a:moveTo>
                    <a:lnTo>
                      <a:pt x="0" y="40"/>
                    </a:lnTo>
                    <a:lnTo>
                      <a:pt x="619" y="0"/>
                    </a:lnTo>
                    <a:lnTo>
                      <a:pt x="619" y="1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0"/>
              <p:cNvSpPr>
                <a:spLocks/>
              </p:cNvSpPr>
              <p:nvPr/>
            </p:nvSpPr>
            <p:spPr bwMode="auto">
              <a:xfrm>
                <a:off x="3145" y="1475"/>
                <a:ext cx="258" cy="123"/>
              </a:xfrm>
              <a:custGeom>
                <a:avLst/>
                <a:gdLst>
                  <a:gd name="T0" fmla="*/ 5 w 258"/>
                  <a:gd name="T1" fmla="*/ 123 h 123"/>
                  <a:gd name="T2" fmla="*/ 0 w 258"/>
                  <a:gd name="T3" fmla="*/ 114 h 123"/>
                  <a:gd name="T4" fmla="*/ 253 w 258"/>
                  <a:gd name="T5" fmla="*/ 0 h 123"/>
                  <a:gd name="T6" fmla="*/ 258 w 258"/>
                  <a:gd name="T7" fmla="*/ 10 h 123"/>
                  <a:gd name="T8" fmla="*/ 5 w 258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23">
                    <a:moveTo>
                      <a:pt x="5" y="123"/>
                    </a:moveTo>
                    <a:lnTo>
                      <a:pt x="0" y="114"/>
                    </a:lnTo>
                    <a:lnTo>
                      <a:pt x="253" y="0"/>
                    </a:lnTo>
                    <a:lnTo>
                      <a:pt x="258" y="10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1"/>
              <p:cNvSpPr>
                <a:spLocks/>
              </p:cNvSpPr>
              <p:nvPr/>
            </p:nvSpPr>
            <p:spPr bwMode="auto">
              <a:xfrm>
                <a:off x="2994" y="1589"/>
                <a:ext cx="156" cy="52"/>
              </a:xfrm>
              <a:custGeom>
                <a:avLst/>
                <a:gdLst>
                  <a:gd name="T0" fmla="*/ 2 w 156"/>
                  <a:gd name="T1" fmla="*/ 52 h 52"/>
                  <a:gd name="T2" fmla="*/ 0 w 156"/>
                  <a:gd name="T3" fmla="*/ 40 h 52"/>
                  <a:gd name="T4" fmla="*/ 154 w 156"/>
                  <a:gd name="T5" fmla="*/ 0 h 52"/>
                  <a:gd name="T6" fmla="*/ 156 w 156"/>
                  <a:gd name="T7" fmla="*/ 9 h 52"/>
                  <a:gd name="T8" fmla="*/ 2 w 1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2">
                    <a:moveTo>
                      <a:pt x="2" y="52"/>
                    </a:moveTo>
                    <a:lnTo>
                      <a:pt x="0" y="40"/>
                    </a:lnTo>
                    <a:lnTo>
                      <a:pt x="154" y="0"/>
                    </a:lnTo>
                    <a:lnTo>
                      <a:pt x="156" y="9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82"/>
              <p:cNvSpPr>
                <a:spLocks/>
              </p:cNvSpPr>
              <p:nvPr/>
            </p:nvSpPr>
            <p:spPr bwMode="auto">
              <a:xfrm>
                <a:off x="3379" y="1152"/>
                <a:ext cx="26" cy="328"/>
              </a:xfrm>
              <a:custGeom>
                <a:avLst/>
                <a:gdLst>
                  <a:gd name="T0" fmla="*/ 14 w 26"/>
                  <a:gd name="T1" fmla="*/ 328 h 328"/>
                  <a:gd name="T2" fmla="*/ 0 w 26"/>
                  <a:gd name="T3" fmla="*/ 0 h 328"/>
                  <a:gd name="T4" fmla="*/ 12 w 26"/>
                  <a:gd name="T5" fmla="*/ 0 h 328"/>
                  <a:gd name="T6" fmla="*/ 26 w 26"/>
                  <a:gd name="T7" fmla="*/ 328 h 328"/>
                  <a:gd name="T8" fmla="*/ 14 w 26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8">
                    <a:moveTo>
                      <a:pt x="14" y="32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328"/>
                    </a:lnTo>
                    <a:lnTo>
                      <a:pt x="14" y="3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83"/>
              <p:cNvSpPr>
                <a:spLocks/>
              </p:cNvSpPr>
              <p:nvPr/>
            </p:nvSpPr>
            <p:spPr bwMode="auto">
              <a:xfrm>
                <a:off x="3202" y="944"/>
                <a:ext cx="187" cy="212"/>
              </a:xfrm>
              <a:custGeom>
                <a:avLst/>
                <a:gdLst>
                  <a:gd name="T0" fmla="*/ 179 w 187"/>
                  <a:gd name="T1" fmla="*/ 212 h 212"/>
                  <a:gd name="T2" fmla="*/ 0 w 187"/>
                  <a:gd name="T3" fmla="*/ 7 h 212"/>
                  <a:gd name="T4" fmla="*/ 9 w 187"/>
                  <a:gd name="T5" fmla="*/ 0 h 212"/>
                  <a:gd name="T6" fmla="*/ 187 w 187"/>
                  <a:gd name="T7" fmla="*/ 205 h 212"/>
                  <a:gd name="T8" fmla="*/ 179 w 187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2">
                    <a:moveTo>
                      <a:pt x="179" y="212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87" y="205"/>
                    </a:lnTo>
                    <a:lnTo>
                      <a:pt x="179" y="21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84"/>
              <p:cNvSpPr>
                <a:spLocks/>
              </p:cNvSpPr>
              <p:nvPr/>
            </p:nvSpPr>
            <p:spPr bwMode="auto">
              <a:xfrm>
                <a:off x="3237" y="1149"/>
                <a:ext cx="149" cy="119"/>
              </a:xfrm>
              <a:custGeom>
                <a:avLst/>
                <a:gdLst>
                  <a:gd name="T0" fmla="*/ 7 w 149"/>
                  <a:gd name="T1" fmla="*/ 119 h 119"/>
                  <a:gd name="T2" fmla="*/ 0 w 149"/>
                  <a:gd name="T3" fmla="*/ 109 h 119"/>
                  <a:gd name="T4" fmla="*/ 142 w 149"/>
                  <a:gd name="T5" fmla="*/ 0 h 119"/>
                  <a:gd name="T6" fmla="*/ 149 w 149"/>
                  <a:gd name="T7" fmla="*/ 10 h 119"/>
                  <a:gd name="T8" fmla="*/ 7 w 14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9">
                    <a:moveTo>
                      <a:pt x="7" y="119"/>
                    </a:moveTo>
                    <a:lnTo>
                      <a:pt x="0" y="109"/>
                    </a:lnTo>
                    <a:lnTo>
                      <a:pt x="142" y="0"/>
                    </a:lnTo>
                    <a:lnTo>
                      <a:pt x="149" y="10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85"/>
              <p:cNvSpPr>
                <a:spLocks/>
              </p:cNvSpPr>
              <p:nvPr/>
            </p:nvSpPr>
            <p:spPr bwMode="auto">
              <a:xfrm>
                <a:off x="3086" y="1258"/>
                <a:ext cx="161" cy="137"/>
              </a:xfrm>
              <a:custGeom>
                <a:avLst/>
                <a:gdLst>
                  <a:gd name="T0" fmla="*/ 7 w 161"/>
                  <a:gd name="T1" fmla="*/ 137 h 137"/>
                  <a:gd name="T2" fmla="*/ 0 w 161"/>
                  <a:gd name="T3" fmla="*/ 130 h 137"/>
                  <a:gd name="T4" fmla="*/ 154 w 161"/>
                  <a:gd name="T5" fmla="*/ 0 h 137"/>
                  <a:gd name="T6" fmla="*/ 161 w 161"/>
                  <a:gd name="T7" fmla="*/ 10 h 137"/>
                  <a:gd name="T8" fmla="*/ 7 w 16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37">
                    <a:moveTo>
                      <a:pt x="7" y="137"/>
                    </a:moveTo>
                    <a:lnTo>
                      <a:pt x="0" y="130"/>
                    </a:lnTo>
                    <a:lnTo>
                      <a:pt x="154" y="0"/>
                    </a:lnTo>
                    <a:lnTo>
                      <a:pt x="161" y="10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6"/>
              <p:cNvSpPr>
                <a:spLocks/>
              </p:cNvSpPr>
              <p:nvPr/>
            </p:nvSpPr>
            <p:spPr bwMode="auto">
              <a:xfrm>
                <a:off x="2838" y="1353"/>
                <a:ext cx="255" cy="42"/>
              </a:xfrm>
              <a:custGeom>
                <a:avLst/>
                <a:gdLst>
                  <a:gd name="T0" fmla="*/ 253 w 255"/>
                  <a:gd name="T1" fmla="*/ 42 h 42"/>
                  <a:gd name="T2" fmla="*/ 0 w 255"/>
                  <a:gd name="T3" fmla="*/ 9 h 42"/>
                  <a:gd name="T4" fmla="*/ 2 w 255"/>
                  <a:gd name="T5" fmla="*/ 0 h 42"/>
                  <a:gd name="T6" fmla="*/ 255 w 255"/>
                  <a:gd name="T7" fmla="*/ 33 h 42"/>
                  <a:gd name="T8" fmla="*/ 253 w 25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42">
                    <a:moveTo>
                      <a:pt x="253" y="42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55" y="33"/>
                    </a:lnTo>
                    <a:lnTo>
                      <a:pt x="253" y="4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7"/>
              <p:cNvSpPr>
                <a:spLocks/>
              </p:cNvSpPr>
              <p:nvPr/>
            </p:nvSpPr>
            <p:spPr bwMode="auto">
              <a:xfrm>
                <a:off x="2599" y="1355"/>
                <a:ext cx="239" cy="33"/>
              </a:xfrm>
              <a:custGeom>
                <a:avLst/>
                <a:gdLst>
                  <a:gd name="T0" fmla="*/ 0 w 239"/>
                  <a:gd name="T1" fmla="*/ 33 h 33"/>
                  <a:gd name="T2" fmla="*/ 0 w 239"/>
                  <a:gd name="T3" fmla="*/ 24 h 33"/>
                  <a:gd name="T4" fmla="*/ 239 w 239"/>
                  <a:gd name="T5" fmla="*/ 0 h 33"/>
                  <a:gd name="T6" fmla="*/ 239 w 239"/>
                  <a:gd name="T7" fmla="*/ 12 h 33"/>
                  <a:gd name="T8" fmla="*/ 0 w 23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33">
                    <a:moveTo>
                      <a:pt x="0" y="33"/>
                    </a:moveTo>
                    <a:lnTo>
                      <a:pt x="0" y="24"/>
                    </a:lnTo>
                    <a:lnTo>
                      <a:pt x="239" y="0"/>
                    </a:lnTo>
                    <a:lnTo>
                      <a:pt x="239" y="1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8"/>
              <p:cNvSpPr>
                <a:spLocks/>
              </p:cNvSpPr>
              <p:nvPr/>
            </p:nvSpPr>
            <p:spPr bwMode="auto">
              <a:xfrm>
                <a:off x="2287" y="1286"/>
                <a:ext cx="315" cy="104"/>
              </a:xfrm>
              <a:custGeom>
                <a:avLst/>
                <a:gdLst>
                  <a:gd name="T0" fmla="*/ 310 w 315"/>
                  <a:gd name="T1" fmla="*/ 104 h 104"/>
                  <a:gd name="T2" fmla="*/ 0 w 315"/>
                  <a:gd name="T3" fmla="*/ 10 h 104"/>
                  <a:gd name="T4" fmla="*/ 5 w 315"/>
                  <a:gd name="T5" fmla="*/ 0 h 104"/>
                  <a:gd name="T6" fmla="*/ 315 w 315"/>
                  <a:gd name="T7" fmla="*/ 95 h 104"/>
                  <a:gd name="T8" fmla="*/ 310 w 315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04">
                    <a:moveTo>
                      <a:pt x="310" y="10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15" y="95"/>
                    </a:lnTo>
                    <a:lnTo>
                      <a:pt x="310" y="1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9"/>
              <p:cNvSpPr>
                <a:spLocks/>
              </p:cNvSpPr>
              <p:nvPr/>
            </p:nvSpPr>
            <p:spPr bwMode="auto">
              <a:xfrm>
                <a:off x="2448" y="1383"/>
                <a:ext cx="149" cy="48"/>
              </a:xfrm>
              <a:custGeom>
                <a:avLst/>
                <a:gdLst>
                  <a:gd name="T0" fmla="*/ 5 w 149"/>
                  <a:gd name="T1" fmla="*/ 48 h 48"/>
                  <a:gd name="T2" fmla="*/ 0 w 149"/>
                  <a:gd name="T3" fmla="*/ 36 h 48"/>
                  <a:gd name="T4" fmla="*/ 147 w 149"/>
                  <a:gd name="T5" fmla="*/ 0 h 48"/>
                  <a:gd name="T6" fmla="*/ 149 w 149"/>
                  <a:gd name="T7" fmla="*/ 10 h 48"/>
                  <a:gd name="T8" fmla="*/ 5 w 14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48">
                    <a:moveTo>
                      <a:pt x="5" y="48"/>
                    </a:moveTo>
                    <a:lnTo>
                      <a:pt x="0" y="36"/>
                    </a:lnTo>
                    <a:lnTo>
                      <a:pt x="147" y="0"/>
                    </a:lnTo>
                    <a:lnTo>
                      <a:pt x="149" y="1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0"/>
              <p:cNvSpPr>
                <a:spLocks/>
              </p:cNvSpPr>
              <p:nvPr/>
            </p:nvSpPr>
            <p:spPr bwMode="auto">
              <a:xfrm>
                <a:off x="2618" y="1386"/>
                <a:ext cx="473" cy="132"/>
              </a:xfrm>
              <a:custGeom>
                <a:avLst/>
                <a:gdLst>
                  <a:gd name="T0" fmla="*/ 0 w 200"/>
                  <a:gd name="T1" fmla="*/ 56 h 56"/>
                  <a:gd name="T2" fmla="*/ 0 w 200"/>
                  <a:gd name="T3" fmla="*/ 56 h 56"/>
                  <a:gd name="T4" fmla="*/ 1 w 200"/>
                  <a:gd name="T5" fmla="*/ 54 h 56"/>
                  <a:gd name="T6" fmla="*/ 1 w 200"/>
                  <a:gd name="T7" fmla="*/ 52 h 56"/>
                  <a:gd name="T8" fmla="*/ 199 w 200"/>
                  <a:gd name="T9" fmla="*/ 0 h 56"/>
                  <a:gd name="T10" fmla="*/ 200 w 200"/>
                  <a:gd name="T11" fmla="*/ 4 h 56"/>
                  <a:gd name="T12" fmla="*/ 0 w 200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56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" y="51"/>
                      <a:pt x="145" y="14"/>
                      <a:pt x="199" y="0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8" y="53"/>
                      <a:pt x="2" y="56"/>
                      <a:pt x="0" y="5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1"/>
              <p:cNvSpPr>
                <a:spLocks/>
              </p:cNvSpPr>
              <p:nvPr/>
            </p:nvSpPr>
            <p:spPr bwMode="auto">
              <a:xfrm>
                <a:off x="2618" y="1357"/>
                <a:ext cx="225" cy="163"/>
              </a:xfrm>
              <a:custGeom>
                <a:avLst/>
                <a:gdLst>
                  <a:gd name="T0" fmla="*/ 7 w 225"/>
                  <a:gd name="T1" fmla="*/ 163 h 163"/>
                  <a:gd name="T2" fmla="*/ 0 w 225"/>
                  <a:gd name="T3" fmla="*/ 154 h 163"/>
                  <a:gd name="T4" fmla="*/ 218 w 225"/>
                  <a:gd name="T5" fmla="*/ 0 h 163"/>
                  <a:gd name="T6" fmla="*/ 225 w 225"/>
                  <a:gd name="T7" fmla="*/ 10 h 163"/>
                  <a:gd name="T8" fmla="*/ 7 w 22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63">
                    <a:moveTo>
                      <a:pt x="7" y="163"/>
                    </a:moveTo>
                    <a:lnTo>
                      <a:pt x="0" y="154"/>
                    </a:lnTo>
                    <a:lnTo>
                      <a:pt x="218" y="0"/>
                    </a:lnTo>
                    <a:lnTo>
                      <a:pt x="225" y="1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92"/>
              <p:cNvSpPr>
                <a:spLocks/>
              </p:cNvSpPr>
              <p:nvPr/>
            </p:nvSpPr>
            <p:spPr bwMode="auto">
              <a:xfrm>
                <a:off x="2845" y="1258"/>
                <a:ext cx="395" cy="99"/>
              </a:xfrm>
              <a:custGeom>
                <a:avLst/>
                <a:gdLst>
                  <a:gd name="T0" fmla="*/ 2 w 395"/>
                  <a:gd name="T1" fmla="*/ 99 h 99"/>
                  <a:gd name="T2" fmla="*/ 0 w 395"/>
                  <a:gd name="T3" fmla="*/ 88 h 99"/>
                  <a:gd name="T4" fmla="*/ 392 w 395"/>
                  <a:gd name="T5" fmla="*/ 0 h 99"/>
                  <a:gd name="T6" fmla="*/ 395 w 395"/>
                  <a:gd name="T7" fmla="*/ 12 h 99"/>
                  <a:gd name="T8" fmla="*/ 2 w 39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99">
                    <a:moveTo>
                      <a:pt x="2" y="99"/>
                    </a:moveTo>
                    <a:lnTo>
                      <a:pt x="0" y="88"/>
                    </a:lnTo>
                    <a:lnTo>
                      <a:pt x="392" y="0"/>
                    </a:lnTo>
                    <a:lnTo>
                      <a:pt x="395" y="12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93"/>
              <p:cNvSpPr>
                <a:spLocks/>
              </p:cNvSpPr>
              <p:nvPr/>
            </p:nvSpPr>
            <p:spPr bwMode="auto">
              <a:xfrm>
                <a:off x="3086" y="1393"/>
                <a:ext cx="69" cy="198"/>
              </a:xfrm>
              <a:custGeom>
                <a:avLst/>
                <a:gdLst>
                  <a:gd name="T0" fmla="*/ 59 w 69"/>
                  <a:gd name="T1" fmla="*/ 198 h 198"/>
                  <a:gd name="T2" fmla="*/ 0 w 69"/>
                  <a:gd name="T3" fmla="*/ 2 h 198"/>
                  <a:gd name="T4" fmla="*/ 12 w 69"/>
                  <a:gd name="T5" fmla="*/ 0 h 198"/>
                  <a:gd name="T6" fmla="*/ 69 w 69"/>
                  <a:gd name="T7" fmla="*/ 196 h 198"/>
                  <a:gd name="T8" fmla="*/ 59 w 69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98">
                    <a:moveTo>
                      <a:pt x="59" y="19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9" y="196"/>
                    </a:lnTo>
                    <a:lnTo>
                      <a:pt x="59" y="19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94"/>
              <p:cNvSpPr>
                <a:spLocks/>
              </p:cNvSpPr>
              <p:nvPr/>
            </p:nvSpPr>
            <p:spPr bwMode="auto">
              <a:xfrm>
                <a:off x="2980" y="1105"/>
                <a:ext cx="401" cy="51"/>
              </a:xfrm>
              <a:custGeom>
                <a:avLst/>
                <a:gdLst>
                  <a:gd name="T0" fmla="*/ 399 w 401"/>
                  <a:gd name="T1" fmla="*/ 51 h 51"/>
                  <a:gd name="T2" fmla="*/ 0 w 401"/>
                  <a:gd name="T3" fmla="*/ 11 h 51"/>
                  <a:gd name="T4" fmla="*/ 0 w 401"/>
                  <a:gd name="T5" fmla="*/ 0 h 51"/>
                  <a:gd name="T6" fmla="*/ 401 w 401"/>
                  <a:gd name="T7" fmla="*/ 42 h 51"/>
                  <a:gd name="T8" fmla="*/ 399 w 40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51">
                    <a:moveTo>
                      <a:pt x="399" y="5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01" y="42"/>
                    </a:lnTo>
                    <a:lnTo>
                      <a:pt x="399" y="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95"/>
              <p:cNvSpPr>
                <a:spLocks/>
              </p:cNvSpPr>
              <p:nvPr/>
            </p:nvSpPr>
            <p:spPr bwMode="auto">
              <a:xfrm>
                <a:off x="2977" y="944"/>
                <a:ext cx="232" cy="168"/>
              </a:xfrm>
              <a:custGeom>
                <a:avLst/>
                <a:gdLst>
                  <a:gd name="T0" fmla="*/ 7 w 232"/>
                  <a:gd name="T1" fmla="*/ 168 h 168"/>
                  <a:gd name="T2" fmla="*/ 0 w 232"/>
                  <a:gd name="T3" fmla="*/ 161 h 168"/>
                  <a:gd name="T4" fmla="*/ 225 w 232"/>
                  <a:gd name="T5" fmla="*/ 0 h 168"/>
                  <a:gd name="T6" fmla="*/ 232 w 232"/>
                  <a:gd name="T7" fmla="*/ 9 h 168"/>
                  <a:gd name="T8" fmla="*/ 7 w 23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68">
                    <a:moveTo>
                      <a:pt x="7" y="168"/>
                    </a:moveTo>
                    <a:lnTo>
                      <a:pt x="0" y="161"/>
                    </a:lnTo>
                    <a:lnTo>
                      <a:pt x="225" y="0"/>
                    </a:lnTo>
                    <a:lnTo>
                      <a:pt x="232" y="9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6"/>
              <p:cNvSpPr>
                <a:spLocks/>
              </p:cNvSpPr>
              <p:nvPr/>
            </p:nvSpPr>
            <p:spPr bwMode="auto">
              <a:xfrm>
                <a:off x="2283" y="1038"/>
                <a:ext cx="111" cy="253"/>
              </a:xfrm>
              <a:custGeom>
                <a:avLst/>
                <a:gdLst>
                  <a:gd name="T0" fmla="*/ 9 w 111"/>
                  <a:gd name="T1" fmla="*/ 253 h 253"/>
                  <a:gd name="T2" fmla="*/ 0 w 111"/>
                  <a:gd name="T3" fmla="*/ 248 h 253"/>
                  <a:gd name="T4" fmla="*/ 99 w 111"/>
                  <a:gd name="T5" fmla="*/ 0 h 253"/>
                  <a:gd name="T6" fmla="*/ 111 w 111"/>
                  <a:gd name="T7" fmla="*/ 5 h 253"/>
                  <a:gd name="T8" fmla="*/ 9 w 111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3">
                    <a:moveTo>
                      <a:pt x="9" y="253"/>
                    </a:moveTo>
                    <a:lnTo>
                      <a:pt x="0" y="248"/>
                    </a:lnTo>
                    <a:lnTo>
                      <a:pt x="99" y="0"/>
                    </a:lnTo>
                    <a:lnTo>
                      <a:pt x="111" y="5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7"/>
              <p:cNvSpPr>
                <a:spLocks/>
              </p:cNvSpPr>
              <p:nvPr/>
            </p:nvSpPr>
            <p:spPr bwMode="auto">
              <a:xfrm>
                <a:off x="2389" y="1034"/>
                <a:ext cx="173" cy="241"/>
              </a:xfrm>
              <a:custGeom>
                <a:avLst/>
                <a:gdLst>
                  <a:gd name="T0" fmla="*/ 163 w 173"/>
                  <a:gd name="T1" fmla="*/ 241 h 241"/>
                  <a:gd name="T2" fmla="*/ 0 w 173"/>
                  <a:gd name="T3" fmla="*/ 7 h 241"/>
                  <a:gd name="T4" fmla="*/ 9 w 173"/>
                  <a:gd name="T5" fmla="*/ 0 h 241"/>
                  <a:gd name="T6" fmla="*/ 173 w 173"/>
                  <a:gd name="T7" fmla="*/ 234 h 241"/>
                  <a:gd name="T8" fmla="*/ 163 w 17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1">
                    <a:moveTo>
                      <a:pt x="163" y="24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73" y="234"/>
                    </a:lnTo>
                    <a:lnTo>
                      <a:pt x="163" y="24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98"/>
              <p:cNvSpPr>
                <a:spLocks/>
              </p:cNvSpPr>
              <p:nvPr/>
            </p:nvSpPr>
            <p:spPr bwMode="auto">
              <a:xfrm>
                <a:off x="2562" y="1263"/>
                <a:ext cx="285" cy="99"/>
              </a:xfrm>
              <a:custGeom>
                <a:avLst/>
                <a:gdLst>
                  <a:gd name="T0" fmla="*/ 283 w 285"/>
                  <a:gd name="T1" fmla="*/ 99 h 99"/>
                  <a:gd name="T2" fmla="*/ 0 w 285"/>
                  <a:gd name="T3" fmla="*/ 9 h 99"/>
                  <a:gd name="T4" fmla="*/ 2 w 285"/>
                  <a:gd name="T5" fmla="*/ 0 h 99"/>
                  <a:gd name="T6" fmla="*/ 285 w 285"/>
                  <a:gd name="T7" fmla="*/ 87 h 99"/>
                  <a:gd name="T8" fmla="*/ 283 w 28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99">
                    <a:moveTo>
                      <a:pt x="283" y="9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85" y="87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99"/>
              <p:cNvSpPr>
                <a:spLocks/>
              </p:cNvSpPr>
              <p:nvPr/>
            </p:nvSpPr>
            <p:spPr bwMode="auto">
              <a:xfrm>
                <a:off x="2554" y="1265"/>
                <a:ext cx="48" cy="121"/>
              </a:xfrm>
              <a:custGeom>
                <a:avLst/>
                <a:gdLst>
                  <a:gd name="T0" fmla="*/ 38 w 48"/>
                  <a:gd name="T1" fmla="*/ 121 h 121"/>
                  <a:gd name="T2" fmla="*/ 0 w 48"/>
                  <a:gd name="T3" fmla="*/ 5 h 121"/>
                  <a:gd name="T4" fmla="*/ 12 w 48"/>
                  <a:gd name="T5" fmla="*/ 0 h 121"/>
                  <a:gd name="T6" fmla="*/ 48 w 48"/>
                  <a:gd name="T7" fmla="*/ 118 h 121"/>
                  <a:gd name="T8" fmla="*/ 38 w 4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1">
                    <a:moveTo>
                      <a:pt x="38" y="12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8" y="118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0"/>
              <p:cNvSpPr>
                <a:spLocks/>
              </p:cNvSpPr>
              <p:nvPr/>
            </p:nvSpPr>
            <p:spPr bwMode="auto">
              <a:xfrm>
                <a:off x="2443" y="1263"/>
                <a:ext cx="121" cy="165"/>
              </a:xfrm>
              <a:custGeom>
                <a:avLst/>
                <a:gdLst>
                  <a:gd name="T0" fmla="*/ 10 w 121"/>
                  <a:gd name="T1" fmla="*/ 165 h 165"/>
                  <a:gd name="T2" fmla="*/ 0 w 121"/>
                  <a:gd name="T3" fmla="*/ 158 h 165"/>
                  <a:gd name="T4" fmla="*/ 111 w 121"/>
                  <a:gd name="T5" fmla="*/ 0 h 165"/>
                  <a:gd name="T6" fmla="*/ 121 w 121"/>
                  <a:gd name="T7" fmla="*/ 7 h 165"/>
                  <a:gd name="T8" fmla="*/ 10 w 121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5">
                    <a:moveTo>
                      <a:pt x="10" y="165"/>
                    </a:moveTo>
                    <a:lnTo>
                      <a:pt x="0" y="158"/>
                    </a:lnTo>
                    <a:lnTo>
                      <a:pt x="111" y="0"/>
                    </a:lnTo>
                    <a:lnTo>
                      <a:pt x="121" y="7"/>
                    </a:ln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1"/>
              <p:cNvSpPr>
                <a:spLocks/>
              </p:cNvSpPr>
              <p:nvPr/>
            </p:nvSpPr>
            <p:spPr bwMode="auto">
              <a:xfrm>
                <a:off x="2382" y="885"/>
                <a:ext cx="198" cy="160"/>
              </a:xfrm>
              <a:custGeom>
                <a:avLst/>
                <a:gdLst>
                  <a:gd name="T0" fmla="*/ 7 w 198"/>
                  <a:gd name="T1" fmla="*/ 160 h 160"/>
                  <a:gd name="T2" fmla="*/ 0 w 198"/>
                  <a:gd name="T3" fmla="*/ 151 h 160"/>
                  <a:gd name="T4" fmla="*/ 191 w 198"/>
                  <a:gd name="T5" fmla="*/ 0 h 160"/>
                  <a:gd name="T6" fmla="*/ 198 w 198"/>
                  <a:gd name="T7" fmla="*/ 7 h 160"/>
                  <a:gd name="T8" fmla="*/ 7 w 198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0">
                    <a:moveTo>
                      <a:pt x="7" y="160"/>
                    </a:moveTo>
                    <a:lnTo>
                      <a:pt x="0" y="151"/>
                    </a:lnTo>
                    <a:lnTo>
                      <a:pt x="191" y="0"/>
                    </a:lnTo>
                    <a:lnTo>
                      <a:pt x="198" y="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02"/>
              <p:cNvSpPr>
                <a:spLocks/>
              </p:cNvSpPr>
              <p:nvPr/>
            </p:nvSpPr>
            <p:spPr bwMode="auto">
              <a:xfrm>
                <a:off x="2569" y="885"/>
                <a:ext cx="208" cy="250"/>
              </a:xfrm>
              <a:custGeom>
                <a:avLst/>
                <a:gdLst>
                  <a:gd name="T0" fmla="*/ 200 w 208"/>
                  <a:gd name="T1" fmla="*/ 250 h 250"/>
                  <a:gd name="T2" fmla="*/ 0 w 208"/>
                  <a:gd name="T3" fmla="*/ 7 h 250"/>
                  <a:gd name="T4" fmla="*/ 9 w 208"/>
                  <a:gd name="T5" fmla="*/ 0 h 250"/>
                  <a:gd name="T6" fmla="*/ 208 w 208"/>
                  <a:gd name="T7" fmla="*/ 243 h 250"/>
                  <a:gd name="T8" fmla="*/ 200 w 20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50">
                    <a:moveTo>
                      <a:pt x="200" y="25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08" y="243"/>
                    </a:lnTo>
                    <a:lnTo>
                      <a:pt x="200" y="2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03"/>
              <p:cNvSpPr>
                <a:spLocks/>
              </p:cNvSpPr>
              <p:nvPr/>
            </p:nvSpPr>
            <p:spPr bwMode="auto">
              <a:xfrm>
                <a:off x="2554" y="1123"/>
                <a:ext cx="220" cy="147"/>
              </a:xfrm>
              <a:custGeom>
                <a:avLst/>
                <a:gdLst>
                  <a:gd name="T0" fmla="*/ 8 w 220"/>
                  <a:gd name="T1" fmla="*/ 147 h 147"/>
                  <a:gd name="T2" fmla="*/ 0 w 220"/>
                  <a:gd name="T3" fmla="*/ 137 h 147"/>
                  <a:gd name="T4" fmla="*/ 215 w 220"/>
                  <a:gd name="T5" fmla="*/ 0 h 147"/>
                  <a:gd name="T6" fmla="*/ 220 w 220"/>
                  <a:gd name="T7" fmla="*/ 10 h 147"/>
                  <a:gd name="T8" fmla="*/ 8 w 220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47">
                    <a:moveTo>
                      <a:pt x="8" y="147"/>
                    </a:moveTo>
                    <a:lnTo>
                      <a:pt x="0" y="137"/>
                    </a:lnTo>
                    <a:lnTo>
                      <a:pt x="215" y="0"/>
                    </a:lnTo>
                    <a:lnTo>
                      <a:pt x="220" y="10"/>
                    </a:lnTo>
                    <a:lnTo>
                      <a:pt x="8" y="14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04"/>
              <p:cNvSpPr>
                <a:spLocks/>
              </p:cNvSpPr>
              <p:nvPr/>
            </p:nvSpPr>
            <p:spPr bwMode="auto">
              <a:xfrm>
                <a:off x="2290" y="1263"/>
                <a:ext cx="269" cy="28"/>
              </a:xfrm>
              <a:custGeom>
                <a:avLst/>
                <a:gdLst>
                  <a:gd name="T0" fmla="*/ 0 w 269"/>
                  <a:gd name="T1" fmla="*/ 28 h 28"/>
                  <a:gd name="T2" fmla="*/ 0 w 269"/>
                  <a:gd name="T3" fmla="*/ 16 h 28"/>
                  <a:gd name="T4" fmla="*/ 269 w 269"/>
                  <a:gd name="T5" fmla="*/ 0 h 28"/>
                  <a:gd name="T6" fmla="*/ 269 w 269"/>
                  <a:gd name="T7" fmla="*/ 9 h 28"/>
                  <a:gd name="T8" fmla="*/ 0 w 26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0" y="28"/>
                    </a:moveTo>
                    <a:lnTo>
                      <a:pt x="0" y="16"/>
                    </a:lnTo>
                    <a:lnTo>
                      <a:pt x="269" y="0"/>
                    </a:lnTo>
                    <a:lnTo>
                      <a:pt x="269" y="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5"/>
              <p:cNvSpPr>
                <a:spLocks/>
              </p:cNvSpPr>
              <p:nvPr/>
            </p:nvSpPr>
            <p:spPr bwMode="auto">
              <a:xfrm>
                <a:off x="2772" y="1102"/>
                <a:ext cx="210" cy="31"/>
              </a:xfrm>
              <a:custGeom>
                <a:avLst/>
                <a:gdLst>
                  <a:gd name="T0" fmla="*/ 2 w 210"/>
                  <a:gd name="T1" fmla="*/ 31 h 31"/>
                  <a:gd name="T2" fmla="*/ 0 w 210"/>
                  <a:gd name="T3" fmla="*/ 19 h 31"/>
                  <a:gd name="T4" fmla="*/ 210 w 210"/>
                  <a:gd name="T5" fmla="*/ 0 h 31"/>
                  <a:gd name="T6" fmla="*/ 210 w 210"/>
                  <a:gd name="T7" fmla="*/ 12 h 31"/>
                  <a:gd name="T8" fmla="*/ 2 w 21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2" y="31"/>
                    </a:moveTo>
                    <a:lnTo>
                      <a:pt x="0" y="19"/>
                    </a:lnTo>
                    <a:lnTo>
                      <a:pt x="210" y="0"/>
                    </a:lnTo>
                    <a:lnTo>
                      <a:pt x="210" y="1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6"/>
              <p:cNvSpPr>
                <a:spLocks/>
              </p:cNvSpPr>
              <p:nvPr/>
            </p:nvSpPr>
            <p:spPr bwMode="auto">
              <a:xfrm>
                <a:off x="2899" y="814"/>
                <a:ext cx="308" cy="139"/>
              </a:xfrm>
              <a:custGeom>
                <a:avLst/>
                <a:gdLst>
                  <a:gd name="T0" fmla="*/ 303 w 308"/>
                  <a:gd name="T1" fmla="*/ 139 h 139"/>
                  <a:gd name="T2" fmla="*/ 0 w 308"/>
                  <a:gd name="T3" fmla="*/ 9 h 139"/>
                  <a:gd name="T4" fmla="*/ 5 w 308"/>
                  <a:gd name="T5" fmla="*/ 0 h 139"/>
                  <a:gd name="T6" fmla="*/ 308 w 308"/>
                  <a:gd name="T7" fmla="*/ 127 h 139"/>
                  <a:gd name="T8" fmla="*/ 303 w 30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39">
                    <a:moveTo>
                      <a:pt x="303" y="139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08" y="127"/>
                    </a:lnTo>
                    <a:lnTo>
                      <a:pt x="303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7"/>
              <p:cNvSpPr>
                <a:spLocks/>
              </p:cNvSpPr>
              <p:nvPr/>
            </p:nvSpPr>
            <p:spPr bwMode="auto">
              <a:xfrm>
                <a:off x="2571" y="814"/>
                <a:ext cx="331" cy="78"/>
              </a:xfrm>
              <a:custGeom>
                <a:avLst/>
                <a:gdLst>
                  <a:gd name="T0" fmla="*/ 2 w 331"/>
                  <a:gd name="T1" fmla="*/ 78 h 78"/>
                  <a:gd name="T2" fmla="*/ 0 w 331"/>
                  <a:gd name="T3" fmla="*/ 66 h 78"/>
                  <a:gd name="T4" fmla="*/ 328 w 331"/>
                  <a:gd name="T5" fmla="*/ 0 h 78"/>
                  <a:gd name="T6" fmla="*/ 331 w 331"/>
                  <a:gd name="T7" fmla="*/ 12 h 78"/>
                  <a:gd name="T8" fmla="*/ 2 w 33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78">
                    <a:moveTo>
                      <a:pt x="2" y="78"/>
                    </a:moveTo>
                    <a:lnTo>
                      <a:pt x="0" y="66"/>
                    </a:lnTo>
                    <a:lnTo>
                      <a:pt x="328" y="0"/>
                    </a:lnTo>
                    <a:lnTo>
                      <a:pt x="331" y="12"/>
                    </a:lnTo>
                    <a:lnTo>
                      <a:pt x="2" y="7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08"/>
              <p:cNvSpPr>
                <a:spLocks/>
              </p:cNvSpPr>
              <p:nvPr/>
            </p:nvSpPr>
            <p:spPr bwMode="auto">
              <a:xfrm>
                <a:off x="2895" y="819"/>
                <a:ext cx="94" cy="290"/>
              </a:xfrm>
              <a:custGeom>
                <a:avLst/>
                <a:gdLst>
                  <a:gd name="T0" fmla="*/ 82 w 94"/>
                  <a:gd name="T1" fmla="*/ 290 h 290"/>
                  <a:gd name="T2" fmla="*/ 0 w 94"/>
                  <a:gd name="T3" fmla="*/ 2 h 290"/>
                  <a:gd name="T4" fmla="*/ 11 w 94"/>
                  <a:gd name="T5" fmla="*/ 0 h 290"/>
                  <a:gd name="T6" fmla="*/ 94 w 94"/>
                  <a:gd name="T7" fmla="*/ 288 h 290"/>
                  <a:gd name="T8" fmla="*/ 82 w 9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0">
                    <a:moveTo>
                      <a:pt x="82" y="29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94" y="288"/>
                    </a:lnTo>
                    <a:lnTo>
                      <a:pt x="82" y="29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9"/>
              <p:cNvSpPr>
                <a:spLocks/>
              </p:cNvSpPr>
              <p:nvPr/>
            </p:nvSpPr>
            <p:spPr bwMode="auto">
              <a:xfrm>
                <a:off x="2762" y="823"/>
                <a:ext cx="142" cy="305"/>
              </a:xfrm>
              <a:custGeom>
                <a:avLst/>
                <a:gdLst>
                  <a:gd name="T0" fmla="*/ 10 w 142"/>
                  <a:gd name="T1" fmla="*/ 305 h 305"/>
                  <a:gd name="T2" fmla="*/ 0 w 142"/>
                  <a:gd name="T3" fmla="*/ 300 h 305"/>
                  <a:gd name="T4" fmla="*/ 130 w 142"/>
                  <a:gd name="T5" fmla="*/ 0 h 305"/>
                  <a:gd name="T6" fmla="*/ 142 w 142"/>
                  <a:gd name="T7" fmla="*/ 5 h 305"/>
                  <a:gd name="T8" fmla="*/ 10 w 142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305">
                    <a:moveTo>
                      <a:pt x="10" y="305"/>
                    </a:moveTo>
                    <a:lnTo>
                      <a:pt x="0" y="300"/>
                    </a:lnTo>
                    <a:lnTo>
                      <a:pt x="130" y="0"/>
                    </a:lnTo>
                    <a:lnTo>
                      <a:pt x="142" y="5"/>
                    </a:lnTo>
                    <a:lnTo>
                      <a:pt x="10" y="3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10"/>
              <p:cNvSpPr>
                <a:spLocks/>
              </p:cNvSpPr>
              <p:nvPr/>
            </p:nvSpPr>
            <p:spPr bwMode="auto">
              <a:xfrm>
                <a:off x="2550" y="887"/>
                <a:ext cx="28" cy="373"/>
              </a:xfrm>
              <a:custGeom>
                <a:avLst/>
                <a:gdLst>
                  <a:gd name="T0" fmla="*/ 12 w 28"/>
                  <a:gd name="T1" fmla="*/ 373 h 373"/>
                  <a:gd name="T2" fmla="*/ 0 w 28"/>
                  <a:gd name="T3" fmla="*/ 373 h 373"/>
                  <a:gd name="T4" fmla="*/ 16 w 28"/>
                  <a:gd name="T5" fmla="*/ 0 h 373"/>
                  <a:gd name="T6" fmla="*/ 28 w 28"/>
                  <a:gd name="T7" fmla="*/ 0 h 373"/>
                  <a:gd name="T8" fmla="*/ 12 w 28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3">
                    <a:moveTo>
                      <a:pt x="12" y="373"/>
                    </a:moveTo>
                    <a:lnTo>
                      <a:pt x="0" y="37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12" y="3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2977" y="1107"/>
                <a:ext cx="121" cy="281"/>
              </a:xfrm>
              <a:custGeom>
                <a:avLst/>
                <a:gdLst>
                  <a:gd name="T0" fmla="*/ 109 w 121"/>
                  <a:gd name="T1" fmla="*/ 281 h 281"/>
                  <a:gd name="T2" fmla="*/ 0 w 121"/>
                  <a:gd name="T3" fmla="*/ 2 h 281"/>
                  <a:gd name="T4" fmla="*/ 12 w 121"/>
                  <a:gd name="T5" fmla="*/ 0 h 281"/>
                  <a:gd name="T6" fmla="*/ 121 w 121"/>
                  <a:gd name="T7" fmla="*/ 276 h 281"/>
                  <a:gd name="T8" fmla="*/ 109 w 121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1">
                    <a:moveTo>
                      <a:pt x="109" y="28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1" y="276"/>
                    </a:lnTo>
                    <a:lnTo>
                      <a:pt x="109" y="28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2769" y="1126"/>
                <a:ext cx="74" cy="224"/>
              </a:xfrm>
              <a:custGeom>
                <a:avLst/>
                <a:gdLst>
                  <a:gd name="T0" fmla="*/ 62 w 74"/>
                  <a:gd name="T1" fmla="*/ 224 h 224"/>
                  <a:gd name="T2" fmla="*/ 0 w 74"/>
                  <a:gd name="T3" fmla="*/ 5 h 224"/>
                  <a:gd name="T4" fmla="*/ 12 w 74"/>
                  <a:gd name="T5" fmla="*/ 0 h 224"/>
                  <a:gd name="T6" fmla="*/ 74 w 74"/>
                  <a:gd name="T7" fmla="*/ 222 h 224"/>
                  <a:gd name="T8" fmla="*/ 62 w 7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4">
                    <a:moveTo>
                      <a:pt x="62" y="224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74" y="222"/>
                    </a:lnTo>
                    <a:lnTo>
                      <a:pt x="62" y="22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13"/>
              <p:cNvSpPr>
                <a:spLocks/>
              </p:cNvSpPr>
              <p:nvPr/>
            </p:nvSpPr>
            <p:spPr bwMode="auto">
              <a:xfrm>
                <a:off x="2836" y="1109"/>
                <a:ext cx="148" cy="248"/>
              </a:xfrm>
              <a:custGeom>
                <a:avLst/>
                <a:gdLst>
                  <a:gd name="T0" fmla="*/ 9 w 148"/>
                  <a:gd name="T1" fmla="*/ 248 h 248"/>
                  <a:gd name="T2" fmla="*/ 0 w 148"/>
                  <a:gd name="T3" fmla="*/ 244 h 248"/>
                  <a:gd name="T4" fmla="*/ 139 w 148"/>
                  <a:gd name="T5" fmla="*/ 0 h 248"/>
                  <a:gd name="T6" fmla="*/ 148 w 148"/>
                  <a:gd name="T7" fmla="*/ 7 h 248"/>
                  <a:gd name="T8" fmla="*/ 9 w 148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48">
                    <a:moveTo>
                      <a:pt x="9" y="248"/>
                    </a:moveTo>
                    <a:lnTo>
                      <a:pt x="0" y="244"/>
                    </a:lnTo>
                    <a:lnTo>
                      <a:pt x="139" y="0"/>
                    </a:lnTo>
                    <a:lnTo>
                      <a:pt x="148" y="7"/>
                    </a:lnTo>
                    <a:lnTo>
                      <a:pt x="9" y="2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14"/>
              <p:cNvSpPr>
                <a:spLocks/>
              </p:cNvSpPr>
              <p:nvPr/>
            </p:nvSpPr>
            <p:spPr bwMode="auto">
              <a:xfrm>
                <a:off x="2987" y="1105"/>
                <a:ext cx="255" cy="160"/>
              </a:xfrm>
              <a:custGeom>
                <a:avLst/>
                <a:gdLst>
                  <a:gd name="T0" fmla="*/ 250 w 255"/>
                  <a:gd name="T1" fmla="*/ 160 h 160"/>
                  <a:gd name="T2" fmla="*/ 0 w 255"/>
                  <a:gd name="T3" fmla="*/ 9 h 160"/>
                  <a:gd name="T4" fmla="*/ 5 w 255"/>
                  <a:gd name="T5" fmla="*/ 0 h 160"/>
                  <a:gd name="T6" fmla="*/ 255 w 255"/>
                  <a:gd name="T7" fmla="*/ 151 h 160"/>
                  <a:gd name="T8" fmla="*/ 250 w 255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60">
                    <a:moveTo>
                      <a:pt x="250" y="16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255" y="151"/>
                    </a:lnTo>
                    <a:lnTo>
                      <a:pt x="250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15"/>
              <p:cNvSpPr>
                <a:spLocks/>
              </p:cNvSpPr>
              <p:nvPr/>
            </p:nvSpPr>
            <p:spPr bwMode="auto">
              <a:xfrm>
                <a:off x="3235" y="1263"/>
                <a:ext cx="165" cy="217"/>
              </a:xfrm>
              <a:custGeom>
                <a:avLst/>
                <a:gdLst>
                  <a:gd name="T0" fmla="*/ 156 w 165"/>
                  <a:gd name="T1" fmla="*/ 217 h 217"/>
                  <a:gd name="T2" fmla="*/ 0 w 165"/>
                  <a:gd name="T3" fmla="*/ 7 h 217"/>
                  <a:gd name="T4" fmla="*/ 9 w 165"/>
                  <a:gd name="T5" fmla="*/ 0 h 217"/>
                  <a:gd name="T6" fmla="*/ 165 w 165"/>
                  <a:gd name="T7" fmla="*/ 212 h 217"/>
                  <a:gd name="T8" fmla="*/ 156 w 16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17">
                    <a:moveTo>
                      <a:pt x="156" y="217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65" y="212"/>
                    </a:lnTo>
                    <a:lnTo>
                      <a:pt x="156" y="21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16"/>
              <p:cNvSpPr>
                <a:spLocks/>
              </p:cNvSpPr>
              <p:nvPr/>
            </p:nvSpPr>
            <p:spPr bwMode="auto">
              <a:xfrm>
                <a:off x="3150" y="1270"/>
                <a:ext cx="94" cy="321"/>
              </a:xfrm>
              <a:custGeom>
                <a:avLst/>
                <a:gdLst>
                  <a:gd name="T0" fmla="*/ 9 w 94"/>
                  <a:gd name="T1" fmla="*/ 321 h 321"/>
                  <a:gd name="T2" fmla="*/ 0 w 94"/>
                  <a:gd name="T3" fmla="*/ 319 h 321"/>
                  <a:gd name="T4" fmla="*/ 83 w 94"/>
                  <a:gd name="T5" fmla="*/ 0 h 321"/>
                  <a:gd name="T6" fmla="*/ 94 w 94"/>
                  <a:gd name="T7" fmla="*/ 2 h 321"/>
                  <a:gd name="T8" fmla="*/ 9 w 9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21">
                    <a:moveTo>
                      <a:pt x="9" y="321"/>
                    </a:moveTo>
                    <a:lnTo>
                      <a:pt x="0" y="319"/>
                    </a:lnTo>
                    <a:lnTo>
                      <a:pt x="83" y="0"/>
                    </a:lnTo>
                    <a:lnTo>
                      <a:pt x="94" y="2"/>
                    </a:lnTo>
                    <a:lnTo>
                      <a:pt x="9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7"/>
              <p:cNvSpPr>
                <a:spLocks/>
              </p:cNvSpPr>
              <p:nvPr/>
            </p:nvSpPr>
            <p:spPr bwMode="auto">
              <a:xfrm>
                <a:off x="2838" y="1357"/>
                <a:ext cx="158" cy="284"/>
              </a:xfrm>
              <a:custGeom>
                <a:avLst/>
                <a:gdLst>
                  <a:gd name="T0" fmla="*/ 149 w 158"/>
                  <a:gd name="T1" fmla="*/ 284 h 284"/>
                  <a:gd name="T2" fmla="*/ 0 w 158"/>
                  <a:gd name="T3" fmla="*/ 5 h 284"/>
                  <a:gd name="T4" fmla="*/ 9 w 158"/>
                  <a:gd name="T5" fmla="*/ 0 h 284"/>
                  <a:gd name="T6" fmla="*/ 158 w 158"/>
                  <a:gd name="T7" fmla="*/ 277 h 284"/>
                  <a:gd name="T8" fmla="*/ 149 w 158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84">
                    <a:moveTo>
                      <a:pt x="149" y="284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58" y="277"/>
                    </a:lnTo>
                    <a:lnTo>
                      <a:pt x="149" y="28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8"/>
              <p:cNvSpPr>
                <a:spLocks/>
              </p:cNvSpPr>
              <p:nvPr/>
            </p:nvSpPr>
            <p:spPr bwMode="auto">
              <a:xfrm>
                <a:off x="2987" y="1390"/>
                <a:ext cx="109" cy="246"/>
              </a:xfrm>
              <a:custGeom>
                <a:avLst/>
                <a:gdLst>
                  <a:gd name="T0" fmla="*/ 9 w 109"/>
                  <a:gd name="T1" fmla="*/ 246 h 246"/>
                  <a:gd name="T2" fmla="*/ 0 w 109"/>
                  <a:gd name="T3" fmla="*/ 241 h 246"/>
                  <a:gd name="T4" fmla="*/ 99 w 109"/>
                  <a:gd name="T5" fmla="*/ 0 h 246"/>
                  <a:gd name="T6" fmla="*/ 109 w 109"/>
                  <a:gd name="T7" fmla="*/ 5 h 246"/>
                  <a:gd name="T8" fmla="*/ 9 w 109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6">
                    <a:moveTo>
                      <a:pt x="9" y="246"/>
                    </a:moveTo>
                    <a:lnTo>
                      <a:pt x="0" y="241"/>
                    </a:lnTo>
                    <a:lnTo>
                      <a:pt x="99" y="0"/>
                    </a:lnTo>
                    <a:lnTo>
                      <a:pt x="109" y="5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9"/>
              <p:cNvSpPr>
                <a:spLocks/>
              </p:cNvSpPr>
              <p:nvPr/>
            </p:nvSpPr>
            <p:spPr bwMode="auto">
              <a:xfrm>
                <a:off x="2850" y="1634"/>
                <a:ext cx="142" cy="196"/>
              </a:xfrm>
              <a:custGeom>
                <a:avLst/>
                <a:gdLst>
                  <a:gd name="T0" fmla="*/ 9 w 142"/>
                  <a:gd name="T1" fmla="*/ 196 h 196"/>
                  <a:gd name="T2" fmla="*/ 0 w 142"/>
                  <a:gd name="T3" fmla="*/ 189 h 196"/>
                  <a:gd name="T4" fmla="*/ 132 w 142"/>
                  <a:gd name="T5" fmla="*/ 0 h 196"/>
                  <a:gd name="T6" fmla="*/ 142 w 142"/>
                  <a:gd name="T7" fmla="*/ 7 h 196"/>
                  <a:gd name="T8" fmla="*/ 9 w 142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6">
                    <a:moveTo>
                      <a:pt x="9" y="196"/>
                    </a:moveTo>
                    <a:lnTo>
                      <a:pt x="0" y="189"/>
                    </a:lnTo>
                    <a:lnTo>
                      <a:pt x="132" y="0"/>
                    </a:lnTo>
                    <a:lnTo>
                      <a:pt x="142" y="7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20"/>
              <p:cNvSpPr>
                <a:spLocks/>
              </p:cNvSpPr>
              <p:nvPr/>
            </p:nvSpPr>
            <p:spPr bwMode="auto">
              <a:xfrm>
                <a:off x="2850" y="1837"/>
                <a:ext cx="175" cy="205"/>
              </a:xfrm>
              <a:custGeom>
                <a:avLst/>
                <a:gdLst>
                  <a:gd name="T0" fmla="*/ 165 w 175"/>
                  <a:gd name="T1" fmla="*/ 205 h 205"/>
                  <a:gd name="T2" fmla="*/ 0 w 175"/>
                  <a:gd name="T3" fmla="*/ 7 h 205"/>
                  <a:gd name="T4" fmla="*/ 7 w 175"/>
                  <a:gd name="T5" fmla="*/ 0 h 205"/>
                  <a:gd name="T6" fmla="*/ 175 w 175"/>
                  <a:gd name="T7" fmla="*/ 198 h 205"/>
                  <a:gd name="T8" fmla="*/ 165 w 175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05">
                    <a:moveTo>
                      <a:pt x="165" y="20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5" y="198"/>
                    </a:lnTo>
                    <a:lnTo>
                      <a:pt x="165" y="2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21"/>
              <p:cNvSpPr>
                <a:spLocks/>
              </p:cNvSpPr>
              <p:nvPr/>
            </p:nvSpPr>
            <p:spPr bwMode="auto">
              <a:xfrm>
                <a:off x="2616" y="1523"/>
                <a:ext cx="241" cy="321"/>
              </a:xfrm>
              <a:custGeom>
                <a:avLst/>
                <a:gdLst>
                  <a:gd name="T0" fmla="*/ 234 w 241"/>
                  <a:gd name="T1" fmla="*/ 321 h 321"/>
                  <a:gd name="T2" fmla="*/ 0 w 241"/>
                  <a:gd name="T3" fmla="*/ 7 h 321"/>
                  <a:gd name="T4" fmla="*/ 9 w 241"/>
                  <a:gd name="T5" fmla="*/ 0 h 321"/>
                  <a:gd name="T6" fmla="*/ 241 w 241"/>
                  <a:gd name="T7" fmla="*/ 316 h 321"/>
                  <a:gd name="T8" fmla="*/ 234 w 241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321">
                    <a:moveTo>
                      <a:pt x="234" y="32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41" y="316"/>
                    </a:lnTo>
                    <a:lnTo>
                      <a:pt x="234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Oval 122"/>
              <p:cNvSpPr>
                <a:spLocks noChangeArrowheads="1"/>
              </p:cNvSpPr>
              <p:nvPr/>
            </p:nvSpPr>
            <p:spPr bwMode="auto">
              <a:xfrm>
                <a:off x="2786" y="1291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Oval 123"/>
              <p:cNvSpPr>
                <a:spLocks noChangeArrowheads="1"/>
              </p:cNvSpPr>
              <p:nvPr/>
            </p:nvSpPr>
            <p:spPr bwMode="auto">
              <a:xfrm>
                <a:off x="2306" y="1591"/>
                <a:ext cx="111" cy="114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Oval 124"/>
              <p:cNvSpPr>
                <a:spLocks noChangeArrowheads="1"/>
              </p:cNvSpPr>
              <p:nvPr/>
            </p:nvSpPr>
            <p:spPr bwMode="auto">
              <a:xfrm>
                <a:off x="2798" y="2137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125"/>
              <p:cNvSpPr>
                <a:spLocks noChangeArrowheads="1"/>
              </p:cNvSpPr>
              <p:nvPr/>
            </p:nvSpPr>
            <p:spPr bwMode="auto">
              <a:xfrm>
                <a:off x="2798" y="1579"/>
                <a:ext cx="111" cy="11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Oval 126"/>
              <p:cNvSpPr>
                <a:spLocks noChangeArrowheads="1"/>
              </p:cNvSpPr>
              <p:nvPr/>
            </p:nvSpPr>
            <p:spPr bwMode="auto">
              <a:xfrm>
                <a:off x="2781" y="1761"/>
                <a:ext cx="144" cy="144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Oval 127"/>
              <p:cNvSpPr>
                <a:spLocks noChangeArrowheads="1"/>
              </p:cNvSpPr>
              <p:nvPr/>
            </p:nvSpPr>
            <p:spPr bwMode="auto">
              <a:xfrm>
                <a:off x="3341" y="1421"/>
                <a:ext cx="114" cy="11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Oval 128"/>
              <p:cNvSpPr>
                <a:spLocks noChangeArrowheads="1"/>
              </p:cNvSpPr>
              <p:nvPr/>
            </p:nvSpPr>
            <p:spPr bwMode="auto">
              <a:xfrm>
                <a:off x="2524" y="835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Oval 129"/>
              <p:cNvSpPr>
                <a:spLocks noChangeArrowheads="1"/>
              </p:cNvSpPr>
              <p:nvPr/>
            </p:nvSpPr>
            <p:spPr bwMode="auto">
              <a:xfrm>
                <a:off x="2521" y="1227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Oval 130"/>
              <p:cNvSpPr>
                <a:spLocks noChangeArrowheads="1"/>
              </p:cNvSpPr>
              <p:nvPr/>
            </p:nvSpPr>
            <p:spPr bwMode="auto">
              <a:xfrm>
                <a:off x="2250" y="1249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Oval 131"/>
              <p:cNvSpPr>
                <a:spLocks noChangeArrowheads="1"/>
              </p:cNvSpPr>
              <p:nvPr/>
            </p:nvSpPr>
            <p:spPr bwMode="auto">
              <a:xfrm>
                <a:off x="2351" y="1001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Oval 132"/>
              <p:cNvSpPr>
                <a:spLocks noChangeArrowheads="1"/>
              </p:cNvSpPr>
              <p:nvPr/>
            </p:nvSpPr>
            <p:spPr bwMode="auto">
              <a:xfrm>
                <a:off x="2942" y="1069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Oval 133"/>
              <p:cNvSpPr>
                <a:spLocks noChangeArrowheads="1"/>
              </p:cNvSpPr>
              <p:nvPr/>
            </p:nvSpPr>
            <p:spPr bwMode="auto">
              <a:xfrm>
                <a:off x="3346" y="11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Oval 134"/>
              <p:cNvSpPr>
                <a:spLocks noChangeArrowheads="1"/>
              </p:cNvSpPr>
              <p:nvPr/>
            </p:nvSpPr>
            <p:spPr bwMode="auto">
              <a:xfrm>
                <a:off x="3110" y="1558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Oval 135"/>
              <p:cNvSpPr>
                <a:spLocks noChangeArrowheads="1"/>
              </p:cNvSpPr>
              <p:nvPr/>
            </p:nvSpPr>
            <p:spPr bwMode="auto">
              <a:xfrm>
                <a:off x="3204" y="1225"/>
                <a:ext cx="78" cy="78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Oval 136"/>
              <p:cNvSpPr>
                <a:spLocks noChangeArrowheads="1"/>
              </p:cNvSpPr>
              <p:nvPr/>
            </p:nvSpPr>
            <p:spPr bwMode="auto">
              <a:xfrm>
                <a:off x="2491" y="1962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Oval 137"/>
              <p:cNvSpPr>
                <a:spLocks noChangeArrowheads="1"/>
              </p:cNvSpPr>
              <p:nvPr/>
            </p:nvSpPr>
            <p:spPr bwMode="auto">
              <a:xfrm>
                <a:off x="3136" y="190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Oval 138"/>
              <p:cNvSpPr>
                <a:spLocks noChangeArrowheads="1"/>
              </p:cNvSpPr>
              <p:nvPr/>
            </p:nvSpPr>
            <p:spPr bwMode="auto">
              <a:xfrm>
                <a:off x="2746" y="1102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Oval 139"/>
              <p:cNvSpPr>
                <a:spLocks noChangeArrowheads="1"/>
              </p:cNvSpPr>
              <p:nvPr/>
            </p:nvSpPr>
            <p:spPr bwMode="auto">
              <a:xfrm>
                <a:off x="2422" y="1395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Oval 140"/>
              <p:cNvSpPr>
                <a:spLocks noChangeArrowheads="1"/>
              </p:cNvSpPr>
              <p:nvPr/>
            </p:nvSpPr>
            <p:spPr bwMode="auto">
              <a:xfrm>
                <a:off x="2573" y="1357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Oval 141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59" cy="5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Oval 142"/>
              <p:cNvSpPr>
                <a:spLocks noChangeArrowheads="1"/>
              </p:cNvSpPr>
              <p:nvPr/>
            </p:nvSpPr>
            <p:spPr bwMode="auto">
              <a:xfrm>
                <a:off x="2968" y="1610"/>
                <a:ext cx="57" cy="5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Oval 143"/>
              <p:cNvSpPr>
                <a:spLocks noChangeArrowheads="1"/>
              </p:cNvSpPr>
              <p:nvPr/>
            </p:nvSpPr>
            <p:spPr bwMode="auto">
              <a:xfrm>
                <a:off x="2873" y="790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Oval 144"/>
              <p:cNvSpPr>
                <a:spLocks noChangeArrowheads="1"/>
              </p:cNvSpPr>
              <p:nvPr/>
            </p:nvSpPr>
            <p:spPr bwMode="auto">
              <a:xfrm>
                <a:off x="3178" y="923"/>
                <a:ext cx="57" cy="56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Oval 145"/>
              <p:cNvSpPr>
                <a:spLocks noChangeArrowheads="1"/>
              </p:cNvSpPr>
              <p:nvPr/>
            </p:nvSpPr>
            <p:spPr bwMode="auto">
              <a:xfrm>
                <a:off x="3254" y="1707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Oval 146"/>
              <p:cNvSpPr>
                <a:spLocks noChangeArrowheads="1"/>
              </p:cNvSpPr>
              <p:nvPr/>
            </p:nvSpPr>
            <p:spPr bwMode="auto">
              <a:xfrm>
                <a:off x="3119" y="2139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Oval 147"/>
              <p:cNvSpPr>
                <a:spLocks noChangeArrowheads="1"/>
              </p:cNvSpPr>
              <p:nvPr/>
            </p:nvSpPr>
            <p:spPr bwMode="auto">
              <a:xfrm>
                <a:off x="2994" y="2170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Oval 148"/>
              <p:cNvSpPr>
                <a:spLocks noChangeArrowheads="1"/>
              </p:cNvSpPr>
              <p:nvPr/>
            </p:nvSpPr>
            <p:spPr bwMode="auto">
              <a:xfrm>
                <a:off x="2557" y="2172"/>
                <a:ext cx="56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Oval 149"/>
              <p:cNvSpPr>
                <a:spLocks noChangeArrowheads="1"/>
              </p:cNvSpPr>
              <p:nvPr/>
            </p:nvSpPr>
            <p:spPr bwMode="auto">
              <a:xfrm>
                <a:off x="2618" y="1735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Oval 150"/>
              <p:cNvSpPr>
                <a:spLocks noChangeArrowheads="1"/>
              </p:cNvSpPr>
              <p:nvPr/>
            </p:nvSpPr>
            <p:spPr bwMode="auto">
              <a:xfrm>
                <a:off x="2989" y="1809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Oval 151"/>
              <p:cNvSpPr>
                <a:spLocks noChangeArrowheads="1"/>
              </p:cNvSpPr>
              <p:nvPr/>
            </p:nvSpPr>
            <p:spPr bwMode="auto">
              <a:xfrm>
                <a:off x="2994" y="20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Oval 152"/>
              <p:cNvSpPr>
                <a:spLocks noChangeArrowheads="1"/>
              </p:cNvSpPr>
              <p:nvPr/>
            </p:nvSpPr>
            <p:spPr bwMode="auto">
              <a:xfrm>
                <a:off x="2694" y="199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Oval 153"/>
              <p:cNvSpPr>
                <a:spLocks noChangeArrowheads="1"/>
              </p:cNvSpPr>
              <p:nvPr/>
            </p:nvSpPr>
            <p:spPr bwMode="auto">
              <a:xfrm>
                <a:off x="2583" y="1483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Freeform 154"/>
              <p:cNvSpPr>
                <a:spLocks/>
              </p:cNvSpPr>
              <p:nvPr/>
            </p:nvSpPr>
            <p:spPr bwMode="auto">
              <a:xfrm>
                <a:off x="2810" y="1787"/>
                <a:ext cx="87" cy="90"/>
              </a:xfrm>
              <a:custGeom>
                <a:avLst/>
                <a:gdLst>
                  <a:gd name="T0" fmla="*/ 18 w 37"/>
                  <a:gd name="T1" fmla="*/ 38 h 38"/>
                  <a:gd name="T2" fmla="*/ 14 w 37"/>
                  <a:gd name="T3" fmla="*/ 33 h 38"/>
                  <a:gd name="T4" fmla="*/ 14 w 37"/>
                  <a:gd name="T5" fmla="*/ 23 h 38"/>
                  <a:gd name="T6" fmla="*/ 4 w 37"/>
                  <a:gd name="T7" fmla="*/ 23 h 38"/>
                  <a:gd name="T8" fmla="*/ 0 w 37"/>
                  <a:gd name="T9" fmla="*/ 19 h 38"/>
                  <a:gd name="T10" fmla="*/ 4 w 37"/>
                  <a:gd name="T11" fmla="*/ 15 h 38"/>
                  <a:gd name="T12" fmla="*/ 14 w 37"/>
                  <a:gd name="T13" fmla="*/ 15 h 38"/>
                  <a:gd name="T14" fmla="*/ 14 w 37"/>
                  <a:gd name="T15" fmla="*/ 4 h 38"/>
                  <a:gd name="T16" fmla="*/ 18 w 37"/>
                  <a:gd name="T17" fmla="*/ 0 h 38"/>
                  <a:gd name="T18" fmla="*/ 23 w 37"/>
                  <a:gd name="T19" fmla="*/ 4 h 38"/>
                  <a:gd name="T20" fmla="*/ 23 w 37"/>
                  <a:gd name="T21" fmla="*/ 15 h 38"/>
                  <a:gd name="T22" fmla="*/ 33 w 37"/>
                  <a:gd name="T23" fmla="*/ 15 h 38"/>
                  <a:gd name="T24" fmla="*/ 37 w 37"/>
                  <a:gd name="T25" fmla="*/ 19 h 38"/>
                  <a:gd name="T26" fmla="*/ 33 w 37"/>
                  <a:gd name="T27" fmla="*/ 23 h 38"/>
                  <a:gd name="T28" fmla="*/ 23 w 37"/>
                  <a:gd name="T29" fmla="*/ 23 h 38"/>
                  <a:gd name="T30" fmla="*/ 23 w 37"/>
                  <a:gd name="T31" fmla="*/ 33 h 38"/>
                  <a:gd name="T32" fmla="*/ 18 w 37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cubicBezTo>
                      <a:pt x="16" y="38"/>
                      <a:pt x="14" y="36"/>
                      <a:pt x="14" y="3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ubicBezTo>
                      <a:pt x="0" y="17"/>
                      <a:pt x="2" y="15"/>
                      <a:pt x="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5" y="15"/>
                      <a:pt x="37" y="17"/>
                      <a:pt x="37" y="19"/>
                    </a:cubicBezTo>
                    <a:cubicBezTo>
                      <a:pt x="37" y="21"/>
                      <a:pt x="35" y="23"/>
                      <a:pt x="3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6"/>
                      <a:pt x="21" y="38"/>
                      <a:pt x="18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2264732" y="3895086"/>
            <a:ext cx="333946" cy="333946"/>
            <a:chOff x="2771800" y="2974815"/>
            <a:chExt cx="265776" cy="265776"/>
          </a:xfrm>
        </p:grpSpPr>
        <p:sp>
          <p:nvSpPr>
            <p:cNvPr id="176" name="椭圆 175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2264732" y="2266488"/>
            <a:ext cx="333946" cy="333946"/>
            <a:chOff x="2771800" y="2974815"/>
            <a:chExt cx="265776" cy="265776"/>
          </a:xfrm>
        </p:grpSpPr>
        <p:sp>
          <p:nvSpPr>
            <p:cNvPr id="180" name="椭圆 179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414560" y="2266488"/>
            <a:ext cx="333946" cy="333946"/>
            <a:chOff x="2771800" y="2974815"/>
            <a:chExt cx="265776" cy="265776"/>
          </a:xfrm>
        </p:grpSpPr>
        <p:sp>
          <p:nvSpPr>
            <p:cNvPr id="184" name="椭圆 183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414560" y="3895086"/>
            <a:ext cx="333946" cy="333946"/>
            <a:chOff x="2771800" y="2974815"/>
            <a:chExt cx="265776" cy="265776"/>
          </a:xfrm>
        </p:grpSpPr>
        <p:sp>
          <p:nvSpPr>
            <p:cNvPr id="188" name="椭圆 187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413220" y="3020426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64695" y="2687897"/>
            <a:ext cx="2000109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主要任务</a:t>
            </a:r>
            <a:endParaRPr lang="zh-CN" altLang="zh-CN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8176" y="4712851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03488" y="4343528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资金运转</a:t>
            </a:r>
            <a:endParaRPr lang="zh-CN" altLang="zh-CN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501406" y="296066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424334" y="2647179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团队协作能力</a:t>
            </a:r>
            <a:endParaRPr lang="zh-CN" altLang="zh-CN" sz="20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451265" y="4658707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431330" y="4288087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科学的操作方式</a:t>
            </a:r>
            <a:endParaRPr lang="zh-CN" altLang="zh-CN" sz="2000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9" name="Freeform 512"/>
          <p:cNvSpPr>
            <a:spLocks/>
          </p:cNvSpPr>
          <p:nvPr/>
        </p:nvSpPr>
        <p:spPr bwMode="auto">
          <a:xfrm>
            <a:off x="8403287" y="2338432"/>
            <a:ext cx="113496" cy="224850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527607" y="2238139"/>
            <a:ext cx="3002904" cy="46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分析结果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538984" y="2779641"/>
            <a:ext cx="2925403" cy="201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sz="1600" dirty="0"/>
              <a:t>“</a:t>
            </a:r>
            <a:r>
              <a:rPr lang="zh-CN" altLang="zh-CN" sz="1600" dirty="0"/>
              <a:t>策略先行，经营致胜，管理为本”的商业推广理念</a:t>
            </a:r>
            <a:r>
              <a:rPr lang="zh-CN" altLang="zh-CN" sz="1600" dirty="0"/>
              <a:t>，一步一个脚印</a:t>
            </a:r>
            <a:r>
              <a:rPr lang="zh-CN" altLang="zh-CN" sz="1600" dirty="0"/>
              <a:t>发展成为东莞同类企业中经营范围最广</a:t>
            </a:r>
            <a:r>
              <a:rPr lang="zh-CN" altLang="zh-CN" sz="1600" dirty="0"/>
              <a:t>、在行</a:t>
            </a:r>
            <a:r>
              <a:rPr lang="zh-CN" altLang="zh-CN" sz="1600" dirty="0"/>
              <a:t>业内颇具影响力的企业</a:t>
            </a:r>
            <a:r>
              <a:rPr lang="zh-CN" altLang="zh-CN" sz="1600" dirty="0"/>
              <a:t>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314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8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3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3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3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8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8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tmFilter="0,0; .5, 1; 1, 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8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3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97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497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47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47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47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197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863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 animBg="1"/>
      <p:bldP spid="200" grpId="0"/>
      <p:bldP spid="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产品形式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96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Product form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8140" y="2014947"/>
            <a:ext cx="1535486" cy="1474645"/>
            <a:chOff x="4375361" y="2015414"/>
            <a:chExt cx="1535841" cy="1474986"/>
          </a:xfrm>
        </p:grpSpPr>
        <p:sp>
          <p:nvSpPr>
            <p:cNvPr id="16" name="任意多边形 15"/>
            <p:cNvSpPr/>
            <p:nvPr/>
          </p:nvSpPr>
          <p:spPr>
            <a:xfrm>
              <a:off x="4375361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DC6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59"/>
            <p:cNvSpPr txBox="1"/>
            <p:nvPr/>
          </p:nvSpPr>
          <p:spPr>
            <a:xfrm rot="18900000">
              <a:off x="4740703" y="2566470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Business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78140" y="3489592"/>
            <a:ext cx="1500254" cy="1474645"/>
            <a:chOff x="4375361" y="3490400"/>
            <a:chExt cx="1500601" cy="1474986"/>
          </a:xfrm>
        </p:grpSpPr>
        <p:sp>
          <p:nvSpPr>
            <p:cNvPr id="19" name="任意多边形 18"/>
            <p:cNvSpPr/>
            <p:nvPr/>
          </p:nvSpPr>
          <p:spPr>
            <a:xfrm flipV="1">
              <a:off x="4375361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61"/>
            <p:cNvSpPr txBox="1"/>
            <p:nvPr/>
          </p:nvSpPr>
          <p:spPr>
            <a:xfrm rot="13064296">
              <a:off x="4705463" y="3567532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Technology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16271" y="3489592"/>
            <a:ext cx="1528686" cy="1474645"/>
            <a:chOff x="5813825" y="3490400"/>
            <a:chExt cx="1529040" cy="1474986"/>
          </a:xfrm>
        </p:grpSpPr>
        <p:sp>
          <p:nvSpPr>
            <p:cNvPr id="22" name="任意多边形 21"/>
            <p:cNvSpPr/>
            <p:nvPr/>
          </p:nvSpPr>
          <p:spPr>
            <a:xfrm flipH="1" flipV="1">
              <a:off x="5859113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56A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62"/>
            <p:cNvSpPr txBox="1"/>
            <p:nvPr/>
          </p:nvSpPr>
          <p:spPr>
            <a:xfrm rot="8100000">
              <a:off x="5813825" y="3602548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Environment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61548" y="2014948"/>
            <a:ext cx="1483409" cy="1645348"/>
            <a:chOff x="5859113" y="2015414"/>
            <a:chExt cx="1483752" cy="1645729"/>
          </a:xfrm>
        </p:grpSpPr>
        <p:sp>
          <p:nvSpPr>
            <p:cNvPr id="25" name="任意多边形 24"/>
            <p:cNvSpPr/>
            <p:nvPr/>
          </p:nvSpPr>
          <p:spPr>
            <a:xfrm flipH="1">
              <a:off x="5859113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F1A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60"/>
            <p:cNvSpPr txBox="1"/>
            <p:nvPr/>
          </p:nvSpPr>
          <p:spPr>
            <a:xfrm rot="3088311">
              <a:off x="5820624" y="2670003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Education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68162" y="1345580"/>
            <a:ext cx="4156426" cy="4252573"/>
            <a:chOff x="3765242" y="1345891"/>
            <a:chExt cx="4157388" cy="4253557"/>
          </a:xfrm>
        </p:grpSpPr>
        <p:grpSp>
          <p:nvGrpSpPr>
            <p:cNvPr id="41" name="组合 40"/>
            <p:cNvGrpSpPr/>
            <p:nvPr/>
          </p:nvGrpSpPr>
          <p:grpSpPr>
            <a:xfrm>
              <a:off x="5683546" y="1345891"/>
              <a:ext cx="320781" cy="4253557"/>
              <a:chOff x="5683546" y="1345891"/>
              <a:chExt cx="320781" cy="4253557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5683546" y="1345891"/>
                <a:ext cx="320781" cy="425355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7000">
                    <a:srgbClr val="FBFBFB"/>
                  </a:gs>
                  <a:gs pos="54000">
                    <a:srgbClr val="F8F8F8"/>
                  </a:gs>
                  <a:gs pos="83000">
                    <a:srgbClr val="E7E7E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52400" sx="101000" sy="101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Freeform 131"/>
              <p:cNvSpPr>
                <a:spLocks noEditPoints="1"/>
              </p:cNvSpPr>
              <p:nvPr/>
            </p:nvSpPr>
            <p:spPr bwMode="auto">
              <a:xfrm>
                <a:off x="5779477" y="1444943"/>
                <a:ext cx="159271" cy="182173"/>
              </a:xfrm>
              <a:custGeom>
                <a:avLst/>
                <a:gdLst>
                  <a:gd name="T0" fmla="*/ 0 w 153"/>
                  <a:gd name="T1" fmla="*/ 0 h 175"/>
                  <a:gd name="T2" fmla="*/ 109 w 153"/>
                  <a:gd name="T3" fmla="*/ 0 h 175"/>
                  <a:gd name="T4" fmla="*/ 109 w 153"/>
                  <a:gd name="T5" fmla="*/ 20 h 175"/>
                  <a:gd name="T6" fmla="*/ 90 w 153"/>
                  <a:gd name="T7" fmla="*/ 20 h 175"/>
                  <a:gd name="T8" fmla="*/ 90 w 153"/>
                  <a:gd name="T9" fmla="*/ 50 h 175"/>
                  <a:gd name="T10" fmla="*/ 60 w 153"/>
                  <a:gd name="T11" fmla="*/ 50 h 175"/>
                  <a:gd name="T12" fmla="*/ 60 w 153"/>
                  <a:gd name="T13" fmla="*/ 101 h 175"/>
                  <a:gd name="T14" fmla="*/ 90 w 153"/>
                  <a:gd name="T15" fmla="*/ 101 h 175"/>
                  <a:gd name="T16" fmla="*/ 90 w 153"/>
                  <a:gd name="T17" fmla="*/ 132 h 175"/>
                  <a:gd name="T18" fmla="*/ 109 w 153"/>
                  <a:gd name="T19" fmla="*/ 132 h 175"/>
                  <a:gd name="T20" fmla="*/ 109 w 153"/>
                  <a:gd name="T21" fmla="*/ 175 h 175"/>
                  <a:gd name="T22" fmla="*/ 56 w 153"/>
                  <a:gd name="T23" fmla="*/ 125 h 175"/>
                  <a:gd name="T24" fmla="*/ 0 w 153"/>
                  <a:gd name="T25" fmla="*/ 175 h 175"/>
                  <a:gd name="T26" fmla="*/ 0 w 153"/>
                  <a:gd name="T27" fmla="*/ 0 h 175"/>
                  <a:gd name="T28" fmla="*/ 0 w 153"/>
                  <a:gd name="T29" fmla="*/ 0 h 175"/>
                  <a:gd name="T30" fmla="*/ 77 w 153"/>
                  <a:gd name="T31" fmla="*/ 63 h 175"/>
                  <a:gd name="T32" fmla="*/ 77 w 153"/>
                  <a:gd name="T33" fmla="*/ 86 h 175"/>
                  <a:gd name="T34" fmla="*/ 103 w 153"/>
                  <a:gd name="T35" fmla="*/ 86 h 175"/>
                  <a:gd name="T36" fmla="*/ 103 w 153"/>
                  <a:gd name="T37" fmla="*/ 112 h 175"/>
                  <a:gd name="T38" fmla="*/ 127 w 153"/>
                  <a:gd name="T39" fmla="*/ 112 h 175"/>
                  <a:gd name="T40" fmla="*/ 127 w 153"/>
                  <a:gd name="T41" fmla="*/ 86 h 175"/>
                  <a:gd name="T42" fmla="*/ 153 w 153"/>
                  <a:gd name="T43" fmla="*/ 86 h 175"/>
                  <a:gd name="T44" fmla="*/ 153 w 153"/>
                  <a:gd name="T45" fmla="*/ 63 h 175"/>
                  <a:gd name="T46" fmla="*/ 127 w 153"/>
                  <a:gd name="T47" fmla="*/ 63 h 175"/>
                  <a:gd name="T48" fmla="*/ 127 w 153"/>
                  <a:gd name="T49" fmla="*/ 37 h 175"/>
                  <a:gd name="T50" fmla="*/ 103 w 153"/>
                  <a:gd name="T51" fmla="*/ 37 h 175"/>
                  <a:gd name="T52" fmla="*/ 103 w 153"/>
                  <a:gd name="T53" fmla="*/ 63 h 175"/>
                  <a:gd name="T54" fmla="*/ 77 w 153"/>
                  <a:gd name="T55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17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0"/>
                    </a:lnTo>
                    <a:lnTo>
                      <a:pt x="90" y="20"/>
                    </a:lnTo>
                    <a:lnTo>
                      <a:pt x="90" y="50"/>
                    </a:lnTo>
                    <a:lnTo>
                      <a:pt x="60" y="50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90" y="132"/>
                    </a:lnTo>
                    <a:lnTo>
                      <a:pt x="109" y="132"/>
                    </a:lnTo>
                    <a:lnTo>
                      <a:pt x="109" y="175"/>
                    </a:lnTo>
                    <a:lnTo>
                      <a:pt x="56" y="12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7" y="63"/>
                    </a:moveTo>
                    <a:lnTo>
                      <a:pt x="77" y="86"/>
                    </a:lnTo>
                    <a:lnTo>
                      <a:pt x="103" y="86"/>
                    </a:lnTo>
                    <a:lnTo>
                      <a:pt x="103" y="112"/>
                    </a:lnTo>
                    <a:lnTo>
                      <a:pt x="127" y="112"/>
                    </a:lnTo>
                    <a:lnTo>
                      <a:pt x="127" y="86"/>
                    </a:lnTo>
                    <a:lnTo>
                      <a:pt x="153" y="86"/>
                    </a:lnTo>
                    <a:lnTo>
                      <a:pt x="153" y="63"/>
                    </a:lnTo>
                    <a:lnTo>
                      <a:pt x="127" y="63"/>
                    </a:lnTo>
                    <a:lnTo>
                      <a:pt x="127" y="37"/>
                    </a:lnTo>
                    <a:lnTo>
                      <a:pt x="103" y="37"/>
                    </a:lnTo>
                    <a:lnTo>
                      <a:pt x="103" y="63"/>
                    </a:lnTo>
                    <a:lnTo>
                      <a:pt x="77" y="63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47"/>
              <p:cNvSpPr>
                <a:spLocks noEditPoints="1"/>
              </p:cNvSpPr>
              <p:nvPr/>
            </p:nvSpPr>
            <p:spPr bwMode="auto">
              <a:xfrm>
                <a:off x="5763006" y="5273346"/>
                <a:ext cx="150943" cy="238387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765242" y="3331124"/>
              <a:ext cx="4157388" cy="320782"/>
              <a:chOff x="3765242" y="3331124"/>
              <a:chExt cx="4157388" cy="320782"/>
            </a:xfrm>
          </p:grpSpPr>
          <p:sp>
            <p:nvSpPr>
              <p:cNvPr id="43" name="圆角矩形 42"/>
              <p:cNvSpPr/>
              <p:nvPr/>
            </p:nvSpPr>
            <p:spPr>
              <a:xfrm rot="5400000">
                <a:off x="5683545" y="1412821"/>
                <a:ext cx="320782" cy="4157388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7000">
                    <a:srgbClr val="FBFBFB"/>
                  </a:gs>
                  <a:gs pos="54000">
                    <a:srgbClr val="F8F8F8"/>
                  </a:gs>
                  <a:gs pos="83000">
                    <a:srgbClr val="E7E7E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52400" sx="101000" sy="101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7641574" y="3369375"/>
                <a:ext cx="187371" cy="206588"/>
                <a:chOff x="1917700" y="530225"/>
                <a:chExt cx="495300" cy="546100"/>
              </a:xfrm>
              <a:solidFill>
                <a:srgbClr val="3A3A3A"/>
              </a:solidFill>
            </p:grpSpPr>
            <p:sp>
              <p:nvSpPr>
                <p:cNvPr id="46" name="Freeform 23"/>
                <p:cNvSpPr>
                  <a:spLocks noEditPoints="1"/>
                </p:cNvSpPr>
                <p:nvPr/>
              </p:nvSpPr>
              <p:spPr bwMode="auto">
                <a:xfrm>
                  <a:off x="1917700" y="530225"/>
                  <a:ext cx="495300" cy="546100"/>
                </a:xfrm>
                <a:custGeom>
                  <a:avLst/>
                  <a:gdLst>
                    <a:gd name="T0" fmla="*/ 160 w 176"/>
                    <a:gd name="T1" fmla="*/ 130 h 194"/>
                    <a:gd name="T2" fmla="*/ 176 w 176"/>
                    <a:gd name="T3" fmla="*/ 114 h 194"/>
                    <a:gd name="T4" fmla="*/ 160 w 176"/>
                    <a:gd name="T5" fmla="*/ 98 h 194"/>
                    <a:gd name="T6" fmla="*/ 152 w 176"/>
                    <a:gd name="T7" fmla="*/ 100 h 194"/>
                    <a:gd name="T8" fmla="*/ 90 w 176"/>
                    <a:gd name="T9" fmla="*/ 34 h 194"/>
                    <a:gd name="T10" fmla="*/ 91 w 176"/>
                    <a:gd name="T11" fmla="*/ 32 h 194"/>
                    <a:gd name="T12" fmla="*/ 91 w 176"/>
                    <a:gd name="T13" fmla="*/ 7 h 194"/>
                    <a:gd name="T14" fmla="*/ 66 w 176"/>
                    <a:gd name="T15" fmla="*/ 7 h 194"/>
                    <a:gd name="T16" fmla="*/ 51 w 176"/>
                    <a:gd name="T17" fmla="*/ 21 h 194"/>
                    <a:gd name="T18" fmla="*/ 34 w 176"/>
                    <a:gd name="T19" fmla="*/ 18 h 194"/>
                    <a:gd name="T20" fmla="*/ 1 w 176"/>
                    <a:gd name="T21" fmla="*/ 31 h 194"/>
                    <a:gd name="T22" fmla="*/ 1 w 176"/>
                    <a:gd name="T23" fmla="*/ 37 h 194"/>
                    <a:gd name="T24" fmla="*/ 61 w 176"/>
                    <a:gd name="T25" fmla="*/ 97 h 194"/>
                    <a:gd name="T26" fmla="*/ 64 w 176"/>
                    <a:gd name="T27" fmla="*/ 98 h 194"/>
                    <a:gd name="T28" fmla="*/ 67 w 176"/>
                    <a:gd name="T29" fmla="*/ 97 h 194"/>
                    <a:gd name="T30" fmla="*/ 77 w 176"/>
                    <a:gd name="T31" fmla="*/ 47 h 194"/>
                    <a:gd name="T32" fmla="*/ 84 w 176"/>
                    <a:gd name="T33" fmla="*/ 39 h 194"/>
                    <a:gd name="T34" fmla="*/ 146 w 176"/>
                    <a:gd name="T35" fmla="*/ 106 h 194"/>
                    <a:gd name="T36" fmla="*/ 144 w 176"/>
                    <a:gd name="T37" fmla="*/ 114 h 194"/>
                    <a:gd name="T38" fmla="*/ 146 w 176"/>
                    <a:gd name="T39" fmla="*/ 122 h 194"/>
                    <a:gd name="T40" fmla="*/ 126 w 176"/>
                    <a:gd name="T41" fmla="*/ 142 h 194"/>
                    <a:gd name="T42" fmla="*/ 112 w 176"/>
                    <a:gd name="T43" fmla="*/ 138 h 194"/>
                    <a:gd name="T44" fmla="*/ 88 w 176"/>
                    <a:gd name="T45" fmla="*/ 162 h 194"/>
                    <a:gd name="T46" fmla="*/ 52 w 176"/>
                    <a:gd name="T47" fmla="*/ 162 h 194"/>
                    <a:gd name="T48" fmla="*/ 32 w 176"/>
                    <a:gd name="T49" fmla="*/ 182 h 194"/>
                    <a:gd name="T50" fmla="*/ 32 w 176"/>
                    <a:gd name="T51" fmla="*/ 190 h 194"/>
                    <a:gd name="T52" fmla="*/ 36 w 176"/>
                    <a:gd name="T53" fmla="*/ 194 h 194"/>
                    <a:gd name="T54" fmla="*/ 156 w 176"/>
                    <a:gd name="T55" fmla="*/ 194 h 194"/>
                    <a:gd name="T56" fmla="*/ 160 w 176"/>
                    <a:gd name="T57" fmla="*/ 190 h 194"/>
                    <a:gd name="T58" fmla="*/ 160 w 176"/>
                    <a:gd name="T59" fmla="*/ 182 h 194"/>
                    <a:gd name="T60" fmla="*/ 140 w 176"/>
                    <a:gd name="T61" fmla="*/ 162 h 194"/>
                    <a:gd name="T62" fmla="*/ 136 w 176"/>
                    <a:gd name="T63" fmla="*/ 162 h 194"/>
                    <a:gd name="T64" fmla="*/ 132 w 176"/>
                    <a:gd name="T65" fmla="*/ 148 h 194"/>
                    <a:gd name="T66" fmla="*/ 152 w 176"/>
                    <a:gd name="T67" fmla="*/ 128 h 194"/>
                    <a:gd name="T68" fmla="*/ 160 w 176"/>
                    <a:gd name="T69" fmla="*/ 130 h 194"/>
                    <a:gd name="T70" fmla="*/ 55 w 176"/>
                    <a:gd name="T71" fmla="*/ 48 h 194"/>
                    <a:gd name="T72" fmla="*/ 52 w 176"/>
                    <a:gd name="T73" fmla="*/ 50 h 194"/>
                    <a:gd name="T74" fmla="*/ 50 w 176"/>
                    <a:gd name="T75" fmla="*/ 48 h 194"/>
                    <a:gd name="T76" fmla="*/ 31 w 176"/>
                    <a:gd name="T77" fmla="*/ 42 h 194"/>
                    <a:gd name="T78" fmla="*/ 27 w 176"/>
                    <a:gd name="T79" fmla="*/ 39 h 194"/>
                    <a:gd name="T80" fmla="*/ 30 w 176"/>
                    <a:gd name="T81" fmla="*/ 34 h 194"/>
                    <a:gd name="T82" fmla="*/ 34 w 176"/>
                    <a:gd name="T83" fmla="*/ 34 h 194"/>
                    <a:gd name="T84" fmla="*/ 55 w 176"/>
                    <a:gd name="T85" fmla="*/ 43 h 194"/>
                    <a:gd name="T86" fmla="*/ 55 w 176"/>
                    <a:gd name="T87" fmla="*/ 4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94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4"/>
                <p:cNvSpPr>
                  <a:spLocks/>
                </p:cNvSpPr>
                <p:nvPr/>
              </p:nvSpPr>
              <p:spPr bwMode="auto">
                <a:xfrm>
                  <a:off x="1935163" y="690563"/>
                  <a:ext cx="98425" cy="93663"/>
                </a:xfrm>
                <a:custGeom>
                  <a:avLst/>
                  <a:gdLst>
                    <a:gd name="T0" fmla="*/ 4 w 35"/>
                    <a:gd name="T1" fmla="*/ 0 h 33"/>
                    <a:gd name="T2" fmla="*/ 9 w 35"/>
                    <a:gd name="T3" fmla="*/ 26 h 33"/>
                    <a:gd name="T4" fmla="*/ 25 w 35"/>
                    <a:gd name="T5" fmla="*/ 33 h 33"/>
                    <a:gd name="T6" fmla="*/ 35 w 35"/>
                    <a:gd name="T7" fmla="*/ 31 h 33"/>
                    <a:gd name="T8" fmla="*/ 4 w 3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3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Freeform 163"/>
              <p:cNvSpPr>
                <a:spLocks noEditPoints="1"/>
              </p:cNvSpPr>
              <p:nvPr/>
            </p:nvSpPr>
            <p:spPr bwMode="auto">
              <a:xfrm>
                <a:off x="3884080" y="3381142"/>
                <a:ext cx="261289" cy="168641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19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8 w 116"/>
                  <a:gd name="T15" fmla="*/ 23 h 75"/>
                  <a:gd name="T16" fmla="*/ 29 w 116"/>
                  <a:gd name="T17" fmla="*/ 35 h 75"/>
                  <a:gd name="T18" fmla="*/ 18 w 116"/>
                  <a:gd name="T19" fmla="*/ 46 h 75"/>
                  <a:gd name="T20" fmla="*/ 11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1 h 75"/>
                  <a:gd name="T30" fmla="*/ 2 w 116"/>
                  <a:gd name="T31" fmla="*/ 62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3 w 116"/>
                  <a:gd name="T39" fmla="*/ 62 h 75"/>
                  <a:gd name="T40" fmla="*/ 116 w 116"/>
                  <a:gd name="T41" fmla="*/ 62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7 h 75"/>
                  <a:gd name="T62" fmla="*/ 56 w 116"/>
                  <a:gd name="T63" fmla="*/ 47 h 75"/>
                  <a:gd name="T64" fmla="*/ 57 w 116"/>
                  <a:gd name="T65" fmla="*/ 54 h 75"/>
                  <a:gd name="T66" fmla="*/ 49 w 116"/>
                  <a:gd name="T67" fmla="*/ 50 h 75"/>
                  <a:gd name="T68" fmla="*/ 47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6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5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8" y="36"/>
                    </a:moveTo>
                    <a:cubicBezTo>
                      <a:pt x="7" y="30"/>
                      <a:pt x="7" y="27"/>
                      <a:pt x="8" y="23"/>
                    </a:cubicBezTo>
                    <a:cubicBezTo>
                      <a:pt x="18" y="25"/>
                      <a:pt x="20" y="16"/>
                      <a:pt x="29" y="23"/>
                    </a:cubicBezTo>
                    <a:cubicBezTo>
                      <a:pt x="30" y="27"/>
                      <a:pt x="30" y="32"/>
                      <a:pt x="29" y="35"/>
                    </a:cubicBezTo>
                    <a:cubicBezTo>
                      <a:pt x="29" y="38"/>
                      <a:pt x="28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3" y="44"/>
                      <a:pt x="11" y="42"/>
                    </a:cubicBezTo>
                    <a:cubicBezTo>
                      <a:pt x="9" y="40"/>
                      <a:pt x="8" y="38"/>
                      <a:pt x="8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2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1"/>
                      <a:pt x="0" y="54"/>
                    </a:cubicBezTo>
                    <a:cubicBezTo>
                      <a:pt x="0" y="56"/>
                      <a:pt x="0" y="58"/>
                      <a:pt x="0" y="61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5"/>
                      <a:pt x="26" y="69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69"/>
                      <a:pt x="93" y="66"/>
                      <a:pt x="93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6" y="52"/>
                      <a:pt x="115" y="50"/>
                      <a:pt x="11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7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9" y="35"/>
                    </a:cubicBezTo>
                    <a:cubicBezTo>
                      <a:pt x="108" y="38"/>
                      <a:pt x="107" y="40"/>
                      <a:pt x="106" y="42"/>
                    </a:cubicBezTo>
                    <a:cubicBezTo>
                      <a:pt x="104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9" y="40"/>
                      <a:pt x="88" y="38"/>
                      <a:pt x="87" y="36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1" name="任意多边形 50"/>
          <p:cNvSpPr/>
          <p:nvPr/>
        </p:nvSpPr>
        <p:spPr>
          <a:xfrm rot="2700000">
            <a:off x="7205800" y="2023214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18900000" flipH="1">
            <a:off x="4301447" y="2023215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8900000" flipV="1">
            <a:off x="7205800" y="4802889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7797624" y="268761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96734" y="2297946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线下门店</a:t>
            </a:r>
            <a:endParaRPr lang="zh-CN" altLang="zh-CN" sz="2400" dirty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16236" y="5481928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5347" y="5092263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9999"/>
                </a:solidFill>
                <a:latin typeface="微软雅黑" pitchFamily="34" charset="-122"/>
                <a:ea typeface="微软雅黑" pitchFamily="34" charset="-122"/>
              </a:rPr>
              <a:t>网站详情</a:t>
            </a:r>
            <a:endParaRPr lang="zh-CN" altLang="zh-CN" sz="2400" dirty="0">
              <a:solidFill>
                <a:srgbClr val="0099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54486" y="5444923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3597" y="5055258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手机店面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9418" y="2702280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8528" y="2312615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电脑客户端</a:t>
            </a:r>
            <a:endParaRPr lang="zh-CN" altLang="zh-CN" sz="2400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025318" y="2653360"/>
            <a:ext cx="1672462" cy="1672462"/>
            <a:chOff x="5022688" y="2653974"/>
            <a:chExt cx="1672849" cy="1672849"/>
          </a:xfrm>
        </p:grpSpPr>
        <p:sp>
          <p:nvSpPr>
            <p:cNvPr id="63" name="椭圆 62"/>
            <p:cNvSpPr/>
            <p:nvPr/>
          </p:nvSpPr>
          <p:spPr>
            <a:xfrm>
              <a:off x="5022688" y="2653974"/>
              <a:ext cx="1672849" cy="16728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E7E7E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103632" y="2734919"/>
              <a:ext cx="1510960" cy="15109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DBDBD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直角三角形 64"/>
          <p:cNvSpPr/>
          <p:nvPr/>
        </p:nvSpPr>
        <p:spPr>
          <a:xfrm rot="2700000">
            <a:off x="5874439" y="4486781"/>
            <a:ext cx="264581" cy="264581"/>
          </a:xfrm>
          <a:prstGeom prst="rtTriangle">
            <a:avLst/>
          </a:prstGeom>
          <a:solidFill>
            <a:srgbClr val="56A8BD"/>
          </a:solidFill>
          <a:ln>
            <a:noFill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直角三角形 65"/>
          <p:cNvSpPr/>
          <p:nvPr/>
        </p:nvSpPr>
        <p:spPr>
          <a:xfrm rot="18900000" flipH="1">
            <a:off x="5542170" y="2174742"/>
            <a:ext cx="264581" cy="264581"/>
          </a:xfrm>
          <a:prstGeom prst="rtTriangle">
            <a:avLst/>
          </a:prstGeom>
          <a:solidFill>
            <a:srgbClr val="DC6C7C"/>
          </a:solidFill>
          <a:ln>
            <a:noFill/>
          </a:ln>
          <a:effectLst>
            <a:outerShdw blurRad="101600" dist="50800" sx="91000" sy="910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402377" y="2951105"/>
            <a:ext cx="999008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产品形式</a:t>
            </a:r>
            <a:endParaRPr lang="zh-CN" altLang="zh-CN" sz="3199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直角三角形 67"/>
          <p:cNvSpPr/>
          <p:nvPr/>
        </p:nvSpPr>
        <p:spPr>
          <a:xfrm rot="8100000">
            <a:off x="4596299" y="3532130"/>
            <a:ext cx="264581" cy="264581"/>
          </a:xfrm>
          <a:prstGeom prst="rtTriangle">
            <a:avLst/>
          </a:prstGeom>
          <a:solidFill>
            <a:srgbClr val="3A3A3A"/>
          </a:solidFill>
          <a:ln>
            <a:noFill/>
          </a:ln>
          <a:effectLst>
            <a:outerShdw blurRad="114300" dist="25400" dir="16200000" sx="97000" sy="97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2700000" flipH="1" flipV="1">
            <a:off x="4301447" y="4802890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直角三角形 69"/>
          <p:cNvSpPr/>
          <p:nvPr/>
        </p:nvSpPr>
        <p:spPr>
          <a:xfrm rot="18900000">
            <a:off x="6889078" y="3193628"/>
            <a:ext cx="264581" cy="264581"/>
          </a:xfrm>
          <a:prstGeom prst="rtTriangle">
            <a:avLst/>
          </a:prstGeom>
          <a:solidFill>
            <a:srgbClr val="F1AF59"/>
          </a:solidFill>
          <a:ln>
            <a:noFill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3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3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3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53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53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03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3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78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28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28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78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53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28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78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78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828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403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278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28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28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278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853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728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 animBg="1"/>
      <p:bldP spid="66" grpId="0" animBg="1"/>
      <p:bldP spid="67" grpId="0"/>
      <p:bldP spid="68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线下推广方案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5622" y="356718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Line extension scheme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 rot="10800000">
            <a:off x="1476651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0800000">
            <a:off x="3824891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0800000">
            <a:off x="6201904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8578663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76651" y="3186962"/>
            <a:ext cx="1968044" cy="838006"/>
          </a:xfrm>
          <a:prstGeom prst="rect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8"/>
          <p:cNvSpPr txBox="1"/>
          <p:nvPr/>
        </p:nvSpPr>
        <p:spPr>
          <a:xfrm>
            <a:off x="1988539" y="3207319"/>
            <a:ext cx="94427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28700" y="3186962"/>
            <a:ext cx="1968044" cy="838006"/>
          </a:xfrm>
          <a:prstGeom prst="rect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40"/>
          <p:cNvSpPr txBox="1"/>
          <p:nvPr/>
        </p:nvSpPr>
        <p:spPr>
          <a:xfrm>
            <a:off x="4340588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1904" y="3186962"/>
            <a:ext cx="1968044" cy="838006"/>
          </a:xfrm>
          <a:prstGeom prst="rect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57"/>
          <p:cNvSpPr txBox="1"/>
          <p:nvPr/>
        </p:nvSpPr>
        <p:spPr>
          <a:xfrm>
            <a:off x="6713792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75108" y="3186962"/>
            <a:ext cx="1968044" cy="83800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74"/>
          <p:cNvSpPr txBox="1"/>
          <p:nvPr/>
        </p:nvSpPr>
        <p:spPr>
          <a:xfrm>
            <a:off x="9086995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903" y="1330811"/>
            <a:ext cx="1974804" cy="18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650" y="1498254"/>
            <a:ext cx="1968045" cy="17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701" y="1498254"/>
            <a:ext cx="1968043" cy="17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904" y="1498253"/>
            <a:ext cx="1968044" cy="16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16767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Freeform 512"/>
          <p:cNvSpPr>
            <a:spLocks/>
          </p:cNvSpPr>
          <p:nvPr/>
        </p:nvSpPr>
        <p:spPr bwMode="auto">
          <a:xfrm>
            <a:off x="1629921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715878" y="4408012"/>
            <a:ext cx="18249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楼体广告</a:t>
            </a:r>
            <a:endParaRPr lang="zh-CN" altLang="zh-CN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4305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Freeform 512"/>
          <p:cNvSpPr>
            <a:spLocks/>
          </p:cNvSpPr>
          <p:nvPr/>
        </p:nvSpPr>
        <p:spPr bwMode="auto">
          <a:xfrm>
            <a:off x="3967459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C30D23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C30D2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85919" y="4408012"/>
            <a:ext cx="1792449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</a:rPr>
              <a:t>广告</a:t>
            </a:r>
            <a:endParaRPr lang="zh-CN" altLang="zh-CN" dirty="0">
              <a:solidFill>
                <a:srgbClr val="C30D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2975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Freeform 512"/>
          <p:cNvSpPr>
            <a:spLocks/>
          </p:cNvSpPr>
          <p:nvPr/>
        </p:nvSpPr>
        <p:spPr bwMode="auto">
          <a:xfrm>
            <a:off x="6336129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499244" y="4408012"/>
            <a:ext cx="1652565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CCCC"/>
                </a:solidFill>
                <a:latin typeface="微软雅黑" pitchFamily="34" charset="-122"/>
                <a:ea typeface="微软雅黑" pitchFamily="34" charset="-122"/>
              </a:rPr>
              <a:t>候车厅广告</a:t>
            </a:r>
            <a:endParaRPr lang="zh-CN" altLang="zh-CN" dirty="0">
              <a:solidFill>
                <a:srgbClr val="33C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04268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 512"/>
          <p:cNvSpPr>
            <a:spLocks/>
          </p:cNvSpPr>
          <p:nvPr/>
        </p:nvSpPr>
        <p:spPr bwMode="auto">
          <a:xfrm>
            <a:off x="8717422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8803378" y="4408012"/>
            <a:ext cx="18249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电梯广告</a:t>
            </a:r>
            <a:endParaRPr lang="zh-CN" altLang="zh-CN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9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2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7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2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2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2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7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7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2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7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7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7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7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2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2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27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20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22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72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22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47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97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22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470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12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39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" y="1628800"/>
            <a:ext cx="8408402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404681" y="908720"/>
            <a:ext cx="4612786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000" b="1" dirty="0" smtClean="0"/>
              <a:t>前言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/</a:t>
            </a:r>
            <a:r>
              <a:rPr lang="zh-CN" altLang="en-US" sz="3600" b="1" dirty="0" smtClean="0"/>
              <a:t>  </a:t>
            </a:r>
            <a:r>
              <a:rPr lang="en-US" altLang="zh-CN" sz="3600" dirty="0" smtClean="0">
                <a:latin typeface="Impact MT Std" pitchFamily="34" charset="0"/>
              </a:rPr>
              <a:t>INTRODUCTION</a:t>
            </a:r>
            <a:endParaRPr lang="zh-CN" altLang="en-US" sz="3600" dirty="0">
              <a:latin typeface="Impact MT Std" pitchFamily="34" charset="0"/>
              <a:sym typeface="Impact" pitchFamily="34" charset="0"/>
            </a:endParaRPr>
          </a:p>
        </p:txBody>
      </p:sp>
      <p:sp>
        <p:nvSpPr>
          <p:cNvPr id="7" name="TextBox 504"/>
          <p:cNvSpPr txBox="1"/>
          <p:nvPr/>
        </p:nvSpPr>
        <p:spPr>
          <a:xfrm>
            <a:off x="430677" y="1815053"/>
            <a:ext cx="74888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chemeClr val="tx1"/>
                </a:solidFill>
                <a:sym typeface="微软雅黑" pitchFamily="34" charset="-122"/>
              </a:rPr>
              <a:t>首先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感谢您在百忙之中审阅我，当您打开这个文件时，您将开始对我的能力进行评估，对我的经历进行阅读；希望当您关闭这个胶片时，我能够契合您的要求，加入一个新的家庭，共同奋斗！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dirty="0">
              <a:solidFill>
                <a:schemeClr val="tx1"/>
              </a:solidFill>
              <a:sym typeface="微软雅黑" pitchFamily="34" charset="-122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右键点击图片选择设置图片格式可直接替换图片。</a:t>
            </a:r>
            <a:r>
              <a:rPr lang="zh-CN" altLang="en-US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在此录入上述图表的描述说明，在此录入上述图表的综合描述说明，在此录入上述图表的综合描述说明，在此录入上述图表的综合描述</a:t>
            </a:r>
            <a:r>
              <a:rPr lang="zh-CN" altLang="en-US" dirty="0" smtClean="0">
                <a:solidFill>
                  <a:schemeClr val="tx1"/>
                </a:solidFill>
                <a:sym typeface="微软雅黑" pitchFamily="34" charset="-122"/>
              </a:rPr>
              <a:t>说明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/>
                </a:solidFill>
                <a:sym typeface="微软雅黑" pitchFamily="34" charset="-122"/>
              </a:rPr>
              <a:t>。</a:t>
            </a:r>
            <a:endParaRPr lang="en-US" altLang="zh-CN" dirty="0">
              <a:solidFill>
                <a:schemeClr val="tx1"/>
              </a:solidFill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1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605763" y="3476601"/>
            <a:ext cx="346848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现任职销售部经理，毕业于美国麻省理工大学设计系，曾获全国“十佳青年”。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相信在我的带领下，公司一定会步入一个新的纪元，开拓创新。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8622286" y="2924944"/>
            <a:ext cx="1933849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人：张三丰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81409" y="3385895"/>
            <a:ext cx="599800" cy="40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96259" y="338589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9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6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6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1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0" grpId="0"/>
      <p:bldP spid="21" grpId="0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2375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执行方式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7616" y="356718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Execution mode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05703" y="2279159"/>
            <a:ext cx="3304949" cy="3827433"/>
            <a:chOff x="6903509" y="2279686"/>
            <a:chExt cx="3305714" cy="3828319"/>
          </a:xfrm>
        </p:grpSpPr>
        <p:sp>
          <p:nvSpPr>
            <p:cNvPr id="16" name="矩形 15"/>
            <p:cNvSpPr/>
            <p:nvPr/>
          </p:nvSpPr>
          <p:spPr>
            <a:xfrm flipH="1">
              <a:off x="6903509" y="2920827"/>
              <a:ext cx="3024160" cy="1283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t="71194" r="15480" b="14470"/>
            <a:stretch/>
          </p:blipFill>
          <p:spPr>
            <a:xfrm rot="16200000" flipV="1">
              <a:off x="7859483" y="3758265"/>
              <a:ext cx="3828319" cy="871161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 flipH="1">
            <a:off x="6905703" y="4203845"/>
            <a:ext cx="3023460" cy="12836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807762" y="4203846"/>
            <a:ext cx="1452914" cy="1283692"/>
            <a:chOff x="5805314" y="4204819"/>
            <a:chExt cx="1453250" cy="1283989"/>
          </a:xfrm>
        </p:grpSpPr>
        <p:sp>
          <p:nvSpPr>
            <p:cNvPr id="20" name="Freeform 23"/>
            <p:cNvSpPr>
              <a:spLocks/>
            </p:cNvSpPr>
            <p:nvPr/>
          </p:nvSpPr>
          <p:spPr bwMode="auto">
            <a:xfrm flipH="1">
              <a:off x="5951495" y="4343306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 flipH="1">
              <a:off x="5805314" y="4204819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49"/>
          <p:cNvSpPr txBox="1"/>
          <p:nvPr/>
        </p:nvSpPr>
        <p:spPr>
          <a:xfrm>
            <a:off x="6126188" y="4492684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999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00961" y="3562852"/>
            <a:ext cx="3023460" cy="128369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651006" y="3562853"/>
            <a:ext cx="1452914" cy="1283692"/>
            <a:chOff x="4648290" y="3563678"/>
            <a:chExt cx="1453250" cy="1283989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794469" y="370216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4648290" y="356367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07762" y="2920152"/>
            <a:ext cx="1452914" cy="1283692"/>
            <a:chOff x="5805314" y="2920828"/>
            <a:chExt cx="1453250" cy="1283989"/>
          </a:xfrm>
        </p:grpSpPr>
        <p:sp>
          <p:nvSpPr>
            <p:cNvPr id="41" name="Freeform 23"/>
            <p:cNvSpPr>
              <a:spLocks/>
            </p:cNvSpPr>
            <p:nvPr/>
          </p:nvSpPr>
          <p:spPr bwMode="auto">
            <a:xfrm flipH="1">
              <a:off x="5951495" y="305931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 flipH="1">
              <a:off x="5805314" y="292082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19472" y="1787591"/>
            <a:ext cx="3304949" cy="3827433"/>
            <a:chOff x="1716078" y="1788005"/>
            <a:chExt cx="3305714" cy="3828319"/>
          </a:xfrm>
        </p:grpSpPr>
        <p:sp>
          <p:nvSpPr>
            <p:cNvPr id="44" name="矩形 43"/>
            <p:cNvSpPr/>
            <p:nvPr/>
          </p:nvSpPr>
          <p:spPr>
            <a:xfrm>
              <a:off x="1997632" y="2279686"/>
              <a:ext cx="3024160" cy="1283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t="71194" r="15480" b="14470"/>
            <a:stretch/>
          </p:blipFill>
          <p:spPr>
            <a:xfrm rot="5400000" flipH="1" flipV="1">
              <a:off x="237499" y="3266584"/>
              <a:ext cx="3828319" cy="871161"/>
            </a:xfrm>
            <a:prstGeom prst="rect">
              <a:avLst/>
            </a:prstGeom>
          </p:spPr>
        </p:pic>
      </p:grpSp>
      <p:sp>
        <p:nvSpPr>
          <p:cNvPr id="46" name="文本框 50"/>
          <p:cNvSpPr txBox="1"/>
          <p:nvPr/>
        </p:nvSpPr>
        <p:spPr>
          <a:xfrm>
            <a:off x="6126189" y="3259323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999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51006" y="2279160"/>
            <a:ext cx="1452914" cy="1283692"/>
            <a:chOff x="4648290" y="2279687"/>
            <a:chExt cx="1453250" cy="1283989"/>
          </a:xfrm>
        </p:grpSpPr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4794469" y="2418174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648290" y="2279687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42932" y="280383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42043" y="2428677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日程安排</a:t>
            </a:r>
            <a:endParaRPr lang="zh-CN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2932" y="4110029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42043" y="3734874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行动策略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53321" y="3481564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52432" y="3106409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客户服务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53321" y="4792683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52432" y="4417528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后勤保障</a:t>
            </a:r>
          </a:p>
        </p:txBody>
      </p:sp>
      <p:sp>
        <p:nvSpPr>
          <p:cNvPr id="58" name="文本框 47"/>
          <p:cNvSpPr txBox="1"/>
          <p:nvPr/>
        </p:nvSpPr>
        <p:spPr>
          <a:xfrm>
            <a:off x="4991703" y="2567144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999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文本框 48"/>
          <p:cNvSpPr txBox="1"/>
          <p:nvPr/>
        </p:nvSpPr>
        <p:spPr>
          <a:xfrm>
            <a:off x="4991702" y="3870081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999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1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9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5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4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8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35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 animBg="1"/>
      <p:bldP spid="22" grpId="0"/>
      <p:bldP spid="23" grpId="0" animBg="1"/>
      <p:bldP spid="46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79650" y="758875"/>
            <a:ext cx="2771950" cy="4813762"/>
            <a:chOff x="1276154" y="1063851"/>
            <a:chExt cx="2772592" cy="4814876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6154" y="1063851"/>
              <a:ext cx="2772592" cy="4814876"/>
              <a:chOff x="1276154" y="1063851"/>
              <a:chExt cx="2772592" cy="481487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967563" y="1490979"/>
                <a:ext cx="1296386" cy="4011042"/>
              </a:xfrm>
              <a:prstGeom prst="rect">
                <a:avLst/>
              </a:prstGeom>
              <a:solidFill>
                <a:srgbClr val="F1AF5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 rot="1800000" flipV="1">
                <a:off x="1655416" y="1063851"/>
                <a:ext cx="2393330" cy="1399093"/>
                <a:chOff x="837732" y="1826986"/>
                <a:chExt cx="4394668" cy="1658661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alpha val="0"/>
                      </a:schemeClr>
                    </a:gs>
                    <a:gs pos="15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25" name="矩形 24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800000" flipH="1">
                <a:off x="1276154" y="4498049"/>
                <a:ext cx="2393330" cy="1380678"/>
                <a:chOff x="837732" y="1826986"/>
                <a:chExt cx="4394668" cy="1636829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alpha val="0"/>
                        <a:lumMod val="96000"/>
                        <a:lumOff val="4000"/>
                      </a:schemeClr>
                    </a:gs>
                    <a:gs pos="12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23" name="矩形 22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967563" y="2699086"/>
                <a:ext cx="1296386" cy="112828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Freeform 134"/>
            <p:cNvSpPr>
              <a:spLocks noEditPoints="1"/>
            </p:cNvSpPr>
            <p:nvPr/>
          </p:nvSpPr>
          <p:spPr bwMode="auto">
            <a:xfrm>
              <a:off x="2081130" y="2323555"/>
              <a:ext cx="305238" cy="297972"/>
            </a:xfrm>
            <a:custGeom>
              <a:avLst/>
              <a:gdLst>
                <a:gd name="T0" fmla="*/ 261 w 279"/>
                <a:gd name="T1" fmla="*/ 149 h 273"/>
                <a:gd name="T2" fmla="*/ 259 w 279"/>
                <a:gd name="T3" fmla="*/ 135 h 273"/>
                <a:gd name="T4" fmla="*/ 253 w 279"/>
                <a:gd name="T5" fmla="*/ 115 h 273"/>
                <a:gd name="T6" fmla="*/ 252 w 279"/>
                <a:gd name="T7" fmla="*/ 105 h 273"/>
                <a:gd name="T8" fmla="*/ 250 w 279"/>
                <a:gd name="T9" fmla="*/ 97 h 273"/>
                <a:gd name="T10" fmla="*/ 264 w 279"/>
                <a:gd name="T11" fmla="*/ 98 h 273"/>
                <a:gd name="T12" fmla="*/ 261 w 279"/>
                <a:gd name="T13" fmla="*/ 149 h 273"/>
                <a:gd name="T14" fmla="*/ 232 w 279"/>
                <a:gd name="T15" fmla="*/ 212 h 273"/>
                <a:gd name="T16" fmla="*/ 232 w 279"/>
                <a:gd name="T17" fmla="*/ 212 h 273"/>
                <a:gd name="T18" fmla="*/ 232 w 279"/>
                <a:gd name="T19" fmla="*/ 212 h 273"/>
                <a:gd name="T20" fmla="*/ 222 w 279"/>
                <a:gd name="T21" fmla="*/ 225 h 273"/>
                <a:gd name="T22" fmla="*/ 189 w 279"/>
                <a:gd name="T23" fmla="*/ 273 h 273"/>
                <a:gd name="T24" fmla="*/ 158 w 279"/>
                <a:gd name="T25" fmla="*/ 273 h 273"/>
                <a:gd name="T26" fmla="*/ 159 w 279"/>
                <a:gd name="T27" fmla="*/ 261 h 273"/>
                <a:gd name="T28" fmla="*/ 154 w 279"/>
                <a:gd name="T29" fmla="*/ 262 h 273"/>
                <a:gd name="T30" fmla="*/ 109 w 279"/>
                <a:gd name="T31" fmla="*/ 263 h 273"/>
                <a:gd name="T32" fmla="*/ 102 w 279"/>
                <a:gd name="T33" fmla="*/ 273 h 273"/>
                <a:gd name="T34" fmla="*/ 71 w 279"/>
                <a:gd name="T35" fmla="*/ 273 h 273"/>
                <a:gd name="T36" fmla="*/ 70 w 279"/>
                <a:gd name="T37" fmla="*/ 262 h 273"/>
                <a:gd name="T38" fmla="*/ 50 w 279"/>
                <a:gd name="T39" fmla="*/ 235 h 273"/>
                <a:gd name="T40" fmla="*/ 32 w 279"/>
                <a:gd name="T41" fmla="*/ 214 h 273"/>
                <a:gd name="T42" fmla="*/ 32 w 279"/>
                <a:gd name="T43" fmla="*/ 214 h 273"/>
                <a:gd name="T44" fmla="*/ 0 w 279"/>
                <a:gd name="T45" fmla="*/ 181 h 273"/>
                <a:gd name="T46" fmla="*/ 0 w 279"/>
                <a:gd name="T47" fmla="*/ 149 h 273"/>
                <a:gd name="T48" fmla="*/ 28 w 279"/>
                <a:gd name="T49" fmla="*/ 120 h 273"/>
                <a:gd name="T50" fmla="*/ 29 w 279"/>
                <a:gd name="T51" fmla="*/ 119 h 273"/>
                <a:gd name="T52" fmla="*/ 50 w 279"/>
                <a:gd name="T53" fmla="*/ 90 h 273"/>
                <a:gd name="T54" fmla="*/ 29 w 279"/>
                <a:gd name="T55" fmla="*/ 59 h 273"/>
                <a:gd name="T56" fmla="*/ 47 w 279"/>
                <a:gd name="T57" fmla="*/ 43 h 273"/>
                <a:gd name="T58" fmla="*/ 100 w 279"/>
                <a:gd name="T59" fmla="*/ 73 h 273"/>
                <a:gd name="T60" fmla="*/ 107 w 279"/>
                <a:gd name="T61" fmla="*/ 31 h 273"/>
                <a:gd name="T62" fmla="*/ 162 w 279"/>
                <a:gd name="T63" fmla="*/ 0 h 273"/>
                <a:gd name="T64" fmla="*/ 193 w 279"/>
                <a:gd name="T65" fmla="*/ 8 h 273"/>
                <a:gd name="T66" fmla="*/ 220 w 279"/>
                <a:gd name="T67" fmla="*/ 86 h 273"/>
                <a:gd name="T68" fmla="*/ 248 w 279"/>
                <a:gd name="T69" fmla="*/ 137 h 273"/>
                <a:gd name="T70" fmla="*/ 232 w 279"/>
                <a:gd name="T71" fmla="*/ 212 h 273"/>
                <a:gd name="T72" fmla="*/ 113 w 279"/>
                <a:gd name="T73" fmla="*/ 73 h 273"/>
                <a:gd name="T74" fmla="*/ 117 w 279"/>
                <a:gd name="T75" fmla="*/ 72 h 273"/>
                <a:gd name="T76" fmla="*/ 150 w 279"/>
                <a:gd name="T77" fmla="*/ 71 h 273"/>
                <a:gd name="T78" fmla="*/ 165 w 279"/>
                <a:gd name="T79" fmla="*/ 46 h 273"/>
                <a:gd name="T80" fmla="*/ 154 w 279"/>
                <a:gd name="T81" fmla="*/ 49 h 273"/>
                <a:gd name="T82" fmla="*/ 151 w 279"/>
                <a:gd name="T83" fmla="*/ 34 h 273"/>
                <a:gd name="T84" fmla="*/ 175 w 279"/>
                <a:gd name="T85" fmla="*/ 29 h 273"/>
                <a:gd name="T86" fmla="*/ 188 w 279"/>
                <a:gd name="T87" fmla="*/ 37 h 273"/>
                <a:gd name="T88" fmla="*/ 188 w 279"/>
                <a:gd name="T89" fmla="*/ 37 h 273"/>
                <a:gd name="T90" fmla="*/ 167 w 279"/>
                <a:gd name="T91" fmla="*/ 74 h 273"/>
                <a:gd name="T92" fmla="*/ 202 w 279"/>
                <a:gd name="T93" fmla="*/ 92 h 273"/>
                <a:gd name="T94" fmla="*/ 204 w 279"/>
                <a:gd name="T95" fmla="*/ 88 h 273"/>
                <a:gd name="T96" fmla="*/ 187 w 279"/>
                <a:gd name="T97" fmla="*/ 20 h 273"/>
                <a:gd name="T98" fmla="*/ 162 w 279"/>
                <a:gd name="T99" fmla="*/ 13 h 273"/>
                <a:gd name="T100" fmla="*/ 119 w 279"/>
                <a:gd name="T101" fmla="*/ 37 h 273"/>
                <a:gd name="T102" fmla="*/ 113 w 279"/>
                <a:gd name="T103" fmla="*/ 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9" h="273">
                  <a:moveTo>
                    <a:pt x="261" y="149"/>
                  </a:moveTo>
                  <a:cubicBezTo>
                    <a:pt x="261" y="144"/>
                    <a:pt x="260" y="139"/>
                    <a:pt x="259" y="135"/>
                  </a:cubicBezTo>
                  <a:cubicBezTo>
                    <a:pt x="258" y="128"/>
                    <a:pt x="256" y="121"/>
                    <a:pt x="253" y="115"/>
                  </a:cubicBezTo>
                  <a:cubicBezTo>
                    <a:pt x="259" y="113"/>
                    <a:pt x="258" y="105"/>
                    <a:pt x="252" y="105"/>
                  </a:cubicBezTo>
                  <a:cubicBezTo>
                    <a:pt x="247" y="106"/>
                    <a:pt x="245" y="99"/>
                    <a:pt x="250" y="97"/>
                  </a:cubicBezTo>
                  <a:cubicBezTo>
                    <a:pt x="255" y="94"/>
                    <a:pt x="261" y="96"/>
                    <a:pt x="264" y="98"/>
                  </a:cubicBezTo>
                  <a:cubicBezTo>
                    <a:pt x="279" y="109"/>
                    <a:pt x="270" y="132"/>
                    <a:pt x="261" y="149"/>
                  </a:cubicBezTo>
                  <a:close/>
                  <a:moveTo>
                    <a:pt x="232" y="212"/>
                  </a:move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29" y="216"/>
                    <a:pt x="226" y="221"/>
                    <a:pt x="222" y="225"/>
                  </a:cubicBezTo>
                  <a:cubicBezTo>
                    <a:pt x="201" y="253"/>
                    <a:pt x="201" y="266"/>
                    <a:pt x="189" y="273"/>
                  </a:cubicBezTo>
                  <a:cubicBezTo>
                    <a:pt x="180" y="273"/>
                    <a:pt x="158" y="273"/>
                    <a:pt x="158" y="273"/>
                  </a:cubicBezTo>
                  <a:cubicBezTo>
                    <a:pt x="158" y="273"/>
                    <a:pt x="160" y="268"/>
                    <a:pt x="159" y="261"/>
                  </a:cubicBezTo>
                  <a:cubicBezTo>
                    <a:pt x="157" y="261"/>
                    <a:pt x="156" y="262"/>
                    <a:pt x="154" y="262"/>
                  </a:cubicBezTo>
                  <a:cubicBezTo>
                    <a:pt x="139" y="265"/>
                    <a:pt x="124" y="265"/>
                    <a:pt x="109" y="263"/>
                  </a:cubicBezTo>
                  <a:cubicBezTo>
                    <a:pt x="107" y="267"/>
                    <a:pt x="105" y="270"/>
                    <a:pt x="102" y="273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71" y="269"/>
                    <a:pt x="71" y="266"/>
                    <a:pt x="70" y="262"/>
                  </a:cubicBezTo>
                  <a:cubicBezTo>
                    <a:pt x="68" y="255"/>
                    <a:pt x="58" y="243"/>
                    <a:pt x="50" y="235"/>
                  </a:cubicBezTo>
                  <a:cubicBezTo>
                    <a:pt x="43" y="229"/>
                    <a:pt x="37" y="222"/>
                    <a:pt x="32" y="214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25" y="201"/>
                    <a:pt x="0" y="200"/>
                    <a:pt x="0" y="181"/>
                  </a:cubicBezTo>
                  <a:cubicBezTo>
                    <a:pt x="0" y="167"/>
                    <a:pt x="0" y="162"/>
                    <a:pt x="0" y="149"/>
                  </a:cubicBezTo>
                  <a:cubicBezTo>
                    <a:pt x="0" y="130"/>
                    <a:pt x="18" y="134"/>
                    <a:pt x="28" y="120"/>
                  </a:cubicBezTo>
                  <a:cubicBezTo>
                    <a:pt x="28" y="119"/>
                    <a:pt x="28" y="119"/>
                    <a:pt x="29" y="119"/>
                  </a:cubicBezTo>
                  <a:cubicBezTo>
                    <a:pt x="34" y="109"/>
                    <a:pt x="41" y="99"/>
                    <a:pt x="50" y="90"/>
                  </a:cubicBezTo>
                  <a:cubicBezTo>
                    <a:pt x="45" y="79"/>
                    <a:pt x="36" y="68"/>
                    <a:pt x="29" y="59"/>
                  </a:cubicBezTo>
                  <a:cubicBezTo>
                    <a:pt x="22" y="50"/>
                    <a:pt x="36" y="43"/>
                    <a:pt x="47" y="43"/>
                  </a:cubicBezTo>
                  <a:cubicBezTo>
                    <a:pt x="68" y="42"/>
                    <a:pt x="87" y="53"/>
                    <a:pt x="100" y="73"/>
                  </a:cubicBezTo>
                  <a:cubicBezTo>
                    <a:pt x="97" y="59"/>
                    <a:pt x="100" y="44"/>
                    <a:pt x="107" y="31"/>
                  </a:cubicBezTo>
                  <a:cubicBezTo>
                    <a:pt x="119" y="12"/>
                    <a:pt x="139" y="0"/>
                    <a:pt x="162" y="0"/>
                  </a:cubicBezTo>
                  <a:cubicBezTo>
                    <a:pt x="173" y="0"/>
                    <a:pt x="184" y="3"/>
                    <a:pt x="193" y="8"/>
                  </a:cubicBezTo>
                  <a:cubicBezTo>
                    <a:pt x="220" y="24"/>
                    <a:pt x="231" y="57"/>
                    <a:pt x="220" y="86"/>
                  </a:cubicBezTo>
                  <a:cubicBezTo>
                    <a:pt x="234" y="99"/>
                    <a:pt x="244" y="117"/>
                    <a:pt x="248" y="137"/>
                  </a:cubicBezTo>
                  <a:cubicBezTo>
                    <a:pt x="254" y="163"/>
                    <a:pt x="247" y="190"/>
                    <a:pt x="232" y="212"/>
                  </a:cubicBezTo>
                  <a:close/>
                  <a:moveTo>
                    <a:pt x="113" y="73"/>
                  </a:moveTo>
                  <a:cubicBezTo>
                    <a:pt x="114" y="73"/>
                    <a:pt x="115" y="72"/>
                    <a:pt x="117" y="72"/>
                  </a:cubicBezTo>
                  <a:cubicBezTo>
                    <a:pt x="128" y="70"/>
                    <a:pt x="139" y="69"/>
                    <a:pt x="150" y="71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80" y="77"/>
                    <a:pt x="192" y="83"/>
                    <a:pt x="202" y="92"/>
                  </a:cubicBezTo>
                  <a:cubicBezTo>
                    <a:pt x="203" y="90"/>
                    <a:pt x="203" y="89"/>
                    <a:pt x="204" y="88"/>
                  </a:cubicBezTo>
                  <a:cubicBezTo>
                    <a:pt x="218" y="64"/>
                    <a:pt x="210" y="34"/>
                    <a:pt x="187" y="20"/>
                  </a:cubicBezTo>
                  <a:cubicBezTo>
                    <a:pt x="179" y="15"/>
                    <a:pt x="170" y="13"/>
                    <a:pt x="162" y="13"/>
                  </a:cubicBezTo>
                  <a:cubicBezTo>
                    <a:pt x="144" y="13"/>
                    <a:pt x="128" y="22"/>
                    <a:pt x="119" y="37"/>
                  </a:cubicBezTo>
                  <a:cubicBezTo>
                    <a:pt x="112" y="49"/>
                    <a:pt x="110" y="61"/>
                    <a:pt x="113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1010" y="758875"/>
            <a:ext cx="2771950" cy="4813762"/>
            <a:chOff x="5848572" y="1063851"/>
            <a:chExt cx="2772592" cy="4814876"/>
          </a:xfrm>
        </p:grpSpPr>
        <p:sp>
          <p:nvSpPr>
            <p:cNvPr id="40" name="矩形 39"/>
            <p:cNvSpPr/>
            <p:nvPr/>
          </p:nvSpPr>
          <p:spPr>
            <a:xfrm>
              <a:off x="6539980" y="1490979"/>
              <a:ext cx="1296386" cy="4011042"/>
            </a:xfrm>
            <a:prstGeom prst="rect">
              <a:avLst/>
            </a:prstGeom>
            <a:solidFill>
              <a:srgbClr val="DC6C7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 rot="1800000" flipV="1">
              <a:off x="6227834" y="1063851"/>
              <a:ext cx="2393330" cy="1399093"/>
              <a:chOff x="837732" y="1826986"/>
              <a:chExt cx="4394668" cy="165866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8" name="矩形 47"/>
              <p:cNvSpPr/>
              <p:nvPr/>
            </p:nvSpPr>
            <p:spPr>
              <a:xfrm>
                <a:off x="837732" y="2184400"/>
                <a:ext cx="4394667" cy="1301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800000" flipH="1">
              <a:off x="5848572" y="4498049"/>
              <a:ext cx="2393330" cy="1380678"/>
              <a:chOff x="837732" y="1826986"/>
              <a:chExt cx="4394668" cy="163682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6" name="矩形 45"/>
              <p:cNvSpPr/>
              <p:nvPr/>
            </p:nvSpPr>
            <p:spPr>
              <a:xfrm>
                <a:off x="837732" y="2184399"/>
                <a:ext cx="4394667" cy="1279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539980" y="2699086"/>
              <a:ext cx="1296386" cy="112828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81"/>
            <p:cNvSpPr>
              <a:spLocks noEditPoints="1"/>
            </p:cNvSpPr>
            <p:nvPr/>
          </p:nvSpPr>
          <p:spPr bwMode="auto">
            <a:xfrm>
              <a:off x="6653690" y="2415724"/>
              <a:ext cx="229656" cy="231110"/>
            </a:xfrm>
            <a:custGeom>
              <a:avLst/>
              <a:gdLst>
                <a:gd name="T0" fmla="*/ 13 w 209"/>
                <a:gd name="T1" fmla="*/ 0 h 211"/>
                <a:gd name="T2" fmla="*/ 15 w 209"/>
                <a:gd name="T3" fmla="*/ 9 h 211"/>
                <a:gd name="T4" fmla="*/ 37 w 209"/>
                <a:gd name="T5" fmla="*/ 136 h 211"/>
                <a:gd name="T6" fmla="*/ 66 w 209"/>
                <a:gd name="T7" fmla="*/ 164 h 211"/>
                <a:gd name="T8" fmla="*/ 128 w 209"/>
                <a:gd name="T9" fmla="*/ 164 h 211"/>
                <a:gd name="T10" fmla="*/ 128 w 209"/>
                <a:gd name="T11" fmla="*/ 164 h 211"/>
                <a:gd name="T12" fmla="*/ 156 w 209"/>
                <a:gd name="T13" fmla="*/ 136 h 211"/>
                <a:gd name="T14" fmla="*/ 179 w 209"/>
                <a:gd name="T15" fmla="*/ 9 h 211"/>
                <a:gd name="T16" fmla="*/ 180 w 209"/>
                <a:gd name="T17" fmla="*/ 0 h 211"/>
                <a:gd name="T18" fmla="*/ 13 w 209"/>
                <a:gd name="T19" fmla="*/ 0 h 211"/>
                <a:gd name="T20" fmla="*/ 155 w 209"/>
                <a:gd name="T21" fmla="*/ 53 h 211"/>
                <a:gd name="T22" fmla="*/ 38 w 209"/>
                <a:gd name="T23" fmla="*/ 53 h 211"/>
                <a:gd name="T24" fmla="*/ 32 w 209"/>
                <a:gd name="T25" fmla="*/ 16 h 211"/>
                <a:gd name="T26" fmla="*/ 161 w 209"/>
                <a:gd name="T27" fmla="*/ 16 h 211"/>
                <a:gd name="T28" fmla="*/ 155 w 209"/>
                <a:gd name="T29" fmla="*/ 53 h 211"/>
                <a:gd name="T30" fmla="*/ 208 w 209"/>
                <a:gd name="T31" fmla="*/ 57 h 211"/>
                <a:gd name="T32" fmla="*/ 197 w 209"/>
                <a:gd name="T33" fmla="*/ 108 h 211"/>
                <a:gd name="T34" fmla="*/ 181 w 209"/>
                <a:gd name="T35" fmla="*/ 123 h 211"/>
                <a:gd name="T36" fmla="*/ 167 w 209"/>
                <a:gd name="T37" fmla="*/ 123 h 211"/>
                <a:gd name="T38" fmla="*/ 169 w 209"/>
                <a:gd name="T39" fmla="*/ 109 h 211"/>
                <a:gd name="T40" fmla="*/ 181 w 209"/>
                <a:gd name="T41" fmla="*/ 109 h 211"/>
                <a:gd name="T42" fmla="*/ 183 w 209"/>
                <a:gd name="T43" fmla="*/ 109 h 211"/>
                <a:gd name="T44" fmla="*/ 184 w 209"/>
                <a:gd name="T45" fmla="*/ 105 h 211"/>
                <a:gd name="T46" fmla="*/ 194 w 209"/>
                <a:gd name="T47" fmla="*/ 55 h 211"/>
                <a:gd name="T48" fmla="*/ 194 w 209"/>
                <a:gd name="T49" fmla="*/ 48 h 211"/>
                <a:gd name="T50" fmla="*/ 191 w 209"/>
                <a:gd name="T51" fmla="*/ 46 h 211"/>
                <a:gd name="T52" fmla="*/ 180 w 209"/>
                <a:gd name="T53" fmla="*/ 46 h 211"/>
                <a:gd name="T54" fmla="*/ 183 w 209"/>
                <a:gd name="T55" fmla="*/ 33 h 211"/>
                <a:gd name="T56" fmla="*/ 192 w 209"/>
                <a:gd name="T57" fmla="*/ 33 h 211"/>
                <a:gd name="T58" fmla="*/ 205 w 209"/>
                <a:gd name="T59" fmla="*/ 40 h 211"/>
                <a:gd name="T60" fmla="*/ 208 w 209"/>
                <a:gd name="T61" fmla="*/ 57 h 211"/>
                <a:gd name="T62" fmla="*/ 186 w 209"/>
                <a:gd name="T63" fmla="*/ 175 h 211"/>
                <a:gd name="T64" fmla="*/ 7 w 209"/>
                <a:gd name="T65" fmla="*/ 175 h 211"/>
                <a:gd name="T66" fmla="*/ 0 w 209"/>
                <a:gd name="T67" fmla="*/ 183 h 211"/>
                <a:gd name="T68" fmla="*/ 7 w 209"/>
                <a:gd name="T69" fmla="*/ 191 h 211"/>
                <a:gd name="T70" fmla="*/ 186 w 209"/>
                <a:gd name="T71" fmla="*/ 191 h 211"/>
                <a:gd name="T72" fmla="*/ 194 w 209"/>
                <a:gd name="T73" fmla="*/ 183 h 211"/>
                <a:gd name="T74" fmla="*/ 186 w 209"/>
                <a:gd name="T75" fmla="*/ 175 h 211"/>
                <a:gd name="T76" fmla="*/ 53 w 209"/>
                <a:gd name="T77" fmla="*/ 211 h 211"/>
                <a:gd name="T78" fmla="*/ 141 w 209"/>
                <a:gd name="T79" fmla="*/ 211 h 211"/>
                <a:gd name="T80" fmla="*/ 141 w 209"/>
                <a:gd name="T81" fmla="*/ 200 h 211"/>
                <a:gd name="T82" fmla="*/ 53 w 209"/>
                <a:gd name="T83" fmla="*/ 200 h 211"/>
                <a:gd name="T84" fmla="*/ 53 w 209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1">
                  <a:moveTo>
                    <a:pt x="13" y="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31" y="102"/>
                    <a:pt x="37" y="136"/>
                  </a:cubicBezTo>
                  <a:cubicBezTo>
                    <a:pt x="39" y="146"/>
                    <a:pt x="43" y="164"/>
                    <a:pt x="66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51" y="164"/>
                    <a:pt x="154" y="146"/>
                    <a:pt x="156" y="136"/>
                  </a:cubicBezTo>
                  <a:cubicBezTo>
                    <a:pt x="163" y="102"/>
                    <a:pt x="179" y="10"/>
                    <a:pt x="179" y="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3" y="0"/>
                  </a:lnTo>
                  <a:close/>
                  <a:moveTo>
                    <a:pt x="155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6" y="38"/>
                    <a:pt x="34" y="24"/>
                    <a:pt x="32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24"/>
                    <a:pt x="158" y="38"/>
                    <a:pt x="155" y="53"/>
                  </a:cubicBezTo>
                  <a:close/>
                  <a:moveTo>
                    <a:pt x="208" y="57"/>
                  </a:moveTo>
                  <a:cubicBezTo>
                    <a:pt x="206" y="68"/>
                    <a:pt x="200" y="94"/>
                    <a:pt x="197" y="108"/>
                  </a:cubicBezTo>
                  <a:cubicBezTo>
                    <a:pt x="196" y="113"/>
                    <a:pt x="194" y="123"/>
                    <a:pt x="181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8" y="119"/>
                    <a:pt x="168" y="114"/>
                    <a:pt x="169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8"/>
                    <a:pt x="184" y="105"/>
                  </a:cubicBezTo>
                  <a:cubicBezTo>
                    <a:pt x="187" y="91"/>
                    <a:pt x="193" y="65"/>
                    <a:pt x="194" y="55"/>
                  </a:cubicBezTo>
                  <a:cubicBezTo>
                    <a:pt x="195" y="53"/>
                    <a:pt x="195" y="50"/>
                    <a:pt x="194" y="48"/>
                  </a:cubicBezTo>
                  <a:cubicBezTo>
                    <a:pt x="193" y="47"/>
                    <a:pt x="191" y="46"/>
                    <a:pt x="19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1" y="41"/>
                    <a:pt x="182" y="37"/>
                    <a:pt x="183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3"/>
                    <a:pt x="200" y="34"/>
                    <a:pt x="205" y="40"/>
                  </a:cubicBezTo>
                  <a:cubicBezTo>
                    <a:pt x="207" y="43"/>
                    <a:pt x="209" y="49"/>
                    <a:pt x="208" y="57"/>
                  </a:cubicBezTo>
                  <a:close/>
                  <a:moveTo>
                    <a:pt x="186" y="175"/>
                  </a:moveTo>
                  <a:cubicBezTo>
                    <a:pt x="7" y="175"/>
                    <a:pt x="7" y="175"/>
                    <a:pt x="7" y="175"/>
                  </a:cubicBezTo>
                  <a:cubicBezTo>
                    <a:pt x="3" y="175"/>
                    <a:pt x="0" y="178"/>
                    <a:pt x="0" y="183"/>
                  </a:cubicBezTo>
                  <a:cubicBezTo>
                    <a:pt x="0" y="187"/>
                    <a:pt x="3" y="191"/>
                    <a:pt x="7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90" y="191"/>
                    <a:pt x="194" y="187"/>
                    <a:pt x="194" y="183"/>
                  </a:cubicBezTo>
                  <a:cubicBezTo>
                    <a:pt x="194" y="178"/>
                    <a:pt x="190" y="175"/>
                    <a:pt x="186" y="175"/>
                  </a:cubicBezTo>
                  <a:close/>
                  <a:moveTo>
                    <a:pt x="53" y="211"/>
                  </a:moveTo>
                  <a:cubicBezTo>
                    <a:pt x="141" y="211"/>
                    <a:pt x="141" y="211"/>
                    <a:pt x="141" y="21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65330" y="758875"/>
            <a:ext cx="2771950" cy="4813762"/>
            <a:chOff x="3562363" y="1063851"/>
            <a:chExt cx="2772592" cy="4814876"/>
          </a:xfrm>
        </p:grpSpPr>
        <p:sp>
          <p:nvSpPr>
            <p:cNvPr id="50" name="矩形 49"/>
            <p:cNvSpPr/>
            <p:nvPr/>
          </p:nvSpPr>
          <p:spPr>
            <a:xfrm>
              <a:off x="4253772" y="1490979"/>
              <a:ext cx="1296386" cy="4011042"/>
            </a:xfrm>
            <a:prstGeom prst="rect">
              <a:avLst/>
            </a:prstGeom>
            <a:solidFill>
              <a:srgbClr val="56A8B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 rot="1800000" flipV="1">
              <a:off x="3941625" y="1063851"/>
              <a:ext cx="2393330" cy="1399093"/>
              <a:chOff x="837732" y="1826986"/>
              <a:chExt cx="4394668" cy="1658661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8" name="矩形 57"/>
              <p:cNvSpPr/>
              <p:nvPr/>
            </p:nvSpPr>
            <p:spPr>
              <a:xfrm>
                <a:off x="837732" y="2184400"/>
                <a:ext cx="4394667" cy="1301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1800000" flipH="1">
              <a:off x="3562363" y="4498049"/>
              <a:ext cx="2393330" cy="1380678"/>
              <a:chOff x="837732" y="1826986"/>
              <a:chExt cx="4394668" cy="1636829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6" name="矩形 55"/>
              <p:cNvSpPr/>
              <p:nvPr/>
            </p:nvSpPr>
            <p:spPr>
              <a:xfrm>
                <a:off x="837732" y="2184399"/>
                <a:ext cx="4394667" cy="1279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4253772" y="2699086"/>
              <a:ext cx="1296386" cy="112828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162"/>
            <p:cNvSpPr>
              <a:spLocks noEditPoints="1"/>
            </p:cNvSpPr>
            <p:nvPr/>
          </p:nvSpPr>
          <p:spPr bwMode="auto">
            <a:xfrm>
              <a:off x="4319778" y="2411981"/>
              <a:ext cx="402625" cy="197678"/>
            </a:xfrm>
            <a:custGeom>
              <a:avLst/>
              <a:gdLst>
                <a:gd name="T0" fmla="*/ 236 w 368"/>
                <a:gd name="T1" fmla="*/ 144 h 181"/>
                <a:gd name="T2" fmla="*/ 122 w 368"/>
                <a:gd name="T3" fmla="*/ 152 h 181"/>
                <a:gd name="T4" fmla="*/ 113 w 368"/>
                <a:gd name="T5" fmla="*/ 114 h 181"/>
                <a:gd name="T6" fmla="*/ 364 w 368"/>
                <a:gd name="T7" fmla="*/ 122 h 181"/>
                <a:gd name="T8" fmla="*/ 326 w 368"/>
                <a:gd name="T9" fmla="*/ 114 h 181"/>
                <a:gd name="T10" fmla="*/ 336 w 368"/>
                <a:gd name="T11" fmla="*/ 152 h 181"/>
                <a:gd name="T12" fmla="*/ 366 w 368"/>
                <a:gd name="T13" fmla="*/ 131 h 181"/>
                <a:gd name="T14" fmla="*/ 23 w 368"/>
                <a:gd name="T15" fmla="*/ 144 h 181"/>
                <a:gd name="T16" fmla="*/ 4 w 368"/>
                <a:gd name="T17" fmla="*/ 114 h 181"/>
                <a:gd name="T18" fmla="*/ 0 w 368"/>
                <a:gd name="T19" fmla="*/ 134 h 181"/>
                <a:gd name="T20" fmla="*/ 23 w 368"/>
                <a:gd name="T21" fmla="*/ 144 h 181"/>
                <a:gd name="T22" fmla="*/ 36 w 368"/>
                <a:gd name="T23" fmla="*/ 144 h 181"/>
                <a:gd name="T24" fmla="*/ 109 w 368"/>
                <a:gd name="T25" fmla="*/ 144 h 181"/>
                <a:gd name="T26" fmla="*/ 73 w 368"/>
                <a:gd name="T27" fmla="*/ 165 h 181"/>
                <a:gd name="T28" fmla="*/ 73 w 368"/>
                <a:gd name="T29" fmla="*/ 124 h 181"/>
                <a:gd name="T30" fmla="*/ 73 w 368"/>
                <a:gd name="T31" fmla="*/ 165 h 181"/>
                <a:gd name="T32" fmla="*/ 250 w 368"/>
                <a:gd name="T33" fmla="*/ 144 h 181"/>
                <a:gd name="T34" fmla="*/ 323 w 368"/>
                <a:gd name="T35" fmla="*/ 144 h 181"/>
                <a:gd name="T36" fmla="*/ 286 w 368"/>
                <a:gd name="T37" fmla="*/ 165 h 181"/>
                <a:gd name="T38" fmla="*/ 286 w 368"/>
                <a:gd name="T39" fmla="*/ 124 h 181"/>
                <a:gd name="T40" fmla="*/ 286 w 368"/>
                <a:gd name="T41" fmla="*/ 165 h 181"/>
                <a:gd name="T42" fmla="*/ 319 w 368"/>
                <a:gd name="T43" fmla="*/ 59 h 181"/>
                <a:gd name="T44" fmla="*/ 179 w 368"/>
                <a:gd name="T45" fmla="*/ 14 h 181"/>
                <a:gd name="T46" fmla="*/ 162 w 368"/>
                <a:gd name="T47" fmla="*/ 0 h 181"/>
                <a:gd name="T48" fmla="*/ 75 w 368"/>
                <a:gd name="T49" fmla="*/ 9 h 181"/>
                <a:gd name="T50" fmla="*/ 5 w 368"/>
                <a:gd name="T51" fmla="*/ 65 h 181"/>
                <a:gd name="T52" fmla="*/ 45 w 368"/>
                <a:gd name="T53" fmla="*/ 103 h 181"/>
                <a:gd name="T54" fmla="*/ 68 w 368"/>
                <a:gd name="T55" fmla="*/ 53 h 181"/>
                <a:gd name="T56" fmla="*/ 77 w 368"/>
                <a:gd name="T57" fmla="*/ 24 h 181"/>
                <a:gd name="T58" fmla="*/ 79 w 368"/>
                <a:gd name="T59" fmla="*/ 53 h 181"/>
                <a:gd name="T60" fmla="*/ 101 w 368"/>
                <a:gd name="T61" fmla="*/ 103 h 181"/>
                <a:gd name="T62" fmla="*/ 144 w 368"/>
                <a:gd name="T63" fmla="*/ 53 h 181"/>
                <a:gd name="T64" fmla="*/ 113 w 368"/>
                <a:gd name="T65" fmla="*/ 24 h 181"/>
                <a:gd name="T66" fmla="*/ 232 w 368"/>
                <a:gd name="T67" fmla="*/ 53 h 181"/>
                <a:gd name="T68" fmla="*/ 155 w 368"/>
                <a:gd name="T69" fmla="*/ 103 h 181"/>
                <a:gd name="T70" fmla="*/ 286 w 368"/>
                <a:gd name="T71" fmla="*/ 94 h 181"/>
                <a:gd name="T72" fmla="*/ 352 w 368"/>
                <a:gd name="T73" fmla="*/ 103 h 181"/>
                <a:gd name="T74" fmla="*/ 30 w 368"/>
                <a:gd name="T75" fmla="*/ 83 h 181"/>
                <a:gd name="T76" fmla="*/ 13 w 368"/>
                <a:gd name="T77" fmla="*/ 94 h 181"/>
                <a:gd name="T78" fmla="*/ 27 w 368"/>
                <a:gd name="T79" fmla="*/ 74 h 181"/>
                <a:gd name="T80" fmla="*/ 82 w 368"/>
                <a:gd name="T81" fmla="*/ 13 h 181"/>
                <a:gd name="T82" fmla="*/ 90 w 368"/>
                <a:gd name="T83" fmla="*/ 8 h 181"/>
                <a:gd name="T84" fmla="*/ 169 w 368"/>
                <a:gd name="T85" fmla="*/ 13 h 181"/>
                <a:gd name="T86" fmla="*/ 170 w 368"/>
                <a:gd name="T87" fmla="*/ 13 h 181"/>
                <a:gd name="T88" fmla="*/ 333 w 368"/>
                <a:gd name="T89" fmla="*/ 94 h 181"/>
                <a:gd name="T90" fmla="*/ 316 w 368"/>
                <a:gd name="T91" fmla="*/ 80 h 181"/>
                <a:gd name="T92" fmla="*/ 338 w 368"/>
                <a:gd name="T93" fmla="*/ 74 h 181"/>
                <a:gd name="T94" fmla="*/ 343 w 368"/>
                <a:gd name="T95" fmla="*/ 9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181">
                  <a:moveTo>
                    <a:pt x="246" y="114"/>
                  </a:moveTo>
                  <a:cubicBezTo>
                    <a:pt x="240" y="122"/>
                    <a:pt x="236" y="133"/>
                    <a:pt x="236" y="144"/>
                  </a:cubicBezTo>
                  <a:cubicBezTo>
                    <a:pt x="236" y="147"/>
                    <a:pt x="237" y="149"/>
                    <a:pt x="237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49"/>
                    <a:pt x="123" y="147"/>
                    <a:pt x="123" y="144"/>
                  </a:cubicBezTo>
                  <a:cubicBezTo>
                    <a:pt x="123" y="133"/>
                    <a:pt x="119" y="122"/>
                    <a:pt x="113" y="114"/>
                  </a:cubicBezTo>
                  <a:lnTo>
                    <a:pt x="246" y="114"/>
                  </a:lnTo>
                  <a:close/>
                  <a:moveTo>
                    <a:pt x="364" y="122"/>
                  </a:moveTo>
                  <a:cubicBezTo>
                    <a:pt x="363" y="117"/>
                    <a:pt x="361" y="116"/>
                    <a:pt x="357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33" y="122"/>
                    <a:pt x="337" y="133"/>
                    <a:pt x="337" y="144"/>
                  </a:cubicBezTo>
                  <a:cubicBezTo>
                    <a:pt x="337" y="147"/>
                    <a:pt x="336" y="149"/>
                    <a:pt x="336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64" y="152"/>
                    <a:pt x="368" y="145"/>
                    <a:pt x="366" y="131"/>
                  </a:cubicBezTo>
                  <a:lnTo>
                    <a:pt x="364" y="122"/>
                  </a:lnTo>
                  <a:close/>
                  <a:moveTo>
                    <a:pt x="23" y="144"/>
                  </a:moveTo>
                  <a:cubicBezTo>
                    <a:pt x="23" y="133"/>
                    <a:pt x="26" y="122"/>
                    <a:pt x="33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7"/>
                    <a:pt x="0" y="120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5"/>
                    <a:pt x="9" y="147"/>
                    <a:pt x="23" y="151"/>
                  </a:cubicBezTo>
                  <a:cubicBezTo>
                    <a:pt x="23" y="149"/>
                    <a:pt x="23" y="147"/>
                    <a:pt x="23" y="144"/>
                  </a:cubicBezTo>
                  <a:close/>
                  <a:moveTo>
                    <a:pt x="73" y="108"/>
                  </a:moveTo>
                  <a:cubicBezTo>
                    <a:pt x="53" y="108"/>
                    <a:pt x="36" y="124"/>
                    <a:pt x="36" y="144"/>
                  </a:cubicBezTo>
                  <a:cubicBezTo>
                    <a:pt x="36" y="164"/>
                    <a:pt x="53" y="181"/>
                    <a:pt x="73" y="181"/>
                  </a:cubicBezTo>
                  <a:cubicBezTo>
                    <a:pt x="93" y="181"/>
                    <a:pt x="109" y="164"/>
                    <a:pt x="109" y="144"/>
                  </a:cubicBezTo>
                  <a:cubicBezTo>
                    <a:pt x="109" y="124"/>
                    <a:pt x="93" y="108"/>
                    <a:pt x="73" y="108"/>
                  </a:cubicBezTo>
                  <a:close/>
                  <a:moveTo>
                    <a:pt x="73" y="165"/>
                  </a:moveTo>
                  <a:cubicBezTo>
                    <a:pt x="61" y="165"/>
                    <a:pt x="52" y="156"/>
                    <a:pt x="52" y="144"/>
                  </a:cubicBezTo>
                  <a:cubicBezTo>
                    <a:pt x="52" y="133"/>
                    <a:pt x="61" y="124"/>
                    <a:pt x="73" y="124"/>
                  </a:cubicBezTo>
                  <a:cubicBezTo>
                    <a:pt x="84" y="124"/>
                    <a:pt x="94" y="133"/>
                    <a:pt x="94" y="144"/>
                  </a:cubicBezTo>
                  <a:cubicBezTo>
                    <a:pt x="94" y="156"/>
                    <a:pt x="84" y="165"/>
                    <a:pt x="73" y="165"/>
                  </a:cubicBezTo>
                  <a:close/>
                  <a:moveTo>
                    <a:pt x="286" y="108"/>
                  </a:moveTo>
                  <a:cubicBezTo>
                    <a:pt x="266" y="108"/>
                    <a:pt x="250" y="124"/>
                    <a:pt x="250" y="144"/>
                  </a:cubicBezTo>
                  <a:cubicBezTo>
                    <a:pt x="250" y="164"/>
                    <a:pt x="266" y="181"/>
                    <a:pt x="286" y="181"/>
                  </a:cubicBezTo>
                  <a:cubicBezTo>
                    <a:pt x="307" y="181"/>
                    <a:pt x="323" y="164"/>
                    <a:pt x="323" y="144"/>
                  </a:cubicBezTo>
                  <a:cubicBezTo>
                    <a:pt x="323" y="124"/>
                    <a:pt x="307" y="108"/>
                    <a:pt x="286" y="108"/>
                  </a:cubicBezTo>
                  <a:close/>
                  <a:moveTo>
                    <a:pt x="286" y="165"/>
                  </a:moveTo>
                  <a:cubicBezTo>
                    <a:pt x="275" y="165"/>
                    <a:pt x="266" y="156"/>
                    <a:pt x="266" y="144"/>
                  </a:cubicBezTo>
                  <a:cubicBezTo>
                    <a:pt x="266" y="133"/>
                    <a:pt x="275" y="124"/>
                    <a:pt x="286" y="124"/>
                  </a:cubicBezTo>
                  <a:cubicBezTo>
                    <a:pt x="298" y="124"/>
                    <a:pt x="307" y="133"/>
                    <a:pt x="307" y="144"/>
                  </a:cubicBezTo>
                  <a:cubicBezTo>
                    <a:pt x="307" y="156"/>
                    <a:pt x="298" y="165"/>
                    <a:pt x="286" y="165"/>
                  </a:cubicBezTo>
                  <a:close/>
                  <a:moveTo>
                    <a:pt x="348" y="79"/>
                  </a:moveTo>
                  <a:cubicBezTo>
                    <a:pt x="345" y="65"/>
                    <a:pt x="338" y="61"/>
                    <a:pt x="319" y="59"/>
                  </a:cubicBezTo>
                  <a:cubicBezTo>
                    <a:pt x="293" y="55"/>
                    <a:pt x="249" y="49"/>
                    <a:pt x="249" y="49"/>
                  </a:cubicBezTo>
                  <a:cubicBezTo>
                    <a:pt x="228" y="33"/>
                    <a:pt x="210" y="17"/>
                    <a:pt x="179" y="14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9"/>
                    <a:pt x="173" y="0"/>
                    <a:pt x="16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0"/>
                    <a:pt x="76" y="6"/>
                    <a:pt x="75" y="9"/>
                  </a:cubicBezTo>
                  <a:cubicBezTo>
                    <a:pt x="74" y="11"/>
                    <a:pt x="73" y="14"/>
                    <a:pt x="73" y="14"/>
                  </a:cubicBezTo>
                  <a:cubicBezTo>
                    <a:pt x="39" y="17"/>
                    <a:pt x="5" y="50"/>
                    <a:pt x="5" y="6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52" y="98"/>
                    <a:pt x="59" y="95"/>
                    <a:pt x="68" y="9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3"/>
                    <a:pt x="56" y="24"/>
                    <a:pt x="7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7" y="96"/>
                    <a:pt x="95" y="98"/>
                    <a:pt x="101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96" y="24"/>
                    <a:pt x="210" y="35"/>
                    <a:pt x="232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66" y="97"/>
                    <a:pt x="276" y="94"/>
                    <a:pt x="286" y="94"/>
                  </a:cubicBezTo>
                  <a:cubicBezTo>
                    <a:pt x="297" y="94"/>
                    <a:pt x="307" y="97"/>
                    <a:pt x="315" y="103"/>
                  </a:cubicBezTo>
                  <a:cubicBezTo>
                    <a:pt x="352" y="103"/>
                    <a:pt x="352" y="103"/>
                    <a:pt x="352" y="103"/>
                  </a:cubicBezTo>
                  <a:lnTo>
                    <a:pt x="348" y="79"/>
                  </a:lnTo>
                  <a:close/>
                  <a:moveTo>
                    <a:pt x="30" y="83"/>
                  </a:moveTo>
                  <a:cubicBezTo>
                    <a:pt x="29" y="85"/>
                    <a:pt x="21" y="94"/>
                    <a:pt x="21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1" y="74"/>
                    <a:pt x="34" y="78"/>
                    <a:pt x="30" y="83"/>
                  </a:cubicBezTo>
                  <a:close/>
                  <a:moveTo>
                    <a:pt x="82" y="13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3" y="10"/>
                    <a:pt x="84" y="8"/>
                    <a:pt x="9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7" y="8"/>
                    <a:pt x="169" y="11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51" y="13"/>
                    <a:pt x="110" y="13"/>
                    <a:pt x="82" y="13"/>
                  </a:cubicBezTo>
                  <a:close/>
                  <a:moveTo>
                    <a:pt x="333" y="94"/>
                  </a:moveTo>
                  <a:cubicBezTo>
                    <a:pt x="326" y="94"/>
                    <a:pt x="323" y="93"/>
                    <a:pt x="319" y="87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4" y="76"/>
                    <a:pt x="317" y="74"/>
                    <a:pt x="319" y="74"/>
                  </a:cubicBezTo>
                  <a:cubicBezTo>
                    <a:pt x="320" y="74"/>
                    <a:pt x="332" y="74"/>
                    <a:pt x="338" y="74"/>
                  </a:cubicBezTo>
                  <a:cubicBezTo>
                    <a:pt x="339" y="76"/>
                    <a:pt x="340" y="78"/>
                    <a:pt x="341" y="81"/>
                  </a:cubicBezTo>
                  <a:cubicBezTo>
                    <a:pt x="343" y="94"/>
                    <a:pt x="343" y="94"/>
                    <a:pt x="343" y="94"/>
                  </a:cubicBezTo>
                  <a:lnTo>
                    <a:pt x="333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55527" y="758875"/>
            <a:ext cx="2771950" cy="4813762"/>
            <a:chOff x="8153622" y="1063851"/>
            <a:chExt cx="2772592" cy="481487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53622" y="1063851"/>
              <a:ext cx="2772592" cy="4814876"/>
              <a:chOff x="8153622" y="1063851"/>
              <a:chExt cx="2772592" cy="481487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845030" y="1490979"/>
                <a:ext cx="1296386" cy="401104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800000" flipV="1">
                <a:off x="8532884" y="1063851"/>
                <a:ext cx="2393330" cy="1399093"/>
                <a:chOff x="837732" y="1826986"/>
                <a:chExt cx="4394668" cy="1658661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2000">
                      <a:schemeClr val="tx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9" name="矩形 68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800000" flipH="1">
                <a:off x="8153622" y="4498049"/>
                <a:ext cx="2393330" cy="1380678"/>
                <a:chOff x="837732" y="1826986"/>
                <a:chExt cx="4394668" cy="1636829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2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7" name="矩形 66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5" name="矩形 64"/>
              <p:cNvSpPr/>
              <p:nvPr/>
            </p:nvSpPr>
            <p:spPr>
              <a:xfrm>
                <a:off x="8845030" y="2699086"/>
                <a:ext cx="1296386" cy="112828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Freeform 81"/>
            <p:cNvSpPr>
              <a:spLocks noEditPoints="1"/>
            </p:cNvSpPr>
            <p:nvPr/>
          </p:nvSpPr>
          <p:spPr bwMode="auto">
            <a:xfrm>
              <a:off x="8958740" y="2415724"/>
              <a:ext cx="229656" cy="231110"/>
            </a:xfrm>
            <a:custGeom>
              <a:avLst/>
              <a:gdLst>
                <a:gd name="T0" fmla="*/ 13 w 209"/>
                <a:gd name="T1" fmla="*/ 0 h 211"/>
                <a:gd name="T2" fmla="*/ 15 w 209"/>
                <a:gd name="T3" fmla="*/ 9 h 211"/>
                <a:gd name="T4" fmla="*/ 37 w 209"/>
                <a:gd name="T5" fmla="*/ 136 h 211"/>
                <a:gd name="T6" fmla="*/ 66 w 209"/>
                <a:gd name="T7" fmla="*/ 164 h 211"/>
                <a:gd name="T8" fmla="*/ 128 w 209"/>
                <a:gd name="T9" fmla="*/ 164 h 211"/>
                <a:gd name="T10" fmla="*/ 128 w 209"/>
                <a:gd name="T11" fmla="*/ 164 h 211"/>
                <a:gd name="T12" fmla="*/ 156 w 209"/>
                <a:gd name="T13" fmla="*/ 136 h 211"/>
                <a:gd name="T14" fmla="*/ 179 w 209"/>
                <a:gd name="T15" fmla="*/ 9 h 211"/>
                <a:gd name="T16" fmla="*/ 180 w 209"/>
                <a:gd name="T17" fmla="*/ 0 h 211"/>
                <a:gd name="T18" fmla="*/ 13 w 209"/>
                <a:gd name="T19" fmla="*/ 0 h 211"/>
                <a:gd name="T20" fmla="*/ 155 w 209"/>
                <a:gd name="T21" fmla="*/ 53 h 211"/>
                <a:gd name="T22" fmla="*/ 38 w 209"/>
                <a:gd name="T23" fmla="*/ 53 h 211"/>
                <a:gd name="T24" fmla="*/ 32 w 209"/>
                <a:gd name="T25" fmla="*/ 16 h 211"/>
                <a:gd name="T26" fmla="*/ 161 w 209"/>
                <a:gd name="T27" fmla="*/ 16 h 211"/>
                <a:gd name="T28" fmla="*/ 155 w 209"/>
                <a:gd name="T29" fmla="*/ 53 h 211"/>
                <a:gd name="T30" fmla="*/ 208 w 209"/>
                <a:gd name="T31" fmla="*/ 57 h 211"/>
                <a:gd name="T32" fmla="*/ 197 w 209"/>
                <a:gd name="T33" fmla="*/ 108 h 211"/>
                <a:gd name="T34" fmla="*/ 181 w 209"/>
                <a:gd name="T35" fmla="*/ 123 h 211"/>
                <a:gd name="T36" fmla="*/ 167 w 209"/>
                <a:gd name="T37" fmla="*/ 123 h 211"/>
                <a:gd name="T38" fmla="*/ 169 w 209"/>
                <a:gd name="T39" fmla="*/ 109 h 211"/>
                <a:gd name="T40" fmla="*/ 181 w 209"/>
                <a:gd name="T41" fmla="*/ 109 h 211"/>
                <a:gd name="T42" fmla="*/ 183 w 209"/>
                <a:gd name="T43" fmla="*/ 109 h 211"/>
                <a:gd name="T44" fmla="*/ 184 w 209"/>
                <a:gd name="T45" fmla="*/ 105 h 211"/>
                <a:gd name="T46" fmla="*/ 194 w 209"/>
                <a:gd name="T47" fmla="*/ 55 h 211"/>
                <a:gd name="T48" fmla="*/ 194 w 209"/>
                <a:gd name="T49" fmla="*/ 48 h 211"/>
                <a:gd name="T50" fmla="*/ 191 w 209"/>
                <a:gd name="T51" fmla="*/ 46 h 211"/>
                <a:gd name="T52" fmla="*/ 180 w 209"/>
                <a:gd name="T53" fmla="*/ 46 h 211"/>
                <a:gd name="T54" fmla="*/ 183 w 209"/>
                <a:gd name="T55" fmla="*/ 33 h 211"/>
                <a:gd name="T56" fmla="*/ 192 w 209"/>
                <a:gd name="T57" fmla="*/ 33 h 211"/>
                <a:gd name="T58" fmla="*/ 205 w 209"/>
                <a:gd name="T59" fmla="*/ 40 h 211"/>
                <a:gd name="T60" fmla="*/ 208 w 209"/>
                <a:gd name="T61" fmla="*/ 57 h 211"/>
                <a:gd name="T62" fmla="*/ 186 w 209"/>
                <a:gd name="T63" fmla="*/ 175 h 211"/>
                <a:gd name="T64" fmla="*/ 7 w 209"/>
                <a:gd name="T65" fmla="*/ 175 h 211"/>
                <a:gd name="T66" fmla="*/ 0 w 209"/>
                <a:gd name="T67" fmla="*/ 183 h 211"/>
                <a:gd name="T68" fmla="*/ 7 w 209"/>
                <a:gd name="T69" fmla="*/ 191 h 211"/>
                <a:gd name="T70" fmla="*/ 186 w 209"/>
                <a:gd name="T71" fmla="*/ 191 h 211"/>
                <a:gd name="T72" fmla="*/ 194 w 209"/>
                <a:gd name="T73" fmla="*/ 183 h 211"/>
                <a:gd name="T74" fmla="*/ 186 w 209"/>
                <a:gd name="T75" fmla="*/ 175 h 211"/>
                <a:gd name="T76" fmla="*/ 53 w 209"/>
                <a:gd name="T77" fmla="*/ 211 h 211"/>
                <a:gd name="T78" fmla="*/ 141 w 209"/>
                <a:gd name="T79" fmla="*/ 211 h 211"/>
                <a:gd name="T80" fmla="*/ 141 w 209"/>
                <a:gd name="T81" fmla="*/ 200 h 211"/>
                <a:gd name="T82" fmla="*/ 53 w 209"/>
                <a:gd name="T83" fmla="*/ 200 h 211"/>
                <a:gd name="T84" fmla="*/ 53 w 209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1">
                  <a:moveTo>
                    <a:pt x="13" y="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31" y="102"/>
                    <a:pt x="37" y="136"/>
                  </a:cubicBezTo>
                  <a:cubicBezTo>
                    <a:pt x="39" y="146"/>
                    <a:pt x="43" y="164"/>
                    <a:pt x="66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51" y="164"/>
                    <a:pt x="154" y="146"/>
                    <a:pt x="156" y="136"/>
                  </a:cubicBezTo>
                  <a:cubicBezTo>
                    <a:pt x="163" y="102"/>
                    <a:pt x="179" y="10"/>
                    <a:pt x="179" y="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3" y="0"/>
                  </a:lnTo>
                  <a:close/>
                  <a:moveTo>
                    <a:pt x="155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6" y="38"/>
                    <a:pt x="34" y="24"/>
                    <a:pt x="32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24"/>
                    <a:pt x="158" y="38"/>
                    <a:pt x="155" y="53"/>
                  </a:cubicBezTo>
                  <a:close/>
                  <a:moveTo>
                    <a:pt x="208" y="57"/>
                  </a:moveTo>
                  <a:cubicBezTo>
                    <a:pt x="206" y="68"/>
                    <a:pt x="200" y="94"/>
                    <a:pt x="197" y="108"/>
                  </a:cubicBezTo>
                  <a:cubicBezTo>
                    <a:pt x="196" y="113"/>
                    <a:pt x="194" y="123"/>
                    <a:pt x="181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8" y="119"/>
                    <a:pt x="168" y="114"/>
                    <a:pt x="169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8"/>
                    <a:pt x="184" y="105"/>
                  </a:cubicBezTo>
                  <a:cubicBezTo>
                    <a:pt x="187" y="91"/>
                    <a:pt x="193" y="65"/>
                    <a:pt x="194" y="55"/>
                  </a:cubicBezTo>
                  <a:cubicBezTo>
                    <a:pt x="195" y="53"/>
                    <a:pt x="195" y="50"/>
                    <a:pt x="194" y="48"/>
                  </a:cubicBezTo>
                  <a:cubicBezTo>
                    <a:pt x="193" y="47"/>
                    <a:pt x="191" y="46"/>
                    <a:pt x="19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1" y="41"/>
                    <a:pt x="182" y="37"/>
                    <a:pt x="183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3"/>
                    <a:pt x="200" y="34"/>
                    <a:pt x="205" y="40"/>
                  </a:cubicBezTo>
                  <a:cubicBezTo>
                    <a:pt x="207" y="43"/>
                    <a:pt x="209" y="49"/>
                    <a:pt x="208" y="57"/>
                  </a:cubicBezTo>
                  <a:close/>
                  <a:moveTo>
                    <a:pt x="186" y="175"/>
                  </a:moveTo>
                  <a:cubicBezTo>
                    <a:pt x="7" y="175"/>
                    <a:pt x="7" y="175"/>
                    <a:pt x="7" y="175"/>
                  </a:cubicBezTo>
                  <a:cubicBezTo>
                    <a:pt x="3" y="175"/>
                    <a:pt x="0" y="178"/>
                    <a:pt x="0" y="183"/>
                  </a:cubicBezTo>
                  <a:cubicBezTo>
                    <a:pt x="0" y="187"/>
                    <a:pt x="3" y="191"/>
                    <a:pt x="7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90" y="191"/>
                    <a:pt x="194" y="187"/>
                    <a:pt x="194" y="183"/>
                  </a:cubicBezTo>
                  <a:cubicBezTo>
                    <a:pt x="194" y="178"/>
                    <a:pt x="190" y="175"/>
                    <a:pt x="186" y="175"/>
                  </a:cubicBezTo>
                  <a:close/>
                  <a:moveTo>
                    <a:pt x="53" y="211"/>
                  </a:moveTo>
                  <a:cubicBezTo>
                    <a:pt x="141" y="211"/>
                    <a:pt x="141" y="211"/>
                    <a:pt x="141" y="21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35862" y="5051216"/>
            <a:ext cx="2619825" cy="937683"/>
            <a:chOff x="8641357" y="2133650"/>
            <a:chExt cx="2620431" cy="937900"/>
          </a:xfrm>
        </p:grpSpPr>
        <p:sp>
          <p:nvSpPr>
            <p:cNvPr id="71" name="TextBox 70"/>
            <p:cNvSpPr txBox="1"/>
            <p:nvPr/>
          </p:nvSpPr>
          <p:spPr>
            <a:xfrm>
              <a:off x="8785373" y="246625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868723" y="5064498"/>
            <a:ext cx="2619825" cy="975774"/>
            <a:chOff x="8641357" y="2133650"/>
            <a:chExt cx="2620431" cy="976000"/>
          </a:xfrm>
        </p:grpSpPr>
        <p:sp>
          <p:nvSpPr>
            <p:cNvPr id="75" name="TextBox 74"/>
            <p:cNvSpPr txBox="1"/>
            <p:nvPr/>
          </p:nvSpPr>
          <p:spPr>
            <a:xfrm>
              <a:off x="8785373" y="250435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053201" y="5084971"/>
            <a:ext cx="2619825" cy="994820"/>
            <a:chOff x="8641357" y="2133650"/>
            <a:chExt cx="2620431" cy="995050"/>
          </a:xfrm>
        </p:grpSpPr>
        <p:sp>
          <p:nvSpPr>
            <p:cNvPr id="79" name="TextBox 78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9999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99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691693" y="5049052"/>
            <a:ext cx="2619825" cy="994820"/>
            <a:chOff x="8641357" y="2133650"/>
            <a:chExt cx="2620431" cy="995050"/>
          </a:xfrm>
        </p:grpSpPr>
        <p:sp>
          <p:nvSpPr>
            <p:cNvPr id="83" name="TextBox 82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005951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核心产品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文本框 26"/>
          <p:cNvSpPr txBox="1"/>
          <p:nvPr/>
        </p:nvSpPr>
        <p:spPr>
          <a:xfrm>
            <a:off x="217255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产品开发计划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Product development plan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332126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主要产品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91018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附属产品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854034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其他产品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文本框 26"/>
          <p:cNvSpPr txBox="1"/>
          <p:nvPr/>
        </p:nvSpPr>
        <p:spPr>
          <a:xfrm>
            <a:off x="456079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文本框 26"/>
          <p:cNvSpPr txBox="1"/>
          <p:nvPr/>
        </p:nvSpPr>
        <p:spPr>
          <a:xfrm>
            <a:off x="6813241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文本框 26"/>
          <p:cNvSpPr txBox="1"/>
          <p:nvPr/>
        </p:nvSpPr>
        <p:spPr>
          <a:xfrm>
            <a:off x="909787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9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9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9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4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4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4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9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9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9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9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94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4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4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44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9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0" grpId="0"/>
      <p:bldP spid="26" grpId="0"/>
      <p:bldP spid="27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市场开拓计划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Market development plan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 bwMode="auto">
          <a:xfrm>
            <a:off x="2215143" y="3772265"/>
            <a:ext cx="1564773" cy="152377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4200098" y="2106863"/>
            <a:ext cx="1548726" cy="154872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264834" y="3310737"/>
            <a:ext cx="1597967" cy="159796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8280287" y="2498303"/>
            <a:ext cx="1535512" cy="153551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9439375" y="3635155"/>
            <a:ext cx="603792" cy="60379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文本框 27"/>
          <p:cNvSpPr txBox="1"/>
          <p:nvPr/>
        </p:nvSpPr>
        <p:spPr>
          <a:xfrm>
            <a:off x="2509712" y="4033815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zh-CN" altLang="en-US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3897125" y="3312750"/>
            <a:ext cx="460150" cy="548764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1446170" y="4891617"/>
            <a:ext cx="714215" cy="71421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1874699" y="4605932"/>
            <a:ext cx="499950" cy="49995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7592251" y="4646539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圆角矩形 62"/>
          <p:cNvSpPr/>
          <p:nvPr/>
        </p:nvSpPr>
        <p:spPr bwMode="auto">
          <a:xfrm>
            <a:off x="5648256" y="2848511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圆角矩形 63"/>
          <p:cNvSpPr/>
          <p:nvPr/>
        </p:nvSpPr>
        <p:spPr bwMode="auto">
          <a:xfrm>
            <a:off x="9919426" y="3312751"/>
            <a:ext cx="768943" cy="62430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5933942" y="3134197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8821" y="2048477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77527" y="3997318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78383" y="1638881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04639" y="4493583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文本框 27"/>
          <p:cNvSpPr txBox="1"/>
          <p:nvPr/>
        </p:nvSpPr>
        <p:spPr>
          <a:xfrm>
            <a:off x="4523159" y="2438916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周边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zh-CN" altLang="en-US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文本框 27"/>
          <p:cNvSpPr txBox="1"/>
          <p:nvPr/>
        </p:nvSpPr>
        <p:spPr>
          <a:xfrm>
            <a:off x="6612515" y="3636236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细分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zh-CN" altLang="en-US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文本框 27"/>
          <p:cNvSpPr txBox="1"/>
          <p:nvPr/>
        </p:nvSpPr>
        <p:spPr>
          <a:xfrm>
            <a:off x="8596741" y="2800097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高端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  <a:endParaRPr lang="zh-CN" altLang="en-US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9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7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67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67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67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87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87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87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87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87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37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57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57"/>
                            </p:stCondLst>
                            <p:childTnLst>
                              <p:par>
                                <p:cTn id="1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977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377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877"/>
                            </p:stCondLst>
                            <p:childTnLst>
                              <p:par>
                                <p:cTn id="1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377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777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 animBg="1"/>
      <p:bldP spid="23" grpId="0" animBg="1"/>
      <p:bldP spid="25" grpId="0" animBg="1"/>
      <p:bldP spid="41" grpId="0" animBg="1"/>
      <p:bldP spid="42" grpId="0" animBg="1"/>
      <p:bldP spid="51" grpId="0"/>
      <p:bldP spid="51" grpId="1"/>
      <p:bldP spid="56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/>
      <p:bldP spid="70" grpId="0"/>
      <p:bldP spid="71" grpId="0"/>
      <p:bldP spid="72" grpId="0"/>
      <p:bldP spid="74" grpId="0"/>
      <p:bldP spid="74" grpId="1"/>
      <p:bldP spid="75" grpId="0"/>
      <p:bldP spid="75" grpId="1"/>
      <p:bldP spid="76" grpId="0"/>
      <p:bldP spid="7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销售网络布局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Sales network layout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Freeform 58"/>
          <p:cNvSpPr>
            <a:spLocks noEditPoints="1"/>
          </p:cNvSpPr>
          <p:nvPr/>
        </p:nvSpPr>
        <p:spPr bwMode="auto">
          <a:xfrm>
            <a:off x="1977475" y="2527396"/>
            <a:ext cx="6865453" cy="2784256"/>
          </a:xfrm>
          <a:custGeom>
            <a:avLst/>
            <a:gdLst>
              <a:gd name="T0" fmla="*/ 669 w 1588"/>
              <a:gd name="T1" fmla="*/ 1 h 644"/>
              <a:gd name="T2" fmla="*/ 550 w 1588"/>
              <a:gd name="T3" fmla="*/ 76 h 644"/>
              <a:gd name="T4" fmla="*/ 636 w 1588"/>
              <a:gd name="T5" fmla="*/ 94 h 644"/>
              <a:gd name="T6" fmla="*/ 560 w 1588"/>
              <a:gd name="T7" fmla="*/ 395 h 644"/>
              <a:gd name="T8" fmla="*/ 454 w 1588"/>
              <a:gd name="T9" fmla="*/ 344 h 644"/>
              <a:gd name="T10" fmla="*/ 360 w 1588"/>
              <a:gd name="T11" fmla="*/ 265 h 644"/>
              <a:gd name="T12" fmla="*/ 481 w 1588"/>
              <a:gd name="T13" fmla="*/ 197 h 644"/>
              <a:gd name="T14" fmla="*/ 525 w 1588"/>
              <a:gd name="T15" fmla="*/ 165 h 644"/>
              <a:gd name="T16" fmla="*/ 464 w 1588"/>
              <a:gd name="T17" fmla="*/ 122 h 644"/>
              <a:gd name="T18" fmla="*/ 384 w 1588"/>
              <a:gd name="T19" fmla="*/ 110 h 644"/>
              <a:gd name="T20" fmla="*/ 439 w 1588"/>
              <a:gd name="T21" fmla="*/ 94 h 644"/>
              <a:gd name="T22" fmla="*/ 507 w 1588"/>
              <a:gd name="T23" fmla="*/ 103 h 644"/>
              <a:gd name="T24" fmla="*/ 372 w 1588"/>
              <a:gd name="T25" fmla="*/ 81 h 644"/>
              <a:gd name="T26" fmla="*/ 273 w 1588"/>
              <a:gd name="T27" fmla="*/ 68 h 644"/>
              <a:gd name="T28" fmla="*/ 175 w 1588"/>
              <a:gd name="T29" fmla="*/ 86 h 644"/>
              <a:gd name="T30" fmla="*/ 38 w 1588"/>
              <a:gd name="T31" fmla="*/ 108 h 644"/>
              <a:gd name="T32" fmla="*/ 95 w 1588"/>
              <a:gd name="T33" fmla="*/ 136 h 644"/>
              <a:gd name="T34" fmla="*/ 227 w 1588"/>
              <a:gd name="T35" fmla="*/ 210 h 644"/>
              <a:gd name="T36" fmla="*/ 347 w 1588"/>
              <a:gd name="T37" fmla="*/ 324 h 644"/>
              <a:gd name="T38" fmla="*/ 453 w 1588"/>
              <a:gd name="T39" fmla="*/ 466 h 644"/>
              <a:gd name="T40" fmla="*/ 467 w 1588"/>
              <a:gd name="T41" fmla="*/ 634 h 644"/>
              <a:gd name="T42" fmla="*/ 523 w 1588"/>
              <a:gd name="T43" fmla="*/ 539 h 644"/>
              <a:gd name="T44" fmla="*/ 417 w 1588"/>
              <a:gd name="T45" fmla="*/ 208 h 644"/>
              <a:gd name="T46" fmla="*/ 383 w 1588"/>
              <a:gd name="T47" fmla="*/ 182 h 644"/>
              <a:gd name="T48" fmla="*/ 473 w 1588"/>
              <a:gd name="T49" fmla="*/ 315 h 644"/>
              <a:gd name="T50" fmla="*/ 371 w 1588"/>
              <a:gd name="T51" fmla="*/ 67 h 644"/>
              <a:gd name="T52" fmla="*/ 747 w 1588"/>
              <a:gd name="T53" fmla="*/ 148 h 644"/>
              <a:gd name="T54" fmla="*/ 771 w 1588"/>
              <a:gd name="T55" fmla="*/ 169 h 644"/>
              <a:gd name="T56" fmla="*/ 34 w 1588"/>
              <a:gd name="T57" fmla="*/ 158 h 644"/>
              <a:gd name="T58" fmla="*/ 296 w 1588"/>
              <a:gd name="T59" fmla="*/ 52 h 644"/>
              <a:gd name="T60" fmla="*/ 339 w 1588"/>
              <a:gd name="T61" fmla="*/ 62 h 644"/>
              <a:gd name="T62" fmla="*/ 1446 w 1588"/>
              <a:gd name="T63" fmla="*/ 433 h 644"/>
              <a:gd name="T64" fmla="*/ 1384 w 1588"/>
              <a:gd name="T65" fmla="*/ 243 h 644"/>
              <a:gd name="T66" fmla="*/ 1518 w 1588"/>
              <a:gd name="T67" fmla="*/ 83 h 644"/>
              <a:gd name="T68" fmla="*/ 1358 w 1588"/>
              <a:gd name="T69" fmla="*/ 73 h 644"/>
              <a:gd name="T70" fmla="*/ 1155 w 1588"/>
              <a:gd name="T71" fmla="*/ 76 h 644"/>
              <a:gd name="T72" fmla="*/ 1088 w 1588"/>
              <a:gd name="T73" fmla="*/ 72 h 644"/>
              <a:gd name="T74" fmla="*/ 947 w 1588"/>
              <a:gd name="T75" fmla="*/ 107 h 644"/>
              <a:gd name="T76" fmla="*/ 861 w 1588"/>
              <a:gd name="T77" fmla="*/ 118 h 644"/>
              <a:gd name="T78" fmla="*/ 819 w 1588"/>
              <a:gd name="T79" fmla="*/ 152 h 644"/>
              <a:gd name="T80" fmla="*/ 796 w 1588"/>
              <a:gd name="T81" fmla="*/ 210 h 644"/>
              <a:gd name="T82" fmla="*/ 899 w 1588"/>
              <a:gd name="T83" fmla="*/ 227 h 644"/>
              <a:gd name="T84" fmla="*/ 780 w 1588"/>
              <a:gd name="T85" fmla="*/ 234 h 644"/>
              <a:gd name="T86" fmla="*/ 826 w 1588"/>
              <a:gd name="T87" fmla="*/ 383 h 644"/>
              <a:gd name="T88" fmla="*/ 957 w 1588"/>
              <a:gd name="T89" fmla="*/ 471 h 644"/>
              <a:gd name="T90" fmla="*/ 968 w 1588"/>
              <a:gd name="T91" fmla="*/ 313 h 644"/>
              <a:gd name="T92" fmla="*/ 1085 w 1588"/>
              <a:gd name="T93" fmla="*/ 289 h 644"/>
              <a:gd name="T94" fmla="*/ 1230 w 1588"/>
              <a:gd name="T95" fmla="*/ 338 h 644"/>
              <a:gd name="T96" fmla="*/ 1316 w 1588"/>
              <a:gd name="T97" fmla="*/ 229 h 644"/>
              <a:gd name="T98" fmla="*/ 1422 w 1588"/>
              <a:gd name="T99" fmla="*/ 191 h 644"/>
              <a:gd name="T100" fmla="*/ 1480 w 1588"/>
              <a:gd name="T101" fmla="*/ 138 h 644"/>
              <a:gd name="T102" fmla="*/ 909 w 1588"/>
              <a:gd name="T103" fmla="*/ 200 h 644"/>
              <a:gd name="T104" fmla="*/ 989 w 1588"/>
              <a:gd name="T105" fmla="*/ 197 h 644"/>
              <a:gd name="T106" fmla="*/ 1392 w 1588"/>
              <a:gd name="T107" fmla="*/ 450 h 644"/>
              <a:gd name="T108" fmla="*/ 1332 w 1588"/>
              <a:gd name="T109" fmla="*/ 548 h 644"/>
              <a:gd name="T110" fmla="*/ 852 w 1588"/>
              <a:gd name="T111" fmla="*/ 228 h 644"/>
              <a:gd name="T112" fmla="*/ 1576 w 1588"/>
              <a:gd name="T113" fmla="*/ 568 h 644"/>
              <a:gd name="T114" fmla="*/ 1271 w 1588"/>
              <a:gd name="T115" fmla="*/ 427 h 644"/>
              <a:gd name="T116" fmla="*/ 1328 w 1588"/>
              <a:gd name="T117" fmla="*/ 408 h 644"/>
              <a:gd name="T118" fmla="*/ 1337 w 1588"/>
              <a:gd name="T119" fmla="*/ 332 h 644"/>
              <a:gd name="T120" fmla="*/ 1306 w 1588"/>
              <a:gd name="T121" fmla="*/ 365 h 644"/>
              <a:gd name="T122" fmla="*/ 977 w 1588"/>
              <a:gd name="T123" fmla="*/ 48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88" h="644">
                <a:moveTo>
                  <a:pt x="436" y="288"/>
                </a:moveTo>
                <a:cubicBezTo>
                  <a:pt x="440" y="287"/>
                  <a:pt x="437" y="284"/>
                  <a:pt x="434" y="284"/>
                </a:cubicBezTo>
                <a:cubicBezTo>
                  <a:pt x="431" y="284"/>
                  <a:pt x="431" y="289"/>
                  <a:pt x="436" y="288"/>
                </a:cubicBezTo>
                <a:close/>
                <a:moveTo>
                  <a:pt x="436" y="315"/>
                </a:moveTo>
                <a:cubicBezTo>
                  <a:pt x="432" y="316"/>
                  <a:pt x="433" y="323"/>
                  <a:pt x="437" y="322"/>
                </a:cubicBezTo>
                <a:cubicBezTo>
                  <a:pt x="442" y="320"/>
                  <a:pt x="439" y="315"/>
                  <a:pt x="436" y="315"/>
                </a:cubicBezTo>
                <a:close/>
                <a:moveTo>
                  <a:pt x="667" y="76"/>
                </a:moveTo>
                <a:cubicBezTo>
                  <a:pt x="668" y="76"/>
                  <a:pt x="673" y="77"/>
                  <a:pt x="673" y="79"/>
                </a:cubicBezTo>
                <a:cubicBezTo>
                  <a:pt x="673" y="82"/>
                  <a:pt x="675" y="85"/>
                  <a:pt x="680" y="84"/>
                </a:cubicBezTo>
                <a:cubicBezTo>
                  <a:pt x="685" y="83"/>
                  <a:pt x="684" y="79"/>
                  <a:pt x="683" y="78"/>
                </a:cubicBezTo>
                <a:cubicBezTo>
                  <a:pt x="682" y="77"/>
                  <a:pt x="681" y="75"/>
                  <a:pt x="680" y="73"/>
                </a:cubicBezTo>
                <a:cubicBezTo>
                  <a:pt x="679" y="71"/>
                  <a:pt x="680" y="69"/>
                  <a:pt x="685" y="68"/>
                </a:cubicBezTo>
                <a:cubicBezTo>
                  <a:pt x="690" y="68"/>
                  <a:pt x="697" y="70"/>
                  <a:pt x="697" y="66"/>
                </a:cubicBezTo>
                <a:cubicBezTo>
                  <a:pt x="697" y="62"/>
                  <a:pt x="697" y="58"/>
                  <a:pt x="699" y="56"/>
                </a:cubicBezTo>
                <a:cubicBezTo>
                  <a:pt x="700" y="53"/>
                  <a:pt x="703" y="52"/>
                  <a:pt x="702" y="51"/>
                </a:cubicBezTo>
                <a:cubicBezTo>
                  <a:pt x="700" y="50"/>
                  <a:pt x="698" y="52"/>
                  <a:pt x="696" y="48"/>
                </a:cubicBezTo>
                <a:cubicBezTo>
                  <a:pt x="694" y="45"/>
                  <a:pt x="697" y="42"/>
                  <a:pt x="699" y="40"/>
                </a:cubicBezTo>
                <a:cubicBezTo>
                  <a:pt x="701" y="39"/>
                  <a:pt x="712" y="29"/>
                  <a:pt x="718" y="27"/>
                </a:cubicBezTo>
                <a:cubicBezTo>
                  <a:pt x="724" y="26"/>
                  <a:pt x="728" y="20"/>
                  <a:pt x="724" y="19"/>
                </a:cubicBezTo>
                <a:cubicBezTo>
                  <a:pt x="720" y="18"/>
                  <a:pt x="712" y="15"/>
                  <a:pt x="706" y="19"/>
                </a:cubicBezTo>
                <a:cubicBezTo>
                  <a:pt x="701" y="23"/>
                  <a:pt x="698" y="27"/>
                  <a:pt x="692" y="26"/>
                </a:cubicBezTo>
                <a:cubicBezTo>
                  <a:pt x="686" y="25"/>
                  <a:pt x="687" y="26"/>
                  <a:pt x="686" y="19"/>
                </a:cubicBezTo>
                <a:cubicBezTo>
                  <a:pt x="686" y="12"/>
                  <a:pt x="680" y="0"/>
                  <a:pt x="674" y="0"/>
                </a:cubicBezTo>
                <a:cubicBezTo>
                  <a:pt x="669" y="1"/>
                  <a:pt x="669" y="1"/>
                  <a:pt x="669" y="1"/>
                </a:cubicBezTo>
                <a:cubicBezTo>
                  <a:pt x="669" y="1"/>
                  <a:pt x="576" y="1"/>
                  <a:pt x="573" y="4"/>
                </a:cubicBezTo>
                <a:cubicBezTo>
                  <a:pt x="570" y="7"/>
                  <a:pt x="567" y="14"/>
                  <a:pt x="564" y="12"/>
                </a:cubicBezTo>
                <a:cubicBezTo>
                  <a:pt x="562" y="10"/>
                  <a:pt x="561" y="5"/>
                  <a:pt x="558" y="7"/>
                </a:cubicBezTo>
                <a:cubicBezTo>
                  <a:pt x="554" y="9"/>
                  <a:pt x="557" y="14"/>
                  <a:pt x="554" y="18"/>
                </a:cubicBezTo>
                <a:cubicBezTo>
                  <a:pt x="551" y="21"/>
                  <a:pt x="543" y="21"/>
                  <a:pt x="540" y="20"/>
                </a:cubicBezTo>
                <a:cubicBezTo>
                  <a:pt x="538" y="18"/>
                  <a:pt x="535" y="17"/>
                  <a:pt x="525" y="18"/>
                </a:cubicBezTo>
                <a:cubicBezTo>
                  <a:pt x="515" y="18"/>
                  <a:pt x="504" y="21"/>
                  <a:pt x="506" y="24"/>
                </a:cubicBezTo>
                <a:cubicBezTo>
                  <a:pt x="508" y="27"/>
                  <a:pt x="502" y="29"/>
                  <a:pt x="500" y="28"/>
                </a:cubicBezTo>
                <a:cubicBezTo>
                  <a:pt x="498" y="26"/>
                  <a:pt x="490" y="29"/>
                  <a:pt x="491" y="33"/>
                </a:cubicBezTo>
                <a:cubicBezTo>
                  <a:pt x="491" y="36"/>
                  <a:pt x="489" y="39"/>
                  <a:pt x="485" y="38"/>
                </a:cubicBezTo>
                <a:cubicBezTo>
                  <a:pt x="481" y="38"/>
                  <a:pt x="478" y="40"/>
                  <a:pt x="477" y="43"/>
                </a:cubicBezTo>
                <a:cubicBezTo>
                  <a:pt x="477" y="45"/>
                  <a:pt x="468" y="47"/>
                  <a:pt x="467" y="47"/>
                </a:cubicBezTo>
                <a:cubicBezTo>
                  <a:pt x="466" y="47"/>
                  <a:pt x="454" y="47"/>
                  <a:pt x="458" y="50"/>
                </a:cubicBezTo>
                <a:cubicBezTo>
                  <a:pt x="461" y="52"/>
                  <a:pt x="463" y="50"/>
                  <a:pt x="467" y="51"/>
                </a:cubicBezTo>
                <a:cubicBezTo>
                  <a:pt x="471" y="52"/>
                  <a:pt x="474" y="57"/>
                  <a:pt x="476" y="58"/>
                </a:cubicBezTo>
                <a:cubicBezTo>
                  <a:pt x="478" y="59"/>
                  <a:pt x="480" y="58"/>
                  <a:pt x="482" y="57"/>
                </a:cubicBezTo>
                <a:cubicBezTo>
                  <a:pt x="483" y="55"/>
                  <a:pt x="485" y="50"/>
                  <a:pt x="485" y="50"/>
                </a:cubicBezTo>
                <a:cubicBezTo>
                  <a:pt x="485" y="50"/>
                  <a:pt x="485" y="55"/>
                  <a:pt x="488" y="56"/>
                </a:cubicBezTo>
                <a:cubicBezTo>
                  <a:pt x="491" y="57"/>
                  <a:pt x="498" y="55"/>
                  <a:pt x="500" y="55"/>
                </a:cubicBezTo>
                <a:cubicBezTo>
                  <a:pt x="502" y="56"/>
                  <a:pt x="514" y="57"/>
                  <a:pt x="518" y="59"/>
                </a:cubicBezTo>
                <a:cubicBezTo>
                  <a:pt x="521" y="60"/>
                  <a:pt x="529" y="61"/>
                  <a:pt x="531" y="65"/>
                </a:cubicBezTo>
                <a:cubicBezTo>
                  <a:pt x="533" y="68"/>
                  <a:pt x="534" y="79"/>
                  <a:pt x="535" y="80"/>
                </a:cubicBezTo>
                <a:cubicBezTo>
                  <a:pt x="536" y="82"/>
                  <a:pt x="541" y="76"/>
                  <a:pt x="542" y="75"/>
                </a:cubicBezTo>
                <a:cubicBezTo>
                  <a:pt x="543" y="74"/>
                  <a:pt x="548" y="75"/>
                  <a:pt x="550" y="76"/>
                </a:cubicBezTo>
                <a:cubicBezTo>
                  <a:pt x="551" y="78"/>
                  <a:pt x="555" y="82"/>
                  <a:pt x="555" y="84"/>
                </a:cubicBezTo>
                <a:cubicBezTo>
                  <a:pt x="555" y="86"/>
                  <a:pt x="554" y="89"/>
                  <a:pt x="553" y="88"/>
                </a:cubicBezTo>
                <a:cubicBezTo>
                  <a:pt x="551" y="87"/>
                  <a:pt x="549" y="87"/>
                  <a:pt x="550" y="85"/>
                </a:cubicBezTo>
                <a:cubicBezTo>
                  <a:pt x="551" y="83"/>
                  <a:pt x="551" y="79"/>
                  <a:pt x="549" y="79"/>
                </a:cubicBezTo>
                <a:cubicBezTo>
                  <a:pt x="547" y="79"/>
                  <a:pt x="545" y="79"/>
                  <a:pt x="545" y="79"/>
                </a:cubicBezTo>
                <a:cubicBezTo>
                  <a:pt x="545" y="79"/>
                  <a:pt x="542" y="78"/>
                  <a:pt x="539" y="81"/>
                </a:cubicBezTo>
                <a:cubicBezTo>
                  <a:pt x="536" y="85"/>
                  <a:pt x="538" y="89"/>
                  <a:pt x="540" y="89"/>
                </a:cubicBezTo>
                <a:cubicBezTo>
                  <a:pt x="542" y="89"/>
                  <a:pt x="546" y="89"/>
                  <a:pt x="546" y="90"/>
                </a:cubicBezTo>
                <a:cubicBezTo>
                  <a:pt x="546" y="91"/>
                  <a:pt x="542" y="94"/>
                  <a:pt x="542" y="96"/>
                </a:cubicBezTo>
                <a:cubicBezTo>
                  <a:pt x="542" y="98"/>
                  <a:pt x="546" y="104"/>
                  <a:pt x="547" y="105"/>
                </a:cubicBezTo>
                <a:cubicBezTo>
                  <a:pt x="548" y="106"/>
                  <a:pt x="553" y="107"/>
                  <a:pt x="554" y="108"/>
                </a:cubicBezTo>
                <a:cubicBezTo>
                  <a:pt x="556" y="108"/>
                  <a:pt x="551" y="108"/>
                  <a:pt x="552" y="110"/>
                </a:cubicBezTo>
                <a:cubicBezTo>
                  <a:pt x="553" y="112"/>
                  <a:pt x="555" y="116"/>
                  <a:pt x="558" y="117"/>
                </a:cubicBezTo>
                <a:cubicBezTo>
                  <a:pt x="561" y="118"/>
                  <a:pt x="569" y="123"/>
                  <a:pt x="570" y="125"/>
                </a:cubicBezTo>
                <a:cubicBezTo>
                  <a:pt x="571" y="127"/>
                  <a:pt x="577" y="123"/>
                  <a:pt x="578" y="123"/>
                </a:cubicBezTo>
                <a:cubicBezTo>
                  <a:pt x="579" y="123"/>
                  <a:pt x="579" y="128"/>
                  <a:pt x="583" y="128"/>
                </a:cubicBezTo>
                <a:cubicBezTo>
                  <a:pt x="586" y="129"/>
                  <a:pt x="587" y="128"/>
                  <a:pt x="590" y="126"/>
                </a:cubicBezTo>
                <a:cubicBezTo>
                  <a:pt x="593" y="123"/>
                  <a:pt x="593" y="120"/>
                  <a:pt x="593" y="118"/>
                </a:cubicBezTo>
                <a:cubicBezTo>
                  <a:pt x="593" y="116"/>
                  <a:pt x="593" y="114"/>
                  <a:pt x="596" y="115"/>
                </a:cubicBezTo>
                <a:cubicBezTo>
                  <a:pt x="600" y="116"/>
                  <a:pt x="601" y="114"/>
                  <a:pt x="601" y="112"/>
                </a:cubicBezTo>
                <a:cubicBezTo>
                  <a:pt x="601" y="109"/>
                  <a:pt x="598" y="106"/>
                  <a:pt x="603" y="105"/>
                </a:cubicBezTo>
                <a:cubicBezTo>
                  <a:pt x="609" y="105"/>
                  <a:pt x="611" y="101"/>
                  <a:pt x="615" y="101"/>
                </a:cubicBezTo>
                <a:cubicBezTo>
                  <a:pt x="618" y="101"/>
                  <a:pt x="627" y="103"/>
                  <a:pt x="628" y="101"/>
                </a:cubicBezTo>
                <a:cubicBezTo>
                  <a:pt x="629" y="100"/>
                  <a:pt x="633" y="94"/>
                  <a:pt x="636" y="94"/>
                </a:cubicBezTo>
                <a:cubicBezTo>
                  <a:pt x="639" y="94"/>
                  <a:pt x="646" y="93"/>
                  <a:pt x="653" y="92"/>
                </a:cubicBezTo>
                <a:cubicBezTo>
                  <a:pt x="659" y="91"/>
                  <a:pt x="666" y="88"/>
                  <a:pt x="669" y="88"/>
                </a:cubicBezTo>
                <a:cubicBezTo>
                  <a:pt x="671" y="88"/>
                  <a:pt x="676" y="88"/>
                  <a:pt x="675" y="86"/>
                </a:cubicBezTo>
                <a:cubicBezTo>
                  <a:pt x="673" y="85"/>
                  <a:pt x="670" y="81"/>
                  <a:pt x="667" y="81"/>
                </a:cubicBezTo>
                <a:cubicBezTo>
                  <a:pt x="663" y="81"/>
                  <a:pt x="666" y="76"/>
                  <a:pt x="667" y="76"/>
                </a:cubicBezTo>
                <a:close/>
                <a:moveTo>
                  <a:pt x="447" y="305"/>
                </a:moveTo>
                <a:cubicBezTo>
                  <a:pt x="447" y="304"/>
                  <a:pt x="443" y="300"/>
                  <a:pt x="440" y="300"/>
                </a:cubicBezTo>
                <a:cubicBezTo>
                  <a:pt x="437" y="300"/>
                  <a:pt x="432" y="297"/>
                  <a:pt x="429" y="295"/>
                </a:cubicBezTo>
                <a:cubicBezTo>
                  <a:pt x="426" y="292"/>
                  <a:pt x="420" y="292"/>
                  <a:pt x="418" y="292"/>
                </a:cubicBezTo>
                <a:cubicBezTo>
                  <a:pt x="416" y="292"/>
                  <a:pt x="406" y="295"/>
                  <a:pt x="406" y="295"/>
                </a:cubicBezTo>
                <a:cubicBezTo>
                  <a:pt x="406" y="298"/>
                  <a:pt x="410" y="297"/>
                  <a:pt x="414" y="297"/>
                </a:cubicBezTo>
                <a:cubicBezTo>
                  <a:pt x="419" y="297"/>
                  <a:pt x="427" y="297"/>
                  <a:pt x="428" y="298"/>
                </a:cubicBezTo>
                <a:cubicBezTo>
                  <a:pt x="430" y="300"/>
                  <a:pt x="437" y="303"/>
                  <a:pt x="439" y="305"/>
                </a:cubicBezTo>
                <a:cubicBezTo>
                  <a:pt x="440" y="306"/>
                  <a:pt x="447" y="307"/>
                  <a:pt x="447" y="305"/>
                </a:cubicBezTo>
                <a:close/>
                <a:moveTo>
                  <a:pt x="621" y="417"/>
                </a:moveTo>
                <a:cubicBezTo>
                  <a:pt x="618" y="416"/>
                  <a:pt x="612" y="415"/>
                  <a:pt x="610" y="412"/>
                </a:cubicBezTo>
                <a:cubicBezTo>
                  <a:pt x="608" y="409"/>
                  <a:pt x="601" y="406"/>
                  <a:pt x="599" y="407"/>
                </a:cubicBezTo>
                <a:cubicBezTo>
                  <a:pt x="597" y="408"/>
                  <a:pt x="593" y="409"/>
                  <a:pt x="590" y="407"/>
                </a:cubicBezTo>
                <a:cubicBezTo>
                  <a:pt x="587" y="405"/>
                  <a:pt x="582" y="402"/>
                  <a:pt x="580" y="401"/>
                </a:cubicBezTo>
                <a:cubicBezTo>
                  <a:pt x="578" y="399"/>
                  <a:pt x="573" y="398"/>
                  <a:pt x="571" y="398"/>
                </a:cubicBezTo>
                <a:cubicBezTo>
                  <a:pt x="569" y="398"/>
                  <a:pt x="569" y="397"/>
                  <a:pt x="566" y="401"/>
                </a:cubicBezTo>
                <a:cubicBezTo>
                  <a:pt x="562" y="406"/>
                  <a:pt x="566" y="407"/>
                  <a:pt x="560" y="407"/>
                </a:cubicBezTo>
                <a:cubicBezTo>
                  <a:pt x="554" y="406"/>
                  <a:pt x="560" y="406"/>
                  <a:pt x="564" y="401"/>
                </a:cubicBezTo>
                <a:cubicBezTo>
                  <a:pt x="567" y="396"/>
                  <a:pt x="563" y="394"/>
                  <a:pt x="560" y="395"/>
                </a:cubicBezTo>
                <a:cubicBezTo>
                  <a:pt x="556" y="396"/>
                  <a:pt x="559" y="398"/>
                  <a:pt x="552" y="399"/>
                </a:cubicBezTo>
                <a:cubicBezTo>
                  <a:pt x="546" y="401"/>
                  <a:pt x="546" y="397"/>
                  <a:pt x="550" y="396"/>
                </a:cubicBezTo>
                <a:cubicBezTo>
                  <a:pt x="554" y="395"/>
                  <a:pt x="561" y="392"/>
                  <a:pt x="561" y="390"/>
                </a:cubicBezTo>
                <a:cubicBezTo>
                  <a:pt x="561" y="389"/>
                  <a:pt x="560" y="385"/>
                  <a:pt x="557" y="385"/>
                </a:cubicBezTo>
                <a:cubicBezTo>
                  <a:pt x="554" y="385"/>
                  <a:pt x="555" y="381"/>
                  <a:pt x="550" y="376"/>
                </a:cubicBezTo>
                <a:cubicBezTo>
                  <a:pt x="546" y="371"/>
                  <a:pt x="540" y="368"/>
                  <a:pt x="535" y="369"/>
                </a:cubicBezTo>
                <a:cubicBezTo>
                  <a:pt x="531" y="370"/>
                  <a:pt x="528" y="371"/>
                  <a:pt x="525" y="367"/>
                </a:cubicBezTo>
                <a:cubicBezTo>
                  <a:pt x="523" y="362"/>
                  <a:pt x="520" y="362"/>
                  <a:pt x="519" y="359"/>
                </a:cubicBezTo>
                <a:cubicBezTo>
                  <a:pt x="517" y="357"/>
                  <a:pt x="514" y="359"/>
                  <a:pt x="512" y="358"/>
                </a:cubicBezTo>
                <a:cubicBezTo>
                  <a:pt x="511" y="357"/>
                  <a:pt x="511" y="357"/>
                  <a:pt x="511" y="357"/>
                </a:cubicBezTo>
                <a:cubicBezTo>
                  <a:pt x="511" y="357"/>
                  <a:pt x="506" y="358"/>
                  <a:pt x="509" y="355"/>
                </a:cubicBezTo>
                <a:cubicBezTo>
                  <a:pt x="512" y="351"/>
                  <a:pt x="513" y="345"/>
                  <a:pt x="512" y="345"/>
                </a:cubicBezTo>
                <a:cubicBezTo>
                  <a:pt x="510" y="346"/>
                  <a:pt x="509" y="351"/>
                  <a:pt x="507" y="351"/>
                </a:cubicBezTo>
                <a:cubicBezTo>
                  <a:pt x="505" y="350"/>
                  <a:pt x="506" y="350"/>
                  <a:pt x="503" y="347"/>
                </a:cubicBezTo>
                <a:cubicBezTo>
                  <a:pt x="499" y="345"/>
                  <a:pt x="493" y="347"/>
                  <a:pt x="493" y="349"/>
                </a:cubicBezTo>
                <a:cubicBezTo>
                  <a:pt x="493" y="351"/>
                  <a:pt x="491" y="352"/>
                  <a:pt x="491" y="352"/>
                </a:cubicBezTo>
                <a:cubicBezTo>
                  <a:pt x="491" y="352"/>
                  <a:pt x="490" y="351"/>
                  <a:pt x="489" y="349"/>
                </a:cubicBezTo>
                <a:cubicBezTo>
                  <a:pt x="487" y="346"/>
                  <a:pt x="482" y="346"/>
                  <a:pt x="479" y="348"/>
                </a:cubicBezTo>
                <a:cubicBezTo>
                  <a:pt x="477" y="351"/>
                  <a:pt x="475" y="343"/>
                  <a:pt x="473" y="343"/>
                </a:cubicBezTo>
                <a:cubicBezTo>
                  <a:pt x="472" y="343"/>
                  <a:pt x="468" y="345"/>
                  <a:pt x="466" y="348"/>
                </a:cubicBezTo>
                <a:cubicBezTo>
                  <a:pt x="464" y="351"/>
                  <a:pt x="465" y="356"/>
                  <a:pt x="463" y="356"/>
                </a:cubicBezTo>
                <a:cubicBezTo>
                  <a:pt x="462" y="356"/>
                  <a:pt x="461" y="349"/>
                  <a:pt x="462" y="347"/>
                </a:cubicBezTo>
                <a:cubicBezTo>
                  <a:pt x="462" y="345"/>
                  <a:pt x="466" y="341"/>
                  <a:pt x="463" y="340"/>
                </a:cubicBezTo>
                <a:cubicBezTo>
                  <a:pt x="460" y="339"/>
                  <a:pt x="456" y="344"/>
                  <a:pt x="454" y="344"/>
                </a:cubicBezTo>
                <a:cubicBezTo>
                  <a:pt x="452" y="345"/>
                  <a:pt x="448" y="347"/>
                  <a:pt x="446" y="350"/>
                </a:cubicBezTo>
                <a:cubicBezTo>
                  <a:pt x="444" y="353"/>
                  <a:pt x="442" y="355"/>
                  <a:pt x="440" y="356"/>
                </a:cubicBezTo>
                <a:cubicBezTo>
                  <a:pt x="438" y="357"/>
                  <a:pt x="434" y="356"/>
                  <a:pt x="435" y="355"/>
                </a:cubicBezTo>
                <a:cubicBezTo>
                  <a:pt x="436" y="354"/>
                  <a:pt x="429" y="350"/>
                  <a:pt x="428" y="351"/>
                </a:cubicBezTo>
                <a:cubicBezTo>
                  <a:pt x="426" y="353"/>
                  <a:pt x="423" y="354"/>
                  <a:pt x="420" y="356"/>
                </a:cubicBezTo>
                <a:cubicBezTo>
                  <a:pt x="416" y="357"/>
                  <a:pt x="413" y="354"/>
                  <a:pt x="412" y="352"/>
                </a:cubicBezTo>
                <a:cubicBezTo>
                  <a:pt x="412" y="351"/>
                  <a:pt x="410" y="350"/>
                  <a:pt x="410" y="345"/>
                </a:cubicBezTo>
                <a:cubicBezTo>
                  <a:pt x="409" y="340"/>
                  <a:pt x="411" y="335"/>
                  <a:pt x="412" y="332"/>
                </a:cubicBezTo>
                <a:cubicBezTo>
                  <a:pt x="413" y="329"/>
                  <a:pt x="406" y="323"/>
                  <a:pt x="403" y="323"/>
                </a:cubicBezTo>
                <a:cubicBezTo>
                  <a:pt x="401" y="324"/>
                  <a:pt x="398" y="326"/>
                  <a:pt x="395" y="326"/>
                </a:cubicBezTo>
                <a:cubicBezTo>
                  <a:pt x="393" y="326"/>
                  <a:pt x="394" y="325"/>
                  <a:pt x="390" y="325"/>
                </a:cubicBezTo>
                <a:cubicBezTo>
                  <a:pt x="386" y="325"/>
                  <a:pt x="389" y="324"/>
                  <a:pt x="390" y="321"/>
                </a:cubicBezTo>
                <a:cubicBezTo>
                  <a:pt x="391" y="317"/>
                  <a:pt x="388" y="313"/>
                  <a:pt x="392" y="310"/>
                </a:cubicBezTo>
                <a:cubicBezTo>
                  <a:pt x="397" y="307"/>
                  <a:pt x="395" y="300"/>
                  <a:pt x="392" y="299"/>
                </a:cubicBezTo>
                <a:cubicBezTo>
                  <a:pt x="390" y="299"/>
                  <a:pt x="385" y="300"/>
                  <a:pt x="381" y="300"/>
                </a:cubicBezTo>
                <a:cubicBezTo>
                  <a:pt x="378" y="300"/>
                  <a:pt x="375" y="303"/>
                  <a:pt x="377" y="306"/>
                </a:cubicBezTo>
                <a:cubicBezTo>
                  <a:pt x="378" y="309"/>
                  <a:pt x="375" y="312"/>
                  <a:pt x="374" y="311"/>
                </a:cubicBezTo>
                <a:cubicBezTo>
                  <a:pt x="372" y="311"/>
                  <a:pt x="371" y="309"/>
                  <a:pt x="367" y="312"/>
                </a:cubicBezTo>
                <a:cubicBezTo>
                  <a:pt x="363" y="315"/>
                  <a:pt x="361" y="314"/>
                  <a:pt x="357" y="311"/>
                </a:cubicBezTo>
                <a:cubicBezTo>
                  <a:pt x="353" y="307"/>
                  <a:pt x="348" y="304"/>
                  <a:pt x="347" y="298"/>
                </a:cubicBezTo>
                <a:cubicBezTo>
                  <a:pt x="347" y="293"/>
                  <a:pt x="346" y="288"/>
                  <a:pt x="348" y="285"/>
                </a:cubicBezTo>
                <a:cubicBezTo>
                  <a:pt x="349" y="282"/>
                  <a:pt x="349" y="276"/>
                  <a:pt x="347" y="276"/>
                </a:cubicBezTo>
                <a:cubicBezTo>
                  <a:pt x="345" y="275"/>
                  <a:pt x="350" y="271"/>
                  <a:pt x="352" y="270"/>
                </a:cubicBezTo>
                <a:cubicBezTo>
                  <a:pt x="355" y="270"/>
                  <a:pt x="359" y="266"/>
                  <a:pt x="360" y="265"/>
                </a:cubicBezTo>
                <a:cubicBezTo>
                  <a:pt x="361" y="263"/>
                  <a:pt x="364" y="264"/>
                  <a:pt x="369" y="264"/>
                </a:cubicBezTo>
                <a:cubicBezTo>
                  <a:pt x="373" y="264"/>
                  <a:pt x="374" y="264"/>
                  <a:pt x="378" y="266"/>
                </a:cubicBezTo>
                <a:cubicBezTo>
                  <a:pt x="382" y="268"/>
                  <a:pt x="383" y="265"/>
                  <a:pt x="383" y="264"/>
                </a:cubicBezTo>
                <a:cubicBezTo>
                  <a:pt x="383" y="262"/>
                  <a:pt x="384" y="260"/>
                  <a:pt x="389" y="261"/>
                </a:cubicBezTo>
                <a:cubicBezTo>
                  <a:pt x="393" y="261"/>
                  <a:pt x="400" y="259"/>
                  <a:pt x="401" y="260"/>
                </a:cubicBezTo>
                <a:cubicBezTo>
                  <a:pt x="402" y="261"/>
                  <a:pt x="404" y="266"/>
                  <a:pt x="406" y="264"/>
                </a:cubicBezTo>
                <a:cubicBezTo>
                  <a:pt x="409" y="263"/>
                  <a:pt x="409" y="260"/>
                  <a:pt x="410" y="265"/>
                </a:cubicBezTo>
                <a:cubicBezTo>
                  <a:pt x="411" y="269"/>
                  <a:pt x="413" y="276"/>
                  <a:pt x="416" y="277"/>
                </a:cubicBezTo>
                <a:cubicBezTo>
                  <a:pt x="420" y="278"/>
                  <a:pt x="418" y="283"/>
                  <a:pt x="421" y="283"/>
                </a:cubicBezTo>
                <a:cubicBezTo>
                  <a:pt x="425" y="284"/>
                  <a:pt x="426" y="276"/>
                  <a:pt x="425" y="273"/>
                </a:cubicBezTo>
                <a:cubicBezTo>
                  <a:pt x="424" y="271"/>
                  <a:pt x="422" y="263"/>
                  <a:pt x="420" y="261"/>
                </a:cubicBezTo>
                <a:cubicBezTo>
                  <a:pt x="418" y="259"/>
                  <a:pt x="418" y="254"/>
                  <a:pt x="422" y="253"/>
                </a:cubicBezTo>
                <a:cubicBezTo>
                  <a:pt x="425" y="251"/>
                  <a:pt x="434" y="244"/>
                  <a:pt x="437" y="241"/>
                </a:cubicBezTo>
                <a:cubicBezTo>
                  <a:pt x="440" y="239"/>
                  <a:pt x="447" y="237"/>
                  <a:pt x="445" y="234"/>
                </a:cubicBezTo>
                <a:cubicBezTo>
                  <a:pt x="442" y="231"/>
                  <a:pt x="442" y="229"/>
                  <a:pt x="442" y="227"/>
                </a:cubicBezTo>
                <a:cubicBezTo>
                  <a:pt x="442" y="225"/>
                  <a:pt x="444" y="225"/>
                  <a:pt x="445" y="227"/>
                </a:cubicBezTo>
                <a:cubicBezTo>
                  <a:pt x="446" y="228"/>
                  <a:pt x="451" y="225"/>
                  <a:pt x="450" y="223"/>
                </a:cubicBezTo>
                <a:cubicBezTo>
                  <a:pt x="448" y="221"/>
                  <a:pt x="449" y="218"/>
                  <a:pt x="451" y="219"/>
                </a:cubicBezTo>
                <a:cubicBezTo>
                  <a:pt x="454" y="219"/>
                  <a:pt x="455" y="217"/>
                  <a:pt x="454" y="215"/>
                </a:cubicBezTo>
                <a:cubicBezTo>
                  <a:pt x="453" y="214"/>
                  <a:pt x="456" y="212"/>
                  <a:pt x="459" y="213"/>
                </a:cubicBezTo>
                <a:cubicBezTo>
                  <a:pt x="462" y="213"/>
                  <a:pt x="468" y="212"/>
                  <a:pt x="470" y="211"/>
                </a:cubicBezTo>
                <a:cubicBezTo>
                  <a:pt x="471" y="209"/>
                  <a:pt x="467" y="208"/>
                  <a:pt x="467" y="205"/>
                </a:cubicBezTo>
                <a:cubicBezTo>
                  <a:pt x="467" y="202"/>
                  <a:pt x="472" y="199"/>
                  <a:pt x="475" y="199"/>
                </a:cubicBezTo>
                <a:cubicBezTo>
                  <a:pt x="477" y="198"/>
                  <a:pt x="481" y="199"/>
                  <a:pt x="481" y="197"/>
                </a:cubicBezTo>
                <a:cubicBezTo>
                  <a:pt x="481" y="196"/>
                  <a:pt x="485" y="193"/>
                  <a:pt x="486" y="196"/>
                </a:cubicBezTo>
                <a:cubicBezTo>
                  <a:pt x="486" y="199"/>
                  <a:pt x="486" y="203"/>
                  <a:pt x="489" y="203"/>
                </a:cubicBezTo>
                <a:cubicBezTo>
                  <a:pt x="492" y="203"/>
                  <a:pt x="495" y="200"/>
                  <a:pt x="496" y="199"/>
                </a:cubicBezTo>
                <a:cubicBezTo>
                  <a:pt x="498" y="199"/>
                  <a:pt x="505" y="197"/>
                  <a:pt x="506" y="197"/>
                </a:cubicBezTo>
                <a:cubicBezTo>
                  <a:pt x="508" y="197"/>
                  <a:pt x="517" y="196"/>
                  <a:pt x="516" y="193"/>
                </a:cubicBezTo>
                <a:cubicBezTo>
                  <a:pt x="515" y="191"/>
                  <a:pt x="514" y="188"/>
                  <a:pt x="512" y="187"/>
                </a:cubicBezTo>
                <a:cubicBezTo>
                  <a:pt x="511" y="186"/>
                  <a:pt x="510" y="187"/>
                  <a:pt x="509" y="189"/>
                </a:cubicBezTo>
                <a:cubicBezTo>
                  <a:pt x="507" y="191"/>
                  <a:pt x="504" y="191"/>
                  <a:pt x="504" y="189"/>
                </a:cubicBezTo>
                <a:cubicBezTo>
                  <a:pt x="503" y="188"/>
                  <a:pt x="504" y="183"/>
                  <a:pt x="501" y="185"/>
                </a:cubicBezTo>
                <a:cubicBezTo>
                  <a:pt x="499" y="186"/>
                  <a:pt x="498" y="188"/>
                  <a:pt x="497" y="187"/>
                </a:cubicBezTo>
                <a:cubicBezTo>
                  <a:pt x="495" y="186"/>
                  <a:pt x="494" y="184"/>
                  <a:pt x="494" y="184"/>
                </a:cubicBezTo>
                <a:cubicBezTo>
                  <a:pt x="494" y="184"/>
                  <a:pt x="498" y="182"/>
                  <a:pt x="495" y="178"/>
                </a:cubicBezTo>
                <a:cubicBezTo>
                  <a:pt x="492" y="175"/>
                  <a:pt x="489" y="176"/>
                  <a:pt x="485" y="178"/>
                </a:cubicBezTo>
                <a:cubicBezTo>
                  <a:pt x="481" y="180"/>
                  <a:pt x="481" y="179"/>
                  <a:pt x="477" y="180"/>
                </a:cubicBezTo>
                <a:cubicBezTo>
                  <a:pt x="472" y="181"/>
                  <a:pt x="470" y="183"/>
                  <a:pt x="470" y="183"/>
                </a:cubicBezTo>
                <a:cubicBezTo>
                  <a:pt x="470" y="183"/>
                  <a:pt x="476" y="179"/>
                  <a:pt x="479" y="177"/>
                </a:cubicBezTo>
                <a:cubicBezTo>
                  <a:pt x="481" y="174"/>
                  <a:pt x="485" y="173"/>
                  <a:pt x="487" y="171"/>
                </a:cubicBezTo>
                <a:cubicBezTo>
                  <a:pt x="489" y="169"/>
                  <a:pt x="495" y="172"/>
                  <a:pt x="495" y="172"/>
                </a:cubicBezTo>
                <a:cubicBezTo>
                  <a:pt x="495" y="172"/>
                  <a:pt x="498" y="169"/>
                  <a:pt x="498" y="171"/>
                </a:cubicBezTo>
                <a:cubicBezTo>
                  <a:pt x="498" y="173"/>
                  <a:pt x="498" y="178"/>
                  <a:pt x="500" y="178"/>
                </a:cubicBezTo>
                <a:cubicBezTo>
                  <a:pt x="502" y="178"/>
                  <a:pt x="509" y="175"/>
                  <a:pt x="506" y="174"/>
                </a:cubicBezTo>
                <a:cubicBezTo>
                  <a:pt x="503" y="173"/>
                  <a:pt x="510" y="174"/>
                  <a:pt x="512" y="172"/>
                </a:cubicBezTo>
                <a:cubicBezTo>
                  <a:pt x="515" y="170"/>
                  <a:pt x="518" y="170"/>
                  <a:pt x="520" y="169"/>
                </a:cubicBezTo>
                <a:cubicBezTo>
                  <a:pt x="521" y="169"/>
                  <a:pt x="522" y="165"/>
                  <a:pt x="525" y="165"/>
                </a:cubicBezTo>
                <a:cubicBezTo>
                  <a:pt x="528" y="165"/>
                  <a:pt x="529" y="169"/>
                  <a:pt x="525" y="171"/>
                </a:cubicBezTo>
                <a:cubicBezTo>
                  <a:pt x="521" y="173"/>
                  <a:pt x="521" y="179"/>
                  <a:pt x="519" y="180"/>
                </a:cubicBezTo>
                <a:cubicBezTo>
                  <a:pt x="517" y="182"/>
                  <a:pt x="518" y="184"/>
                  <a:pt x="521" y="183"/>
                </a:cubicBezTo>
                <a:cubicBezTo>
                  <a:pt x="524" y="183"/>
                  <a:pt x="527" y="184"/>
                  <a:pt x="529" y="183"/>
                </a:cubicBezTo>
                <a:cubicBezTo>
                  <a:pt x="532" y="182"/>
                  <a:pt x="534" y="184"/>
                  <a:pt x="534" y="185"/>
                </a:cubicBezTo>
                <a:cubicBezTo>
                  <a:pt x="535" y="186"/>
                  <a:pt x="537" y="184"/>
                  <a:pt x="537" y="184"/>
                </a:cubicBezTo>
                <a:cubicBezTo>
                  <a:pt x="537" y="184"/>
                  <a:pt x="542" y="183"/>
                  <a:pt x="544" y="185"/>
                </a:cubicBezTo>
                <a:cubicBezTo>
                  <a:pt x="545" y="186"/>
                  <a:pt x="546" y="183"/>
                  <a:pt x="545" y="181"/>
                </a:cubicBezTo>
                <a:cubicBezTo>
                  <a:pt x="544" y="180"/>
                  <a:pt x="543" y="178"/>
                  <a:pt x="542" y="175"/>
                </a:cubicBezTo>
                <a:cubicBezTo>
                  <a:pt x="540" y="173"/>
                  <a:pt x="539" y="172"/>
                  <a:pt x="536" y="173"/>
                </a:cubicBezTo>
                <a:cubicBezTo>
                  <a:pt x="533" y="174"/>
                  <a:pt x="532" y="172"/>
                  <a:pt x="530" y="171"/>
                </a:cubicBezTo>
                <a:cubicBezTo>
                  <a:pt x="528" y="170"/>
                  <a:pt x="527" y="173"/>
                  <a:pt x="528" y="170"/>
                </a:cubicBezTo>
                <a:cubicBezTo>
                  <a:pt x="530" y="167"/>
                  <a:pt x="531" y="167"/>
                  <a:pt x="532" y="164"/>
                </a:cubicBezTo>
                <a:cubicBezTo>
                  <a:pt x="533" y="162"/>
                  <a:pt x="538" y="158"/>
                  <a:pt x="533" y="157"/>
                </a:cubicBezTo>
                <a:cubicBezTo>
                  <a:pt x="528" y="156"/>
                  <a:pt x="526" y="155"/>
                  <a:pt x="526" y="153"/>
                </a:cubicBezTo>
                <a:cubicBezTo>
                  <a:pt x="525" y="150"/>
                  <a:pt x="519" y="146"/>
                  <a:pt x="518" y="146"/>
                </a:cubicBezTo>
                <a:cubicBezTo>
                  <a:pt x="516" y="146"/>
                  <a:pt x="511" y="146"/>
                  <a:pt x="510" y="144"/>
                </a:cubicBezTo>
                <a:cubicBezTo>
                  <a:pt x="510" y="143"/>
                  <a:pt x="506" y="138"/>
                  <a:pt x="504" y="136"/>
                </a:cubicBezTo>
                <a:cubicBezTo>
                  <a:pt x="503" y="135"/>
                  <a:pt x="495" y="126"/>
                  <a:pt x="494" y="125"/>
                </a:cubicBezTo>
                <a:cubicBezTo>
                  <a:pt x="493" y="125"/>
                  <a:pt x="492" y="125"/>
                  <a:pt x="488" y="130"/>
                </a:cubicBezTo>
                <a:cubicBezTo>
                  <a:pt x="485" y="134"/>
                  <a:pt x="482" y="135"/>
                  <a:pt x="479" y="134"/>
                </a:cubicBezTo>
                <a:cubicBezTo>
                  <a:pt x="476" y="133"/>
                  <a:pt x="476" y="133"/>
                  <a:pt x="473" y="130"/>
                </a:cubicBezTo>
                <a:cubicBezTo>
                  <a:pt x="471" y="127"/>
                  <a:pt x="476" y="127"/>
                  <a:pt x="475" y="125"/>
                </a:cubicBezTo>
                <a:cubicBezTo>
                  <a:pt x="474" y="123"/>
                  <a:pt x="468" y="122"/>
                  <a:pt x="464" y="122"/>
                </a:cubicBezTo>
                <a:cubicBezTo>
                  <a:pt x="460" y="121"/>
                  <a:pt x="458" y="117"/>
                  <a:pt x="452" y="117"/>
                </a:cubicBezTo>
                <a:cubicBezTo>
                  <a:pt x="446" y="116"/>
                  <a:pt x="439" y="118"/>
                  <a:pt x="437" y="118"/>
                </a:cubicBezTo>
                <a:cubicBezTo>
                  <a:pt x="436" y="118"/>
                  <a:pt x="436" y="120"/>
                  <a:pt x="435" y="124"/>
                </a:cubicBezTo>
                <a:cubicBezTo>
                  <a:pt x="434" y="129"/>
                  <a:pt x="437" y="130"/>
                  <a:pt x="434" y="130"/>
                </a:cubicBezTo>
                <a:cubicBezTo>
                  <a:pt x="431" y="131"/>
                  <a:pt x="429" y="132"/>
                  <a:pt x="433" y="133"/>
                </a:cubicBezTo>
                <a:cubicBezTo>
                  <a:pt x="436" y="135"/>
                  <a:pt x="440" y="141"/>
                  <a:pt x="440" y="141"/>
                </a:cubicBezTo>
                <a:cubicBezTo>
                  <a:pt x="440" y="141"/>
                  <a:pt x="440" y="144"/>
                  <a:pt x="438" y="146"/>
                </a:cubicBezTo>
                <a:cubicBezTo>
                  <a:pt x="435" y="148"/>
                  <a:pt x="433" y="150"/>
                  <a:pt x="431" y="147"/>
                </a:cubicBezTo>
                <a:cubicBezTo>
                  <a:pt x="429" y="145"/>
                  <a:pt x="425" y="146"/>
                  <a:pt x="426" y="148"/>
                </a:cubicBezTo>
                <a:cubicBezTo>
                  <a:pt x="428" y="150"/>
                  <a:pt x="430" y="151"/>
                  <a:pt x="430" y="153"/>
                </a:cubicBezTo>
                <a:cubicBezTo>
                  <a:pt x="430" y="156"/>
                  <a:pt x="433" y="161"/>
                  <a:pt x="431" y="163"/>
                </a:cubicBezTo>
                <a:cubicBezTo>
                  <a:pt x="429" y="165"/>
                  <a:pt x="426" y="164"/>
                  <a:pt x="424" y="164"/>
                </a:cubicBezTo>
                <a:cubicBezTo>
                  <a:pt x="422" y="164"/>
                  <a:pt x="420" y="161"/>
                  <a:pt x="422" y="160"/>
                </a:cubicBezTo>
                <a:cubicBezTo>
                  <a:pt x="423" y="160"/>
                  <a:pt x="422" y="154"/>
                  <a:pt x="422" y="154"/>
                </a:cubicBezTo>
                <a:cubicBezTo>
                  <a:pt x="422" y="154"/>
                  <a:pt x="417" y="160"/>
                  <a:pt x="417" y="157"/>
                </a:cubicBezTo>
                <a:cubicBezTo>
                  <a:pt x="418" y="153"/>
                  <a:pt x="416" y="153"/>
                  <a:pt x="416" y="150"/>
                </a:cubicBezTo>
                <a:cubicBezTo>
                  <a:pt x="416" y="148"/>
                  <a:pt x="413" y="147"/>
                  <a:pt x="410" y="147"/>
                </a:cubicBezTo>
                <a:cubicBezTo>
                  <a:pt x="406" y="148"/>
                  <a:pt x="402" y="146"/>
                  <a:pt x="396" y="145"/>
                </a:cubicBezTo>
                <a:cubicBezTo>
                  <a:pt x="389" y="144"/>
                  <a:pt x="387" y="143"/>
                  <a:pt x="381" y="141"/>
                </a:cubicBezTo>
                <a:cubicBezTo>
                  <a:pt x="376" y="138"/>
                  <a:pt x="374" y="140"/>
                  <a:pt x="372" y="140"/>
                </a:cubicBezTo>
                <a:cubicBezTo>
                  <a:pt x="369" y="141"/>
                  <a:pt x="370" y="135"/>
                  <a:pt x="367" y="134"/>
                </a:cubicBezTo>
                <a:cubicBezTo>
                  <a:pt x="363" y="133"/>
                  <a:pt x="361" y="135"/>
                  <a:pt x="361" y="130"/>
                </a:cubicBezTo>
                <a:cubicBezTo>
                  <a:pt x="360" y="125"/>
                  <a:pt x="362" y="124"/>
                  <a:pt x="370" y="119"/>
                </a:cubicBezTo>
                <a:cubicBezTo>
                  <a:pt x="378" y="113"/>
                  <a:pt x="377" y="111"/>
                  <a:pt x="384" y="110"/>
                </a:cubicBezTo>
                <a:cubicBezTo>
                  <a:pt x="390" y="110"/>
                  <a:pt x="393" y="111"/>
                  <a:pt x="393" y="109"/>
                </a:cubicBezTo>
                <a:cubicBezTo>
                  <a:pt x="393" y="107"/>
                  <a:pt x="395" y="100"/>
                  <a:pt x="395" y="104"/>
                </a:cubicBezTo>
                <a:cubicBezTo>
                  <a:pt x="395" y="107"/>
                  <a:pt x="402" y="108"/>
                  <a:pt x="399" y="110"/>
                </a:cubicBezTo>
                <a:cubicBezTo>
                  <a:pt x="395" y="113"/>
                  <a:pt x="397" y="113"/>
                  <a:pt x="400" y="113"/>
                </a:cubicBezTo>
                <a:cubicBezTo>
                  <a:pt x="403" y="113"/>
                  <a:pt x="408" y="111"/>
                  <a:pt x="408" y="111"/>
                </a:cubicBezTo>
                <a:cubicBezTo>
                  <a:pt x="408" y="111"/>
                  <a:pt x="414" y="108"/>
                  <a:pt x="415" y="110"/>
                </a:cubicBezTo>
                <a:cubicBezTo>
                  <a:pt x="417" y="113"/>
                  <a:pt x="417" y="115"/>
                  <a:pt x="419" y="115"/>
                </a:cubicBezTo>
                <a:cubicBezTo>
                  <a:pt x="422" y="115"/>
                  <a:pt x="428" y="112"/>
                  <a:pt x="423" y="109"/>
                </a:cubicBezTo>
                <a:cubicBezTo>
                  <a:pt x="418" y="107"/>
                  <a:pt x="415" y="107"/>
                  <a:pt x="412" y="104"/>
                </a:cubicBezTo>
                <a:cubicBezTo>
                  <a:pt x="409" y="101"/>
                  <a:pt x="409" y="102"/>
                  <a:pt x="406" y="103"/>
                </a:cubicBezTo>
                <a:cubicBezTo>
                  <a:pt x="403" y="104"/>
                  <a:pt x="403" y="102"/>
                  <a:pt x="401" y="102"/>
                </a:cubicBezTo>
                <a:cubicBezTo>
                  <a:pt x="400" y="102"/>
                  <a:pt x="398" y="102"/>
                  <a:pt x="398" y="101"/>
                </a:cubicBezTo>
                <a:cubicBezTo>
                  <a:pt x="397" y="99"/>
                  <a:pt x="398" y="99"/>
                  <a:pt x="402" y="99"/>
                </a:cubicBezTo>
                <a:cubicBezTo>
                  <a:pt x="406" y="99"/>
                  <a:pt x="410" y="100"/>
                  <a:pt x="410" y="100"/>
                </a:cubicBezTo>
                <a:cubicBezTo>
                  <a:pt x="410" y="100"/>
                  <a:pt x="415" y="99"/>
                  <a:pt x="416" y="98"/>
                </a:cubicBezTo>
                <a:cubicBezTo>
                  <a:pt x="417" y="98"/>
                  <a:pt x="423" y="97"/>
                  <a:pt x="422" y="94"/>
                </a:cubicBezTo>
                <a:cubicBezTo>
                  <a:pt x="421" y="90"/>
                  <a:pt x="417" y="90"/>
                  <a:pt x="416" y="89"/>
                </a:cubicBezTo>
                <a:cubicBezTo>
                  <a:pt x="415" y="88"/>
                  <a:pt x="418" y="86"/>
                  <a:pt x="420" y="86"/>
                </a:cubicBezTo>
                <a:cubicBezTo>
                  <a:pt x="422" y="85"/>
                  <a:pt x="427" y="86"/>
                  <a:pt x="427" y="86"/>
                </a:cubicBezTo>
                <a:cubicBezTo>
                  <a:pt x="427" y="86"/>
                  <a:pt x="431" y="86"/>
                  <a:pt x="431" y="85"/>
                </a:cubicBezTo>
                <a:cubicBezTo>
                  <a:pt x="431" y="83"/>
                  <a:pt x="430" y="81"/>
                  <a:pt x="432" y="82"/>
                </a:cubicBezTo>
                <a:cubicBezTo>
                  <a:pt x="434" y="83"/>
                  <a:pt x="432" y="87"/>
                  <a:pt x="436" y="86"/>
                </a:cubicBezTo>
                <a:cubicBezTo>
                  <a:pt x="439" y="85"/>
                  <a:pt x="440" y="86"/>
                  <a:pt x="442" y="87"/>
                </a:cubicBezTo>
                <a:cubicBezTo>
                  <a:pt x="444" y="88"/>
                  <a:pt x="441" y="93"/>
                  <a:pt x="439" y="94"/>
                </a:cubicBezTo>
                <a:cubicBezTo>
                  <a:pt x="437" y="94"/>
                  <a:pt x="434" y="96"/>
                  <a:pt x="439" y="96"/>
                </a:cubicBezTo>
                <a:cubicBezTo>
                  <a:pt x="443" y="97"/>
                  <a:pt x="446" y="97"/>
                  <a:pt x="446" y="97"/>
                </a:cubicBezTo>
                <a:cubicBezTo>
                  <a:pt x="446" y="97"/>
                  <a:pt x="448" y="94"/>
                  <a:pt x="450" y="92"/>
                </a:cubicBezTo>
                <a:cubicBezTo>
                  <a:pt x="451" y="90"/>
                  <a:pt x="453" y="91"/>
                  <a:pt x="454" y="92"/>
                </a:cubicBezTo>
                <a:cubicBezTo>
                  <a:pt x="456" y="93"/>
                  <a:pt x="461" y="94"/>
                  <a:pt x="456" y="95"/>
                </a:cubicBezTo>
                <a:cubicBezTo>
                  <a:pt x="451" y="97"/>
                  <a:pt x="450" y="99"/>
                  <a:pt x="448" y="100"/>
                </a:cubicBezTo>
                <a:cubicBezTo>
                  <a:pt x="447" y="102"/>
                  <a:pt x="447" y="104"/>
                  <a:pt x="442" y="102"/>
                </a:cubicBezTo>
                <a:cubicBezTo>
                  <a:pt x="437" y="101"/>
                  <a:pt x="434" y="102"/>
                  <a:pt x="433" y="104"/>
                </a:cubicBezTo>
                <a:cubicBezTo>
                  <a:pt x="432" y="105"/>
                  <a:pt x="433" y="111"/>
                  <a:pt x="435" y="111"/>
                </a:cubicBezTo>
                <a:cubicBezTo>
                  <a:pt x="437" y="110"/>
                  <a:pt x="439" y="110"/>
                  <a:pt x="441" y="109"/>
                </a:cubicBezTo>
                <a:cubicBezTo>
                  <a:pt x="443" y="108"/>
                  <a:pt x="452" y="110"/>
                  <a:pt x="454" y="110"/>
                </a:cubicBezTo>
                <a:cubicBezTo>
                  <a:pt x="457" y="109"/>
                  <a:pt x="461" y="113"/>
                  <a:pt x="462" y="113"/>
                </a:cubicBezTo>
                <a:cubicBezTo>
                  <a:pt x="463" y="112"/>
                  <a:pt x="465" y="114"/>
                  <a:pt x="467" y="116"/>
                </a:cubicBezTo>
                <a:cubicBezTo>
                  <a:pt x="470" y="117"/>
                  <a:pt x="469" y="112"/>
                  <a:pt x="473" y="115"/>
                </a:cubicBezTo>
                <a:cubicBezTo>
                  <a:pt x="477" y="118"/>
                  <a:pt x="475" y="118"/>
                  <a:pt x="477" y="118"/>
                </a:cubicBezTo>
                <a:cubicBezTo>
                  <a:pt x="479" y="118"/>
                  <a:pt x="484" y="119"/>
                  <a:pt x="484" y="119"/>
                </a:cubicBezTo>
                <a:cubicBezTo>
                  <a:pt x="484" y="119"/>
                  <a:pt x="485" y="115"/>
                  <a:pt x="489" y="116"/>
                </a:cubicBezTo>
                <a:cubicBezTo>
                  <a:pt x="492" y="116"/>
                  <a:pt x="496" y="121"/>
                  <a:pt x="495" y="118"/>
                </a:cubicBezTo>
                <a:cubicBezTo>
                  <a:pt x="495" y="115"/>
                  <a:pt x="496" y="112"/>
                  <a:pt x="493" y="110"/>
                </a:cubicBezTo>
                <a:cubicBezTo>
                  <a:pt x="490" y="108"/>
                  <a:pt x="485" y="106"/>
                  <a:pt x="484" y="105"/>
                </a:cubicBezTo>
                <a:cubicBezTo>
                  <a:pt x="483" y="104"/>
                  <a:pt x="482" y="102"/>
                  <a:pt x="484" y="102"/>
                </a:cubicBezTo>
                <a:cubicBezTo>
                  <a:pt x="485" y="101"/>
                  <a:pt x="490" y="102"/>
                  <a:pt x="493" y="104"/>
                </a:cubicBezTo>
                <a:cubicBezTo>
                  <a:pt x="496" y="106"/>
                  <a:pt x="499" y="108"/>
                  <a:pt x="501" y="106"/>
                </a:cubicBezTo>
                <a:cubicBezTo>
                  <a:pt x="503" y="105"/>
                  <a:pt x="506" y="104"/>
                  <a:pt x="507" y="103"/>
                </a:cubicBezTo>
                <a:cubicBezTo>
                  <a:pt x="508" y="102"/>
                  <a:pt x="511" y="98"/>
                  <a:pt x="511" y="98"/>
                </a:cubicBezTo>
                <a:cubicBezTo>
                  <a:pt x="511" y="98"/>
                  <a:pt x="500" y="97"/>
                  <a:pt x="498" y="95"/>
                </a:cubicBezTo>
                <a:cubicBezTo>
                  <a:pt x="496" y="93"/>
                  <a:pt x="491" y="90"/>
                  <a:pt x="490" y="90"/>
                </a:cubicBezTo>
                <a:cubicBezTo>
                  <a:pt x="488" y="90"/>
                  <a:pt x="484" y="93"/>
                  <a:pt x="482" y="89"/>
                </a:cubicBezTo>
                <a:cubicBezTo>
                  <a:pt x="481" y="85"/>
                  <a:pt x="481" y="81"/>
                  <a:pt x="479" y="80"/>
                </a:cubicBezTo>
                <a:cubicBezTo>
                  <a:pt x="478" y="80"/>
                  <a:pt x="462" y="78"/>
                  <a:pt x="460" y="77"/>
                </a:cubicBezTo>
                <a:cubicBezTo>
                  <a:pt x="458" y="76"/>
                  <a:pt x="448" y="73"/>
                  <a:pt x="445" y="71"/>
                </a:cubicBezTo>
                <a:cubicBezTo>
                  <a:pt x="442" y="69"/>
                  <a:pt x="437" y="66"/>
                  <a:pt x="434" y="66"/>
                </a:cubicBezTo>
                <a:cubicBezTo>
                  <a:pt x="431" y="66"/>
                  <a:pt x="418" y="68"/>
                  <a:pt x="416" y="68"/>
                </a:cubicBezTo>
                <a:cubicBezTo>
                  <a:pt x="414" y="67"/>
                  <a:pt x="407" y="68"/>
                  <a:pt x="404" y="69"/>
                </a:cubicBezTo>
                <a:cubicBezTo>
                  <a:pt x="401" y="69"/>
                  <a:pt x="408" y="74"/>
                  <a:pt x="402" y="75"/>
                </a:cubicBezTo>
                <a:cubicBezTo>
                  <a:pt x="396" y="76"/>
                  <a:pt x="397" y="77"/>
                  <a:pt x="398" y="71"/>
                </a:cubicBezTo>
                <a:cubicBezTo>
                  <a:pt x="399" y="66"/>
                  <a:pt x="394" y="64"/>
                  <a:pt x="389" y="66"/>
                </a:cubicBezTo>
                <a:cubicBezTo>
                  <a:pt x="384" y="69"/>
                  <a:pt x="377" y="70"/>
                  <a:pt x="378" y="73"/>
                </a:cubicBezTo>
                <a:cubicBezTo>
                  <a:pt x="380" y="76"/>
                  <a:pt x="378" y="77"/>
                  <a:pt x="382" y="80"/>
                </a:cubicBezTo>
                <a:cubicBezTo>
                  <a:pt x="386" y="83"/>
                  <a:pt x="387" y="83"/>
                  <a:pt x="392" y="83"/>
                </a:cubicBezTo>
                <a:cubicBezTo>
                  <a:pt x="397" y="83"/>
                  <a:pt x="402" y="84"/>
                  <a:pt x="402" y="84"/>
                </a:cubicBezTo>
                <a:cubicBezTo>
                  <a:pt x="402" y="84"/>
                  <a:pt x="402" y="88"/>
                  <a:pt x="400" y="89"/>
                </a:cubicBezTo>
                <a:cubicBezTo>
                  <a:pt x="398" y="90"/>
                  <a:pt x="395" y="90"/>
                  <a:pt x="394" y="92"/>
                </a:cubicBezTo>
                <a:cubicBezTo>
                  <a:pt x="394" y="94"/>
                  <a:pt x="390" y="96"/>
                  <a:pt x="390" y="94"/>
                </a:cubicBezTo>
                <a:cubicBezTo>
                  <a:pt x="390" y="93"/>
                  <a:pt x="392" y="90"/>
                  <a:pt x="389" y="88"/>
                </a:cubicBezTo>
                <a:cubicBezTo>
                  <a:pt x="386" y="86"/>
                  <a:pt x="386" y="85"/>
                  <a:pt x="383" y="87"/>
                </a:cubicBezTo>
                <a:cubicBezTo>
                  <a:pt x="380" y="89"/>
                  <a:pt x="379" y="90"/>
                  <a:pt x="378" y="87"/>
                </a:cubicBezTo>
                <a:cubicBezTo>
                  <a:pt x="376" y="84"/>
                  <a:pt x="372" y="81"/>
                  <a:pt x="372" y="81"/>
                </a:cubicBezTo>
                <a:cubicBezTo>
                  <a:pt x="372" y="81"/>
                  <a:pt x="369" y="77"/>
                  <a:pt x="366" y="76"/>
                </a:cubicBezTo>
                <a:cubicBezTo>
                  <a:pt x="364" y="74"/>
                  <a:pt x="360" y="74"/>
                  <a:pt x="360" y="76"/>
                </a:cubicBezTo>
                <a:cubicBezTo>
                  <a:pt x="359" y="78"/>
                  <a:pt x="360" y="80"/>
                  <a:pt x="362" y="83"/>
                </a:cubicBezTo>
                <a:cubicBezTo>
                  <a:pt x="363" y="86"/>
                  <a:pt x="365" y="93"/>
                  <a:pt x="362" y="93"/>
                </a:cubicBezTo>
                <a:cubicBezTo>
                  <a:pt x="360" y="94"/>
                  <a:pt x="359" y="94"/>
                  <a:pt x="356" y="95"/>
                </a:cubicBezTo>
                <a:cubicBezTo>
                  <a:pt x="354" y="96"/>
                  <a:pt x="353" y="94"/>
                  <a:pt x="353" y="91"/>
                </a:cubicBezTo>
                <a:cubicBezTo>
                  <a:pt x="353" y="88"/>
                  <a:pt x="352" y="85"/>
                  <a:pt x="352" y="84"/>
                </a:cubicBezTo>
                <a:cubicBezTo>
                  <a:pt x="353" y="83"/>
                  <a:pt x="349" y="85"/>
                  <a:pt x="346" y="84"/>
                </a:cubicBezTo>
                <a:cubicBezTo>
                  <a:pt x="342" y="83"/>
                  <a:pt x="339" y="85"/>
                  <a:pt x="342" y="86"/>
                </a:cubicBezTo>
                <a:cubicBezTo>
                  <a:pt x="346" y="88"/>
                  <a:pt x="347" y="92"/>
                  <a:pt x="344" y="93"/>
                </a:cubicBezTo>
                <a:cubicBezTo>
                  <a:pt x="340" y="94"/>
                  <a:pt x="327" y="93"/>
                  <a:pt x="323" y="93"/>
                </a:cubicBezTo>
                <a:cubicBezTo>
                  <a:pt x="319" y="93"/>
                  <a:pt x="313" y="94"/>
                  <a:pt x="312" y="92"/>
                </a:cubicBezTo>
                <a:cubicBezTo>
                  <a:pt x="311" y="90"/>
                  <a:pt x="315" y="88"/>
                  <a:pt x="318" y="88"/>
                </a:cubicBezTo>
                <a:cubicBezTo>
                  <a:pt x="321" y="88"/>
                  <a:pt x="328" y="89"/>
                  <a:pt x="331" y="85"/>
                </a:cubicBezTo>
                <a:cubicBezTo>
                  <a:pt x="335" y="80"/>
                  <a:pt x="328" y="80"/>
                  <a:pt x="325" y="80"/>
                </a:cubicBezTo>
                <a:cubicBezTo>
                  <a:pt x="322" y="80"/>
                  <a:pt x="319" y="79"/>
                  <a:pt x="316" y="75"/>
                </a:cubicBezTo>
                <a:cubicBezTo>
                  <a:pt x="313" y="72"/>
                  <a:pt x="318" y="69"/>
                  <a:pt x="317" y="68"/>
                </a:cubicBezTo>
                <a:cubicBezTo>
                  <a:pt x="317" y="66"/>
                  <a:pt x="313" y="68"/>
                  <a:pt x="310" y="68"/>
                </a:cubicBezTo>
                <a:cubicBezTo>
                  <a:pt x="306" y="68"/>
                  <a:pt x="301" y="65"/>
                  <a:pt x="301" y="68"/>
                </a:cubicBezTo>
                <a:cubicBezTo>
                  <a:pt x="301" y="71"/>
                  <a:pt x="305" y="80"/>
                  <a:pt x="302" y="78"/>
                </a:cubicBezTo>
                <a:cubicBezTo>
                  <a:pt x="300" y="76"/>
                  <a:pt x="300" y="73"/>
                  <a:pt x="298" y="71"/>
                </a:cubicBezTo>
                <a:cubicBezTo>
                  <a:pt x="296" y="69"/>
                  <a:pt x="293" y="69"/>
                  <a:pt x="289" y="69"/>
                </a:cubicBezTo>
                <a:cubicBezTo>
                  <a:pt x="286" y="70"/>
                  <a:pt x="279" y="71"/>
                  <a:pt x="277" y="71"/>
                </a:cubicBezTo>
                <a:cubicBezTo>
                  <a:pt x="275" y="70"/>
                  <a:pt x="277" y="70"/>
                  <a:pt x="273" y="68"/>
                </a:cubicBezTo>
                <a:cubicBezTo>
                  <a:pt x="269" y="66"/>
                  <a:pt x="267" y="67"/>
                  <a:pt x="264" y="65"/>
                </a:cubicBezTo>
                <a:cubicBezTo>
                  <a:pt x="261" y="63"/>
                  <a:pt x="263" y="62"/>
                  <a:pt x="258" y="62"/>
                </a:cubicBezTo>
                <a:cubicBezTo>
                  <a:pt x="253" y="62"/>
                  <a:pt x="253" y="65"/>
                  <a:pt x="248" y="64"/>
                </a:cubicBezTo>
                <a:cubicBezTo>
                  <a:pt x="243" y="63"/>
                  <a:pt x="241" y="64"/>
                  <a:pt x="236" y="64"/>
                </a:cubicBezTo>
                <a:cubicBezTo>
                  <a:pt x="230" y="63"/>
                  <a:pt x="228" y="63"/>
                  <a:pt x="227" y="66"/>
                </a:cubicBezTo>
                <a:cubicBezTo>
                  <a:pt x="226" y="68"/>
                  <a:pt x="225" y="73"/>
                  <a:pt x="223" y="73"/>
                </a:cubicBezTo>
                <a:cubicBezTo>
                  <a:pt x="220" y="73"/>
                  <a:pt x="218" y="76"/>
                  <a:pt x="225" y="76"/>
                </a:cubicBezTo>
                <a:cubicBezTo>
                  <a:pt x="232" y="76"/>
                  <a:pt x="228" y="80"/>
                  <a:pt x="234" y="79"/>
                </a:cubicBezTo>
                <a:cubicBezTo>
                  <a:pt x="241" y="79"/>
                  <a:pt x="246" y="79"/>
                  <a:pt x="248" y="76"/>
                </a:cubicBezTo>
                <a:cubicBezTo>
                  <a:pt x="249" y="73"/>
                  <a:pt x="251" y="73"/>
                  <a:pt x="251" y="74"/>
                </a:cubicBezTo>
                <a:cubicBezTo>
                  <a:pt x="252" y="75"/>
                  <a:pt x="258" y="82"/>
                  <a:pt x="258" y="82"/>
                </a:cubicBezTo>
                <a:cubicBezTo>
                  <a:pt x="258" y="82"/>
                  <a:pt x="261" y="85"/>
                  <a:pt x="263" y="86"/>
                </a:cubicBezTo>
                <a:cubicBezTo>
                  <a:pt x="265" y="86"/>
                  <a:pt x="261" y="90"/>
                  <a:pt x="258" y="88"/>
                </a:cubicBezTo>
                <a:cubicBezTo>
                  <a:pt x="255" y="86"/>
                  <a:pt x="250" y="86"/>
                  <a:pt x="247" y="85"/>
                </a:cubicBezTo>
                <a:cubicBezTo>
                  <a:pt x="245" y="83"/>
                  <a:pt x="235" y="83"/>
                  <a:pt x="232" y="83"/>
                </a:cubicBezTo>
                <a:cubicBezTo>
                  <a:pt x="230" y="83"/>
                  <a:pt x="225" y="82"/>
                  <a:pt x="224" y="82"/>
                </a:cubicBezTo>
                <a:cubicBezTo>
                  <a:pt x="222" y="82"/>
                  <a:pt x="217" y="86"/>
                  <a:pt x="217" y="86"/>
                </a:cubicBezTo>
                <a:cubicBezTo>
                  <a:pt x="217" y="86"/>
                  <a:pt x="215" y="83"/>
                  <a:pt x="214" y="81"/>
                </a:cubicBezTo>
                <a:cubicBezTo>
                  <a:pt x="213" y="80"/>
                  <a:pt x="211" y="83"/>
                  <a:pt x="210" y="83"/>
                </a:cubicBezTo>
                <a:cubicBezTo>
                  <a:pt x="208" y="83"/>
                  <a:pt x="204" y="80"/>
                  <a:pt x="199" y="82"/>
                </a:cubicBezTo>
                <a:cubicBezTo>
                  <a:pt x="195" y="83"/>
                  <a:pt x="196" y="85"/>
                  <a:pt x="190" y="84"/>
                </a:cubicBezTo>
                <a:cubicBezTo>
                  <a:pt x="183" y="84"/>
                  <a:pt x="182" y="83"/>
                  <a:pt x="179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5"/>
                  <a:pt x="175" y="86"/>
                </a:cubicBezTo>
                <a:cubicBezTo>
                  <a:pt x="172" y="88"/>
                  <a:pt x="170" y="90"/>
                  <a:pt x="168" y="88"/>
                </a:cubicBezTo>
                <a:cubicBezTo>
                  <a:pt x="166" y="85"/>
                  <a:pt x="165" y="85"/>
                  <a:pt x="164" y="85"/>
                </a:cubicBezTo>
                <a:cubicBezTo>
                  <a:pt x="163" y="85"/>
                  <a:pt x="161" y="83"/>
                  <a:pt x="156" y="84"/>
                </a:cubicBezTo>
                <a:cubicBezTo>
                  <a:pt x="151" y="85"/>
                  <a:pt x="143" y="82"/>
                  <a:pt x="142" y="82"/>
                </a:cubicBezTo>
                <a:cubicBezTo>
                  <a:pt x="140" y="82"/>
                  <a:pt x="127" y="82"/>
                  <a:pt x="124" y="81"/>
                </a:cubicBezTo>
                <a:cubicBezTo>
                  <a:pt x="121" y="80"/>
                  <a:pt x="113" y="80"/>
                  <a:pt x="110" y="80"/>
                </a:cubicBezTo>
                <a:cubicBezTo>
                  <a:pt x="107" y="81"/>
                  <a:pt x="99" y="81"/>
                  <a:pt x="99" y="81"/>
                </a:cubicBezTo>
                <a:cubicBezTo>
                  <a:pt x="99" y="81"/>
                  <a:pt x="93" y="77"/>
                  <a:pt x="92" y="77"/>
                </a:cubicBezTo>
                <a:cubicBezTo>
                  <a:pt x="91" y="77"/>
                  <a:pt x="87" y="79"/>
                  <a:pt x="85" y="77"/>
                </a:cubicBezTo>
                <a:cubicBezTo>
                  <a:pt x="83" y="75"/>
                  <a:pt x="80" y="74"/>
                  <a:pt x="80" y="74"/>
                </a:cubicBezTo>
                <a:cubicBezTo>
                  <a:pt x="80" y="74"/>
                  <a:pt x="78" y="78"/>
                  <a:pt x="76" y="79"/>
                </a:cubicBezTo>
                <a:cubicBezTo>
                  <a:pt x="73" y="80"/>
                  <a:pt x="67" y="81"/>
                  <a:pt x="66" y="80"/>
                </a:cubicBezTo>
                <a:cubicBezTo>
                  <a:pt x="65" y="80"/>
                  <a:pt x="55" y="83"/>
                  <a:pt x="55" y="83"/>
                </a:cubicBezTo>
                <a:cubicBezTo>
                  <a:pt x="55" y="83"/>
                  <a:pt x="49" y="88"/>
                  <a:pt x="48" y="88"/>
                </a:cubicBezTo>
                <a:cubicBezTo>
                  <a:pt x="46" y="88"/>
                  <a:pt x="40" y="87"/>
                  <a:pt x="41" y="88"/>
                </a:cubicBezTo>
                <a:cubicBezTo>
                  <a:pt x="42" y="90"/>
                  <a:pt x="41" y="93"/>
                  <a:pt x="47" y="93"/>
                </a:cubicBezTo>
                <a:cubicBezTo>
                  <a:pt x="53" y="93"/>
                  <a:pt x="53" y="95"/>
                  <a:pt x="56" y="96"/>
                </a:cubicBezTo>
                <a:cubicBezTo>
                  <a:pt x="58" y="96"/>
                  <a:pt x="59" y="96"/>
                  <a:pt x="61" y="98"/>
                </a:cubicBezTo>
                <a:cubicBezTo>
                  <a:pt x="64" y="100"/>
                  <a:pt x="64" y="102"/>
                  <a:pt x="61" y="102"/>
                </a:cubicBezTo>
                <a:cubicBezTo>
                  <a:pt x="57" y="102"/>
                  <a:pt x="53" y="101"/>
                  <a:pt x="51" y="99"/>
                </a:cubicBezTo>
                <a:cubicBezTo>
                  <a:pt x="49" y="97"/>
                  <a:pt x="49" y="97"/>
                  <a:pt x="49" y="97"/>
                </a:cubicBezTo>
                <a:cubicBezTo>
                  <a:pt x="45" y="99"/>
                  <a:pt x="45" y="99"/>
                  <a:pt x="45" y="99"/>
                </a:cubicBezTo>
                <a:cubicBezTo>
                  <a:pt x="39" y="99"/>
                  <a:pt x="33" y="102"/>
                  <a:pt x="33" y="102"/>
                </a:cubicBezTo>
                <a:cubicBezTo>
                  <a:pt x="33" y="102"/>
                  <a:pt x="34" y="105"/>
                  <a:pt x="38" y="108"/>
                </a:cubicBezTo>
                <a:cubicBezTo>
                  <a:pt x="41" y="110"/>
                  <a:pt x="50" y="110"/>
                  <a:pt x="50" y="110"/>
                </a:cubicBezTo>
                <a:cubicBezTo>
                  <a:pt x="50" y="110"/>
                  <a:pt x="55" y="110"/>
                  <a:pt x="58" y="108"/>
                </a:cubicBezTo>
                <a:cubicBezTo>
                  <a:pt x="60" y="107"/>
                  <a:pt x="62" y="107"/>
                  <a:pt x="64" y="107"/>
                </a:cubicBezTo>
                <a:cubicBezTo>
                  <a:pt x="65" y="108"/>
                  <a:pt x="63" y="113"/>
                  <a:pt x="59" y="112"/>
                </a:cubicBezTo>
                <a:cubicBezTo>
                  <a:pt x="54" y="112"/>
                  <a:pt x="50" y="113"/>
                  <a:pt x="46" y="115"/>
                </a:cubicBezTo>
                <a:cubicBezTo>
                  <a:pt x="43" y="118"/>
                  <a:pt x="40" y="118"/>
                  <a:pt x="41" y="121"/>
                </a:cubicBezTo>
                <a:cubicBezTo>
                  <a:pt x="43" y="124"/>
                  <a:pt x="48" y="128"/>
                  <a:pt x="49" y="130"/>
                </a:cubicBezTo>
                <a:cubicBezTo>
                  <a:pt x="49" y="132"/>
                  <a:pt x="56" y="129"/>
                  <a:pt x="56" y="127"/>
                </a:cubicBezTo>
                <a:cubicBezTo>
                  <a:pt x="57" y="125"/>
                  <a:pt x="61" y="125"/>
                  <a:pt x="60" y="129"/>
                </a:cubicBezTo>
                <a:cubicBezTo>
                  <a:pt x="59" y="133"/>
                  <a:pt x="64" y="134"/>
                  <a:pt x="64" y="134"/>
                </a:cubicBezTo>
                <a:cubicBezTo>
                  <a:pt x="64" y="134"/>
                  <a:pt x="66" y="130"/>
                  <a:pt x="67" y="131"/>
                </a:cubicBezTo>
                <a:cubicBezTo>
                  <a:pt x="68" y="132"/>
                  <a:pt x="72" y="135"/>
                  <a:pt x="72" y="135"/>
                </a:cubicBezTo>
                <a:cubicBezTo>
                  <a:pt x="72" y="135"/>
                  <a:pt x="77" y="132"/>
                  <a:pt x="78" y="134"/>
                </a:cubicBezTo>
                <a:cubicBezTo>
                  <a:pt x="80" y="136"/>
                  <a:pt x="76" y="138"/>
                  <a:pt x="74" y="139"/>
                </a:cubicBezTo>
                <a:cubicBezTo>
                  <a:pt x="72" y="141"/>
                  <a:pt x="63" y="144"/>
                  <a:pt x="61" y="145"/>
                </a:cubicBezTo>
                <a:cubicBezTo>
                  <a:pt x="59" y="146"/>
                  <a:pt x="52" y="149"/>
                  <a:pt x="50" y="149"/>
                </a:cubicBezTo>
                <a:cubicBezTo>
                  <a:pt x="48" y="149"/>
                  <a:pt x="48" y="154"/>
                  <a:pt x="51" y="153"/>
                </a:cubicBezTo>
                <a:cubicBezTo>
                  <a:pt x="54" y="153"/>
                  <a:pt x="64" y="150"/>
                  <a:pt x="67" y="149"/>
                </a:cubicBezTo>
                <a:cubicBezTo>
                  <a:pt x="69" y="147"/>
                  <a:pt x="68" y="150"/>
                  <a:pt x="75" y="147"/>
                </a:cubicBezTo>
                <a:cubicBezTo>
                  <a:pt x="82" y="143"/>
                  <a:pt x="86" y="140"/>
                  <a:pt x="88" y="141"/>
                </a:cubicBezTo>
                <a:cubicBezTo>
                  <a:pt x="90" y="141"/>
                  <a:pt x="90" y="144"/>
                  <a:pt x="93" y="144"/>
                </a:cubicBezTo>
                <a:cubicBezTo>
                  <a:pt x="96" y="145"/>
                  <a:pt x="99" y="142"/>
                  <a:pt x="101" y="141"/>
                </a:cubicBezTo>
                <a:cubicBezTo>
                  <a:pt x="103" y="140"/>
                  <a:pt x="104" y="135"/>
                  <a:pt x="102" y="136"/>
                </a:cubicBezTo>
                <a:cubicBezTo>
                  <a:pt x="100" y="136"/>
                  <a:pt x="95" y="136"/>
                  <a:pt x="95" y="136"/>
                </a:cubicBezTo>
                <a:cubicBezTo>
                  <a:pt x="95" y="136"/>
                  <a:pt x="101" y="133"/>
                  <a:pt x="101" y="131"/>
                </a:cubicBezTo>
                <a:cubicBezTo>
                  <a:pt x="101" y="129"/>
                  <a:pt x="101" y="126"/>
                  <a:pt x="104" y="125"/>
                </a:cubicBezTo>
                <a:cubicBezTo>
                  <a:pt x="107" y="124"/>
                  <a:pt x="107" y="124"/>
                  <a:pt x="106" y="129"/>
                </a:cubicBezTo>
                <a:cubicBezTo>
                  <a:pt x="104" y="133"/>
                  <a:pt x="109" y="132"/>
                  <a:pt x="112" y="130"/>
                </a:cubicBezTo>
                <a:cubicBezTo>
                  <a:pt x="114" y="128"/>
                  <a:pt x="115" y="129"/>
                  <a:pt x="120" y="127"/>
                </a:cubicBezTo>
                <a:cubicBezTo>
                  <a:pt x="124" y="124"/>
                  <a:pt x="124" y="122"/>
                  <a:pt x="126" y="122"/>
                </a:cubicBezTo>
                <a:cubicBezTo>
                  <a:pt x="128" y="122"/>
                  <a:pt x="132" y="127"/>
                  <a:pt x="135" y="125"/>
                </a:cubicBezTo>
                <a:cubicBezTo>
                  <a:pt x="137" y="124"/>
                  <a:pt x="143" y="127"/>
                  <a:pt x="147" y="127"/>
                </a:cubicBezTo>
                <a:cubicBezTo>
                  <a:pt x="151" y="127"/>
                  <a:pt x="163" y="132"/>
                  <a:pt x="165" y="132"/>
                </a:cubicBezTo>
                <a:cubicBezTo>
                  <a:pt x="168" y="132"/>
                  <a:pt x="174" y="135"/>
                  <a:pt x="175" y="139"/>
                </a:cubicBezTo>
                <a:cubicBezTo>
                  <a:pt x="175" y="144"/>
                  <a:pt x="177" y="144"/>
                  <a:pt x="180" y="144"/>
                </a:cubicBezTo>
                <a:cubicBezTo>
                  <a:pt x="182" y="144"/>
                  <a:pt x="187" y="146"/>
                  <a:pt x="187" y="148"/>
                </a:cubicBezTo>
                <a:cubicBezTo>
                  <a:pt x="187" y="150"/>
                  <a:pt x="186" y="157"/>
                  <a:pt x="190" y="159"/>
                </a:cubicBezTo>
                <a:cubicBezTo>
                  <a:pt x="193" y="161"/>
                  <a:pt x="197" y="164"/>
                  <a:pt x="198" y="163"/>
                </a:cubicBezTo>
                <a:cubicBezTo>
                  <a:pt x="200" y="163"/>
                  <a:pt x="198" y="157"/>
                  <a:pt x="196" y="156"/>
                </a:cubicBezTo>
                <a:cubicBezTo>
                  <a:pt x="195" y="155"/>
                  <a:pt x="196" y="152"/>
                  <a:pt x="195" y="151"/>
                </a:cubicBezTo>
                <a:cubicBezTo>
                  <a:pt x="194" y="149"/>
                  <a:pt x="197" y="149"/>
                  <a:pt x="198" y="152"/>
                </a:cubicBezTo>
                <a:cubicBezTo>
                  <a:pt x="199" y="155"/>
                  <a:pt x="202" y="160"/>
                  <a:pt x="204" y="160"/>
                </a:cubicBezTo>
                <a:cubicBezTo>
                  <a:pt x="206" y="160"/>
                  <a:pt x="210" y="164"/>
                  <a:pt x="209" y="167"/>
                </a:cubicBezTo>
                <a:cubicBezTo>
                  <a:pt x="208" y="169"/>
                  <a:pt x="210" y="173"/>
                  <a:pt x="214" y="173"/>
                </a:cubicBezTo>
                <a:cubicBezTo>
                  <a:pt x="217" y="173"/>
                  <a:pt x="221" y="178"/>
                  <a:pt x="223" y="179"/>
                </a:cubicBezTo>
                <a:cubicBezTo>
                  <a:pt x="224" y="179"/>
                  <a:pt x="226" y="181"/>
                  <a:pt x="226" y="182"/>
                </a:cubicBezTo>
                <a:cubicBezTo>
                  <a:pt x="226" y="183"/>
                  <a:pt x="228" y="190"/>
                  <a:pt x="228" y="192"/>
                </a:cubicBezTo>
                <a:cubicBezTo>
                  <a:pt x="228" y="195"/>
                  <a:pt x="227" y="206"/>
                  <a:pt x="227" y="210"/>
                </a:cubicBezTo>
                <a:cubicBezTo>
                  <a:pt x="226" y="214"/>
                  <a:pt x="230" y="221"/>
                  <a:pt x="233" y="225"/>
                </a:cubicBezTo>
                <a:cubicBezTo>
                  <a:pt x="237" y="229"/>
                  <a:pt x="241" y="236"/>
                  <a:pt x="243" y="238"/>
                </a:cubicBezTo>
                <a:cubicBezTo>
                  <a:pt x="245" y="239"/>
                  <a:pt x="247" y="243"/>
                  <a:pt x="250" y="243"/>
                </a:cubicBezTo>
                <a:cubicBezTo>
                  <a:pt x="254" y="242"/>
                  <a:pt x="256" y="245"/>
                  <a:pt x="259" y="250"/>
                </a:cubicBezTo>
                <a:cubicBezTo>
                  <a:pt x="262" y="256"/>
                  <a:pt x="265" y="264"/>
                  <a:pt x="267" y="265"/>
                </a:cubicBezTo>
                <a:cubicBezTo>
                  <a:pt x="269" y="266"/>
                  <a:pt x="273" y="269"/>
                  <a:pt x="271" y="270"/>
                </a:cubicBezTo>
                <a:cubicBezTo>
                  <a:pt x="269" y="272"/>
                  <a:pt x="266" y="276"/>
                  <a:pt x="270" y="276"/>
                </a:cubicBezTo>
                <a:cubicBezTo>
                  <a:pt x="273" y="276"/>
                  <a:pt x="274" y="275"/>
                  <a:pt x="277" y="278"/>
                </a:cubicBezTo>
                <a:cubicBezTo>
                  <a:pt x="280" y="281"/>
                  <a:pt x="283" y="283"/>
                  <a:pt x="283" y="286"/>
                </a:cubicBezTo>
                <a:cubicBezTo>
                  <a:pt x="282" y="288"/>
                  <a:pt x="286" y="289"/>
                  <a:pt x="287" y="289"/>
                </a:cubicBezTo>
                <a:cubicBezTo>
                  <a:pt x="289" y="289"/>
                  <a:pt x="292" y="296"/>
                  <a:pt x="296" y="293"/>
                </a:cubicBezTo>
                <a:cubicBezTo>
                  <a:pt x="299" y="290"/>
                  <a:pt x="291" y="286"/>
                  <a:pt x="289" y="284"/>
                </a:cubicBezTo>
                <a:cubicBezTo>
                  <a:pt x="286" y="282"/>
                  <a:pt x="289" y="278"/>
                  <a:pt x="283" y="273"/>
                </a:cubicBezTo>
                <a:cubicBezTo>
                  <a:pt x="278" y="269"/>
                  <a:pt x="279" y="266"/>
                  <a:pt x="275" y="263"/>
                </a:cubicBezTo>
                <a:cubicBezTo>
                  <a:pt x="271" y="260"/>
                  <a:pt x="268" y="258"/>
                  <a:pt x="272" y="255"/>
                </a:cubicBezTo>
                <a:cubicBezTo>
                  <a:pt x="276" y="252"/>
                  <a:pt x="276" y="258"/>
                  <a:pt x="278" y="261"/>
                </a:cubicBezTo>
                <a:cubicBezTo>
                  <a:pt x="279" y="264"/>
                  <a:pt x="287" y="271"/>
                  <a:pt x="291" y="274"/>
                </a:cubicBezTo>
                <a:cubicBezTo>
                  <a:pt x="294" y="277"/>
                  <a:pt x="300" y="288"/>
                  <a:pt x="302" y="288"/>
                </a:cubicBezTo>
                <a:cubicBezTo>
                  <a:pt x="304" y="288"/>
                  <a:pt x="309" y="294"/>
                  <a:pt x="309" y="294"/>
                </a:cubicBezTo>
                <a:cubicBezTo>
                  <a:pt x="309" y="294"/>
                  <a:pt x="312" y="299"/>
                  <a:pt x="311" y="300"/>
                </a:cubicBezTo>
                <a:cubicBezTo>
                  <a:pt x="310" y="302"/>
                  <a:pt x="313" y="307"/>
                  <a:pt x="315" y="309"/>
                </a:cubicBezTo>
                <a:cubicBezTo>
                  <a:pt x="318" y="311"/>
                  <a:pt x="328" y="315"/>
                  <a:pt x="330" y="316"/>
                </a:cubicBezTo>
                <a:cubicBezTo>
                  <a:pt x="331" y="317"/>
                  <a:pt x="335" y="323"/>
                  <a:pt x="339" y="323"/>
                </a:cubicBezTo>
                <a:cubicBezTo>
                  <a:pt x="343" y="323"/>
                  <a:pt x="346" y="323"/>
                  <a:pt x="347" y="324"/>
                </a:cubicBezTo>
                <a:cubicBezTo>
                  <a:pt x="348" y="325"/>
                  <a:pt x="352" y="330"/>
                  <a:pt x="354" y="327"/>
                </a:cubicBezTo>
                <a:cubicBezTo>
                  <a:pt x="356" y="325"/>
                  <a:pt x="356" y="323"/>
                  <a:pt x="360" y="323"/>
                </a:cubicBezTo>
                <a:cubicBezTo>
                  <a:pt x="363" y="323"/>
                  <a:pt x="365" y="326"/>
                  <a:pt x="367" y="328"/>
                </a:cubicBezTo>
                <a:cubicBezTo>
                  <a:pt x="369" y="330"/>
                  <a:pt x="374" y="335"/>
                  <a:pt x="377" y="334"/>
                </a:cubicBezTo>
                <a:cubicBezTo>
                  <a:pt x="379" y="334"/>
                  <a:pt x="383" y="337"/>
                  <a:pt x="384" y="336"/>
                </a:cubicBezTo>
                <a:cubicBezTo>
                  <a:pt x="386" y="335"/>
                  <a:pt x="389" y="337"/>
                  <a:pt x="391" y="338"/>
                </a:cubicBezTo>
                <a:cubicBezTo>
                  <a:pt x="392" y="339"/>
                  <a:pt x="398" y="341"/>
                  <a:pt x="397" y="346"/>
                </a:cubicBezTo>
                <a:cubicBezTo>
                  <a:pt x="397" y="350"/>
                  <a:pt x="400" y="351"/>
                  <a:pt x="403" y="353"/>
                </a:cubicBezTo>
                <a:cubicBezTo>
                  <a:pt x="405" y="354"/>
                  <a:pt x="408" y="356"/>
                  <a:pt x="410" y="358"/>
                </a:cubicBezTo>
                <a:cubicBezTo>
                  <a:pt x="412" y="360"/>
                  <a:pt x="416" y="360"/>
                  <a:pt x="417" y="362"/>
                </a:cubicBezTo>
                <a:cubicBezTo>
                  <a:pt x="418" y="363"/>
                  <a:pt x="419" y="365"/>
                  <a:pt x="422" y="363"/>
                </a:cubicBezTo>
                <a:cubicBezTo>
                  <a:pt x="426" y="361"/>
                  <a:pt x="425" y="358"/>
                  <a:pt x="425" y="358"/>
                </a:cubicBezTo>
                <a:cubicBezTo>
                  <a:pt x="425" y="358"/>
                  <a:pt x="429" y="357"/>
                  <a:pt x="431" y="359"/>
                </a:cubicBezTo>
                <a:cubicBezTo>
                  <a:pt x="433" y="360"/>
                  <a:pt x="434" y="365"/>
                  <a:pt x="435" y="366"/>
                </a:cubicBezTo>
                <a:cubicBezTo>
                  <a:pt x="436" y="367"/>
                  <a:pt x="438" y="372"/>
                  <a:pt x="437" y="376"/>
                </a:cubicBezTo>
                <a:cubicBezTo>
                  <a:pt x="435" y="381"/>
                  <a:pt x="436" y="385"/>
                  <a:pt x="434" y="385"/>
                </a:cubicBezTo>
                <a:cubicBezTo>
                  <a:pt x="433" y="385"/>
                  <a:pt x="431" y="390"/>
                  <a:pt x="428" y="391"/>
                </a:cubicBezTo>
                <a:cubicBezTo>
                  <a:pt x="426" y="392"/>
                  <a:pt x="420" y="397"/>
                  <a:pt x="420" y="399"/>
                </a:cubicBezTo>
                <a:cubicBezTo>
                  <a:pt x="421" y="401"/>
                  <a:pt x="424" y="407"/>
                  <a:pt x="423" y="409"/>
                </a:cubicBezTo>
                <a:cubicBezTo>
                  <a:pt x="423" y="412"/>
                  <a:pt x="418" y="415"/>
                  <a:pt x="419" y="419"/>
                </a:cubicBezTo>
                <a:cubicBezTo>
                  <a:pt x="420" y="423"/>
                  <a:pt x="428" y="424"/>
                  <a:pt x="428" y="428"/>
                </a:cubicBezTo>
                <a:cubicBezTo>
                  <a:pt x="429" y="432"/>
                  <a:pt x="434" y="440"/>
                  <a:pt x="435" y="444"/>
                </a:cubicBezTo>
                <a:cubicBezTo>
                  <a:pt x="436" y="448"/>
                  <a:pt x="442" y="452"/>
                  <a:pt x="442" y="457"/>
                </a:cubicBezTo>
                <a:cubicBezTo>
                  <a:pt x="442" y="463"/>
                  <a:pt x="451" y="466"/>
                  <a:pt x="453" y="466"/>
                </a:cubicBezTo>
                <a:cubicBezTo>
                  <a:pt x="455" y="467"/>
                  <a:pt x="459" y="470"/>
                  <a:pt x="461" y="471"/>
                </a:cubicBezTo>
                <a:cubicBezTo>
                  <a:pt x="464" y="472"/>
                  <a:pt x="466" y="475"/>
                  <a:pt x="468" y="478"/>
                </a:cubicBezTo>
                <a:cubicBezTo>
                  <a:pt x="470" y="481"/>
                  <a:pt x="470" y="485"/>
                  <a:pt x="470" y="486"/>
                </a:cubicBezTo>
                <a:cubicBezTo>
                  <a:pt x="470" y="488"/>
                  <a:pt x="468" y="499"/>
                  <a:pt x="467" y="506"/>
                </a:cubicBezTo>
                <a:cubicBezTo>
                  <a:pt x="466" y="513"/>
                  <a:pt x="469" y="518"/>
                  <a:pt x="467" y="520"/>
                </a:cubicBezTo>
                <a:cubicBezTo>
                  <a:pt x="464" y="522"/>
                  <a:pt x="461" y="524"/>
                  <a:pt x="464" y="526"/>
                </a:cubicBezTo>
                <a:cubicBezTo>
                  <a:pt x="466" y="529"/>
                  <a:pt x="461" y="530"/>
                  <a:pt x="461" y="531"/>
                </a:cubicBezTo>
                <a:cubicBezTo>
                  <a:pt x="461" y="532"/>
                  <a:pt x="464" y="538"/>
                  <a:pt x="462" y="541"/>
                </a:cubicBezTo>
                <a:cubicBezTo>
                  <a:pt x="461" y="544"/>
                  <a:pt x="460" y="547"/>
                  <a:pt x="459" y="550"/>
                </a:cubicBezTo>
                <a:cubicBezTo>
                  <a:pt x="458" y="552"/>
                  <a:pt x="455" y="554"/>
                  <a:pt x="456" y="558"/>
                </a:cubicBezTo>
                <a:cubicBezTo>
                  <a:pt x="456" y="561"/>
                  <a:pt x="453" y="560"/>
                  <a:pt x="453" y="563"/>
                </a:cubicBezTo>
                <a:cubicBezTo>
                  <a:pt x="453" y="567"/>
                  <a:pt x="456" y="565"/>
                  <a:pt x="455" y="569"/>
                </a:cubicBezTo>
                <a:cubicBezTo>
                  <a:pt x="454" y="574"/>
                  <a:pt x="453" y="575"/>
                  <a:pt x="453" y="578"/>
                </a:cubicBezTo>
                <a:cubicBezTo>
                  <a:pt x="453" y="581"/>
                  <a:pt x="454" y="585"/>
                  <a:pt x="454" y="586"/>
                </a:cubicBezTo>
                <a:cubicBezTo>
                  <a:pt x="454" y="587"/>
                  <a:pt x="453" y="591"/>
                  <a:pt x="450" y="594"/>
                </a:cubicBezTo>
                <a:cubicBezTo>
                  <a:pt x="447" y="597"/>
                  <a:pt x="445" y="599"/>
                  <a:pt x="446" y="601"/>
                </a:cubicBezTo>
                <a:cubicBezTo>
                  <a:pt x="446" y="603"/>
                  <a:pt x="449" y="605"/>
                  <a:pt x="448" y="606"/>
                </a:cubicBezTo>
                <a:cubicBezTo>
                  <a:pt x="448" y="607"/>
                  <a:pt x="445" y="611"/>
                  <a:pt x="445" y="614"/>
                </a:cubicBezTo>
                <a:cubicBezTo>
                  <a:pt x="445" y="616"/>
                  <a:pt x="449" y="615"/>
                  <a:pt x="450" y="617"/>
                </a:cubicBezTo>
                <a:cubicBezTo>
                  <a:pt x="450" y="619"/>
                  <a:pt x="445" y="620"/>
                  <a:pt x="447" y="622"/>
                </a:cubicBezTo>
                <a:cubicBezTo>
                  <a:pt x="450" y="624"/>
                  <a:pt x="453" y="624"/>
                  <a:pt x="452" y="628"/>
                </a:cubicBezTo>
                <a:cubicBezTo>
                  <a:pt x="451" y="633"/>
                  <a:pt x="456" y="634"/>
                  <a:pt x="457" y="635"/>
                </a:cubicBezTo>
                <a:cubicBezTo>
                  <a:pt x="458" y="636"/>
                  <a:pt x="461" y="639"/>
                  <a:pt x="462" y="639"/>
                </a:cubicBezTo>
                <a:cubicBezTo>
                  <a:pt x="464" y="639"/>
                  <a:pt x="466" y="638"/>
                  <a:pt x="467" y="634"/>
                </a:cubicBezTo>
                <a:cubicBezTo>
                  <a:pt x="467" y="630"/>
                  <a:pt x="473" y="633"/>
                  <a:pt x="469" y="636"/>
                </a:cubicBezTo>
                <a:cubicBezTo>
                  <a:pt x="465" y="639"/>
                  <a:pt x="463" y="641"/>
                  <a:pt x="464" y="641"/>
                </a:cubicBezTo>
                <a:cubicBezTo>
                  <a:pt x="465" y="641"/>
                  <a:pt x="471" y="644"/>
                  <a:pt x="474" y="644"/>
                </a:cubicBezTo>
                <a:cubicBezTo>
                  <a:pt x="477" y="644"/>
                  <a:pt x="483" y="642"/>
                  <a:pt x="484" y="642"/>
                </a:cubicBezTo>
                <a:cubicBezTo>
                  <a:pt x="486" y="641"/>
                  <a:pt x="494" y="640"/>
                  <a:pt x="495" y="639"/>
                </a:cubicBezTo>
                <a:cubicBezTo>
                  <a:pt x="495" y="638"/>
                  <a:pt x="488" y="638"/>
                  <a:pt x="485" y="637"/>
                </a:cubicBezTo>
                <a:cubicBezTo>
                  <a:pt x="481" y="636"/>
                  <a:pt x="475" y="630"/>
                  <a:pt x="475" y="628"/>
                </a:cubicBezTo>
                <a:cubicBezTo>
                  <a:pt x="474" y="626"/>
                  <a:pt x="474" y="621"/>
                  <a:pt x="476" y="620"/>
                </a:cubicBezTo>
                <a:cubicBezTo>
                  <a:pt x="479" y="618"/>
                  <a:pt x="486" y="613"/>
                  <a:pt x="487" y="612"/>
                </a:cubicBezTo>
                <a:cubicBezTo>
                  <a:pt x="489" y="611"/>
                  <a:pt x="491" y="605"/>
                  <a:pt x="490" y="605"/>
                </a:cubicBezTo>
                <a:cubicBezTo>
                  <a:pt x="489" y="604"/>
                  <a:pt x="483" y="605"/>
                  <a:pt x="482" y="603"/>
                </a:cubicBezTo>
                <a:cubicBezTo>
                  <a:pt x="481" y="602"/>
                  <a:pt x="481" y="601"/>
                  <a:pt x="485" y="598"/>
                </a:cubicBezTo>
                <a:cubicBezTo>
                  <a:pt x="489" y="595"/>
                  <a:pt x="491" y="592"/>
                  <a:pt x="492" y="591"/>
                </a:cubicBezTo>
                <a:cubicBezTo>
                  <a:pt x="494" y="589"/>
                  <a:pt x="497" y="587"/>
                  <a:pt x="498" y="585"/>
                </a:cubicBezTo>
                <a:cubicBezTo>
                  <a:pt x="499" y="582"/>
                  <a:pt x="497" y="583"/>
                  <a:pt x="495" y="583"/>
                </a:cubicBezTo>
                <a:cubicBezTo>
                  <a:pt x="492" y="583"/>
                  <a:pt x="491" y="579"/>
                  <a:pt x="491" y="577"/>
                </a:cubicBezTo>
                <a:cubicBezTo>
                  <a:pt x="491" y="575"/>
                  <a:pt x="497" y="578"/>
                  <a:pt x="501" y="579"/>
                </a:cubicBezTo>
                <a:cubicBezTo>
                  <a:pt x="505" y="580"/>
                  <a:pt x="503" y="577"/>
                  <a:pt x="503" y="575"/>
                </a:cubicBezTo>
                <a:cubicBezTo>
                  <a:pt x="503" y="572"/>
                  <a:pt x="504" y="569"/>
                  <a:pt x="506" y="570"/>
                </a:cubicBezTo>
                <a:cubicBezTo>
                  <a:pt x="508" y="571"/>
                  <a:pt x="520" y="569"/>
                  <a:pt x="521" y="569"/>
                </a:cubicBezTo>
                <a:cubicBezTo>
                  <a:pt x="523" y="569"/>
                  <a:pt x="527" y="562"/>
                  <a:pt x="529" y="560"/>
                </a:cubicBezTo>
                <a:cubicBezTo>
                  <a:pt x="530" y="558"/>
                  <a:pt x="531" y="556"/>
                  <a:pt x="529" y="555"/>
                </a:cubicBezTo>
                <a:cubicBezTo>
                  <a:pt x="527" y="554"/>
                  <a:pt x="524" y="550"/>
                  <a:pt x="524" y="549"/>
                </a:cubicBezTo>
                <a:cubicBezTo>
                  <a:pt x="523" y="547"/>
                  <a:pt x="523" y="541"/>
                  <a:pt x="523" y="539"/>
                </a:cubicBezTo>
                <a:cubicBezTo>
                  <a:pt x="524" y="537"/>
                  <a:pt x="523" y="550"/>
                  <a:pt x="529" y="551"/>
                </a:cubicBezTo>
                <a:cubicBezTo>
                  <a:pt x="534" y="553"/>
                  <a:pt x="537" y="553"/>
                  <a:pt x="542" y="549"/>
                </a:cubicBezTo>
                <a:cubicBezTo>
                  <a:pt x="547" y="544"/>
                  <a:pt x="551" y="541"/>
                  <a:pt x="551" y="538"/>
                </a:cubicBezTo>
                <a:cubicBezTo>
                  <a:pt x="551" y="535"/>
                  <a:pt x="552" y="532"/>
                  <a:pt x="554" y="531"/>
                </a:cubicBezTo>
                <a:cubicBezTo>
                  <a:pt x="556" y="530"/>
                  <a:pt x="557" y="534"/>
                  <a:pt x="560" y="529"/>
                </a:cubicBezTo>
                <a:cubicBezTo>
                  <a:pt x="562" y="524"/>
                  <a:pt x="564" y="525"/>
                  <a:pt x="566" y="521"/>
                </a:cubicBezTo>
                <a:cubicBezTo>
                  <a:pt x="569" y="516"/>
                  <a:pt x="563" y="511"/>
                  <a:pt x="567" y="508"/>
                </a:cubicBezTo>
                <a:cubicBezTo>
                  <a:pt x="572" y="505"/>
                  <a:pt x="580" y="501"/>
                  <a:pt x="580" y="501"/>
                </a:cubicBezTo>
                <a:cubicBezTo>
                  <a:pt x="580" y="501"/>
                  <a:pt x="582" y="500"/>
                  <a:pt x="587" y="499"/>
                </a:cubicBezTo>
                <a:cubicBezTo>
                  <a:pt x="591" y="498"/>
                  <a:pt x="596" y="499"/>
                  <a:pt x="598" y="496"/>
                </a:cubicBezTo>
                <a:cubicBezTo>
                  <a:pt x="599" y="494"/>
                  <a:pt x="601" y="489"/>
                  <a:pt x="603" y="486"/>
                </a:cubicBezTo>
                <a:cubicBezTo>
                  <a:pt x="605" y="484"/>
                  <a:pt x="608" y="480"/>
                  <a:pt x="607" y="478"/>
                </a:cubicBezTo>
                <a:cubicBezTo>
                  <a:pt x="605" y="476"/>
                  <a:pt x="610" y="468"/>
                  <a:pt x="609" y="465"/>
                </a:cubicBezTo>
                <a:cubicBezTo>
                  <a:pt x="609" y="463"/>
                  <a:pt x="605" y="458"/>
                  <a:pt x="611" y="453"/>
                </a:cubicBezTo>
                <a:cubicBezTo>
                  <a:pt x="617" y="449"/>
                  <a:pt x="623" y="442"/>
                  <a:pt x="623" y="440"/>
                </a:cubicBezTo>
                <a:cubicBezTo>
                  <a:pt x="624" y="438"/>
                  <a:pt x="628" y="430"/>
                  <a:pt x="628" y="426"/>
                </a:cubicBezTo>
                <a:cubicBezTo>
                  <a:pt x="627" y="423"/>
                  <a:pt x="623" y="418"/>
                  <a:pt x="621" y="417"/>
                </a:cubicBezTo>
                <a:close/>
                <a:moveTo>
                  <a:pt x="434" y="195"/>
                </a:moveTo>
                <a:cubicBezTo>
                  <a:pt x="435" y="196"/>
                  <a:pt x="443" y="194"/>
                  <a:pt x="444" y="196"/>
                </a:cubicBezTo>
                <a:cubicBezTo>
                  <a:pt x="446" y="198"/>
                  <a:pt x="443" y="199"/>
                  <a:pt x="439" y="200"/>
                </a:cubicBezTo>
                <a:cubicBezTo>
                  <a:pt x="435" y="202"/>
                  <a:pt x="434" y="201"/>
                  <a:pt x="433" y="203"/>
                </a:cubicBezTo>
                <a:cubicBezTo>
                  <a:pt x="431" y="205"/>
                  <a:pt x="426" y="206"/>
                  <a:pt x="424" y="208"/>
                </a:cubicBezTo>
                <a:cubicBezTo>
                  <a:pt x="422" y="210"/>
                  <a:pt x="417" y="212"/>
                  <a:pt x="417" y="210"/>
                </a:cubicBezTo>
                <a:cubicBezTo>
                  <a:pt x="416" y="208"/>
                  <a:pt x="417" y="209"/>
                  <a:pt x="417" y="208"/>
                </a:cubicBezTo>
                <a:cubicBezTo>
                  <a:pt x="418" y="206"/>
                  <a:pt x="425" y="204"/>
                  <a:pt x="425" y="204"/>
                </a:cubicBezTo>
                <a:cubicBezTo>
                  <a:pt x="425" y="204"/>
                  <a:pt x="433" y="195"/>
                  <a:pt x="434" y="195"/>
                </a:cubicBezTo>
                <a:close/>
                <a:moveTo>
                  <a:pt x="413" y="187"/>
                </a:moveTo>
                <a:cubicBezTo>
                  <a:pt x="414" y="186"/>
                  <a:pt x="420" y="186"/>
                  <a:pt x="422" y="187"/>
                </a:cubicBezTo>
                <a:cubicBezTo>
                  <a:pt x="425" y="187"/>
                  <a:pt x="429" y="194"/>
                  <a:pt x="427" y="194"/>
                </a:cubicBezTo>
                <a:cubicBezTo>
                  <a:pt x="425" y="195"/>
                  <a:pt x="422" y="193"/>
                  <a:pt x="422" y="190"/>
                </a:cubicBezTo>
                <a:cubicBezTo>
                  <a:pt x="422" y="188"/>
                  <a:pt x="419" y="195"/>
                  <a:pt x="421" y="197"/>
                </a:cubicBezTo>
                <a:cubicBezTo>
                  <a:pt x="422" y="200"/>
                  <a:pt x="418" y="202"/>
                  <a:pt x="416" y="202"/>
                </a:cubicBezTo>
                <a:cubicBezTo>
                  <a:pt x="415" y="202"/>
                  <a:pt x="414" y="199"/>
                  <a:pt x="414" y="195"/>
                </a:cubicBezTo>
                <a:cubicBezTo>
                  <a:pt x="414" y="192"/>
                  <a:pt x="412" y="189"/>
                  <a:pt x="408" y="189"/>
                </a:cubicBezTo>
                <a:cubicBezTo>
                  <a:pt x="403" y="190"/>
                  <a:pt x="401" y="193"/>
                  <a:pt x="400" y="194"/>
                </a:cubicBezTo>
                <a:cubicBezTo>
                  <a:pt x="398" y="195"/>
                  <a:pt x="398" y="202"/>
                  <a:pt x="399" y="203"/>
                </a:cubicBezTo>
                <a:cubicBezTo>
                  <a:pt x="399" y="205"/>
                  <a:pt x="399" y="210"/>
                  <a:pt x="395" y="210"/>
                </a:cubicBezTo>
                <a:cubicBezTo>
                  <a:pt x="392" y="209"/>
                  <a:pt x="393" y="203"/>
                  <a:pt x="393" y="201"/>
                </a:cubicBezTo>
                <a:cubicBezTo>
                  <a:pt x="394" y="199"/>
                  <a:pt x="392" y="193"/>
                  <a:pt x="394" y="190"/>
                </a:cubicBezTo>
                <a:cubicBezTo>
                  <a:pt x="395" y="187"/>
                  <a:pt x="400" y="186"/>
                  <a:pt x="403" y="185"/>
                </a:cubicBezTo>
                <a:cubicBezTo>
                  <a:pt x="406" y="185"/>
                  <a:pt x="412" y="187"/>
                  <a:pt x="413" y="187"/>
                </a:cubicBezTo>
                <a:close/>
                <a:moveTo>
                  <a:pt x="384" y="177"/>
                </a:moveTo>
                <a:cubicBezTo>
                  <a:pt x="389" y="175"/>
                  <a:pt x="394" y="169"/>
                  <a:pt x="396" y="172"/>
                </a:cubicBezTo>
                <a:cubicBezTo>
                  <a:pt x="398" y="174"/>
                  <a:pt x="403" y="177"/>
                  <a:pt x="405" y="177"/>
                </a:cubicBezTo>
                <a:cubicBezTo>
                  <a:pt x="408" y="177"/>
                  <a:pt x="405" y="182"/>
                  <a:pt x="403" y="182"/>
                </a:cubicBezTo>
                <a:cubicBezTo>
                  <a:pt x="402" y="183"/>
                  <a:pt x="398" y="181"/>
                  <a:pt x="395" y="181"/>
                </a:cubicBezTo>
                <a:cubicBezTo>
                  <a:pt x="391" y="181"/>
                  <a:pt x="392" y="179"/>
                  <a:pt x="391" y="180"/>
                </a:cubicBezTo>
                <a:cubicBezTo>
                  <a:pt x="389" y="180"/>
                  <a:pt x="386" y="181"/>
                  <a:pt x="383" y="182"/>
                </a:cubicBezTo>
                <a:cubicBezTo>
                  <a:pt x="381" y="183"/>
                  <a:pt x="377" y="183"/>
                  <a:pt x="377" y="181"/>
                </a:cubicBezTo>
                <a:cubicBezTo>
                  <a:pt x="377" y="178"/>
                  <a:pt x="379" y="178"/>
                  <a:pt x="384" y="177"/>
                </a:cubicBezTo>
                <a:close/>
                <a:moveTo>
                  <a:pt x="235" y="183"/>
                </a:moveTo>
                <a:cubicBezTo>
                  <a:pt x="233" y="183"/>
                  <a:pt x="232" y="179"/>
                  <a:pt x="231" y="177"/>
                </a:cubicBezTo>
                <a:cubicBezTo>
                  <a:pt x="231" y="175"/>
                  <a:pt x="227" y="175"/>
                  <a:pt x="225" y="174"/>
                </a:cubicBezTo>
                <a:cubicBezTo>
                  <a:pt x="223" y="173"/>
                  <a:pt x="219" y="167"/>
                  <a:pt x="222" y="168"/>
                </a:cubicBezTo>
                <a:cubicBezTo>
                  <a:pt x="223" y="169"/>
                  <a:pt x="226" y="171"/>
                  <a:pt x="227" y="171"/>
                </a:cubicBezTo>
                <a:cubicBezTo>
                  <a:pt x="228" y="171"/>
                  <a:pt x="233" y="175"/>
                  <a:pt x="235" y="177"/>
                </a:cubicBezTo>
                <a:cubicBezTo>
                  <a:pt x="237" y="178"/>
                  <a:pt x="237" y="183"/>
                  <a:pt x="235" y="183"/>
                </a:cubicBezTo>
                <a:close/>
                <a:moveTo>
                  <a:pt x="424" y="119"/>
                </a:moveTo>
                <a:cubicBezTo>
                  <a:pt x="420" y="120"/>
                  <a:pt x="423" y="123"/>
                  <a:pt x="426" y="122"/>
                </a:cubicBezTo>
                <a:cubicBezTo>
                  <a:pt x="428" y="121"/>
                  <a:pt x="427" y="118"/>
                  <a:pt x="424" y="119"/>
                </a:cubicBezTo>
                <a:close/>
                <a:moveTo>
                  <a:pt x="41" y="127"/>
                </a:moveTo>
                <a:cubicBezTo>
                  <a:pt x="38" y="127"/>
                  <a:pt x="39" y="127"/>
                  <a:pt x="36" y="128"/>
                </a:cubicBezTo>
                <a:cubicBezTo>
                  <a:pt x="34" y="129"/>
                  <a:pt x="38" y="131"/>
                  <a:pt x="40" y="131"/>
                </a:cubicBezTo>
                <a:cubicBezTo>
                  <a:pt x="41" y="131"/>
                  <a:pt x="44" y="127"/>
                  <a:pt x="41" y="127"/>
                </a:cubicBezTo>
                <a:close/>
                <a:moveTo>
                  <a:pt x="486" y="311"/>
                </a:moveTo>
                <a:cubicBezTo>
                  <a:pt x="482" y="312"/>
                  <a:pt x="483" y="319"/>
                  <a:pt x="487" y="317"/>
                </a:cubicBezTo>
                <a:cubicBezTo>
                  <a:pt x="492" y="316"/>
                  <a:pt x="489" y="311"/>
                  <a:pt x="486" y="311"/>
                </a:cubicBezTo>
                <a:close/>
                <a:moveTo>
                  <a:pt x="460" y="307"/>
                </a:moveTo>
                <a:cubicBezTo>
                  <a:pt x="458" y="307"/>
                  <a:pt x="451" y="313"/>
                  <a:pt x="451" y="313"/>
                </a:cubicBezTo>
                <a:cubicBezTo>
                  <a:pt x="451" y="313"/>
                  <a:pt x="456" y="314"/>
                  <a:pt x="458" y="314"/>
                </a:cubicBezTo>
                <a:cubicBezTo>
                  <a:pt x="461" y="314"/>
                  <a:pt x="462" y="315"/>
                  <a:pt x="465" y="316"/>
                </a:cubicBezTo>
                <a:cubicBezTo>
                  <a:pt x="467" y="317"/>
                  <a:pt x="471" y="315"/>
                  <a:pt x="473" y="315"/>
                </a:cubicBezTo>
                <a:cubicBezTo>
                  <a:pt x="474" y="315"/>
                  <a:pt x="476" y="319"/>
                  <a:pt x="476" y="314"/>
                </a:cubicBezTo>
                <a:cubicBezTo>
                  <a:pt x="477" y="309"/>
                  <a:pt x="472" y="307"/>
                  <a:pt x="469" y="306"/>
                </a:cubicBezTo>
                <a:cubicBezTo>
                  <a:pt x="466" y="306"/>
                  <a:pt x="462" y="306"/>
                  <a:pt x="460" y="307"/>
                </a:cubicBezTo>
                <a:close/>
                <a:moveTo>
                  <a:pt x="409" y="116"/>
                </a:moveTo>
                <a:cubicBezTo>
                  <a:pt x="408" y="117"/>
                  <a:pt x="414" y="119"/>
                  <a:pt x="415" y="118"/>
                </a:cubicBezTo>
                <a:cubicBezTo>
                  <a:pt x="416" y="116"/>
                  <a:pt x="412" y="113"/>
                  <a:pt x="409" y="116"/>
                </a:cubicBezTo>
                <a:close/>
                <a:moveTo>
                  <a:pt x="709" y="111"/>
                </a:moveTo>
                <a:cubicBezTo>
                  <a:pt x="710" y="109"/>
                  <a:pt x="717" y="109"/>
                  <a:pt x="717" y="109"/>
                </a:cubicBezTo>
                <a:cubicBezTo>
                  <a:pt x="717" y="109"/>
                  <a:pt x="722" y="105"/>
                  <a:pt x="720" y="103"/>
                </a:cubicBezTo>
                <a:cubicBezTo>
                  <a:pt x="718" y="101"/>
                  <a:pt x="713" y="100"/>
                  <a:pt x="711" y="100"/>
                </a:cubicBezTo>
                <a:cubicBezTo>
                  <a:pt x="709" y="99"/>
                  <a:pt x="707" y="101"/>
                  <a:pt x="701" y="101"/>
                </a:cubicBezTo>
                <a:cubicBezTo>
                  <a:pt x="696" y="101"/>
                  <a:pt x="693" y="103"/>
                  <a:pt x="691" y="101"/>
                </a:cubicBezTo>
                <a:cubicBezTo>
                  <a:pt x="689" y="99"/>
                  <a:pt x="681" y="98"/>
                  <a:pt x="680" y="100"/>
                </a:cubicBezTo>
                <a:cubicBezTo>
                  <a:pt x="679" y="101"/>
                  <a:pt x="677" y="101"/>
                  <a:pt x="679" y="105"/>
                </a:cubicBezTo>
                <a:cubicBezTo>
                  <a:pt x="681" y="108"/>
                  <a:pt x="683" y="110"/>
                  <a:pt x="684" y="110"/>
                </a:cubicBezTo>
                <a:cubicBezTo>
                  <a:pt x="686" y="110"/>
                  <a:pt x="692" y="110"/>
                  <a:pt x="693" y="112"/>
                </a:cubicBezTo>
                <a:cubicBezTo>
                  <a:pt x="694" y="114"/>
                  <a:pt x="696" y="116"/>
                  <a:pt x="700" y="114"/>
                </a:cubicBezTo>
                <a:cubicBezTo>
                  <a:pt x="704" y="113"/>
                  <a:pt x="708" y="112"/>
                  <a:pt x="709" y="111"/>
                </a:cubicBezTo>
                <a:close/>
                <a:moveTo>
                  <a:pt x="363" y="61"/>
                </a:moveTo>
                <a:cubicBezTo>
                  <a:pt x="362" y="58"/>
                  <a:pt x="356" y="57"/>
                  <a:pt x="355" y="60"/>
                </a:cubicBezTo>
                <a:cubicBezTo>
                  <a:pt x="353" y="63"/>
                  <a:pt x="365" y="64"/>
                  <a:pt x="363" y="61"/>
                </a:cubicBezTo>
                <a:close/>
                <a:moveTo>
                  <a:pt x="361" y="72"/>
                </a:moveTo>
                <a:cubicBezTo>
                  <a:pt x="364" y="72"/>
                  <a:pt x="369" y="71"/>
                  <a:pt x="371" y="71"/>
                </a:cubicBezTo>
                <a:cubicBezTo>
                  <a:pt x="374" y="71"/>
                  <a:pt x="374" y="67"/>
                  <a:pt x="371" y="67"/>
                </a:cubicBezTo>
                <a:cubicBezTo>
                  <a:pt x="369" y="66"/>
                  <a:pt x="367" y="64"/>
                  <a:pt x="365" y="65"/>
                </a:cubicBezTo>
                <a:cubicBezTo>
                  <a:pt x="362" y="66"/>
                  <a:pt x="355" y="69"/>
                  <a:pt x="355" y="71"/>
                </a:cubicBezTo>
                <a:cubicBezTo>
                  <a:pt x="356" y="71"/>
                  <a:pt x="358" y="73"/>
                  <a:pt x="361" y="72"/>
                </a:cubicBezTo>
                <a:close/>
                <a:moveTo>
                  <a:pt x="349" y="49"/>
                </a:moveTo>
                <a:cubicBezTo>
                  <a:pt x="352" y="51"/>
                  <a:pt x="357" y="53"/>
                  <a:pt x="360" y="54"/>
                </a:cubicBezTo>
                <a:cubicBezTo>
                  <a:pt x="363" y="55"/>
                  <a:pt x="369" y="56"/>
                  <a:pt x="371" y="58"/>
                </a:cubicBezTo>
                <a:cubicBezTo>
                  <a:pt x="374" y="61"/>
                  <a:pt x="380" y="63"/>
                  <a:pt x="380" y="63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4"/>
                  <a:pt x="394" y="62"/>
                  <a:pt x="400" y="63"/>
                </a:cubicBezTo>
                <a:cubicBezTo>
                  <a:pt x="406" y="63"/>
                  <a:pt x="414" y="64"/>
                  <a:pt x="419" y="64"/>
                </a:cubicBezTo>
                <a:cubicBezTo>
                  <a:pt x="424" y="64"/>
                  <a:pt x="424" y="62"/>
                  <a:pt x="425" y="61"/>
                </a:cubicBezTo>
                <a:cubicBezTo>
                  <a:pt x="425" y="60"/>
                  <a:pt x="416" y="58"/>
                  <a:pt x="414" y="58"/>
                </a:cubicBezTo>
                <a:cubicBezTo>
                  <a:pt x="412" y="58"/>
                  <a:pt x="399" y="58"/>
                  <a:pt x="395" y="58"/>
                </a:cubicBezTo>
                <a:cubicBezTo>
                  <a:pt x="391" y="58"/>
                  <a:pt x="386" y="58"/>
                  <a:pt x="383" y="58"/>
                </a:cubicBezTo>
                <a:cubicBezTo>
                  <a:pt x="380" y="58"/>
                  <a:pt x="378" y="56"/>
                  <a:pt x="376" y="55"/>
                </a:cubicBezTo>
                <a:cubicBezTo>
                  <a:pt x="374" y="54"/>
                  <a:pt x="368" y="50"/>
                  <a:pt x="365" y="49"/>
                </a:cubicBezTo>
                <a:cubicBezTo>
                  <a:pt x="362" y="49"/>
                  <a:pt x="363" y="49"/>
                  <a:pt x="357" y="47"/>
                </a:cubicBezTo>
                <a:cubicBezTo>
                  <a:pt x="353" y="46"/>
                  <a:pt x="348" y="45"/>
                  <a:pt x="348" y="45"/>
                </a:cubicBezTo>
                <a:cubicBezTo>
                  <a:pt x="348" y="44"/>
                  <a:pt x="346" y="48"/>
                  <a:pt x="349" y="49"/>
                </a:cubicBezTo>
                <a:close/>
                <a:moveTo>
                  <a:pt x="741" y="167"/>
                </a:moveTo>
                <a:cubicBezTo>
                  <a:pt x="744" y="167"/>
                  <a:pt x="747" y="165"/>
                  <a:pt x="750" y="164"/>
                </a:cubicBezTo>
                <a:cubicBezTo>
                  <a:pt x="752" y="163"/>
                  <a:pt x="756" y="161"/>
                  <a:pt x="756" y="157"/>
                </a:cubicBezTo>
                <a:cubicBezTo>
                  <a:pt x="756" y="154"/>
                  <a:pt x="755" y="151"/>
                  <a:pt x="754" y="149"/>
                </a:cubicBezTo>
                <a:cubicBezTo>
                  <a:pt x="752" y="148"/>
                  <a:pt x="750" y="147"/>
                  <a:pt x="747" y="148"/>
                </a:cubicBezTo>
                <a:cubicBezTo>
                  <a:pt x="744" y="148"/>
                  <a:pt x="744" y="152"/>
                  <a:pt x="741" y="152"/>
                </a:cubicBezTo>
                <a:cubicBezTo>
                  <a:pt x="739" y="152"/>
                  <a:pt x="736" y="153"/>
                  <a:pt x="737" y="155"/>
                </a:cubicBezTo>
                <a:cubicBezTo>
                  <a:pt x="738" y="158"/>
                  <a:pt x="739" y="160"/>
                  <a:pt x="737" y="161"/>
                </a:cubicBezTo>
                <a:cubicBezTo>
                  <a:pt x="735" y="162"/>
                  <a:pt x="738" y="167"/>
                  <a:pt x="741" y="167"/>
                </a:cubicBezTo>
                <a:close/>
                <a:moveTo>
                  <a:pt x="1012" y="77"/>
                </a:moveTo>
                <a:cubicBezTo>
                  <a:pt x="1015" y="77"/>
                  <a:pt x="1019" y="78"/>
                  <a:pt x="1024" y="80"/>
                </a:cubicBezTo>
                <a:cubicBezTo>
                  <a:pt x="1028" y="82"/>
                  <a:pt x="1034" y="83"/>
                  <a:pt x="1037" y="80"/>
                </a:cubicBezTo>
                <a:cubicBezTo>
                  <a:pt x="1039" y="78"/>
                  <a:pt x="1037" y="74"/>
                  <a:pt x="1035" y="74"/>
                </a:cubicBezTo>
                <a:cubicBezTo>
                  <a:pt x="1033" y="74"/>
                  <a:pt x="1032" y="71"/>
                  <a:pt x="1037" y="68"/>
                </a:cubicBezTo>
                <a:cubicBezTo>
                  <a:pt x="1042" y="65"/>
                  <a:pt x="1047" y="62"/>
                  <a:pt x="1053" y="61"/>
                </a:cubicBezTo>
                <a:cubicBezTo>
                  <a:pt x="1058" y="60"/>
                  <a:pt x="1071" y="60"/>
                  <a:pt x="1076" y="61"/>
                </a:cubicBezTo>
                <a:cubicBezTo>
                  <a:pt x="1080" y="62"/>
                  <a:pt x="1087" y="56"/>
                  <a:pt x="1089" y="54"/>
                </a:cubicBezTo>
                <a:cubicBezTo>
                  <a:pt x="1091" y="51"/>
                  <a:pt x="1083" y="49"/>
                  <a:pt x="1081" y="52"/>
                </a:cubicBezTo>
                <a:cubicBezTo>
                  <a:pt x="1078" y="55"/>
                  <a:pt x="1068" y="54"/>
                  <a:pt x="1065" y="54"/>
                </a:cubicBezTo>
                <a:cubicBezTo>
                  <a:pt x="1063" y="53"/>
                  <a:pt x="1045" y="57"/>
                  <a:pt x="1041" y="57"/>
                </a:cubicBezTo>
                <a:cubicBezTo>
                  <a:pt x="1037" y="57"/>
                  <a:pt x="1036" y="61"/>
                  <a:pt x="1030" y="63"/>
                </a:cubicBezTo>
                <a:cubicBezTo>
                  <a:pt x="1025" y="66"/>
                  <a:pt x="1018" y="69"/>
                  <a:pt x="1015" y="70"/>
                </a:cubicBezTo>
                <a:cubicBezTo>
                  <a:pt x="1013" y="71"/>
                  <a:pt x="1010" y="76"/>
                  <a:pt x="1012" y="77"/>
                </a:cubicBezTo>
                <a:close/>
                <a:moveTo>
                  <a:pt x="759" y="151"/>
                </a:moveTo>
                <a:cubicBezTo>
                  <a:pt x="763" y="152"/>
                  <a:pt x="771" y="154"/>
                  <a:pt x="768" y="155"/>
                </a:cubicBezTo>
                <a:cubicBezTo>
                  <a:pt x="765" y="157"/>
                  <a:pt x="759" y="161"/>
                  <a:pt x="759" y="163"/>
                </a:cubicBezTo>
                <a:cubicBezTo>
                  <a:pt x="758" y="166"/>
                  <a:pt x="765" y="168"/>
                  <a:pt x="765" y="168"/>
                </a:cubicBezTo>
                <a:cubicBezTo>
                  <a:pt x="765" y="168"/>
                  <a:pt x="763" y="171"/>
                  <a:pt x="765" y="171"/>
                </a:cubicBezTo>
                <a:cubicBezTo>
                  <a:pt x="767" y="172"/>
                  <a:pt x="768" y="169"/>
                  <a:pt x="771" y="169"/>
                </a:cubicBezTo>
                <a:cubicBezTo>
                  <a:pt x="774" y="169"/>
                  <a:pt x="780" y="171"/>
                  <a:pt x="783" y="171"/>
                </a:cubicBezTo>
                <a:cubicBezTo>
                  <a:pt x="786" y="171"/>
                  <a:pt x="791" y="166"/>
                  <a:pt x="791" y="164"/>
                </a:cubicBezTo>
                <a:cubicBezTo>
                  <a:pt x="790" y="161"/>
                  <a:pt x="786" y="157"/>
                  <a:pt x="783" y="155"/>
                </a:cubicBezTo>
                <a:cubicBezTo>
                  <a:pt x="780" y="154"/>
                  <a:pt x="776" y="147"/>
                  <a:pt x="774" y="146"/>
                </a:cubicBezTo>
                <a:cubicBezTo>
                  <a:pt x="771" y="144"/>
                  <a:pt x="776" y="140"/>
                  <a:pt x="773" y="138"/>
                </a:cubicBezTo>
                <a:cubicBezTo>
                  <a:pt x="770" y="135"/>
                  <a:pt x="769" y="135"/>
                  <a:pt x="766" y="133"/>
                </a:cubicBezTo>
                <a:cubicBezTo>
                  <a:pt x="763" y="132"/>
                  <a:pt x="760" y="134"/>
                  <a:pt x="758" y="136"/>
                </a:cubicBezTo>
                <a:cubicBezTo>
                  <a:pt x="756" y="138"/>
                  <a:pt x="754" y="136"/>
                  <a:pt x="752" y="136"/>
                </a:cubicBezTo>
                <a:cubicBezTo>
                  <a:pt x="748" y="137"/>
                  <a:pt x="750" y="141"/>
                  <a:pt x="751" y="143"/>
                </a:cubicBezTo>
                <a:cubicBezTo>
                  <a:pt x="753" y="145"/>
                  <a:pt x="755" y="149"/>
                  <a:pt x="759" y="151"/>
                </a:cubicBezTo>
                <a:close/>
                <a:moveTo>
                  <a:pt x="11" y="161"/>
                </a:moveTo>
                <a:cubicBezTo>
                  <a:pt x="6" y="161"/>
                  <a:pt x="2" y="161"/>
                  <a:pt x="1" y="163"/>
                </a:cubicBezTo>
                <a:cubicBezTo>
                  <a:pt x="0" y="164"/>
                  <a:pt x="5" y="165"/>
                  <a:pt x="8" y="165"/>
                </a:cubicBezTo>
                <a:cubicBezTo>
                  <a:pt x="11" y="165"/>
                  <a:pt x="17" y="163"/>
                  <a:pt x="16" y="163"/>
                </a:cubicBezTo>
                <a:cubicBezTo>
                  <a:pt x="15" y="163"/>
                  <a:pt x="11" y="161"/>
                  <a:pt x="11" y="161"/>
                </a:cubicBezTo>
                <a:close/>
                <a:moveTo>
                  <a:pt x="337" y="68"/>
                </a:moveTo>
                <a:cubicBezTo>
                  <a:pt x="335" y="69"/>
                  <a:pt x="330" y="67"/>
                  <a:pt x="327" y="68"/>
                </a:cubicBezTo>
                <a:cubicBezTo>
                  <a:pt x="325" y="69"/>
                  <a:pt x="326" y="73"/>
                  <a:pt x="329" y="73"/>
                </a:cubicBezTo>
                <a:cubicBezTo>
                  <a:pt x="332" y="74"/>
                  <a:pt x="336" y="72"/>
                  <a:pt x="337" y="73"/>
                </a:cubicBezTo>
                <a:cubicBezTo>
                  <a:pt x="337" y="75"/>
                  <a:pt x="339" y="81"/>
                  <a:pt x="344" y="79"/>
                </a:cubicBezTo>
                <a:cubicBezTo>
                  <a:pt x="348" y="77"/>
                  <a:pt x="348" y="75"/>
                  <a:pt x="349" y="75"/>
                </a:cubicBezTo>
                <a:cubicBezTo>
                  <a:pt x="351" y="74"/>
                  <a:pt x="349" y="69"/>
                  <a:pt x="347" y="68"/>
                </a:cubicBezTo>
                <a:cubicBezTo>
                  <a:pt x="345" y="66"/>
                  <a:pt x="338" y="67"/>
                  <a:pt x="337" y="68"/>
                </a:cubicBezTo>
                <a:close/>
                <a:moveTo>
                  <a:pt x="34" y="158"/>
                </a:moveTo>
                <a:cubicBezTo>
                  <a:pt x="30" y="159"/>
                  <a:pt x="26" y="161"/>
                  <a:pt x="29" y="162"/>
                </a:cubicBezTo>
                <a:cubicBezTo>
                  <a:pt x="32" y="163"/>
                  <a:pt x="39" y="161"/>
                  <a:pt x="39" y="160"/>
                </a:cubicBezTo>
                <a:cubicBezTo>
                  <a:pt x="40" y="159"/>
                  <a:pt x="41" y="153"/>
                  <a:pt x="40" y="153"/>
                </a:cubicBezTo>
                <a:cubicBezTo>
                  <a:pt x="36" y="151"/>
                  <a:pt x="38" y="158"/>
                  <a:pt x="34" y="158"/>
                </a:cubicBezTo>
                <a:close/>
                <a:moveTo>
                  <a:pt x="278" y="50"/>
                </a:moveTo>
                <a:cubicBezTo>
                  <a:pt x="280" y="50"/>
                  <a:pt x="285" y="49"/>
                  <a:pt x="287" y="50"/>
                </a:cubicBezTo>
                <a:cubicBezTo>
                  <a:pt x="288" y="51"/>
                  <a:pt x="292" y="50"/>
                  <a:pt x="292" y="49"/>
                </a:cubicBezTo>
                <a:cubicBezTo>
                  <a:pt x="292" y="48"/>
                  <a:pt x="293" y="43"/>
                  <a:pt x="290" y="42"/>
                </a:cubicBezTo>
                <a:cubicBezTo>
                  <a:pt x="287" y="42"/>
                  <a:pt x="283" y="45"/>
                  <a:pt x="278" y="47"/>
                </a:cubicBezTo>
                <a:cubicBezTo>
                  <a:pt x="275" y="48"/>
                  <a:pt x="276" y="50"/>
                  <a:pt x="278" y="50"/>
                </a:cubicBezTo>
                <a:close/>
                <a:moveTo>
                  <a:pt x="241" y="58"/>
                </a:moveTo>
                <a:cubicBezTo>
                  <a:pt x="244" y="58"/>
                  <a:pt x="250" y="58"/>
                  <a:pt x="251" y="58"/>
                </a:cubicBezTo>
                <a:cubicBezTo>
                  <a:pt x="253" y="57"/>
                  <a:pt x="260" y="55"/>
                  <a:pt x="260" y="57"/>
                </a:cubicBezTo>
                <a:cubicBezTo>
                  <a:pt x="260" y="60"/>
                  <a:pt x="263" y="63"/>
                  <a:pt x="265" y="63"/>
                </a:cubicBezTo>
                <a:cubicBezTo>
                  <a:pt x="267" y="62"/>
                  <a:pt x="270" y="59"/>
                  <a:pt x="272" y="60"/>
                </a:cubicBezTo>
                <a:cubicBezTo>
                  <a:pt x="274" y="62"/>
                  <a:pt x="274" y="65"/>
                  <a:pt x="276" y="65"/>
                </a:cubicBezTo>
                <a:cubicBezTo>
                  <a:pt x="277" y="66"/>
                  <a:pt x="282" y="66"/>
                  <a:pt x="284" y="65"/>
                </a:cubicBezTo>
                <a:cubicBezTo>
                  <a:pt x="287" y="65"/>
                  <a:pt x="293" y="65"/>
                  <a:pt x="296" y="65"/>
                </a:cubicBezTo>
                <a:cubicBezTo>
                  <a:pt x="299" y="66"/>
                  <a:pt x="307" y="67"/>
                  <a:pt x="307" y="66"/>
                </a:cubicBezTo>
                <a:cubicBezTo>
                  <a:pt x="308" y="64"/>
                  <a:pt x="310" y="64"/>
                  <a:pt x="311" y="62"/>
                </a:cubicBezTo>
                <a:cubicBezTo>
                  <a:pt x="311" y="61"/>
                  <a:pt x="312" y="56"/>
                  <a:pt x="312" y="56"/>
                </a:cubicBezTo>
                <a:cubicBezTo>
                  <a:pt x="312" y="56"/>
                  <a:pt x="311" y="53"/>
                  <a:pt x="308" y="54"/>
                </a:cubicBezTo>
                <a:cubicBezTo>
                  <a:pt x="306" y="56"/>
                  <a:pt x="305" y="56"/>
                  <a:pt x="303" y="56"/>
                </a:cubicBezTo>
                <a:cubicBezTo>
                  <a:pt x="300" y="55"/>
                  <a:pt x="300" y="51"/>
                  <a:pt x="296" y="52"/>
                </a:cubicBezTo>
                <a:cubicBezTo>
                  <a:pt x="292" y="53"/>
                  <a:pt x="292" y="55"/>
                  <a:pt x="290" y="56"/>
                </a:cubicBezTo>
                <a:cubicBezTo>
                  <a:pt x="289" y="57"/>
                  <a:pt x="286" y="58"/>
                  <a:pt x="285" y="57"/>
                </a:cubicBezTo>
                <a:cubicBezTo>
                  <a:pt x="284" y="57"/>
                  <a:pt x="278" y="54"/>
                  <a:pt x="278" y="54"/>
                </a:cubicBezTo>
                <a:cubicBezTo>
                  <a:pt x="278" y="54"/>
                  <a:pt x="266" y="53"/>
                  <a:pt x="266" y="52"/>
                </a:cubicBezTo>
                <a:cubicBezTo>
                  <a:pt x="265" y="50"/>
                  <a:pt x="263" y="48"/>
                  <a:pt x="258" y="48"/>
                </a:cubicBezTo>
                <a:cubicBezTo>
                  <a:pt x="252" y="49"/>
                  <a:pt x="243" y="52"/>
                  <a:pt x="241" y="52"/>
                </a:cubicBezTo>
                <a:cubicBezTo>
                  <a:pt x="240" y="52"/>
                  <a:pt x="243" y="55"/>
                  <a:pt x="241" y="55"/>
                </a:cubicBezTo>
                <a:cubicBezTo>
                  <a:pt x="239" y="55"/>
                  <a:pt x="236" y="55"/>
                  <a:pt x="235" y="57"/>
                </a:cubicBezTo>
                <a:cubicBezTo>
                  <a:pt x="235" y="59"/>
                  <a:pt x="238" y="58"/>
                  <a:pt x="241" y="58"/>
                </a:cubicBezTo>
                <a:close/>
                <a:moveTo>
                  <a:pt x="317" y="47"/>
                </a:moveTo>
                <a:cubicBezTo>
                  <a:pt x="321" y="47"/>
                  <a:pt x="327" y="45"/>
                  <a:pt x="328" y="46"/>
                </a:cubicBezTo>
                <a:cubicBezTo>
                  <a:pt x="328" y="48"/>
                  <a:pt x="327" y="49"/>
                  <a:pt x="331" y="49"/>
                </a:cubicBezTo>
                <a:cubicBezTo>
                  <a:pt x="334" y="50"/>
                  <a:pt x="336" y="50"/>
                  <a:pt x="338" y="50"/>
                </a:cubicBezTo>
                <a:cubicBezTo>
                  <a:pt x="340" y="50"/>
                  <a:pt x="339" y="47"/>
                  <a:pt x="337" y="45"/>
                </a:cubicBezTo>
                <a:cubicBezTo>
                  <a:pt x="336" y="42"/>
                  <a:pt x="336" y="43"/>
                  <a:pt x="332" y="41"/>
                </a:cubicBezTo>
                <a:cubicBezTo>
                  <a:pt x="327" y="40"/>
                  <a:pt x="323" y="40"/>
                  <a:pt x="320" y="40"/>
                </a:cubicBezTo>
                <a:cubicBezTo>
                  <a:pt x="316" y="41"/>
                  <a:pt x="313" y="40"/>
                  <a:pt x="312" y="43"/>
                </a:cubicBezTo>
                <a:cubicBezTo>
                  <a:pt x="312" y="45"/>
                  <a:pt x="314" y="47"/>
                  <a:pt x="317" y="47"/>
                </a:cubicBezTo>
                <a:close/>
                <a:moveTo>
                  <a:pt x="317" y="55"/>
                </a:moveTo>
                <a:cubicBezTo>
                  <a:pt x="316" y="57"/>
                  <a:pt x="317" y="62"/>
                  <a:pt x="317" y="62"/>
                </a:cubicBezTo>
                <a:cubicBezTo>
                  <a:pt x="316" y="63"/>
                  <a:pt x="317" y="65"/>
                  <a:pt x="319" y="65"/>
                </a:cubicBezTo>
                <a:cubicBezTo>
                  <a:pt x="321" y="64"/>
                  <a:pt x="322" y="59"/>
                  <a:pt x="324" y="59"/>
                </a:cubicBezTo>
                <a:cubicBezTo>
                  <a:pt x="325" y="59"/>
                  <a:pt x="333" y="57"/>
                  <a:pt x="334" y="60"/>
                </a:cubicBezTo>
                <a:cubicBezTo>
                  <a:pt x="335" y="63"/>
                  <a:pt x="335" y="62"/>
                  <a:pt x="339" y="62"/>
                </a:cubicBezTo>
                <a:cubicBezTo>
                  <a:pt x="342" y="62"/>
                  <a:pt x="345" y="59"/>
                  <a:pt x="346" y="57"/>
                </a:cubicBezTo>
                <a:cubicBezTo>
                  <a:pt x="346" y="56"/>
                  <a:pt x="344" y="53"/>
                  <a:pt x="339" y="54"/>
                </a:cubicBezTo>
                <a:cubicBezTo>
                  <a:pt x="334" y="54"/>
                  <a:pt x="320" y="53"/>
                  <a:pt x="317" y="55"/>
                </a:cubicBezTo>
                <a:close/>
                <a:moveTo>
                  <a:pt x="1527" y="494"/>
                </a:moveTo>
                <a:cubicBezTo>
                  <a:pt x="1527" y="492"/>
                  <a:pt x="1526" y="490"/>
                  <a:pt x="1519" y="488"/>
                </a:cubicBezTo>
                <a:cubicBezTo>
                  <a:pt x="1512" y="486"/>
                  <a:pt x="1517" y="489"/>
                  <a:pt x="1519" y="493"/>
                </a:cubicBezTo>
                <a:cubicBezTo>
                  <a:pt x="1521" y="496"/>
                  <a:pt x="1526" y="498"/>
                  <a:pt x="1527" y="494"/>
                </a:cubicBezTo>
                <a:close/>
                <a:moveTo>
                  <a:pt x="1423" y="198"/>
                </a:moveTo>
                <a:cubicBezTo>
                  <a:pt x="1421" y="198"/>
                  <a:pt x="1419" y="194"/>
                  <a:pt x="1416" y="194"/>
                </a:cubicBezTo>
                <a:cubicBezTo>
                  <a:pt x="1413" y="195"/>
                  <a:pt x="1412" y="199"/>
                  <a:pt x="1412" y="200"/>
                </a:cubicBezTo>
                <a:cubicBezTo>
                  <a:pt x="1412" y="201"/>
                  <a:pt x="1401" y="203"/>
                  <a:pt x="1405" y="206"/>
                </a:cubicBezTo>
                <a:cubicBezTo>
                  <a:pt x="1408" y="209"/>
                  <a:pt x="1412" y="207"/>
                  <a:pt x="1417" y="207"/>
                </a:cubicBezTo>
                <a:cubicBezTo>
                  <a:pt x="1422" y="206"/>
                  <a:pt x="1427" y="205"/>
                  <a:pt x="1427" y="205"/>
                </a:cubicBezTo>
                <a:cubicBezTo>
                  <a:pt x="1427" y="205"/>
                  <a:pt x="1435" y="205"/>
                  <a:pt x="1434" y="202"/>
                </a:cubicBezTo>
                <a:cubicBezTo>
                  <a:pt x="1433" y="198"/>
                  <a:pt x="1424" y="197"/>
                  <a:pt x="1423" y="198"/>
                </a:cubicBezTo>
                <a:close/>
                <a:moveTo>
                  <a:pt x="1402" y="428"/>
                </a:moveTo>
                <a:cubicBezTo>
                  <a:pt x="1399" y="428"/>
                  <a:pt x="1396" y="432"/>
                  <a:pt x="1398" y="432"/>
                </a:cubicBezTo>
                <a:cubicBezTo>
                  <a:pt x="1400" y="432"/>
                  <a:pt x="1407" y="431"/>
                  <a:pt x="1407" y="432"/>
                </a:cubicBezTo>
                <a:cubicBezTo>
                  <a:pt x="1408" y="433"/>
                  <a:pt x="1412" y="440"/>
                  <a:pt x="1415" y="440"/>
                </a:cubicBezTo>
                <a:cubicBezTo>
                  <a:pt x="1419" y="440"/>
                  <a:pt x="1421" y="433"/>
                  <a:pt x="1423" y="431"/>
                </a:cubicBezTo>
                <a:cubicBezTo>
                  <a:pt x="1425" y="429"/>
                  <a:pt x="1433" y="428"/>
                  <a:pt x="1433" y="431"/>
                </a:cubicBezTo>
                <a:cubicBezTo>
                  <a:pt x="1434" y="435"/>
                  <a:pt x="1437" y="438"/>
                  <a:pt x="1441" y="440"/>
                </a:cubicBezTo>
                <a:cubicBezTo>
                  <a:pt x="1446" y="443"/>
                  <a:pt x="1451" y="445"/>
                  <a:pt x="1451" y="443"/>
                </a:cubicBezTo>
                <a:cubicBezTo>
                  <a:pt x="1452" y="441"/>
                  <a:pt x="1449" y="434"/>
                  <a:pt x="1446" y="433"/>
                </a:cubicBezTo>
                <a:cubicBezTo>
                  <a:pt x="1443" y="432"/>
                  <a:pt x="1438" y="425"/>
                  <a:pt x="1438" y="423"/>
                </a:cubicBezTo>
                <a:cubicBezTo>
                  <a:pt x="1438" y="420"/>
                  <a:pt x="1433" y="419"/>
                  <a:pt x="1431" y="417"/>
                </a:cubicBezTo>
                <a:cubicBezTo>
                  <a:pt x="1429" y="415"/>
                  <a:pt x="1427" y="410"/>
                  <a:pt x="1421" y="409"/>
                </a:cubicBezTo>
                <a:cubicBezTo>
                  <a:pt x="1415" y="408"/>
                  <a:pt x="1414" y="406"/>
                  <a:pt x="1408" y="403"/>
                </a:cubicBezTo>
                <a:cubicBezTo>
                  <a:pt x="1402" y="400"/>
                  <a:pt x="1388" y="400"/>
                  <a:pt x="1388" y="402"/>
                </a:cubicBezTo>
                <a:cubicBezTo>
                  <a:pt x="1387" y="404"/>
                  <a:pt x="1388" y="402"/>
                  <a:pt x="1383" y="400"/>
                </a:cubicBezTo>
                <a:cubicBezTo>
                  <a:pt x="1379" y="399"/>
                  <a:pt x="1375" y="400"/>
                  <a:pt x="1374" y="398"/>
                </a:cubicBezTo>
                <a:cubicBezTo>
                  <a:pt x="1373" y="395"/>
                  <a:pt x="1370" y="394"/>
                  <a:pt x="1367" y="398"/>
                </a:cubicBezTo>
                <a:cubicBezTo>
                  <a:pt x="1364" y="400"/>
                  <a:pt x="1363" y="401"/>
                  <a:pt x="1369" y="402"/>
                </a:cubicBezTo>
                <a:cubicBezTo>
                  <a:pt x="1376" y="403"/>
                  <a:pt x="1377" y="403"/>
                  <a:pt x="1375" y="406"/>
                </a:cubicBezTo>
                <a:cubicBezTo>
                  <a:pt x="1372" y="409"/>
                  <a:pt x="1370" y="413"/>
                  <a:pt x="1373" y="413"/>
                </a:cubicBezTo>
                <a:cubicBezTo>
                  <a:pt x="1375" y="413"/>
                  <a:pt x="1382" y="412"/>
                  <a:pt x="1382" y="413"/>
                </a:cubicBezTo>
                <a:cubicBezTo>
                  <a:pt x="1383" y="415"/>
                  <a:pt x="1381" y="415"/>
                  <a:pt x="1388" y="416"/>
                </a:cubicBezTo>
                <a:cubicBezTo>
                  <a:pt x="1396" y="417"/>
                  <a:pt x="1398" y="420"/>
                  <a:pt x="1399" y="421"/>
                </a:cubicBezTo>
                <a:cubicBezTo>
                  <a:pt x="1401" y="423"/>
                  <a:pt x="1405" y="428"/>
                  <a:pt x="1402" y="428"/>
                </a:cubicBezTo>
                <a:close/>
                <a:moveTo>
                  <a:pt x="1398" y="231"/>
                </a:moveTo>
                <a:cubicBezTo>
                  <a:pt x="1396" y="231"/>
                  <a:pt x="1388" y="234"/>
                  <a:pt x="1386" y="236"/>
                </a:cubicBezTo>
                <a:cubicBezTo>
                  <a:pt x="1384" y="238"/>
                  <a:pt x="1373" y="234"/>
                  <a:pt x="1371" y="236"/>
                </a:cubicBezTo>
                <a:cubicBezTo>
                  <a:pt x="1370" y="238"/>
                  <a:pt x="1367" y="240"/>
                  <a:pt x="1365" y="242"/>
                </a:cubicBezTo>
                <a:cubicBezTo>
                  <a:pt x="1363" y="243"/>
                  <a:pt x="1358" y="242"/>
                  <a:pt x="1359" y="247"/>
                </a:cubicBezTo>
                <a:cubicBezTo>
                  <a:pt x="1360" y="251"/>
                  <a:pt x="1363" y="255"/>
                  <a:pt x="1365" y="255"/>
                </a:cubicBezTo>
                <a:cubicBezTo>
                  <a:pt x="1367" y="255"/>
                  <a:pt x="1370" y="254"/>
                  <a:pt x="1370" y="250"/>
                </a:cubicBezTo>
                <a:cubicBezTo>
                  <a:pt x="1370" y="245"/>
                  <a:pt x="1376" y="250"/>
                  <a:pt x="1378" y="249"/>
                </a:cubicBezTo>
                <a:cubicBezTo>
                  <a:pt x="1381" y="249"/>
                  <a:pt x="1382" y="246"/>
                  <a:pt x="1384" y="243"/>
                </a:cubicBezTo>
                <a:cubicBezTo>
                  <a:pt x="1384" y="243"/>
                  <a:pt x="1384" y="243"/>
                  <a:pt x="1384" y="242"/>
                </a:cubicBezTo>
                <a:cubicBezTo>
                  <a:pt x="1384" y="243"/>
                  <a:pt x="1384" y="245"/>
                  <a:pt x="1387" y="246"/>
                </a:cubicBezTo>
                <a:cubicBezTo>
                  <a:pt x="1391" y="247"/>
                  <a:pt x="1393" y="244"/>
                  <a:pt x="1393" y="243"/>
                </a:cubicBezTo>
                <a:cubicBezTo>
                  <a:pt x="1393" y="242"/>
                  <a:pt x="1401" y="240"/>
                  <a:pt x="1402" y="239"/>
                </a:cubicBezTo>
                <a:cubicBezTo>
                  <a:pt x="1404" y="238"/>
                  <a:pt x="1410" y="236"/>
                  <a:pt x="1410" y="234"/>
                </a:cubicBezTo>
                <a:cubicBezTo>
                  <a:pt x="1411" y="233"/>
                  <a:pt x="1410" y="224"/>
                  <a:pt x="1412" y="223"/>
                </a:cubicBezTo>
                <a:cubicBezTo>
                  <a:pt x="1414" y="222"/>
                  <a:pt x="1417" y="222"/>
                  <a:pt x="1414" y="217"/>
                </a:cubicBezTo>
                <a:cubicBezTo>
                  <a:pt x="1411" y="212"/>
                  <a:pt x="1411" y="207"/>
                  <a:pt x="1407" y="209"/>
                </a:cubicBezTo>
                <a:cubicBezTo>
                  <a:pt x="1404" y="211"/>
                  <a:pt x="1406" y="217"/>
                  <a:pt x="1404" y="222"/>
                </a:cubicBezTo>
                <a:cubicBezTo>
                  <a:pt x="1401" y="227"/>
                  <a:pt x="1399" y="231"/>
                  <a:pt x="1398" y="231"/>
                </a:cubicBezTo>
                <a:close/>
                <a:moveTo>
                  <a:pt x="1523" y="126"/>
                </a:moveTo>
                <a:cubicBezTo>
                  <a:pt x="1534" y="126"/>
                  <a:pt x="1530" y="127"/>
                  <a:pt x="1539" y="127"/>
                </a:cubicBezTo>
                <a:cubicBezTo>
                  <a:pt x="1549" y="126"/>
                  <a:pt x="1552" y="122"/>
                  <a:pt x="1561" y="119"/>
                </a:cubicBezTo>
                <a:cubicBezTo>
                  <a:pt x="1569" y="117"/>
                  <a:pt x="1576" y="116"/>
                  <a:pt x="1579" y="117"/>
                </a:cubicBezTo>
                <a:cubicBezTo>
                  <a:pt x="1581" y="118"/>
                  <a:pt x="1586" y="117"/>
                  <a:pt x="1583" y="115"/>
                </a:cubicBezTo>
                <a:cubicBezTo>
                  <a:pt x="1580" y="112"/>
                  <a:pt x="1574" y="108"/>
                  <a:pt x="1577" y="107"/>
                </a:cubicBezTo>
                <a:cubicBezTo>
                  <a:pt x="1580" y="107"/>
                  <a:pt x="1583" y="106"/>
                  <a:pt x="1584" y="103"/>
                </a:cubicBezTo>
                <a:cubicBezTo>
                  <a:pt x="1586" y="100"/>
                  <a:pt x="1580" y="95"/>
                  <a:pt x="1583" y="92"/>
                </a:cubicBezTo>
                <a:cubicBezTo>
                  <a:pt x="1586" y="89"/>
                  <a:pt x="1581" y="85"/>
                  <a:pt x="1577" y="84"/>
                </a:cubicBezTo>
                <a:cubicBezTo>
                  <a:pt x="1573" y="83"/>
                  <a:pt x="1559" y="85"/>
                  <a:pt x="1556" y="83"/>
                </a:cubicBezTo>
                <a:cubicBezTo>
                  <a:pt x="1553" y="82"/>
                  <a:pt x="1548" y="80"/>
                  <a:pt x="1546" y="81"/>
                </a:cubicBezTo>
                <a:cubicBezTo>
                  <a:pt x="1545" y="82"/>
                  <a:pt x="1541" y="88"/>
                  <a:pt x="1541" y="88"/>
                </a:cubicBezTo>
                <a:cubicBezTo>
                  <a:pt x="1541" y="88"/>
                  <a:pt x="1539" y="89"/>
                  <a:pt x="1536" y="86"/>
                </a:cubicBezTo>
                <a:cubicBezTo>
                  <a:pt x="1534" y="82"/>
                  <a:pt x="1522" y="83"/>
                  <a:pt x="1518" y="83"/>
                </a:cubicBezTo>
                <a:cubicBezTo>
                  <a:pt x="1514" y="83"/>
                  <a:pt x="1510" y="83"/>
                  <a:pt x="1506" y="84"/>
                </a:cubicBezTo>
                <a:cubicBezTo>
                  <a:pt x="1502" y="84"/>
                  <a:pt x="1499" y="85"/>
                  <a:pt x="1496" y="83"/>
                </a:cubicBezTo>
                <a:cubicBezTo>
                  <a:pt x="1493" y="80"/>
                  <a:pt x="1489" y="79"/>
                  <a:pt x="1488" y="78"/>
                </a:cubicBezTo>
                <a:cubicBezTo>
                  <a:pt x="1486" y="77"/>
                  <a:pt x="1478" y="77"/>
                  <a:pt x="1471" y="77"/>
                </a:cubicBezTo>
                <a:cubicBezTo>
                  <a:pt x="1465" y="78"/>
                  <a:pt x="1458" y="78"/>
                  <a:pt x="1458" y="78"/>
                </a:cubicBezTo>
                <a:cubicBezTo>
                  <a:pt x="1458" y="78"/>
                  <a:pt x="1455" y="77"/>
                  <a:pt x="1451" y="74"/>
                </a:cubicBezTo>
                <a:cubicBezTo>
                  <a:pt x="1446" y="72"/>
                  <a:pt x="1442" y="70"/>
                  <a:pt x="1440" y="70"/>
                </a:cubicBezTo>
                <a:cubicBezTo>
                  <a:pt x="1439" y="70"/>
                  <a:pt x="1427" y="72"/>
                  <a:pt x="1424" y="70"/>
                </a:cubicBezTo>
                <a:cubicBezTo>
                  <a:pt x="1422" y="68"/>
                  <a:pt x="1419" y="67"/>
                  <a:pt x="1417" y="67"/>
                </a:cubicBezTo>
                <a:cubicBezTo>
                  <a:pt x="1415" y="67"/>
                  <a:pt x="1414" y="64"/>
                  <a:pt x="1416" y="64"/>
                </a:cubicBezTo>
                <a:cubicBezTo>
                  <a:pt x="1418" y="64"/>
                  <a:pt x="1429" y="61"/>
                  <a:pt x="1429" y="61"/>
                </a:cubicBezTo>
                <a:cubicBezTo>
                  <a:pt x="1429" y="61"/>
                  <a:pt x="1426" y="57"/>
                  <a:pt x="1422" y="57"/>
                </a:cubicBezTo>
                <a:cubicBezTo>
                  <a:pt x="1418" y="57"/>
                  <a:pt x="1412" y="55"/>
                  <a:pt x="1410" y="55"/>
                </a:cubicBezTo>
                <a:cubicBezTo>
                  <a:pt x="1408" y="55"/>
                  <a:pt x="1409" y="57"/>
                  <a:pt x="1405" y="56"/>
                </a:cubicBezTo>
                <a:cubicBezTo>
                  <a:pt x="1402" y="55"/>
                  <a:pt x="1398" y="54"/>
                  <a:pt x="1396" y="55"/>
                </a:cubicBezTo>
                <a:cubicBezTo>
                  <a:pt x="1393" y="57"/>
                  <a:pt x="1388" y="59"/>
                  <a:pt x="1394" y="60"/>
                </a:cubicBezTo>
                <a:cubicBezTo>
                  <a:pt x="1399" y="62"/>
                  <a:pt x="1405" y="60"/>
                  <a:pt x="1406" y="63"/>
                </a:cubicBezTo>
                <a:cubicBezTo>
                  <a:pt x="1408" y="65"/>
                  <a:pt x="1406" y="66"/>
                  <a:pt x="1406" y="68"/>
                </a:cubicBezTo>
                <a:cubicBezTo>
                  <a:pt x="1406" y="69"/>
                  <a:pt x="1403" y="73"/>
                  <a:pt x="1401" y="74"/>
                </a:cubicBezTo>
                <a:cubicBezTo>
                  <a:pt x="1399" y="75"/>
                  <a:pt x="1397" y="73"/>
                  <a:pt x="1393" y="75"/>
                </a:cubicBezTo>
                <a:cubicBezTo>
                  <a:pt x="1390" y="77"/>
                  <a:pt x="1380" y="75"/>
                  <a:pt x="1379" y="76"/>
                </a:cubicBezTo>
                <a:cubicBezTo>
                  <a:pt x="1378" y="77"/>
                  <a:pt x="1376" y="73"/>
                  <a:pt x="1374" y="74"/>
                </a:cubicBezTo>
                <a:cubicBezTo>
                  <a:pt x="1372" y="75"/>
                  <a:pt x="1367" y="80"/>
                  <a:pt x="1364" y="79"/>
                </a:cubicBezTo>
                <a:cubicBezTo>
                  <a:pt x="1362" y="79"/>
                  <a:pt x="1358" y="76"/>
                  <a:pt x="1358" y="73"/>
                </a:cubicBezTo>
                <a:cubicBezTo>
                  <a:pt x="1358" y="70"/>
                  <a:pt x="1357" y="66"/>
                  <a:pt x="1356" y="66"/>
                </a:cubicBezTo>
                <a:cubicBezTo>
                  <a:pt x="1355" y="65"/>
                  <a:pt x="1346" y="65"/>
                  <a:pt x="1343" y="65"/>
                </a:cubicBezTo>
                <a:cubicBezTo>
                  <a:pt x="1340" y="65"/>
                  <a:pt x="1331" y="66"/>
                  <a:pt x="1329" y="68"/>
                </a:cubicBezTo>
                <a:cubicBezTo>
                  <a:pt x="1328" y="69"/>
                  <a:pt x="1324" y="70"/>
                  <a:pt x="1321" y="70"/>
                </a:cubicBezTo>
                <a:cubicBezTo>
                  <a:pt x="1318" y="70"/>
                  <a:pt x="1316" y="68"/>
                  <a:pt x="1310" y="67"/>
                </a:cubicBezTo>
                <a:cubicBezTo>
                  <a:pt x="1305" y="66"/>
                  <a:pt x="1292" y="66"/>
                  <a:pt x="1291" y="66"/>
                </a:cubicBezTo>
                <a:cubicBezTo>
                  <a:pt x="1289" y="66"/>
                  <a:pt x="1284" y="65"/>
                  <a:pt x="1286" y="64"/>
                </a:cubicBezTo>
                <a:cubicBezTo>
                  <a:pt x="1288" y="62"/>
                  <a:pt x="1294" y="57"/>
                  <a:pt x="1290" y="55"/>
                </a:cubicBezTo>
                <a:cubicBezTo>
                  <a:pt x="1287" y="53"/>
                  <a:pt x="1279" y="53"/>
                  <a:pt x="1276" y="52"/>
                </a:cubicBezTo>
                <a:cubicBezTo>
                  <a:pt x="1273" y="52"/>
                  <a:pt x="1269" y="51"/>
                  <a:pt x="1264" y="52"/>
                </a:cubicBezTo>
                <a:cubicBezTo>
                  <a:pt x="1259" y="53"/>
                  <a:pt x="1258" y="55"/>
                  <a:pt x="1255" y="53"/>
                </a:cubicBezTo>
                <a:cubicBezTo>
                  <a:pt x="1253" y="51"/>
                  <a:pt x="1261" y="54"/>
                  <a:pt x="1253" y="51"/>
                </a:cubicBezTo>
                <a:cubicBezTo>
                  <a:pt x="1245" y="48"/>
                  <a:pt x="1241" y="48"/>
                  <a:pt x="1239" y="49"/>
                </a:cubicBezTo>
                <a:cubicBezTo>
                  <a:pt x="1237" y="50"/>
                  <a:pt x="1239" y="50"/>
                  <a:pt x="1233" y="52"/>
                </a:cubicBezTo>
                <a:cubicBezTo>
                  <a:pt x="1227" y="54"/>
                  <a:pt x="1224" y="55"/>
                  <a:pt x="1222" y="56"/>
                </a:cubicBezTo>
                <a:cubicBezTo>
                  <a:pt x="1221" y="56"/>
                  <a:pt x="1211" y="54"/>
                  <a:pt x="1210" y="53"/>
                </a:cubicBezTo>
                <a:cubicBezTo>
                  <a:pt x="1209" y="52"/>
                  <a:pt x="1205" y="54"/>
                  <a:pt x="1201" y="55"/>
                </a:cubicBezTo>
                <a:cubicBezTo>
                  <a:pt x="1197" y="57"/>
                  <a:pt x="1195" y="59"/>
                  <a:pt x="1191" y="58"/>
                </a:cubicBezTo>
                <a:cubicBezTo>
                  <a:pt x="1187" y="57"/>
                  <a:pt x="1181" y="57"/>
                  <a:pt x="1177" y="59"/>
                </a:cubicBezTo>
                <a:cubicBezTo>
                  <a:pt x="1174" y="60"/>
                  <a:pt x="1171" y="60"/>
                  <a:pt x="1167" y="63"/>
                </a:cubicBezTo>
                <a:cubicBezTo>
                  <a:pt x="1163" y="66"/>
                  <a:pt x="1156" y="67"/>
                  <a:pt x="1156" y="67"/>
                </a:cubicBezTo>
                <a:cubicBezTo>
                  <a:pt x="1156" y="67"/>
                  <a:pt x="1150" y="67"/>
                  <a:pt x="1146" y="67"/>
                </a:cubicBezTo>
                <a:cubicBezTo>
                  <a:pt x="1143" y="67"/>
                  <a:pt x="1138" y="67"/>
                  <a:pt x="1141" y="69"/>
                </a:cubicBezTo>
                <a:cubicBezTo>
                  <a:pt x="1144" y="72"/>
                  <a:pt x="1153" y="75"/>
                  <a:pt x="1155" y="76"/>
                </a:cubicBezTo>
                <a:cubicBezTo>
                  <a:pt x="1156" y="78"/>
                  <a:pt x="1157" y="82"/>
                  <a:pt x="1155" y="83"/>
                </a:cubicBezTo>
                <a:cubicBezTo>
                  <a:pt x="1153" y="85"/>
                  <a:pt x="1150" y="84"/>
                  <a:pt x="1150" y="81"/>
                </a:cubicBezTo>
                <a:cubicBezTo>
                  <a:pt x="1150" y="77"/>
                  <a:pt x="1149" y="77"/>
                  <a:pt x="1145" y="76"/>
                </a:cubicBezTo>
                <a:cubicBezTo>
                  <a:pt x="1140" y="74"/>
                  <a:pt x="1141" y="75"/>
                  <a:pt x="1137" y="72"/>
                </a:cubicBezTo>
                <a:cubicBezTo>
                  <a:pt x="1133" y="68"/>
                  <a:pt x="1129" y="69"/>
                  <a:pt x="1127" y="71"/>
                </a:cubicBezTo>
                <a:cubicBezTo>
                  <a:pt x="1125" y="73"/>
                  <a:pt x="1126" y="78"/>
                  <a:pt x="1124" y="78"/>
                </a:cubicBezTo>
                <a:cubicBezTo>
                  <a:pt x="1122" y="79"/>
                  <a:pt x="1119" y="80"/>
                  <a:pt x="1119" y="77"/>
                </a:cubicBezTo>
                <a:cubicBezTo>
                  <a:pt x="1118" y="73"/>
                  <a:pt x="1118" y="67"/>
                  <a:pt x="1116" y="71"/>
                </a:cubicBezTo>
                <a:cubicBezTo>
                  <a:pt x="1113" y="74"/>
                  <a:pt x="1112" y="74"/>
                  <a:pt x="1112" y="76"/>
                </a:cubicBezTo>
                <a:cubicBezTo>
                  <a:pt x="1112" y="78"/>
                  <a:pt x="1114" y="80"/>
                  <a:pt x="1113" y="83"/>
                </a:cubicBezTo>
                <a:cubicBezTo>
                  <a:pt x="1113" y="87"/>
                  <a:pt x="1113" y="89"/>
                  <a:pt x="1114" y="89"/>
                </a:cubicBezTo>
                <a:cubicBezTo>
                  <a:pt x="1115" y="89"/>
                  <a:pt x="1117" y="86"/>
                  <a:pt x="1121" y="85"/>
                </a:cubicBezTo>
                <a:cubicBezTo>
                  <a:pt x="1124" y="84"/>
                  <a:pt x="1130" y="82"/>
                  <a:pt x="1131" y="86"/>
                </a:cubicBezTo>
                <a:cubicBezTo>
                  <a:pt x="1131" y="89"/>
                  <a:pt x="1135" y="90"/>
                  <a:pt x="1131" y="92"/>
                </a:cubicBezTo>
                <a:cubicBezTo>
                  <a:pt x="1127" y="93"/>
                  <a:pt x="1123" y="93"/>
                  <a:pt x="1122" y="90"/>
                </a:cubicBezTo>
                <a:cubicBezTo>
                  <a:pt x="1122" y="88"/>
                  <a:pt x="1119" y="88"/>
                  <a:pt x="1116" y="90"/>
                </a:cubicBezTo>
                <a:cubicBezTo>
                  <a:pt x="1114" y="92"/>
                  <a:pt x="1108" y="99"/>
                  <a:pt x="1108" y="99"/>
                </a:cubicBezTo>
                <a:cubicBezTo>
                  <a:pt x="1108" y="99"/>
                  <a:pt x="1099" y="103"/>
                  <a:pt x="1098" y="102"/>
                </a:cubicBezTo>
                <a:cubicBezTo>
                  <a:pt x="1097" y="101"/>
                  <a:pt x="1101" y="97"/>
                  <a:pt x="1104" y="95"/>
                </a:cubicBezTo>
                <a:cubicBezTo>
                  <a:pt x="1107" y="93"/>
                  <a:pt x="1109" y="89"/>
                  <a:pt x="1108" y="88"/>
                </a:cubicBezTo>
                <a:cubicBezTo>
                  <a:pt x="1107" y="87"/>
                  <a:pt x="1105" y="80"/>
                  <a:pt x="1106" y="78"/>
                </a:cubicBezTo>
                <a:cubicBezTo>
                  <a:pt x="1107" y="76"/>
                  <a:pt x="1110" y="73"/>
                  <a:pt x="1107" y="71"/>
                </a:cubicBezTo>
                <a:cubicBezTo>
                  <a:pt x="1103" y="69"/>
                  <a:pt x="1100" y="67"/>
                  <a:pt x="1097" y="66"/>
                </a:cubicBezTo>
                <a:cubicBezTo>
                  <a:pt x="1094" y="65"/>
                  <a:pt x="1091" y="71"/>
                  <a:pt x="1088" y="72"/>
                </a:cubicBezTo>
                <a:cubicBezTo>
                  <a:pt x="1085" y="74"/>
                  <a:pt x="1086" y="76"/>
                  <a:pt x="1082" y="76"/>
                </a:cubicBezTo>
                <a:cubicBezTo>
                  <a:pt x="1079" y="76"/>
                  <a:pt x="1077" y="81"/>
                  <a:pt x="1082" y="83"/>
                </a:cubicBezTo>
                <a:cubicBezTo>
                  <a:pt x="1088" y="86"/>
                  <a:pt x="1090" y="88"/>
                  <a:pt x="1088" y="90"/>
                </a:cubicBezTo>
                <a:cubicBezTo>
                  <a:pt x="1087" y="91"/>
                  <a:pt x="1080" y="89"/>
                  <a:pt x="1080" y="89"/>
                </a:cubicBezTo>
                <a:cubicBezTo>
                  <a:pt x="1080" y="89"/>
                  <a:pt x="1075" y="86"/>
                  <a:pt x="1072" y="86"/>
                </a:cubicBezTo>
                <a:cubicBezTo>
                  <a:pt x="1069" y="86"/>
                  <a:pt x="1066" y="85"/>
                  <a:pt x="1063" y="84"/>
                </a:cubicBezTo>
                <a:cubicBezTo>
                  <a:pt x="1060" y="84"/>
                  <a:pt x="1054" y="84"/>
                  <a:pt x="1052" y="85"/>
                </a:cubicBezTo>
                <a:cubicBezTo>
                  <a:pt x="1051" y="87"/>
                  <a:pt x="1047" y="91"/>
                  <a:pt x="1044" y="90"/>
                </a:cubicBezTo>
                <a:cubicBezTo>
                  <a:pt x="1041" y="88"/>
                  <a:pt x="1041" y="87"/>
                  <a:pt x="1037" y="88"/>
                </a:cubicBezTo>
                <a:cubicBezTo>
                  <a:pt x="1032" y="90"/>
                  <a:pt x="1028" y="87"/>
                  <a:pt x="1026" y="90"/>
                </a:cubicBezTo>
                <a:cubicBezTo>
                  <a:pt x="1024" y="92"/>
                  <a:pt x="1026" y="92"/>
                  <a:pt x="1018" y="90"/>
                </a:cubicBezTo>
                <a:cubicBezTo>
                  <a:pt x="1011" y="87"/>
                  <a:pt x="1013" y="91"/>
                  <a:pt x="1006" y="92"/>
                </a:cubicBezTo>
                <a:cubicBezTo>
                  <a:pt x="999" y="93"/>
                  <a:pt x="995" y="91"/>
                  <a:pt x="993" y="93"/>
                </a:cubicBezTo>
                <a:cubicBezTo>
                  <a:pt x="991" y="96"/>
                  <a:pt x="988" y="100"/>
                  <a:pt x="987" y="97"/>
                </a:cubicBezTo>
                <a:cubicBezTo>
                  <a:pt x="986" y="94"/>
                  <a:pt x="991" y="90"/>
                  <a:pt x="989" y="88"/>
                </a:cubicBezTo>
                <a:cubicBezTo>
                  <a:pt x="987" y="87"/>
                  <a:pt x="979" y="88"/>
                  <a:pt x="978" y="89"/>
                </a:cubicBezTo>
                <a:cubicBezTo>
                  <a:pt x="977" y="90"/>
                  <a:pt x="978" y="94"/>
                  <a:pt x="979" y="96"/>
                </a:cubicBezTo>
                <a:cubicBezTo>
                  <a:pt x="979" y="97"/>
                  <a:pt x="981" y="103"/>
                  <a:pt x="978" y="102"/>
                </a:cubicBezTo>
                <a:cubicBezTo>
                  <a:pt x="976" y="101"/>
                  <a:pt x="976" y="97"/>
                  <a:pt x="974" y="97"/>
                </a:cubicBezTo>
                <a:cubicBezTo>
                  <a:pt x="972" y="98"/>
                  <a:pt x="969" y="99"/>
                  <a:pt x="968" y="100"/>
                </a:cubicBezTo>
                <a:cubicBezTo>
                  <a:pt x="967" y="100"/>
                  <a:pt x="962" y="100"/>
                  <a:pt x="961" y="102"/>
                </a:cubicBezTo>
                <a:cubicBezTo>
                  <a:pt x="960" y="104"/>
                  <a:pt x="962" y="108"/>
                  <a:pt x="960" y="108"/>
                </a:cubicBezTo>
                <a:cubicBezTo>
                  <a:pt x="958" y="108"/>
                  <a:pt x="956" y="110"/>
                  <a:pt x="952" y="107"/>
                </a:cubicBezTo>
                <a:cubicBezTo>
                  <a:pt x="948" y="105"/>
                  <a:pt x="948" y="106"/>
                  <a:pt x="947" y="107"/>
                </a:cubicBezTo>
                <a:cubicBezTo>
                  <a:pt x="946" y="108"/>
                  <a:pt x="940" y="111"/>
                  <a:pt x="940" y="107"/>
                </a:cubicBezTo>
                <a:cubicBezTo>
                  <a:pt x="940" y="104"/>
                  <a:pt x="941" y="103"/>
                  <a:pt x="937" y="100"/>
                </a:cubicBezTo>
                <a:cubicBezTo>
                  <a:pt x="934" y="98"/>
                  <a:pt x="937" y="98"/>
                  <a:pt x="941" y="100"/>
                </a:cubicBezTo>
                <a:cubicBezTo>
                  <a:pt x="946" y="101"/>
                  <a:pt x="951" y="102"/>
                  <a:pt x="960" y="99"/>
                </a:cubicBezTo>
                <a:cubicBezTo>
                  <a:pt x="968" y="97"/>
                  <a:pt x="971" y="96"/>
                  <a:pt x="968" y="94"/>
                </a:cubicBezTo>
                <a:cubicBezTo>
                  <a:pt x="965" y="93"/>
                  <a:pt x="961" y="91"/>
                  <a:pt x="956" y="90"/>
                </a:cubicBezTo>
                <a:cubicBezTo>
                  <a:pt x="951" y="90"/>
                  <a:pt x="943" y="90"/>
                  <a:pt x="935" y="86"/>
                </a:cubicBezTo>
                <a:cubicBezTo>
                  <a:pt x="927" y="83"/>
                  <a:pt x="925" y="82"/>
                  <a:pt x="921" y="82"/>
                </a:cubicBezTo>
                <a:cubicBezTo>
                  <a:pt x="918" y="81"/>
                  <a:pt x="897" y="77"/>
                  <a:pt x="888" y="79"/>
                </a:cubicBezTo>
                <a:cubicBezTo>
                  <a:pt x="878" y="80"/>
                  <a:pt x="852" y="87"/>
                  <a:pt x="851" y="88"/>
                </a:cubicBezTo>
                <a:cubicBezTo>
                  <a:pt x="849" y="90"/>
                  <a:pt x="847" y="94"/>
                  <a:pt x="842" y="98"/>
                </a:cubicBezTo>
                <a:cubicBezTo>
                  <a:pt x="837" y="102"/>
                  <a:pt x="828" y="110"/>
                  <a:pt x="821" y="112"/>
                </a:cubicBezTo>
                <a:cubicBezTo>
                  <a:pt x="814" y="113"/>
                  <a:pt x="805" y="119"/>
                  <a:pt x="805" y="121"/>
                </a:cubicBezTo>
                <a:cubicBezTo>
                  <a:pt x="805" y="122"/>
                  <a:pt x="808" y="128"/>
                  <a:pt x="808" y="129"/>
                </a:cubicBezTo>
                <a:cubicBezTo>
                  <a:pt x="807" y="130"/>
                  <a:pt x="809" y="136"/>
                  <a:pt x="813" y="138"/>
                </a:cubicBezTo>
                <a:cubicBezTo>
                  <a:pt x="817" y="139"/>
                  <a:pt x="825" y="139"/>
                  <a:pt x="825" y="136"/>
                </a:cubicBezTo>
                <a:cubicBezTo>
                  <a:pt x="825" y="134"/>
                  <a:pt x="831" y="129"/>
                  <a:pt x="831" y="133"/>
                </a:cubicBezTo>
                <a:cubicBezTo>
                  <a:pt x="832" y="136"/>
                  <a:pt x="836" y="141"/>
                  <a:pt x="835" y="144"/>
                </a:cubicBezTo>
                <a:cubicBezTo>
                  <a:pt x="834" y="146"/>
                  <a:pt x="835" y="148"/>
                  <a:pt x="837" y="148"/>
                </a:cubicBezTo>
                <a:cubicBezTo>
                  <a:pt x="840" y="147"/>
                  <a:pt x="854" y="144"/>
                  <a:pt x="854" y="144"/>
                </a:cubicBezTo>
                <a:cubicBezTo>
                  <a:pt x="854" y="144"/>
                  <a:pt x="859" y="143"/>
                  <a:pt x="858" y="139"/>
                </a:cubicBezTo>
                <a:cubicBezTo>
                  <a:pt x="857" y="136"/>
                  <a:pt x="863" y="132"/>
                  <a:pt x="864" y="131"/>
                </a:cubicBezTo>
                <a:cubicBezTo>
                  <a:pt x="865" y="130"/>
                  <a:pt x="869" y="125"/>
                  <a:pt x="864" y="124"/>
                </a:cubicBezTo>
                <a:cubicBezTo>
                  <a:pt x="859" y="122"/>
                  <a:pt x="856" y="122"/>
                  <a:pt x="861" y="118"/>
                </a:cubicBezTo>
                <a:cubicBezTo>
                  <a:pt x="866" y="113"/>
                  <a:pt x="870" y="118"/>
                  <a:pt x="876" y="111"/>
                </a:cubicBezTo>
                <a:cubicBezTo>
                  <a:pt x="883" y="104"/>
                  <a:pt x="875" y="102"/>
                  <a:pt x="882" y="102"/>
                </a:cubicBezTo>
                <a:cubicBezTo>
                  <a:pt x="889" y="101"/>
                  <a:pt x="897" y="101"/>
                  <a:pt x="895" y="103"/>
                </a:cubicBezTo>
                <a:cubicBezTo>
                  <a:pt x="894" y="105"/>
                  <a:pt x="885" y="110"/>
                  <a:pt x="880" y="113"/>
                </a:cubicBezTo>
                <a:cubicBezTo>
                  <a:pt x="875" y="115"/>
                  <a:pt x="876" y="119"/>
                  <a:pt x="878" y="121"/>
                </a:cubicBezTo>
                <a:cubicBezTo>
                  <a:pt x="880" y="124"/>
                  <a:pt x="881" y="129"/>
                  <a:pt x="884" y="128"/>
                </a:cubicBezTo>
                <a:cubicBezTo>
                  <a:pt x="887" y="127"/>
                  <a:pt x="892" y="125"/>
                  <a:pt x="895" y="125"/>
                </a:cubicBezTo>
                <a:cubicBezTo>
                  <a:pt x="899" y="125"/>
                  <a:pt x="907" y="125"/>
                  <a:pt x="908" y="125"/>
                </a:cubicBezTo>
                <a:cubicBezTo>
                  <a:pt x="909" y="125"/>
                  <a:pt x="914" y="130"/>
                  <a:pt x="911" y="131"/>
                </a:cubicBezTo>
                <a:cubicBezTo>
                  <a:pt x="908" y="132"/>
                  <a:pt x="904" y="131"/>
                  <a:pt x="898" y="132"/>
                </a:cubicBezTo>
                <a:cubicBezTo>
                  <a:pt x="892" y="132"/>
                  <a:pt x="884" y="132"/>
                  <a:pt x="884" y="133"/>
                </a:cubicBezTo>
                <a:cubicBezTo>
                  <a:pt x="884" y="134"/>
                  <a:pt x="893" y="137"/>
                  <a:pt x="890" y="139"/>
                </a:cubicBezTo>
                <a:cubicBezTo>
                  <a:pt x="887" y="141"/>
                  <a:pt x="884" y="138"/>
                  <a:pt x="880" y="138"/>
                </a:cubicBezTo>
                <a:cubicBezTo>
                  <a:pt x="876" y="138"/>
                  <a:pt x="874" y="143"/>
                  <a:pt x="873" y="146"/>
                </a:cubicBezTo>
                <a:cubicBezTo>
                  <a:pt x="872" y="149"/>
                  <a:pt x="875" y="154"/>
                  <a:pt x="869" y="152"/>
                </a:cubicBezTo>
                <a:cubicBezTo>
                  <a:pt x="864" y="150"/>
                  <a:pt x="859" y="150"/>
                  <a:pt x="858" y="151"/>
                </a:cubicBezTo>
                <a:cubicBezTo>
                  <a:pt x="856" y="152"/>
                  <a:pt x="852" y="153"/>
                  <a:pt x="848" y="155"/>
                </a:cubicBezTo>
                <a:cubicBezTo>
                  <a:pt x="844" y="156"/>
                  <a:pt x="846" y="153"/>
                  <a:pt x="841" y="153"/>
                </a:cubicBezTo>
                <a:cubicBezTo>
                  <a:pt x="836" y="153"/>
                  <a:pt x="836" y="153"/>
                  <a:pt x="836" y="153"/>
                </a:cubicBezTo>
                <a:cubicBezTo>
                  <a:pt x="833" y="153"/>
                  <a:pt x="833" y="153"/>
                  <a:pt x="833" y="153"/>
                </a:cubicBezTo>
                <a:cubicBezTo>
                  <a:pt x="833" y="153"/>
                  <a:pt x="830" y="151"/>
                  <a:pt x="830" y="148"/>
                </a:cubicBezTo>
                <a:cubicBezTo>
                  <a:pt x="829" y="145"/>
                  <a:pt x="831" y="142"/>
                  <a:pt x="829" y="141"/>
                </a:cubicBezTo>
                <a:cubicBezTo>
                  <a:pt x="827" y="140"/>
                  <a:pt x="820" y="141"/>
                  <a:pt x="819" y="144"/>
                </a:cubicBezTo>
                <a:cubicBezTo>
                  <a:pt x="818" y="146"/>
                  <a:pt x="817" y="150"/>
                  <a:pt x="819" y="152"/>
                </a:cubicBezTo>
                <a:cubicBezTo>
                  <a:pt x="820" y="154"/>
                  <a:pt x="825" y="158"/>
                  <a:pt x="820" y="157"/>
                </a:cubicBezTo>
                <a:cubicBezTo>
                  <a:pt x="816" y="155"/>
                  <a:pt x="811" y="155"/>
                  <a:pt x="808" y="157"/>
                </a:cubicBezTo>
                <a:cubicBezTo>
                  <a:pt x="805" y="160"/>
                  <a:pt x="800" y="164"/>
                  <a:pt x="800" y="164"/>
                </a:cubicBezTo>
                <a:cubicBezTo>
                  <a:pt x="800" y="164"/>
                  <a:pt x="790" y="165"/>
                  <a:pt x="790" y="167"/>
                </a:cubicBezTo>
                <a:cubicBezTo>
                  <a:pt x="790" y="170"/>
                  <a:pt x="790" y="173"/>
                  <a:pt x="787" y="173"/>
                </a:cubicBezTo>
                <a:cubicBezTo>
                  <a:pt x="783" y="174"/>
                  <a:pt x="779" y="175"/>
                  <a:pt x="774" y="175"/>
                </a:cubicBezTo>
                <a:cubicBezTo>
                  <a:pt x="770" y="176"/>
                  <a:pt x="770" y="178"/>
                  <a:pt x="765" y="178"/>
                </a:cubicBezTo>
                <a:cubicBezTo>
                  <a:pt x="759" y="179"/>
                  <a:pt x="759" y="181"/>
                  <a:pt x="764" y="182"/>
                </a:cubicBezTo>
                <a:cubicBezTo>
                  <a:pt x="769" y="183"/>
                  <a:pt x="776" y="186"/>
                  <a:pt x="777" y="189"/>
                </a:cubicBezTo>
                <a:cubicBezTo>
                  <a:pt x="777" y="192"/>
                  <a:pt x="776" y="196"/>
                  <a:pt x="774" y="200"/>
                </a:cubicBezTo>
                <a:cubicBezTo>
                  <a:pt x="773" y="202"/>
                  <a:pt x="765" y="200"/>
                  <a:pt x="761" y="200"/>
                </a:cubicBezTo>
                <a:cubicBezTo>
                  <a:pt x="756" y="200"/>
                  <a:pt x="747" y="199"/>
                  <a:pt x="743" y="200"/>
                </a:cubicBezTo>
                <a:cubicBezTo>
                  <a:pt x="739" y="202"/>
                  <a:pt x="740" y="209"/>
                  <a:pt x="741" y="213"/>
                </a:cubicBezTo>
                <a:cubicBezTo>
                  <a:pt x="742" y="216"/>
                  <a:pt x="741" y="218"/>
                  <a:pt x="739" y="219"/>
                </a:cubicBezTo>
                <a:cubicBezTo>
                  <a:pt x="738" y="220"/>
                  <a:pt x="738" y="224"/>
                  <a:pt x="739" y="225"/>
                </a:cubicBezTo>
                <a:cubicBezTo>
                  <a:pt x="741" y="227"/>
                  <a:pt x="743" y="230"/>
                  <a:pt x="744" y="231"/>
                </a:cubicBezTo>
                <a:cubicBezTo>
                  <a:pt x="746" y="231"/>
                  <a:pt x="751" y="230"/>
                  <a:pt x="753" y="231"/>
                </a:cubicBezTo>
                <a:cubicBezTo>
                  <a:pt x="755" y="233"/>
                  <a:pt x="756" y="238"/>
                  <a:pt x="758" y="237"/>
                </a:cubicBezTo>
                <a:cubicBezTo>
                  <a:pt x="759" y="236"/>
                  <a:pt x="760" y="231"/>
                  <a:pt x="762" y="232"/>
                </a:cubicBezTo>
                <a:cubicBezTo>
                  <a:pt x="764" y="233"/>
                  <a:pt x="769" y="231"/>
                  <a:pt x="772" y="231"/>
                </a:cubicBezTo>
                <a:cubicBezTo>
                  <a:pt x="775" y="231"/>
                  <a:pt x="777" y="227"/>
                  <a:pt x="781" y="225"/>
                </a:cubicBezTo>
                <a:cubicBezTo>
                  <a:pt x="784" y="223"/>
                  <a:pt x="782" y="223"/>
                  <a:pt x="781" y="221"/>
                </a:cubicBezTo>
                <a:cubicBezTo>
                  <a:pt x="780" y="219"/>
                  <a:pt x="784" y="216"/>
                  <a:pt x="787" y="213"/>
                </a:cubicBezTo>
                <a:cubicBezTo>
                  <a:pt x="790" y="211"/>
                  <a:pt x="795" y="213"/>
                  <a:pt x="796" y="210"/>
                </a:cubicBezTo>
                <a:cubicBezTo>
                  <a:pt x="797" y="207"/>
                  <a:pt x="797" y="202"/>
                  <a:pt x="800" y="202"/>
                </a:cubicBezTo>
                <a:cubicBezTo>
                  <a:pt x="803" y="202"/>
                  <a:pt x="808" y="204"/>
                  <a:pt x="810" y="204"/>
                </a:cubicBezTo>
                <a:cubicBezTo>
                  <a:pt x="813" y="204"/>
                  <a:pt x="819" y="200"/>
                  <a:pt x="820" y="199"/>
                </a:cubicBezTo>
                <a:cubicBezTo>
                  <a:pt x="822" y="199"/>
                  <a:pt x="827" y="199"/>
                  <a:pt x="828" y="202"/>
                </a:cubicBezTo>
                <a:cubicBezTo>
                  <a:pt x="829" y="206"/>
                  <a:pt x="835" y="210"/>
                  <a:pt x="837" y="211"/>
                </a:cubicBezTo>
                <a:cubicBezTo>
                  <a:pt x="838" y="211"/>
                  <a:pt x="848" y="214"/>
                  <a:pt x="850" y="216"/>
                </a:cubicBezTo>
                <a:cubicBezTo>
                  <a:pt x="851" y="217"/>
                  <a:pt x="853" y="220"/>
                  <a:pt x="854" y="223"/>
                </a:cubicBezTo>
                <a:cubicBezTo>
                  <a:pt x="855" y="226"/>
                  <a:pt x="858" y="226"/>
                  <a:pt x="858" y="223"/>
                </a:cubicBezTo>
                <a:cubicBezTo>
                  <a:pt x="858" y="221"/>
                  <a:pt x="856" y="216"/>
                  <a:pt x="859" y="216"/>
                </a:cubicBezTo>
                <a:cubicBezTo>
                  <a:pt x="861" y="217"/>
                  <a:pt x="864" y="216"/>
                  <a:pt x="864" y="216"/>
                </a:cubicBezTo>
                <a:cubicBezTo>
                  <a:pt x="864" y="216"/>
                  <a:pt x="857" y="211"/>
                  <a:pt x="854" y="209"/>
                </a:cubicBezTo>
                <a:cubicBezTo>
                  <a:pt x="852" y="208"/>
                  <a:pt x="847" y="206"/>
                  <a:pt x="845" y="202"/>
                </a:cubicBezTo>
                <a:cubicBezTo>
                  <a:pt x="842" y="199"/>
                  <a:pt x="837" y="198"/>
                  <a:pt x="837" y="194"/>
                </a:cubicBezTo>
                <a:cubicBezTo>
                  <a:pt x="837" y="190"/>
                  <a:pt x="843" y="192"/>
                  <a:pt x="846" y="195"/>
                </a:cubicBezTo>
                <a:cubicBezTo>
                  <a:pt x="849" y="199"/>
                  <a:pt x="856" y="203"/>
                  <a:pt x="859" y="205"/>
                </a:cubicBezTo>
                <a:cubicBezTo>
                  <a:pt x="862" y="208"/>
                  <a:pt x="866" y="209"/>
                  <a:pt x="867" y="213"/>
                </a:cubicBezTo>
                <a:cubicBezTo>
                  <a:pt x="868" y="216"/>
                  <a:pt x="872" y="220"/>
                  <a:pt x="873" y="221"/>
                </a:cubicBezTo>
                <a:cubicBezTo>
                  <a:pt x="874" y="223"/>
                  <a:pt x="878" y="231"/>
                  <a:pt x="879" y="233"/>
                </a:cubicBezTo>
                <a:cubicBezTo>
                  <a:pt x="880" y="235"/>
                  <a:pt x="884" y="233"/>
                  <a:pt x="886" y="231"/>
                </a:cubicBezTo>
                <a:cubicBezTo>
                  <a:pt x="887" y="230"/>
                  <a:pt x="891" y="229"/>
                  <a:pt x="891" y="226"/>
                </a:cubicBezTo>
                <a:cubicBezTo>
                  <a:pt x="892" y="223"/>
                  <a:pt x="887" y="220"/>
                  <a:pt x="885" y="219"/>
                </a:cubicBezTo>
                <a:cubicBezTo>
                  <a:pt x="884" y="218"/>
                  <a:pt x="889" y="217"/>
                  <a:pt x="891" y="216"/>
                </a:cubicBezTo>
                <a:cubicBezTo>
                  <a:pt x="893" y="214"/>
                  <a:pt x="896" y="211"/>
                  <a:pt x="898" y="214"/>
                </a:cubicBezTo>
                <a:cubicBezTo>
                  <a:pt x="899" y="216"/>
                  <a:pt x="898" y="225"/>
                  <a:pt x="899" y="227"/>
                </a:cubicBezTo>
                <a:cubicBezTo>
                  <a:pt x="900" y="228"/>
                  <a:pt x="907" y="230"/>
                  <a:pt x="909" y="232"/>
                </a:cubicBezTo>
                <a:cubicBezTo>
                  <a:pt x="910" y="234"/>
                  <a:pt x="917" y="235"/>
                  <a:pt x="918" y="234"/>
                </a:cubicBezTo>
                <a:cubicBezTo>
                  <a:pt x="919" y="233"/>
                  <a:pt x="925" y="234"/>
                  <a:pt x="927" y="235"/>
                </a:cubicBezTo>
                <a:cubicBezTo>
                  <a:pt x="928" y="235"/>
                  <a:pt x="933" y="234"/>
                  <a:pt x="936" y="233"/>
                </a:cubicBezTo>
                <a:cubicBezTo>
                  <a:pt x="939" y="233"/>
                  <a:pt x="942" y="230"/>
                  <a:pt x="942" y="235"/>
                </a:cubicBezTo>
                <a:cubicBezTo>
                  <a:pt x="941" y="240"/>
                  <a:pt x="940" y="248"/>
                  <a:pt x="936" y="251"/>
                </a:cubicBezTo>
                <a:cubicBezTo>
                  <a:pt x="932" y="255"/>
                  <a:pt x="934" y="257"/>
                  <a:pt x="930" y="257"/>
                </a:cubicBezTo>
                <a:cubicBezTo>
                  <a:pt x="928" y="257"/>
                  <a:pt x="927" y="257"/>
                  <a:pt x="926" y="258"/>
                </a:cubicBezTo>
                <a:cubicBezTo>
                  <a:pt x="924" y="256"/>
                  <a:pt x="923" y="254"/>
                  <a:pt x="920" y="255"/>
                </a:cubicBezTo>
                <a:cubicBezTo>
                  <a:pt x="916" y="256"/>
                  <a:pt x="910" y="256"/>
                  <a:pt x="906" y="261"/>
                </a:cubicBezTo>
                <a:cubicBezTo>
                  <a:pt x="903" y="265"/>
                  <a:pt x="901" y="265"/>
                  <a:pt x="900" y="264"/>
                </a:cubicBezTo>
                <a:cubicBezTo>
                  <a:pt x="900" y="262"/>
                  <a:pt x="911" y="256"/>
                  <a:pt x="910" y="254"/>
                </a:cubicBezTo>
                <a:cubicBezTo>
                  <a:pt x="908" y="252"/>
                  <a:pt x="899" y="253"/>
                  <a:pt x="894" y="253"/>
                </a:cubicBezTo>
                <a:cubicBezTo>
                  <a:pt x="889" y="253"/>
                  <a:pt x="885" y="250"/>
                  <a:pt x="881" y="249"/>
                </a:cubicBezTo>
                <a:cubicBezTo>
                  <a:pt x="878" y="248"/>
                  <a:pt x="873" y="253"/>
                  <a:pt x="869" y="257"/>
                </a:cubicBezTo>
                <a:cubicBezTo>
                  <a:pt x="865" y="261"/>
                  <a:pt x="862" y="258"/>
                  <a:pt x="859" y="258"/>
                </a:cubicBezTo>
                <a:cubicBezTo>
                  <a:pt x="856" y="258"/>
                  <a:pt x="849" y="253"/>
                  <a:pt x="849" y="253"/>
                </a:cubicBezTo>
                <a:cubicBezTo>
                  <a:pt x="849" y="253"/>
                  <a:pt x="843" y="250"/>
                  <a:pt x="840" y="250"/>
                </a:cubicBezTo>
                <a:cubicBezTo>
                  <a:pt x="837" y="250"/>
                  <a:pt x="832" y="245"/>
                  <a:pt x="831" y="245"/>
                </a:cubicBezTo>
                <a:cubicBezTo>
                  <a:pt x="829" y="245"/>
                  <a:pt x="825" y="242"/>
                  <a:pt x="828" y="241"/>
                </a:cubicBezTo>
                <a:cubicBezTo>
                  <a:pt x="831" y="239"/>
                  <a:pt x="834" y="242"/>
                  <a:pt x="831" y="234"/>
                </a:cubicBezTo>
                <a:cubicBezTo>
                  <a:pt x="828" y="225"/>
                  <a:pt x="821" y="227"/>
                  <a:pt x="819" y="228"/>
                </a:cubicBezTo>
                <a:cubicBezTo>
                  <a:pt x="816" y="230"/>
                  <a:pt x="797" y="229"/>
                  <a:pt x="795" y="229"/>
                </a:cubicBezTo>
                <a:cubicBezTo>
                  <a:pt x="794" y="229"/>
                  <a:pt x="783" y="233"/>
                  <a:pt x="780" y="234"/>
                </a:cubicBezTo>
                <a:cubicBezTo>
                  <a:pt x="776" y="236"/>
                  <a:pt x="770" y="238"/>
                  <a:pt x="769" y="239"/>
                </a:cubicBezTo>
                <a:cubicBezTo>
                  <a:pt x="767" y="239"/>
                  <a:pt x="759" y="237"/>
                  <a:pt x="756" y="239"/>
                </a:cubicBezTo>
                <a:cubicBezTo>
                  <a:pt x="751" y="242"/>
                  <a:pt x="747" y="245"/>
                  <a:pt x="746" y="245"/>
                </a:cubicBezTo>
                <a:cubicBezTo>
                  <a:pt x="745" y="245"/>
                  <a:pt x="741" y="248"/>
                  <a:pt x="739" y="254"/>
                </a:cubicBezTo>
                <a:cubicBezTo>
                  <a:pt x="737" y="259"/>
                  <a:pt x="739" y="264"/>
                  <a:pt x="735" y="266"/>
                </a:cubicBezTo>
                <a:cubicBezTo>
                  <a:pt x="731" y="268"/>
                  <a:pt x="724" y="272"/>
                  <a:pt x="721" y="275"/>
                </a:cubicBezTo>
                <a:cubicBezTo>
                  <a:pt x="717" y="278"/>
                  <a:pt x="714" y="289"/>
                  <a:pt x="710" y="294"/>
                </a:cubicBezTo>
                <a:cubicBezTo>
                  <a:pt x="706" y="299"/>
                  <a:pt x="710" y="303"/>
                  <a:pt x="711" y="306"/>
                </a:cubicBezTo>
                <a:cubicBezTo>
                  <a:pt x="711" y="309"/>
                  <a:pt x="714" y="315"/>
                  <a:pt x="710" y="320"/>
                </a:cubicBezTo>
                <a:cubicBezTo>
                  <a:pt x="706" y="326"/>
                  <a:pt x="706" y="328"/>
                  <a:pt x="704" y="329"/>
                </a:cubicBezTo>
                <a:cubicBezTo>
                  <a:pt x="702" y="329"/>
                  <a:pt x="706" y="331"/>
                  <a:pt x="707" y="334"/>
                </a:cubicBezTo>
                <a:cubicBezTo>
                  <a:pt x="708" y="338"/>
                  <a:pt x="703" y="342"/>
                  <a:pt x="711" y="345"/>
                </a:cubicBezTo>
                <a:cubicBezTo>
                  <a:pt x="718" y="349"/>
                  <a:pt x="721" y="352"/>
                  <a:pt x="723" y="356"/>
                </a:cubicBezTo>
                <a:cubicBezTo>
                  <a:pt x="725" y="361"/>
                  <a:pt x="735" y="368"/>
                  <a:pt x="735" y="368"/>
                </a:cubicBezTo>
                <a:cubicBezTo>
                  <a:pt x="735" y="368"/>
                  <a:pt x="741" y="374"/>
                  <a:pt x="745" y="377"/>
                </a:cubicBezTo>
                <a:cubicBezTo>
                  <a:pt x="748" y="380"/>
                  <a:pt x="749" y="378"/>
                  <a:pt x="750" y="376"/>
                </a:cubicBezTo>
                <a:cubicBezTo>
                  <a:pt x="751" y="373"/>
                  <a:pt x="755" y="373"/>
                  <a:pt x="761" y="373"/>
                </a:cubicBezTo>
                <a:cubicBezTo>
                  <a:pt x="766" y="373"/>
                  <a:pt x="770" y="374"/>
                  <a:pt x="775" y="373"/>
                </a:cubicBezTo>
                <a:cubicBezTo>
                  <a:pt x="780" y="372"/>
                  <a:pt x="786" y="369"/>
                  <a:pt x="788" y="368"/>
                </a:cubicBezTo>
                <a:cubicBezTo>
                  <a:pt x="789" y="367"/>
                  <a:pt x="796" y="363"/>
                  <a:pt x="801" y="366"/>
                </a:cubicBezTo>
                <a:cubicBezTo>
                  <a:pt x="806" y="369"/>
                  <a:pt x="805" y="373"/>
                  <a:pt x="808" y="376"/>
                </a:cubicBezTo>
                <a:cubicBezTo>
                  <a:pt x="810" y="379"/>
                  <a:pt x="815" y="377"/>
                  <a:pt x="818" y="374"/>
                </a:cubicBezTo>
                <a:cubicBezTo>
                  <a:pt x="822" y="372"/>
                  <a:pt x="820" y="373"/>
                  <a:pt x="824" y="375"/>
                </a:cubicBezTo>
                <a:cubicBezTo>
                  <a:pt x="828" y="378"/>
                  <a:pt x="830" y="380"/>
                  <a:pt x="826" y="383"/>
                </a:cubicBezTo>
                <a:cubicBezTo>
                  <a:pt x="823" y="387"/>
                  <a:pt x="825" y="392"/>
                  <a:pt x="823" y="397"/>
                </a:cubicBezTo>
                <a:cubicBezTo>
                  <a:pt x="820" y="402"/>
                  <a:pt x="821" y="403"/>
                  <a:pt x="825" y="406"/>
                </a:cubicBezTo>
                <a:cubicBezTo>
                  <a:pt x="829" y="408"/>
                  <a:pt x="837" y="422"/>
                  <a:pt x="839" y="424"/>
                </a:cubicBezTo>
                <a:cubicBezTo>
                  <a:pt x="841" y="427"/>
                  <a:pt x="838" y="435"/>
                  <a:pt x="841" y="439"/>
                </a:cubicBezTo>
                <a:cubicBezTo>
                  <a:pt x="844" y="444"/>
                  <a:pt x="846" y="447"/>
                  <a:pt x="843" y="449"/>
                </a:cubicBezTo>
                <a:cubicBezTo>
                  <a:pt x="840" y="451"/>
                  <a:pt x="835" y="455"/>
                  <a:pt x="834" y="463"/>
                </a:cubicBezTo>
                <a:cubicBezTo>
                  <a:pt x="834" y="471"/>
                  <a:pt x="836" y="476"/>
                  <a:pt x="837" y="479"/>
                </a:cubicBezTo>
                <a:cubicBezTo>
                  <a:pt x="839" y="481"/>
                  <a:pt x="843" y="488"/>
                  <a:pt x="845" y="491"/>
                </a:cubicBezTo>
                <a:cubicBezTo>
                  <a:pt x="847" y="494"/>
                  <a:pt x="849" y="500"/>
                  <a:pt x="849" y="504"/>
                </a:cubicBezTo>
                <a:cubicBezTo>
                  <a:pt x="850" y="508"/>
                  <a:pt x="848" y="513"/>
                  <a:pt x="850" y="516"/>
                </a:cubicBezTo>
                <a:cubicBezTo>
                  <a:pt x="852" y="518"/>
                  <a:pt x="853" y="521"/>
                  <a:pt x="857" y="524"/>
                </a:cubicBezTo>
                <a:cubicBezTo>
                  <a:pt x="860" y="527"/>
                  <a:pt x="861" y="534"/>
                  <a:pt x="861" y="534"/>
                </a:cubicBezTo>
                <a:cubicBezTo>
                  <a:pt x="861" y="534"/>
                  <a:pt x="862" y="536"/>
                  <a:pt x="863" y="541"/>
                </a:cubicBezTo>
                <a:cubicBezTo>
                  <a:pt x="863" y="545"/>
                  <a:pt x="864" y="547"/>
                  <a:pt x="867" y="549"/>
                </a:cubicBezTo>
                <a:cubicBezTo>
                  <a:pt x="871" y="551"/>
                  <a:pt x="874" y="552"/>
                  <a:pt x="876" y="550"/>
                </a:cubicBezTo>
                <a:cubicBezTo>
                  <a:pt x="878" y="548"/>
                  <a:pt x="887" y="547"/>
                  <a:pt x="892" y="548"/>
                </a:cubicBezTo>
                <a:cubicBezTo>
                  <a:pt x="897" y="548"/>
                  <a:pt x="903" y="546"/>
                  <a:pt x="907" y="542"/>
                </a:cubicBezTo>
                <a:cubicBezTo>
                  <a:pt x="912" y="539"/>
                  <a:pt x="920" y="530"/>
                  <a:pt x="922" y="527"/>
                </a:cubicBezTo>
                <a:cubicBezTo>
                  <a:pt x="925" y="524"/>
                  <a:pt x="931" y="519"/>
                  <a:pt x="930" y="516"/>
                </a:cubicBezTo>
                <a:cubicBezTo>
                  <a:pt x="929" y="513"/>
                  <a:pt x="928" y="510"/>
                  <a:pt x="931" y="509"/>
                </a:cubicBezTo>
                <a:cubicBezTo>
                  <a:pt x="934" y="507"/>
                  <a:pt x="941" y="504"/>
                  <a:pt x="942" y="502"/>
                </a:cubicBezTo>
                <a:cubicBezTo>
                  <a:pt x="942" y="500"/>
                  <a:pt x="939" y="490"/>
                  <a:pt x="938" y="488"/>
                </a:cubicBezTo>
                <a:cubicBezTo>
                  <a:pt x="937" y="486"/>
                  <a:pt x="940" y="483"/>
                  <a:pt x="943" y="479"/>
                </a:cubicBezTo>
                <a:cubicBezTo>
                  <a:pt x="946" y="476"/>
                  <a:pt x="956" y="473"/>
                  <a:pt x="957" y="471"/>
                </a:cubicBezTo>
                <a:cubicBezTo>
                  <a:pt x="959" y="470"/>
                  <a:pt x="963" y="463"/>
                  <a:pt x="963" y="458"/>
                </a:cubicBezTo>
                <a:cubicBezTo>
                  <a:pt x="964" y="454"/>
                  <a:pt x="962" y="448"/>
                  <a:pt x="963" y="445"/>
                </a:cubicBezTo>
                <a:cubicBezTo>
                  <a:pt x="965" y="442"/>
                  <a:pt x="964" y="440"/>
                  <a:pt x="960" y="437"/>
                </a:cubicBezTo>
                <a:cubicBezTo>
                  <a:pt x="957" y="434"/>
                  <a:pt x="958" y="425"/>
                  <a:pt x="957" y="423"/>
                </a:cubicBezTo>
                <a:cubicBezTo>
                  <a:pt x="956" y="422"/>
                  <a:pt x="956" y="414"/>
                  <a:pt x="959" y="413"/>
                </a:cubicBezTo>
                <a:cubicBezTo>
                  <a:pt x="961" y="412"/>
                  <a:pt x="966" y="405"/>
                  <a:pt x="969" y="401"/>
                </a:cubicBezTo>
                <a:cubicBezTo>
                  <a:pt x="972" y="398"/>
                  <a:pt x="981" y="387"/>
                  <a:pt x="985" y="387"/>
                </a:cubicBezTo>
                <a:cubicBezTo>
                  <a:pt x="989" y="386"/>
                  <a:pt x="995" y="380"/>
                  <a:pt x="996" y="376"/>
                </a:cubicBezTo>
                <a:cubicBezTo>
                  <a:pt x="996" y="373"/>
                  <a:pt x="1007" y="360"/>
                  <a:pt x="1007" y="357"/>
                </a:cubicBezTo>
                <a:cubicBezTo>
                  <a:pt x="1008" y="355"/>
                  <a:pt x="1012" y="345"/>
                  <a:pt x="1010" y="343"/>
                </a:cubicBezTo>
                <a:cubicBezTo>
                  <a:pt x="1009" y="340"/>
                  <a:pt x="994" y="346"/>
                  <a:pt x="992" y="347"/>
                </a:cubicBezTo>
                <a:cubicBezTo>
                  <a:pt x="990" y="348"/>
                  <a:pt x="985" y="351"/>
                  <a:pt x="979" y="350"/>
                </a:cubicBezTo>
                <a:cubicBezTo>
                  <a:pt x="973" y="350"/>
                  <a:pt x="975" y="345"/>
                  <a:pt x="975" y="343"/>
                </a:cubicBezTo>
                <a:cubicBezTo>
                  <a:pt x="974" y="340"/>
                  <a:pt x="968" y="332"/>
                  <a:pt x="967" y="331"/>
                </a:cubicBezTo>
                <a:cubicBezTo>
                  <a:pt x="965" y="331"/>
                  <a:pt x="960" y="326"/>
                  <a:pt x="959" y="322"/>
                </a:cubicBezTo>
                <a:cubicBezTo>
                  <a:pt x="957" y="317"/>
                  <a:pt x="954" y="312"/>
                  <a:pt x="951" y="308"/>
                </a:cubicBezTo>
                <a:cubicBezTo>
                  <a:pt x="948" y="305"/>
                  <a:pt x="946" y="297"/>
                  <a:pt x="943" y="292"/>
                </a:cubicBezTo>
                <a:cubicBezTo>
                  <a:pt x="940" y="286"/>
                  <a:pt x="937" y="279"/>
                  <a:pt x="935" y="275"/>
                </a:cubicBezTo>
                <a:cubicBezTo>
                  <a:pt x="934" y="273"/>
                  <a:pt x="933" y="272"/>
                  <a:pt x="933" y="271"/>
                </a:cubicBezTo>
                <a:cubicBezTo>
                  <a:pt x="936" y="270"/>
                  <a:pt x="941" y="269"/>
                  <a:pt x="942" y="271"/>
                </a:cubicBezTo>
                <a:cubicBezTo>
                  <a:pt x="943" y="273"/>
                  <a:pt x="947" y="279"/>
                  <a:pt x="948" y="283"/>
                </a:cubicBezTo>
                <a:cubicBezTo>
                  <a:pt x="948" y="287"/>
                  <a:pt x="952" y="286"/>
                  <a:pt x="953" y="290"/>
                </a:cubicBezTo>
                <a:cubicBezTo>
                  <a:pt x="953" y="294"/>
                  <a:pt x="957" y="303"/>
                  <a:pt x="959" y="304"/>
                </a:cubicBezTo>
                <a:cubicBezTo>
                  <a:pt x="960" y="305"/>
                  <a:pt x="967" y="311"/>
                  <a:pt x="968" y="313"/>
                </a:cubicBezTo>
                <a:cubicBezTo>
                  <a:pt x="969" y="315"/>
                  <a:pt x="971" y="318"/>
                  <a:pt x="972" y="324"/>
                </a:cubicBezTo>
                <a:cubicBezTo>
                  <a:pt x="973" y="330"/>
                  <a:pt x="974" y="337"/>
                  <a:pt x="977" y="339"/>
                </a:cubicBezTo>
                <a:cubicBezTo>
                  <a:pt x="980" y="340"/>
                  <a:pt x="990" y="337"/>
                  <a:pt x="992" y="336"/>
                </a:cubicBezTo>
                <a:cubicBezTo>
                  <a:pt x="994" y="334"/>
                  <a:pt x="1007" y="328"/>
                  <a:pt x="1011" y="328"/>
                </a:cubicBezTo>
                <a:cubicBezTo>
                  <a:pt x="1016" y="328"/>
                  <a:pt x="1016" y="325"/>
                  <a:pt x="1022" y="323"/>
                </a:cubicBezTo>
                <a:cubicBezTo>
                  <a:pt x="1028" y="322"/>
                  <a:pt x="1032" y="318"/>
                  <a:pt x="1036" y="315"/>
                </a:cubicBezTo>
                <a:cubicBezTo>
                  <a:pt x="1040" y="312"/>
                  <a:pt x="1044" y="304"/>
                  <a:pt x="1046" y="302"/>
                </a:cubicBezTo>
                <a:cubicBezTo>
                  <a:pt x="1047" y="299"/>
                  <a:pt x="1051" y="297"/>
                  <a:pt x="1049" y="294"/>
                </a:cubicBezTo>
                <a:cubicBezTo>
                  <a:pt x="1047" y="291"/>
                  <a:pt x="1039" y="287"/>
                  <a:pt x="1036" y="286"/>
                </a:cubicBezTo>
                <a:cubicBezTo>
                  <a:pt x="1033" y="286"/>
                  <a:pt x="1033" y="281"/>
                  <a:pt x="1032" y="281"/>
                </a:cubicBezTo>
                <a:cubicBezTo>
                  <a:pt x="1030" y="281"/>
                  <a:pt x="1030" y="284"/>
                  <a:pt x="1026" y="286"/>
                </a:cubicBezTo>
                <a:cubicBezTo>
                  <a:pt x="1023" y="287"/>
                  <a:pt x="1019" y="291"/>
                  <a:pt x="1016" y="290"/>
                </a:cubicBezTo>
                <a:cubicBezTo>
                  <a:pt x="1013" y="290"/>
                  <a:pt x="1017" y="288"/>
                  <a:pt x="1013" y="284"/>
                </a:cubicBezTo>
                <a:cubicBezTo>
                  <a:pt x="1009" y="281"/>
                  <a:pt x="1007" y="280"/>
                  <a:pt x="1007" y="278"/>
                </a:cubicBezTo>
                <a:cubicBezTo>
                  <a:pt x="1007" y="275"/>
                  <a:pt x="999" y="270"/>
                  <a:pt x="998" y="266"/>
                </a:cubicBezTo>
                <a:cubicBezTo>
                  <a:pt x="997" y="262"/>
                  <a:pt x="1004" y="257"/>
                  <a:pt x="1005" y="261"/>
                </a:cubicBezTo>
                <a:cubicBezTo>
                  <a:pt x="1007" y="264"/>
                  <a:pt x="1009" y="269"/>
                  <a:pt x="1014" y="272"/>
                </a:cubicBezTo>
                <a:cubicBezTo>
                  <a:pt x="1019" y="274"/>
                  <a:pt x="1023" y="278"/>
                  <a:pt x="1026" y="278"/>
                </a:cubicBezTo>
                <a:cubicBezTo>
                  <a:pt x="1028" y="279"/>
                  <a:pt x="1033" y="274"/>
                  <a:pt x="1035" y="275"/>
                </a:cubicBezTo>
                <a:cubicBezTo>
                  <a:pt x="1037" y="276"/>
                  <a:pt x="1041" y="283"/>
                  <a:pt x="1044" y="284"/>
                </a:cubicBezTo>
                <a:cubicBezTo>
                  <a:pt x="1048" y="285"/>
                  <a:pt x="1059" y="285"/>
                  <a:pt x="1061" y="285"/>
                </a:cubicBezTo>
                <a:cubicBezTo>
                  <a:pt x="1063" y="285"/>
                  <a:pt x="1071" y="286"/>
                  <a:pt x="1072" y="283"/>
                </a:cubicBezTo>
                <a:cubicBezTo>
                  <a:pt x="1074" y="281"/>
                  <a:pt x="1075" y="281"/>
                  <a:pt x="1077" y="281"/>
                </a:cubicBezTo>
                <a:cubicBezTo>
                  <a:pt x="1079" y="281"/>
                  <a:pt x="1082" y="288"/>
                  <a:pt x="1085" y="289"/>
                </a:cubicBezTo>
                <a:cubicBezTo>
                  <a:pt x="1088" y="289"/>
                  <a:pt x="1093" y="289"/>
                  <a:pt x="1092" y="294"/>
                </a:cubicBezTo>
                <a:cubicBezTo>
                  <a:pt x="1092" y="299"/>
                  <a:pt x="1094" y="303"/>
                  <a:pt x="1097" y="303"/>
                </a:cubicBezTo>
                <a:cubicBezTo>
                  <a:pt x="1100" y="304"/>
                  <a:pt x="1106" y="298"/>
                  <a:pt x="1106" y="298"/>
                </a:cubicBezTo>
                <a:cubicBezTo>
                  <a:pt x="1106" y="298"/>
                  <a:pt x="1106" y="307"/>
                  <a:pt x="1105" y="311"/>
                </a:cubicBezTo>
                <a:cubicBezTo>
                  <a:pt x="1105" y="314"/>
                  <a:pt x="1110" y="326"/>
                  <a:pt x="1110" y="326"/>
                </a:cubicBezTo>
                <a:cubicBezTo>
                  <a:pt x="1110" y="326"/>
                  <a:pt x="1115" y="338"/>
                  <a:pt x="1117" y="341"/>
                </a:cubicBezTo>
                <a:cubicBezTo>
                  <a:pt x="1118" y="343"/>
                  <a:pt x="1125" y="351"/>
                  <a:pt x="1125" y="355"/>
                </a:cubicBezTo>
                <a:cubicBezTo>
                  <a:pt x="1125" y="358"/>
                  <a:pt x="1125" y="364"/>
                  <a:pt x="1128" y="364"/>
                </a:cubicBezTo>
                <a:cubicBezTo>
                  <a:pt x="1130" y="364"/>
                  <a:pt x="1132" y="357"/>
                  <a:pt x="1135" y="354"/>
                </a:cubicBezTo>
                <a:cubicBezTo>
                  <a:pt x="1138" y="350"/>
                  <a:pt x="1138" y="345"/>
                  <a:pt x="1139" y="341"/>
                </a:cubicBezTo>
                <a:cubicBezTo>
                  <a:pt x="1141" y="337"/>
                  <a:pt x="1141" y="330"/>
                  <a:pt x="1141" y="328"/>
                </a:cubicBezTo>
                <a:cubicBezTo>
                  <a:pt x="1141" y="325"/>
                  <a:pt x="1143" y="323"/>
                  <a:pt x="1148" y="320"/>
                </a:cubicBezTo>
                <a:cubicBezTo>
                  <a:pt x="1153" y="318"/>
                  <a:pt x="1157" y="312"/>
                  <a:pt x="1162" y="308"/>
                </a:cubicBezTo>
                <a:cubicBezTo>
                  <a:pt x="1166" y="305"/>
                  <a:pt x="1166" y="299"/>
                  <a:pt x="1175" y="299"/>
                </a:cubicBezTo>
                <a:cubicBezTo>
                  <a:pt x="1184" y="299"/>
                  <a:pt x="1183" y="299"/>
                  <a:pt x="1186" y="297"/>
                </a:cubicBezTo>
                <a:cubicBezTo>
                  <a:pt x="1188" y="295"/>
                  <a:pt x="1190" y="293"/>
                  <a:pt x="1191" y="297"/>
                </a:cubicBezTo>
                <a:cubicBezTo>
                  <a:pt x="1192" y="301"/>
                  <a:pt x="1199" y="307"/>
                  <a:pt x="1200" y="309"/>
                </a:cubicBezTo>
                <a:cubicBezTo>
                  <a:pt x="1201" y="311"/>
                  <a:pt x="1203" y="315"/>
                  <a:pt x="1203" y="319"/>
                </a:cubicBezTo>
                <a:cubicBezTo>
                  <a:pt x="1203" y="324"/>
                  <a:pt x="1203" y="329"/>
                  <a:pt x="1205" y="329"/>
                </a:cubicBezTo>
                <a:cubicBezTo>
                  <a:pt x="1207" y="329"/>
                  <a:pt x="1211" y="323"/>
                  <a:pt x="1211" y="323"/>
                </a:cubicBezTo>
                <a:cubicBezTo>
                  <a:pt x="1211" y="323"/>
                  <a:pt x="1219" y="317"/>
                  <a:pt x="1219" y="323"/>
                </a:cubicBezTo>
                <a:cubicBezTo>
                  <a:pt x="1219" y="329"/>
                  <a:pt x="1220" y="336"/>
                  <a:pt x="1220" y="339"/>
                </a:cubicBezTo>
                <a:cubicBezTo>
                  <a:pt x="1220" y="343"/>
                  <a:pt x="1227" y="352"/>
                  <a:pt x="1227" y="350"/>
                </a:cubicBezTo>
                <a:cubicBezTo>
                  <a:pt x="1227" y="348"/>
                  <a:pt x="1230" y="341"/>
                  <a:pt x="1230" y="338"/>
                </a:cubicBezTo>
                <a:cubicBezTo>
                  <a:pt x="1230" y="334"/>
                  <a:pt x="1231" y="336"/>
                  <a:pt x="1236" y="339"/>
                </a:cubicBezTo>
                <a:cubicBezTo>
                  <a:pt x="1241" y="343"/>
                  <a:pt x="1245" y="350"/>
                  <a:pt x="1245" y="350"/>
                </a:cubicBezTo>
                <a:cubicBezTo>
                  <a:pt x="1245" y="350"/>
                  <a:pt x="1250" y="354"/>
                  <a:pt x="1250" y="356"/>
                </a:cubicBezTo>
                <a:cubicBezTo>
                  <a:pt x="1251" y="358"/>
                  <a:pt x="1256" y="355"/>
                  <a:pt x="1258" y="353"/>
                </a:cubicBezTo>
                <a:cubicBezTo>
                  <a:pt x="1259" y="351"/>
                  <a:pt x="1259" y="350"/>
                  <a:pt x="1262" y="349"/>
                </a:cubicBezTo>
                <a:cubicBezTo>
                  <a:pt x="1265" y="348"/>
                  <a:pt x="1269" y="348"/>
                  <a:pt x="1270" y="344"/>
                </a:cubicBezTo>
                <a:cubicBezTo>
                  <a:pt x="1272" y="340"/>
                  <a:pt x="1275" y="335"/>
                  <a:pt x="1270" y="329"/>
                </a:cubicBezTo>
                <a:cubicBezTo>
                  <a:pt x="1266" y="323"/>
                  <a:pt x="1264" y="320"/>
                  <a:pt x="1260" y="317"/>
                </a:cubicBezTo>
                <a:cubicBezTo>
                  <a:pt x="1257" y="314"/>
                  <a:pt x="1254" y="307"/>
                  <a:pt x="1254" y="307"/>
                </a:cubicBezTo>
                <a:cubicBezTo>
                  <a:pt x="1254" y="307"/>
                  <a:pt x="1261" y="301"/>
                  <a:pt x="1264" y="299"/>
                </a:cubicBezTo>
                <a:cubicBezTo>
                  <a:pt x="1266" y="297"/>
                  <a:pt x="1269" y="298"/>
                  <a:pt x="1270" y="301"/>
                </a:cubicBezTo>
                <a:cubicBezTo>
                  <a:pt x="1270" y="303"/>
                  <a:pt x="1266" y="306"/>
                  <a:pt x="1265" y="311"/>
                </a:cubicBezTo>
                <a:cubicBezTo>
                  <a:pt x="1265" y="317"/>
                  <a:pt x="1270" y="319"/>
                  <a:pt x="1272" y="317"/>
                </a:cubicBezTo>
                <a:cubicBezTo>
                  <a:pt x="1273" y="315"/>
                  <a:pt x="1277" y="311"/>
                  <a:pt x="1277" y="309"/>
                </a:cubicBezTo>
                <a:cubicBezTo>
                  <a:pt x="1277" y="308"/>
                  <a:pt x="1274" y="309"/>
                  <a:pt x="1274" y="304"/>
                </a:cubicBezTo>
                <a:cubicBezTo>
                  <a:pt x="1273" y="300"/>
                  <a:pt x="1279" y="297"/>
                  <a:pt x="1281" y="298"/>
                </a:cubicBezTo>
                <a:cubicBezTo>
                  <a:pt x="1282" y="300"/>
                  <a:pt x="1295" y="297"/>
                  <a:pt x="1300" y="294"/>
                </a:cubicBezTo>
                <a:cubicBezTo>
                  <a:pt x="1306" y="291"/>
                  <a:pt x="1309" y="284"/>
                  <a:pt x="1313" y="282"/>
                </a:cubicBezTo>
                <a:cubicBezTo>
                  <a:pt x="1316" y="279"/>
                  <a:pt x="1328" y="270"/>
                  <a:pt x="1327" y="266"/>
                </a:cubicBezTo>
                <a:cubicBezTo>
                  <a:pt x="1326" y="262"/>
                  <a:pt x="1328" y="256"/>
                  <a:pt x="1324" y="251"/>
                </a:cubicBezTo>
                <a:cubicBezTo>
                  <a:pt x="1321" y="246"/>
                  <a:pt x="1318" y="242"/>
                  <a:pt x="1316" y="240"/>
                </a:cubicBezTo>
                <a:cubicBezTo>
                  <a:pt x="1315" y="238"/>
                  <a:pt x="1323" y="238"/>
                  <a:pt x="1326" y="234"/>
                </a:cubicBezTo>
                <a:cubicBezTo>
                  <a:pt x="1330" y="231"/>
                  <a:pt x="1326" y="228"/>
                  <a:pt x="1324" y="228"/>
                </a:cubicBezTo>
                <a:cubicBezTo>
                  <a:pt x="1323" y="228"/>
                  <a:pt x="1318" y="230"/>
                  <a:pt x="1316" y="229"/>
                </a:cubicBezTo>
                <a:cubicBezTo>
                  <a:pt x="1314" y="229"/>
                  <a:pt x="1313" y="227"/>
                  <a:pt x="1310" y="225"/>
                </a:cubicBezTo>
                <a:cubicBezTo>
                  <a:pt x="1307" y="222"/>
                  <a:pt x="1310" y="219"/>
                  <a:pt x="1312" y="219"/>
                </a:cubicBezTo>
                <a:cubicBezTo>
                  <a:pt x="1314" y="220"/>
                  <a:pt x="1319" y="216"/>
                  <a:pt x="1321" y="214"/>
                </a:cubicBezTo>
                <a:cubicBezTo>
                  <a:pt x="1324" y="212"/>
                  <a:pt x="1327" y="210"/>
                  <a:pt x="1326" y="212"/>
                </a:cubicBezTo>
                <a:cubicBezTo>
                  <a:pt x="1325" y="214"/>
                  <a:pt x="1322" y="221"/>
                  <a:pt x="1325" y="221"/>
                </a:cubicBezTo>
                <a:cubicBezTo>
                  <a:pt x="1328" y="222"/>
                  <a:pt x="1335" y="216"/>
                  <a:pt x="1337" y="216"/>
                </a:cubicBezTo>
                <a:cubicBezTo>
                  <a:pt x="1338" y="216"/>
                  <a:pt x="1340" y="221"/>
                  <a:pt x="1339" y="223"/>
                </a:cubicBezTo>
                <a:cubicBezTo>
                  <a:pt x="1337" y="226"/>
                  <a:pt x="1337" y="230"/>
                  <a:pt x="1339" y="229"/>
                </a:cubicBezTo>
                <a:cubicBezTo>
                  <a:pt x="1340" y="229"/>
                  <a:pt x="1343" y="225"/>
                  <a:pt x="1344" y="227"/>
                </a:cubicBezTo>
                <a:cubicBezTo>
                  <a:pt x="1345" y="228"/>
                  <a:pt x="1349" y="230"/>
                  <a:pt x="1347" y="234"/>
                </a:cubicBezTo>
                <a:cubicBezTo>
                  <a:pt x="1345" y="238"/>
                  <a:pt x="1341" y="240"/>
                  <a:pt x="1346" y="242"/>
                </a:cubicBezTo>
                <a:cubicBezTo>
                  <a:pt x="1350" y="245"/>
                  <a:pt x="1352" y="243"/>
                  <a:pt x="1355" y="241"/>
                </a:cubicBezTo>
                <a:cubicBezTo>
                  <a:pt x="1359" y="239"/>
                  <a:pt x="1361" y="231"/>
                  <a:pt x="1359" y="228"/>
                </a:cubicBezTo>
                <a:cubicBezTo>
                  <a:pt x="1357" y="225"/>
                  <a:pt x="1353" y="220"/>
                  <a:pt x="1353" y="218"/>
                </a:cubicBezTo>
                <a:cubicBezTo>
                  <a:pt x="1353" y="216"/>
                  <a:pt x="1360" y="216"/>
                  <a:pt x="1360" y="213"/>
                </a:cubicBezTo>
                <a:cubicBezTo>
                  <a:pt x="1360" y="210"/>
                  <a:pt x="1363" y="208"/>
                  <a:pt x="1365" y="207"/>
                </a:cubicBezTo>
                <a:cubicBezTo>
                  <a:pt x="1368" y="206"/>
                  <a:pt x="1371" y="201"/>
                  <a:pt x="1373" y="202"/>
                </a:cubicBezTo>
                <a:cubicBezTo>
                  <a:pt x="1374" y="204"/>
                  <a:pt x="1381" y="206"/>
                  <a:pt x="1382" y="203"/>
                </a:cubicBezTo>
                <a:cubicBezTo>
                  <a:pt x="1384" y="201"/>
                  <a:pt x="1394" y="193"/>
                  <a:pt x="1400" y="188"/>
                </a:cubicBezTo>
                <a:cubicBezTo>
                  <a:pt x="1406" y="184"/>
                  <a:pt x="1409" y="178"/>
                  <a:pt x="1410" y="173"/>
                </a:cubicBezTo>
                <a:cubicBezTo>
                  <a:pt x="1412" y="168"/>
                  <a:pt x="1414" y="164"/>
                  <a:pt x="1413" y="160"/>
                </a:cubicBezTo>
                <a:cubicBezTo>
                  <a:pt x="1415" y="166"/>
                  <a:pt x="1416" y="169"/>
                  <a:pt x="1415" y="174"/>
                </a:cubicBezTo>
                <a:cubicBezTo>
                  <a:pt x="1415" y="178"/>
                  <a:pt x="1415" y="186"/>
                  <a:pt x="1416" y="188"/>
                </a:cubicBezTo>
                <a:cubicBezTo>
                  <a:pt x="1417" y="189"/>
                  <a:pt x="1420" y="191"/>
                  <a:pt x="1422" y="191"/>
                </a:cubicBezTo>
                <a:cubicBezTo>
                  <a:pt x="1424" y="190"/>
                  <a:pt x="1421" y="182"/>
                  <a:pt x="1421" y="181"/>
                </a:cubicBezTo>
                <a:cubicBezTo>
                  <a:pt x="1421" y="179"/>
                  <a:pt x="1424" y="177"/>
                  <a:pt x="1425" y="177"/>
                </a:cubicBezTo>
                <a:cubicBezTo>
                  <a:pt x="1427" y="176"/>
                  <a:pt x="1425" y="170"/>
                  <a:pt x="1423" y="167"/>
                </a:cubicBezTo>
                <a:cubicBezTo>
                  <a:pt x="1421" y="164"/>
                  <a:pt x="1419" y="163"/>
                  <a:pt x="1420" y="163"/>
                </a:cubicBezTo>
                <a:cubicBezTo>
                  <a:pt x="1422" y="162"/>
                  <a:pt x="1424" y="159"/>
                  <a:pt x="1423" y="158"/>
                </a:cubicBezTo>
                <a:cubicBezTo>
                  <a:pt x="1421" y="158"/>
                  <a:pt x="1422" y="155"/>
                  <a:pt x="1419" y="156"/>
                </a:cubicBezTo>
                <a:cubicBezTo>
                  <a:pt x="1418" y="156"/>
                  <a:pt x="1412" y="155"/>
                  <a:pt x="1413" y="159"/>
                </a:cubicBezTo>
                <a:cubicBezTo>
                  <a:pt x="1411" y="155"/>
                  <a:pt x="1409" y="153"/>
                  <a:pt x="1406" y="153"/>
                </a:cubicBezTo>
                <a:cubicBezTo>
                  <a:pt x="1403" y="154"/>
                  <a:pt x="1401" y="156"/>
                  <a:pt x="1398" y="156"/>
                </a:cubicBezTo>
                <a:cubicBezTo>
                  <a:pt x="1394" y="156"/>
                  <a:pt x="1397" y="150"/>
                  <a:pt x="1395" y="150"/>
                </a:cubicBezTo>
                <a:cubicBezTo>
                  <a:pt x="1394" y="150"/>
                  <a:pt x="1390" y="155"/>
                  <a:pt x="1388" y="153"/>
                </a:cubicBezTo>
                <a:cubicBezTo>
                  <a:pt x="1387" y="150"/>
                  <a:pt x="1394" y="147"/>
                  <a:pt x="1399" y="145"/>
                </a:cubicBezTo>
                <a:cubicBezTo>
                  <a:pt x="1405" y="143"/>
                  <a:pt x="1415" y="132"/>
                  <a:pt x="1418" y="132"/>
                </a:cubicBezTo>
                <a:cubicBezTo>
                  <a:pt x="1422" y="131"/>
                  <a:pt x="1432" y="132"/>
                  <a:pt x="1440" y="132"/>
                </a:cubicBezTo>
                <a:cubicBezTo>
                  <a:pt x="1448" y="132"/>
                  <a:pt x="1451" y="128"/>
                  <a:pt x="1454" y="130"/>
                </a:cubicBezTo>
                <a:cubicBezTo>
                  <a:pt x="1456" y="132"/>
                  <a:pt x="1462" y="134"/>
                  <a:pt x="1465" y="134"/>
                </a:cubicBezTo>
                <a:cubicBezTo>
                  <a:pt x="1469" y="133"/>
                  <a:pt x="1467" y="134"/>
                  <a:pt x="1472" y="130"/>
                </a:cubicBezTo>
                <a:cubicBezTo>
                  <a:pt x="1478" y="126"/>
                  <a:pt x="1483" y="124"/>
                  <a:pt x="1485" y="121"/>
                </a:cubicBezTo>
                <a:cubicBezTo>
                  <a:pt x="1488" y="118"/>
                  <a:pt x="1495" y="116"/>
                  <a:pt x="1496" y="119"/>
                </a:cubicBezTo>
                <a:cubicBezTo>
                  <a:pt x="1496" y="122"/>
                  <a:pt x="1495" y="125"/>
                  <a:pt x="1498" y="125"/>
                </a:cubicBezTo>
                <a:cubicBezTo>
                  <a:pt x="1501" y="125"/>
                  <a:pt x="1505" y="122"/>
                  <a:pt x="1509" y="121"/>
                </a:cubicBezTo>
                <a:cubicBezTo>
                  <a:pt x="1513" y="119"/>
                  <a:pt x="1516" y="117"/>
                  <a:pt x="1516" y="117"/>
                </a:cubicBezTo>
                <a:cubicBezTo>
                  <a:pt x="1516" y="117"/>
                  <a:pt x="1500" y="128"/>
                  <a:pt x="1497" y="130"/>
                </a:cubicBezTo>
                <a:cubicBezTo>
                  <a:pt x="1493" y="132"/>
                  <a:pt x="1484" y="134"/>
                  <a:pt x="1480" y="138"/>
                </a:cubicBezTo>
                <a:cubicBezTo>
                  <a:pt x="1476" y="143"/>
                  <a:pt x="1474" y="144"/>
                  <a:pt x="1474" y="149"/>
                </a:cubicBezTo>
                <a:cubicBezTo>
                  <a:pt x="1475" y="154"/>
                  <a:pt x="1481" y="161"/>
                  <a:pt x="1478" y="165"/>
                </a:cubicBezTo>
                <a:cubicBezTo>
                  <a:pt x="1475" y="170"/>
                  <a:pt x="1474" y="176"/>
                  <a:pt x="1474" y="176"/>
                </a:cubicBezTo>
                <a:cubicBezTo>
                  <a:pt x="1474" y="176"/>
                  <a:pt x="1479" y="170"/>
                  <a:pt x="1485" y="166"/>
                </a:cubicBezTo>
                <a:cubicBezTo>
                  <a:pt x="1491" y="161"/>
                  <a:pt x="1495" y="156"/>
                  <a:pt x="1497" y="153"/>
                </a:cubicBezTo>
                <a:cubicBezTo>
                  <a:pt x="1500" y="151"/>
                  <a:pt x="1507" y="151"/>
                  <a:pt x="1507" y="148"/>
                </a:cubicBezTo>
                <a:cubicBezTo>
                  <a:pt x="1507" y="146"/>
                  <a:pt x="1508" y="142"/>
                  <a:pt x="1510" y="139"/>
                </a:cubicBezTo>
                <a:cubicBezTo>
                  <a:pt x="1511" y="136"/>
                  <a:pt x="1507" y="137"/>
                  <a:pt x="1510" y="133"/>
                </a:cubicBezTo>
                <a:cubicBezTo>
                  <a:pt x="1512" y="129"/>
                  <a:pt x="1511" y="126"/>
                  <a:pt x="1523" y="126"/>
                </a:cubicBezTo>
                <a:close/>
                <a:moveTo>
                  <a:pt x="934" y="394"/>
                </a:moveTo>
                <a:cubicBezTo>
                  <a:pt x="936" y="397"/>
                  <a:pt x="930" y="407"/>
                  <a:pt x="926" y="406"/>
                </a:cubicBezTo>
                <a:cubicBezTo>
                  <a:pt x="923" y="406"/>
                  <a:pt x="924" y="397"/>
                  <a:pt x="925" y="395"/>
                </a:cubicBezTo>
                <a:cubicBezTo>
                  <a:pt x="926" y="393"/>
                  <a:pt x="933" y="393"/>
                  <a:pt x="934" y="394"/>
                </a:cubicBezTo>
                <a:close/>
                <a:moveTo>
                  <a:pt x="919" y="122"/>
                </a:moveTo>
                <a:cubicBezTo>
                  <a:pt x="921" y="117"/>
                  <a:pt x="932" y="124"/>
                  <a:pt x="930" y="126"/>
                </a:cubicBezTo>
                <a:cubicBezTo>
                  <a:pt x="928" y="129"/>
                  <a:pt x="918" y="126"/>
                  <a:pt x="919" y="122"/>
                </a:cubicBezTo>
                <a:close/>
                <a:moveTo>
                  <a:pt x="967" y="211"/>
                </a:moveTo>
                <a:cubicBezTo>
                  <a:pt x="963" y="212"/>
                  <a:pt x="954" y="213"/>
                  <a:pt x="951" y="213"/>
                </a:cubicBezTo>
                <a:cubicBezTo>
                  <a:pt x="948" y="212"/>
                  <a:pt x="943" y="209"/>
                  <a:pt x="939" y="208"/>
                </a:cubicBezTo>
                <a:cubicBezTo>
                  <a:pt x="934" y="207"/>
                  <a:pt x="928" y="208"/>
                  <a:pt x="926" y="210"/>
                </a:cubicBezTo>
                <a:cubicBezTo>
                  <a:pt x="924" y="213"/>
                  <a:pt x="917" y="212"/>
                  <a:pt x="914" y="212"/>
                </a:cubicBezTo>
                <a:cubicBezTo>
                  <a:pt x="911" y="212"/>
                  <a:pt x="907" y="216"/>
                  <a:pt x="906" y="214"/>
                </a:cubicBezTo>
                <a:cubicBezTo>
                  <a:pt x="906" y="214"/>
                  <a:pt x="909" y="207"/>
                  <a:pt x="906" y="206"/>
                </a:cubicBezTo>
                <a:cubicBezTo>
                  <a:pt x="904" y="206"/>
                  <a:pt x="907" y="201"/>
                  <a:pt x="909" y="200"/>
                </a:cubicBezTo>
                <a:cubicBezTo>
                  <a:pt x="912" y="198"/>
                  <a:pt x="914" y="194"/>
                  <a:pt x="917" y="191"/>
                </a:cubicBezTo>
                <a:cubicBezTo>
                  <a:pt x="919" y="187"/>
                  <a:pt x="922" y="186"/>
                  <a:pt x="924" y="187"/>
                </a:cubicBezTo>
                <a:cubicBezTo>
                  <a:pt x="926" y="187"/>
                  <a:pt x="930" y="194"/>
                  <a:pt x="931" y="196"/>
                </a:cubicBezTo>
                <a:cubicBezTo>
                  <a:pt x="932" y="199"/>
                  <a:pt x="936" y="195"/>
                  <a:pt x="937" y="195"/>
                </a:cubicBezTo>
                <a:cubicBezTo>
                  <a:pt x="939" y="194"/>
                  <a:pt x="941" y="192"/>
                  <a:pt x="942" y="190"/>
                </a:cubicBezTo>
                <a:cubicBezTo>
                  <a:pt x="942" y="188"/>
                  <a:pt x="945" y="187"/>
                  <a:pt x="949" y="187"/>
                </a:cubicBezTo>
                <a:cubicBezTo>
                  <a:pt x="953" y="187"/>
                  <a:pt x="949" y="190"/>
                  <a:pt x="947" y="191"/>
                </a:cubicBezTo>
                <a:cubicBezTo>
                  <a:pt x="944" y="191"/>
                  <a:pt x="946" y="193"/>
                  <a:pt x="950" y="194"/>
                </a:cubicBezTo>
                <a:cubicBezTo>
                  <a:pt x="955" y="196"/>
                  <a:pt x="959" y="200"/>
                  <a:pt x="964" y="203"/>
                </a:cubicBezTo>
                <a:cubicBezTo>
                  <a:pt x="969" y="205"/>
                  <a:pt x="970" y="211"/>
                  <a:pt x="967" y="211"/>
                </a:cubicBezTo>
                <a:close/>
                <a:moveTo>
                  <a:pt x="1026" y="193"/>
                </a:moveTo>
                <a:cubicBezTo>
                  <a:pt x="1024" y="194"/>
                  <a:pt x="1017" y="195"/>
                  <a:pt x="1015" y="193"/>
                </a:cubicBezTo>
                <a:cubicBezTo>
                  <a:pt x="1013" y="191"/>
                  <a:pt x="1007" y="193"/>
                  <a:pt x="1007" y="197"/>
                </a:cubicBezTo>
                <a:cubicBezTo>
                  <a:pt x="1007" y="202"/>
                  <a:pt x="1009" y="199"/>
                  <a:pt x="1011" y="200"/>
                </a:cubicBezTo>
                <a:cubicBezTo>
                  <a:pt x="1013" y="202"/>
                  <a:pt x="1014" y="204"/>
                  <a:pt x="1015" y="206"/>
                </a:cubicBezTo>
                <a:cubicBezTo>
                  <a:pt x="1017" y="208"/>
                  <a:pt x="1019" y="208"/>
                  <a:pt x="1021" y="209"/>
                </a:cubicBezTo>
                <a:cubicBezTo>
                  <a:pt x="1023" y="211"/>
                  <a:pt x="1016" y="214"/>
                  <a:pt x="1019" y="216"/>
                </a:cubicBezTo>
                <a:cubicBezTo>
                  <a:pt x="1022" y="218"/>
                  <a:pt x="1024" y="227"/>
                  <a:pt x="1024" y="230"/>
                </a:cubicBezTo>
                <a:cubicBezTo>
                  <a:pt x="1024" y="232"/>
                  <a:pt x="1016" y="233"/>
                  <a:pt x="1013" y="233"/>
                </a:cubicBezTo>
                <a:cubicBezTo>
                  <a:pt x="1010" y="232"/>
                  <a:pt x="1002" y="230"/>
                  <a:pt x="1000" y="229"/>
                </a:cubicBezTo>
                <a:cubicBezTo>
                  <a:pt x="997" y="228"/>
                  <a:pt x="996" y="219"/>
                  <a:pt x="999" y="219"/>
                </a:cubicBezTo>
                <a:cubicBezTo>
                  <a:pt x="1002" y="219"/>
                  <a:pt x="1003" y="218"/>
                  <a:pt x="1007" y="215"/>
                </a:cubicBezTo>
                <a:cubicBezTo>
                  <a:pt x="1011" y="211"/>
                  <a:pt x="1001" y="210"/>
                  <a:pt x="999" y="209"/>
                </a:cubicBezTo>
                <a:cubicBezTo>
                  <a:pt x="996" y="208"/>
                  <a:pt x="991" y="200"/>
                  <a:pt x="989" y="197"/>
                </a:cubicBezTo>
                <a:cubicBezTo>
                  <a:pt x="987" y="195"/>
                  <a:pt x="988" y="191"/>
                  <a:pt x="993" y="188"/>
                </a:cubicBezTo>
                <a:cubicBezTo>
                  <a:pt x="995" y="186"/>
                  <a:pt x="1001" y="189"/>
                  <a:pt x="1004" y="188"/>
                </a:cubicBezTo>
                <a:cubicBezTo>
                  <a:pt x="1007" y="186"/>
                  <a:pt x="1010" y="183"/>
                  <a:pt x="1012" y="183"/>
                </a:cubicBezTo>
                <a:cubicBezTo>
                  <a:pt x="1013" y="182"/>
                  <a:pt x="1020" y="184"/>
                  <a:pt x="1021" y="186"/>
                </a:cubicBezTo>
                <a:cubicBezTo>
                  <a:pt x="1023" y="188"/>
                  <a:pt x="1027" y="192"/>
                  <a:pt x="1026" y="193"/>
                </a:cubicBezTo>
                <a:close/>
                <a:moveTo>
                  <a:pt x="1434" y="581"/>
                </a:moveTo>
                <a:cubicBezTo>
                  <a:pt x="1432" y="580"/>
                  <a:pt x="1428" y="579"/>
                  <a:pt x="1428" y="579"/>
                </a:cubicBezTo>
                <a:cubicBezTo>
                  <a:pt x="1424" y="583"/>
                  <a:pt x="1432" y="583"/>
                  <a:pt x="1431" y="587"/>
                </a:cubicBezTo>
                <a:cubicBezTo>
                  <a:pt x="1430" y="591"/>
                  <a:pt x="1437" y="590"/>
                  <a:pt x="1438" y="589"/>
                </a:cubicBezTo>
                <a:cubicBezTo>
                  <a:pt x="1440" y="588"/>
                  <a:pt x="1445" y="580"/>
                  <a:pt x="1444" y="577"/>
                </a:cubicBezTo>
                <a:cubicBezTo>
                  <a:pt x="1443" y="575"/>
                  <a:pt x="1436" y="581"/>
                  <a:pt x="1434" y="581"/>
                </a:cubicBezTo>
                <a:close/>
                <a:moveTo>
                  <a:pt x="1357" y="385"/>
                </a:moveTo>
                <a:cubicBezTo>
                  <a:pt x="1354" y="384"/>
                  <a:pt x="1348" y="398"/>
                  <a:pt x="1352" y="399"/>
                </a:cubicBezTo>
                <a:cubicBezTo>
                  <a:pt x="1357" y="400"/>
                  <a:pt x="1360" y="386"/>
                  <a:pt x="1357" y="385"/>
                </a:cubicBezTo>
                <a:close/>
                <a:moveTo>
                  <a:pt x="1448" y="488"/>
                </a:moveTo>
                <a:cubicBezTo>
                  <a:pt x="1448" y="485"/>
                  <a:pt x="1441" y="485"/>
                  <a:pt x="1438" y="482"/>
                </a:cubicBezTo>
                <a:cubicBezTo>
                  <a:pt x="1435" y="479"/>
                  <a:pt x="1434" y="471"/>
                  <a:pt x="1432" y="467"/>
                </a:cubicBezTo>
                <a:cubicBezTo>
                  <a:pt x="1430" y="462"/>
                  <a:pt x="1427" y="459"/>
                  <a:pt x="1423" y="455"/>
                </a:cubicBezTo>
                <a:cubicBezTo>
                  <a:pt x="1419" y="451"/>
                  <a:pt x="1417" y="441"/>
                  <a:pt x="1416" y="442"/>
                </a:cubicBezTo>
                <a:cubicBezTo>
                  <a:pt x="1415" y="443"/>
                  <a:pt x="1412" y="454"/>
                  <a:pt x="1414" y="457"/>
                </a:cubicBezTo>
                <a:cubicBezTo>
                  <a:pt x="1417" y="461"/>
                  <a:pt x="1413" y="468"/>
                  <a:pt x="1411" y="472"/>
                </a:cubicBezTo>
                <a:cubicBezTo>
                  <a:pt x="1409" y="477"/>
                  <a:pt x="1405" y="471"/>
                  <a:pt x="1401" y="469"/>
                </a:cubicBezTo>
                <a:cubicBezTo>
                  <a:pt x="1397" y="467"/>
                  <a:pt x="1392" y="465"/>
                  <a:pt x="1389" y="463"/>
                </a:cubicBezTo>
                <a:cubicBezTo>
                  <a:pt x="1387" y="460"/>
                  <a:pt x="1394" y="453"/>
                  <a:pt x="1392" y="450"/>
                </a:cubicBezTo>
                <a:cubicBezTo>
                  <a:pt x="1390" y="448"/>
                  <a:pt x="1380" y="450"/>
                  <a:pt x="1379" y="450"/>
                </a:cubicBezTo>
                <a:cubicBezTo>
                  <a:pt x="1377" y="450"/>
                  <a:pt x="1375" y="446"/>
                  <a:pt x="1373" y="446"/>
                </a:cubicBezTo>
                <a:cubicBezTo>
                  <a:pt x="1371" y="446"/>
                  <a:pt x="1371" y="454"/>
                  <a:pt x="1371" y="454"/>
                </a:cubicBezTo>
                <a:cubicBezTo>
                  <a:pt x="1371" y="454"/>
                  <a:pt x="1369" y="451"/>
                  <a:pt x="1365" y="448"/>
                </a:cubicBezTo>
                <a:cubicBezTo>
                  <a:pt x="1362" y="444"/>
                  <a:pt x="1366" y="450"/>
                  <a:pt x="1362" y="453"/>
                </a:cubicBezTo>
                <a:cubicBezTo>
                  <a:pt x="1359" y="457"/>
                  <a:pt x="1360" y="455"/>
                  <a:pt x="1359" y="459"/>
                </a:cubicBezTo>
                <a:cubicBezTo>
                  <a:pt x="1357" y="463"/>
                  <a:pt x="1354" y="462"/>
                  <a:pt x="1350" y="458"/>
                </a:cubicBezTo>
                <a:cubicBezTo>
                  <a:pt x="1347" y="454"/>
                  <a:pt x="1345" y="457"/>
                  <a:pt x="1343" y="458"/>
                </a:cubicBezTo>
                <a:cubicBezTo>
                  <a:pt x="1340" y="459"/>
                  <a:pt x="1339" y="465"/>
                  <a:pt x="1337" y="467"/>
                </a:cubicBezTo>
                <a:cubicBezTo>
                  <a:pt x="1336" y="468"/>
                  <a:pt x="1328" y="470"/>
                  <a:pt x="1326" y="472"/>
                </a:cubicBezTo>
                <a:cubicBezTo>
                  <a:pt x="1324" y="474"/>
                  <a:pt x="1324" y="480"/>
                  <a:pt x="1324" y="482"/>
                </a:cubicBezTo>
                <a:cubicBezTo>
                  <a:pt x="1324" y="483"/>
                  <a:pt x="1316" y="482"/>
                  <a:pt x="1313" y="484"/>
                </a:cubicBezTo>
                <a:cubicBezTo>
                  <a:pt x="1310" y="486"/>
                  <a:pt x="1306" y="485"/>
                  <a:pt x="1304" y="485"/>
                </a:cubicBezTo>
                <a:cubicBezTo>
                  <a:pt x="1301" y="485"/>
                  <a:pt x="1292" y="492"/>
                  <a:pt x="1289" y="494"/>
                </a:cubicBezTo>
                <a:cubicBezTo>
                  <a:pt x="1286" y="496"/>
                  <a:pt x="1286" y="503"/>
                  <a:pt x="1287" y="505"/>
                </a:cubicBezTo>
                <a:cubicBezTo>
                  <a:pt x="1289" y="507"/>
                  <a:pt x="1292" y="511"/>
                  <a:pt x="1290" y="512"/>
                </a:cubicBezTo>
                <a:cubicBezTo>
                  <a:pt x="1288" y="513"/>
                  <a:pt x="1287" y="518"/>
                  <a:pt x="1292" y="522"/>
                </a:cubicBezTo>
                <a:cubicBezTo>
                  <a:pt x="1296" y="527"/>
                  <a:pt x="1295" y="528"/>
                  <a:pt x="1295" y="530"/>
                </a:cubicBezTo>
                <a:cubicBezTo>
                  <a:pt x="1295" y="533"/>
                  <a:pt x="1297" y="533"/>
                  <a:pt x="1300" y="537"/>
                </a:cubicBezTo>
                <a:cubicBezTo>
                  <a:pt x="1303" y="541"/>
                  <a:pt x="1295" y="544"/>
                  <a:pt x="1294" y="546"/>
                </a:cubicBezTo>
                <a:cubicBezTo>
                  <a:pt x="1293" y="549"/>
                  <a:pt x="1296" y="552"/>
                  <a:pt x="1299" y="554"/>
                </a:cubicBezTo>
                <a:cubicBezTo>
                  <a:pt x="1301" y="556"/>
                  <a:pt x="1307" y="555"/>
                  <a:pt x="1310" y="553"/>
                </a:cubicBezTo>
                <a:cubicBezTo>
                  <a:pt x="1314" y="552"/>
                  <a:pt x="1317" y="549"/>
                  <a:pt x="1320" y="549"/>
                </a:cubicBezTo>
                <a:cubicBezTo>
                  <a:pt x="1322" y="549"/>
                  <a:pt x="1332" y="548"/>
                  <a:pt x="1332" y="548"/>
                </a:cubicBezTo>
                <a:cubicBezTo>
                  <a:pt x="1332" y="548"/>
                  <a:pt x="1336" y="543"/>
                  <a:pt x="1339" y="539"/>
                </a:cubicBezTo>
                <a:cubicBezTo>
                  <a:pt x="1342" y="536"/>
                  <a:pt x="1350" y="539"/>
                  <a:pt x="1350" y="539"/>
                </a:cubicBezTo>
                <a:cubicBezTo>
                  <a:pt x="1350" y="539"/>
                  <a:pt x="1353" y="537"/>
                  <a:pt x="1362" y="535"/>
                </a:cubicBezTo>
                <a:cubicBezTo>
                  <a:pt x="1371" y="533"/>
                  <a:pt x="1368" y="537"/>
                  <a:pt x="1371" y="538"/>
                </a:cubicBezTo>
                <a:cubicBezTo>
                  <a:pt x="1374" y="539"/>
                  <a:pt x="1379" y="540"/>
                  <a:pt x="1382" y="542"/>
                </a:cubicBezTo>
                <a:cubicBezTo>
                  <a:pt x="1384" y="544"/>
                  <a:pt x="1382" y="548"/>
                  <a:pt x="1381" y="550"/>
                </a:cubicBezTo>
                <a:cubicBezTo>
                  <a:pt x="1381" y="552"/>
                  <a:pt x="1388" y="551"/>
                  <a:pt x="1388" y="549"/>
                </a:cubicBezTo>
                <a:cubicBezTo>
                  <a:pt x="1388" y="547"/>
                  <a:pt x="1390" y="546"/>
                  <a:pt x="1394" y="543"/>
                </a:cubicBezTo>
                <a:cubicBezTo>
                  <a:pt x="1398" y="541"/>
                  <a:pt x="1395" y="547"/>
                  <a:pt x="1396" y="550"/>
                </a:cubicBezTo>
                <a:cubicBezTo>
                  <a:pt x="1398" y="553"/>
                  <a:pt x="1400" y="545"/>
                  <a:pt x="1400" y="549"/>
                </a:cubicBezTo>
                <a:cubicBezTo>
                  <a:pt x="1400" y="550"/>
                  <a:pt x="1401" y="552"/>
                  <a:pt x="1402" y="553"/>
                </a:cubicBezTo>
                <a:cubicBezTo>
                  <a:pt x="1402" y="554"/>
                  <a:pt x="1407" y="554"/>
                  <a:pt x="1407" y="558"/>
                </a:cubicBezTo>
                <a:cubicBezTo>
                  <a:pt x="1407" y="562"/>
                  <a:pt x="1407" y="564"/>
                  <a:pt x="1408" y="565"/>
                </a:cubicBezTo>
                <a:cubicBezTo>
                  <a:pt x="1409" y="566"/>
                  <a:pt x="1415" y="565"/>
                  <a:pt x="1418" y="569"/>
                </a:cubicBezTo>
                <a:cubicBezTo>
                  <a:pt x="1421" y="574"/>
                  <a:pt x="1423" y="570"/>
                  <a:pt x="1424" y="568"/>
                </a:cubicBezTo>
                <a:cubicBezTo>
                  <a:pt x="1426" y="566"/>
                  <a:pt x="1431" y="569"/>
                  <a:pt x="1432" y="570"/>
                </a:cubicBezTo>
                <a:cubicBezTo>
                  <a:pt x="1434" y="572"/>
                  <a:pt x="1438" y="567"/>
                  <a:pt x="1444" y="566"/>
                </a:cubicBezTo>
                <a:cubicBezTo>
                  <a:pt x="1449" y="564"/>
                  <a:pt x="1449" y="564"/>
                  <a:pt x="1450" y="562"/>
                </a:cubicBezTo>
                <a:cubicBezTo>
                  <a:pt x="1452" y="560"/>
                  <a:pt x="1453" y="554"/>
                  <a:pt x="1456" y="549"/>
                </a:cubicBezTo>
                <a:cubicBezTo>
                  <a:pt x="1460" y="545"/>
                  <a:pt x="1464" y="537"/>
                  <a:pt x="1464" y="531"/>
                </a:cubicBezTo>
                <a:cubicBezTo>
                  <a:pt x="1464" y="525"/>
                  <a:pt x="1464" y="511"/>
                  <a:pt x="1460" y="504"/>
                </a:cubicBezTo>
                <a:cubicBezTo>
                  <a:pt x="1455" y="498"/>
                  <a:pt x="1447" y="491"/>
                  <a:pt x="1448" y="488"/>
                </a:cubicBezTo>
                <a:close/>
                <a:moveTo>
                  <a:pt x="847" y="232"/>
                </a:moveTo>
                <a:cubicBezTo>
                  <a:pt x="848" y="232"/>
                  <a:pt x="853" y="232"/>
                  <a:pt x="852" y="228"/>
                </a:cubicBezTo>
                <a:cubicBezTo>
                  <a:pt x="850" y="224"/>
                  <a:pt x="847" y="224"/>
                  <a:pt x="846" y="224"/>
                </a:cubicBezTo>
                <a:cubicBezTo>
                  <a:pt x="845" y="224"/>
                  <a:pt x="840" y="223"/>
                  <a:pt x="838" y="224"/>
                </a:cubicBezTo>
                <a:cubicBezTo>
                  <a:pt x="836" y="225"/>
                  <a:pt x="840" y="228"/>
                  <a:pt x="842" y="228"/>
                </a:cubicBezTo>
                <a:cubicBezTo>
                  <a:pt x="844" y="229"/>
                  <a:pt x="845" y="231"/>
                  <a:pt x="847" y="232"/>
                </a:cubicBezTo>
                <a:close/>
                <a:moveTo>
                  <a:pt x="1554" y="576"/>
                </a:moveTo>
                <a:cubicBezTo>
                  <a:pt x="1554" y="578"/>
                  <a:pt x="1550" y="578"/>
                  <a:pt x="1548" y="580"/>
                </a:cubicBezTo>
                <a:cubicBezTo>
                  <a:pt x="1546" y="582"/>
                  <a:pt x="1548" y="583"/>
                  <a:pt x="1542" y="586"/>
                </a:cubicBezTo>
                <a:cubicBezTo>
                  <a:pt x="1535" y="590"/>
                  <a:pt x="1527" y="594"/>
                  <a:pt x="1526" y="598"/>
                </a:cubicBezTo>
                <a:cubicBezTo>
                  <a:pt x="1524" y="601"/>
                  <a:pt x="1527" y="603"/>
                  <a:pt x="1533" y="603"/>
                </a:cubicBezTo>
                <a:cubicBezTo>
                  <a:pt x="1539" y="604"/>
                  <a:pt x="1538" y="605"/>
                  <a:pt x="1542" y="600"/>
                </a:cubicBezTo>
                <a:cubicBezTo>
                  <a:pt x="1546" y="596"/>
                  <a:pt x="1550" y="593"/>
                  <a:pt x="1555" y="589"/>
                </a:cubicBezTo>
                <a:cubicBezTo>
                  <a:pt x="1560" y="586"/>
                  <a:pt x="1560" y="580"/>
                  <a:pt x="1560" y="580"/>
                </a:cubicBezTo>
                <a:cubicBezTo>
                  <a:pt x="1560" y="580"/>
                  <a:pt x="1555" y="575"/>
                  <a:pt x="1554" y="576"/>
                </a:cubicBezTo>
                <a:close/>
                <a:moveTo>
                  <a:pt x="1574" y="563"/>
                </a:moveTo>
                <a:cubicBezTo>
                  <a:pt x="1573" y="563"/>
                  <a:pt x="1572" y="565"/>
                  <a:pt x="1569" y="563"/>
                </a:cubicBezTo>
                <a:cubicBezTo>
                  <a:pt x="1565" y="561"/>
                  <a:pt x="1566" y="562"/>
                  <a:pt x="1564" y="558"/>
                </a:cubicBezTo>
                <a:cubicBezTo>
                  <a:pt x="1561" y="555"/>
                  <a:pt x="1561" y="550"/>
                  <a:pt x="1557" y="552"/>
                </a:cubicBezTo>
                <a:cubicBezTo>
                  <a:pt x="1556" y="552"/>
                  <a:pt x="1557" y="557"/>
                  <a:pt x="1559" y="558"/>
                </a:cubicBezTo>
                <a:cubicBezTo>
                  <a:pt x="1560" y="560"/>
                  <a:pt x="1561" y="565"/>
                  <a:pt x="1561" y="566"/>
                </a:cubicBezTo>
                <a:cubicBezTo>
                  <a:pt x="1560" y="568"/>
                  <a:pt x="1554" y="570"/>
                  <a:pt x="1557" y="572"/>
                </a:cubicBezTo>
                <a:cubicBezTo>
                  <a:pt x="1560" y="574"/>
                  <a:pt x="1566" y="572"/>
                  <a:pt x="1565" y="574"/>
                </a:cubicBezTo>
                <a:cubicBezTo>
                  <a:pt x="1564" y="576"/>
                  <a:pt x="1561" y="579"/>
                  <a:pt x="1564" y="580"/>
                </a:cubicBezTo>
                <a:cubicBezTo>
                  <a:pt x="1568" y="581"/>
                  <a:pt x="1569" y="577"/>
                  <a:pt x="1570" y="575"/>
                </a:cubicBezTo>
                <a:cubicBezTo>
                  <a:pt x="1572" y="572"/>
                  <a:pt x="1573" y="570"/>
                  <a:pt x="1576" y="568"/>
                </a:cubicBezTo>
                <a:cubicBezTo>
                  <a:pt x="1578" y="567"/>
                  <a:pt x="1576" y="563"/>
                  <a:pt x="1574" y="563"/>
                </a:cubicBezTo>
                <a:close/>
                <a:moveTo>
                  <a:pt x="1585" y="467"/>
                </a:moveTo>
                <a:cubicBezTo>
                  <a:pt x="1581" y="466"/>
                  <a:pt x="1575" y="475"/>
                  <a:pt x="1575" y="475"/>
                </a:cubicBezTo>
                <a:cubicBezTo>
                  <a:pt x="1580" y="477"/>
                  <a:pt x="1588" y="468"/>
                  <a:pt x="1585" y="467"/>
                </a:cubicBezTo>
                <a:close/>
                <a:moveTo>
                  <a:pt x="825" y="218"/>
                </a:moveTo>
                <a:cubicBezTo>
                  <a:pt x="827" y="216"/>
                  <a:pt x="823" y="212"/>
                  <a:pt x="822" y="212"/>
                </a:cubicBezTo>
                <a:cubicBezTo>
                  <a:pt x="818" y="212"/>
                  <a:pt x="816" y="217"/>
                  <a:pt x="819" y="219"/>
                </a:cubicBezTo>
                <a:cubicBezTo>
                  <a:pt x="821" y="221"/>
                  <a:pt x="823" y="221"/>
                  <a:pt x="825" y="218"/>
                </a:cubicBezTo>
                <a:close/>
                <a:moveTo>
                  <a:pt x="797" y="218"/>
                </a:moveTo>
                <a:cubicBezTo>
                  <a:pt x="797" y="217"/>
                  <a:pt x="795" y="214"/>
                  <a:pt x="793" y="218"/>
                </a:cubicBezTo>
                <a:cubicBezTo>
                  <a:pt x="792" y="219"/>
                  <a:pt x="796" y="220"/>
                  <a:pt x="797" y="218"/>
                </a:cubicBezTo>
                <a:close/>
                <a:moveTo>
                  <a:pt x="1313" y="438"/>
                </a:moveTo>
                <a:cubicBezTo>
                  <a:pt x="1312" y="441"/>
                  <a:pt x="1319" y="443"/>
                  <a:pt x="1319" y="439"/>
                </a:cubicBezTo>
                <a:cubicBezTo>
                  <a:pt x="1320" y="435"/>
                  <a:pt x="1314" y="435"/>
                  <a:pt x="1313" y="438"/>
                </a:cubicBezTo>
                <a:close/>
                <a:moveTo>
                  <a:pt x="1340" y="389"/>
                </a:moveTo>
                <a:cubicBezTo>
                  <a:pt x="1339" y="389"/>
                  <a:pt x="1328" y="391"/>
                  <a:pt x="1327" y="391"/>
                </a:cubicBezTo>
                <a:cubicBezTo>
                  <a:pt x="1326" y="392"/>
                  <a:pt x="1319" y="390"/>
                  <a:pt x="1319" y="390"/>
                </a:cubicBezTo>
                <a:cubicBezTo>
                  <a:pt x="1316" y="393"/>
                  <a:pt x="1318" y="396"/>
                  <a:pt x="1322" y="395"/>
                </a:cubicBezTo>
                <a:cubicBezTo>
                  <a:pt x="1326" y="395"/>
                  <a:pt x="1335" y="394"/>
                  <a:pt x="1337" y="394"/>
                </a:cubicBezTo>
                <a:cubicBezTo>
                  <a:pt x="1339" y="394"/>
                  <a:pt x="1342" y="389"/>
                  <a:pt x="1340" y="389"/>
                </a:cubicBezTo>
                <a:close/>
                <a:moveTo>
                  <a:pt x="1293" y="433"/>
                </a:moveTo>
                <a:cubicBezTo>
                  <a:pt x="1294" y="431"/>
                  <a:pt x="1289" y="427"/>
                  <a:pt x="1287" y="427"/>
                </a:cubicBezTo>
                <a:cubicBezTo>
                  <a:pt x="1286" y="427"/>
                  <a:pt x="1276" y="425"/>
                  <a:pt x="1276" y="425"/>
                </a:cubicBezTo>
                <a:cubicBezTo>
                  <a:pt x="1274" y="426"/>
                  <a:pt x="1272" y="426"/>
                  <a:pt x="1271" y="427"/>
                </a:cubicBezTo>
                <a:cubicBezTo>
                  <a:pt x="1271" y="427"/>
                  <a:pt x="1271" y="427"/>
                  <a:pt x="1270" y="426"/>
                </a:cubicBezTo>
                <a:cubicBezTo>
                  <a:pt x="1266" y="424"/>
                  <a:pt x="1261" y="426"/>
                  <a:pt x="1259" y="423"/>
                </a:cubicBezTo>
                <a:cubicBezTo>
                  <a:pt x="1258" y="420"/>
                  <a:pt x="1256" y="420"/>
                  <a:pt x="1254" y="422"/>
                </a:cubicBezTo>
                <a:cubicBezTo>
                  <a:pt x="1251" y="426"/>
                  <a:pt x="1255" y="428"/>
                  <a:pt x="1256" y="429"/>
                </a:cubicBezTo>
                <a:cubicBezTo>
                  <a:pt x="1257" y="430"/>
                  <a:pt x="1261" y="430"/>
                  <a:pt x="1265" y="430"/>
                </a:cubicBezTo>
                <a:cubicBezTo>
                  <a:pt x="1268" y="430"/>
                  <a:pt x="1271" y="429"/>
                  <a:pt x="1271" y="428"/>
                </a:cubicBezTo>
                <a:cubicBezTo>
                  <a:pt x="1271" y="429"/>
                  <a:pt x="1272" y="429"/>
                  <a:pt x="1272" y="430"/>
                </a:cubicBezTo>
                <a:cubicBezTo>
                  <a:pt x="1275" y="432"/>
                  <a:pt x="1277" y="434"/>
                  <a:pt x="1282" y="433"/>
                </a:cubicBezTo>
                <a:cubicBezTo>
                  <a:pt x="1286" y="433"/>
                  <a:pt x="1293" y="435"/>
                  <a:pt x="1293" y="433"/>
                </a:cubicBezTo>
                <a:close/>
                <a:moveTo>
                  <a:pt x="1227" y="366"/>
                </a:moveTo>
                <a:cubicBezTo>
                  <a:pt x="1229" y="373"/>
                  <a:pt x="1233" y="380"/>
                  <a:pt x="1234" y="382"/>
                </a:cubicBezTo>
                <a:cubicBezTo>
                  <a:pt x="1236" y="385"/>
                  <a:pt x="1242" y="389"/>
                  <a:pt x="1245" y="391"/>
                </a:cubicBezTo>
                <a:cubicBezTo>
                  <a:pt x="1247" y="393"/>
                  <a:pt x="1250" y="390"/>
                  <a:pt x="1249" y="388"/>
                </a:cubicBezTo>
                <a:cubicBezTo>
                  <a:pt x="1247" y="385"/>
                  <a:pt x="1244" y="382"/>
                  <a:pt x="1244" y="379"/>
                </a:cubicBezTo>
                <a:cubicBezTo>
                  <a:pt x="1244" y="377"/>
                  <a:pt x="1242" y="373"/>
                  <a:pt x="1239" y="368"/>
                </a:cubicBezTo>
                <a:cubicBezTo>
                  <a:pt x="1236" y="364"/>
                  <a:pt x="1233" y="362"/>
                  <a:pt x="1231" y="359"/>
                </a:cubicBezTo>
                <a:cubicBezTo>
                  <a:pt x="1229" y="356"/>
                  <a:pt x="1222" y="351"/>
                  <a:pt x="1222" y="351"/>
                </a:cubicBezTo>
                <a:cubicBezTo>
                  <a:pt x="1219" y="351"/>
                  <a:pt x="1219" y="357"/>
                  <a:pt x="1221" y="359"/>
                </a:cubicBezTo>
                <a:cubicBezTo>
                  <a:pt x="1222" y="360"/>
                  <a:pt x="1225" y="359"/>
                  <a:pt x="1227" y="366"/>
                </a:cubicBezTo>
                <a:close/>
                <a:moveTo>
                  <a:pt x="1313" y="413"/>
                </a:moveTo>
                <a:cubicBezTo>
                  <a:pt x="1316" y="415"/>
                  <a:pt x="1321" y="406"/>
                  <a:pt x="1323" y="409"/>
                </a:cubicBezTo>
                <a:cubicBezTo>
                  <a:pt x="1324" y="412"/>
                  <a:pt x="1323" y="413"/>
                  <a:pt x="1325" y="416"/>
                </a:cubicBezTo>
                <a:cubicBezTo>
                  <a:pt x="1328" y="420"/>
                  <a:pt x="1333" y="419"/>
                  <a:pt x="1333" y="419"/>
                </a:cubicBezTo>
                <a:cubicBezTo>
                  <a:pt x="1333" y="419"/>
                  <a:pt x="1332" y="410"/>
                  <a:pt x="1328" y="408"/>
                </a:cubicBezTo>
                <a:cubicBezTo>
                  <a:pt x="1324" y="406"/>
                  <a:pt x="1321" y="403"/>
                  <a:pt x="1326" y="404"/>
                </a:cubicBezTo>
                <a:cubicBezTo>
                  <a:pt x="1331" y="404"/>
                  <a:pt x="1334" y="402"/>
                  <a:pt x="1333" y="400"/>
                </a:cubicBezTo>
                <a:cubicBezTo>
                  <a:pt x="1332" y="398"/>
                  <a:pt x="1324" y="399"/>
                  <a:pt x="1322" y="399"/>
                </a:cubicBezTo>
                <a:cubicBezTo>
                  <a:pt x="1320" y="400"/>
                  <a:pt x="1317" y="398"/>
                  <a:pt x="1317" y="398"/>
                </a:cubicBezTo>
                <a:cubicBezTo>
                  <a:pt x="1314" y="399"/>
                  <a:pt x="1315" y="401"/>
                  <a:pt x="1314" y="404"/>
                </a:cubicBezTo>
                <a:cubicBezTo>
                  <a:pt x="1313" y="408"/>
                  <a:pt x="1310" y="411"/>
                  <a:pt x="1313" y="413"/>
                </a:cubicBezTo>
                <a:close/>
                <a:moveTo>
                  <a:pt x="1256" y="409"/>
                </a:moveTo>
                <a:cubicBezTo>
                  <a:pt x="1258" y="407"/>
                  <a:pt x="1257" y="403"/>
                  <a:pt x="1254" y="404"/>
                </a:cubicBezTo>
                <a:cubicBezTo>
                  <a:pt x="1251" y="404"/>
                  <a:pt x="1248" y="399"/>
                  <a:pt x="1244" y="395"/>
                </a:cubicBezTo>
                <a:cubicBezTo>
                  <a:pt x="1239" y="392"/>
                  <a:pt x="1235" y="390"/>
                  <a:pt x="1230" y="385"/>
                </a:cubicBezTo>
                <a:cubicBezTo>
                  <a:pt x="1226" y="380"/>
                  <a:pt x="1220" y="377"/>
                  <a:pt x="1217" y="374"/>
                </a:cubicBezTo>
                <a:cubicBezTo>
                  <a:pt x="1214" y="371"/>
                  <a:pt x="1209" y="370"/>
                  <a:pt x="1208" y="371"/>
                </a:cubicBezTo>
                <a:cubicBezTo>
                  <a:pt x="1203" y="372"/>
                  <a:pt x="1214" y="380"/>
                  <a:pt x="1216" y="381"/>
                </a:cubicBezTo>
                <a:cubicBezTo>
                  <a:pt x="1217" y="382"/>
                  <a:pt x="1227" y="391"/>
                  <a:pt x="1227" y="395"/>
                </a:cubicBezTo>
                <a:cubicBezTo>
                  <a:pt x="1227" y="399"/>
                  <a:pt x="1234" y="409"/>
                  <a:pt x="1236" y="410"/>
                </a:cubicBezTo>
                <a:cubicBezTo>
                  <a:pt x="1237" y="412"/>
                  <a:pt x="1247" y="418"/>
                  <a:pt x="1248" y="421"/>
                </a:cubicBezTo>
                <a:cubicBezTo>
                  <a:pt x="1250" y="424"/>
                  <a:pt x="1253" y="424"/>
                  <a:pt x="1253" y="420"/>
                </a:cubicBezTo>
                <a:cubicBezTo>
                  <a:pt x="1253" y="416"/>
                  <a:pt x="1254" y="411"/>
                  <a:pt x="1256" y="409"/>
                </a:cubicBezTo>
                <a:close/>
                <a:moveTo>
                  <a:pt x="1315" y="327"/>
                </a:moveTo>
                <a:cubicBezTo>
                  <a:pt x="1317" y="331"/>
                  <a:pt x="1325" y="335"/>
                  <a:pt x="1323" y="337"/>
                </a:cubicBezTo>
                <a:cubicBezTo>
                  <a:pt x="1321" y="339"/>
                  <a:pt x="1316" y="342"/>
                  <a:pt x="1315" y="346"/>
                </a:cubicBezTo>
                <a:cubicBezTo>
                  <a:pt x="1314" y="349"/>
                  <a:pt x="1324" y="340"/>
                  <a:pt x="1327" y="337"/>
                </a:cubicBezTo>
                <a:cubicBezTo>
                  <a:pt x="1329" y="334"/>
                  <a:pt x="1335" y="336"/>
                  <a:pt x="1336" y="334"/>
                </a:cubicBezTo>
                <a:cubicBezTo>
                  <a:pt x="1337" y="332"/>
                  <a:pt x="1337" y="332"/>
                  <a:pt x="1337" y="332"/>
                </a:cubicBezTo>
                <a:cubicBezTo>
                  <a:pt x="1337" y="332"/>
                  <a:pt x="1333" y="331"/>
                  <a:pt x="1329" y="330"/>
                </a:cubicBezTo>
                <a:cubicBezTo>
                  <a:pt x="1326" y="329"/>
                  <a:pt x="1322" y="333"/>
                  <a:pt x="1324" y="327"/>
                </a:cubicBezTo>
                <a:cubicBezTo>
                  <a:pt x="1326" y="321"/>
                  <a:pt x="1331" y="322"/>
                  <a:pt x="1330" y="317"/>
                </a:cubicBezTo>
                <a:cubicBezTo>
                  <a:pt x="1329" y="313"/>
                  <a:pt x="1325" y="312"/>
                  <a:pt x="1324" y="312"/>
                </a:cubicBezTo>
                <a:cubicBezTo>
                  <a:pt x="1321" y="312"/>
                  <a:pt x="1324" y="316"/>
                  <a:pt x="1321" y="318"/>
                </a:cubicBezTo>
                <a:cubicBezTo>
                  <a:pt x="1317" y="321"/>
                  <a:pt x="1313" y="322"/>
                  <a:pt x="1315" y="327"/>
                </a:cubicBezTo>
                <a:close/>
                <a:moveTo>
                  <a:pt x="1140" y="353"/>
                </a:moveTo>
                <a:cubicBezTo>
                  <a:pt x="1138" y="354"/>
                  <a:pt x="1136" y="367"/>
                  <a:pt x="1140" y="368"/>
                </a:cubicBezTo>
                <a:cubicBezTo>
                  <a:pt x="1145" y="370"/>
                  <a:pt x="1147" y="362"/>
                  <a:pt x="1146" y="360"/>
                </a:cubicBezTo>
                <a:cubicBezTo>
                  <a:pt x="1144" y="359"/>
                  <a:pt x="1144" y="351"/>
                  <a:pt x="1140" y="353"/>
                </a:cubicBezTo>
                <a:close/>
                <a:moveTo>
                  <a:pt x="1296" y="373"/>
                </a:moveTo>
                <a:cubicBezTo>
                  <a:pt x="1289" y="373"/>
                  <a:pt x="1289" y="379"/>
                  <a:pt x="1287" y="380"/>
                </a:cubicBezTo>
                <a:cubicBezTo>
                  <a:pt x="1286" y="381"/>
                  <a:pt x="1284" y="382"/>
                  <a:pt x="1281" y="382"/>
                </a:cubicBezTo>
                <a:cubicBezTo>
                  <a:pt x="1278" y="383"/>
                  <a:pt x="1277" y="386"/>
                  <a:pt x="1276" y="388"/>
                </a:cubicBezTo>
                <a:cubicBezTo>
                  <a:pt x="1276" y="390"/>
                  <a:pt x="1270" y="385"/>
                  <a:pt x="1269" y="386"/>
                </a:cubicBezTo>
                <a:cubicBezTo>
                  <a:pt x="1267" y="388"/>
                  <a:pt x="1268" y="395"/>
                  <a:pt x="1271" y="401"/>
                </a:cubicBezTo>
                <a:cubicBezTo>
                  <a:pt x="1274" y="407"/>
                  <a:pt x="1281" y="411"/>
                  <a:pt x="1282" y="411"/>
                </a:cubicBezTo>
                <a:cubicBezTo>
                  <a:pt x="1284" y="411"/>
                  <a:pt x="1288" y="411"/>
                  <a:pt x="1291" y="412"/>
                </a:cubicBezTo>
                <a:cubicBezTo>
                  <a:pt x="1293" y="412"/>
                  <a:pt x="1302" y="413"/>
                  <a:pt x="1302" y="410"/>
                </a:cubicBezTo>
                <a:cubicBezTo>
                  <a:pt x="1301" y="406"/>
                  <a:pt x="1301" y="401"/>
                  <a:pt x="1304" y="398"/>
                </a:cubicBezTo>
                <a:cubicBezTo>
                  <a:pt x="1308" y="394"/>
                  <a:pt x="1312" y="392"/>
                  <a:pt x="1310" y="387"/>
                </a:cubicBezTo>
                <a:cubicBezTo>
                  <a:pt x="1308" y="382"/>
                  <a:pt x="1304" y="379"/>
                  <a:pt x="1307" y="377"/>
                </a:cubicBezTo>
                <a:cubicBezTo>
                  <a:pt x="1310" y="375"/>
                  <a:pt x="1313" y="374"/>
                  <a:pt x="1313" y="372"/>
                </a:cubicBezTo>
                <a:cubicBezTo>
                  <a:pt x="1313" y="370"/>
                  <a:pt x="1306" y="378"/>
                  <a:pt x="1306" y="365"/>
                </a:cubicBezTo>
                <a:cubicBezTo>
                  <a:pt x="1305" y="362"/>
                  <a:pt x="1300" y="366"/>
                  <a:pt x="1299" y="368"/>
                </a:cubicBezTo>
                <a:cubicBezTo>
                  <a:pt x="1299" y="371"/>
                  <a:pt x="1303" y="373"/>
                  <a:pt x="1296" y="373"/>
                </a:cubicBezTo>
                <a:close/>
                <a:moveTo>
                  <a:pt x="1337" y="351"/>
                </a:moveTo>
                <a:cubicBezTo>
                  <a:pt x="1335" y="349"/>
                  <a:pt x="1332" y="343"/>
                  <a:pt x="1328" y="345"/>
                </a:cubicBezTo>
                <a:cubicBezTo>
                  <a:pt x="1326" y="345"/>
                  <a:pt x="1323" y="352"/>
                  <a:pt x="1327" y="352"/>
                </a:cubicBezTo>
                <a:cubicBezTo>
                  <a:pt x="1331" y="352"/>
                  <a:pt x="1339" y="353"/>
                  <a:pt x="1337" y="351"/>
                </a:cubicBezTo>
                <a:close/>
                <a:moveTo>
                  <a:pt x="1341" y="353"/>
                </a:moveTo>
                <a:cubicBezTo>
                  <a:pt x="1336" y="360"/>
                  <a:pt x="1336" y="358"/>
                  <a:pt x="1332" y="357"/>
                </a:cubicBezTo>
                <a:cubicBezTo>
                  <a:pt x="1329" y="355"/>
                  <a:pt x="1323" y="360"/>
                  <a:pt x="1324" y="362"/>
                </a:cubicBezTo>
                <a:cubicBezTo>
                  <a:pt x="1325" y="364"/>
                  <a:pt x="1333" y="362"/>
                  <a:pt x="1335" y="365"/>
                </a:cubicBezTo>
                <a:cubicBezTo>
                  <a:pt x="1337" y="368"/>
                  <a:pt x="1337" y="369"/>
                  <a:pt x="1341" y="368"/>
                </a:cubicBezTo>
                <a:cubicBezTo>
                  <a:pt x="1345" y="367"/>
                  <a:pt x="1348" y="362"/>
                  <a:pt x="1347" y="359"/>
                </a:cubicBezTo>
                <a:cubicBezTo>
                  <a:pt x="1346" y="357"/>
                  <a:pt x="1341" y="353"/>
                  <a:pt x="1341" y="353"/>
                </a:cubicBezTo>
                <a:close/>
                <a:moveTo>
                  <a:pt x="1340" y="339"/>
                </a:moveTo>
                <a:cubicBezTo>
                  <a:pt x="1339" y="339"/>
                  <a:pt x="1334" y="347"/>
                  <a:pt x="1340" y="346"/>
                </a:cubicBezTo>
                <a:cubicBezTo>
                  <a:pt x="1347" y="346"/>
                  <a:pt x="1345" y="339"/>
                  <a:pt x="1340" y="339"/>
                </a:cubicBezTo>
                <a:close/>
                <a:moveTo>
                  <a:pt x="1324" y="284"/>
                </a:moveTo>
                <a:cubicBezTo>
                  <a:pt x="1318" y="285"/>
                  <a:pt x="1315" y="297"/>
                  <a:pt x="1319" y="296"/>
                </a:cubicBezTo>
                <a:cubicBezTo>
                  <a:pt x="1324" y="296"/>
                  <a:pt x="1329" y="283"/>
                  <a:pt x="1324" y="284"/>
                </a:cubicBezTo>
                <a:close/>
                <a:moveTo>
                  <a:pt x="1003" y="450"/>
                </a:moveTo>
                <a:cubicBezTo>
                  <a:pt x="998" y="449"/>
                  <a:pt x="998" y="455"/>
                  <a:pt x="994" y="459"/>
                </a:cubicBezTo>
                <a:cubicBezTo>
                  <a:pt x="990" y="463"/>
                  <a:pt x="986" y="467"/>
                  <a:pt x="984" y="466"/>
                </a:cubicBezTo>
                <a:cubicBezTo>
                  <a:pt x="983" y="466"/>
                  <a:pt x="974" y="469"/>
                  <a:pt x="977" y="475"/>
                </a:cubicBezTo>
                <a:cubicBezTo>
                  <a:pt x="980" y="480"/>
                  <a:pt x="979" y="486"/>
                  <a:pt x="977" y="489"/>
                </a:cubicBezTo>
                <a:cubicBezTo>
                  <a:pt x="974" y="491"/>
                  <a:pt x="979" y="499"/>
                  <a:pt x="978" y="503"/>
                </a:cubicBezTo>
                <a:cubicBezTo>
                  <a:pt x="977" y="507"/>
                  <a:pt x="979" y="510"/>
                  <a:pt x="985" y="510"/>
                </a:cubicBezTo>
                <a:cubicBezTo>
                  <a:pt x="990" y="510"/>
                  <a:pt x="992" y="508"/>
                  <a:pt x="994" y="503"/>
                </a:cubicBezTo>
                <a:cubicBezTo>
                  <a:pt x="996" y="498"/>
                  <a:pt x="997" y="493"/>
                  <a:pt x="999" y="489"/>
                </a:cubicBezTo>
                <a:cubicBezTo>
                  <a:pt x="1001" y="485"/>
                  <a:pt x="1003" y="476"/>
                  <a:pt x="1004" y="474"/>
                </a:cubicBezTo>
                <a:cubicBezTo>
                  <a:pt x="1005" y="472"/>
                  <a:pt x="1008" y="465"/>
                  <a:pt x="1007" y="460"/>
                </a:cubicBezTo>
                <a:cubicBezTo>
                  <a:pt x="1007" y="456"/>
                  <a:pt x="1005" y="451"/>
                  <a:pt x="1003" y="450"/>
                </a:cubicBezTo>
                <a:close/>
                <a:moveTo>
                  <a:pt x="1342" y="438"/>
                </a:moveTo>
                <a:cubicBezTo>
                  <a:pt x="1342" y="438"/>
                  <a:pt x="1348" y="437"/>
                  <a:pt x="1348" y="435"/>
                </a:cubicBezTo>
                <a:cubicBezTo>
                  <a:pt x="1348" y="432"/>
                  <a:pt x="1342" y="429"/>
                  <a:pt x="1339" y="432"/>
                </a:cubicBezTo>
                <a:cubicBezTo>
                  <a:pt x="1337" y="435"/>
                  <a:pt x="1333" y="438"/>
                  <a:pt x="1333" y="440"/>
                </a:cubicBezTo>
                <a:cubicBezTo>
                  <a:pt x="1334" y="444"/>
                  <a:pt x="1342" y="438"/>
                  <a:pt x="1342" y="438"/>
                </a:cubicBezTo>
                <a:close/>
              </a:path>
            </a:pathLst>
          </a:custGeom>
          <a:solidFill>
            <a:schemeClr val="tx1">
              <a:alpha val="32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906121" y="2614538"/>
            <a:ext cx="438048" cy="682572"/>
            <a:chOff x="2903001" y="2615143"/>
            <a:chExt cx="438149" cy="682730"/>
          </a:xfrm>
        </p:grpSpPr>
        <p:sp>
          <p:nvSpPr>
            <p:cNvPr id="18" name="Freeform 170"/>
            <p:cNvSpPr>
              <a:spLocks noEditPoints="1"/>
            </p:cNvSpPr>
            <p:nvPr/>
          </p:nvSpPr>
          <p:spPr bwMode="auto">
            <a:xfrm>
              <a:off x="3145887" y="3004185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63757C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903001" y="2615143"/>
              <a:ext cx="310782" cy="459128"/>
              <a:chOff x="5083970" y="2364237"/>
              <a:chExt cx="310782" cy="459128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 flipV="1">
                <a:off x="5112772" y="2375035"/>
                <a:ext cx="281980" cy="448330"/>
              </a:xfrm>
              <a:prstGeom prst="line">
                <a:avLst/>
              </a:prstGeom>
              <a:ln>
                <a:solidFill>
                  <a:srgbClr val="637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5083970" y="2364237"/>
                <a:ext cx="83537" cy="83537"/>
              </a:xfrm>
              <a:prstGeom prst="ellipse">
                <a:avLst/>
              </a:prstGeom>
              <a:solidFill>
                <a:srgbClr val="637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906123" y="3274329"/>
            <a:ext cx="742775" cy="580527"/>
            <a:chOff x="2903003" y="3275087"/>
            <a:chExt cx="742947" cy="580661"/>
          </a:xfrm>
        </p:grpSpPr>
        <p:sp>
          <p:nvSpPr>
            <p:cNvPr id="23" name="Freeform 170"/>
            <p:cNvSpPr>
              <a:spLocks noEditPoints="1"/>
            </p:cNvSpPr>
            <p:nvPr/>
          </p:nvSpPr>
          <p:spPr bwMode="auto">
            <a:xfrm>
              <a:off x="3450687" y="3275087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 rot="16200000">
              <a:off x="2990237" y="3306208"/>
              <a:ext cx="462306" cy="636774"/>
              <a:chOff x="5088731" y="2386463"/>
              <a:chExt cx="311349" cy="464712"/>
            </a:xfrm>
            <a:solidFill>
              <a:srgbClr val="FF0000">
                <a:alpha val="70000"/>
              </a:srgbClr>
            </a:solidFill>
          </p:grpSpPr>
          <p:cxnSp>
            <p:nvCxnSpPr>
              <p:cNvPr id="25" name="直接连接符 24"/>
              <p:cNvCxnSpPr>
                <a:endCxn id="39" idx="5"/>
              </p:cNvCxnSpPr>
              <p:nvPr/>
            </p:nvCxnSpPr>
            <p:spPr>
              <a:xfrm rot="5400000" flipH="1">
                <a:off x="5083352" y="2534447"/>
                <a:ext cx="393409" cy="240047"/>
              </a:xfrm>
              <a:prstGeom prst="line">
                <a:avLst/>
              </a:prstGeom>
              <a:grpFill/>
              <a:ln>
                <a:solidFill>
                  <a:srgbClr val="FF00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5088731" y="2386463"/>
                <a:ext cx="83537" cy="83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18741" y="4364804"/>
            <a:ext cx="384256" cy="535207"/>
            <a:chOff x="6216388" y="4365814"/>
            <a:chExt cx="384345" cy="535331"/>
          </a:xfrm>
        </p:grpSpPr>
        <p:sp>
          <p:nvSpPr>
            <p:cNvPr id="41" name="Freeform 170"/>
            <p:cNvSpPr>
              <a:spLocks noEditPoints="1"/>
            </p:cNvSpPr>
            <p:nvPr/>
          </p:nvSpPr>
          <p:spPr bwMode="auto">
            <a:xfrm>
              <a:off x="6216388" y="4365814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FFA700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8986446">
              <a:off x="6353796" y="4463278"/>
              <a:ext cx="246937" cy="437867"/>
              <a:chOff x="5248835" y="2372462"/>
              <a:chExt cx="246937" cy="437867"/>
            </a:xfrm>
            <a:solidFill>
              <a:srgbClr val="FFA700"/>
            </a:solidFill>
          </p:grpSpPr>
          <p:cxnSp>
            <p:nvCxnSpPr>
              <p:cNvPr id="43" name="直接连接符 42"/>
              <p:cNvCxnSpPr>
                <a:endCxn id="44" idx="4"/>
              </p:cNvCxnSpPr>
              <p:nvPr/>
            </p:nvCxnSpPr>
            <p:spPr>
              <a:xfrm rot="12613554">
                <a:off x="5248835" y="2496844"/>
                <a:ext cx="246937" cy="313485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5302757" y="2372462"/>
                <a:ext cx="83537" cy="83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262799" y="3580737"/>
            <a:ext cx="559499" cy="486825"/>
            <a:chOff x="7260687" y="3581566"/>
            <a:chExt cx="559629" cy="486938"/>
          </a:xfrm>
        </p:grpSpPr>
        <p:sp>
          <p:nvSpPr>
            <p:cNvPr id="46" name="Freeform 170"/>
            <p:cNvSpPr>
              <a:spLocks noEditPoints="1"/>
            </p:cNvSpPr>
            <p:nvPr/>
          </p:nvSpPr>
          <p:spPr bwMode="auto">
            <a:xfrm>
              <a:off x="7260687" y="3641170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A23C93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 rot="8150983">
              <a:off x="7504206" y="3581566"/>
              <a:ext cx="316110" cy="486938"/>
              <a:chOff x="5083970" y="2364237"/>
              <a:chExt cx="316110" cy="486938"/>
            </a:xfrm>
            <a:solidFill>
              <a:srgbClr val="A23C93"/>
            </a:solidFill>
          </p:grpSpPr>
          <p:cxnSp>
            <p:nvCxnSpPr>
              <p:cNvPr id="48" name="直接连接符 47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grpFill/>
              <a:ln>
                <a:solidFill>
                  <a:srgbClr val="A23C93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5083970" y="2364237"/>
                <a:ext cx="83537" cy="83537"/>
              </a:xfrm>
              <a:prstGeom prst="ellipse">
                <a:avLst/>
              </a:prstGeom>
              <a:solidFill>
                <a:srgbClr val="A23C9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827" y="2609782"/>
            <a:ext cx="724357" cy="1017247"/>
            <a:chOff x="7247712" y="2610387"/>
            <a:chExt cx="724525" cy="1017482"/>
          </a:xfrm>
        </p:grpSpPr>
        <p:sp>
          <p:nvSpPr>
            <p:cNvPr id="51" name="Freeform 170"/>
            <p:cNvSpPr>
              <a:spLocks noEditPoints="1"/>
            </p:cNvSpPr>
            <p:nvPr/>
          </p:nvSpPr>
          <p:spPr bwMode="auto">
            <a:xfrm>
              <a:off x="7358319" y="3334181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24A9D4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 rot="9170224" flipV="1">
              <a:off x="7247712" y="2610387"/>
              <a:ext cx="724525" cy="687751"/>
              <a:chOff x="5089073" y="2370172"/>
              <a:chExt cx="311007" cy="481003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ln>
                <a:solidFill>
                  <a:srgbClr val="24A9D4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5089073" y="2370172"/>
                <a:ext cx="59499" cy="59499"/>
              </a:xfrm>
              <a:prstGeom prst="ellipse">
                <a:avLst/>
              </a:prstGeom>
              <a:solidFill>
                <a:srgbClr val="24A9D4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190900" y="2442553"/>
            <a:ext cx="642401" cy="1084752"/>
            <a:chOff x="6188540" y="2443118"/>
            <a:chExt cx="642550" cy="1085003"/>
          </a:xfrm>
        </p:grpSpPr>
        <p:sp>
          <p:nvSpPr>
            <p:cNvPr id="56" name="Freeform 170"/>
            <p:cNvSpPr>
              <a:spLocks noEditPoints="1"/>
            </p:cNvSpPr>
            <p:nvPr/>
          </p:nvSpPr>
          <p:spPr bwMode="auto">
            <a:xfrm>
              <a:off x="6635827" y="3234433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C18084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 rot="251943">
              <a:off x="6188540" y="2443118"/>
              <a:ext cx="586312" cy="859706"/>
              <a:chOff x="5090687" y="2370954"/>
              <a:chExt cx="309393" cy="480221"/>
            </a:xfrm>
            <a:solidFill>
              <a:srgbClr val="C18084">
                <a:alpha val="70000"/>
              </a:srgbClr>
            </a:solidFill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grpFill/>
              <a:ln>
                <a:solidFill>
                  <a:srgbClr val="C18084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5090687" y="2370954"/>
                <a:ext cx="64810" cy="648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991809" y="1997863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90920" y="1629217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圆角矩形 85"/>
          <p:cNvSpPr/>
          <p:nvPr/>
        </p:nvSpPr>
        <p:spPr bwMode="auto">
          <a:xfrm>
            <a:off x="1598520" y="1662292"/>
            <a:ext cx="354308" cy="35461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7" name="圆角矩形 86"/>
          <p:cNvSpPr/>
          <p:nvPr/>
        </p:nvSpPr>
        <p:spPr bwMode="auto">
          <a:xfrm>
            <a:off x="7888158" y="1923996"/>
            <a:ext cx="495598" cy="46775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圆角矩形 87"/>
          <p:cNvSpPr/>
          <p:nvPr/>
        </p:nvSpPr>
        <p:spPr bwMode="auto">
          <a:xfrm>
            <a:off x="2114351" y="3854856"/>
            <a:ext cx="384414" cy="35439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1" name="圆角矩形 90"/>
          <p:cNvSpPr/>
          <p:nvPr/>
        </p:nvSpPr>
        <p:spPr bwMode="auto">
          <a:xfrm>
            <a:off x="8026649" y="3749007"/>
            <a:ext cx="357107" cy="357107"/>
          </a:xfrm>
          <a:prstGeom prst="roundRect">
            <a:avLst>
              <a:gd name="adj" fmla="val 6712"/>
            </a:avLst>
          </a:prstGeom>
          <a:solidFill>
            <a:schemeClr val="bg2">
              <a:lumMod val="75000"/>
            </a:schemeClr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6592718" y="5007660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12256" y="4565512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111367" y="4196866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4888270" y="1608929"/>
            <a:ext cx="384414" cy="35439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98138" y="1923996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97249" y="1555350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624339" y="2224078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23450" y="185543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670048" y="4117653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69158" y="3749008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46279" y="5512937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145390" y="514429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7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7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97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97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97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47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97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7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97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47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97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97"/>
                            </p:stCondLst>
                            <p:childTnLst>
                              <p:par>
                                <p:cTn id="8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697"/>
                            </p:stCondLst>
                            <p:childTnLst>
                              <p:par>
                                <p:cTn id="9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47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797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197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997"/>
                            </p:stCondLst>
                            <p:childTnLst>
                              <p:par>
                                <p:cTn id="1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847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97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347"/>
                            </p:stCondLst>
                            <p:childTnLst>
                              <p:par>
                                <p:cTn id="1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147"/>
                            </p:stCondLst>
                            <p:childTnLst>
                              <p:par>
                                <p:cTn id="1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997"/>
                            </p:stCondLst>
                            <p:childTnLst>
                              <p:par>
                                <p:cTn id="1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247"/>
                            </p:stCondLst>
                            <p:childTnLst>
                              <p:par>
                                <p:cTn id="1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47"/>
                            </p:stCondLst>
                            <p:childTnLst>
                              <p:par>
                                <p:cTn id="1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  <p:bldP spid="62" grpId="0"/>
      <p:bldP spid="63" grpId="0"/>
      <p:bldP spid="86" grpId="0" animBg="1"/>
      <p:bldP spid="87" grpId="0" animBg="1"/>
      <p:bldP spid="88" grpId="0" animBg="1"/>
      <p:bldP spid="91" grpId="0" animBg="1"/>
      <p:bldP spid="92" grpId="0" animBg="1"/>
      <p:bldP spid="96" grpId="0"/>
      <p:bldP spid="97" grpId="0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成本预算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资金缺口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融资计划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融资用途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目标预测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保障措施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KSO_Shape"/>
          <p:cNvSpPr>
            <a:spLocks/>
          </p:cNvSpPr>
          <p:nvPr/>
        </p:nvSpPr>
        <p:spPr bwMode="auto">
          <a:xfrm>
            <a:off x="5399290" y="1412776"/>
            <a:ext cx="1327945" cy="127482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6052671" y="2085193"/>
            <a:ext cx="321102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4399" dirty="0"/>
              <a:t>财务与融资</a:t>
            </a:r>
            <a:endParaRPr lang="zh-CN" altLang="zh-CN" sz="4399" dirty="0"/>
          </a:p>
        </p:txBody>
      </p:sp>
      <p:sp>
        <p:nvSpPr>
          <p:cNvPr id="100" name="TextBox 99"/>
          <p:cNvSpPr txBox="1"/>
          <p:nvPr/>
        </p:nvSpPr>
        <p:spPr>
          <a:xfrm>
            <a:off x="6229416" y="2900165"/>
            <a:ext cx="204168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成本</a:t>
            </a:r>
            <a:r>
              <a:rPr lang="zh-CN" altLang="en-US" dirty="0"/>
              <a:t>预算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4593307" y="4855415"/>
            <a:ext cx="642793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4379043" y="1641449"/>
            <a:ext cx="857058" cy="85705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879291" y="2212820"/>
            <a:ext cx="714215" cy="71421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2593506" y="1427184"/>
            <a:ext cx="642793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950613" y="2355663"/>
            <a:ext cx="1785537" cy="178553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6599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2307820" y="1927135"/>
            <a:ext cx="499950" cy="49995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4807572" y="3784093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4093357" y="4355464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2164977" y="3926936"/>
            <a:ext cx="928479" cy="92847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4379043" y="4641151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3186595" y="2586865"/>
            <a:ext cx="145070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998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7998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9416" y="3387891"/>
            <a:ext cx="204168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资金缺口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9416" y="3797307"/>
            <a:ext cx="209349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融资计划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1103" y="2950038"/>
            <a:ext cx="238796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资金主要用途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71103" y="3397350"/>
            <a:ext cx="238796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结束语</a:t>
            </a:r>
          </a:p>
        </p:txBody>
      </p:sp>
    </p:spTree>
    <p:extLst>
      <p:ext uri="{BB962C8B-B14F-4D97-AF65-F5344CB8AC3E}">
        <p14:creationId xmlns:p14="http://schemas.microsoft.com/office/powerpoint/2010/main" val="13059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6" grpId="0"/>
      <p:bldP spid="17" grpId="0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成本分析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Cost analysis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4667494" y="5224406"/>
            <a:ext cx="645" cy="645"/>
          </a:xfrm>
          <a:prstGeom prst="rect">
            <a:avLst/>
          </a:prstGeom>
          <a:solidFill>
            <a:srgbClr val="F0B1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29" name="直接连接符 128"/>
          <p:cNvCxnSpPr/>
          <p:nvPr/>
        </p:nvCxnSpPr>
        <p:spPr>
          <a:xfrm>
            <a:off x="1624394" y="3441180"/>
            <a:ext cx="2753147" cy="19263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1861389" y="3350825"/>
            <a:ext cx="3200953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3492997" y="2290094"/>
            <a:ext cx="970079" cy="3115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2659267" y="3350551"/>
            <a:ext cx="2403075" cy="18738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>
            <a:off x="2606939" y="2046895"/>
            <a:ext cx="854927" cy="317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94"/>
          <p:cNvSpPr>
            <a:spLocks noChangeArrowheads="1"/>
          </p:cNvSpPr>
          <p:nvPr/>
        </p:nvSpPr>
        <p:spPr bwMode="auto">
          <a:xfrm>
            <a:off x="2798618" y="3192606"/>
            <a:ext cx="1388757" cy="138875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圆角矩形 166"/>
          <p:cNvSpPr/>
          <p:nvPr/>
        </p:nvSpPr>
        <p:spPr bwMode="auto">
          <a:xfrm>
            <a:off x="1088504" y="2970159"/>
            <a:ext cx="998058" cy="97190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8" name="圆角矩形 167"/>
          <p:cNvSpPr/>
          <p:nvPr/>
        </p:nvSpPr>
        <p:spPr bwMode="auto">
          <a:xfrm>
            <a:off x="2981127" y="1495906"/>
            <a:ext cx="1101978" cy="110197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9" name="圆角矩形 168"/>
          <p:cNvSpPr/>
          <p:nvPr/>
        </p:nvSpPr>
        <p:spPr bwMode="auto">
          <a:xfrm>
            <a:off x="2057342" y="4981375"/>
            <a:ext cx="943627" cy="94362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0" name="圆角矩形 169"/>
          <p:cNvSpPr/>
          <p:nvPr/>
        </p:nvSpPr>
        <p:spPr bwMode="auto">
          <a:xfrm>
            <a:off x="4069500" y="4981374"/>
            <a:ext cx="960690" cy="96069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1" name="圆角矩形 170"/>
          <p:cNvSpPr/>
          <p:nvPr/>
        </p:nvSpPr>
        <p:spPr bwMode="auto">
          <a:xfrm>
            <a:off x="4750898" y="2897597"/>
            <a:ext cx="928479" cy="92847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032089" y="3403104"/>
            <a:ext cx="1051015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支出成本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13125" y="3148859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059854" y="5160867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141987" y="5217516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730214" y="3069517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zh-CN" altLang="zh-CN" sz="31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7" name="Freeform 512"/>
          <p:cNvSpPr>
            <a:spLocks/>
          </p:cNvSpPr>
          <p:nvPr/>
        </p:nvSpPr>
        <p:spPr bwMode="auto">
          <a:xfrm>
            <a:off x="7109154" y="2466413"/>
            <a:ext cx="113496" cy="224850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233474" y="2366119"/>
            <a:ext cx="3002904" cy="46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支出成本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244850" y="2907621"/>
            <a:ext cx="4072023" cy="267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600" dirty="0"/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022087" y="1735528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7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7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7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77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77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77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77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77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77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77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77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377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877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477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27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977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227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477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727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393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/>
      <p:bldP spid="173" grpId="0"/>
      <p:bldP spid="174" grpId="0"/>
      <p:bldP spid="175" grpId="0"/>
      <p:bldP spid="176" grpId="0"/>
      <p:bldP spid="177" grpId="0" animBg="1"/>
      <p:bldP spid="178" grpId="0"/>
      <p:bldP spid="179" grpId="0"/>
      <p:bldP spid="1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资金预算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Fund budget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39701" y="1658506"/>
            <a:ext cx="2384196" cy="2384195"/>
            <a:chOff x="1480341" y="924151"/>
            <a:chExt cx="2504849" cy="2504849"/>
          </a:xfrm>
        </p:grpSpPr>
        <p:sp>
          <p:nvSpPr>
            <p:cNvPr id="16" name="泪滴形 15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32227" y="1076037"/>
              <a:ext cx="2201075" cy="220107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F7964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9" name="矩形 18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9013" y="1621277"/>
            <a:ext cx="2389457" cy="2389454"/>
            <a:chOff x="1480341" y="877841"/>
            <a:chExt cx="2504849" cy="2504849"/>
          </a:xfrm>
        </p:grpSpPr>
        <p:sp>
          <p:nvSpPr>
            <p:cNvPr id="21" name="泪滴形 20"/>
            <p:cNvSpPr/>
            <p:nvPr/>
          </p:nvSpPr>
          <p:spPr>
            <a:xfrm rot="8297680">
              <a:off x="1480341" y="87784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4BACC6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32228" y="1029726"/>
              <a:ext cx="2201074" cy="220107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4BACC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24" name="矩形 23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62636" y="5076757"/>
            <a:ext cx="2663679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资金比例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需要资金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款数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0152" y="5133893"/>
            <a:ext cx="2663679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资金比例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需要资金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款数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1" name="文本框 29"/>
          <p:cNvSpPr txBox="1">
            <a:spLocks noChangeArrowheads="1"/>
          </p:cNvSpPr>
          <p:nvPr/>
        </p:nvSpPr>
        <p:spPr bwMode="auto">
          <a:xfrm>
            <a:off x="2770266" y="2410287"/>
            <a:ext cx="141544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所需资金</a:t>
            </a:r>
            <a:endParaRPr lang="zh-CN" altLang="en-US" sz="2400" b="1" dirty="0">
              <a:solidFill>
                <a:srgbClr val="0099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33"/>
          <p:cNvSpPr txBox="1"/>
          <p:nvPr/>
        </p:nvSpPr>
        <p:spPr>
          <a:xfrm>
            <a:off x="2198794" y="2854326"/>
            <a:ext cx="2604487" cy="4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99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2599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599" dirty="0">
              <a:solidFill>
                <a:srgbClr val="0099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文本框 29"/>
          <p:cNvSpPr txBox="1">
            <a:spLocks noChangeArrowheads="1"/>
          </p:cNvSpPr>
          <p:nvPr/>
        </p:nvSpPr>
        <p:spPr bwMode="auto">
          <a:xfrm>
            <a:off x="7889171" y="2433610"/>
            <a:ext cx="141544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/>
            <a:r>
              <a:rPr lang="zh-CN" altLang="en-US" sz="2400" b="1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现有资金</a:t>
            </a:r>
            <a:endParaRPr lang="zh-CN" altLang="en-US" sz="2400" b="1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文本框 33"/>
          <p:cNvSpPr txBox="1"/>
          <p:nvPr/>
        </p:nvSpPr>
        <p:spPr>
          <a:xfrm>
            <a:off x="7275603" y="2854326"/>
            <a:ext cx="2604487" cy="4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99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sz="2599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2599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061752" y="1654735"/>
            <a:ext cx="0" cy="38155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56530" y="2966877"/>
            <a:ext cx="828334" cy="6461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35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1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3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3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8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8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8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8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8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80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3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8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5" grpId="0"/>
      <p:bldP spid="39" grpId="0"/>
      <p:bldP spid="41" grpId="0"/>
      <p:bldP spid="42" grpId="0"/>
      <p:bldP spid="45" grpId="0"/>
      <p:bldP spid="46" grpId="0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融资计划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Financing plan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3152971">
            <a:off x="460294" y="2676116"/>
            <a:ext cx="4281446" cy="1747740"/>
            <a:chOff x="2482316" y="2299046"/>
            <a:chExt cx="4752528" cy="1940042"/>
          </a:xfrm>
        </p:grpSpPr>
        <p:sp>
          <p:nvSpPr>
            <p:cNvPr id="16" name="矩形 15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rot="3152971">
            <a:off x="2927787" y="2676116"/>
            <a:ext cx="4281446" cy="1747740"/>
            <a:chOff x="2482316" y="2299046"/>
            <a:chExt cx="4752528" cy="1940042"/>
          </a:xfrm>
        </p:grpSpPr>
        <p:sp>
          <p:nvSpPr>
            <p:cNvPr id="21" name="矩形 20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3152971">
            <a:off x="5395280" y="2676116"/>
            <a:ext cx="4281446" cy="1747740"/>
            <a:chOff x="2482316" y="2299046"/>
            <a:chExt cx="4752528" cy="1940042"/>
          </a:xfrm>
        </p:grpSpPr>
        <p:sp>
          <p:nvSpPr>
            <p:cNvPr id="39" name="矩形 38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 rot="5400000">
            <a:off x="1344718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914446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1651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4460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 rot="5400000">
            <a:off x="3826894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396623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3827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06636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 rot="5400000">
            <a:off x="6286550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856278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3483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6292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50711" y="2608212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 512"/>
          <p:cNvSpPr>
            <a:spLocks/>
          </p:cNvSpPr>
          <p:nvPr/>
        </p:nvSpPr>
        <p:spPr bwMode="auto">
          <a:xfrm>
            <a:off x="9206729" y="2198853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9349822" y="2104273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重要内容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26077" y="3709686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Freeform 512"/>
          <p:cNvSpPr>
            <a:spLocks/>
          </p:cNvSpPr>
          <p:nvPr/>
        </p:nvSpPr>
        <p:spPr bwMode="auto">
          <a:xfrm>
            <a:off x="9182094" y="3300327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325188" y="3205747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重要内容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6846" y="4889132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Freeform 512"/>
          <p:cNvSpPr>
            <a:spLocks/>
          </p:cNvSpPr>
          <p:nvPr/>
        </p:nvSpPr>
        <p:spPr bwMode="auto">
          <a:xfrm>
            <a:off x="9122864" y="4479773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9265958" y="4385193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重要内容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9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65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9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150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9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 animBg="1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结束语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585361" y="356718"/>
            <a:ext cx="2065555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Concluding remarks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30284" y="2250037"/>
            <a:ext cx="1499798" cy="1464916"/>
            <a:chOff x="3127216" y="2250558"/>
            <a:chExt cx="1500145" cy="1465255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3127216" y="3289073"/>
              <a:ext cx="426740" cy="42674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3237475" y="2369097"/>
              <a:ext cx="474156" cy="474156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295452" y="3304918"/>
              <a:ext cx="331909" cy="331909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对角圆角矩形 39"/>
            <p:cNvSpPr/>
            <p:nvPr/>
          </p:nvSpPr>
          <p:spPr bwMode="auto">
            <a:xfrm>
              <a:off x="3396027" y="2756975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3593091" y="2250558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61366" y="3714953"/>
            <a:ext cx="1619762" cy="1211894"/>
            <a:chOff x="5358814" y="3715812"/>
            <a:chExt cx="1620137" cy="1212175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5466888" y="4501246"/>
              <a:ext cx="318666" cy="30820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对角圆角矩形 41"/>
            <p:cNvSpPr/>
            <p:nvPr/>
          </p:nvSpPr>
          <p:spPr bwMode="auto">
            <a:xfrm>
              <a:off x="5626221" y="3976494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6560426" y="4501247"/>
              <a:ext cx="418525" cy="30820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6467764" y="4690910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圆角矩形 55"/>
            <p:cNvSpPr/>
            <p:nvPr/>
          </p:nvSpPr>
          <p:spPr bwMode="auto">
            <a:xfrm>
              <a:off x="5358814" y="3715812"/>
              <a:ext cx="426740" cy="381025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56721" y="3470068"/>
            <a:ext cx="1522441" cy="1148647"/>
            <a:chOff x="9555140" y="3470871"/>
            <a:chExt cx="1522793" cy="1148913"/>
          </a:xfrm>
        </p:grpSpPr>
        <p:sp>
          <p:nvSpPr>
            <p:cNvPr id="46" name="对角圆角矩形 45"/>
            <p:cNvSpPr/>
            <p:nvPr/>
          </p:nvSpPr>
          <p:spPr bwMode="auto">
            <a:xfrm>
              <a:off x="9697387" y="3609120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10603777" y="3470871"/>
              <a:ext cx="474156" cy="33682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圆角矩形 56"/>
            <p:cNvSpPr/>
            <p:nvPr/>
          </p:nvSpPr>
          <p:spPr bwMode="auto">
            <a:xfrm>
              <a:off x="9555140" y="4145726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圆角矩形 57"/>
            <p:cNvSpPr/>
            <p:nvPr/>
          </p:nvSpPr>
          <p:spPr bwMode="auto">
            <a:xfrm>
              <a:off x="9763690" y="4382707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94723" y="2676666"/>
            <a:ext cx="1715366" cy="890744"/>
            <a:chOff x="7192596" y="2677286"/>
            <a:chExt cx="1715763" cy="890950"/>
          </a:xfrm>
        </p:grpSpPr>
        <p:sp>
          <p:nvSpPr>
            <p:cNvPr id="44" name="对角圆角矩形 43"/>
            <p:cNvSpPr/>
            <p:nvPr/>
          </p:nvSpPr>
          <p:spPr bwMode="auto">
            <a:xfrm>
              <a:off x="7533307" y="2677286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8477922" y="3213331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7311136" y="3227977"/>
              <a:ext cx="446005" cy="334726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8623866" y="3283743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圆角矩形 58"/>
            <p:cNvSpPr/>
            <p:nvPr/>
          </p:nvSpPr>
          <p:spPr bwMode="auto">
            <a:xfrm>
              <a:off x="7192596" y="3103297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9389" y="3612227"/>
            <a:ext cx="1364273" cy="1589476"/>
            <a:chOff x="1035837" y="3613063"/>
            <a:chExt cx="1364589" cy="1589844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1035837" y="4533423"/>
              <a:ext cx="568988" cy="49786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对角圆角矩形 18"/>
            <p:cNvSpPr/>
            <p:nvPr/>
          </p:nvSpPr>
          <p:spPr bwMode="auto">
            <a:xfrm>
              <a:off x="1309867" y="4096838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1807730" y="4723841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1215035" y="3613063"/>
              <a:ext cx="426740" cy="42674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1926270" y="4866087"/>
              <a:ext cx="474156" cy="33682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圆角矩形 59"/>
            <p:cNvSpPr/>
            <p:nvPr/>
          </p:nvSpPr>
          <p:spPr bwMode="auto">
            <a:xfrm>
              <a:off x="1523235" y="3904015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61413" y="2654948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99079" y="4085030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17383" y="2665807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06581" y="3993212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48471" y="2412717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23817" y="4204458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新机遇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2514" y="2881808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0410" y="4117279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新项目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09141" y="2786031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新模式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28741" y="3744794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新思路</a:t>
            </a:r>
          </a:p>
        </p:txBody>
      </p:sp>
    </p:spTree>
    <p:extLst>
      <p:ext uri="{BB962C8B-B14F-4D97-AF65-F5344CB8AC3E}">
        <p14:creationId xmlns:p14="http://schemas.microsoft.com/office/powerpoint/2010/main" val="18770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3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3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3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92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92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92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31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31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31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7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70"/>
                            </p:stCondLst>
                            <p:childTnLst>
                              <p:par>
                                <p:cTn id="9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37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09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609"/>
                            </p:stCondLst>
                            <p:childTnLst>
                              <p:par>
                                <p:cTn id="1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209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1" grpId="0"/>
      <p:bldP spid="66" grpId="0"/>
      <p:bldP spid="67" grpId="0"/>
      <p:bldP spid="68" grpId="0"/>
      <p:bldP spid="69" grpId="0"/>
      <p:bldP spid="39" grpId="0"/>
      <p:bldP spid="41" grpId="0"/>
      <p:bldP spid="43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21523" y="117700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Impact MT Std" pitchFamily="34" charset="0"/>
                <a:ea typeface="微软雅黑" pitchFamily="34" charset="-122"/>
              </a:rPr>
              <a:t>CONTENTS</a:t>
            </a:r>
            <a:endParaRPr lang="zh-CN" altLang="en-US" sz="2000" b="1" dirty="0"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1528292" y="2608019"/>
            <a:ext cx="1001342" cy="68758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3607939" y="2657784"/>
            <a:ext cx="833464" cy="70983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5618293" y="2510671"/>
            <a:ext cx="865599" cy="85694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7735766" y="2579218"/>
            <a:ext cx="842813" cy="71638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9791015" y="2492896"/>
            <a:ext cx="836156" cy="802711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4801443" y="-1"/>
            <a:ext cx="2706492" cy="1145649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5495037" y="445894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73251" y="2657784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89475" y="2647535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033691" y="2647535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121923" y="2657784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115" y="4725144"/>
            <a:ext cx="12217152" cy="2225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9"/>
          <p:cNvSpPr txBox="1"/>
          <p:nvPr/>
        </p:nvSpPr>
        <p:spPr>
          <a:xfrm>
            <a:off x="1273051" y="3842623"/>
            <a:ext cx="158417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我们是谁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9"/>
          <p:cNvSpPr txBox="1"/>
          <p:nvPr/>
        </p:nvSpPr>
        <p:spPr>
          <a:xfrm>
            <a:off x="985019" y="3622521"/>
            <a:ext cx="210304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公司与团队介绍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9"/>
          <p:cNvSpPr txBox="1"/>
          <p:nvPr/>
        </p:nvSpPr>
        <p:spPr>
          <a:xfrm>
            <a:off x="3073251" y="3839876"/>
            <a:ext cx="20059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我们要做什么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155568" y="3619774"/>
            <a:ext cx="171788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项目介绍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9"/>
          <p:cNvSpPr txBox="1"/>
          <p:nvPr/>
        </p:nvSpPr>
        <p:spPr>
          <a:xfrm>
            <a:off x="5093421" y="3842623"/>
            <a:ext cx="187220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我们怎么做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4945459" y="3622521"/>
            <a:ext cx="2092178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产品及运营方法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7321723" y="3842623"/>
            <a:ext cx="167643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发展计划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7249715" y="3622521"/>
            <a:ext cx="182045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长期的战略目标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9481963" y="3842623"/>
            <a:ext cx="18002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财务与融资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9265939" y="3622521"/>
            <a:ext cx="195699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融资与资本运作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2" descr="C:\Users\Administrator\Desktop\20140627172239307b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" y="5013176"/>
            <a:ext cx="1616622" cy="16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9"/>
          <p:cNvSpPr txBox="1"/>
          <p:nvPr/>
        </p:nvSpPr>
        <p:spPr>
          <a:xfrm>
            <a:off x="2281161" y="5210424"/>
            <a:ext cx="9505057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公司地址：上海市浦东新区岳泽路新沂大厦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9-102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室              公司网址：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www. ooopic.com</a:t>
            </a:r>
          </a:p>
          <a:p>
            <a:pPr marL="0" lvl="1"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热线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400-600-8526          QQ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8000015021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400-600-8526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公司邮箱：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ooopic·com@qq.com</a:t>
            </a:r>
          </a:p>
          <a:p>
            <a:pPr marL="0" lvl="1">
              <a:lnSpc>
                <a:spcPct val="150000"/>
              </a:lnSpc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3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3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3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" y="1628800"/>
            <a:ext cx="8408402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85047" y="1484784"/>
            <a:ext cx="6474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谢谢您的指导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4"/>
          <p:cNvSpPr txBox="1">
            <a:spLocks/>
          </p:cNvSpPr>
          <p:nvPr/>
        </p:nvSpPr>
        <p:spPr>
          <a:xfrm>
            <a:off x="408955" y="3561962"/>
            <a:ext cx="45960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我们将竭尽全力做的更好！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1129035" y="955074"/>
            <a:ext cx="4702553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Impact MT Std" pitchFamily="34" charset="0"/>
              </a:rPr>
              <a:t>THANK YOU FOR YOUR GUIDANCE</a:t>
            </a:r>
            <a:endParaRPr lang="zh-CN" altLang="en-US" sz="2933" dirty="0">
              <a:latin typeface="Impact MT Std" pitchFamily="34" charset="0"/>
              <a:sym typeface="Impact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25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8605763" y="3476601"/>
            <a:ext cx="346848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现任职销售部经理，毕业于美国麻省理工大学设计系，曾获全国“十佳青年”。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相信在我的带领下，公司一定会步入一个新的纪元，开拓创新。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8622286" y="2924944"/>
            <a:ext cx="1933849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人：张三丰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81409" y="3385895"/>
            <a:ext cx="599800" cy="40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96259" y="338589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6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  <p:bldP spid="28" grpId="0"/>
      <p:bldP spid="29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公司介绍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团队介绍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核心成员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组织结构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5204676" y="1484784"/>
            <a:ext cx="1741748" cy="119600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大事件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8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337765" y="1806193"/>
            <a:ext cx="3743549" cy="3743549"/>
            <a:chOff x="3851920" y="836712"/>
            <a:chExt cx="3744416" cy="3744416"/>
          </a:xfrm>
        </p:grpSpPr>
        <p:grpSp>
          <p:nvGrpSpPr>
            <p:cNvPr id="54" name="组合 53"/>
            <p:cNvGrpSpPr/>
            <p:nvPr/>
          </p:nvGrpSpPr>
          <p:grpSpPr>
            <a:xfrm>
              <a:off x="3851920" y="836712"/>
              <a:ext cx="3744416" cy="3744416"/>
              <a:chOff x="3851920" y="836712"/>
              <a:chExt cx="3744416" cy="374441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851920" y="836712"/>
                <a:ext cx="3744416" cy="3744416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4004500" y="989292"/>
                <a:ext cx="3439257" cy="3439257"/>
                <a:chOff x="2758018" y="1768555"/>
                <a:chExt cx="3439257" cy="3439257"/>
              </a:xfrm>
              <a:effectLst>
                <a:outerShdw blurRad="25400" sx="101000" sy="101000" algn="ctr" rotWithShape="0">
                  <a:schemeClr val="accent1">
                    <a:lumMod val="50000"/>
                    <a:alpha val="21000"/>
                  </a:schemeClr>
                </a:outerShdw>
              </a:effectLst>
            </p:grpSpPr>
            <p:sp>
              <p:nvSpPr>
                <p:cNvPr id="58" name="任意多边形 57"/>
                <p:cNvSpPr/>
                <p:nvPr/>
              </p:nvSpPr>
              <p:spPr>
                <a:xfrm>
                  <a:off x="2783515" y="1768555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0 h 3413760"/>
                    <a:gd name="connsiteX1" fmla="*/ 341376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0"/>
                      </a:moveTo>
                      <a:cubicBezTo>
                        <a:pt x="2649564" y="0"/>
                        <a:pt x="3413760" y="764196"/>
                        <a:pt x="3413760" y="1706880"/>
                      </a:cubicBezTo>
                      <a:lnTo>
                        <a:pt x="1706880" y="1706880"/>
                      </a:lnTo>
                      <a:lnTo>
                        <a:pt x="1706880" y="0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8706" r="-38348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6279" tIns="682187" rIns="458719" bIns="1816595" numCol="1" spcCol="1270" anchor="ctr" anchorCtr="0">
                  <a:noAutofit/>
                </a:bodyPr>
                <a:lstStyle/>
                <a:p>
                  <a:pPr algn="ctr" defTabSz="177764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999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2781464" y="1794052"/>
                  <a:ext cx="3413760" cy="3413760"/>
                </a:xfrm>
                <a:custGeom>
                  <a:avLst/>
                  <a:gdLst>
                    <a:gd name="connsiteX0" fmla="*/ 3413760 w 3413760"/>
                    <a:gd name="connsiteY0" fmla="*/ 1706880 h 3413760"/>
                    <a:gd name="connsiteX1" fmla="*/ 1706880 w 3413760"/>
                    <a:gd name="connsiteY1" fmla="*/ 3413760 h 3413760"/>
                    <a:gd name="connsiteX2" fmla="*/ 1706880 w 3413760"/>
                    <a:gd name="connsiteY2" fmla="*/ 1706880 h 3413760"/>
                    <a:gd name="connsiteX3" fmla="*/ 341376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3413760" y="1706880"/>
                      </a:moveTo>
                      <a:cubicBezTo>
                        <a:pt x="3413760" y="2649564"/>
                        <a:pt x="2649564" y="3413760"/>
                        <a:pt x="1706880" y="3413760"/>
                      </a:cubicBezTo>
                      <a:lnTo>
                        <a:pt x="1706880" y="1706880"/>
                      </a:lnTo>
                      <a:lnTo>
                        <a:pt x="3413760" y="1706880"/>
                      </a:lnTo>
                      <a:close/>
                    </a:path>
                  </a:pathLst>
                </a:cu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616" r="-161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8692" tIns="1848692" rIns="467252" bIns="711036" numCol="1" spcCol="1270" anchor="ctr" anchorCtr="0">
                  <a:noAutofit/>
                </a:bodyPr>
                <a:lstStyle/>
                <a:p>
                  <a:pPr algn="ctr" defTabSz="284423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6399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2758018" y="1794052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3413760 h 3413760"/>
                    <a:gd name="connsiteX1" fmla="*/ 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341376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3413760"/>
                      </a:moveTo>
                      <a:cubicBezTo>
                        <a:pt x="764196" y="3413760"/>
                        <a:pt x="0" y="2649564"/>
                        <a:pt x="0" y="1706880"/>
                      </a:cubicBezTo>
                      <a:lnTo>
                        <a:pt x="1706880" y="1706880"/>
                      </a:lnTo>
                      <a:lnTo>
                        <a:pt x="1706880" y="3413760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6594" r="-5118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779" tIns="1818219" rIns="1818219" bIns="680563" numCol="1" spcCol="1270" anchor="ctr" anchorCtr="0">
                  <a:noAutofit/>
                </a:bodyPr>
                <a:lstStyle/>
                <a:p>
                  <a:pPr algn="ctr" defTabSz="177764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999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2758018" y="1770606"/>
                  <a:ext cx="3413760" cy="3413760"/>
                </a:xfrm>
                <a:custGeom>
                  <a:avLst/>
                  <a:gdLst>
                    <a:gd name="connsiteX0" fmla="*/ 0 w 3413760"/>
                    <a:gd name="connsiteY0" fmla="*/ 1706880 h 3413760"/>
                    <a:gd name="connsiteX1" fmla="*/ 1706880 w 3413760"/>
                    <a:gd name="connsiteY1" fmla="*/ 0 h 3413760"/>
                    <a:gd name="connsiteX2" fmla="*/ 1706880 w 3413760"/>
                    <a:gd name="connsiteY2" fmla="*/ 1706880 h 3413760"/>
                    <a:gd name="connsiteX3" fmla="*/ 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0" y="1706880"/>
                      </a:moveTo>
                      <a:cubicBezTo>
                        <a:pt x="0" y="764196"/>
                        <a:pt x="764196" y="0"/>
                        <a:pt x="1706880" y="0"/>
                      </a:cubicBezTo>
                      <a:lnTo>
                        <a:pt x="1706880" y="1706880"/>
                      </a:lnTo>
                      <a:lnTo>
                        <a:pt x="0" y="1706880"/>
                      </a:lnTo>
                      <a:close/>
                    </a:path>
                  </a:pathLst>
                </a:custGeom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14170" r="-6333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779" tIns="680562" rIns="1818219" bIns="1818220" numCol="1" spcCol="1270" anchor="ctr" anchorCtr="0">
                  <a:noAutofit/>
                </a:bodyPr>
                <a:lstStyle/>
                <a:p>
                  <a:pPr algn="ctr" defTabSz="177764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999"/>
                </a:p>
              </p:txBody>
            </p:sp>
          </p:grpSp>
        </p:grpSp>
        <p:sp>
          <p:nvSpPr>
            <p:cNvPr id="55" name="椭圆 54"/>
            <p:cNvSpPr/>
            <p:nvPr/>
          </p:nvSpPr>
          <p:spPr>
            <a:xfrm>
              <a:off x="4968044" y="195283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Company profile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48519" y="2193731"/>
            <a:ext cx="5460736" cy="316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dirty="0"/>
              <a:t>公司自成立以来</a:t>
            </a:r>
            <a:r>
              <a:rPr lang="zh-CN" altLang="zh-CN" dirty="0"/>
              <a:t>，以</a:t>
            </a:r>
            <a:r>
              <a:rPr lang="zh-CN" altLang="zh-CN" dirty="0"/>
              <a:t>“策略先行，经营致胜，管理为本”的商业推广理念</a:t>
            </a:r>
            <a:r>
              <a:rPr lang="zh-CN" altLang="zh-CN" dirty="0"/>
              <a:t>，一步一个脚印</a:t>
            </a:r>
            <a:r>
              <a:rPr lang="zh-CN" altLang="zh-CN" dirty="0"/>
              <a:t>发展成为东莞同类企业中经营范围最广</a:t>
            </a:r>
            <a:r>
              <a:rPr lang="zh-CN" altLang="zh-CN" dirty="0"/>
              <a:t>、在行</a:t>
            </a:r>
            <a:r>
              <a:rPr lang="zh-CN" altLang="zh-CN" dirty="0"/>
              <a:t>业内颇具影响力的企业</a:t>
            </a:r>
            <a:r>
              <a:rPr lang="zh-CN" altLang="zh-CN" dirty="0"/>
              <a:t>。公司</a:t>
            </a:r>
            <a:r>
              <a:rPr lang="zh-CN" altLang="zh-CN" dirty="0"/>
              <a:t>自成立以来</a:t>
            </a:r>
            <a:r>
              <a:rPr lang="zh-CN" altLang="zh-CN" dirty="0"/>
              <a:t>，以</a:t>
            </a:r>
            <a:r>
              <a:rPr lang="zh-CN" altLang="zh-CN" dirty="0"/>
              <a:t>“策略先行，经营致胜，管理为本”的商业推广理念，整合行业资源，开创多元发展格局，经过自身结构调整和“二次创业”，一步一个脚印发展成为东莞同类企业中经营范围最广、最具竞争力和发展活力、在行业内颇具影响力的企业。</a:t>
            </a:r>
            <a:endParaRPr lang="zh-CN" altLang="en-US" dirty="0"/>
          </a:p>
        </p:txBody>
      </p:sp>
      <p:sp>
        <p:nvSpPr>
          <p:cNvPr id="21" name="文本框 5"/>
          <p:cNvSpPr txBox="1"/>
          <p:nvPr/>
        </p:nvSpPr>
        <p:spPr>
          <a:xfrm>
            <a:off x="828094" y="168435"/>
            <a:ext cx="2368701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9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endParaRPr lang="zh-CN" altLang="en-US" sz="39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3790" y="373592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Company profile 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4" name="矩形 2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60962" y="298025"/>
            <a:ext cx="279332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0" name="矩形 29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8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4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团队介绍</a:t>
            </a:r>
            <a:endParaRPr lang="zh-CN" altLang="zh-CN" sz="3599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Team building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 descr="E:\企业文化\企业文化图片\PNG\0 (3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1" y="1614208"/>
            <a:ext cx="4351729" cy="21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113778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17113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年轻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51011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有梦想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3778" y="4587959"/>
            <a:ext cx="197719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行动力强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6146" y="2941401"/>
            <a:ext cx="5256582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Freeform 5"/>
          <p:cNvSpPr>
            <a:spLocks noChangeAspect="1" noEditPoints="1"/>
          </p:cNvSpPr>
          <p:nvPr/>
        </p:nvSpPr>
        <p:spPr bwMode="auto">
          <a:xfrm>
            <a:off x="5867564" y="1614537"/>
            <a:ext cx="740547" cy="611858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59073" y="2300185"/>
            <a:ext cx="2825706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99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我们的团队</a:t>
            </a:r>
          </a:p>
        </p:txBody>
      </p:sp>
    </p:spTree>
    <p:extLst>
      <p:ext uri="{BB962C8B-B14F-4D97-AF65-F5344CB8AC3E}">
        <p14:creationId xmlns:p14="http://schemas.microsoft.com/office/powerpoint/2010/main" val="31350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6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6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6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1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1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1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1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9" grpId="0"/>
      <p:bldP spid="71" grpId="0"/>
      <p:bldP spid="72" grpId="0"/>
      <p:bldP spid="73" grpId="0"/>
      <p:bldP spid="75" grpId="0"/>
      <p:bldP spid="7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项目成员</a:t>
            </a:r>
            <a:endParaRPr lang="zh-CN" altLang="zh-CN" sz="3599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Project member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Picture 8" descr="女商人,快乐,人,20到24岁,商务人士_787c6c44e_年轻的商务女性_创意图片_Getty Images Ch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39" t="54" r="9282" b="9135"/>
          <a:stretch/>
        </p:blipFill>
        <p:spPr bwMode="auto">
          <a:xfrm>
            <a:off x="6530726" y="2161371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女商人,快乐,表现积极,专业人员,职业_42571de3b_商务女士肖像_创意图片_Getty Images Chi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-55" r="19724" b="55"/>
          <a:stretch/>
        </p:blipFill>
        <p:spPr bwMode="auto">
          <a:xfrm>
            <a:off x="6507521" y="4241582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男商人,人,20到24岁,商务人士,白领_4d4e1ee04_自信的商务男士_创意图片_Getty Images Chin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21236"/>
          <a:stretch/>
        </p:blipFill>
        <p:spPr bwMode="auto">
          <a:xfrm>
            <a:off x="1455517" y="4241582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组合 49"/>
          <p:cNvGrpSpPr/>
          <p:nvPr/>
        </p:nvGrpSpPr>
        <p:grpSpPr>
          <a:xfrm>
            <a:off x="-139794" y="1413242"/>
            <a:ext cx="12189178" cy="575931"/>
            <a:chOff x="-143619" y="1413570"/>
            <a:chExt cx="12192000" cy="576064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-143619" y="1701602"/>
              <a:ext cx="5735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312421" y="1701602"/>
              <a:ext cx="5735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5707655" y="1413570"/>
              <a:ext cx="540400" cy="576064"/>
              <a:chOff x="9372024" y="260648"/>
              <a:chExt cx="540400" cy="576064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9372024" y="260648"/>
                <a:ext cx="540400" cy="5760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14"/>
              <p:cNvSpPr txBox="1"/>
              <p:nvPr/>
            </p:nvSpPr>
            <p:spPr>
              <a:xfrm>
                <a:off x="9408148" y="333237"/>
                <a:ext cx="4681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团队</a:t>
                </a:r>
                <a:endPara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介绍</a:t>
                </a:r>
              </a:p>
            </p:txBody>
          </p:sp>
        </p:grpSp>
      </p:grpSp>
      <p:pic>
        <p:nvPicPr>
          <p:cNvPr id="56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455517" y="2161371"/>
            <a:ext cx="1619625" cy="1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文本框 18"/>
          <p:cNvSpPr txBox="1"/>
          <p:nvPr/>
        </p:nvSpPr>
        <p:spPr>
          <a:xfrm>
            <a:off x="3363107" y="216137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程财富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人力资源经理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文本框 29"/>
          <p:cNvSpPr txBox="1"/>
          <p:nvPr/>
        </p:nvSpPr>
        <p:spPr>
          <a:xfrm>
            <a:off x="8402500" y="216137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张曼玉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市场营销主管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文本框 30"/>
          <p:cNvSpPr txBox="1"/>
          <p:nvPr/>
        </p:nvSpPr>
        <p:spPr>
          <a:xfrm>
            <a:off x="8402500" y="4213539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陈云云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财务总监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文本框 31"/>
          <p:cNvSpPr txBox="1"/>
          <p:nvPr/>
        </p:nvSpPr>
        <p:spPr>
          <a:xfrm>
            <a:off x="3363107" y="424158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马云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首席架构师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3435098" y="3069043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435098" y="5156792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474492" y="5128780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474492" y="3069043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8"/>
          <p:cNvSpPr txBox="1"/>
          <p:nvPr/>
        </p:nvSpPr>
        <p:spPr>
          <a:xfrm>
            <a:off x="3363107" y="3158222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文本框 28"/>
          <p:cNvSpPr txBox="1"/>
          <p:nvPr/>
        </p:nvSpPr>
        <p:spPr>
          <a:xfrm>
            <a:off x="8438496" y="3141035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文本框 32"/>
          <p:cNvSpPr txBox="1"/>
          <p:nvPr/>
        </p:nvSpPr>
        <p:spPr>
          <a:xfrm>
            <a:off x="8402501" y="5199874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文本框 33"/>
          <p:cNvSpPr txBox="1"/>
          <p:nvPr/>
        </p:nvSpPr>
        <p:spPr>
          <a:xfrm>
            <a:off x="3361908" y="5176681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3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7" grpId="0"/>
      <p:bldP spid="58" grpId="0"/>
      <p:bldP spid="59" grpId="0"/>
      <p:bldP spid="60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核心成员</a:t>
            </a:r>
            <a:endParaRPr lang="zh-CN" altLang="zh-CN" sz="3599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Core member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3794418" y="1845191"/>
            <a:ext cx="7729179" cy="21595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0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562927" y="1845191"/>
            <a:ext cx="2159500" cy="2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文本框 18"/>
          <p:cNvSpPr txBox="1"/>
          <p:nvPr/>
        </p:nvSpPr>
        <p:spPr>
          <a:xfrm>
            <a:off x="1706909" y="4522222"/>
            <a:ext cx="2087749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99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程财富</a:t>
            </a:r>
            <a:endParaRPr lang="en-US" altLang="zh-CN" sz="4399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791" y="1845191"/>
            <a:ext cx="1487144" cy="21597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436249" y="2403261"/>
            <a:ext cx="3311601" cy="3239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团队协作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6436249" y="2781078"/>
            <a:ext cx="2447705" cy="3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沟通交流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436249" y="3177066"/>
            <a:ext cx="3887532" cy="3239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业务知识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436249" y="3572983"/>
            <a:ext cx="2159740" cy="3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情绪管理</a:t>
            </a:r>
          </a:p>
        </p:txBody>
      </p:sp>
      <p:sp>
        <p:nvSpPr>
          <p:cNvPr id="77" name="文本框 5"/>
          <p:cNvSpPr txBox="1"/>
          <p:nvPr/>
        </p:nvSpPr>
        <p:spPr>
          <a:xfrm>
            <a:off x="6436249" y="1981207"/>
            <a:ext cx="1255919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技能：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文本框 9"/>
          <p:cNvSpPr txBox="1"/>
          <p:nvPr/>
        </p:nvSpPr>
        <p:spPr>
          <a:xfrm>
            <a:off x="10436971" y="2432080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40"/>
          <p:cNvSpPr txBox="1"/>
          <p:nvPr/>
        </p:nvSpPr>
        <p:spPr>
          <a:xfrm>
            <a:off x="10431768" y="3200561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41"/>
          <p:cNvSpPr txBox="1"/>
          <p:nvPr/>
        </p:nvSpPr>
        <p:spPr>
          <a:xfrm>
            <a:off x="10431768" y="3596478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42"/>
          <p:cNvSpPr txBox="1"/>
          <p:nvPr/>
        </p:nvSpPr>
        <p:spPr>
          <a:xfrm>
            <a:off x="10434572" y="2828069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10"/>
          <p:cNvSpPr txBox="1"/>
          <p:nvPr/>
        </p:nvSpPr>
        <p:spPr>
          <a:xfrm>
            <a:off x="3963711" y="1981207"/>
            <a:ext cx="210410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人物介绍：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3" name="文本框 11"/>
          <p:cNvSpPr txBox="1"/>
          <p:nvPr/>
        </p:nvSpPr>
        <p:spPr>
          <a:xfrm>
            <a:off x="7239235" y="3083437"/>
            <a:ext cx="905867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4022305" y="2432080"/>
            <a:ext cx="2045512" cy="11846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76158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上海复旦大学哲学系毕业，之后取得香港浸会大学传播硕士学位。 </a:t>
            </a:r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3278503" y="4906853"/>
            <a:ext cx="443924" cy="5152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3506693" y="5075511"/>
            <a:ext cx="156929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经理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5075990" y="5422115"/>
            <a:ext cx="65297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5547522" y="4644144"/>
            <a:ext cx="3186529" cy="584640"/>
            <a:chOff x="5545013" y="4645219"/>
            <a:chExt cx="3187267" cy="584775"/>
          </a:xfrm>
        </p:grpSpPr>
        <p:sp>
          <p:nvSpPr>
            <p:cNvPr id="89" name="文本框 49"/>
            <p:cNvSpPr txBox="1"/>
            <p:nvPr/>
          </p:nvSpPr>
          <p:spPr>
            <a:xfrm>
              <a:off x="6175996" y="4645219"/>
              <a:ext cx="2556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工作岗位说明及日常工作内容阐述。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5742" y1="45898" x2="35742" y2="45898"/>
                          <a14:backgroundMark x1="34570" y1="53906" x2="34570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5013" y="4683550"/>
              <a:ext cx="504000" cy="504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</p:pic>
      </p:grpSp>
      <p:grpSp>
        <p:nvGrpSpPr>
          <p:cNvPr id="91" name="组合 90"/>
          <p:cNvGrpSpPr/>
          <p:nvPr/>
        </p:nvGrpSpPr>
        <p:grpSpPr>
          <a:xfrm>
            <a:off x="605197" y="4618166"/>
            <a:ext cx="1030857" cy="711631"/>
            <a:chOff x="-25577" y="3582094"/>
            <a:chExt cx="1031096" cy="711796"/>
          </a:xfrm>
        </p:grpSpPr>
        <p:sp>
          <p:nvSpPr>
            <p:cNvPr id="92" name="Oval 16"/>
            <p:cNvSpPr>
              <a:spLocks noChangeArrowheads="1"/>
            </p:cNvSpPr>
            <p:nvPr/>
          </p:nvSpPr>
          <p:spPr bwMode="auto">
            <a:xfrm>
              <a:off x="-25577" y="3582094"/>
              <a:ext cx="295999" cy="295999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394471" y="3839809"/>
              <a:ext cx="454081" cy="454081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4" name="Oval 3"/>
            <p:cNvSpPr>
              <a:spLocks noChangeArrowheads="1"/>
            </p:cNvSpPr>
            <p:nvPr/>
          </p:nvSpPr>
          <p:spPr bwMode="auto">
            <a:xfrm>
              <a:off x="684883" y="3693506"/>
              <a:ext cx="320636" cy="320636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8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3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3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3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3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8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8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3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8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3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8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3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8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33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8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83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43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68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43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93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9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4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828094" y="206527"/>
            <a:ext cx="433705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企业架构</a:t>
            </a:r>
            <a:endParaRPr lang="zh-CN" altLang="zh-CN" sz="3599" dirty="0"/>
          </a:p>
        </p:txBody>
      </p:sp>
      <p:sp>
        <p:nvSpPr>
          <p:cNvPr id="5" name="TextBox 4"/>
          <p:cNvSpPr txBox="1"/>
          <p:nvPr/>
        </p:nvSpPr>
        <p:spPr>
          <a:xfrm>
            <a:off x="2922559" y="394809"/>
            <a:ext cx="3461971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The enterprise architecture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7" name="矩形 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060962" y="298025"/>
            <a:ext cx="2793324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3" name="直接连接符 32"/>
          <p:cNvCxnSpPr/>
          <p:nvPr/>
        </p:nvCxnSpPr>
        <p:spPr>
          <a:xfrm flipH="1">
            <a:off x="2822648" y="3576988"/>
            <a:ext cx="11681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94" idx="2"/>
          </p:cNvCxnSpPr>
          <p:nvPr/>
        </p:nvCxnSpPr>
        <p:spPr>
          <a:xfrm flipH="1">
            <a:off x="5788845" y="2128866"/>
            <a:ext cx="579730" cy="12027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5777667" y="3763424"/>
            <a:ext cx="590910" cy="18184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351853" y="4216934"/>
            <a:ext cx="96627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618714" y="2452062"/>
            <a:ext cx="1601757" cy="463424"/>
            <a:chOff x="6797535" y="2414529"/>
            <a:chExt cx="1602128" cy="46353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连接符 39"/>
          <p:cNvCxnSpPr>
            <a:endCxn id="93" idx="3"/>
          </p:cNvCxnSpPr>
          <p:nvPr/>
        </p:nvCxnSpPr>
        <p:spPr>
          <a:xfrm flipH="1">
            <a:off x="7074868" y="1928080"/>
            <a:ext cx="2214072" cy="47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066062" y="1444997"/>
            <a:ext cx="2276969" cy="366294"/>
            <a:chOff x="6219844" y="1349931"/>
            <a:chExt cx="2277496" cy="366379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8350715" y="2891160"/>
            <a:ext cx="955421" cy="121200"/>
            <a:chOff x="7529706" y="2853730"/>
            <a:chExt cx="955642" cy="121228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7529706" y="2854275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254200" y="3107134"/>
            <a:ext cx="1034739" cy="230723"/>
            <a:chOff x="7433167" y="3069754"/>
            <a:chExt cx="1034979" cy="230776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8124766" y="3770426"/>
            <a:ext cx="1245914" cy="390561"/>
            <a:chOff x="7251138" y="3733199"/>
            <a:chExt cx="1246202" cy="390651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7251138" y="3733199"/>
              <a:ext cx="676334" cy="39065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166266" y="4627319"/>
            <a:ext cx="1139870" cy="256007"/>
            <a:chOff x="7345214" y="4590291"/>
            <a:chExt cx="1140134" cy="256066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81902" y="4895845"/>
            <a:ext cx="1107036" cy="147905"/>
            <a:chOff x="7360854" y="4858878"/>
            <a:chExt cx="1107292" cy="147939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5777666" y="3553468"/>
            <a:ext cx="1164746" cy="641903"/>
            <a:chOff x="4956061" y="3516191"/>
            <a:chExt cx="1165016" cy="642052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5648867" y="3369406"/>
            <a:ext cx="1293547" cy="1526439"/>
            <a:chOff x="4896942" y="3586878"/>
            <a:chExt cx="1224135" cy="127200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5648866" y="3004663"/>
            <a:ext cx="1269363" cy="520118"/>
            <a:chOff x="4827231" y="2967259"/>
            <a:chExt cx="1269657" cy="520238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195983" y="3251117"/>
            <a:ext cx="2076221" cy="534416"/>
            <a:chOff x="373317" y="3213770"/>
            <a:chExt cx="2076702" cy="534540"/>
          </a:xfrm>
        </p:grpSpPr>
        <p:sp>
          <p:nvSpPr>
            <p:cNvPr id="69" name="圆角矩形 68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0" name="TextBox 152"/>
            <p:cNvSpPr>
              <a:spLocks noChangeArrowheads="1"/>
            </p:cNvSpPr>
            <p:nvPr/>
          </p:nvSpPr>
          <p:spPr bwMode="auto">
            <a:xfrm>
              <a:off x="861887" y="3213770"/>
              <a:ext cx="1099562" cy="5078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董事会</a:t>
              </a:r>
              <a:endParaRPr lang="zh-CN" altLang="en-US" b="1" kern="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19614" y="3251117"/>
            <a:ext cx="2076221" cy="534416"/>
            <a:chOff x="2897532" y="3213770"/>
            <a:chExt cx="2076702" cy="534540"/>
          </a:xfrm>
        </p:grpSpPr>
        <p:sp>
          <p:nvSpPr>
            <p:cNvPr id="72" name="圆角矩形 71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3" name="TextBox 152"/>
            <p:cNvSpPr>
              <a:spLocks noChangeArrowheads="1"/>
            </p:cNvSpPr>
            <p:nvPr/>
          </p:nvSpPr>
          <p:spPr bwMode="auto">
            <a:xfrm>
              <a:off x="3339048" y="3213770"/>
              <a:ext cx="1099562" cy="5078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总经理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85576" y="4633255"/>
            <a:ext cx="1466278" cy="461558"/>
            <a:chOff x="6064227" y="4596227"/>
            <a:chExt cx="1466617" cy="461665"/>
          </a:xfrm>
        </p:grpSpPr>
        <p:sp>
          <p:nvSpPr>
            <p:cNvPr id="75" name="圆角矩形 74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6" name="TextBox 152"/>
            <p:cNvSpPr>
              <a:spLocks noChangeArrowheads="1"/>
            </p:cNvSpPr>
            <p:nvPr/>
          </p:nvSpPr>
          <p:spPr bwMode="auto">
            <a:xfrm>
              <a:off x="6214293" y="4596227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客服部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885576" y="3955861"/>
            <a:ext cx="1466278" cy="461558"/>
            <a:chOff x="6064227" y="3918676"/>
            <a:chExt cx="1466617" cy="461665"/>
          </a:xfrm>
        </p:grpSpPr>
        <p:sp>
          <p:nvSpPr>
            <p:cNvPr id="78" name="圆角矩形 77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9" name="TextBox 152"/>
            <p:cNvSpPr>
              <a:spLocks noChangeArrowheads="1"/>
            </p:cNvSpPr>
            <p:nvPr/>
          </p:nvSpPr>
          <p:spPr bwMode="auto">
            <a:xfrm>
              <a:off x="6193085" y="3918676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销售部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85576" y="2750093"/>
            <a:ext cx="1466278" cy="461558"/>
            <a:chOff x="6064227" y="2712629"/>
            <a:chExt cx="1466617" cy="461665"/>
          </a:xfrm>
        </p:grpSpPr>
        <p:sp>
          <p:nvSpPr>
            <p:cNvPr id="81" name="圆角矩形 80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82" name="TextBox 152"/>
            <p:cNvSpPr>
              <a:spLocks noChangeArrowheads="1"/>
            </p:cNvSpPr>
            <p:nvPr/>
          </p:nvSpPr>
          <p:spPr bwMode="auto">
            <a:xfrm>
              <a:off x="6193085" y="2712629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产品部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4" name="直接连接符 83"/>
          <p:cNvCxnSpPr/>
          <p:nvPr/>
        </p:nvCxnSpPr>
        <p:spPr>
          <a:xfrm flipH="1">
            <a:off x="6942412" y="5665335"/>
            <a:ext cx="234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>
            <a:off x="6918230" y="5461246"/>
            <a:ext cx="2370710" cy="696752"/>
            <a:chOff x="6096888" y="5424410"/>
            <a:chExt cx="2371259" cy="696913"/>
          </a:xfrm>
        </p:grpSpPr>
        <p:cxnSp>
          <p:nvCxnSpPr>
            <p:cNvPr id="87" name="直接连接符 86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5608589" y="5352720"/>
            <a:ext cx="1466278" cy="461558"/>
            <a:chOff x="4786945" y="5106465"/>
            <a:chExt cx="1466617" cy="461665"/>
          </a:xfrm>
        </p:grpSpPr>
        <p:sp>
          <p:nvSpPr>
            <p:cNvPr id="90" name="圆角矩形 89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1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网站运营部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608589" y="1667308"/>
            <a:ext cx="1466278" cy="461558"/>
            <a:chOff x="4786945" y="1629594"/>
            <a:chExt cx="1466617" cy="461665"/>
          </a:xfrm>
        </p:grpSpPr>
        <p:sp>
          <p:nvSpPr>
            <p:cNvPr id="93" name="圆角矩形 92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4" name="TextBox 152"/>
            <p:cNvSpPr>
              <a:spLocks noChangeArrowheads="1"/>
            </p:cNvSpPr>
            <p:nvPr/>
          </p:nvSpPr>
          <p:spPr bwMode="auto">
            <a:xfrm>
              <a:off x="4997326" y="1629594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财务部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220471" y="1137975"/>
            <a:ext cx="1249517" cy="461558"/>
            <a:chOff x="8399663" y="1100138"/>
            <a:chExt cx="1249806" cy="461665"/>
          </a:xfrm>
        </p:grpSpPr>
        <p:sp>
          <p:nvSpPr>
            <p:cNvPr id="96" name="圆角矩形 95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7" name="TextBox 152"/>
            <p:cNvSpPr>
              <a:spLocks noChangeArrowheads="1"/>
            </p:cNvSpPr>
            <p:nvPr/>
          </p:nvSpPr>
          <p:spPr bwMode="auto">
            <a:xfrm>
              <a:off x="8563082" y="11001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会计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220471" y="1640366"/>
            <a:ext cx="1249517" cy="461558"/>
            <a:chOff x="8399663" y="1602645"/>
            <a:chExt cx="1249806" cy="461665"/>
          </a:xfrm>
        </p:grpSpPr>
        <p:sp>
          <p:nvSpPr>
            <p:cNvPr id="99" name="圆角矩形 98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0" name="TextBox 152"/>
            <p:cNvSpPr>
              <a:spLocks noChangeArrowheads="1"/>
            </p:cNvSpPr>
            <p:nvPr/>
          </p:nvSpPr>
          <p:spPr bwMode="auto">
            <a:xfrm>
              <a:off x="8563082" y="1602645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出纳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220471" y="2133724"/>
            <a:ext cx="1249517" cy="461558"/>
            <a:chOff x="8399663" y="2096118"/>
            <a:chExt cx="1249806" cy="461665"/>
          </a:xfrm>
        </p:grpSpPr>
        <p:sp>
          <p:nvSpPr>
            <p:cNvPr id="102" name="圆角矩形 101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3" name="TextBox 152"/>
            <p:cNvSpPr>
              <a:spLocks noChangeArrowheads="1"/>
            </p:cNvSpPr>
            <p:nvPr/>
          </p:nvSpPr>
          <p:spPr bwMode="auto">
            <a:xfrm>
              <a:off x="8563082" y="209611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物流部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220471" y="2579957"/>
            <a:ext cx="1249517" cy="461558"/>
            <a:chOff x="8399663" y="2542454"/>
            <a:chExt cx="1249806" cy="461665"/>
          </a:xfrm>
        </p:grpSpPr>
        <p:sp>
          <p:nvSpPr>
            <p:cNvPr id="105" name="圆角矩形 104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6" name="TextBox 152"/>
            <p:cNvSpPr>
              <a:spLocks noChangeArrowheads="1"/>
            </p:cNvSpPr>
            <p:nvPr/>
          </p:nvSpPr>
          <p:spPr bwMode="auto">
            <a:xfrm>
              <a:off x="8563082" y="254245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基地部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220471" y="3010317"/>
            <a:ext cx="1249517" cy="461558"/>
            <a:chOff x="8399663" y="2972914"/>
            <a:chExt cx="1249806" cy="461665"/>
          </a:xfrm>
        </p:grpSpPr>
        <p:sp>
          <p:nvSpPr>
            <p:cNvPr id="108" name="圆角矩形 107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9" name="TextBox 152"/>
            <p:cNvSpPr>
              <a:spLocks noChangeArrowheads="1"/>
            </p:cNvSpPr>
            <p:nvPr/>
          </p:nvSpPr>
          <p:spPr bwMode="auto">
            <a:xfrm>
              <a:off x="8563082" y="297291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质量部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220471" y="3504735"/>
            <a:ext cx="1249517" cy="461558"/>
            <a:chOff x="8399663" y="3467446"/>
            <a:chExt cx="1249806" cy="461665"/>
          </a:xfrm>
        </p:grpSpPr>
        <p:sp>
          <p:nvSpPr>
            <p:cNvPr id="111" name="圆角矩形 110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2" name="TextBox 152"/>
            <p:cNvSpPr>
              <a:spLocks noChangeArrowheads="1"/>
            </p:cNvSpPr>
            <p:nvPr/>
          </p:nvSpPr>
          <p:spPr bwMode="auto">
            <a:xfrm>
              <a:off x="8563082" y="3467446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国外户部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9220471" y="4386323"/>
            <a:ext cx="1249517" cy="461558"/>
            <a:chOff x="8399663" y="4349238"/>
            <a:chExt cx="1249806" cy="461665"/>
          </a:xfrm>
        </p:grpSpPr>
        <p:sp>
          <p:nvSpPr>
            <p:cNvPr id="114" name="圆角矩形 11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5" name="TextBox 152"/>
            <p:cNvSpPr>
              <a:spLocks noChangeArrowheads="1"/>
            </p:cNvSpPr>
            <p:nvPr/>
          </p:nvSpPr>
          <p:spPr bwMode="auto">
            <a:xfrm>
              <a:off x="8563082" y="43492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售前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9220471" y="4795248"/>
            <a:ext cx="1249517" cy="461558"/>
            <a:chOff x="8399663" y="4758258"/>
            <a:chExt cx="1249806" cy="461665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8" name="TextBox 152"/>
            <p:cNvSpPr>
              <a:spLocks noChangeArrowheads="1"/>
            </p:cNvSpPr>
            <p:nvPr/>
          </p:nvSpPr>
          <p:spPr bwMode="auto">
            <a:xfrm>
              <a:off x="8563082" y="475825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售后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9220471" y="5372767"/>
            <a:ext cx="1249517" cy="461558"/>
            <a:chOff x="8399663" y="5335910"/>
            <a:chExt cx="1249806" cy="461665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1" name="TextBox 152"/>
            <p:cNvSpPr>
              <a:spLocks noChangeArrowheads="1"/>
            </p:cNvSpPr>
            <p:nvPr/>
          </p:nvSpPr>
          <p:spPr bwMode="auto">
            <a:xfrm>
              <a:off x="8563082" y="5335910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技术部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20471" y="5875118"/>
            <a:ext cx="1249517" cy="461558"/>
            <a:chOff x="8399663" y="5838378"/>
            <a:chExt cx="1249806" cy="461665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4" name="TextBox 152"/>
            <p:cNvSpPr>
              <a:spLocks noChangeArrowheads="1"/>
            </p:cNvSpPr>
            <p:nvPr/>
          </p:nvSpPr>
          <p:spPr bwMode="auto">
            <a:xfrm>
              <a:off x="8563082" y="583837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市场部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9220471" y="3949737"/>
            <a:ext cx="1249517" cy="461558"/>
            <a:chOff x="8399663" y="3912551"/>
            <a:chExt cx="1249806" cy="461665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7" name="TextBox 152"/>
            <p:cNvSpPr>
              <a:spLocks noChangeArrowheads="1"/>
            </p:cNvSpPr>
            <p:nvPr/>
          </p:nvSpPr>
          <p:spPr bwMode="auto">
            <a:xfrm>
              <a:off x="8563082" y="3912551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大客户部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055754" y="4606885"/>
            <a:ext cx="2655010" cy="875964"/>
            <a:chOff x="918855" y="4569851"/>
            <a:chExt cx="2655625" cy="876167"/>
          </a:xfrm>
        </p:grpSpPr>
        <p:sp>
          <p:nvSpPr>
            <p:cNvPr id="129" name="TextBox 128"/>
            <p:cNvSpPr txBox="1"/>
            <p:nvPr/>
          </p:nvSpPr>
          <p:spPr>
            <a:xfrm>
              <a:off x="1080517" y="4968964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点击此处添加内容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512"/>
            <p:cNvSpPr>
              <a:spLocks/>
            </p:cNvSpPr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61982" y="4569851"/>
              <a:ext cx="2512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各部门</a:t>
              </a: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139459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8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3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8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3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8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3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8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3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8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3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8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3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38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3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88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13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8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63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88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13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38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63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88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13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38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63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880"/>
                            </p:stCondLst>
                            <p:childTnLst>
                              <p:par>
                                <p:cTn id="1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13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380"/>
                            </p:stCondLst>
                            <p:childTnLst>
                              <p:par>
                                <p:cTn id="1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63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880"/>
                            </p:stCondLst>
                            <p:childTnLst>
                              <p:par>
                                <p:cTn id="1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13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38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63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880"/>
                            </p:stCondLst>
                            <p:childTnLst>
                              <p:par>
                                <p:cTn id="2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130"/>
                            </p:stCondLst>
                            <p:childTnLst>
                              <p:par>
                                <p:cTn id="2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2115</Words>
  <Application>Microsoft Office PowerPoint</Application>
  <PresentationFormat>自定义</PresentationFormat>
  <Paragraphs>455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Impact MT Std</vt:lpstr>
      <vt:lpstr>汉仪菱心体简</vt:lpstr>
      <vt:lpstr>华康俪金黑W8(P)</vt:lpstr>
      <vt:lpstr>宋体</vt:lpstr>
      <vt:lpstr>微软雅黑</vt:lpstr>
      <vt:lpstr>微软雅黑 Light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PC</cp:lastModifiedBy>
  <cp:revision>67</cp:revision>
  <dcterms:created xsi:type="dcterms:W3CDTF">2015-10-14T02:42:14Z</dcterms:created>
  <dcterms:modified xsi:type="dcterms:W3CDTF">2016-09-20T06:15:54Z</dcterms:modified>
</cp:coreProperties>
</file>