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2" r:id="rId14"/>
    <p:sldId id="268" r:id="rId15"/>
    <p:sldId id="280" r:id="rId16"/>
    <p:sldId id="267" r:id="rId17"/>
    <p:sldId id="276" r:id="rId18"/>
    <p:sldId id="271" r:id="rId19"/>
    <p:sldId id="274" r:id="rId20"/>
    <p:sldId id="261" r:id="rId21"/>
    <p:sldId id="277" r:id="rId22"/>
    <p:sldId id="278" r:id="rId23"/>
    <p:sldId id="299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F2F2F2"/>
    <a:srgbClr val="F1EFEE"/>
    <a:srgbClr val="F5F3F1"/>
    <a:srgbClr val="F8F5F3"/>
    <a:srgbClr val="F5F2F1"/>
    <a:srgbClr val="F4F1F0"/>
    <a:srgbClr val="F7F4F2"/>
    <a:srgbClr val="F4F2F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5559" autoAdjust="0"/>
  </p:normalViewPr>
  <p:slideViewPr>
    <p:cSldViewPr snapToGrid="0">
      <p:cViewPr varScale="1">
        <p:scale>
          <a:sx n="38" d="100"/>
          <a:sy n="38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用户分析</a:t>
            </a:r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454381701614549"/>
          <c:y val="0.077110102783516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188888960"/>
        <c:axId val="188890496"/>
      </c:barChart>
      <c:catAx>
        <c:axId val="1888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8890496"/>
        <c:crosses val="autoZero"/>
        <c:auto val="1"/>
        <c:lblAlgn val="ctr"/>
        <c:lblOffset val="100"/>
        <c:noMultiLvlLbl val="0"/>
      </c:catAx>
      <c:valAx>
        <c:axId val="18889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8888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F4CF-FAD3-4753-A5D8-D35E0A8B43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9927F-7422-466D-AA77-7766B4933C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2F55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microsoft.com/office/2007/relationships/hdphoto" Target="../media/image31.wdp"/><Relationship Id="rId3" Type="http://schemas.openxmlformats.org/officeDocument/2006/relationships/image" Target="../media/image30.png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947737" y="13960"/>
            <a:ext cx="12031" cy="26349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2634916"/>
            <a:ext cx="29597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39851" y="3468264"/>
            <a:ext cx="6256421" cy="24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62473" y="4247146"/>
            <a:ext cx="6256421" cy="24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-1" y="4223083"/>
            <a:ext cx="4126833" cy="158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807080" y="3453063"/>
            <a:ext cx="0" cy="3429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796463" y="3441032"/>
            <a:ext cx="4419601" cy="120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620081" y="2008914"/>
            <a:ext cx="6878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1500" dirty="0" smtClean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毕业答辩模板</a:t>
            </a:r>
            <a:endParaRPr lang="zh-CN" altLang="en-US" sz="7200" spc="15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23724" y="3557717"/>
            <a:ext cx="1689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sz="1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sz="1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  师：</a:t>
            </a:r>
            <a:r>
              <a:rPr lang="en-US" altLang="zh-CN" sz="1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 rot="10800000">
            <a:off x="9550800" y="4375863"/>
            <a:ext cx="3196963" cy="3132367"/>
            <a:chOff x="-241322" y="-198407"/>
            <a:chExt cx="2400407" cy="2397341"/>
          </a:xfrm>
        </p:grpSpPr>
        <p:grpSp>
          <p:nvGrpSpPr>
            <p:cNvPr id="72" name="组合 71"/>
            <p:cNvGrpSpPr/>
            <p:nvPr/>
          </p:nvGrpSpPr>
          <p:grpSpPr>
            <a:xfrm>
              <a:off x="112549" y="124482"/>
              <a:ext cx="2046536" cy="2074452"/>
              <a:chOff x="-39851" y="-27918"/>
              <a:chExt cx="2046536" cy="2074452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-241322" y="-198407"/>
              <a:ext cx="2304737" cy="2336175"/>
              <a:chOff x="-39851" y="-27918"/>
              <a:chExt cx="2046536" cy="2074452"/>
            </a:xfrm>
          </p:grpSpPr>
          <p:cxnSp>
            <p:nvCxnSpPr>
              <p:cNvPr id="74" name="直接连接符 73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 rot="5400000" flipV="1">
            <a:off x="-547085" y="-613131"/>
            <a:ext cx="3196963" cy="3132367"/>
            <a:chOff x="-241322" y="-198407"/>
            <a:chExt cx="2400407" cy="2397341"/>
          </a:xfrm>
        </p:grpSpPr>
        <p:grpSp>
          <p:nvGrpSpPr>
            <p:cNvPr id="86" name="组合 85"/>
            <p:cNvGrpSpPr/>
            <p:nvPr/>
          </p:nvGrpSpPr>
          <p:grpSpPr>
            <a:xfrm>
              <a:off x="112549" y="124482"/>
              <a:ext cx="2046536" cy="2074452"/>
              <a:chOff x="-39851" y="-27918"/>
              <a:chExt cx="2046536" cy="2074452"/>
            </a:xfrm>
          </p:grpSpPr>
          <p:cxnSp>
            <p:nvCxnSpPr>
              <p:cNvPr id="94" name="直接连接符 93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-241322" y="-198407"/>
              <a:ext cx="2304737" cy="2336175"/>
              <a:chOff x="-39851" y="-27918"/>
              <a:chExt cx="2046536" cy="2074452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原因分析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139" name="直接连接符 138"/>
          <p:cNvCxnSpPr/>
          <p:nvPr/>
        </p:nvCxnSpPr>
        <p:spPr>
          <a:xfrm flipH="1">
            <a:off x="962824" y="4876436"/>
            <a:ext cx="4807188" cy="0"/>
          </a:xfrm>
          <a:prstGeom prst="line">
            <a:avLst/>
          </a:prstGeom>
          <a:ln w="31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1358962" y="6116869"/>
            <a:ext cx="5466771" cy="221240"/>
            <a:chOff x="3354176" y="6292409"/>
            <a:chExt cx="5466771" cy="221240"/>
          </a:xfrm>
        </p:grpSpPr>
        <p:cxnSp>
          <p:nvCxnSpPr>
            <p:cNvPr id="141" name="直接连接符 140"/>
            <p:cNvCxnSpPr/>
            <p:nvPr/>
          </p:nvCxnSpPr>
          <p:spPr>
            <a:xfrm flipH="1">
              <a:off x="3354176" y="6513647"/>
              <a:ext cx="5308513" cy="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flipV="1">
              <a:off x="8662689" y="6292409"/>
              <a:ext cx="158258" cy="22124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直接连接符 142"/>
          <p:cNvCxnSpPr/>
          <p:nvPr/>
        </p:nvCxnSpPr>
        <p:spPr>
          <a:xfrm flipH="1">
            <a:off x="904463" y="3353575"/>
            <a:ext cx="4449595" cy="0"/>
          </a:xfrm>
          <a:prstGeom prst="line">
            <a:avLst/>
          </a:prstGeom>
          <a:ln w="31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75"/>
          <p:cNvSpPr txBox="1"/>
          <p:nvPr/>
        </p:nvSpPr>
        <p:spPr>
          <a:xfrm>
            <a:off x="1206602" y="2576594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TextBox 75"/>
          <p:cNvSpPr txBox="1"/>
          <p:nvPr/>
        </p:nvSpPr>
        <p:spPr>
          <a:xfrm>
            <a:off x="1206602" y="3936360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TextBox 75"/>
          <p:cNvSpPr txBox="1"/>
          <p:nvPr/>
        </p:nvSpPr>
        <p:spPr>
          <a:xfrm>
            <a:off x="1660363" y="5440702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75"/>
          <p:cNvSpPr txBox="1"/>
          <p:nvPr/>
        </p:nvSpPr>
        <p:spPr>
          <a:xfrm>
            <a:off x="1660363" y="1274810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981451" y="1778964"/>
            <a:ext cx="2948595" cy="4559143"/>
            <a:chOff x="7627163" y="1071834"/>
            <a:chExt cx="3513677" cy="5432878"/>
          </a:xfrm>
        </p:grpSpPr>
        <p:grpSp>
          <p:nvGrpSpPr>
            <p:cNvPr id="107" name="组合 106"/>
            <p:cNvGrpSpPr/>
            <p:nvPr/>
          </p:nvGrpSpPr>
          <p:grpSpPr>
            <a:xfrm>
              <a:off x="7627163" y="1071834"/>
              <a:ext cx="3513677" cy="5432878"/>
              <a:chOff x="3416300" y="-3752850"/>
              <a:chExt cx="5359400" cy="8286750"/>
            </a:xfrm>
          </p:grpSpPr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85028" y="-3565272"/>
                <a:ext cx="5021944" cy="5903614"/>
              </a:xfrm>
              <a:prstGeom prst="rect">
                <a:avLst/>
              </a:prstGeom>
            </p:spPr>
          </p:pic>
          <p:grpSp>
            <p:nvGrpSpPr>
              <p:cNvPr id="120" name="Group 4"/>
              <p:cNvGrpSpPr>
                <a:grpSpLocks noChangeAspect="1"/>
              </p:cNvGrpSpPr>
              <p:nvPr/>
            </p:nvGrpSpPr>
            <p:grpSpPr bwMode="auto">
              <a:xfrm>
                <a:off x="5003800" y="2324100"/>
                <a:ext cx="2184400" cy="2209800"/>
                <a:chOff x="3152" y="1464"/>
                <a:chExt cx="1376" cy="1392"/>
              </a:xfrm>
            </p:grpSpPr>
            <p:sp>
              <p:nvSpPr>
                <p:cNvPr id="122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152" y="1464"/>
                  <a:ext cx="1376" cy="1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Rectangle 5"/>
                <p:cNvSpPr>
                  <a:spLocks noChangeArrowheads="1"/>
                </p:cNvSpPr>
                <p:nvPr/>
              </p:nvSpPr>
              <p:spPr bwMode="auto">
                <a:xfrm>
                  <a:off x="3152" y="1461"/>
                  <a:ext cx="1376" cy="24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Rectangle 6"/>
                <p:cNvSpPr>
                  <a:spLocks noChangeArrowheads="1"/>
                </p:cNvSpPr>
                <p:nvPr/>
              </p:nvSpPr>
              <p:spPr bwMode="auto">
                <a:xfrm>
                  <a:off x="3257" y="1708"/>
                  <a:ext cx="1145" cy="684"/>
                </a:xfrm>
                <a:prstGeom prst="rect">
                  <a:avLst/>
                </a:prstGeom>
                <a:solidFill>
                  <a:srgbClr val="2F55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7"/>
                <p:cNvSpPr/>
                <p:nvPr/>
              </p:nvSpPr>
              <p:spPr bwMode="auto">
                <a:xfrm>
                  <a:off x="3152" y="2392"/>
                  <a:ext cx="1352" cy="461"/>
                </a:xfrm>
                <a:custGeom>
                  <a:avLst/>
                  <a:gdLst>
                    <a:gd name="T0" fmla="*/ 0 w 504"/>
                    <a:gd name="T1" fmla="*/ 0 h 172"/>
                    <a:gd name="T2" fmla="*/ 252 w 504"/>
                    <a:gd name="T3" fmla="*/ 172 h 172"/>
                    <a:gd name="T4" fmla="*/ 504 w 504"/>
                    <a:gd name="T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4" h="172">
                      <a:moveTo>
                        <a:pt x="0" y="0"/>
                      </a:moveTo>
                      <a:cubicBezTo>
                        <a:pt x="0" y="46"/>
                        <a:pt x="113" y="172"/>
                        <a:pt x="252" y="172"/>
                      </a:cubicBezTo>
                      <a:cubicBezTo>
                        <a:pt x="391" y="172"/>
                        <a:pt x="504" y="46"/>
                        <a:pt x="504" y="0"/>
                      </a:cubicBezTo>
                    </a:path>
                  </a:pathLst>
                </a:custGeom>
                <a:gradFill flip="none" rotWithShape="1">
                  <a:gsLst>
                    <a:gs pos="33000">
                      <a:srgbClr val="2F5597"/>
                    </a:gs>
                    <a:gs pos="2000">
                      <a:schemeClr val="accent5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135" name="Freeform 8"/>
                <p:cNvSpPr/>
                <p:nvPr/>
              </p:nvSpPr>
              <p:spPr bwMode="auto">
                <a:xfrm>
                  <a:off x="3211" y="1724"/>
                  <a:ext cx="1237" cy="250"/>
                </a:xfrm>
                <a:custGeom>
                  <a:avLst/>
                  <a:gdLst>
                    <a:gd name="T0" fmla="*/ 17 w 461"/>
                    <a:gd name="T1" fmla="*/ 93 h 93"/>
                    <a:gd name="T2" fmla="*/ 1 w 461"/>
                    <a:gd name="T3" fmla="*/ 79 h 93"/>
                    <a:gd name="T4" fmla="*/ 14 w 461"/>
                    <a:gd name="T5" fmla="*/ 61 h 93"/>
                    <a:gd name="T6" fmla="*/ 442 w 461"/>
                    <a:gd name="T7" fmla="*/ 2 h 93"/>
                    <a:gd name="T8" fmla="*/ 460 w 461"/>
                    <a:gd name="T9" fmla="*/ 15 h 93"/>
                    <a:gd name="T10" fmla="*/ 446 w 461"/>
                    <a:gd name="T11" fmla="*/ 33 h 93"/>
                    <a:gd name="T12" fmla="*/ 19 w 461"/>
                    <a:gd name="T13" fmla="*/ 93 h 93"/>
                    <a:gd name="T14" fmla="*/ 17 w 461"/>
                    <a:gd name="T1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1" h="93">
                      <a:moveTo>
                        <a:pt x="17" y="93"/>
                      </a:moveTo>
                      <a:cubicBezTo>
                        <a:pt x="9" y="93"/>
                        <a:pt x="2" y="87"/>
                        <a:pt x="1" y="79"/>
                      </a:cubicBezTo>
                      <a:cubicBezTo>
                        <a:pt x="0" y="70"/>
                        <a:pt x="6" y="62"/>
                        <a:pt x="14" y="61"/>
                      </a:cubicBezTo>
                      <a:cubicBezTo>
                        <a:pt x="442" y="2"/>
                        <a:pt x="442" y="2"/>
                        <a:pt x="442" y="2"/>
                      </a:cubicBezTo>
                      <a:cubicBezTo>
                        <a:pt x="450" y="0"/>
                        <a:pt x="458" y="7"/>
                        <a:pt x="460" y="15"/>
                      </a:cubicBezTo>
                      <a:cubicBezTo>
                        <a:pt x="461" y="24"/>
                        <a:pt x="455" y="32"/>
                        <a:pt x="446" y="33"/>
                      </a:cubicBezTo>
                      <a:cubicBezTo>
                        <a:pt x="19" y="93"/>
                        <a:pt x="19" y="93"/>
                        <a:pt x="19" y="93"/>
                      </a:cubicBezTo>
                      <a:cubicBezTo>
                        <a:pt x="18" y="93"/>
                        <a:pt x="17" y="93"/>
                        <a:pt x="17" y="9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9"/>
                <p:cNvSpPr/>
                <p:nvPr/>
              </p:nvSpPr>
              <p:spPr bwMode="auto">
                <a:xfrm>
                  <a:off x="3211" y="1925"/>
                  <a:ext cx="1237" cy="247"/>
                </a:xfrm>
                <a:custGeom>
                  <a:avLst/>
                  <a:gdLst>
                    <a:gd name="T0" fmla="*/ 17 w 461"/>
                    <a:gd name="T1" fmla="*/ 92 h 92"/>
                    <a:gd name="T2" fmla="*/ 1 w 461"/>
                    <a:gd name="T3" fmla="*/ 78 h 92"/>
                    <a:gd name="T4" fmla="*/ 14 w 461"/>
                    <a:gd name="T5" fmla="*/ 60 h 92"/>
                    <a:gd name="T6" fmla="*/ 442 w 461"/>
                    <a:gd name="T7" fmla="*/ 1 h 92"/>
                    <a:gd name="T8" fmla="*/ 460 w 461"/>
                    <a:gd name="T9" fmla="*/ 14 h 92"/>
                    <a:gd name="T10" fmla="*/ 446 w 461"/>
                    <a:gd name="T11" fmla="*/ 33 h 92"/>
                    <a:gd name="T12" fmla="*/ 19 w 461"/>
                    <a:gd name="T13" fmla="*/ 92 h 92"/>
                    <a:gd name="T14" fmla="*/ 17 w 461"/>
                    <a:gd name="T15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1" h="92">
                      <a:moveTo>
                        <a:pt x="17" y="92"/>
                      </a:moveTo>
                      <a:cubicBezTo>
                        <a:pt x="9" y="92"/>
                        <a:pt x="2" y="86"/>
                        <a:pt x="1" y="78"/>
                      </a:cubicBezTo>
                      <a:cubicBezTo>
                        <a:pt x="0" y="69"/>
                        <a:pt x="6" y="61"/>
                        <a:pt x="14" y="60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50" y="0"/>
                        <a:pt x="458" y="6"/>
                        <a:pt x="460" y="14"/>
                      </a:cubicBezTo>
                      <a:cubicBezTo>
                        <a:pt x="461" y="23"/>
                        <a:pt x="455" y="31"/>
                        <a:pt x="446" y="33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ubicBezTo>
                        <a:pt x="18" y="92"/>
                        <a:pt x="17" y="92"/>
                        <a:pt x="17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0"/>
                <p:cNvSpPr/>
                <p:nvPr/>
              </p:nvSpPr>
              <p:spPr bwMode="auto">
                <a:xfrm>
                  <a:off x="3211" y="2124"/>
                  <a:ext cx="1237" cy="246"/>
                </a:xfrm>
                <a:custGeom>
                  <a:avLst/>
                  <a:gdLst>
                    <a:gd name="T0" fmla="*/ 17 w 461"/>
                    <a:gd name="T1" fmla="*/ 92 h 92"/>
                    <a:gd name="T2" fmla="*/ 1 w 461"/>
                    <a:gd name="T3" fmla="*/ 78 h 92"/>
                    <a:gd name="T4" fmla="*/ 14 w 461"/>
                    <a:gd name="T5" fmla="*/ 60 h 92"/>
                    <a:gd name="T6" fmla="*/ 442 w 461"/>
                    <a:gd name="T7" fmla="*/ 1 h 92"/>
                    <a:gd name="T8" fmla="*/ 460 w 461"/>
                    <a:gd name="T9" fmla="*/ 15 h 92"/>
                    <a:gd name="T10" fmla="*/ 446 w 461"/>
                    <a:gd name="T11" fmla="*/ 33 h 92"/>
                    <a:gd name="T12" fmla="*/ 19 w 461"/>
                    <a:gd name="T13" fmla="*/ 92 h 92"/>
                    <a:gd name="T14" fmla="*/ 17 w 461"/>
                    <a:gd name="T15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1" h="92">
                      <a:moveTo>
                        <a:pt x="17" y="92"/>
                      </a:moveTo>
                      <a:cubicBezTo>
                        <a:pt x="9" y="92"/>
                        <a:pt x="2" y="86"/>
                        <a:pt x="1" y="78"/>
                      </a:cubicBezTo>
                      <a:cubicBezTo>
                        <a:pt x="0" y="70"/>
                        <a:pt x="6" y="62"/>
                        <a:pt x="14" y="60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50" y="0"/>
                        <a:pt x="458" y="6"/>
                        <a:pt x="460" y="15"/>
                      </a:cubicBezTo>
                      <a:cubicBezTo>
                        <a:pt x="461" y="23"/>
                        <a:pt x="455" y="31"/>
                        <a:pt x="446" y="33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ubicBezTo>
                        <a:pt x="18" y="92"/>
                        <a:pt x="17" y="92"/>
                        <a:pt x="17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21" name="Freeform 29"/>
              <p:cNvSpPr>
                <a:spLocks noEditPoints="1"/>
              </p:cNvSpPr>
              <p:nvPr/>
            </p:nvSpPr>
            <p:spPr bwMode="auto">
              <a:xfrm>
                <a:off x="3416300" y="-3752850"/>
                <a:ext cx="5359400" cy="6191250"/>
              </a:xfrm>
              <a:custGeom>
                <a:avLst/>
                <a:gdLst>
                  <a:gd name="T0" fmla="*/ 638 w 1263"/>
                  <a:gd name="T1" fmla="*/ 68 h 1459"/>
                  <a:gd name="T2" fmla="*/ 1195 w 1263"/>
                  <a:gd name="T3" fmla="*/ 646 h 1459"/>
                  <a:gd name="T4" fmla="*/ 1053 w 1263"/>
                  <a:gd name="T5" fmla="*/ 1008 h 1459"/>
                  <a:gd name="T6" fmla="*/ 952 w 1263"/>
                  <a:gd name="T7" fmla="*/ 1248 h 1459"/>
                  <a:gd name="T8" fmla="*/ 884 w 1263"/>
                  <a:gd name="T9" fmla="*/ 1391 h 1459"/>
                  <a:gd name="T10" fmla="*/ 632 w 1263"/>
                  <a:gd name="T11" fmla="*/ 1391 h 1459"/>
                  <a:gd name="T12" fmla="*/ 380 w 1263"/>
                  <a:gd name="T13" fmla="*/ 1391 h 1459"/>
                  <a:gd name="T14" fmla="*/ 311 w 1263"/>
                  <a:gd name="T15" fmla="*/ 1248 h 1459"/>
                  <a:gd name="T16" fmla="*/ 210 w 1263"/>
                  <a:gd name="T17" fmla="*/ 1008 h 1459"/>
                  <a:gd name="T18" fmla="*/ 68 w 1263"/>
                  <a:gd name="T19" fmla="*/ 646 h 1459"/>
                  <a:gd name="T20" fmla="*/ 632 w 1263"/>
                  <a:gd name="T21" fmla="*/ 68 h 1459"/>
                  <a:gd name="T22" fmla="*/ 638 w 1263"/>
                  <a:gd name="T23" fmla="*/ 68 h 1459"/>
                  <a:gd name="T24" fmla="*/ 638 w 1263"/>
                  <a:gd name="T25" fmla="*/ 0 h 1459"/>
                  <a:gd name="T26" fmla="*/ 638 w 1263"/>
                  <a:gd name="T27" fmla="*/ 68 h 1459"/>
                  <a:gd name="T28" fmla="*/ 638 w 1263"/>
                  <a:gd name="T29" fmla="*/ 0 h 1459"/>
                  <a:gd name="T30" fmla="*/ 631 w 1263"/>
                  <a:gd name="T31" fmla="*/ 0 h 1459"/>
                  <a:gd name="T32" fmla="*/ 439 w 1263"/>
                  <a:gd name="T33" fmla="*/ 31 h 1459"/>
                  <a:gd name="T34" fmla="*/ 233 w 1263"/>
                  <a:gd name="T35" fmla="*/ 135 h 1459"/>
                  <a:gd name="T36" fmla="*/ 67 w 1263"/>
                  <a:gd name="T37" fmla="*/ 336 h 1459"/>
                  <a:gd name="T38" fmla="*/ 0 w 1263"/>
                  <a:gd name="T39" fmla="*/ 646 h 1459"/>
                  <a:gd name="T40" fmla="*/ 159 w 1263"/>
                  <a:gd name="T41" fmla="*/ 1053 h 1459"/>
                  <a:gd name="T42" fmla="*/ 239 w 1263"/>
                  <a:gd name="T43" fmla="*/ 1188 h 1459"/>
                  <a:gd name="T44" fmla="*/ 245 w 1263"/>
                  <a:gd name="T45" fmla="*/ 1233 h 1459"/>
                  <a:gd name="T46" fmla="*/ 245 w 1263"/>
                  <a:gd name="T47" fmla="*/ 1233 h 1459"/>
                  <a:gd name="T48" fmla="*/ 244 w 1263"/>
                  <a:gd name="T49" fmla="*/ 1236 h 1459"/>
                  <a:gd name="T50" fmla="*/ 273 w 1263"/>
                  <a:gd name="T51" fmla="*/ 1399 h 1459"/>
                  <a:gd name="T52" fmla="*/ 369 w 1263"/>
                  <a:gd name="T53" fmla="*/ 1458 h 1459"/>
                  <a:gd name="T54" fmla="*/ 374 w 1263"/>
                  <a:gd name="T55" fmla="*/ 1459 h 1459"/>
                  <a:gd name="T56" fmla="*/ 380 w 1263"/>
                  <a:gd name="T57" fmla="*/ 1459 h 1459"/>
                  <a:gd name="T58" fmla="*/ 632 w 1263"/>
                  <a:gd name="T59" fmla="*/ 1459 h 1459"/>
                  <a:gd name="T60" fmla="*/ 884 w 1263"/>
                  <a:gd name="T61" fmla="*/ 1459 h 1459"/>
                  <a:gd name="T62" fmla="*/ 889 w 1263"/>
                  <a:gd name="T63" fmla="*/ 1459 h 1459"/>
                  <a:gd name="T64" fmla="*/ 895 w 1263"/>
                  <a:gd name="T65" fmla="*/ 1458 h 1459"/>
                  <a:gd name="T66" fmla="*/ 991 w 1263"/>
                  <a:gd name="T67" fmla="*/ 1399 h 1459"/>
                  <a:gd name="T68" fmla="*/ 1019 w 1263"/>
                  <a:gd name="T69" fmla="*/ 1236 h 1459"/>
                  <a:gd name="T70" fmla="*/ 1018 w 1263"/>
                  <a:gd name="T71" fmla="*/ 1233 h 1459"/>
                  <a:gd name="T72" fmla="*/ 1018 w 1263"/>
                  <a:gd name="T73" fmla="*/ 1232 h 1459"/>
                  <a:gd name="T74" fmla="*/ 1024 w 1263"/>
                  <a:gd name="T75" fmla="*/ 1187 h 1459"/>
                  <a:gd name="T76" fmla="*/ 1104 w 1263"/>
                  <a:gd name="T77" fmla="*/ 1053 h 1459"/>
                  <a:gd name="T78" fmla="*/ 1263 w 1263"/>
                  <a:gd name="T79" fmla="*/ 646 h 1459"/>
                  <a:gd name="T80" fmla="*/ 1035 w 1263"/>
                  <a:gd name="T81" fmla="*/ 138 h 1459"/>
                  <a:gd name="T82" fmla="*/ 638 w 1263"/>
                  <a:gd name="T83" fmla="*/ 0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63" h="1459">
                    <a:moveTo>
                      <a:pt x="638" y="68"/>
                    </a:moveTo>
                    <a:cubicBezTo>
                      <a:pt x="841" y="68"/>
                      <a:pt x="1195" y="203"/>
                      <a:pt x="1195" y="646"/>
                    </a:cubicBezTo>
                    <a:cubicBezTo>
                      <a:pt x="1195" y="744"/>
                      <a:pt x="1180" y="863"/>
                      <a:pt x="1053" y="1008"/>
                    </a:cubicBezTo>
                    <a:cubicBezTo>
                      <a:pt x="925" y="1154"/>
                      <a:pt x="952" y="1248"/>
                      <a:pt x="952" y="1248"/>
                    </a:cubicBezTo>
                    <a:cubicBezTo>
                      <a:pt x="952" y="1248"/>
                      <a:pt x="976" y="1376"/>
                      <a:pt x="884" y="1391"/>
                    </a:cubicBezTo>
                    <a:cubicBezTo>
                      <a:pt x="632" y="1391"/>
                      <a:pt x="632" y="1391"/>
                      <a:pt x="632" y="1391"/>
                    </a:cubicBezTo>
                    <a:cubicBezTo>
                      <a:pt x="380" y="1391"/>
                      <a:pt x="380" y="1391"/>
                      <a:pt x="380" y="1391"/>
                    </a:cubicBezTo>
                    <a:cubicBezTo>
                      <a:pt x="288" y="1376"/>
                      <a:pt x="311" y="1248"/>
                      <a:pt x="311" y="1248"/>
                    </a:cubicBezTo>
                    <a:cubicBezTo>
                      <a:pt x="311" y="1248"/>
                      <a:pt x="337" y="1155"/>
                      <a:pt x="210" y="1008"/>
                    </a:cubicBezTo>
                    <a:cubicBezTo>
                      <a:pt x="75" y="851"/>
                      <a:pt x="68" y="744"/>
                      <a:pt x="68" y="646"/>
                    </a:cubicBezTo>
                    <a:cubicBezTo>
                      <a:pt x="68" y="195"/>
                      <a:pt x="430" y="71"/>
                      <a:pt x="632" y="68"/>
                    </a:cubicBezTo>
                    <a:cubicBezTo>
                      <a:pt x="634" y="68"/>
                      <a:pt x="636" y="68"/>
                      <a:pt x="638" y="68"/>
                    </a:cubicBezTo>
                    <a:moveTo>
                      <a:pt x="638" y="0"/>
                    </a:moveTo>
                    <a:cubicBezTo>
                      <a:pt x="638" y="68"/>
                      <a:pt x="638" y="68"/>
                      <a:pt x="638" y="68"/>
                    </a:cubicBezTo>
                    <a:cubicBezTo>
                      <a:pt x="638" y="0"/>
                      <a:pt x="638" y="0"/>
                      <a:pt x="638" y="0"/>
                    </a:cubicBezTo>
                    <a:cubicBezTo>
                      <a:pt x="635" y="0"/>
                      <a:pt x="633" y="0"/>
                      <a:pt x="631" y="0"/>
                    </a:cubicBezTo>
                    <a:cubicBezTo>
                      <a:pt x="568" y="1"/>
                      <a:pt x="502" y="12"/>
                      <a:pt x="439" y="31"/>
                    </a:cubicBezTo>
                    <a:cubicBezTo>
                      <a:pt x="362" y="54"/>
                      <a:pt x="293" y="89"/>
                      <a:pt x="233" y="135"/>
                    </a:cubicBezTo>
                    <a:cubicBezTo>
                      <a:pt x="162" y="189"/>
                      <a:pt x="106" y="257"/>
                      <a:pt x="67" y="336"/>
                    </a:cubicBezTo>
                    <a:cubicBezTo>
                      <a:pt x="23" y="426"/>
                      <a:pt x="0" y="530"/>
                      <a:pt x="0" y="646"/>
                    </a:cubicBezTo>
                    <a:cubicBezTo>
                      <a:pt x="0" y="759"/>
                      <a:pt x="12" y="882"/>
                      <a:pt x="159" y="1053"/>
                    </a:cubicBezTo>
                    <a:cubicBezTo>
                      <a:pt x="210" y="1112"/>
                      <a:pt x="231" y="1159"/>
                      <a:pt x="239" y="1188"/>
                    </a:cubicBezTo>
                    <a:cubicBezTo>
                      <a:pt x="247" y="1214"/>
                      <a:pt x="245" y="1230"/>
                      <a:pt x="245" y="1233"/>
                    </a:cubicBezTo>
                    <a:cubicBezTo>
                      <a:pt x="245" y="1233"/>
                      <a:pt x="245" y="1233"/>
                      <a:pt x="245" y="1233"/>
                    </a:cubicBezTo>
                    <a:cubicBezTo>
                      <a:pt x="244" y="1236"/>
                      <a:pt x="244" y="1236"/>
                      <a:pt x="244" y="1236"/>
                    </a:cubicBezTo>
                    <a:cubicBezTo>
                      <a:pt x="241" y="1252"/>
                      <a:pt x="229" y="1336"/>
                      <a:pt x="273" y="1399"/>
                    </a:cubicBezTo>
                    <a:cubicBezTo>
                      <a:pt x="295" y="1431"/>
                      <a:pt x="328" y="1451"/>
                      <a:pt x="369" y="1458"/>
                    </a:cubicBezTo>
                    <a:cubicBezTo>
                      <a:pt x="374" y="1459"/>
                      <a:pt x="374" y="1459"/>
                      <a:pt x="374" y="1459"/>
                    </a:cubicBezTo>
                    <a:cubicBezTo>
                      <a:pt x="380" y="1459"/>
                      <a:pt x="380" y="1459"/>
                      <a:pt x="380" y="1459"/>
                    </a:cubicBezTo>
                    <a:cubicBezTo>
                      <a:pt x="632" y="1459"/>
                      <a:pt x="632" y="1459"/>
                      <a:pt x="632" y="1459"/>
                    </a:cubicBezTo>
                    <a:cubicBezTo>
                      <a:pt x="884" y="1459"/>
                      <a:pt x="884" y="1459"/>
                      <a:pt x="884" y="1459"/>
                    </a:cubicBezTo>
                    <a:cubicBezTo>
                      <a:pt x="889" y="1459"/>
                      <a:pt x="889" y="1459"/>
                      <a:pt x="889" y="1459"/>
                    </a:cubicBezTo>
                    <a:cubicBezTo>
                      <a:pt x="895" y="1458"/>
                      <a:pt x="895" y="1458"/>
                      <a:pt x="895" y="1458"/>
                    </a:cubicBezTo>
                    <a:cubicBezTo>
                      <a:pt x="935" y="1451"/>
                      <a:pt x="968" y="1431"/>
                      <a:pt x="991" y="1399"/>
                    </a:cubicBezTo>
                    <a:cubicBezTo>
                      <a:pt x="1035" y="1336"/>
                      <a:pt x="1022" y="1252"/>
                      <a:pt x="1019" y="1236"/>
                    </a:cubicBezTo>
                    <a:cubicBezTo>
                      <a:pt x="1018" y="1233"/>
                      <a:pt x="1018" y="1233"/>
                      <a:pt x="1018" y="1233"/>
                    </a:cubicBezTo>
                    <a:cubicBezTo>
                      <a:pt x="1018" y="1232"/>
                      <a:pt x="1018" y="1232"/>
                      <a:pt x="1018" y="1232"/>
                    </a:cubicBezTo>
                    <a:cubicBezTo>
                      <a:pt x="1018" y="1229"/>
                      <a:pt x="1016" y="1213"/>
                      <a:pt x="1024" y="1187"/>
                    </a:cubicBezTo>
                    <a:cubicBezTo>
                      <a:pt x="1032" y="1158"/>
                      <a:pt x="1052" y="1112"/>
                      <a:pt x="1104" y="1053"/>
                    </a:cubicBezTo>
                    <a:cubicBezTo>
                      <a:pt x="1244" y="893"/>
                      <a:pt x="1263" y="758"/>
                      <a:pt x="1263" y="646"/>
                    </a:cubicBezTo>
                    <a:cubicBezTo>
                      <a:pt x="1263" y="374"/>
                      <a:pt x="1139" y="219"/>
                      <a:pt x="1035" y="138"/>
                    </a:cubicBezTo>
                    <a:cubicBezTo>
                      <a:pt x="925" y="51"/>
                      <a:pt x="776" y="0"/>
                      <a:pt x="638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641" y="4179051"/>
              <a:ext cx="822782" cy="822782"/>
            </a:xfrm>
            <a:prstGeom prst="rect">
              <a:avLst/>
            </a:prstGeom>
          </p:spPr>
        </p:pic>
        <p:pic>
          <p:nvPicPr>
            <p:cNvPr id="150" name="图片 14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1833" y="2450762"/>
              <a:ext cx="647832" cy="647832"/>
            </a:xfrm>
            <a:prstGeom prst="rect">
              <a:avLst/>
            </a:prstGeom>
          </p:spPr>
        </p:pic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halkSketch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085" y="3327566"/>
              <a:ext cx="583328" cy="583328"/>
            </a:xfrm>
            <a:prstGeom prst="rect">
              <a:avLst/>
            </a:prstGeom>
          </p:spPr>
        </p:pic>
        <p:pic>
          <p:nvPicPr>
            <p:cNvPr id="152" name="图片 15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318" y="1493489"/>
              <a:ext cx="658596" cy="65859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660364" y="2063703"/>
            <a:ext cx="4866971" cy="221240"/>
            <a:chOff x="1660364" y="2063703"/>
            <a:chExt cx="4866971" cy="221240"/>
          </a:xfrm>
        </p:grpSpPr>
        <p:cxnSp>
          <p:nvCxnSpPr>
            <p:cNvPr id="138" name="直接连接符 137"/>
            <p:cNvCxnSpPr/>
            <p:nvPr/>
          </p:nvCxnSpPr>
          <p:spPr>
            <a:xfrm flipH="1">
              <a:off x="1660364" y="2066558"/>
              <a:ext cx="4704346" cy="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 flipV="1">
              <a:off x="6369077" y="2063703"/>
              <a:ext cx="158258" cy="22124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4" grpId="0"/>
      <p:bldP spid="145" grpId="0"/>
      <p:bldP spid="146" grpId="0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25165" y="868100"/>
            <a:ext cx="6589920" cy="4708981"/>
            <a:chOff x="3125165" y="868100"/>
            <a:chExt cx="6589920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125165" y="868100"/>
              <a:ext cx="2646878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0" dirty="0">
                  <a:solidFill>
                    <a:srgbClr val="2F5597"/>
                  </a:solidFill>
                  <a:latin typeface="Kozuka Mincho Pro H" panose="02020A00000000000000" pitchFamily="18" charset="-128"/>
                  <a:ea typeface="Kozuka Mincho Pro H" panose="02020A00000000000000" pitchFamily="18" charset="-128"/>
                </a:rPr>
                <a:t>3</a:t>
              </a:r>
              <a:endParaRPr lang="zh-CN" altLang="en-US" sz="30000" dirty="0">
                <a:solidFill>
                  <a:srgbClr val="2F5597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05782" y="2128782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5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0" spc="600" dirty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8F5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683564" y="2637813"/>
              <a:ext cx="48000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000" spc="20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研究过程</a:t>
              </a:r>
              <a:endParaRPr lang="zh-CN" altLang="en-US" sz="7000" spc="20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3170614" y="2919881"/>
            <a:ext cx="2420426" cy="575353"/>
            <a:chOff x="5644787" y="2096154"/>
            <a:chExt cx="2420426" cy="575353"/>
          </a:xfrm>
          <a:solidFill>
            <a:schemeClr val="bg1">
              <a:lumMod val="75000"/>
            </a:schemeClr>
          </a:solidFill>
        </p:grpSpPr>
        <p:sp>
          <p:nvSpPr>
            <p:cNvPr id="67" name="矩形 66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研究思路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56704" y="2369171"/>
            <a:ext cx="5284620" cy="333653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886866" y="2199074"/>
            <a:ext cx="2415868" cy="575353"/>
            <a:chOff x="5876818" y="2106202"/>
            <a:chExt cx="2415868" cy="575353"/>
          </a:xfrm>
        </p:grpSpPr>
        <p:sp>
          <p:nvSpPr>
            <p:cNvPr id="2" name="矩形 1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solidFill>
              <a:srgbClr val="2F55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86866" y="3462292"/>
            <a:ext cx="2415868" cy="575353"/>
            <a:chOff x="5876818" y="2106202"/>
            <a:chExt cx="2415868" cy="575353"/>
          </a:xfrm>
        </p:grpSpPr>
        <p:sp>
          <p:nvSpPr>
            <p:cNvPr id="54" name="矩形 53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solidFill>
              <a:srgbClr val="2F55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166628" y="4006823"/>
            <a:ext cx="2420426" cy="575353"/>
            <a:chOff x="5644787" y="2096154"/>
            <a:chExt cx="2420426" cy="575353"/>
          </a:xfrm>
          <a:solidFill>
            <a:schemeClr val="bg1">
              <a:lumMod val="75000"/>
            </a:schemeClr>
          </a:solidFill>
        </p:grpSpPr>
        <p:sp>
          <p:nvSpPr>
            <p:cNvPr id="70" name="矩形 69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023921" y="2102007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23921" y="3268159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0521" y="2840671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0521" y="3919804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5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75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75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75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323866" y="1515979"/>
            <a:ext cx="6506424" cy="5111690"/>
            <a:chOff x="251677" y="967011"/>
            <a:chExt cx="7235808" cy="5684721"/>
          </a:xfrm>
        </p:grpSpPr>
        <p:grpSp>
          <p:nvGrpSpPr>
            <p:cNvPr id="4" name="组合 3"/>
            <p:cNvGrpSpPr/>
            <p:nvPr/>
          </p:nvGrpSpPr>
          <p:grpSpPr>
            <a:xfrm>
              <a:off x="251677" y="1867031"/>
              <a:ext cx="4778120" cy="4784701"/>
              <a:chOff x="3392129" y="759441"/>
              <a:chExt cx="5427406" cy="543488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392129" y="766916"/>
                <a:ext cx="5427406" cy="542740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" name="饼形 5"/>
              <p:cNvSpPr/>
              <p:nvPr/>
            </p:nvSpPr>
            <p:spPr>
              <a:xfrm>
                <a:off x="3411579" y="776640"/>
                <a:ext cx="5407956" cy="5407956"/>
              </a:xfrm>
              <a:prstGeom prst="pie">
                <a:avLst>
                  <a:gd name="adj1" fmla="val 21557660"/>
                  <a:gd name="adj2" fmla="val 469602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52424" y="1427211"/>
                <a:ext cx="4106816" cy="41068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38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" name="饼形 7"/>
              <p:cNvSpPr/>
              <p:nvPr/>
            </p:nvSpPr>
            <p:spPr>
              <a:xfrm>
                <a:off x="4052425" y="1427211"/>
                <a:ext cx="4106814" cy="4106814"/>
              </a:xfrm>
              <a:prstGeom prst="pie">
                <a:avLst>
                  <a:gd name="adj1" fmla="val 21557660"/>
                  <a:gd name="adj2" fmla="val 11740143"/>
                </a:avLst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731891" y="2106678"/>
                <a:ext cx="2747882" cy="27478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 w="38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饼形 9"/>
              <p:cNvSpPr/>
              <p:nvPr/>
            </p:nvSpPr>
            <p:spPr>
              <a:xfrm>
                <a:off x="4758814" y="2133600"/>
                <a:ext cx="2694036" cy="2694036"/>
              </a:xfrm>
              <a:prstGeom prst="pie">
                <a:avLst>
                  <a:gd name="adj1" fmla="val 21557660"/>
                  <a:gd name="adj2" fmla="val 1458836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467963" y="2842751"/>
                <a:ext cx="1275738" cy="1275736"/>
              </a:xfrm>
              <a:prstGeom prst="ellipse">
                <a:avLst/>
              </a:prstGeom>
              <a:gradFill>
                <a:gsLst>
                  <a:gs pos="75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15900" sx="110000" sy="110000" algn="c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12" name="Group 4"/>
              <p:cNvGrpSpPr>
                <a:grpSpLocks noChangeAspect="1"/>
              </p:cNvGrpSpPr>
              <p:nvPr/>
            </p:nvGrpSpPr>
            <p:grpSpPr bwMode="auto">
              <a:xfrm>
                <a:off x="5740146" y="3123044"/>
                <a:ext cx="732342" cy="715150"/>
                <a:chOff x="2988" y="1328"/>
                <a:chExt cx="1704" cy="1664"/>
              </a:xfrm>
            </p:grpSpPr>
            <p:sp>
              <p:nvSpPr>
                <p:cNvPr id="1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88" y="1328"/>
                  <a:ext cx="1704" cy="1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7" name="Oval 5"/>
                <p:cNvSpPr>
                  <a:spLocks noChangeArrowheads="1"/>
                </p:cNvSpPr>
                <p:nvPr/>
              </p:nvSpPr>
              <p:spPr bwMode="auto">
                <a:xfrm>
                  <a:off x="3762" y="1700"/>
                  <a:ext cx="199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8" name="Oval 6"/>
                <p:cNvSpPr>
                  <a:spLocks noChangeArrowheads="1"/>
                </p:cNvSpPr>
                <p:nvPr/>
              </p:nvSpPr>
              <p:spPr bwMode="auto">
                <a:xfrm>
                  <a:off x="4277" y="1491"/>
                  <a:ext cx="201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9" name="Oval 7"/>
                <p:cNvSpPr>
                  <a:spLocks noChangeArrowheads="1"/>
                </p:cNvSpPr>
                <p:nvPr/>
              </p:nvSpPr>
              <p:spPr bwMode="auto">
                <a:xfrm>
                  <a:off x="4143" y="2518"/>
                  <a:ext cx="198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20" name="Oval 8"/>
                <p:cNvSpPr>
                  <a:spLocks noChangeArrowheads="1"/>
                </p:cNvSpPr>
                <p:nvPr/>
              </p:nvSpPr>
              <p:spPr bwMode="auto">
                <a:xfrm>
                  <a:off x="3401" y="2518"/>
                  <a:ext cx="201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2991" y="2060"/>
                  <a:ext cx="201" cy="2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22" name="Freeform 10"/>
                <p:cNvSpPr>
                  <a:spLocks noEditPoints="1"/>
                </p:cNvSpPr>
                <p:nvPr/>
              </p:nvSpPr>
              <p:spPr bwMode="auto">
                <a:xfrm>
                  <a:off x="3042" y="1331"/>
                  <a:ext cx="1650" cy="1658"/>
                </a:xfrm>
                <a:custGeom>
                  <a:avLst/>
                  <a:gdLst>
                    <a:gd name="T0" fmla="*/ 524 w 616"/>
                    <a:gd name="T1" fmla="*/ 141 h 619"/>
                    <a:gd name="T2" fmla="*/ 489 w 616"/>
                    <a:gd name="T3" fmla="*/ 299 h 619"/>
                    <a:gd name="T4" fmla="*/ 469 w 616"/>
                    <a:gd name="T5" fmla="*/ 139 h 619"/>
                    <a:gd name="T6" fmla="*/ 451 w 616"/>
                    <a:gd name="T7" fmla="*/ 123 h 619"/>
                    <a:gd name="T8" fmla="*/ 403 w 616"/>
                    <a:gd name="T9" fmla="*/ 51 h 619"/>
                    <a:gd name="T10" fmla="*/ 477 w 616"/>
                    <a:gd name="T11" fmla="*/ 52 h 619"/>
                    <a:gd name="T12" fmla="*/ 0 w 616"/>
                    <a:gd name="T13" fmla="*/ 263 h 619"/>
                    <a:gd name="T14" fmla="*/ 34 w 616"/>
                    <a:gd name="T15" fmla="*/ 262 h 619"/>
                    <a:gd name="T16" fmla="*/ 152 w 616"/>
                    <a:gd name="T17" fmla="*/ 144 h 619"/>
                    <a:gd name="T18" fmla="*/ 68 w 616"/>
                    <a:gd name="T19" fmla="*/ 299 h 619"/>
                    <a:gd name="T20" fmla="*/ 68 w 616"/>
                    <a:gd name="T21" fmla="*/ 321 h 619"/>
                    <a:gd name="T22" fmla="*/ 141 w 616"/>
                    <a:gd name="T23" fmla="*/ 441 h 619"/>
                    <a:gd name="T24" fmla="*/ 146 w 616"/>
                    <a:gd name="T25" fmla="*/ 321 h 619"/>
                    <a:gd name="T26" fmla="*/ 295 w 616"/>
                    <a:gd name="T27" fmla="*/ 434 h 619"/>
                    <a:gd name="T28" fmla="*/ 221 w 616"/>
                    <a:gd name="T29" fmla="*/ 469 h 619"/>
                    <a:gd name="T30" fmla="*/ 295 w 616"/>
                    <a:gd name="T31" fmla="*/ 586 h 619"/>
                    <a:gd name="T32" fmla="*/ 201 w 616"/>
                    <a:gd name="T33" fmla="*/ 522 h 619"/>
                    <a:gd name="T34" fmla="*/ 209 w 616"/>
                    <a:gd name="T35" fmla="*/ 568 h 619"/>
                    <a:gd name="T36" fmla="*/ 134 w 616"/>
                    <a:gd name="T37" fmla="*/ 515 h 619"/>
                    <a:gd name="T38" fmla="*/ 111 w 616"/>
                    <a:gd name="T39" fmla="*/ 505 h 619"/>
                    <a:gd name="T40" fmla="*/ 19 w 616"/>
                    <a:gd name="T41" fmla="*/ 360 h 619"/>
                    <a:gd name="T42" fmla="*/ 306 w 616"/>
                    <a:gd name="T43" fmla="*/ 619 h 619"/>
                    <a:gd name="T44" fmla="*/ 546 w 616"/>
                    <a:gd name="T45" fmla="*/ 115 h 619"/>
                    <a:gd name="T46" fmla="*/ 209 w 616"/>
                    <a:gd name="T47" fmla="*/ 51 h 619"/>
                    <a:gd name="T48" fmla="*/ 161 w 616"/>
                    <a:gd name="T49" fmla="*/ 123 h 619"/>
                    <a:gd name="T50" fmla="*/ 306 w 616"/>
                    <a:gd name="T51" fmla="*/ 226 h 619"/>
                    <a:gd name="T52" fmla="*/ 295 w 616"/>
                    <a:gd name="T53" fmla="*/ 299 h 619"/>
                    <a:gd name="T54" fmla="*/ 172 w 616"/>
                    <a:gd name="T55" fmla="*/ 155 h 619"/>
                    <a:gd name="T56" fmla="*/ 255 w 616"/>
                    <a:gd name="T57" fmla="*/ 176 h 619"/>
                    <a:gd name="T58" fmla="*/ 181 w 616"/>
                    <a:gd name="T59" fmla="*/ 134 h 619"/>
                    <a:gd name="T60" fmla="*/ 267 w 616"/>
                    <a:gd name="T61" fmla="*/ 37 h 619"/>
                    <a:gd name="T62" fmla="*/ 295 w 616"/>
                    <a:gd name="T63" fmla="*/ 126 h 619"/>
                    <a:gd name="T64" fmla="*/ 317 w 616"/>
                    <a:gd name="T65" fmla="*/ 126 h 619"/>
                    <a:gd name="T66" fmla="*/ 345 w 616"/>
                    <a:gd name="T67" fmla="*/ 37 h 619"/>
                    <a:gd name="T68" fmla="*/ 431 w 616"/>
                    <a:gd name="T69" fmla="*/ 134 h 619"/>
                    <a:gd name="T70" fmla="*/ 357 w 616"/>
                    <a:gd name="T71" fmla="*/ 176 h 619"/>
                    <a:gd name="T72" fmla="*/ 440 w 616"/>
                    <a:gd name="T73" fmla="*/ 155 h 619"/>
                    <a:gd name="T74" fmla="*/ 317 w 616"/>
                    <a:gd name="T75" fmla="*/ 299 h 619"/>
                    <a:gd name="T76" fmla="*/ 306 w 616"/>
                    <a:gd name="T77" fmla="*/ 226 h 619"/>
                    <a:gd name="T78" fmla="*/ 495 w 616"/>
                    <a:gd name="T79" fmla="*/ 500 h 619"/>
                    <a:gd name="T80" fmla="*/ 484 w 616"/>
                    <a:gd name="T81" fmla="*/ 520 h 619"/>
                    <a:gd name="T82" fmla="*/ 433 w 616"/>
                    <a:gd name="T83" fmla="*/ 529 h 619"/>
                    <a:gd name="T84" fmla="*/ 345 w 616"/>
                    <a:gd name="T85" fmla="*/ 583 h 619"/>
                    <a:gd name="T86" fmla="*/ 317 w 616"/>
                    <a:gd name="T87" fmla="*/ 456 h 619"/>
                    <a:gd name="T88" fmla="*/ 407 w 616"/>
                    <a:gd name="T89" fmla="*/ 451 h 619"/>
                    <a:gd name="T90" fmla="*/ 317 w 616"/>
                    <a:gd name="T91" fmla="*/ 321 h 619"/>
                    <a:gd name="T92" fmla="*/ 451 w 616"/>
                    <a:gd name="T93" fmla="*/ 430 h 619"/>
                    <a:gd name="T94" fmla="*/ 489 w 616"/>
                    <a:gd name="T95" fmla="*/ 321 h 619"/>
                    <a:gd name="T96" fmla="*/ 501 w 616"/>
                    <a:gd name="T97" fmla="*/ 505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16" h="619">
                      <a:moveTo>
                        <a:pt x="546" y="115"/>
                      </a:moveTo>
                      <a:cubicBezTo>
                        <a:pt x="542" y="126"/>
                        <a:pt x="534" y="135"/>
                        <a:pt x="524" y="141"/>
                      </a:cubicBezTo>
                      <a:cubicBezTo>
                        <a:pt x="558" y="185"/>
                        <a:pt x="579" y="240"/>
                        <a:pt x="582" y="299"/>
                      </a:cubicBezTo>
                      <a:cubicBezTo>
                        <a:pt x="489" y="299"/>
                        <a:pt x="489" y="299"/>
                        <a:pt x="489" y="299"/>
                      </a:cubicBezTo>
                      <a:cubicBezTo>
                        <a:pt x="487" y="243"/>
                        <a:pt x="477" y="190"/>
                        <a:pt x="460" y="144"/>
                      </a:cubicBezTo>
                      <a:cubicBezTo>
                        <a:pt x="463" y="142"/>
                        <a:pt x="466" y="140"/>
                        <a:pt x="469" y="139"/>
                      </a:cubicBezTo>
                      <a:cubicBezTo>
                        <a:pt x="462" y="134"/>
                        <a:pt x="457" y="128"/>
                        <a:pt x="454" y="121"/>
                      </a:cubicBezTo>
                      <a:cubicBezTo>
                        <a:pt x="453" y="122"/>
                        <a:pt x="452" y="123"/>
                        <a:pt x="451" y="123"/>
                      </a:cubicBezTo>
                      <a:cubicBezTo>
                        <a:pt x="446" y="114"/>
                        <a:pt x="442" y="105"/>
                        <a:pt x="437" y="97"/>
                      </a:cubicBezTo>
                      <a:cubicBezTo>
                        <a:pt x="427" y="79"/>
                        <a:pt x="415" y="64"/>
                        <a:pt x="403" y="51"/>
                      </a:cubicBezTo>
                      <a:cubicBezTo>
                        <a:pt x="420" y="58"/>
                        <a:pt x="437" y="66"/>
                        <a:pt x="453" y="76"/>
                      </a:cubicBezTo>
                      <a:cubicBezTo>
                        <a:pt x="458" y="66"/>
                        <a:pt x="467" y="57"/>
                        <a:pt x="477" y="52"/>
                      </a:cubicBezTo>
                      <a:cubicBezTo>
                        <a:pt x="428" y="19"/>
                        <a:pt x="369" y="0"/>
                        <a:pt x="306" y="0"/>
                      </a:cubicBezTo>
                      <a:cubicBezTo>
                        <a:pt x="151" y="0"/>
                        <a:pt x="23" y="114"/>
                        <a:pt x="0" y="263"/>
                      </a:cubicBezTo>
                      <a:cubicBezTo>
                        <a:pt x="6" y="260"/>
                        <a:pt x="12" y="259"/>
                        <a:pt x="19" y="259"/>
                      </a:cubicBezTo>
                      <a:cubicBezTo>
                        <a:pt x="24" y="259"/>
                        <a:pt x="29" y="260"/>
                        <a:pt x="34" y="262"/>
                      </a:cubicBezTo>
                      <a:cubicBezTo>
                        <a:pt x="44" y="205"/>
                        <a:pt x="72" y="154"/>
                        <a:pt x="111" y="115"/>
                      </a:cubicBezTo>
                      <a:cubicBezTo>
                        <a:pt x="124" y="126"/>
                        <a:pt x="138" y="136"/>
                        <a:pt x="152" y="144"/>
                      </a:cubicBezTo>
                      <a:cubicBezTo>
                        <a:pt x="135" y="190"/>
                        <a:pt x="124" y="243"/>
                        <a:pt x="123" y="299"/>
                      </a:cubicBezTo>
                      <a:cubicBezTo>
                        <a:pt x="68" y="299"/>
                        <a:pt x="68" y="299"/>
                        <a:pt x="68" y="299"/>
                      </a:cubicBezTo>
                      <a:cubicBezTo>
                        <a:pt x="69" y="302"/>
                        <a:pt x="69" y="306"/>
                        <a:pt x="69" y="310"/>
                      </a:cubicBezTo>
                      <a:cubicBezTo>
                        <a:pt x="69" y="314"/>
                        <a:pt x="69" y="317"/>
                        <a:pt x="68" y="321"/>
                      </a:cubicBezTo>
                      <a:cubicBezTo>
                        <a:pt x="123" y="321"/>
                        <a:pt x="123" y="321"/>
                        <a:pt x="123" y="321"/>
                      </a:cubicBezTo>
                      <a:cubicBezTo>
                        <a:pt x="124" y="363"/>
                        <a:pt x="130" y="404"/>
                        <a:pt x="141" y="441"/>
                      </a:cubicBezTo>
                      <a:cubicBezTo>
                        <a:pt x="147" y="436"/>
                        <a:pt x="154" y="433"/>
                        <a:pt x="161" y="431"/>
                      </a:cubicBezTo>
                      <a:cubicBezTo>
                        <a:pt x="152" y="397"/>
                        <a:pt x="147" y="360"/>
                        <a:pt x="146" y="321"/>
                      </a:cubicBezTo>
                      <a:cubicBezTo>
                        <a:pt x="295" y="321"/>
                        <a:pt x="295" y="321"/>
                        <a:pt x="295" y="321"/>
                      </a:cubicBezTo>
                      <a:cubicBezTo>
                        <a:pt x="295" y="434"/>
                        <a:pt x="295" y="434"/>
                        <a:pt x="295" y="434"/>
                      </a:cubicBezTo>
                      <a:cubicBezTo>
                        <a:pt x="266" y="435"/>
                        <a:pt x="238" y="440"/>
                        <a:pt x="211" y="449"/>
                      </a:cubicBezTo>
                      <a:cubicBezTo>
                        <a:pt x="216" y="455"/>
                        <a:pt x="219" y="462"/>
                        <a:pt x="221" y="469"/>
                      </a:cubicBezTo>
                      <a:cubicBezTo>
                        <a:pt x="244" y="462"/>
                        <a:pt x="269" y="457"/>
                        <a:pt x="295" y="456"/>
                      </a:cubicBezTo>
                      <a:cubicBezTo>
                        <a:pt x="295" y="586"/>
                        <a:pt x="295" y="586"/>
                        <a:pt x="295" y="586"/>
                      </a:cubicBezTo>
                      <a:cubicBezTo>
                        <a:pt x="286" y="585"/>
                        <a:pt x="276" y="584"/>
                        <a:pt x="267" y="583"/>
                      </a:cubicBezTo>
                      <a:cubicBezTo>
                        <a:pt x="243" y="572"/>
                        <a:pt x="220" y="552"/>
                        <a:pt x="201" y="522"/>
                      </a:cubicBezTo>
                      <a:cubicBezTo>
                        <a:pt x="195" y="526"/>
                        <a:pt x="188" y="529"/>
                        <a:pt x="180" y="531"/>
                      </a:cubicBezTo>
                      <a:cubicBezTo>
                        <a:pt x="189" y="545"/>
                        <a:pt x="199" y="557"/>
                        <a:pt x="209" y="568"/>
                      </a:cubicBezTo>
                      <a:cubicBezTo>
                        <a:pt x="179" y="557"/>
                        <a:pt x="151" y="540"/>
                        <a:pt x="127" y="520"/>
                      </a:cubicBezTo>
                      <a:cubicBezTo>
                        <a:pt x="130" y="518"/>
                        <a:pt x="132" y="516"/>
                        <a:pt x="134" y="515"/>
                      </a:cubicBezTo>
                      <a:cubicBezTo>
                        <a:pt x="129" y="509"/>
                        <a:pt x="125" y="502"/>
                        <a:pt x="123" y="495"/>
                      </a:cubicBezTo>
                      <a:cubicBezTo>
                        <a:pt x="119" y="498"/>
                        <a:pt x="115" y="501"/>
                        <a:pt x="111" y="505"/>
                      </a:cubicBezTo>
                      <a:cubicBezTo>
                        <a:pt x="72" y="466"/>
                        <a:pt x="44" y="415"/>
                        <a:pt x="34" y="358"/>
                      </a:cubicBezTo>
                      <a:cubicBezTo>
                        <a:pt x="29" y="360"/>
                        <a:pt x="24" y="360"/>
                        <a:pt x="19" y="360"/>
                      </a:cubicBezTo>
                      <a:cubicBezTo>
                        <a:pt x="12" y="360"/>
                        <a:pt x="6" y="359"/>
                        <a:pt x="0" y="357"/>
                      </a:cubicBezTo>
                      <a:cubicBezTo>
                        <a:pt x="23" y="505"/>
                        <a:pt x="151" y="619"/>
                        <a:pt x="306" y="619"/>
                      </a:cubicBezTo>
                      <a:cubicBezTo>
                        <a:pt x="477" y="619"/>
                        <a:pt x="616" y="480"/>
                        <a:pt x="616" y="310"/>
                      </a:cubicBezTo>
                      <a:cubicBezTo>
                        <a:pt x="616" y="236"/>
                        <a:pt x="590" y="168"/>
                        <a:pt x="546" y="115"/>
                      </a:cubicBezTo>
                      <a:close/>
                      <a:moveTo>
                        <a:pt x="127" y="100"/>
                      </a:moveTo>
                      <a:cubicBezTo>
                        <a:pt x="151" y="79"/>
                        <a:pt x="179" y="63"/>
                        <a:pt x="209" y="51"/>
                      </a:cubicBezTo>
                      <a:cubicBezTo>
                        <a:pt x="197" y="64"/>
                        <a:pt x="185" y="79"/>
                        <a:pt x="175" y="97"/>
                      </a:cubicBezTo>
                      <a:cubicBezTo>
                        <a:pt x="170" y="105"/>
                        <a:pt x="166" y="114"/>
                        <a:pt x="161" y="123"/>
                      </a:cubicBezTo>
                      <a:cubicBezTo>
                        <a:pt x="149" y="116"/>
                        <a:pt x="138" y="108"/>
                        <a:pt x="127" y="100"/>
                      </a:cubicBezTo>
                      <a:close/>
                      <a:moveTo>
                        <a:pt x="306" y="226"/>
                      </a:moveTo>
                      <a:cubicBezTo>
                        <a:pt x="302" y="226"/>
                        <a:pt x="298" y="226"/>
                        <a:pt x="295" y="225"/>
                      </a:cubicBezTo>
                      <a:cubicBezTo>
                        <a:pt x="295" y="299"/>
                        <a:pt x="295" y="299"/>
                        <a:pt x="295" y="299"/>
                      </a:cubicBezTo>
                      <a:cubicBezTo>
                        <a:pt x="146" y="299"/>
                        <a:pt x="146" y="299"/>
                        <a:pt x="146" y="299"/>
                      </a:cubicBezTo>
                      <a:cubicBezTo>
                        <a:pt x="147" y="247"/>
                        <a:pt x="156" y="197"/>
                        <a:pt x="172" y="155"/>
                      </a:cubicBezTo>
                      <a:cubicBezTo>
                        <a:pt x="198" y="168"/>
                        <a:pt x="226" y="177"/>
                        <a:pt x="256" y="182"/>
                      </a:cubicBezTo>
                      <a:cubicBezTo>
                        <a:pt x="255" y="180"/>
                        <a:pt x="255" y="178"/>
                        <a:pt x="255" y="176"/>
                      </a:cubicBezTo>
                      <a:cubicBezTo>
                        <a:pt x="255" y="170"/>
                        <a:pt x="256" y="165"/>
                        <a:pt x="258" y="159"/>
                      </a:cubicBezTo>
                      <a:cubicBezTo>
                        <a:pt x="231" y="155"/>
                        <a:pt x="205" y="146"/>
                        <a:pt x="181" y="134"/>
                      </a:cubicBezTo>
                      <a:cubicBezTo>
                        <a:pt x="185" y="125"/>
                        <a:pt x="189" y="117"/>
                        <a:pt x="194" y="108"/>
                      </a:cubicBezTo>
                      <a:cubicBezTo>
                        <a:pt x="215" y="73"/>
                        <a:pt x="240" y="48"/>
                        <a:pt x="267" y="37"/>
                      </a:cubicBezTo>
                      <a:cubicBezTo>
                        <a:pt x="276" y="35"/>
                        <a:pt x="286" y="34"/>
                        <a:pt x="295" y="34"/>
                      </a:cubicBezTo>
                      <a:cubicBezTo>
                        <a:pt x="295" y="126"/>
                        <a:pt x="295" y="126"/>
                        <a:pt x="295" y="126"/>
                      </a:cubicBezTo>
                      <a:cubicBezTo>
                        <a:pt x="298" y="126"/>
                        <a:pt x="302" y="125"/>
                        <a:pt x="306" y="125"/>
                      </a:cubicBezTo>
                      <a:cubicBezTo>
                        <a:pt x="310" y="125"/>
                        <a:pt x="314" y="126"/>
                        <a:pt x="317" y="126"/>
                      </a:cubicBezTo>
                      <a:cubicBezTo>
                        <a:pt x="317" y="34"/>
                        <a:pt x="317" y="34"/>
                        <a:pt x="317" y="34"/>
                      </a:cubicBezTo>
                      <a:cubicBezTo>
                        <a:pt x="326" y="34"/>
                        <a:pt x="336" y="35"/>
                        <a:pt x="345" y="37"/>
                      </a:cubicBezTo>
                      <a:cubicBezTo>
                        <a:pt x="372" y="48"/>
                        <a:pt x="397" y="73"/>
                        <a:pt x="418" y="108"/>
                      </a:cubicBezTo>
                      <a:cubicBezTo>
                        <a:pt x="422" y="117"/>
                        <a:pt x="427" y="125"/>
                        <a:pt x="431" y="134"/>
                      </a:cubicBezTo>
                      <a:cubicBezTo>
                        <a:pt x="407" y="146"/>
                        <a:pt x="381" y="155"/>
                        <a:pt x="354" y="159"/>
                      </a:cubicBezTo>
                      <a:cubicBezTo>
                        <a:pt x="356" y="165"/>
                        <a:pt x="357" y="170"/>
                        <a:pt x="357" y="176"/>
                      </a:cubicBezTo>
                      <a:cubicBezTo>
                        <a:pt x="357" y="178"/>
                        <a:pt x="356" y="180"/>
                        <a:pt x="356" y="182"/>
                      </a:cubicBezTo>
                      <a:cubicBezTo>
                        <a:pt x="386" y="177"/>
                        <a:pt x="414" y="168"/>
                        <a:pt x="440" y="155"/>
                      </a:cubicBezTo>
                      <a:cubicBezTo>
                        <a:pt x="456" y="197"/>
                        <a:pt x="465" y="247"/>
                        <a:pt x="466" y="299"/>
                      </a:cubicBezTo>
                      <a:cubicBezTo>
                        <a:pt x="317" y="299"/>
                        <a:pt x="317" y="299"/>
                        <a:pt x="317" y="299"/>
                      </a:cubicBezTo>
                      <a:cubicBezTo>
                        <a:pt x="317" y="225"/>
                        <a:pt x="317" y="225"/>
                        <a:pt x="317" y="225"/>
                      </a:cubicBezTo>
                      <a:cubicBezTo>
                        <a:pt x="314" y="226"/>
                        <a:pt x="310" y="226"/>
                        <a:pt x="306" y="226"/>
                      </a:cubicBezTo>
                      <a:close/>
                      <a:moveTo>
                        <a:pt x="501" y="505"/>
                      </a:moveTo>
                      <a:cubicBezTo>
                        <a:pt x="499" y="503"/>
                        <a:pt x="497" y="501"/>
                        <a:pt x="495" y="500"/>
                      </a:cubicBezTo>
                      <a:cubicBezTo>
                        <a:pt x="492" y="507"/>
                        <a:pt x="487" y="513"/>
                        <a:pt x="482" y="518"/>
                      </a:cubicBezTo>
                      <a:cubicBezTo>
                        <a:pt x="483" y="519"/>
                        <a:pt x="484" y="519"/>
                        <a:pt x="484" y="520"/>
                      </a:cubicBezTo>
                      <a:cubicBezTo>
                        <a:pt x="460" y="540"/>
                        <a:pt x="433" y="557"/>
                        <a:pt x="403" y="568"/>
                      </a:cubicBezTo>
                      <a:cubicBezTo>
                        <a:pt x="414" y="557"/>
                        <a:pt x="424" y="544"/>
                        <a:pt x="433" y="529"/>
                      </a:cubicBezTo>
                      <a:cubicBezTo>
                        <a:pt x="426" y="527"/>
                        <a:pt x="419" y="523"/>
                        <a:pt x="414" y="518"/>
                      </a:cubicBezTo>
                      <a:cubicBezTo>
                        <a:pt x="394" y="550"/>
                        <a:pt x="370" y="572"/>
                        <a:pt x="345" y="583"/>
                      </a:cubicBezTo>
                      <a:cubicBezTo>
                        <a:pt x="336" y="584"/>
                        <a:pt x="326" y="585"/>
                        <a:pt x="317" y="586"/>
                      </a:cubicBezTo>
                      <a:cubicBezTo>
                        <a:pt x="317" y="456"/>
                        <a:pt x="317" y="456"/>
                        <a:pt x="317" y="456"/>
                      </a:cubicBezTo>
                      <a:cubicBezTo>
                        <a:pt x="345" y="457"/>
                        <a:pt x="373" y="463"/>
                        <a:pt x="398" y="472"/>
                      </a:cubicBezTo>
                      <a:cubicBezTo>
                        <a:pt x="400" y="464"/>
                        <a:pt x="403" y="457"/>
                        <a:pt x="407" y="451"/>
                      </a:cubicBezTo>
                      <a:cubicBezTo>
                        <a:pt x="379" y="441"/>
                        <a:pt x="349" y="435"/>
                        <a:pt x="317" y="434"/>
                      </a:cubicBezTo>
                      <a:cubicBezTo>
                        <a:pt x="317" y="321"/>
                        <a:pt x="317" y="321"/>
                        <a:pt x="317" y="321"/>
                      </a:cubicBezTo>
                      <a:cubicBezTo>
                        <a:pt x="466" y="321"/>
                        <a:pt x="466" y="321"/>
                        <a:pt x="466" y="321"/>
                      </a:cubicBezTo>
                      <a:cubicBezTo>
                        <a:pt x="465" y="359"/>
                        <a:pt x="460" y="396"/>
                        <a:pt x="451" y="430"/>
                      </a:cubicBezTo>
                      <a:cubicBezTo>
                        <a:pt x="459" y="431"/>
                        <a:pt x="466" y="433"/>
                        <a:pt x="472" y="436"/>
                      </a:cubicBezTo>
                      <a:cubicBezTo>
                        <a:pt x="482" y="400"/>
                        <a:pt x="488" y="361"/>
                        <a:pt x="489" y="321"/>
                      </a:cubicBezTo>
                      <a:cubicBezTo>
                        <a:pt x="582" y="321"/>
                        <a:pt x="582" y="321"/>
                        <a:pt x="582" y="321"/>
                      </a:cubicBezTo>
                      <a:cubicBezTo>
                        <a:pt x="579" y="393"/>
                        <a:pt x="549" y="457"/>
                        <a:pt x="501" y="505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5852555" y="2139078"/>
                <a:ext cx="506556" cy="66423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2F5597"/>
                    </a:solidFill>
                    <a:latin typeface="Agency FB" panose="020B0503020202020204" pitchFamily="34" charset="0"/>
                    <a:ea typeface="苹方 特粗" panose="020B0800000000000000" pitchFamily="34" charset="-122"/>
                  </a:rPr>
                  <a:t>01</a:t>
                </a:r>
                <a:endParaRPr lang="en-US" altLang="zh-CN" sz="3200" dirty="0">
                  <a:solidFill>
                    <a:srgbClr val="2F5597"/>
                  </a:solidFill>
                  <a:latin typeface="Agency FB" panose="020B0503020202020204" pitchFamily="34" charset="0"/>
                  <a:ea typeface="苹方 常规" panose="020B03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808855" y="1415497"/>
                <a:ext cx="593955" cy="66423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2F5597"/>
                    </a:solidFill>
                    <a:latin typeface="Agency FB" panose="020B0503020202020204" pitchFamily="34" charset="0"/>
                    <a:ea typeface="苹方 特粗" panose="020B0800000000000000" pitchFamily="34" charset="-122"/>
                  </a:rPr>
                  <a:t>02</a:t>
                </a:r>
                <a:endParaRPr lang="en-US" altLang="zh-CN" sz="3200" dirty="0">
                  <a:solidFill>
                    <a:srgbClr val="2F5597"/>
                  </a:solidFill>
                  <a:latin typeface="Agency FB" panose="020B0503020202020204" pitchFamily="34" charset="0"/>
                  <a:ea typeface="苹方 常规" panose="020B0300000000000000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801571" y="759441"/>
                <a:ext cx="608522" cy="66423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2F5597"/>
                    </a:solidFill>
                    <a:latin typeface="Agency FB" panose="020B0503020202020204" pitchFamily="34" charset="0"/>
                    <a:ea typeface="苹方 特粗" panose="020B0800000000000000" pitchFamily="34" charset="-122"/>
                  </a:rPr>
                  <a:t>03</a:t>
                </a:r>
                <a:endParaRPr lang="en-US" altLang="zh-CN" sz="3200" dirty="0">
                  <a:solidFill>
                    <a:srgbClr val="2F5597"/>
                  </a:solidFill>
                  <a:latin typeface="Agency FB" panose="020B0503020202020204" pitchFamily="34" charset="0"/>
                  <a:ea typeface="苹方 常规" panose="020B0300000000000000" pitchFamily="34" charset="-122"/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2940030" y="1516018"/>
              <a:ext cx="492344" cy="62673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432374" y="1516016"/>
              <a:ext cx="40118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940030" y="2088762"/>
              <a:ext cx="492344" cy="62673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432374" y="2088760"/>
              <a:ext cx="40118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2940030" y="2767074"/>
              <a:ext cx="492344" cy="62673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432374" y="2767072"/>
              <a:ext cx="40118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343703" y="1115669"/>
              <a:ext cx="1104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latin typeface="Agency FB" panose="020B0503020202020204" pitchFamily="34" charset="0"/>
                  <a:ea typeface="苹方 特粗" panose="020B0800000000000000" pitchFamily="34" charset="-122"/>
                </a:rPr>
                <a:t>ALTERNATIVE</a:t>
              </a:r>
              <a:endParaRPr lang="en-US" altLang="zh-CN" dirty="0"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29184" y="1458604"/>
              <a:ext cx="391502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zh-CN" sz="1600" dirty="0">
                  <a:latin typeface="Agency FB" panose="020B0503020202020204" pitchFamily="34" charset="0"/>
                  <a:ea typeface="微软雅黑 Light" panose="020B0502040204020203" pitchFamily="34" charset="-122"/>
                </a:rPr>
                <a:t>Option Text</a:t>
              </a:r>
              <a:endParaRPr lang="en-US" altLang="zh-CN" sz="1600" dirty="0"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97873" y="967011"/>
              <a:ext cx="646332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F5597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15%</a:t>
              </a:r>
              <a:endParaRPr lang="en-US" altLang="zh-CN" sz="2800" dirty="0">
                <a:solidFill>
                  <a:srgbClr val="2F5597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43703" y="1761951"/>
              <a:ext cx="1104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latin typeface="Agency FB" panose="020B0503020202020204" pitchFamily="34" charset="0"/>
                  <a:ea typeface="苹方 特粗" panose="020B0800000000000000" pitchFamily="34" charset="-122"/>
                </a:rPr>
                <a:t>ALTERNATIVE</a:t>
              </a:r>
              <a:endParaRPr lang="en-US" altLang="zh-CN" dirty="0"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29184" y="2104886"/>
              <a:ext cx="391502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zh-CN" sz="1600" dirty="0">
                  <a:latin typeface="Agency FB" panose="020B0503020202020204" pitchFamily="34" charset="0"/>
                  <a:ea typeface="微软雅黑 Light" panose="020B0502040204020203" pitchFamily="34" charset="-122"/>
                </a:rPr>
                <a:t>Option Text</a:t>
              </a:r>
              <a:endParaRPr lang="en-US" altLang="zh-CN" sz="1600" dirty="0"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54591" y="1613293"/>
              <a:ext cx="732894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F5597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30%</a:t>
              </a:r>
              <a:endParaRPr lang="en-US" altLang="zh-CN" sz="2800" dirty="0">
                <a:solidFill>
                  <a:srgbClr val="2F5597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43703" y="2424137"/>
              <a:ext cx="1104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latin typeface="Agency FB" panose="020B0503020202020204" pitchFamily="34" charset="0"/>
                  <a:ea typeface="苹方 特粗" panose="020B0800000000000000" pitchFamily="34" charset="-122"/>
                </a:rPr>
                <a:t>ALTERNATIVE</a:t>
              </a:r>
              <a:endParaRPr lang="en-US" altLang="zh-CN" dirty="0"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529184" y="2767072"/>
              <a:ext cx="391502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zh-CN" sz="1600" dirty="0">
                  <a:latin typeface="Agency FB" panose="020B0503020202020204" pitchFamily="34" charset="0"/>
                  <a:ea typeface="微软雅黑 Light" panose="020B0502040204020203" pitchFamily="34" charset="-122"/>
                </a:rPr>
                <a:t>Option Text</a:t>
              </a:r>
              <a:endParaRPr lang="en-US" altLang="zh-CN" sz="1600" dirty="0"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56195" y="2275479"/>
              <a:ext cx="72968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F5597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66%</a:t>
              </a:r>
              <a:endParaRPr lang="en-US" altLang="zh-CN" sz="2800" dirty="0">
                <a:solidFill>
                  <a:srgbClr val="2F5597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46" name="组合 45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3" name="椭圆 52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49" name="椭圆 48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数据分析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233169" y="4251821"/>
            <a:ext cx="3031958" cy="2371338"/>
            <a:chOff x="8352204" y="3957997"/>
            <a:chExt cx="3031958" cy="2371338"/>
          </a:xfrm>
        </p:grpSpPr>
        <p:sp>
          <p:nvSpPr>
            <p:cNvPr id="57" name="文本框 56"/>
            <p:cNvSpPr txBox="1"/>
            <p:nvPr/>
          </p:nvSpPr>
          <p:spPr>
            <a:xfrm>
              <a:off x="8352204" y="4513453"/>
              <a:ext cx="303195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减少数据输入错误，并能使数据库高效工作，表设计应按照一定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原则对信息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进行分类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，同时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为确保表结构设计的合理性，通常还要对表进行规范化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设计，以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消除表中存在的冗余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，保证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一个表只围绕一个主题，并使表容易维护。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365433" y="395799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2F55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数据分析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1010652" y="1115873"/>
          <a:ext cx="10262937" cy="390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矩形 21"/>
          <p:cNvSpPr/>
          <p:nvPr/>
        </p:nvSpPr>
        <p:spPr>
          <a:xfrm>
            <a:off x="0" y="5245768"/>
            <a:ext cx="12192000" cy="16122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62013" y="5574830"/>
            <a:ext cx="954107" cy="954107"/>
            <a:chOff x="312821" y="5480384"/>
            <a:chExt cx="1143000" cy="1143000"/>
          </a:xfrm>
        </p:grpSpPr>
        <p:sp>
          <p:nvSpPr>
            <p:cNvPr id="23" name="椭圆 22"/>
            <p:cNvSpPr/>
            <p:nvPr/>
          </p:nvSpPr>
          <p:spPr>
            <a:xfrm>
              <a:off x="312821" y="5480384"/>
              <a:ext cx="1143000" cy="1143000"/>
            </a:xfrm>
            <a:prstGeom prst="ellipse">
              <a:avLst/>
            </a:prstGeom>
            <a:solidFill>
              <a:srgbClr val="2F559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37" y="5615740"/>
              <a:ext cx="749968" cy="749968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167653" y="5672666"/>
            <a:ext cx="6341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减少数据输入错误，并能使数据库高效工作，表设计应按照一定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原则对信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息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进行分类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为确保表结构设计的合理性，通常还要对表进行规范化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计，以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消除表中存在的冗余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，保证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一个表只围绕一个主题，并使表容易维护。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8" grpId="0">
        <p:bldAsOne/>
      </p:bldGraphic>
      <p:bldP spid="22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运用</a:t>
            </a:r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研究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10683" y="1320798"/>
            <a:ext cx="10183669" cy="1614313"/>
            <a:chOff x="810683" y="1320798"/>
            <a:chExt cx="10183669" cy="161431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28"/>
            <a:stretch>
              <a:fillRect/>
            </a:stretch>
          </p:blipFill>
          <p:spPr>
            <a:xfrm>
              <a:off x="7222202" y="1320798"/>
              <a:ext cx="3772150" cy="1614313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810683" y="1320798"/>
              <a:ext cx="6411519" cy="1614313"/>
              <a:chOff x="810683" y="1320798"/>
              <a:chExt cx="6411519" cy="161431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93422" y="1320798"/>
                <a:ext cx="6228780" cy="1614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基础研究没有特定的应用目的或目标主要表现在，在进行研究</a:t>
                </a:r>
                <a:endPara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时对其成果的实际应用前景如何并不很清楚，或者虽然确知其</a:t>
                </a:r>
                <a:endPara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应用前景但并不知道达到应用目标的具体方法和技术途径</a:t>
                </a:r>
                <a:r>
                  <a:rPr lang="zh-CN" altLang="en-US" sz="1400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400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10683" y="1941688"/>
                <a:ext cx="365478" cy="36547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10683" y="4989685"/>
            <a:ext cx="10183669" cy="1614314"/>
            <a:chOff x="810683" y="4989685"/>
            <a:chExt cx="10183669" cy="161431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28"/>
            <a:stretch>
              <a:fillRect/>
            </a:stretch>
          </p:blipFill>
          <p:spPr>
            <a:xfrm>
              <a:off x="7222202" y="4989686"/>
              <a:ext cx="3772150" cy="1614313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810683" y="4989685"/>
              <a:ext cx="6411519" cy="1614313"/>
              <a:chOff x="810683" y="4989685"/>
              <a:chExt cx="6411519" cy="161431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93422" y="4989685"/>
                <a:ext cx="6228780" cy="1614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基础研究没有特定的应用目的或目标主要表现在，在进行研究</a:t>
                </a:r>
                <a:endPara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时对其成果的实际应用前景如何并不很清楚，或者虽然确知其</a:t>
                </a:r>
                <a:endPara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应用前景但并不知道达到应用目标的具体方法和技术途径。</a:t>
                </a:r>
                <a:endParaRPr lang="zh-CN" altLang="en-US" sz="1400" dirty="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0683" y="5614102"/>
                <a:ext cx="365478" cy="36547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80344" y="3155242"/>
            <a:ext cx="10214008" cy="1614313"/>
            <a:chOff x="780344" y="3155242"/>
            <a:chExt cx="10214008" cy="161431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28"/>
            <a:stretch>
              <a:fillRect/>
            </a:stretch>
          </p:blipFill>
          <p:spPr>
            <a:xfrm>
              <a:off x="7222202" y="3155242"/>
              <a:ext cx="3772150" cy="1614313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780344" y="3155242"/>
              <a:ext cx="6441858" cy="1614313"/>
              <a:chOff x="780344" y="3155242"/>
              <a:chExt cx="6441858" cy="161431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993422" y="3155242"/>
                <a:ext cx="6228780" cy="1614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基础研究没有特定的应用目的或目标主要表现在，在进行研究</a:t>
                </a:r>
                <a:endPara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时对其成果的实际应用前景如何并不很清楚，或者虽然确知其</a:t>
                </a:r>
                <a:endPara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应用前景但并不知道达到应用目标的具体方法和技术途径。</a:t>
                </a:r>
                <a:endParaRPr lang="zh-CN" altLang="en-US" sz="1400" dirty="0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80344" y="3779659"/>
                <a:ext cx="365478" cy="36547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运用研究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9"/>
          <a:stretch>
            <a:fillRect/>
          </a:stretch>
        </p:blipFill>
        <p:spPr>
          <a:xfrm>
            <a:off x="999102" y="2101532"/>
            <a:ext cx="3695601" cy="3173779"/>
          </a:xfrm>
          <a:prstGeom prst="hexagon">
            <a:avLst/>
          </a:prstGeom>
        </p:spPr>
      </p:pic>
      <p:sp>
        <p:nvSpPr>
          <p:cNvPr id="15" name="六边形 14"/>
          <p:cNvSpPr/>
          <p:nvPr/>
        </p:nvSpPr>
        <p:spPr>
          <a:xfrm>
            <a:off x="4082716" y="4614902"/>
            <a:ext cx="1546456" cy="1354953"/>
          </a:xfrm>
          <a:prstGeom prst="hexagon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0" y="3751483"/>
            <a:ext cx="1233004" cy="1657027"/>
          </a:xfrm>
          <a:custGeom>
            <a:avLst/>
            <a:gdLst>
              <a:gd name="connsiteX0" fmla="*/ 0 w 1233004"/>
              <a:gd name="connsiteY0" fmla="*/ 0 h 1657027"/>
              <a:gd name="connsiteX1" fmla="*/ 818747 w 1233004"/>
              <a:gd name="connsiteY1" fmla="*/ 0 h 1657027"/>
              <a:gd name="connsiteX2" fmla="*/ 1233004 w 1233004"/>
              <a:gd name="connsiteY2" fmla="*/ 828514 h 1657027"/>
              <a:gd name="connsiteX3" fmla="*/ 818747 w 1233004"/>
              <a:gd name="connsiteY3" fmla="*/ 1657027 h 1657027"/>
              <a:gd name="connsiteX4" fmla="*/ 0 w 1233004"/>
              <a:gd name="connsiteY4" fmla="*/ 1657027 h 165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004" h="1657027">
                <a:moveTo>
                  <a:pt x="0" y="0"/>
                </a:moveTo>
                <a:lnTo>
                  <a:pt x="818747" y="0"/>
                </a:lnTo>
                <a:lnTo>
                  <a:pt x="1233004" y="828514"/>
                </a:lnTo>
                <a:lnTo>
                  <a:pt x="818747" y="1657027"/>
                </a:lnTo>
                <a:lnTo>
                  <a:pt x="0" y="16570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>
            <a:off x="737295" y="1734271"/>
            <a:ext cx="886317" cy="776561"/>
          </a:xfrm>
          <a:prstGeom prst="hexagon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>
            <a:off x="4631639" y="2761940"/>
            <a:ext cx="1022530" cy="895907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936177" y="931137"/>
            <a:ext cx="1918084" cy="1680562"/>
            <a:chOff x="3936177" y="931137"/>
            <a:chExt cx="1918084" cy="1680562"/>
          </a:xfrm>
        </p:grpSpPr>
        <p:sp>
          <p:nvSpPr>
            <p:cNvPr id="20" name="六边形 19"/>
            <p:cNvSpPr/>
            <p:nvPr/>
          </p:nvSpPr>
          <p:spPr>
            <a:xfrm>
              <a:off x="3936177" y="931137"/>
              <a:ext cx="1918084" cy="1680562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2814" y="931137"/>
              <a:ext cx="1040524" cy="1680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20397" y="3445714"/>
            <a:ext cx="554020" cy="485415"/>
            <a:chOff x="5620397" y="3445714"/>
            <a:chExt cx="554020" cy="485415"/>
          </a:xfrm>
        </p:grpSpPr>
        <p:sp>
          <p:nvSpPr>
            <p:cNvPr id="19" name="六边形 18"/>
            <p:cNvSpPr/>
            <p:nvPr/>
          </p:nvSpPr>
          <p:spPr>
            <a:xfrm>
              <a:off x="5620397" y="3445714"/>
              <a:ext cx="554020" cy="485414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19194" y="3445715"/>
              <a:ext cx="334766" cy="4854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942067" y="3445714"/>
            <a:ext cx="41344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600" b="1" dirty="0" smtClean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6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研究没有特定的应用目的或目标主要表现在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研究时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对其成果的实际应用前景如何并不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清楚，或者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虽然确知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其应用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前景但并不知道达到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目标的具体方法和技术途径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。应用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研究的特定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目的不外乎二类：或是发展基础研究成果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确定其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，或是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为达到具体的、预定的目标确定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采取的新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的方法和途径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。应用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研究虽然也是为了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科学技术知识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，但是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，这种新知识是在开辟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途径的基础上获得的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，是对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现有知识的扩展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解决实际问题提供科学依据，对应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用具有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响。基础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研究获取的知识必须经过应用研究才能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展为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实际运用的形式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23" grpId="0" animBg="1"/>
      <p:bldP spid="17" grpId="0" animBg="1"/>
      <p:bldP spid="18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案例分析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3" y="1549149"/>
            <a:ext cx="2008728" cy="2995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91" y="1535044"/>
            <a:ext cx="2008728" cy="302398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035633" y="4852509"/>
            <a:ext cx="2103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案例分析题是向考生提供一段背景资料，然后提出问题，在问题中要求考生阅读分析给定的资料，依据一定的理论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知识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，或做出决策，或作出评价，或提出具体的解决问题的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方法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87524" y="4837098"/>
            <a:ext cx="2103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案例分析题是向考生提供一段背景资料，然后提出问题，在问题中要求考生阅读分析给定的资料，依据一定的理论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知识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，或做出决策，或作出评价，或提出具体的解决问题的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方法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62020" y="4852509"/>
            <a:ext cx="2103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案例分析题是向考生提供一段背景资料，然后提出问题，在问题中要求考生阅读分析给定的资料，依据一定的理论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知识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，或做出决策，或作出评价，或提出具体的解决问题的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方法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"/>
          <a:stretch>
            <a:fillRect/>
          </a:stretch>
        </p:blipFill>
        <p:spPr>
          <a:xfrm>
            <a:off x="8962020" y="1563254"/>
            <a:ext cx="2025298" cy="29957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25165" y="868100"/>
            <a:ext cx="6732742" cy="4708981"/>
            <a:chOff x="3125165" y="868100"/>
            <a:chExt cx="6732742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125165" y="868100"/>
              <a:ext cx="2646878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0" dirty="0">
                  <a:solidFill>
                    <a:srgbClr val="2F5597"/>
                  </a:solidFill>
                  <a:latin typeface="Kozuka Mincho Pro H" panose="02020A00000000000000" pitchFamily="18" charset="-128"/>
                  <a:ea typeface="Kozuka Mincho Pro H" panose="02020A00000000000000" pitchFamily="18" charset="-128"/>
                </a:rPr>
                <a:t>4</a:t>
              </a:r>
              <a:endParaRPr lang="zh-CN" altLang="en-US" sz="30000" dirty="0">
                <a:solidFill>
                  <a:srgbClr val="2F5597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05782" y="2128782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5F3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0" spc="600" dirty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1EF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683564" y="2637813"/>
              <a:ext cx="517434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000" spc="20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总结展望</a:t>
              </a:r>
              <a:endParaRPr lang="zh-CN" altLang="en-US" sz="7000" spc="20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29391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研究总结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3656823"/>
            <a:ext cx="12192000" cy="318820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51104" y="1743456"/>
            <a:ext cx="3716549" cy="3716549"/>
            <a:chOff x="451104" y="1743456"/>
            <a:chExt cx="3716549" cy="3716549"/>
          </a:xfrm>
        </p:grpSpPr>
        <p:sp>
          <p:nvSpPr>
            <p:cNvPr id="63" name="椭圆 62"/>
            <p:cNvSpPr/>
            <p:nvPr/>
          </p:nvSpPr>
          <p:spPr>
            <a:xfrm>
              <a:off x="451104" y="1743456"/>
              <a:ext cx="3716549" cy="3716549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16341" y="1877822"/>
              <a:ext cx="3386074" cy="3386074"/>
            </a:xfrm>
            <a:prstGeom prst="ellipse">
              <a:avLst/>
            </a:prstGeom>
            <a:noFill/>
            <a:ln w="184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933805" y="2187946"/>
              <a:ext cx="2751143" cy="2751143"/>
            </a:xfrm>
            <a:prstGeom prst="ellipse">
              <a:avLst/>
            </a:prstGeom>
            <a:noFill/>
            <a:ln w="184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785700" y="2047181"/>
              <a:ext cx="3047355" cy="3047355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064423" y="2369711"/>
              <a:ext cx="2419233" cy="2419233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1246188" y="2504077"/>
              <a:ext cx="2121936" cy="2121936"/>
            </a:xfrm>
            <a:prstGeom prst="ellipse">
              <a:avLst/>
            </a:prstGeom>
            <a:noFill/>
            <a:ln w="184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399277" y="2671448"/>
              <a:ext cx="1815757" cy="1815757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5852479" y="254409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815750" y="4052846"/>
            <a:ext cx="5876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公司在上年度获得最佳影视获得者的奖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，并且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公司上半年资金收入突破十几万亿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商业经济的高速发展，我公司的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生产规模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也随之扩大时，并且旅游业更是兴旺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，各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财政部的员工年均收入居本县内最高水平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，凭借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着优良的环境，员工的高效率办公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，我们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的公司业绩将会更上一层楼，为公司的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明天共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辉煌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公司在上年度获得最佳影视获得者的奖，并且公司上半年资金收入突破十几万亿伴随着商业经济的高速发展，我公司的生产规模也随之扩大时，并且旅游业更是兴旺，各财政部的员工年均收入居本县内最高水平，凭借着优良的环境，员工的高效率办公，我们的公司业绩将会更上一层楼，为公司的明天共创辉煌！</a:t>
            </a:r>
            <a:endParaRPr lang="zh-CN" altLang="en-US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99708" y="2639217"/>
            <a:ext cx="2383743" cy="115834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 animBg="1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4594690" cy="6858000"/>
            <a:chOff x="0" y="0"/>
            <a:chExt cx="4594690" cy="6858000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0"/>
              <a:ext cx="4594690" cy="6858000"/>
              <a:chOff x="0" y="0"/>
              <a:chExt cx="4594690" cy="6858000"/>
            </a:xfrm>
          </p:grpSpPr>
          <p:sp>
            <p:nvSpPr>
              <p:cNvPr id="24" name="等腰三角形 23"/>
              <p:cNvSpPr/>
              <p:nvPr/>
            </p:nvSpPr>
            <p:spPr>
              <a:xfrm rot="5400000">
                <a:off x="3835529" y="2888903"/>
                <a:ext cx="815395" cy="70292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0" y="0"/>
                <a:ext cx="4027470" cy="6858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058238" y="1181528"/>
              <a:ext cx="2126751" cy="2126751"/>
            </a:xfrm>
            <a:prstGeom prst="ellipse">
              <a:avLst/>
            </a:prstGeom>
            <a:noFill/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51071" y="4065580"/>
              <a:ext cx="21339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pc="10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论题大纲</a:t>
              </a:r>
              <a:endParaRPr lang="zh-CN" altLang="en-US" sz="2800" spc="1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87611" y="4718952"/>
              <a:ext cx="1293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dobe Caslon Pro Bold" panose="0205070206050A020403" pitchFamily="18" charset="0"/>
                  <a:ea typeface="Kozuka Gothic Pro B" panose="020B0800000000000000" pitchFamily="34" charset="-128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Adobe Caslon Pro Bold" panose="0205070206050A020403" pitchFamily="18" charset="0"/>
                <a:ea typeface="Kozuka Gothic Pro B" panose="020B0800000000000000" pitchFamily="34" charset="-128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 flipH="1">
              <a:off x="722518" y="4925660"/>
              <a:ext cx="637650" cy="48248"/>
              <a:chOff x="2782883" y="4944533"/>
              <a:chExt cx="637650" cy="4824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2806654" y="4968657"/>
                <a:ext cx="6138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 flipH="1">
                <a:off x="2782883" y="4944533"/>
                <a:ext cx="53139" cy="482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716862" y="4925660"/>
              <a:ext cx="637650" cy="48248"/>
              <a:chOff x="2782883" y="4944533"/>
              <a:chExt cx="637650" cy="4824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806654" y="4968657"/>
                <a:ext cx="6138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 flipH="1">
                <a:off x="2782883" y="4944533"/>
                <a:ext cx="53139" cy="482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2" y="1688386"/>
            <a:ext cx="1144283" cy="11442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374710" y="1181528"/>
            <a:ext cx="2091512" cy="637518"/>
            <a:chOff x="7343421" y="1194013"/>
            <a:chExt cx="2091512" cy="637518"/>
          </a:xfrm>
        </p:grpSpPr>
        <p:sp>
          <p:nvSpPr>
            <p:cNvPr id="29" name="椭圆 28"/>
            <p:cNvSpPr/>
            <p:nvPr/>
          </p:nvSpPr>
          <p:spPr>
            <a:xfrm>
              <a:off x="7343421" y="1218073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34714" y="119401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绪论</a:t>
              </a:r>
              <a:endParaRPr lang="zh-CN" altLang="en-US" sz="24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43421" y="2320799"/>
            <a:ext cx="2707065" cy="613458"/>
            <a:chOff x="7343421" y="2320799"/>
            <a:chExt cx="2707065" cy="613458"/>
          </a:xfrm>
        </p:grpSpPr>
        <p:sp>
          <p:nvSpPr>
            <p:cNvPr id="26" name="文本框 25"/>
            <p:cNvSpPr txBox="1"/>
            <p:nvPr/>
          </p:nvSpPr>
          <p:spPr>
            <a:xfrm>
              <a:off x="8634714" y="239669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现状分析</a:t>
              </a:r>
              <a:endParaRPr lang="zh-CN" altLang="en-US" sz="24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343421" y="2320799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43421" y="3528018"/>
            <a:ext cx="2707065" cy="613458"/>
            <a:chOff x="7343421" y="3528018"/>
            <a:chExt cx="2707065" cy="613458"/>
          </a:xfrm>
        </p:grpSpPr>
        <p:sp>
          <p:nvSpPr>
            <p:cNvPr id="27" name="文本框 26"/>
            <p:cNvSpPr txBox="1"/>
            <p:nvPr/>
          </p:nvSpPr>
          <p:spPr>
            <a:xfrm>
              <a:off x="8634714" y="360391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研究过程</a:t>
              </a:r>
              <a:endParaRPr lang="zh-CN" altLang="en-US" sz="24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343421" y="3528018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43421" y="4735237"/>
            <a:ext cx="2665838" cy="613458"/>
            <a:chOff x="7343421" y="4735237"/>
            <a:chExt cx="2665838" cy="613458"/>
          </a:xfrm>
        </p:grpSpPr>
        <p:sp>
          <p:nvSpPr>
            <p:cNvPr id="28" name="文本框 27"/>
            <p:cNvSpPr txBox="1"/>
            <p:nvPr/>
          </p:nvSpPr>
          <p:spPr>
            <a:xfrm>
              <a:off x="8593487" y="481113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总结展望</a:t>
              </a:r>
              <a:endParaRPr lang="zh-CN" altLang="en-US" sz="24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343421" y="4735237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04</a:t>
              </a:r>
              <a:endParaRPr lang="zh-CN" altLang="en-US" dirty="0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28151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展望未来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33106" y="4918608"/>
            <a:ext cx="1302527" cy="1302527"/>
            <a:chOff x="3577091" y="4859316"/>
            <a:chExt cx="1302527" cy="1302527"/>
          </a:xfrm>
        </p:grpSpPr>
        <p:sp>
          <p:nvSpPr>
            <p:cNvPr id="15" name="椭圆 14"/>
            <p:cNvSpPr/>
            <p:nvPr/>
          </p:nvSpPr>
          <p:spPr>
            <a:xfrm>
              <a:off x="3601843" y="4880289"/>
              <a:ext cx="1260580" cy="1260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4560000" sx="107000" sy="107000" algn="ctr" rotWithShape="0">
                <a:schemeClr val="bg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577091" y="4859316"/>
              <a:ext cx="1302527" cy="1302527"/>
              <a:chOff x="7370862" y="3365017"/>
              <a:chExt cx="1302527" cy="130252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370862" y="3365017"/>
                <a:ext cx="1302527" cy="1302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434618" y="3454734"/>
                <a:ext cx="1139888" cy="11398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7512714" y="3506870"/>
                <a:ext cx="1018824" cy="1018824"/>
                <a:chOff x="3313641" y="5273557"/>
                <a:chExt cx="1018824" cy="1018824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3313641" y="5273557"/>
                  <a:ext cx="1018824" cy="10188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0000" y="5464142"/>
                  <a:ext cx="637653" cy="637653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22" name="组合 21"/>
          <p:cNvGrpSpPr/>
          <p:nvPr/>
        </p:nvGrpSpPr>
        <p:grpSpPr>
          <a:xfrm>
            <a:off x="2686614" y="3468963"/>
            <a:ext cx="1761412" cy="1761412"/>
            <a:chOff x="8366310" y="982210"/>
            <a:chExt cx="1761412" cy="1761412"/>
          </a:xfrm>
        </p:grpSpPr>
        <p:sp>
          <p:nvSpPr>
            <p:cNvPr id="23" name="椭圆 22"/>
            <p:cNvSpPr/>
            <p:nvPr/>
          </p:nvSpPr>
          <p:spPr>
            <a:xfrm>
              <a:off x="8366310" y="982210"/>
              <a:ext cx="1761412" cy="1761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4560000" sx="107000" sy="107000" algn="ctr" rotWithShape="0">
                <a:schemeClr val="bg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493624" y="1109524"/>
              <a:ext cx="1506784" cy="1506784"/>
              <a:chOff x="8382512" y="3345501"/>
              <a:chExt cx="1506784" cy="150678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382512" y="3345501"/>
                <a:ext cx="1506784" cy="15067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8466011" y="3429000"/>
                <a:ext cx="1339787" cy="1339787"/>
                <a:chOff x="8466011" y="3429000"/>
                <a:chExt cx="1339787" cy="1339787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8466011" y="3429000"/>
                  <a:ext cx="1339787" cy="1339787"/>
                </a:xfrm>
                <a:prstGeom prst="ellipse">
                  <a:avLst/>
                </a:pr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3158" y="3526147"/>
                  <a:ext cx="1145492" cy="114549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9" name="组合 28"/>
          <p:cNvGrpSpPr/>
          <p:nvPr/>
        </p:nvGrpSpPr>
        <p:grpSpPr>
          <a:xfrm>
            <a:off x="1328664" y="1898198"/>
            <a:ext cx="2094543" cy="2094543"/>
            <a:chOff x="1050521" y="1349635"/>
            <a:chExt cx="2094543" cy="2094543"/>
          </a:xfrm>
        </p:grpSpPr>
        <p:sp>
          <p:nvSpPr>
            <p:cNvPr id="30" name="椭圆 29"/>
            <p:cNvSpPr/>
            <p:nvPr/>
          </p:nvSpPr>
          <p:spPr>
            <a:xfrm>
              <a:off x="1050521" y="1349635"/>
              <a:ext cx="2094543" cy="2094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4560000" sx="107000" sy="107000" algn="ctr" rotWithShape="0">
                <a:schemeClr val="bg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62299" y="1461413"/>
              <a:ext cx="1870989" cy="1870989"/>
              <a:chOff x="640113" y="1539448"/>
              <a:chExt cx="1870989" cy="1870989"/>
            </a:xfrm>
            <a:effectLst>
              <a:outerShdw dist="50800" sx="1000" sy="1000" algn="ctr" rotWithShape="0">
                <a:schemeClr val="bg2"/>
              </a:outerShdw>
            </a:effectLst>
          </p:grpSpPr>
          <p:sp>
            <p:nvSpPr>
              <p:cNvPr id="32" name="椭圆 31"/>
              <p:cNvSpPr/>
              <p:nvPr/>
            </p:nvSpPr>
            <p:spPr>
              <a:xfrm>
                <a:off x="640113" y="1539448"/>
                <a:ext cx="1870989" cy="187098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762809" y="1662144"/>
                <a:ext cx="1625600" cy="1625600"/>
                <a:chOff x="762809" y="1662144"/>
                <a:chExt cx="1625600" cy="162560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762809" y="1662144"/>
                  <a:ext cx="1625600" cy="1625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5" name="图片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1091325" y="1978784"/>
                  <a:ext cx="868104" cy="868104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7" name="文本框 36"/>
          <p:cNvSpPr txBox="1"/>
          <p:nvPr/>
        </p:nvSpPr>
        <p:spPr>
          <a:xfrm>
            <a:off x="4366806" y="1995425"/>
            <a:ext cx="6748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未来二十年，城市化仍是中国社会变迁的主旋律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。到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以上的人口生活在城市里，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中国改革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的主轴是经济发展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经济发展的主要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推动力量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是城市化进程。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73523" y="3549243"/>
            <a:ext cx="6748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未来二十年，城市化仍是中国社会变迁的主旋律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。到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以上的人口生活在城市里，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中国改革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的主轴是经济发展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经济发展的主要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推动力量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是城市化进程。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873318" y="5103061"/>
            <a:ext cx="6748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未来二十年，城市化仍是中国社会变迁的主旋律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。到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以上的人口生活在城市里，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中国改革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的主轴是经济发展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经济发展的主要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推动力量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是城市化进程。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67646" y="878374"/>
            <a:ext cx="6589920" cy="4708981"/>
            <a:chOff x="3967646" y="878374"/>
            <a:chExt cx="6589920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967646" y="878374"/>
              <a:ext cx="2646878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0" dirty="0" smtClean="0">
                  <a:solidFill>
                    <a:srgbClr val="2F5597"/>
                  </a:solidFill>
                  <a:latin typeface="Kozuka Mincho Pro H" panose="02020A00000000000000" pitchFamily="18" charset="-128"/>
                  <a:ea typeface="Kozuka Mincho Pro H" panose="02020A00000000000000" pitchFamily="18" charset="-128"/>
                </a:rPr>
                <a:t>1</a:t>
              </a:r>
              <a:endParaRPr lang="zh-CN" altLang="en-US" sz="30000" dirty="0">
                <a:solidFill>
                  <a:srgbClr val="2F5597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148263" y="2139056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5F3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0" spc="600" dirty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4F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526045" y="2648087"/>
              <a:ext cx="28399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000" spc="20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绪论</a:t>
              </a:r>
              <a:endParaRPr lang="zh-CN" altLang="en-US" sz="7000" spc="20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研究背景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8636" y="1861851"/>
            <a:ext cx="12023364" cy="2390661"/>
            <a:chOff x="168636" y="1861851"/>
            <a:chExt cx="12023364" cy="239066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4" r="184" b="17169"/>
            <a:stretch>
              <a:fillRect/>
            </a:stretch>
          </p:blipFill>
          <p:spPr>
            <a:xfrm>
              <a:off x="168636" y="1861851"/>
              <a:ext cx="5728771" cy="2390661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897407" y="1861851"/>
              <a:ext cx="6294593" cy="2390661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即提出问题，阐述研究该课题的原因。研究背景包括理论背景和现实需要。还要综述国内外关于同类课题研究的现状：人家在研究什么、研究到什么程度？找出你想研究而别人还没有做的问题。他人已做过，你认为做得不够（或有缺陷），提出完善的想法或措施。别人已做过，你重做实验来验证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643678" y="5202410"/>
            <a:ext cx="8507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已基本实现了自动化生产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但是工件表面质量检测技术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 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仍然停留在人工检测阶段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1600" kern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较进口的生产线落后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[2-4]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。人工检测工件质量问题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 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分拣速度慢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无法与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</a:t>
            </a:r>
            <a:endParaRPr lang="en-US" altLang="zh-CN" sz="1600" kern="20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工件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生产线相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</a:t>
            </a:r>
            <a:r>
              <a:rPr lang="en-US" altLang="zh-CN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准确率也依赖于质检工人 的熟练程度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和主观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en-US" altLang="zh-CN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1600" kern="20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出错</a:t>
            </a:r>
            <a:r>
              <a:rPr lang="en-US" altLang="zh-CN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同时工人劳动强度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成本也随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之增</a:t>
            </a:r>
            <a:r>
              <a:rPr lang="zh-CN" altLang="en-US" sz="1600" kern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加</a:t>
            </a:r>
            <a:r>
              <a:rPr lang="zh-CN" altLang="en-US" sz="1600" kern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kern="20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研究意义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5585552"/>
            <a:ext cx="12192000" cy="127244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60832" y="5679232"/>
            <a:ext cx="1085088" cy="10850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575697" y="2032003"/>
            <a:ext cx="1934626" cy="361945"/>
            <a:chOff x="796763" y="1397003"/>
            <a:chExt cx="1934626" cy="361945"/>
          </a:xfrm>
        </p:grpSpPr>
        <p:sp>
          <p:nvSpPr>
            <p:cNvPr id="22" name="圆角矩形 21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solidFill>
              <a:srgbClr val="2F5597"/>
            </a:solidFill>
            <a:ln w="63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34076" y="3188305"/>
            <a:ext cx="1934626" cy="361945"/>
            <a:chOff x="796763" y="1397003"/>
            <a:chExt cx="1934626" cy="361945"/>
          </a:xfrm>
        </p:grpSpPr>
        <p:sp>
          <p:nvSpPr>
            <p:cNvPr id="25" name="圆角矩形 24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solidFill>
              <a:srgbClr val="2F5597"/>
            </a:solidFill>
            <a:ln w="63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75697" y="4312566"/>
            <a:ext cx="1934626" cy="361945"/>
            <a:chOff x="796763" y="1397003"/>
            <a:chExt cx="1934626" cy="361945"/>
          </a:xfrm>
        </p:grpSpPr>
        <p:sp>
          <p:nvSpPr>
            <p:cNvPr id="29" name="圆角矩形 28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solidFill>
              <a:srgbClr val="2F5597"/>
            </a:solidFill>
            <a:ln w="63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440152" y="1979599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意义，</a:t>
            </a:r>
            <a:b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40152" y="3104553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意义，</a:t>
            </a:r>
            <a:b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40152" y="4230488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意义，</a:t>
            </a:r>
            <a:b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76569" y="5932372"/>
            <a:ext cx="562258" cy="599765"/>
            <a:chOff x="776569" y="5932372"/>
            <a:chExt cx="562258" cy="599765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69" y="5932372"/>
              <a:ext cx="431070" cy="43107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452" y="6269762"/>
              <a:ext cx="262375" cy="26237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654709" y="5937521"/>
            <a:ext cx="86645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写意义的时候根据你的选题来决定形式，可以分现实意义和理论意义，</a:t>
            </a:r>
            <a:b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总之突出你观点的新颖和重要性即可。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文献综述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759182" y="2492726"/>
            <a:ext cx="4770575" cy="3453485"/>
            <a:chOff x="6349074" y="2159000"/>
            <a:chExt cx="5817709" cy="4211520"/>
          </a:xfrm>
        </p:grpSpPr>
        <p:sp>
          <p:nvSpPr>
            <p:cNvPr id="60" name="任意多边形 59"/>
            <p:cNvSpPr/>
            <p:nvPr/>
          </p:nvSpPr>
          <p:spPr>
            <a:xfrm>
              <a:off x="6728655" y="2692762"/>
              <a:ext cx="5093178" cy="2164195"/>
            </a:xfrm>
            <a:custGeom>
              <a:avLst/>
              <a:gdLst>
                <a:gd name="connsiteX0" fmla="*/ 3232531 w 5923674"/>
                <a:gd name="connsiteY0" fmla="*/ 0 h 2517090"/>
                <a:gd name="connsiteX1" fmla="*/ 3246328 w 5923674"/>
                <a:gd name="connsiteY1" fmla="*/ 570 h 2517090"/>
                <a:gd name="connsiteX2" fmla="*/ 4235313 w 5923674"/>
                <a:gd name="connsiteY2" fmla="*/ 239190 h 2517090"/>
                <a:gd name="connsiteX3" fmla="*/ 4425521 w 5923674"/>
                <a:gd name="connsiteY3" fmla="*/ 327218 h 2517090"/>
                <a:gd name="connsiteX4" fmla="*/ 4389226 w 5923674"/>
                <a:gd name="connsiteY4" fmla="*/ 371209 h 2517090"/>
                <a:gd name="connsiteX5" fmla="*/ 4316959 w 5923674"/>
                <a:gd name="connsiteY5" fmla="*/ 607794 h 2517090"/>
                <a:gd name="connsiteX6" fmla="*/ 4740106 w 5923674"/>
                <a:gd name="connsiteY6" fmla="*/ 1030941 h 2517090"/>
                <a:gd name="connsiteX7" fmla="*/ 5090986 w 5923674"/>
                <a:gd name="connsiteY7" fmla="*/ 844380 h 2517090"/>
                <a:gd name="connsiteX8" fmla="*/ 5114603 w 5923674"/>
                <a:gd name="connsiteY8" fmla="*/ 800869 h 2517090"/>
                <a:gd name="connsiteX9" fmla="*/ 5222263 w 5923674"/>
                <a:gd name="connsiteY9" fmla="*/ 902554 h 2517090"/>
                <a:gd name="connsiteX10" fmla="*/ 5685602 w 5923674"/>
                <a:gd name="connsiteY10" fmla="*/ 1553472 h 2517090"/>
                <a:gd name="connsiteX11" fmla="*/ 5725189 w 5923674"/>
                <a:gd name="connsiteY11" fmla="*/ 1653909 h 2517090"/>
                <a:gd name="connsiteX12" fmla="*/ 5708899 w 5923674"/>
                <a:gd name="connsiteY12" fmla="*/ 1655551 h 2517090"/>
                <a:gd name="connsiteX13" fmla="*/ 5371031 w 5923674"/>
                <a:gd name="connsiteY13" fmla="*/ 2070101 h 2517090"/>
                <a:gd name="connsiteX14" fmla="*/ 5794178 w 5923674"/>
                <a:gd name="connsiteY14" fmla="*/ 2493248 h 2517090"/>
                <a:gd name="connsiteX15" fmla="*/ 5879457 w 5923674"/>
                <a:gd name="connsiteY15" fmla="*/ 2484651 h 2517090"/>
                <a:gd name="connsiteX16" fmla="*/ 5921053 w 5923674"/>
                <a:gd name="connsiteY16" fmla="*/ 2471739 h 2517090"/>
                <a:gd name="connsiteX17" fmla="*/ 5923674 w 5923674"/>
                <a:gd name="connsiteY17" fmla="*/ 2517090 h 2517090"/>
                <a:gd name="connsiteX18" fmla="*/ 0 w 5923674"/>
                <a:gd name="connsiteY18" fmla="*/ 2517090 h 2517090"/>
                <a:gd name="connsiteX19" fmla="*/ 3304 w 5923674"/>
                <a:gd name="connsiteY19" fmla="*/ 2459935 h 2517090"/>
                <a:gd name="connsiteX20" fmla="*/ 3416 w 5923674"/>
                <a:gd name="connsiteY20" fmla="*/ 2459996 h 2517090"/>
                <a:gd name="connsiteX21" fmla="*/ 168124 w 5923674"/>
                <a:gd name="connsiteY21" fmla="*/ 2493249 h 2517090"/>
                <a:gd name="connsiteX22" fmla="*/ 591271 w 5923674"/>
                <a:gd name="connsiteY22" fmla="*/ 2070102 h 2517090"/>
                <a:gd name="connsiteX23" fmla="*/ 253403 w 5923674"/>
                <a:gd name="connsiteY23" fmla="*/ 1655552 h 2517090"/>
                <a:gd name="connsiteX24" fmla="*/ 195909 w 5923674"/>
                <a:gd name="connsiteY24" fmla="*/ 1649756 h 2517090"/>
                <a:gd name="connsiteX25" fmla="*/ 208769 w 5923674"/>
                <a:gd name="connsiteY25" fmla="*/ 1614936 h 2517090"/>
                <a:gd name="connsiteX26" fmla="*/ 607031 w 5923674"/>
                <a:gd name="connsiteY26" fmla="*/ 1004664 h 2517090"/>
                <a:gd name="connsiteX27" fmla="*/ 716969 w 5923674"/>
                <a:gd name="connsiteY27" fmla="*/ 890375 h 2517090"/>
                <a:gd name="connsiteX28" fmla="*/ 730689 w 5923674"/>
                <a:gd name="connsiteY28" fmla="*/ 907004 h 2517090"/>
                <a:gd name="connsiteX29" fmla="*/ 1029899 w 5923674"/>
                <a:gd name="connsiteY29" fmla="*/ 1030941 h 2517090"/>
                <a:gd name="connsiteX30" fmla="*/ 1453046 w 5923674"/>
                <a:gd name="connsiteY30" fmla="*/ 607794 h 2517090"/>
                <a:gd name="connsiteX31" fmla="*/ 1419793 w 5923674"/>
                <a:gd name="connsiteY31" fmla="*/ 443086 h 2517090"/>
                <a:gd name="connsiteX32" fmla="*/ 1387665 w 5923674"/>
                <a:gd name="connsiteY32" fmla="*/ 383894 h 2517090"/>
                <a:gd name="connsiteX33" fmla="*/ 1393695 w 5923674"/>
                <a:gd name="connsiteY33" fmla="*/ 380266 h 2517090"/>
                <a:gd name="connsiteX34" fmla="*/ 2332586 w 5923674"/>
                <a:gd name="connsiteY34" fmla="*/ 47247 h 2517090"/>
                <a:gd name="connsiteX35" fmla="*/ 2396839 w 5923674"/>
                <a:gd name="connsiteY35" fmla="*/ 37179 h 2517090"/>
                <a:gd name="connsiteX36" fmla="*/ 2398261 w 5923674"/>
                <a:gd name="connsiteY36" fmla="*/ 51285 h 2517090"/>
                <a:gd name="connsiteX37" fmla="*/ 2812811 w 5923674"/>
                <a:gd name="connsiteY37" fmla="*/ 389153 h 2517090"/>
                <a:gd name="connsiteX38" fmla="*/ 3227361 w 5923674"/>
                <a:gd name="connsiteY38" fmla="*/ 51285 h 251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23674" h="2517090">
                  <a:moveTo>
                    <a:pt x="3232531" y="0"/>
                  </a:moveTo>
                  <a:lnTo>
                    <a:pt x="3246328" y="570"/>
                  </a:lnTo>
                  <a:cubicBezTo>
                    <a:pt x="3597438" y="29767"/>
                    <a:pt x="3930698" y="112451"/>
                    <a:pt x="4235313" y="239190"/>
                  </a:cubicBezTo>
                  <a:lnTo>
                    <a:pt x="4425521" y="327218"/>
                  </a:lnTo>
                  <a:lnTo>
                    <a:pt x="4389226" y="371209"/>
                  </a:lnTo>
                  <a:cubicBezTo>
                    <a:pt x="4343600" y="438743"/>
                    <a:pt x="4316959" y="520157"/>
                    <a:pt x="4316959" y="607794"/>
                  </a:cubicBezTo>
                  <a:cubicBezTo>
                    <a:pt x="4316959" y="841492"/>
                    <a:pt x="4506408" y="1030941"/>
                    <a:pt x="4740106" y="1030941"/>
                  </a:cubicBezTo>
                  <a:cubicBezTo>
                    <a:pt x="4886167" y="1030941"/>
                    <a:pt x="5014944" y="956938"/>
                    <a:pt x="5090986" y="844380"/>
                  </a:cubicBezTo>
                  <a:lnTo>
                    <a:pt x="5114603" y="800869"/>
                  </a:lnTo>
                  <a:lnTo>
                    <a:pt x="5222263" y="902554"/>
                  </a:lnTo>
                  <a:cubicBezTo>
                    <a:pt x="5411382" y="1096929"/>
                    <a:pt x="5568239" y="1316007"/>
                    <a:pt x="5685602" y="1553472"/>
                  </a:cubicBezTo>
                  <a:lnTo>
                    <a:pt x="5725189" y="1653909"/>
                  </a:lnTo>
                  <a:lnTo>
                    <a:pt x="5708899" y="1655551"/>
                  </a:lnTo>
                  <a:cubicBezTo>
                    <a:pt x="5516078" y="1695008"/>
                    <a:pt x="5371031" y="1865615"/>
                    <a:pt x="5371031" y="2070101"/>
                  </a:cubicBezTo>
                  <a:cubicBezTo>
                    <a:pt x="5371031" y="2303799"/>
                    <a:pt x="5560480" y="2493248"/>
                    <a:pt x="5794178" y="2493248"/>
                  </a:cubicBezTo>
                  <a:cubicBezTo>
                    <a:pt x="5823390" y="2493248"/>
                    <a:pt x="5851911" y="2490288"/>
                    <a:pt x="5879457" y="2484651"/>
                  </a:cubicBezTo>
                  <a:lnTo>
                    <a:pt x="5921053" y="2471739"/>
                  </a:lnTo>
                  <a:lnTo>
                    <a:pt x="5923674" y="2517090"/>
                  </a:lnTo>
                  <a:lnTo>
                    <a:pt x="0" y="2517090"/>
                  </a:lnTo>
                  <a:lnTo>
                    <a:pt x="3304" y="2459935"/>
                  </a:lnTo>
                  <a:lnTo>
                    <a:pt x="3416" y="2459996"/>
                  </a:lnTo>
                  <a:cubicBezTo>
                    <a:pt x="54041" y="2481409"/>
                    <a:pt x="109700" y="2493249"/>
                    <a:pt x="168124" y="2493249"/>
                  </a:cubicBezTo>
                  <a:cubicBezTo>
                    <a:pt x="401822" y="2493249"/>
                    <a:pt x="591271" y="2303800"/>
                    <a:pt x="591271" y="2070102"/>
                  </a:cubicBezTo>
                  <a:cubicBezTo>
                    <a:pt x="591271" y="1865616"/>
                    <a:pt x="446224" y="1695009"/>
                    <a:pt x="253403" y="1655552"/>
                  </a:cubicBezTo>
                  <a:lnTo>
                    <a:pt x="195909" y="1649756"/>
                  </a:lnTo>
                  <a:lnTo>
                    <a:pt x="208769" y="1614936"/>
                  </a:lnTo>
                  <a:cubicBezTo>
                    <a:pt x="309834" y="1394986"/>
                    <a:pt x="444430" y="1189952"/>
                    <a:pt x="607031" y="1004664"/>
                  </a:cubicBezTo>
                  <a:lnTo>
                    <a:pt x="716969" y="890375"/>
                  </a:lnTo>
                  <a:lnTo>
                    <a:pt x="730689" y="907004"/>
                  </a:lnTo>
                  <a:cubicBezTo>
                    <a:pt x="807264" y="983579"/>
                    <a:pt x="913050" y="1030941"/>
                    <a:pt x="1029899" y="1030941"/>
                  </a:cubicBezTo>
                  <a:cubicBezTo>
                    <a:pt x="1263597" y="1030941"/>
                    <a:pt x="1453046" y="841492"/>
                    <a:pt x="1453046" y="607794"/>
                  </a:cubicBezTo>
                  <a:cubicBezTo>
                    <a:pt x="1453046" y="549370"/>
                    <a:pt x="1441206" y="493711"/>
                    <a:pt x="1419793" y="443086"/>
                  </a:cubicBezTo>
                  <a:lnTo>
                    <a:pt x="1387665" y="383894"/>
                  </a:lnTo>
                  <a:lnTo>
                    <a:pt x="1393695" y="380266"/>
                  </a:lnTo>
                  <a:cubicBezTo>
                    <a:pt x="1678014" y="225204"/>
                    <a:pt x="1994576" y="111054"/>
                    <a:pt x="2332586" y="47247"/>
                  </a:cubicBezTo>
                  <a:lnTo>
                    <a:pt x="2396839" y="37179"/>
                  </a:lnTo>
                  <a:lnTo>
                    <a:pt x="2398261" y="51285"/>
                  </a:lnTo>
                  <a:cubicBezTo>
                    <a:pt x="2437718" y="244106"/>
                    <a:pt x="2608326" y="389153"/>
                    <a:pt x="2812811" y="389153"/>
                  </a:cubicBezTo>
                  <a:cubicBezTo>
                    <a:pt x="3017297" y="389153"/>
                    <a:pt x="3187904" y="244106"/>
                    <a:pt x="3227361" y="51285"/>
                  </a:cubicBezTo>
                  <a:close/>
                </a:path>
              </a:pathLst>
            </a:custGeom>
            <a:noFill/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878" y="2596055"/>
              <a:ext cx="1238578" cy="123857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977" y="2159000"/>
              <a:ext cx="1048269" cy="1048269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4201" y="4016346"/>
              <a:ext cx="912582" cy="912582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287" y="2733355"/>
              <a:ext cx="947827" cy="94782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074" y="3962674"/>
              <a:ext cx="1048269" cy="104826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467"/>
                      </a14:imgEffect>
                      <a14:imgEffect>
                        <a14:saturation sa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272" y="4226042"/>
              <a:ext cx="2144478" cy="2144478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</p:pic>
      </p:grpSp>
      <p:grpSp>
        <p:nvGrpSpPr>
          <p:cNvPr id="3" name="组合 2"/>
          <p:cNvGrpSpPr/>
          <p:nvPr/>
        </p:nvGrpSpPr>
        <p:grpSpPr>
          <a:xfrm>
            <a:off x="466244" y="2087044"/>
            <a:ext cx="5903517" cy="523220"/>
            <a:chOff x="466244" y="2087044"/>
            <a:chExt cx="5903517" cy="523220"/>
          </a:xfrm>
        </p:grpSpPr>
        <p:sp>
          <p:nvSpPr>
            <p:cNvPr id="64" name="椭圆 63"/>
            <p:cNvSpPr/>
            <p:nvPr/>
          </p:nvSpPr>
          <p:spPr>
            <a:xfrm>
              <a:off x="466244" y="2205518"/>
              <a:ext cx="286273" cy="286273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78542" y="2087044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6244" y="2961880"/>
            <a:ext cx="5885191" cy="523220"/>
            <a:chOff x="466244" y="2961880"/>
            <a:chExt cx="5885191" cy="523220"/>
          </a:xfrm>
        </p:grpSpPr>
        <p:sp>
          <p:nvSpPr>
            <p:cNvPr id="65" name="椭圆 64"/>
            <p:cNvSpPr/>
            <p:nvPr/>
          </p:nvSpPr>
          <p:spPr>
            <a:xfrm>
              <a:off x="466244" y="3080354"/>
              <a:ext cx="286273" cy="28627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60216" y="2961880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6244" y="3852732"/>
            <a:ext cx="5903516" cy="523220"/>
            <a:chOff x="466244" y="3852732"/>
            <a:chExt cx="5903516" cy="523220"/>
          </a:xfrm>
        </p:grpSpPr>
        <p:sp>
          <p:nvSpPr>
            <p:cNvPr id="66" name="椭圆 65"/>
            <p:cNvSpPr/>
            <p:nvPr/>
          </p:nvSpPr>
          <p:spPr>
            <a:xfrm>
              <a:off x="466244" y="3900765"/>
              <a:ext cx="286273" cy="286273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78541" y="3852732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6243" y="4602702"/>
            <a:ext cx="5903517" cy="523220"/>
            <a:chOff x="466243" y="4602702"/>
            <a:chExt cx="5903517" cy="523220"/>
          </a:xfrm>
        </p:grpSpPr>
        <p:sp>
          <p:nvSpPr>
            <p:cNvPr id="67" name="椭圆 66"/>
            <p:cNvSpPr/>
            <p:nvPr/>
          </p:nvSpPr>
          <p:spPr>
            <a:xfrm>
              <a:off x="466243" y="4721176"/>
              <a:ext cx="286273" cy="28627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978541" y="4602702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6243" y="5422991"/>
            <a:ext cx="5903517" cy="523220"/>
            <a:chOff x="466243" y="5422991"/>
            <a:chExt cx="5903517" cy="523220"/>
          </a:xfrm>
        </p:grpSpPr>
        <p:sp>
          <p:nvSpPr>
            <p:cNvPr id="68" name="椭圆 67"/>
            <p:cNvSpPr/>
            <p:nvPr/>
          </p:nvSpPr>
          <p:spPr>
            <a:xfrm>
              <a:off x="466243" y="5541465"/>
              <a:ext cx="286273" cy="286273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78541" y="5422991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25165" y="868100"/>
            <a:ext cx="6965508" cy="4708981"/>
            <a:chOff x="3125165" y="868100"/>
            <a:chExt cx="6965508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125165" y="868100"/>
              <a:ext cx="2646878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0" dirty="0">
                  <a:solidFill>
                    <a:srgbClr val="2F5597"/>
                  </a:solidFill>
                  <a:latin typeface="Kozuka Mincho Pro H" panose="02020A00000000000000" pitchFamily="18" charset="-128"/>
                  <a:ea typeface="Kozuka Mincho Pro H" panose="02020A00000000000000" pitchFamily="18" charset="-128"/>
                </a:rPr>
                <a:t>2</a:t>
              </a:r>
              <a:endParaRPr lang="zh-CN" altLang="en-US" sz="30000" dirty="0">
                <a:solidFill>
                  <a:srgbClr val="2F5597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05782" y="2128782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4F1F0"/>
              </a:solidFill>
              <a:ln>
                <a:solidFill>
                  <a:srgbClr val="F7F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0" spc="600" dirty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7F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683564" y="2637813"/>
              <a:ext cx="540710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000" spc="2000" dirty="0" smtClean="0">
                  <a:solidFill>
                    <a:srgbClr val="2F559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现状分析</a:t>
              </a:r>
              <a:endParaRPr lang="zh-CN" altLang="en-US" sz="7000" spc="20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F5597"/>
            </a:gs>
            <a:gs pos="60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发展过程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807179" y="3678445"/>
            <a:ext cx="867593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604923" y="3451164"/>
            <a:ext cx="422031" cy="422031"/>
            <a:chOff x="1423881" y="2238960"/>
            <a:chExt cx="422031" cy="422031"/>
          </a:xfrm>
        </p:grpSpPr>
        <p:sp>
          <p:nvSpPr>
            <p:cNvPr id="41" name="椭圆 40"/>
            <p:cNvSpPr/>
            <p:nvPr/>
          </p:nvSpPr>
          <p:spPr>
            <a:xfrm>
              <a:off x="1423881" y="2238960"/>
              <a:ext cx="422031" cy="422031"/>
            </a:xfrm>
            <a:prstGeom prst="ellipse">
              <a:avLst/>
            </a:prstGeom>
            <a:solidFill>
              <a:srgbClr val="2F5597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460066" y="226531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20203" y="3424815"/>
            <a:ext cx="422031" cy="422031"/>
            <a:chOff x="2856077" y="2212611"/>
            <a:chExt cx="422031" cy="422031"/>
          </a:xfrm>
        </p:grpSpPr>
        <p:sp>
          <p:nvSpPr>
            <p:cNvPr id="45" name="椭圆 44"/>
            <p:cNvSpPr/>
            <p:nvPr/>
          </p:nvSpPr>
          <p:spPr>
            <a:xfrm>
              <a:off x="2856077" y="2212611"/>
              <a:ext cx="422031" cy="4220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879380" y="225462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934132" y="3451165"/>
            <a:ext cx="422031" cy="422031"/>
            <a:chOff x="4615522" y="2238961"/>
            <a:chExt cx="422031" cy="422031"/>
          </a:xfrm>
        </p:grpSpPr>
        <p:sp>
          <p:nvSpPr>
            <p:cNvPr id="63" name="椭圆 62"/>
            <p:cNvSpPr/>
            <p:nvPr/>
          </p:nvSpPr>
          <p:spPr>
            <a:xfrm>
              <a:off x="4615522" y="2238961"/>
              <a:ext cx="422031" cy="422031"/>
            </a:xfrm>
            <a:prstGeom prst="ellipse">
              <a:avLst/>
            </a:prstGeom>
            <a:solidFill>
              <a:srgbClr val="2F5597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634818" y="2281575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103116" y="3451165"/>
            <a:ext cx="422031" cy="422031"/>
            <a:chOff x="6119007" y="2238961"/>
            <a:chExt cx="422031" cy="422031"/>
          </a:xfrm>
        </p:grpSpPr>
        <p:sp>
          <p:nvSpPr>
            <p:cNvPr id="66" name="椭圆 65"/>
            <p:cNvSpPr/>
            <p:nvPr/>
          </p:nvSpPr>
          <p:spPr>
            <a:xfrm>
              <a:off x="6119007" y="2238961"/>
              <a:ext cx="422031" cy="4220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143112" y="2281575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272101" y="3451165"/>
            <a:ext cx="422031" cy="422031"/>
            <a:chOff x="7551714" y="2238961"/>
            <a:chExt cx="422031" cy="422031"/>
          </a:xfrm>
        </p:grpSpPr>
        <p:sp>
          <p:nvSpPr>
            <p:cNvPr id="69" name="椭圆 68"/>
            <p:cNvSpPr/>
            <p:nvPr/>
          </p:nvSpPr>
          <p:spPr>
            <a:xfrm>
              <a:off x="7551714" y="2238961"/>
              <a:ext cx="422031" cy="422031"/>
            </a:xfrm>
            <a:prstGeom prst="ellipse">
              <a:avLst/>
            </a:prstGeom>
            <a:solidFill>
              <a:srgbClr val="2F5597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572613" y="2265309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43208" y="1459291"/>
            <a:ext cx="1327942" cy="1960859"/>
            <a:chOff x="1143208" y="1459291"/>
            <a:chExt cx="1327942" cy="1960859"/>
          </a:xfrm>
        </p:grpSpPr>
        <p:sp>
          <p:nvSpPr>
            <p:cNvPr id="75" name="Freeform 5"/>
            <p:cNvSpPr/>
            <p:nvPr/>
          </p:nvSpPr>
          <p:spPr bwMode="auto">
            <a:xfrm>
              <a:off x="1143208" y="1459291"/>
              <a:ext cx="1327942" cy="1960859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 rot="10800000">
              <a:off x="1250864" y="1574169"/>
              <a:ext cx="1112630" cy="1110672"/>
            </a:xfrm>
            <a:prstGeom prst="ellipse">
              <a:avLst/>
            </a:prstGeom>
            <a:gradFill flip="none" rotWithShape="1">
              <a:gsLst>
                <a:gs pos="91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361169" y="1700253"/>
              <a:ext cx="62068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text</a:t>
              </a:r>
              <a:endParaRPr lang="en-US" altLang="zh-CN" sz="2800" dirty="0">
                <a:solidFill>
                  <a:schemeClr val="bg1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87773" y="1459291"/>
            <a:ext cx="1327942" cy="1960859"/>
            <a:chOff x="5487773" y="1459291"/>
            <a:chExt cx="1327942" cy="1960859"/>
          </a:xfrm>
        </p:grpSpPr>
        <p:sp>
          <p:nvSpPr>
            <p:cNvPr id="76" name="Freeform 5"/>
            <p:cNvSpPr/>
            <p:nvPr/>
          </p:nvSpPr>
          <p:spPr bwMode="auto">
            <a:xfrm>
              <a:off x="5487773" y="1459291"/>
              <a:ext cx="1327942" cy="1960859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6"/>
            <p:cNvSpPr>
              <a:spLocks noChangeArrowheads="1"/>
            </p:cNvSpPr>
            <p:nvPr/>
          </p:nvSpPr>
          <p:spPr bwMode="auto">
            <a:xfrm rot="10800000">
              <a:off x="5602027" y="1574169"/>
              <a:ext cx="1112630" cy="1110672"/>
            </a:xfrm>
            <a:prstGeom prst="ellipse">
              <a:avLst/>
            </a:prstGeom>
            <a:gradFill>
              <a:gsLst>
                <a:gs pos="34000">
                  <a:srgbClr val="2F5597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735480" y="1700253"/>
              <a:ext cx="62068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text</a:t>
              </a:r>
              <a:endParaRPr lang="en-US" altLang="zh-CN" sz="2800" dirty="0">
                <a:solidFill>
                  <a:schemeClr val="bg1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832338" y="1459291"/>
            <a:ext cx="1327942" cy="1960859"/>
            <a:chOff x="9832338" y="1459291"/>
            <a:chExt cx="1327942" cy="1960859"/>
          </a:xfrm>
        </p:grpSpPr>
        <p:sp>
          <p:nvSpPr>
            <p:cNvPr id="77" name="Freeform 5"/>
            <p:cNvSpPr/>
            <p:nvPr/>
          </p:nvSpPr>
          <p:spPr bwMode="auto">
            <a:xfrm>
              <a:off x="9832338" y="1459291"/>
              <a:ext cx="1327942" cy="1960859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 rot="10800000">
              <a:off x="9941048" y="1574169"/>
              <a:ext cx="1112630" cy="1110672"/>
            </a:xfrm>
            <a:prstGeom prst="ellipse">
              <a:avLst/>
            </a:prstGeom>
            <a:gradFill flip="none" rotWithShape="1">
              <a:gsLst>
                <a:gs pos="91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0064689" y="1700253"/>
              <a:ext cx="62068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text</a:t>
              </a:r>
              <a:endParaRPr lang="en-US" altLang="zh-CN" sz="2800" dirty="0">
                <a:solidFill>
                  <a:schemeClr val="bg1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70134" y="3899545"/>
            <a:ext cx="1761984" cy="2601772"/>
            <a:chOff x="3070134" y="3899545"/>
            <a:chExt cx="1761984" cy="2601772"/>
          </a:xfrm>
        </p:grpSpPr>
        <p:sp>
          <p:nvSpPr>
            <p:cNvPr id="71" name="Freeform 5"/>
            <p:cNvSpPr/>
            <p:nvPr/>
          </p:nvSpPr>
          <p:spPr bwMode="auto">
            <a:xfrm rot="10800000">
              <a:off x="3070134" y="3899545"/>
              <a:ext cx="1761984" cy="2601772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"/>
            <p:cNvSpPr>
              <a:spLocks noChangeArrowheads="1"/>
            </p:cNvSpPr>
            <p:nvPr/>
          </p:nvSpPr>
          <p:spPr bwMode="auto">
            <a:xfrm rot="10800000">
              <a:off x="3233987" y="4927519"/>
              <a:ext cx="1429314" cy="1426799"/>
            </a:xfrm>
            <a:prstGeom prst="ellipse">
              <a:avLst/>
            </a:prstGeom>
            <a:gradFill flip="none" rotWithShape="1">
              <a:gsLst>
                <a:gs pos="96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351721" y="5200431"/>
              <a:ext cx="62068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text</a:t>
              </a:r>
              <a:endParaRPr lang="en-US" altLang="zh-CN" sz="2800" dirty="0">
                <a:solidFill>
                  <a:schemeClr val="bg1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57376" y="3899545"/>
            <a:ext cx="1761984" cy="2601772"/>
            <a:chOff x="7457376" y="3899545"/>
            <a:chExt cx="1761984" cy="2601772"/>
          </a:xfrm>
        </p:grpSpPr>
        <p:sp>
          <p:nvSpPr>
            <p:cNvPr id="72" name="Freeform 5"/>
            <p:cNvSpPr/>
            <p:nvPr/>
          </p:nvSpPr>
          <p:spPr bwMode="auto">
            <a:xfrm rot="10800000">
              <a:off x="7457376" y="3899545"/>
              <a:ext cx="1761984" cy="2601772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6"/>
            <p:cNvSpPr>
              <a:spLocks noChangeArrowheads="1"/>
            </p:cNvSpPr>
            <p:nvPr/>
          </p:nvSpPr>
          <p:spPr bwMode="auto">
            <a:xfrm rot="10800000">
              <a:off x="7623711" y="4927519"/>
              <a:ext cx="1429314" cy="1426799"/>
            </a:xfrm>
            <a:prstGeom prst="ellipse">
              <a:avLst/>
            </a:prstGeom>
            <a:gradFill>
              <a:gsLst>
                <a:gs pos="34000">
                  <a:srgbClr val="2F5597"/>
                </a:gs>
                <a:gs pos="78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7792774" y="5200431"/>
              <a:ext cx="62068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苹方 特粗" panose="020B0800000000000000" pitchFamily="34" charset="-122"/>
                </a:rPr>
                <a:t>text</a:t>
              </a:r>
              <a:endParaRPr lang="en-US" altLang="zh-CN" sz="2800" dirty="0">
                <a:solidFill>
                  <a:schemeClr val="bg1"/>
                </a:solidFill>
                <a:latin typeface="Agency FB" panose="020B0503020202020204" pitchFamily="34" charset="0"/>
                <a:ea typeface="苹方 常规" panose="020B0300000000000000" pitchFamily="34" charset="-122"/>
              </a:endParaRPr>
            </a:p>
          </p:txBody>
        </p:sp>
      </p:grpSp>
      <p:sp>
        <p:nvSpPr>
          <p:cNvPr id="92" name="TextBox 40"/>
          <p:cNvSpPr txBox="1"/>
          <p:nvPr/>
        </p:nvSpPr>
        <p:spPr>
          <a:xfrm>
            <a:off x="3076372" y="1961863"/>
            <a:ext cx="1826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对于某个产品而言，就是从自然中来回到自然中去的全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过程。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40"/>
          <p:cNvSpPr txBox="1"/>
          <p:nvPr/>
        </p:nvSpPr>
        <p:spPr>
          <a:xfrm>
            <a:off x="5330540" y="4647091"/>
            <a:ext cx="1826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对于某个产品而言，就是从自然中来回到自然中去的全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过程。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40"/>
          <p:cNvSpPr txBox="1"/>
          <p:nvPr/>
        </p:nvSpPr>
        <p:spPr>
          <a:xfrm>
            <a:off x="7410606" y="1970041"/>
            <a:ext cx="1826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对于某个产品而言，就是从自然中来回到自然中去的全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过程。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2F559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存在问题</a:t>
            </a:r>
            <a:endParaRPr lang="zh-CN" altLang="en-US" sz="2400" spc="600" dirty="0">
              <a:solidFill>
                <a:srgbClr val="2F5597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368374" y="1685709"/>
            <a:ext cx="4619795" cy="4333803"/>
            <a:chOff x="3119630" y="1356961"/>
            <a:chExt cx="4619795" cy="4333803"/>
          </a:xfrm>
        </p:grpSpPr>
        <p:grpSp>
          <p:nvGrpSpPr>
            <p:cNvPr id="19" name="组合 18"/>
            <p:cNvGrpSpPr/>
            <p:nvPr/>
          </p:nvGrpSpPr>
          <p:grpSpPr>
            <a:xfrm>
              <a:off x="3119630" y="1356961"/>
              <a:ext cx="4619795" cy="4333803"/>
              <a:chOff x="3119630" y="1356961"/>
              <a:chExt cx="4838892" cy="453933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3119630" y="1356961"/>
                <a:ext cx="4805804" cy="4539337"/>
                <a:chOff x="2958265" y="1092389"/>
                <a:chExt cx="5473138" cy="5169669"/>
              </a:xfrm>
            </p:grpSpPr>
            <p:sp>
              <p:nvSpPr>
                <p:cNvPr id="71" name="矩形 4"/>
                <p:cNvSpPr/>
                <p:nvPr/>
              </p:nvSpPr>
              <p:spPr>
                <a:xfrm rot="7281351">
                  <a:off x="6104269" y="3931472"/>
                  <a:ext cx="2660721" cy="129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6810" h="3240537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矩形 4"/>
                <p:cNvSpPr/>
                <p:nvPr/>
              </p:nvSpPr>
              <p:spPr>
                <a:xfrm>
                  <a:off x="4933392" y="1602319"/>
                  <a:ext cx="2660721" cy="129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6810" h="3240537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矩形 4"/>
                <p:cNvSpPr/>
                <p:nvPr/>
              </p:nvSpPr>
              <p:spPr>
                <a:xfrm rot="3184689">
                  <a:off x="3601624" y="3986244"/>
                  <a:ext cx="2660721" cy="129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6810" h="3240537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" name="组合 2"/>
                <p:cNvGrpSpPr/>
                <p:nvPr/>
              </p:nvGrpSpPr>
              <p:grpSpPr>
                <a:xfrm rot="1388479">
                  <a:off x="4744657" y="4250699"/>
                  <a:ext cx="3325160" cy="2011359"/>
                  <a:chOff x="924825" y="1747918"/>
                  <a:chExt cx="6392166" cy="3866563"/>
                </a:xfrm>
                <a:effectLst>
                  <a:glow rad="127000">
                    <a:schemeClr val="bg2"/>
                  </a:glow>
                </a:effectLst>
              </p:grpSpPr>
              <p:sp>
                <p:nvSpPr>
                  <p:cNvPr id="34" name="椭圆 33"/>
                  <p:cNvSpPr/>
                  <p:nvPr/>
                </p:nvSpPr>
                <p:spPr>
                  <a:xfrm>
                    <a:off x="924825" y="3094201"/>
                    <a:ext cx="2520280" cy="2520280"/>
                  </a:xfrm>
                  <a:prstGeom prst="ellipse">
                    <a:avLst/>
                  </a:prstGeom>
                  <a:solidFill>
                    <a:srgbClr val="2F5597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4250464" y="2193802"/>
                    <a:ext cx="3066527" cy="3241849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val="window" lastClr="FFFFFF"/>
                      </a:gs>
                      <a:gs pos="82000">
                        <a:sysClr val="window" lastClr="FFFFFF">
                          <a:lumMod val="75000"/>
                          <a:shade val="100000"/>
                          <a:satMod val="115000"/>
                          <a:alpha val="0"/>
                        </a:sys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127000"/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矩形 4"/>
                  <p:cNvSpPr/>
                  <p:nvPr/>
                </p:nvSpPr>
                <p:spPr>
                  <a:xfrm rot="20235757">
                    <a:off x="1272818" y="2348763"/>
                    <a:ext cx="5382061" cy="2627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810" h="3240537">
                        <a:moveTo>
                          <a:pt x="5995706" y="329447"/>
                        </a:moveTo>
                        <a:cubicBezTo>
                          <a:pt x="6708608" y="870225"/>
                          <a:pt x="6848141" y="1886532"/>
                          <a:pt x="6307363" y="2599433"/>
                        </a:cubicBezTo>
                        <a:cubicBezTo>
                          <a:pt x="5766586" y="3312335"/>
                          <a:pt x="4750279" y="3451868"/>
                          <a:pt x="4037377" y="2911090"/>
                        </a:cubicBezTo>
                        <a:cubicBezTo>
                          <a:pt x="3834697" y="2757346"/>
                          <a:pt x="3678362" y="2565165"/>
                          <a:pt x="3572521" y="2351592"/>
                        </a:cubicBezTo>
                        <a:cubicBezTo>
                          <a:pt x="3382613" y="2221161"/>
                          <a:pt x="3125137" y="2125355"/>
                          <a:pt x="2835026" y="2089472"/>
                        </a:cubicBezTo>
                        <a:cubicBezTo>
                          <a:pt x="2470925" y="2044438"/>
                          <a:pt x="2133683" y="2103468"/>
                          <a:pt x="1902855" y="2234479"/>
                        </a:cubicBezTo>
                        <a:cubicBezTo>
                          <a:pt x="1508230" y="2603881"/>
                          <a:pt x="893457" y="2645913"/>
                          <a:pt x="448097" y="2308081"/>
                        </a:cubicBezTo>
                        <a:cubicBezTo>
                          <a:pt x="-50183" y="1930106"/>
                          <a:pt x="-147709" y="1219762"/>
                          <a:pt x="230265" y="721482"/>
                        </a:cubicBezTo>
                        <a:cubicBezTo>
                          <a:pt x="608240" y="223202"/>
                          <a:pt x="1318584" y="125676"/>
                          <a:pt x="1816864" y="503651"/>
                        </a:cubicBezTo>
                        <a:cubicBezTo>
                          <a:pt x="1922519" y="583796"/>
                          <a:pt x="2010155" y="678885"/>
                          <a:pt x="2077971" y="784443"/>
                        </a:cubicBezTo>
                        <a:cubicBezTo>
                          <a:pt x="2289760" y="902821"/>
                          <a:pt x="2577725" y="972444"/>
                          <a:pt x="2893769" y="967396"/>
                        </a:cubicBezTo>
                        <a:cubicBezTo>
                          <a:pt x="3168575" y="963007"/>
                          <a:pt x="3420358" y="902868"/>
                          <a:pt x="3617906" y="804590"/>
                        </a:cubicBezTo>
                        <a:cubicBezTo>
                          <a:pt x="3649441" y="748230"/>
                          <a:pt x="3685719" y="693837"/>
                          <a:pt x="3725720" y="641104"/>
                        </a:cubicBezTo>
                        <a:cubicBezTo>
                          <a:pt x="4266498" y="-71797"/>
                          <a:pt x="5282805" y="-211331"/>
                          <a:pt x="5995706" y="329447"/>
                        </a:cubicBezTo>
                        <a:close/>
                      </a:path>
                    </a:pathLst>
                  </a:custGeom>
                  <a:solidFill>
                    <a:srgbClr val="2F5597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椭圆 1"/>
                  <p:cNvSpPr/>
                  <p:nvPr/>
                </p:nvSpPr>
                <p:spPr>
                  <a:xfrm>
                    <a:off x="1103655" y="327303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3850075" y="1747918"/>
                    <a:ext cx="2716506" cy="27165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4127018" y="201289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 rot="8549104">
                  <a:off x="2958265" y="2127473"/>
                  <a:ext cx="3325160" cy="2011359"/>
                  <a:chOff x="924825" y="1747918"/>
                  <a:chExt cx="6392166" cy="3866563"/>
                </a:xfrm>
                <a:effectLst>
                  <a:glow rad="127000">
                    <a:schemeClr val="bg2"/>
                  </a:glow>
                </a:effectLst>
              </p:grpSpPr>
              <p:sp>
                <p:nvSpPr>
                  <p:cNvPr id="41" name="椭圆 40"/>
                  <p:cNvSpPr/>
                  <p:nvPr/>
                </p:nvSpPr>
                <p:spPr>
                  <a:xfrm>
                    <a:off x="924825" y="3094201"/>
                    <a:ext cx="2520280" cy="2520280"/>
                  </a:xfrm>
                  <a:prstGeom prst="ellipse">
                    <a:avLst/>
                  </a:prstGeom>
                  <a:solidFill>
                    <a:srgbClr val="2F5597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椭圆 42"/>
                  <p:cNvSpPr/>
                  <p:nvPr/>
                </p:nvSpPr>
                <p:spPr>
                  <a:xfrm>
                    <a:off x="4250464" y="2193802"/>
                    <a:ext cx="3066527" cy="3241849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val="window" lastClr="FFFFFF"/>
                      </a:gs>
                      <a:gs pos="82000">
                        <a:sysClr val="window" lastClr="FFFFFF">
                          <a:lumMod val="75000"/>
                          <a:shade val="100000"/>
                          <a:satMod val="115000"/>
                          <a:alpha val="0"/>
                        </a:sys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127000"/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矩形 4"/>
                  <p:cNvSpPr/>
                  <p:nvPr/>
                </p:nvSpPr>
                <p:spPr>
                  <a:xfrm rot="20235757">
                    <a:off x="1272818" y="2348763"/>
                    <a:ext cx="5382061" cy="2627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810" h="3240537">
                        <a:moveTo>
                          <a:pt x="5995706" y="329447"/>
                        </a:moveTo>
                        <a:cubicBezTo>
                          <a:pt x="6708608" y="870225"/>
                          <a:pt x="6848141" y="1886532"/>
                          <a:pt x="6307363" y="2599433"/>
                        </a:cubicBezTo>
                        <a:cubicBezTo>
                          <a:pt x="5766586" y="3312335"/>
                          <a:pt x="4750279" y="3451868"/>
                          <a:pt x="4037377" y="2911090"/>
                        </a:cubicBezTo>
                        <a:cubicBezTo>
                          <a:pt x="3834697" y="2757346"/>
                          <a:pt x="3678362" y="2565165"/>
                          <a:pt x="3572521" y="2351592"/>
                        </a:cubicBezTo>
                        <a:cubicBezTo>
                          <a:pt x="3382613" y="2221161"/>
                          <a:pt x="3125137" y="2125355"/>
                          <a:pt x="2835026" y="2089472"/>
                        </a:cubicBezTo>
                        <a:cubicBezTo>
                          <a:pt x="2470925" y="2044438"/>
                          <a:pt x="2133683" y="2103468"/>
                          <a:pt x="1902855" y="2234479"/>
                        </a:cubicBezTo>
                        <a:cubicBezTo>
                          <a:pt x="1508230" y="2603881"/>
                          <a:pt x="893457" y="2645913"/>
                          <a:pt x="448097" y="2308081"/>
                        </a:cubicBezTo>
                        <a:cubicBezTo>
                          <a:pt x="-50183" y="1930106"/>
                          <a:pt x="-147709" y="1219762"/>
                          <a:pt x="230265" y="721482"/>
                        </a:cubicBezTo>
                        <a:cubicBezTo>
                          <a:pt x="608240" y="223202"/>
                          <a:pt x="1318584" y="125676"/>
                          <a:pt x="1816864" y="503651"/>
                        </a:cubicBezTo>
                        <a:cubicBezTo>
                          <a:pt x="1922519" y="583796"/>
                          <a:pt x="2010155" y="678885"/>
                          <a:pt x="2077971" y="784443"/>
                        </a:cubicBezTo>
                        <a:cubicBezTo>
                          <a:pt x="2289760" y="902821"/>
                          <a:pt x="2577725" y="972444"/>
                          <a:pt x="2893769" y="967396"/>
                        </a:cubicBezTo>
                        <a:cubicBezTo>
                          <a:pt x="3168575" y="963007"/>
                          <a:pt x="3420358" y="902868"/>
                          <a:pt x="3617906" y="804590"/>
                        </a:cubicBezTo>
                        <a:cubicBezTo>
                          <a:pt x="3649441" y="748230"/>
                          <a:pt x="3685719" y="693837"/>
                          <a:pt x="3725720" y="641104"/>
                        </a:cubicBezTo>
                        <a:cubicBezTo>
                          <a:pt x="4266498" y="-71797"/>
                          <a:pt x="5282805" y="-211331"/>
                          <a:pt x="5995706" y="329447"/>
                        </a:cubicBezTo>
                        <a:close/>
                      </a:path>
                    </a:pathLst>
                  </a:custGeom>
                  <a:solidFill>
                    <a:srgbClr val="2F5597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椭圆 44"/>
                  <p:cNvSpPr/>
                  <p:nvPr/>
                </p:nvSpPr>
                <p:spPr>
                  <a:xfrm>
                    <a:off x="1103655" y="327303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3850075" y="1747918"/>
                    <a:ext cx="2716506" cy="27165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4127018" y="201289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 rot="15384708">
                  <a:off x="5763144" y="1749289"/>
                  <a:ext cx="3325160" cy="2011359"/>
                  <a:chOff x="924825" y="1747918"/>
                  <a:chExt cx="6392166" cy="3866563"/>
                </a:xfrm>
                <a:effectLst>
                  <a:glow rad="127000">
                    <a:schemeClr val="bg2"/>
                  </a:glow>
                </a:effectLst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924825" y="3094201"/>
                    <a:ext cx="2520280" cy="2520280"/>
                  </a:xfrm>
                  <a:prstGeom prst="ellipse">
                    <a:avLst/>
                  </a:prstGeom>
                  <a:solidFill>
                    <a:srgbClr val="2F5597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4250464" y="2193802"/>
                    <a:ext cx="3066527" cy="3241849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val="window" lastClr="FFFFFF"/>
                      </a:gs>
                      <a:gs pos="82000">
                        <a:sysClr val="window" lastClr="FFFFFF">
                          <a:lumMod val="75000"/>
                          <a:shade val="100000"/>
                          <a:satMod val="115000"/>
                          <a:alpha val="0"/>
                        </a:sys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127000"/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矩形 4"/>
                  <p:cNvSpPr/>
                  <p:nvPr/>
                </p:nvSpPr>
                <p:spPr>
                  <a:xfrm rot="20235757">
                    <a:off x="1272818" y="2348763"/>
                    <a:ext cx="5382061" cy="2627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810" h="3240537">
                        <a:moveTo>
                          <a:pt x="5995706" y="329447"/>
                        </a:moveTo>
                        <a:cubicBezTo>
                          <a:pt x="6708608" y="870225"/>
                          <a:pt x="6848141" y="1886532"/>
                          <a:pt x="6307363" y="2599433"/>
                        </a:cubicBezTo>
                        <a:cubicBezTo>
                          <a:pt x="5766586" y="3312335"/>
                          <a:pt x="4750279" y="3451868"/>
                          <a:pt x="4037377" y="2911090"/>
                        </a:cubicBezTo>
                        <a:cubicBezTo>
                          <a:pt x="3834697" y="2757346"/>
                          <a:pt x="3678362" y="2565165"/>
                          <a:pt x="3572521" y="2351592"/>
                        </a:cubicBezTo>
                        <a:cubicBezTo>
                          <a:pt x="3382613" y="2221161"/>
                          <a:pt x="3125137" y="2125355"/>
                          <a:pt x="2835026" y="2089472"/>
                        </a:cubicBezTo>
                        <a:cubicBezTo>
                          <a:pt x="2470925" y="2044438"/>
                          <a:pt x="2133683" y="2103468"/>
                          <a:pt x="1902855" y="2234479"/>
                        </a:cubicBezTo>
                        <a:cubicBezTo>
                          <a:pt x="1508230" y="2603881"/>
                          <a:pt x="893457" y="2645913"/>
                          <a:pt x="448097" y="2308081"/>
                        </a:cubicBezTo>
                        <a:cubicBezTo>
                          <a:pt x="-50183" y="1930106"/>
                          <a:pt x="-147709" y="1219762"/>
                          <a:pt x="230265" y="721482"/>
                        </a:cubicBezTo>
                        <a:cubicBezTo>
                          <a:pt x="608240" y="223202"/>
                          <a:pt x="1318584" y="125676"/>
                          <a:pt x="1816864" y="503651"/>
                        </a:cubicBezTo>
                        <a:cubicBezTo>
                          <a:pt x="1922519" y="583796"/>
                          <a:pt x="2010155" y="678885"/>
                          <a:pt x="2077971" y="784443"/>
                        </a:cubicBezTo>
                        <a:cubicBezTo>
                          <a:pt x="2289760" y="902821"/>
                          <a:pt x="2577725" y="972444"/>
                          <a:pt x="2893769" y="967396"/>
                        </a:cubicBezTo>
                        <a:cubicBezTo>
                          <a:pt x="3168575" y="963007"/>
                          <a:pt x="3420358" y="902868"/>
                          <a:pt x="3617906" y="804590"/>
                        </a:cubicBezTo>
                        <a:cubicBezTo>
                          <a:pt x="3649441" y="748230"/>
                          <a:pt x="3685719" y="693837"/>
                          <a:pt x="3725720" y="641104"/>
                        </a:cubicBezTo>
                        <a:cubicBezTo>
                          <a:pt x="4266498" y="-71797"/>
                          <a:pt x="5282805" y="-211331"/>
                          <a:pt x="5995706" y="329447"/>
                        </a:cubicBezTo>
                        <a:close/>
                      </a:path>
                    </a:pathLst>
                  </a:custGeom>
                  <a:solidFill>
                    <a:srgbClr val="2F5597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1103655" y="327303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3850075" y="1747918"/>
                    <a:ext cx="2716506" cy="27165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>
                    <a:off x="4127018" y="201289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8" name="文本框 17"/>
              <p:cNvSpPr txBox="1"/>
              <p:nvPr/>
            </p:nvSpPr>
            <p:spPr>
              <a:xfrm>
                <a:off x="4657459" y="2192331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</a:t>
                </a:r>
                <a:r>
                  <a:rPr lang="en-US" altLang="zh-CN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6269213" y="2158258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</a:t>
                </a:r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7140500" y="3454383"/>
                <a:ext cx="818022" cy="386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</a:t>
                </a:r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3930453" y="3475038"/>
                <a:ext cx="818022" cy="386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</a:t>
                </a:r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4793086" y="4810594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</a:t>
                </a:r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279887" y="4777228"/>
                <a:ext cx="818022" cy="386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</a:t>
                </a:r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06" y="3016907"/>
              <a:ext cx="1116521" cy="111652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640612" y="2015380"/>
            <a:ext cx="3607078" cy="638011"/>
            <a:chOff x="640612" y="2015380"/>
            <a:chExt cx="3607078" cy="638011"/>
          </a:xfrm>
        </p:grpSpPr>
        <p:sp>
          <p:nvSpPr>
            <p:cNvPr id="78" name="文本框 77"/>
            <p:cNvSpPr txBox="1"/>
            <p:nvPr/>
          </p:nvSpPr>
          <p:spPr>
            <a:xfrm>
              <a:off x="640612" y="2015380"/>
              <a:ext cx="3607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过于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依赖素材或过于反感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忽略了设计以外的技巧，如换位思考。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40612" y="2653391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97287" y="3559425"/>
            <a:ext cx="3687834" cy="649900"/>
            <a:chOff x="197287" y="3559425"/>
            <a:chExt cx="3687834" cy="649900"/>
          </a:xfrm>
        </p:grpSpPr>
        <p:sp>
          <p:nvSpPr>
            <p:cNvPr id="80" name="文本框 79"/>
            <p:cNvSpPr txBox="1"/>
            <p:nvPr/>
          </p:nvSpPr>
          <p:spPr>
            <a:xfrm>
              <a:off x="278043" y="3559425"/>
              <a:ext cx="3607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过于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依赖素材或过于反感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忽略了设计以外的技巧，如换位思考。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97287" y="4209325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908081" y="2010411"/>
            <a:ext cx="3616095" cy="670255"/>
            <a:chOff x="7908081" y="2010411"/>
            <a:chExt cx="3616095" cy="670255"/>
          </a:xfrm>
        </p:grpSpPr>
        <p:sp>
          <p:nvSpPr>
            <p:cNvPr id="84" name="文本框 83"/>
            <p:cNvSpPr txBox="1"/>
            <p:nvPr/>
          </p:nvSpPr>
          <p:spPr>
            <a:xfrm>
              <a:off x="7908081" y="2010411"/>
              <a:ext cx="3607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过于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依赖素材或过于反感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忽略了设计以外的技巧，如换位思考。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8089796" y="2680666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307008" y="3591001"/>
            <a:ext cx="3607078" cy="723584"/>
            <a:chOff x="8307008" y="3591001"/>
            <a:chExt cx="3607078" cy="723584"/>
          </a:xfrm>
        </p:grpSpPr>
        <p:sp>
          <p:nvSpPr>
            <p:cNvPr id="83" name="文本框 82"/>
            <p:cNvSpPr txBox="1"/>
            <p:nvPr/>
          </p:nvSpPr>
          <p:spPr>
            <a:xfrm>
              <a:off x="8307008" y="3591001"/>
              <a:ext cx="3607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过于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依赖素材或过于反感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忽略了设计以外的技巧，如换位思考。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8393357" y="4314585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7956579" y="5041385"/>
            <a:ext cx="3607078" cy="660539"/>
            <a:chOff x="7956579" y="5041385"/>
            <a:chExt cx="3607078" cy="660539"/>
          </a:xfrm>
        </p:grpSpPr>
        <p:sp>
          <p:nvSpPr>
            <p:cNvPr id="82" name="文本框 81"/>
            <p:cNvSpPr txBox="1"/>
            <p:nvPr/>
          </p:nvSpPr>
          <p:spPr>
            <a:xfrm>
              <a:off x="7956579" y="5041385"/>
              <a:ext cx="3607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过于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依赖素材或过于反感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忽略了设计以外的技巧，如换位思考。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8073043" y="5701924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93622" y="5041385"/>
            <a:ext cx="3607078" cy="673375"/>
            <a:chOff x="593622" y="5041385"/>
            <a:chExt cx="3607078" cy="673375"/>
          </a:xfrm>
        </p:grpSpPr>
        <p:sp>
          <p:nvSpPr>
            <p:cNvPr id="81" name="文本框 80"/>
            <p:cNvSpPr txBox="1"/>
            <p:nvPr/>
          </p:nvSpPr>
          <p:spPr>
            <a:xfrm>
              <a:off x="593622" y="5041385"/>
              <a:ext cx="3607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过于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依赖素材或过于反感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忽略了设计以外的技巧，如换位思考。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631588" y="5714760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3175</Words>
  <Application>WPS 演示</Application>
  <PresentationFormat>自定义</PresentationFormat>
  <Paragraphs>309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汉仪菱心体简</vt:lpstr>
      <vt:lpstr>微软雅黑</vt:lpstr>
      <vt:lpstr>Adobe Caslon Pro Bold</vt:lpstr>
      <vt:lpstr>Kozuka Gothic Pro B</vt:lpstr>
      <vt:lpstr>Kozuka Mincho Pro H</vt:lpstr>
      <vt:lpstr>Yu Gothic UI Semibold</vt:lpstr>
      <vt:lpstr>Agency FB</vt:lpstr>
      <vt:lpstr>苹方 特粗</vt:lpstr>
      <vt:lpstr>苹方 常规</vt:lpstr>
      <vt:lpstr>Calibri</vt:lpstr>
      <vt:lpstr>Arial Unicode MS</vt:lpstr>
      <vt:lpstr>Calibri Light</vt:lpstr>
      <vt:lpstr>微软雅黑 Light</vt:lpstr>
      <vt:lpstr>Trebuchet MS</vt:lpstr>
      <vt:lpstr>Segoe Print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129</cp:revision>
  <dcterms:created xsi:type="dcterms:W3CDTF">2016-05-06T03:10:00Z</dcterms:created>
  <dcterms:modified xsi:type="dcterms:W3CDTF">2024-03-16T03:31:52Z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F2B11DDD2AAA456A911DD150B3048C4D_13</vt:lpwstr>
  </property>
</Properties>
</file>