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30"/>
  </p:handoutMasterIdLst>
  <p:sldIdLst>
    <p:sldId id="414" r:id="rId3"/>
    <p:sldId id="384" r:id="rId4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9" r:id="rId17"/>
    <p:sldId id="400" r:id="rId18"/>
    <p:sldId id="401" r:id="rId19"/>
    <p:sldId id="402" r:id="rId20"/>
    <p:sldId id="403" r:id="rId21"/>
    <p:sldId id="405" r:id="rId22"/>
    <p:sldId id="406" r:id="rId23"/>
    <p:sldId id="407" r:id="rId24"/>
    <p:sldId id="408" r:id="rId25"/>
    <p:sldId id="409" r:id="rId26"/>
    <p:sldId id="410" r:id="rId27"/>
    <p:sldId id="412" r:id="rId28"/>
    <p:sldId id="440" r:id="rId29"/>
  </p:sldIdLst>
  <p:sldSz cx="9144000" cy="5143500" type="screen16x9"/>
  <p:notesSz cx="6858000" cy="9144000"/>
  <p:custDataLst>
    <p:tags r:id="rId34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8F3D"/>
    <a:srgbClr val="401F02"/>
    <a:srgbClr val="85604C"/>
    <a:srgbClr val="86A966"/>
    <a:srgbClr val="2B170D"/>
    <a:srgbClr val="4A352A"/>
    <a:srgbClr val="FCE6D1"/>
    <a:srgbClr val="2B7DC1"/>
    <a:srgbClr val="9AC0E1"/>
    <a:srgbClr val="7BB9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1" autoAdjust="0"/>
    <p:restoredTop sz="96314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153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4" Type="http://schemas.openxmlformats.org/officeDocument/2006/relationships/tags" Target="tags/tag8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rgbClr val="FCE6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723349" y="51280"/>
            <a:ext cx="259135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2700" b="1" dirty="0" smtClean="0">
                <a:solidFill>
                  <a:srgbClr val="2B170D"/>
                </a:solidFill>
                <a:cs typeface="+mn-ea"/>
                <a:sym typeface="+mn-lt"/>
              </a:rPr>
              <a:t>YOUR</a:t>
            </a:r>
            <a:r>
              <a:rPr lang="en-US" altLang="zh-CN" sz="2700" b="1" dirty="0" smtClean="0">
                <a:solidFill>
                  <a:srgbClr val="85604C"/>
                </a:solidFill>
                <a:cs typeface="+mn-ea"/>
                <a:sym typeface="+mn-lt"/>
              </a:rPr>
              <a:t> TITLE</a:t>
            </a:r>
            <a:endParaRPr lang="zh-CN" altLang="en-US" sz="2700" b="1" dirty="0">
              <a:solidFill>
                <a:srgbClr val="85604C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732874" y="430502"/>
            <a:ext cx="2677656" cy="23852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kumimoji="1" lang="en-US" altLang="zh-CN" sz="1100" dirty="0">
                <a:solidFill>
                  <a:srgbClr val="85604C"/>
                </a:solidFill>
                <a:cs typeface="+mn-ea"/>
                <a:sym typeface="+mn-lt"/>
              </a:rPr>
              <a:t>Please enter the English Title here.</a:t>
            </a:r>
            <a:endParaRPr kumimoji="1" lang="zh-CN" altLang="en-US" sz="1100" dirty="0">
              <a:solidFill>
                <a:srgbClr val="85604C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66676" y="23527"/>
            <a:ext cx="791798" cy="6346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-1777087" y="-130777"/>
            <a:ext cx="5824153" cy="58241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2781300"/>
            <a:ext cx="9144000" cy="2362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7331073" y="-195005"/>
            <a:ext cx="1877488" cy="18774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A2AD-B2CE-DC4F-8015-E18525983D45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CDFA6-1E83-B64A-81A1-D9DB674537E5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A2AD-B2CE-DC4F-8015-E18525983D45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CDFA6-1E83-B64A-81A1-D9DB674537E5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4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文本框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72980" y="1708948"/>
            <a:ext cx="5909310" cy="83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zh-CN" altLang="en-US" sz="5000" b="1" dirty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防拐骗</a:t>
            </a:r>
            <a:r>
              <a:rPr lang="zh-CN" altLang="en-US" sz="5000" b="1" dirty="0">
                <a:solidFill>
                  <a:srgbClr val="578F3D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安全教育班会</a:t>
            </a:r>
            <a:endParaRPr lang="en-US" altLang="zh-CN" sz="5000" b="1" dirty="0">
              <a:solidFill>
                <a:srgbClr val="578F3D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" name="PA-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86590" y="553281"/>
            <a:ext cx="1844095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en-US" altLang="zh-CN" sz="5400" dirty="0" smtClean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20</a:t>
            </a:r>
            <a:r>
              <a:rPr lang="en-US" altLang="zh-CN" sz="5400" dirty="0">
                <a:solidFill>
                  <a:srgbClr val="578F3D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XX</a:t>
            </a:r>
            <a:endParaRPr lang="en-US" altLang="zh-CN" sz="5400" dirty="0">
              <a:solidFill>
                <a:srgbClr val="578F3D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75"/>
                            </p:stCondLst>
                            <p:childTnLst>
                              <p:par>
                                <p:cTn id="11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4"/>
          <p:cNvSpPr txBox="1"/>
          <p:nvPr/>
        </p:nvSpPr>
        <p:spPr>
          <a:xfrm flipH="1">
            <a:off x="2515318" y="810303"/>
            <a:ext cx="3827333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坏人惯用的伎俩</a:t>
            </a:r>
            <a:endParaRPr lang="zh-CN" altLang="en-US" sz="33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1" name="TextBox 16"/>
          <p:cNvSpPr txBox="1"/>
          <p:nvPr/>
        </p:nvSpPr>
        <p:spPr>
          <a:xfrm flipH="1">
            <a:off x="2515318" y="1290285"/>
            <a:ext cx="5138548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几乎没有坏人将“坏”字写在自己脸上，从表面上看，我们很难分辨出谁是好人，谁是坏人。因此，要预防拐骗，绑架，大家就要熟悉坏人经常使用的小伎俩。</a:t>
            </a: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853938" y="2467257"/>
            <a:ext cx="1760120" cy="696629"/>
          </a:xfrm>
          <a:prstGeom prst="roundRect">
            <a:avLst/>
          </a:prstGeom>
          <a:solidFill>
            <a:srgbClr val="17A07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3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假装求救</a:t>
            </a:r>
            <a:endParaRPr lang="zh-CN" altLang="en-US" sz="3000" b="1" dirty="0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4183480" y="2467257"/>
            <a:ext cx="1760120" cy="696629"/>
          </a:xfrm>
          <a:prstGeom prst="roundRect">
            <a:avLst/>
          </a:prstGeom>
          <a:solidFill>
            <a:srgbClr val="FC67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3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伪装身份</a:t>
            </a:r>
            <a:endParaRPr lang="zh-CN" altLang="en-US" sz="3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6513023" y="2467257"/>
            <a:ext cx="1760120" cy="696629"/>
          </a:xfrm>
          <a:prstGeom prst="roundRect">
            <a:avLst/>
          </a:prstGeom>
          <a:solidFill>
            <a:srgbClr val="E254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3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威逼利诱</a:t>
            </a:r>
            <a:endParaRPr lang="zh-CN" altLang="en-US" sz="3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246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99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999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99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68331" y="404828"/>
            <a:ext cx="827725" cy="646331"/>
            <a:chOff x="1341549" y="924364"/>
            <a:chExt cx="1010502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rgbClr val="578F3D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52996" y="924364"/>
              <a:ext cx="899055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1</a:t>
              </a:r>
              <a:endParaRPr lang="zh-CN" altLang="en-US" sz="3600" b="1" i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560384" y="446965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假装求救</a:t>
            </a:r>
            <a:endParaRPr lang="zh-CN" altLang="en-US" sz="33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6" name="TextBox 15"/>
          <p:cNvSpPr txBox="1"/>
          <p:nvPr/>
        </p:nvSpPr>
        <p:spPr>
          <a:xfrm>
            <a:off x="2868331" y="992252"/>
            <a:ext cx="5158070" cy="201227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有些坏人会利用儿童的同情心来进行诱拐活动。如果陌生人说找不到路，请你帮他带路，或者他丢了东西，请你帮他找东西，这个时候大家要小心，不要上当。</a:t>
            </a:r>
            <a:endParaRPr lang="en-US" altLang="zh-CN" sz="2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002862" y="1839544"/>
            <a:ext cx="3420538" cy="34205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25799" y="507263"/>
            <a:ext cx="846896" cy="646331"/>
            <a:chOff x="1341549" y="924364"/>
            <a:chExt cx="1033906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76401" y="924364"/>
              <a:ext cx="899054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2</a:t>
              </a:r>
              <a:endParaRPr lang="zh-CN" altLang="en-US" sz="3600" b="1" i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937024" y="523789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伪装身份</a:t>
            </a:r>
            <a:endParaRPr lang="zh-CN" altLang="en-US" sz="33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6" name="TextBox 15"/>
          <p:cNvSpPr txBox="1"/>
          <p:nvPr/>
        </p:nvSpPr>
        <p:spPr>
          <a:xfrm>
            <a:off x="3225800" y="1166335"/>
            <a:ext cx="5418667" cy="1735274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有些坏人会伪装成父母的熟人，邻居，警察，快递员，无业管理者等多种身份。然后编故事说带你去见父母，去陌生的地方，或者入室检查等。这个时候大家不要跟陌生人走或给陌生人开门。</a:t>
            </a:r>
            <a:endParaRPr lang="zh-CN" alt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196939" y="1697632"/>
            <a:ext cx="3484421" cy="34844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4205" y="2052003"/>
            <a:ext cx="3483795" cy="348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041713" y="332445"/>
            <a:ext cx="819257" cy="646331"/>
            <a:chOff x="1341549" y="924364"/>
            <a:chExt cx="1000165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42658" y="924364"/>
              <a:ext cx="899056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3</a:t>
              </a:r>
              <a:endParaRPr lang="zh-CN" altLang="en-US" sz="3600" b="1" i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725299" y="332445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威逼利诱</a:t>
            </a:r>
            <a:endParaRPr lang="zh-CN" altLang="en-US" sz="33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6" name="TextBox 15"/>
          <p:cNvSpPr txBox="1"/>
          <p:nvPr/>
        </p:nvSpPr>
        <p:spPr>
          <a:xfrm>
            <a:off x="3041713" y="912020"/>
            <a:ext cx="5086287" cy="215077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有些坏人会用玩具，食物等诱骗儿童上当。</a:t>
            </a:r>
            <a:endParaRPr lang="zh-CN" alt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有些坏人则会利用儿童的恐惧心理，通过威吓的方式来拐骗儿童，如果陌生人给你食物，玩具，或者吓唬你说你弄坏了他的东西，要带你走。这个时候要提高警惕，并寻求其他人的帮助。</a:t>
            </a:r>
            <a:endParaRPr lang="zh-CN" alt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173277" y="2175933"/>
            <a:ext cx="3182390" cy="31823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4984" y="2111099"/>
            <a:ext cx="3306233" cy="33062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00145" y="1685204"/>
            <a:ext cx="5483713" cy="117724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72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如何防范危险</a:t>
            </a:r>
            <a:endParaRPr lang="zh-CN" altLang="en-US" sz="72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-文本框 49"/>
          <p:cNvSpPr txBox="1"/>
          <p:nvPr>
            <p:custDataLst>
              <p:tags r:id="rId1"/>
            </p:custDataLst>
          </p:nvPr>
        </p:nvSpPr>
        <p:spPr>
          <a:xfrm>
            <a:off x="3183467" y="645915"/>
            <a:ext cx="4097866" cy="488779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700" b="1" spc="-22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外出时和家人做好约定</a:t>
            </a:r>
            <a:endParaRPr lang="zh-CN" altLang="en-US" sz="2700" b="1" spc="-225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0" name="TextBox 54"/>
          <p:cNvSpPr txBox="1"/>
          <p:nvPr/>
        </p:nvSpPr>
        <p:spPr>
          <a:xfrm>
            <a:off x="2938426" y="1134694"/>
            <a:ext cx="4032960" cy="152752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100" spc="-22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无论去哪里，每次外出都要向家人打招呼，告诉家人自己要去哪里，和谁在一起去做什么，什么时候回家。</a:t>
            </a:r>
            <a:endParaRPr lang="en-US" altLang="zh-CN" sz="2100" spc="-22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31642" y="1623473"/>
            <a:ext cx="3934071" cy="3934071"/>
          </a:xfrm>
          <a:prstGeom prst="rect">
            <a:avLst/>
          </a:prstGeom>
        </p:spPr>
      </p:pic>
      <p:sp>
        <p:nvSpPr>
          <p:cNvPr id="12" name="图文框 11"/>
          <p:cNvSpPr/>
          <p:nvPr/>
        </p:nvSpPr>
        <p:spPr>
          <a:xfrm>
            <a:off x="2769091" y="558800"/>
            <a:ext cx="4128836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24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022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标注 6"/>
          <p:cNvSpPr/>
          <p:nvPr/>
        </p:nvSpPr>
        <p:spPr>
          <a:xfrm>
            <a:off x="6711661" y="1414405"/>
            <a:ext cx="1946451" cy="1130913"/>
          </a:xfrm>
          <a:prstGeom prst="wedgeRoundRectCallout">
            <a:avLst>
              <a:gd name="adj1" fmla="val -49084"/>
              <a:gd name="adj2" fmla="val 85593"/>
              <a:gd name="adj3" fmla="val 16667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9" name="PA-文本框 49"/>
          <p:cNvSpPr txBox="1"/>
          <p:nvPr>
            <p:custDataLst>
              <p:tags r:id="rId1"/>
            </p:custDataLst>
          </p:nvPr>
        </p:nvSpPr>
        <p:spPr>
          <a:xfrm>
            <a:off x="2776651" y="739455"/>
            <a:ext cx="4749431" cy="39644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100" b="1" spc="-22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如果无法按时回家打电话告诉家人</a:t>
            </a:r>
            <a:endParaRPr lang="zh-CN" altLang="en-US" sz="2100" b="1" spc="-225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1" name="TextBox 54"/>
          <p:cNvSpPr txBox="1"/>
          <p:nvPr/>
        </p:nvSpPr>
        <p:spPr>
          <a:xfrm>
            <a:off x="2874722" y="1417700"/>
            <a:ext cx="3545040" cy="152752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b="1" spc="-22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外出活动期间，要掌握好回家的时间，如果无法按时回家，要及时打电话告诉家人。</a:t>
            </a:r>
            <a:endParaRPr lang="zh-CN" altLang="en-US" sz="2100" b="1" spc="-22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3" name="图文框 12"/>
          <p:cNvSpPr/>
          <p:nvPr/>
        </p:nvSpPr>
        <p:spPr>
          <a:xfrm>
            <a:off x="2582825" y="632449"/>
            <a:ext cx="4128836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389183" y="2260600"/>
            <a:ext cx="3136900" cy="3136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775450" y="918969"/>
            <a:ext cx="2019300" cy="2019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99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99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056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-文本框 49"/>
          <p:cNvSpPr txBox="1"/>
          <p:nvPr>
            <p:custDataLst>
              <p:tags r:id="rId1"/>
            </p:custDataLst>
          </p:nvPr>
        </p:nvSpPr>
        <p:spPr>
          <a:xfrm>
            <a:off x="3903499" y="1136863"/>
            <a:ext cx="3860435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外出时家里没人</a:t>
            </a:r>
            <a:endParaRPr lang="zh-CN" altLang="en-US" sz="33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8" name="TextBox 54"/>
          <p:cNvSpPr txBox="1"/>
          <p:nvPr/>
        </p:nvSpPr>
        <p:spPr>
          <a:xfrm>
            <a:off x="3217334" y="1874937"/>
            <a:ext cx="4796661" cy="118127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如果外出时家里没人，可以给家人留一张便条，告诉他们自己的去向。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9" name="图文框 8"/>
          <p:cNvSpPr/>
          <p:nvPr/>
        </p:nvSpPr>
        <p:spPr>
          <a:xfrm>
            <a:off x="3556000" y="1103464"/>
            <a:ext cx="3801533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667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云形 12"/>
          <p:cNvSpPr/>
          <p:nvPr/>
        </p:nvSpPr>
        <p:spPr>
          <a:xfrm>
            <a:off x="694750" y="1995299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4" name="云形 13"/>
          <p:cNvSpPr/>
          <p:nvPr/>
        </p:nvSpPr>
        <p:spPr>
          <a:xfrm>
            <a:off x="4999765" y="382778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5" name="云形 14"/>
          <p:cNvSpPr/>
          <p:nvPr/>
        </p:nvSpPr>
        <p:spPr>
          <a:xfrm>
            <a:off x="6121598" y="1982481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" name="云形 1"/>
          <p:cNvSpPr/>
          <p:nvPr/>
        </p:nvSpPr>
        <p:spPr>
          <a:xfrm>
            <a:off x="1598780" y="445012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4" name="TextBox 46"/>
          <p:cNvSpPr txBox="1"/>
          <p:nvPr/>
        </p:nvSpPr>
        <p:spPr>
          <a:xfrm>
            <a:off x="1844208" y="656190"/>
            <a:ext cx="1752811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1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、如果外出时家里没人，可以给家人留一张便条，告诉他们自己的去向。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5" name="TextBox 47"/>
          <p:cNvSpPr txBox="1"/>
          <p:nvPr/>
        </p:nvSpPr>
        <p:spPr>
          <a:xfrm>
            <a:off x="5232798" y="622812"/>
            <a:ext cx="1777603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2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、无人的建筑物，废弃的大楼，空旷的楼顶等偏僻的地方玩耍。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6" name="TextBox 48"/>
          <p:cNvSpPr txBox="1"/>
          <p:nvPr/>
        </p:nvSpPr>
        <p:spPr>
          <a:xfrm>
            <a:off x="974473" y="2273419"/>
            <a:ext cx="1746140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4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、树林，高速公路，河边，高压电附近，这些地方容易发生迷路，交通事故等意外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7" name="TextBox 49"/>
          <p:cNvSpPr txBox="1"/>
          <p:nvPr/>
        </p:nvSpPr>
        <p:spPr>
          <a:xfrm>
            <a:off x="6401080" y="2108466"/>
            <a:ext cx="1861178" cy="996610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3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、公共场所中，加油站，公园，电影院，饭店等。如果想去洗手间，最好有大人或朋友相伴，不要一人独自前往。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8" name="TextBox 32"/>
          <p:cNvSpPr txBox="1"/>
          <p:nvPr/>
        </p:nvSpPr>
        <p:spPr>
          <a:xfrm>
            <a:off x="3156220" y="1891554"/>
            <a:ext cx="2831202" cy="2677475"/>
          </a:xfrm>
          <a:prstGeom prst="rect">
            <a:avLst/>
          </a:prstGeom>
          <a:noFill/>
        </p:spPr>
        <p:txBody>
          <a:bodyPr wrap="square" lIns="72572" tIns="36286" rIns="72572" bIns="36286" rtlCol="0">
            <a:prstTxWarp prst="textArchUp">
              <a:avLst>
                <a:gd name="adj" fmla="val 9229568"/>
              </a:avLst>
            </a:prstTxWarp>
            <a:spAutoFit/>
          </a:bodyPr>
          <a:lstStyle/>
          <a:p>
            <a:pPr algn="ctr"/>
            <a:r>
              <a:rPr lang="zh-CN" altLang="en-US" sz="2400" b="1" spc="238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不要独自去这些地方</a:t>
            </a:r>
            <a:endParaRPr lang="zh-CN" altLang="en-US" sz="2400" b="1" spc="238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45847" y="1924931"/>
            <a:ext cx="3251947" cy="3251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902297" y="1425157"/>
            <a:ext cx="5030969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45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和伙伴在一起胜过独自一人</a:t>
            </a:r>
            <a:endParaRPr lang="zh-CN" altLang="en-US" sz="45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390210" y="2088802"/>
            <a:ext cx="4344780" cy="70019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4100" dirty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遇到不认识的人！</a:t>
            </a:r>
            <a:endParaRPr lang="zh-CN" altLang="en-US" sz="4100" dirty="0">
              <a:solidFill>
                <a:srgbClr val="401F02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58101" y="259307"/>
            <a:ext cx="11395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https://www.ypppt.com/</a:t>
            </a:r>
            <a:endParaRPr lang="zh-CN" altLang="en-US" sz="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87895" y="1685542"/>
            <a:ext cx="5037277" cy="83869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50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独自一人呆在家里</a:t>
            </a:r>
            <a:endParaRPr lang="zh-CN" altLang="en-US" sz="50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031068" y="404456"/>
            <a:ext cx="4474715" cy="9002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54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这时有人敲门！</a:t>
            </a:r>
            <a:endParaRPr lang="zh-CN" altLang="en-US" sz="54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794250" y="954617"/>
            <a:ext cx="4679950" cy="46799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98134" y="1873209"/>
            <a:ext cx="3270291" cy="32702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: 圆角 48"/>
          <p:cNvSpPr/>
          <p:nvPr/>
        </p:nvSpPr>
        <p:spPr>
          <a:xfrm flipH="1">
            <a:off x="2842886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946875" y="2044108"/>
            <a:ext cx="1385361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不予理睬，家装家里没有人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0" name="矩形: 圆角 49"/>
          <p:cNvSpPr/>
          <p:nvPr/>
        </p:nvSpPr>
        <p:spPr>
          <a:xfrm flipH="1">
            <a:off x="4712738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745972" y="1832620"/>
            <a:ext cx="1639892" cy="80791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如果门上有门镜，可以先看看门镜外是不是陌生人如果是，不要开门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.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1" name="矩形: 圆角 50"/>
          <p:cNvSpPr/>
          <p:nvPr/>
        </p:nvSpPr>
        <p:spPr>
          <a:xfrm>
            <a:off x="6582591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664845" y="1902984"/>
            <a:ext cx="1574442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隔着门问一问对方是谁，除了家人外，不要给任何人开门。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4" name="矩形: 圆角 53"/>
          <p:cNvSpPr/>
          <p:nvPr/>
        </p:nvSpPr>
        <p:spPr>
          <a:xfrm flipH="1">
            <a:off x="2842886" y="2909779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2874933" y="2965649"/>
            <a:ext cx="1510349" cy="80791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如果陌生人自称是无业，快递，警察，父母的朋友等，可以请他们稍后再来。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5" name="矩形: 圆角 54"/>
          <p:cNvSpPr/>
          <p:nvPr/>
        </p:nvSpPr>
        <p:spPr>
          <a:xfrm flipH="1">
            <a:off x="4712738" y="2909779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778697" y="3150001"/>
            <a:ext cx="1574442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如果陌生人赖在门外 不走可以打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110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报警。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079643" y="223426"/>
            <a:ext cx="3008338" cy="90427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独自在家时要提前做好防护措施</a:t>
            </a:r>
            <a:endParaRPr lang="en-US" altLang="zh-CN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079643" y="1256303"/>
            <a:ext cx="3398653" cy="1458275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1.</a:t>
            </a: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将家里的门窗关好，锁好。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2.</a:t>
            </a: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将家里的电视机打开，如果是晚上，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要拉好窗帘，将房间内的灯全部打开，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营造家中有人的假象。</a:t>
            </a:r>
            <a:endParaRPr lang="zh-CN" altLang="en-US" sz="1500" dirty="0">
              <a:solidFill>
                <a:schemeClr val="bg2">
                  <a:lumMod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243917" y="364067"/>
            <a:ext cx="514350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/>
          <p:nvPr/>
        </p:nvSpPr>
        <p:spPr>
          <a:xfrm>
            <a:off x="2423937" y="670440"/>
            <a:ext cx="5670197" cy="996610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陌生人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我不理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陌生地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我不去。人给食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要婉拒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安全歌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请牢记。</a:t>
            </a:r>
            <a:endParaRPr lang="en-US" altLang="zh-CN" sz="30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418255" y="1406573"/>
            <a:ext cx="2803812" cy="42337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677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文本框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9597" y="1884515"/>
            <a:ext cx="42646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zh-CN" altLang="en-US" sz="5000" dirty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感谢您的观看</a:t>
            </a:r>
            <a:r>
              <a:rPr lang="en-US" altLang="zh-CN" sz="5000" dirty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!</a:t>
            </a:r>
            <a:endParaRPr lang="en-US" altLang="zh-CN" sz="5000" dirty="0">
              <a:solidFill>
                <a:srgbClr val="578F3D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5" name="PA-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78416" y="984268"/>
            <a:ext cx="3386985" cy="90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en-US" altLang="zh-CN" sz="5400" b="1" dirty="0">
                <a:solidFill>
                  <a:srgbClr val="401F02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THANKS!</a:t>
            </a:r>
            <a:endParaRPr lang="en-US" altLang="zh-CN" sz="5400" b="1" dirty="0">
              <a:solidFill>
                <a:srgbClr val="578F3D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15255" y="1117359"/>
            <a:ext cx="4447372" cy="139653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86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怎么办？</a:t>
            </a:r>
            <a:endParaRPr lang="zh-CN" altLang="en-US" sz="86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630335" y="2407222"/>
            <a:ext cx="2964878" cy="296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形标注 2"/>
          <p:cNvSpPr/>
          <p:nvPr/>
        </p:nvSpPr>
        <p:spPr>
          <a:xfrm>
            <a:off x="4147007" y="1574115"/>
            <a:ext cx="2472102" cy="1443879"/>
          </a:xfrm>
          <a:prstGeom prst="wedgeEllipseCallout">
            <a:avLst>
              <a:gd name="adj1" fmla="val 47657"/>
              <a:gd name="adj2" fmla="val 56459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4299887" y="1994136"/>
            <a:ext cx="2300996" cy="719611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1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到第二大街怎么走</a:t>
            </a:r>
            <a:endParaRPr lang="en-US" altLang="zh-CN" sz="21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r>
              <a:rPr lang="zh-CN" altLang="en-US" sz="21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可以带我去吗？</a:t>
            </a:r>
            <a:endParaRPr lang="zh-CN" altLang="en-US" sz="21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648348" y="417514"/>
            <a:ext cx="720698" cy="661719"/>
          </a:xfrm>
          <a:prstGeom prst="ellipse">
            <a:avLst/>
          </a:prstGeom>
          <a:solidFill>
            <a:srgbClr val="578F3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7" name="TextBox 5"/>
          <p:cNvSpPr txBox="1"/>
          <p:nvPr/>
        </p:nvSpPr>
        <p:spPr>
          <a:xfrm flipH="1">
            <a:off x="2712045" y="519122"/>
            <a:ext cx="883454" cy="51955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en-US" altLang="zh-CN" sz="2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01</a:t>
            </a:r>
            <a:endParaRPr lang="zh-CN" altLang="en-US" sz="29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3432744" y="439996"/>
            <a:ext cx="4290676" cy="904277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当不认识的人和你说话不</a:t>
            </a:r>
            <a:endParaRPr lang="en-US" altLang="zh-CN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要相信。应赶快离开</a:t>
            </a:r>
            <a:endParaRPr lang="zh-CN" altLang="en-US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993975" y="1994135"/>
            <a:ext cx="3300192" cy="32997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39993" y="2512467"/>
            <a:ext cx="2385500" cy="2385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rot="20279731">
            <a:off x="4379384" y="2799966"/>
            <a:ext cx="2036233" cy="20362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54641" y="1994135"/>
            <a:ext cx="3300192" cy="3299796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645321" y="507764"/>
            <a:ext cx="720698" cy="661719"/>
          </a:xfrm>
          <a:prstGeom prst="ellipse">
            <a:avLst/>
          </a:prstGeom>
          <a:solidFill>
            <a:srgbClr val="578F3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7" name="TextBox 5"/>
          <p:cNvSpPr txBox="1"/>
          <p:nvPr/>
        </p:nvSpPr>
        <p:spPr>
          <a:xfrm flipH="1">
            <a:off x="2709018" y="609372"/>
            <a:ext cx="883454" cy="51955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en-US" altLang="zh-CN" sz="2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02</a:t>
            </a:r>
            <a:endParaRPr lang="zh-CN" altLang="en-US" sz="29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3487711" y="362950"/>
            <a:ext cx="4290676" cy="904277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不要吃陌生人给的任何东</a:t>
            </a:r>
            <a:endParaRPr lang="zh-CN" altLang="en-US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西，更不要和陌生人走。</a:t>
            </a:r>
            <a:endParaRPr lang="zh-CN" altLang="en-US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8" name="椭圆形标注 17"/>
          <p:cNvSpPr/>
          <p:nvPr/>
        </p:nvSpPr>
        <p:spPr>
          <a:xfrm flipH="1">
            <a:off x="7025097" y="1418744"/>
            <a:ext cx="1980361" cy="1150782"/>
          </a:xfrm>
          <a:prstGeom prst="wedgeEllipseCallout">
            <a:avLst>
              <a:gd name="adj1" fmla="val 76382"/>
              <a:gd name="adj2" fmla="val 40573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291241" y="1693888"/>
            <a:ext cx="1558992" cy="6272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小朋友，好吃的糖果给你</a:t>
            </a: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~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624352" y="2090715"/>
            <a:ext cx="3052785" cy="3052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49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49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12911" y="1813089"/>
            <a:ext cx="5305781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spc="-225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识别坏人的误区</a:t>
            </a:r>
            <a:endParaRPr lang="zh-CN" altLang="en-US" sz="6000" spc="-225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3114471" y="620342"/>
            <a:ext cx="4128836" cy="758189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165477" y="755046"/>
            <a:ext cx="4026823" cy="44261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误区一、长得和善就是好人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6" name="TextBox 3"/>
          <p:cNvSpPr txBox="1"/>
          <p:nvPr/>
        </p:nvSpPr>
        <p:spPr>
          <a:xfrm>
            <a:off x="3114471" y="1432688"/>
            <a:ext cx="4128836" cy="131977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不要单从穿着，年纪判断一个人是好是坏。有时候！穿着整洁的人不一定是好人，年长和善的老人也可能会犯罪。</a:t>
            </a:r>
            <a:endParaRPr lang="zh-CN" alt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892800" y="1826681"/>
            <a:ext cx="3484421" cy="34844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2758871" y="755047"/>
            <a:ext cx="4128836" cy="758189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154538" y="889751"/>
            <a:ext cx="3480019" cy="44261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误区二、坏人都是男性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6" name="TextBox 3"/>
          <p:cNvSpPr txBox="1"/>
          <p:nvPr/>
        </p:nvSpPr>
        <p:spPr>
          <a:xfrm>
            <a:off x="3113338" y="1647940"/>
            <a:ext cx="3774368" cy="215077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有调查显示名女性罪犯的比例组建呈上升趋势。大家千万不要印象中“阿姨比叔叔文明”滴对陌生的成年女性放松警惕。不要随便接受陌生女性的食物玩具等。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17312" y="1378529"/>
            <a:ext cx="2426689" cy="38612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3334580" y="1804489"/>
            <a:ext cx="4765286" cy="1736735"/>
          </a:xfrm>
          <a:prstGeom prst="frame">
            <a:avLst>
              <a:gd name="adj1" fmla="val 9363"/>
            </a:avLst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514803" y="1955788"/>
            <a:ext cx="4404839" cy="145827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只要是对方是陌生人，无论对方长成什么样都不要和对方走。</a:t>
            </a:r>
            <a:endParaRPr lang="zh-CN" alt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2" name="TextBox 7"/>
          <p:cNvSpPr txBox="1"/>
          <p:nvPr/>
        </p:nvSpPr>
        <p:spPr>
          <a:xfrm flipH="1">
            <a:off x="3167826" y="708231"/>
            <a:ext cx="2300351" cy="108894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记住</a:t>
            </a:r>
            <a:r>
              <a:rPr lang="en-US" altLang="zh-CN" sz="6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rPr>
              <a:t>!</a:t>
            </a:r>
            <a:endParaRPr lang="zh-CN" altLang="en-US" sz="66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2" grpId="0"/>
      <p:bldP spid="12" grpId="1"/>
    </p:bldLst>
  </p:timing>
</p:sld>
</file>

<file path=ppt/tags/tag1.xml><?xml version="1.0" encoding="utf-8"?>
<p:tagLst xmlns:p="http://schemas.openxmlformats.org/presentationml/2006/main">
  <p:tag name="PA" val="v5.1.2"/>
  <p:tag name="RESOURCELIBID_ANIM" val="430"/>
</p:tagLst>
</file>

<file path=ppt/tags/tag2.xml><?xml version="1.0" encoding="utf-8"?>
<p:tagLst xmlns:p="http://schemas.openxmlformats.org/presentationml/2006/main">
  <p:tag name="PA" val="v5.1.2"/>
  <p:tag name="RESOURCELIBID_ANIM" val="461"/>
</p:tagLst>
</file>

<file path=ppt/tags/tag3.xml><?xml version="1.0" encoding="utf-8"?>
<p:tagLst xmlns:p="http://schemas.openxmlformats.org/presentationml/2006/main">
  <p:tag name="PA" val="v5.1.2"/>
  <p:tag name="RESOURCELIBID_ANIM" val="430"/>
</p:tagLst>
</file>

<file path=ppt/tags/tag4.xml><?xml version="1.0" encoding="utf-8"?>
<p:tagLst xmlns:p="http://schemas.openxmlformats.org/presentationml/2006/main">
  <p:tag name="PA" val="v5.1.2"/>
  <p:tag name="RESOURCELIBID_ANIM" val="430"/>
</p:tagLst>
</file>

<file path=ppt/tags/tag5.xml><?xml version="1.0" encoding="utf-8"?>
<p:tagLst xmlns:p="http://schemas.openxmlformats.org/presentationml/2006/main">
  <p:tag name="PA" val="v5.1.2"/>
  <p:tag name="RESOURCELIBID_ANIM" val="430"/>
</p:tagLst>
</file>

<file path=ppt/tags/tag6.xml><?xml version="1.0" encoding="utf-8"?>
<p:tagLst xmlns:p="http://schemas.openxmlformats.org/presentationml/2006/main">
  <p:tag name="PA" val="v5.1.2"/>
  <p:tag name="RESOURCELIBID_ANIM" val="430"/>
</p:tagLst>
</file>

<file path=ppt/tags/tag7.xml><?xml version="1.0" encoding="utf-8"?>
<p:tagLst xmlns:p="http://schemas.openxmlformats.org/presentationml/2006/main">
  <p:tag name="PA" val="v5.1.2"/>
  <p:tag name="RESOURCELIBID_ANIM" val="461"/>
</p:tagLst>
</file>

<file path=ppt/tags/tag8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5nlu3zs">
      <a:majorFont>
        <a:latin typeface="字魂27号-布丁体"/>
        <a:ea typeface="字魂27号-布丁体"/>
        <a:cs typeface=""/>
      </a:majorFont>
      <a:minorFont>
        <a:latin typeface="字魂27号-布丁体"/>
        <a:ea typeface="字魂27号-布丁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1279</Words>
  <Application>WPS 演示</Application>
  <PresentationFormat>全屏显示(16:9)</PresentationFormat>
  <Paragraphs>126</Paragraphs>
  <Slides>26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1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字魂27号-布丁体</vt:lpstr>
      <vt:lpstr>Segoe Print</vt:lpstr>
      <vt:lpstr>等线</vt:lpstr>
      <vt:lpstr>Meiryo</vt:lpstr>
      <vt:lpstr>Yu Gothic UI</vt:lpstr>
      <vt:lpstr>Arial Narrow</vt:lpstr>
      <vt:lpstr>Calibri Light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449</cp:revision>
  <dcterms:created xsi:type="dcterms:W3CDTF">2018-06-17T04:53:00Z</dcterms:created>
  <dcterms:modified xsi:type="dcterms:W3CDTF">2024-03-19T09:20:33Z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11CDF3EB115D496BAE497B9B6A52679C_13</vt:lpwstr>
  </property>
</Properties>
</file>