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1"/>
  </p:handoutMasterIdLst>
  <p:sldIdLst>
    <p:sldId id="304" r:id="rId3"/>
    <p:sldId id="256" r:id="rId5"/>
    <p:sldId id="260" r:id="rId6"/>
    <p:sldId id="305" r:id="rId7"/>
    <p:sldId id="258" r:id="rId8"/>
    <p:sldId id="287" r:id="rId9"/>
    <p:sldId id="261" r:id="rId10"/>
    <p:sldId id="297" r:id="rId11"/>
    <p:sldId id="263" r:id="rId12"/>
    <p:sldId id="264" r:id="rId13"/>
    <p:sldId id="290" r:id="rId14"/>
    <p:sldId id="267" r:id="rId15"/>
    <p:sldId id="298" r:id="rId16"/>
    <p:sldId id="271" r:id="rId17"/>
    <p:sldId id="306" r:id="rId18"/>
    <p:sldId id="275" r:id="rId19"/>
    <p:sldId id="303" r:id="rId20"/>
    <p:sldId id="277" r:id="rId21"/>
    <p:sldId id="278" r:id="rId22"/>
    <p:sldId id="280" r:id="rId23"/>
    <p:sldId id="294" r:id="rId24"/>
    <p:sldId id="282" r:id="rId25"/>
    <p:sldId id="284" r:id="rId26"/>
    <p:sldId id="283" r:id="rId27"/>
    <p:sldId id="285" r:id="rId28"/>
    <p:sldId id="286" r:id="rId29"/>
    <p:sldId id="331" r:id="rId30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9" userDrawn="1">
          <p15:clr>
            <a:srgbClr val="A4A3A4"/>
          </p15:clr>
        </p15:guide>
        <p15:guide id="4" pos="2389" userDrawn="1">
          <p15:clr>
            <a:srgbClr val="A4A3A4"/>
          </p15:clr>
        </p15:guide>
        <p15:guide id="5" orient="horz" pos="1321" userDrawn="1">
          <p15:clr>
            <a:srgbClr val="A4A3A4"/>
          </p15:clr>
        </p15:guide>
        <p15:guide id="6" pos="5201" userDrawn="1">
          <p15:clr>
            <a:srgbClr val="A4A3A4"/>
          </p15:clr>
        </p15:guide>
        <p15:guide id="7" pos="3795" userDrawn="1">
          <p15:clr>
            <a:srgbClr val="A4A3A4"/>
          </p15:clr>
        </p15:guide>
        <p15:guide id="8" pos="347" userDrawn="1">
          <p15:clr>
            <a:srgbClr val="A4A3A4"/>
          </p15:clr>
        </p15:guide>
        <p15:guide id="9" pos="744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006FBF"/>
    <a:srgbClr val="3494D9"/>
    <a:srgbClr val="52A0D9"/>
    <a:srgbClr val="007ED9"/>
    <a:srgbClr val="FDFDFD"/>
    <a:srgbClr val="2A500F"/>
    <a:srgbClr val="EF5C2F"/>
    <a:srgbClr val="766279"/>
    <a:srgbClr val="D5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4" autoAdjust="0"/>
    <p:restoredTop sz="94083" autoAdjust="0"/>
  </p:normalViewPr>
  <p:slideViewPr>
    <p:cSldViewPr snapToGrid="0" showGuides="1">
      <p:cViewPr varScale="1">
        <p:scale>
          <a:sx n="83" d="100"/>
          <a:sy n="83" d="100"/>
        </p:scale>
        <p:origin x="462" y="96"/>
      </p:cViewPr>
      <p:guideLst>
        <p:guide orient="horz" pos="2659"/>
        <p:guide pos="2389"/>
        <p:guide orient="horz" pos="1321"/>
        <p:guide pos="5201"/>
        <p:guide pos="3795"/>
        <p:guide pos="347"/>
        <p:guide pos="7446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7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5" Type="http://schemas.openxmlformats.org/officeDocument/2006/relationships/tags" Target="tags/tag4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defRPr>
            </a:pPr>
            <a:r>
              <a:rPr lang="zh-CN" altLang="en-US" b="1" i="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图表标题</a:t>
            </a:r>
            <a:endParaRPr lang="zh-CN" altLang="en-US" b="1" i="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006F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416512"/>
        <c:axId val="301417072"/>
      </c:barChart>
      <c:catAx>
        <c:axId val="30141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01417072"/>
        <c:crosses val="autoZero"/>
        <c:auto val="1"/>
        <c:lblAlgn val="ctr"/>
        <c:lblOffset val="100"/>
        <c:noMultiLvlLbl val="0"/>
      </c:catAx>
      <c:valAx>
        <c:axId val="30141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0141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投入金额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9912de5b-e844-4faf-8abe-a2cf6d96ad5b}" type="VALUE">
                      <a:t>[VALUE]</a:t>
                    </a:fld>
                    <a:endParaRPr lang="en-US" altLang="zh-CN" b="0" i="0" u="none" strike="noStrike" baseline="0" smtClean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/>
                <a:lstStyle/>
                <a:p>
                  <a:pPr>
                    <a:defRPr lang="zh-CN" sz="1200" b="1" i="0" u="none" strike="noStrike" kern="1200" baseline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adbdd730-3c69-4ebf-ad47-41b10b5be42a}" type="VALUE">
                      <a:t>[VALUE]</a:t>
                    </a:fld>
                    <a:endParaRPr lang="en-US" altLang="zh-CN" b="0" i="0" u="none" strike="noStrike" baseline="0" smtClean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362305c0-94e4-441f-862d-ff4ba3119692}" type="VALUE">
                      <a:t>[VALUE]</a:t>
                    </a:fld>
                    <a:endParaRPr lang="en-US" altLang="zh-CN" b="0" i="0" u="none" strike="noStrike" baseline="0" smtClean="0">
                      <a:latin typeface="Arial" panose="020B0604020202020204" pitchFamily="34" charset="0"/>
                      <a:ea typeface="Arial" panose="020B0604020202020204" pitchFamily="34" charset="0"/>
                      <a:cs typeface="+mn-ea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实体建设</c:v>
                </c:pt>
                <c:pt idx="1">
                  <c:v>团队建设</c:v>
                </c:pt>
                <c:pt idx="2">
                  <c:v>微信公众号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500</c:v>
                </c:pt>
                <c:pt idx="1">
                  <c:v>100</c:v>
                </c:pt>
                <c:pt idx="2">
                  <c:v>200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8001746916465"/>
          <c:y val="0.82544347272765"/>
          <c:w val="0.677847557824615"/>
          <c:h val="0.0741681150198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微软雅黑" panose="020B0503020204020204" pitchFamily="34" charset="-122"/>
          <a:ea typeface="微软雅黑" panose="020B0503020204020204" pitchFamily="34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DD09-52A9-4922-90B9-EE5E1BEE6D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166E1-ACA3-402F-8E58-10C22B5E2E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8377A-D648-4D38-932D-361E4376283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811DC-F1BB-4145-85F5-598663BCCB6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/>
              <a:t> </a:t>
            </a:r>
            <a:endParaRPr lang="zh-CN" altLang="zh-CN" sz="1200" dirty="0"/>
          </a:p>
          <a:p>
            <a:endParaRPr lang="zh-CN" altLang="en-US" sz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11DC-F1BB-4145-85F5-598663BCCB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0" name="文本占位符 19"/>
          <p:cNvSpPr>
            <a:spLocks noGrp="1"/>
          </p:cNvSpPr>
          <p:nvPr>
            <p:ph type="body" sz="quarter" idx="10"/>
          </p:nvPr>
        </p:nvSpPr>
        <p:spPr>
          <a:xfrm>
            <a:off x="3488535" y="2749332"/>
            <a:ext cx="6005513" cy="727803"/>
          </a:xfrm>
        </p:spPr>
        <p:txBody>
          <a:bodyPr>
            <a:normAutofit/>
          </a:bodyPr>
          <a:lstStyle>
            <a:lvl1pPr marL="0" indent="0">
              <a:buNone/>
              <a:defRPr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 userDrawn="1"/>
        </p:nvSpPr>
        <p:spPr>
          <a:xfrm rot="2700000">
            <a:off x="456887" y="403519"/>
            <a:ext cx="382884" cy="382884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919068" y="408295"/>
            <a:ext cx="4454979" cy="48865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6" name="圆角矩形 5"/>
          <p:cNvSpPr/>
          <p:nvPr userDrawn="1"/>
        </p:nvSpPr>
        <p:spPr>
          <a:xfrm rot="2700000">
            <a:off x="330350" y="403519"/>
            <a:ext cx="382884" cy="3828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22A46-65BD-48C3-A7B9-B987CE4E72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5824-1E22-4F7E-9BD7-32DAC111502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等线" panose="02010600030101010101" pitchFamily="2" charset="-122"/>
          <a:ea typeface="等线" panose="0201060003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6" name="任意形状 25"/>
          <p:cNvSpPr/>
          <p:nvPr/>
        </p:nvSpPr>
        <p:spPr>
          <a:xfrm>
            <a:off x="193052" y="1"/>
            <a:ext cx="7692665" cy="6857999"/>
          </a:xfrm>
          <a:custGeom>
            <a:avLst/>
            <a:gdLst>
              <a:gd name="connsiteX0" fmla="*/ 3012839 w 7692665"/>
              <a:gd name="connsiteY0" fmla="*/ 0 h 6857999"/>
              <a:gd name="connsiteX1" fmla="*/ 4679826 w 7692665"/>
              <a:gd name="connsiteY1" fmla="*/ 0 h 6857999"/>
              <a:gd name="connsiteX2" fmla="*/ 7398396 w 7692665"/>
              <a:gd name="connsiteY2" fmla="*/ 2718570 h 6857999"/>
              <a:gd name="connsiteX3" fmla="*/ 7398396 w 7692665"/>
              <a:gd name="connsiteY3" fmla="*/ 4139429 h 6857999"/>
              <a:gd name="connsiteX4" fmla="*/ 4679826 w 7692665"/>
              <a:gd name="connsiteY4" fmla="*/ 6857999 h 6857999"/>
              <a:gd name="connsiteX5" fmla="*/ 3012839 w 7692665"/>
              <a:gd name="connsiteY5" fmla="*/ 6857999 h 6857999"/>
              <a:gd name="connsiteX6" fmla="*/ 294269 w 7692665"/>
              <a:gd name="connsiteY6" fmla="*/ 4139429 h 6857999"/>
              <a:gd name="connsiteX7" fmla="*/ 294269 w 7692665"/>
              <a:gd name="connsiteY7" fmla="*/ 2718570 h 6857999"/>
              <a:gd name="connsiteX8" fmla="*/ 3012839 w 7692665"/>
              <a:gd name="connsiteY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92665" h="6857999">
                <a:moveTo>
                  <a:pt x="3012839" y="0"/>
                </a:moveTo>
                <a:lnTo>
                  <a:pt x="4679826" y="0"/>
                </a:lnTo>
                <a:lnTo>
                  <a:pt x="7398396" y="2718570"/>
                </a:lnTo>
                <a:cubicBezTo>
                  <a:pt x="7790755" y="3110930"/>
                  <a:pt x="7790755" y="3747070"/>
                  <a:pt x="7398396" y="4139429"/>
                </a:cubicBezTo>
                <a:lnTo>
                  <a:pt x="4679826" y="6857999"/>
                </a:lnTo>
                <a:lnTo>
                  <a:pt x="3012839" y="6857999"/>
                </a:lnTo>
                <a:lnTo>
                  <a:pt x="294269" y="4139429"/>
                </a:lnTo>
                <a:cubicBezTo>
                  <a:pt x="-98090" y="3747070"/>
                  <a:pt x="-98090" y="3110930"/>
                  <a:pt x="294269" y="2718570"/>
                </a:cubicBezTo>
                <a:lnTo>
                  <a:pt x="3012839" y="0"/>
                </a:lnTo>
                <a:close/>
              </a:path>
            </a:pathLst>
          </a:custGeom>
          <a:gradFill flip="none" rotWithShape="1">
            <a:gsLst>
              <a:gs pos="43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149997" y="5233487"/>
            <a:ext cx="37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pc="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输入公司的名称</a:t>
            </a:r>
            <a:endParaRPr lang="zh-CN" altLang="en-US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490374" y="2704440"/>
            <a:ext cx="92982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4400" b="1" spc="6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商务蓝项目融资汇报</a:t>
            </a:r>
            <a:r>
              <a:rPr kumimoji="1" lang="en-US" altLang="zh-CN" sz="4400" b="1" spc="6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PPT</a:t>
            </a:r>
            <a:endParaRPr kumimoji="1" lang="en-US" altLang="zh-CN" sz="4400" b="1" spc="600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5" name="组 4"/>
          <p:cNvGrpSpPr/>
          <p:nvPr/>
        </p:nvGrpSpPr>
        <p:grpSpPr>
          <a:xfrm>
            <a:off x="2335470" y="2177528"/>
            <a:ext cx="3467907" cy="369332"/>
            <a:chOff x="4296745" y="1634188"/>
            <a:chExt cx="3467907" cy="369332"/>
          </a:xfrm>
        </p:grpSpPr>
        <p:sp>
          <p:nvSpPr>
            <p:cNvPr id="14" name="文本框 13"/>
            <p:cNvSpPr txBox="1"/>
            <p:nvPr/>
          </p:nvSpPr>
          <p:spPr>
            <a:xfrm>
              <a:off x="4620619" y="1634188"/>
              <a:ext cx="3144033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pc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欢迎加入我们</a:t>
              </a:r>
              <a:endParaRPr lang="zh-CN" altLang="en-US" spc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7" name="直线连接符 26"/>
            <p:cNvCxnSpPr/>
            <p:nvPr/>
          </p:nvCxnSpPr>
          <p:spPr>
            <a:xfrm>
              <a:off x="429674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>
              <a:off x="733557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/>
          <p:cNvSpPr txBox="1"/>
          <p:nvPr/>
        </p:nvSpPr>
        <p:spPr>
          <a:xfrm>
            <a:off x="1216920" y="3974399"/>
            <a:ext cx="5705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2000" spc="600" dirty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&lt;</a:t>
            </a:r>
            <a:r>
              <a:rPr kumimoji="1" lang="zh-CN" altLang="en-US" sz="2000" spc="6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商业</a:t>
            </a:r>
            <a:r>
              <a:rPr kumimoji="1" lang="zh-CN" altLang="en-US" sz="2000" spc="600" dirty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计划</a:t>
            </a:r>
            <a:r>
              <a:rPr kumimoji="1" lang="zh-CN" altLang="en-US" sz="2000" spc="6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书</a:t>
            </a:r>
            <a:r>
              <a:rPr kumimoji="1" lang="en-US" altLang="zh-CN" sz="2000" spc="6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&gt;</a:t>
            </a:r>
            <a:endParaRPr kumimoji="1" lang="zh-CN" altLang="en-US" sz="2000" spc="600" dirty="0">
              <a:solidFill>
                <a:schemeClr val="bg1"/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grpSp>
        <p:nvGrpSpPr>
          <p:cNvPr id="22" name="组 21"/>
          <p:cNvGrpSpPr/>
          <p:nvPr/>
        </p:nvGrpSpPr>
        <p:grpSpPr>
          <a:xfrm flipH="1">
            <a:off x="3746698" y="6362205"/>
            <a:ext cx="545486" cy="334778"/>
            <a:chOff x="3690556" y="6220384"/>
            <a:chExt cx="776163" cy="476349"/>
          </a:xfrm>
          <a:solidFill>
            <a:srgbClr val="FFC000"/>
          </a:solidFill>
        </p:grpSpPr>
        <p:sp>
          <p:nvSpPr>
            <p:cNvPr id="18" name="圆角矩形 17"/>
            <p:cNvSpPr/>
            <p:nvPr/>
          </p:nvSpPr>
          <p:spPr>
            <a:xfrm rot="2700000">
              <a:off x="4204141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2" name="圆角矩形 31"/>
            <p:cNvSpPr/>
            <p:nvPr/>
          </p:nvSpPr>
          <p:spPr>
            <a:xfrm rot="2700000">
              <a:off x="3945373" y="6220384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 rot="2700000">
              <a:off x="3690556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20" name="组 19"/>
          <p:cNvGrpSpPr/>
          <p:nvPr/>
        </p:nvGrpSpPr>
        <p:grpSpPr>
          <a:xfrm flipH="1" flipV="1">
            <a:off x="3746698" y="153915"/>
            <a:ext cx="545486" cy="334778"/>
            <a:chOff x="3504885" y="174328"/>
            <a:chExt cx="1168192" cy="716946"/>
          </a:xfrm>
          <a:solidFill>
            <a:srgbClr val="FFC000"/>
          </a:solidFill>
        </p:grpSpPr>
        <p:sp>
          <p:nvSpPr>
            <p:cNvPr id="34" name="圆角矩形 33"/>
            <p:cNvSpPr/>
            <p:nvPr/>
          </p:nvSpPr>
          <p:spPr>
            <a:xfrm rot="2700000">
              <a:off x="4277874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5" name="圆角矩形 34"/>
            <p:cNvSpPr/>
            <p:nvPr/>
          </p:nvSpPr>
          <p:spPr>
            <a:xfrm rot="2700000">
              <a:off x="3888406" y="174328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36" name="圆角矩形 35"/>
            <p:cNvSpPr/>
            <p:nvPr/>
          </p:nvSpPr>
          <p:spPr>
            <a:xfrm rot="2700000">
              <a:off x="3504885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40" name="圆角矩形 39"/>
          <p:cNvSpPr/>
          <p:nvPr/>
        </p:nvSpPr>
        <p:spPr>
          <a:xfrm rot="2700000">
            <a:off x="11200777" y="324187"/>
            <a:ext cx="495102" cy="495102"/>
          </a:xfrm>
          <a:prstGeom prst="roundRect">
            <a:avLst/>
          </a:prstGeom>
          <a:solidFill>
            <a:srgbClr val="006FBF">
              <a:alpha val="8666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1138038" y="376675"/>
            <a:ext cx="182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1"/>
                </a:solidFill>
              </a:rPr>
              <a:t>logo</a:t>
            </a:r>
            <a:endParaRPr kumimoji="1" lang="zh-CN" alt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2000">
        <p14:warp dir="in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圆角矩形 19"/>
          <p:cNvSpPr/>
          <p:nvPr/>
        </p:nvSpPr>
        <p:spPr>
          <a:xfrm rot="2700000">
            <a:off x="-665494" y="432599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949123" y="2462903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运营分析</a:t>
            </a:r>
            <a:endParaRPr lang="zh-CN" altLang="en-US" b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endParaRPr lang="zh-CN" altLang="en-US" b="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655688" y="3382716"/>
            <a:ext cx="6815593" cy="584775"/>
            <a:chOff x="3488535" y="3502850"/>
            <a:chExt cx="6815593" cy="584775"/>
          </a:xfrm>
        </p:grpSpPr>
        <p:grpSp>
          <p:nvGrpSpPr>
            <p:cNvPr id="14" name="组合 13"/>
            <p:cNvGrpSpPr/>
            <p:nvPr/>
          </p:nvGrpSpPr>
          <p:grpSpPr>
            <a:xfrm>
              <a:off x="3488535" y="3502850"/>
              <a:ext cx="6815593" cy="584775"/>
              <a:chOff x="3009563" y="3662508"/>
              <a:chExt cx="6815593" cy="584775"/>
            </a:xfrm>
          </p:grpSpPr>
          <p:sp>
            <p:nvSpPr>
              <p:cNvPr id="16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竞争分析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17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财务分析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19" name="TextBox 37"/>
              <p:cNvSpPr txBox="1"/>
              <p:nvPr/>
            </p:nvSpPr>
            <p:spPr>
              <a:xfrm>
                <a:off x="7039210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SWOT</a:t>
                </a:r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分析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7378605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45" y="2354095"/>
            <a:ext cx="759138" cy="759138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55688" y="4170946"/>
            <a:ext cx="6157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竞争分析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14391" y="1450757"/>
            <a:ext cx="5264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市场上同类竞争品牌</a:t>
            </a:r>
            <a:endParaRPr kumimoji="1" lang="zh-CN" altLang="en-US" sz="3600" b="1" dirty="0" smtClean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926291" y="2671542"/>
            <a:ext cx="366843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出品请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72478" y="2671542"/>
            <a:ext cx="428612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609478" y="267154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 smtClean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0" name="圆角矩形 29"/>
          <p:cNvSpPr/>
          <p:nvPr/>
        </p:nvSpPr>
        <p:spPr>
          <a:xfrm>
            <a:off x="609478" y="469560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1" name="圆角矩形 30"/>
          <p:cNvSpPr/>
          <p:nvPr/>
        </p:nvSpPr>
        <p:spPr>
          <a:xfrm>
            <a:off x="6055666" y="267154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2" name="圆角矩形 31"/>
          <p:cNvSpPr/>
          <p:nvPr/>
        </p:nvSpPr>
        <p:spPr>
          <a:xfrm>
            <a:off x="6055666" y="4695602"/>
            <a:ext cx="1149284" cy="113276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dirty="0"/>
              <a:t>品牌</a:t>
            </a:r>
            <a:r>
              <a:rPr kumimoji="1" lang="en-US" altLang="zh-CN" sz="2400" dirty="0" smtClean="0"/>
              <a:t>logo</a:t>
            </a:r>
            <a:endParaRPr kumimoji="1" lang="zh-CN" altLang="en-US" sz="2400" dirty="0"/>
          </a:p>
        </p:txBody>
      </p:sp>
      <p:sp>
        <p:nvSpPr>
          <p:cNvPr id="33" name="矩形 32"/>
          <p:cNvSpPr/>
          <p:nvPr/>
        </p:nvSpPr>
        <p:spPr>
          <a:xfrm>
            <a:off x="1926291" y="4708510"/>
            <a:ext cx="366843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出品请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372478" y="4708510"/>
            <a:ext cx="428612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品牌名称</a:t>
            </a:r>
            <a:r>
              <a:rPr lang="zh-CN" altLang="zh-CN" sz="14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南忱出品请输入你的内容南忱出品，请输入你的内容，南忱出品请输入你的内容南忱出品，请输入你的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经营分析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79425" y="1163924"/>
            <a:ext cx="11233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请输入你的标题</a:t>
            </a:r>
            <a:endParaRPr lang="en-US" altLang="zh-CN" sz="20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南忱出品请输入你的内容南忱出品请输入你的内容，南忱出品请输入你的内容南忱出品，请输入你的内容。南忱出品请输入你的内容南忱出品，请输入你的内容。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059272" y="2934728"/>
            <a:ext cx="5653304" cy="3360992"/>
            <a:chOff x="5686679" y="2331459"/>
            <a:chExt cx="6025895" cy="3690030"/>
          </a:xfrm>
        </p:grpSpPr>
        <p:sp>
          <p:nvSpPr>
            <p:cNvPr id="13" name="任意多边形 12"/>
            <p:cNvSpPr/>
            <p:nvPr/>
          </p:nvSpPr>
          <p:spPr>
            <a:xfrm>
              <a:off x="5686679" y="2331459"/>
              <a:ext cx="6025895" cy="1633560"/>
            </a:xfrm>
            <a:custGeom>
              <a:avLst/>
              <a:gdLst>
                <a:gd name="connsiteX0" fmla="*/ 0 w 6903719"/>
                <a:gd name="connsiteY0" fmla="*/ 0 h 2157412"/>
                <a:gd name="connsiteX1" fmla="*/ 6903719 w 6903719"/>
                <a:gd name="connsiteY1" fmla="*/ 0 h 2157412"/>
                <a:gd name="connsiteX2" fmla="*/ 6903719 w 6903719"/>
                <a:gd name="connsiteY2" fmla="*/ 2157412 h 2157412"/>
                <a:gd name="connsiteX3" fmla="*/ 0 w 6903719"/>
                <a:gd name="connsiteY3" fmla="*/ 2157412 h 2157412"/>
                <a:gd name="connsiteX4" fmla="*/ 0 w 6903719"/>
                <a:gd name="connsiteY4" fmla="*/ 0 h 2157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3719" h="2157412">
                  <a:moveTo>
                    <a:pt x="0" y="0"/>
                  </a:moveTo>
                  <a:lnTo>
                    <a:pt x="6903719" y="0"/>
                  </a:lnTo>
                  <a:lnTo>
                    <a:pt x="6903719" y="2157412"/>
                  </a:lnTo>
                  <a:lnTo>
                    <a:pt x="0" y="2157412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1287" tIns="247650" rIns="247650" bIns="247650" numCol="1" spcCol="1270" anchor="ctr" anchorCtr="0">
              <a:noAutofit/>
            </a:bodyPr>
            <a:lstStyle/>
            <a:p>
              <a:pPr marL="0" lvl="0" indent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6500" kern="1200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5686679" y="4387929"/>
              <a:ext cx="6025895" cy="1633560"/>
            </a:xfrm>
            <a:custGeom>
              <a:avLst/>
              <a:gdLst>
                <a:gd name="connsiteX0" fmla="*/ 0 w 6903719"/>
                <a:gd name="connsiteY0" fmla="*/ 0 h 2157412"/>
                <a:gd name="connsiteX1" fmla="*/ 6903719 w 6903719"/>
                <a:gd name="connsiteY1" fmla="*/ 0 h 2157412"/>
                <a:gd name="connsiteX2" fmla="*/ 6903719 w 6903719"/>
                <a:gd name="connsiteY2" fmla="*/ 2157412 h 2157412"/>
                <a:gd name="connsiteX3" fmla="*/ 0 w 6903719"/>
                <a:gd name="connsiteY3" fmla="*/ 2157412 h 2157412"/>
                <a:gd name="connsiteX4" fmla="*/ 0 w 6903719"/>
                <a:gd name="connsiteY4" fmla="*/ 0 h 2157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3719" h="2157412">
                  <a:moveTo>
                    <a:pt x="0" y="0"/>
                  </a:moveTo>
                  <a:lnTo>
                    <a:pt x="6903719" y="0"/>
                  </a:lnTo>
                  <a:lnTo>
                    <a:pt x="6903719" y="2157412"/>
                  </a:lnTo>
                  <a:lnTo>
                    <a:pt x="0" y="2157412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1287" tIns="247650" rIns="247650" bIns="247650" numCol="1" spcCol="1270" anchor="ctr" anchorCtr="0">
              <a:noAutofit/>
            </a:bodyPr>
            <a:lstStyle/>
            <a:p>
              <a:pPr marL="0" lvl="0" indent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6500" kern="1200"/>
            </a:p>
          </p:txBody>
        </p:sp>
        <p:sp>
          <p:nvSpPr>
            <p:cNvPr id="5" name="矩形 4"/>
            <p:cNvSpPr/>
            <p:nvPr/>
          </p:nvSpPr>
          <p:spPr>
            <a:xfrm>
              <a:off x="6877284" y="2950566"/>
              <a:ext cx="4615657" cy="810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南忱出品请输入你的内容南忱出品请输入你的内容，南忱出品请输入你的内容南忱出品，请输入你的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内容。</a:t>
              </a:r>
              <a:endPara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877283" y="4874393"/>
              <a:ext cx="4835291" cy="810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南忱出品请输入你的内容南忱出品请输入你的内容，南忱出品请输入你的内容南忱出品，请输入你的内容。</a:t>
              </a:r>
              <a:endPara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885734" y="4454814"/>
              <a:ext cx="2347435" cy="405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经营</a:t>
              </a:r>
              <a:r>
                <a:rPr lang="zh-CN" altLang="en-US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</a:t>
              </a:r>
              <a:r>
                <a:rPr lang="en-US" altLang="zh-CN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837678" y="2563813"/>
              <a:ext cx="2347435" cy="405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经营模式</a:t>
              </a:r>
              <a:r>
                <a:rPr lang="en-US" altLang="zh-CN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4" y="2728304"/>
            <a:ext cx="5205971" cy="356741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" r="47958"/>
          <a:stretch>
            <a:fillRect/>
          </a:stretch>
        </p:blipFill>
        <p:spPr>
          <a:xfrm>
            <a:off x="5815638" y="2690730"/>
            <a:ext cx="1152939" cy="1475477"/>
          </a:xfrm>
          <a:custGeom>
            <a:avLst/>
            <a:gdLst>
              <a:gd name="connsiteX0" fmla="*/ 0 w 1152939"/>
              <a:gd name="connsiteY0" fmla="*/ 0 h 1475477"/>
              <a:gd name="connsiteX1" fmla="*/ 1152939 w 1152939"/>
              <a:gd name="connsiteY1" fmla="*/ 0 h 1475477"/>
              <a:gd name="connsiteX2" fmla="*/ 1152939 w 1152939"/>
              <a:gd name="connsiteY2" fmla="*/ 1475477 h 1475477"/>
              <a:gd name="connsiteX3" fmla="*/ 0 w 1152939"/>
              <a:gd name="connsiteY3" fmla="*/ 1475477 h 14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939" h="1475477">
                <a:moveTo>
                  <a:pt x="0" y="0"/>
                </a:moveTo>
                <a:lnTo>
                  <a:pt x="1152939" y="0"/>
                </a:lnTo>
                <a:lnTo>
                  <a:pt x="1152939" y="1475477"/>
                </a:lnTo>
                <a:lnTo>
                  <a:pt x="0" y="1475477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" r="47958"/>
          <a:stretch>
            <a:fillRect/>
          </a:stretch>
        </p:blipFill>
        <p:spPr>
          <a:xfrm>
            <a:off x="5815638" y="4507766"/>
            <a:ext cx="1152939" cy="1475477"/>
          </a:xfrm>
          <a:custGeom>
            <a:avLst/>
            <a:gdLst>
              <a:gd name="connsiteX0" fmla="*/ 0 w 1152939"/>
              <a:gd name="connsiteY0" fmla="*/ 0 h 1475477"/>
              <a:gd name="connsiteX1" fmla="*/ 1152939 w 1152939"/>
              <a:gd name="connsiteY1" fmla="*/ 0 h 1475477"/>
              <a:gd name="connsiteX2" fmla="*/ 1152939 w 1152939"/>
              <a:gd name="connsiteY2" fmla="*/ 1475477 h 1475477"/>
              <a:gd name="connsiteX3" fmla="*/ 0 w 1152939"/>
              <a:gd name="connsiteY3" fmla="*/ 1475477 h 1475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939" h="1475477">
                <a:moveTo>
                  <a:pt x="0" y="0"/>
                </a:moveTo>
                <a:lnTo>
                  <a:pt x="1152939" y="0"/>
                </a:lnTo>
                <a:lnTo>
                  <a:pt x="1152939" y="1475477"/>
                </a:lnTo>
                <a:lnTo>
                  <a:pt x="0" y="1475477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经营分析</a:t>
            </a:r>
            <a:endParaRPr lang="zh-CN" altLang="en-US" dirty="0"/>
          </a:p>
        </p:txBody>
      </p:sp>
      <p:graphicFrame>
        <p:nvGraphicFramePr>
          <p:cNvPr id="4" name="图表 3"/>
          <p:cNvGraphicFramePr/>
          <p:nvPr/>
        </p:nvGraphicFramePr>
        <p:xfrm>
          <a:off x="550863" y="1547447"/>
          <a:ext cx="5545137" cy="4737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6342307" y="2753010"/>
            <a:ext cx="54524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出品请输入你的内容南忱出品请输入你的内容，南忱出品请输入你的内容南忱出品，请输入你的内容。南忱出品请输入你的内容南忱出品，请输入你的内容。</a:t>
            </a:r>
            <a:endParaRPr lang="zh-CN" altLang="zh-CN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42307" y="4660778"/>
            <a:ext cx="54524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出品请输入你的内容南忱出品请输入你的内容，南忱出品请输入你的内容南忱出品，请输入你的内容。南忱出品请输入你的内容南忱出品，请输入你的内容。</a:t>
            </a:r>
            <a:endParaRPr lang="zh-CN" altLang="zh-CN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42307" y="2303585"/>
            <a:ext cx="5472479" cy="4396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 smtClean="0"/>
              <a:t>请输入你的标题</a:t>
            </a:r>
            <a:endParaRPr kumimoji="1"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6342307" y="4221163"/>
            <a:ext cx="5472479" cy="4396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 smtClean="0"/>
              <a:t>请输入你的标题</a:t>
            </a:r>
            <a:endParaRPr kumimoji="1" lang="zh-CN" alt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zh-CN" smtClean="0"/>
              <a:t>财务分析</a:t>
            </a:r>
            <a:endParaRPr lang="zh-CN" altLang="zh-CN" dirty="0"/>
          </a:p>
        </p:txBody>
      </p:sp>
      <p:sp>
        <p:nvSpPr>
          <p:cNvPr id="6" name="文本框 5"/>
          <p:cNvSpPr txBox="1"/>
          <p:nvPr/>
        </p:nvSpPr>
        <p:spPr>
          <a:xfrm>
            <a:off x="764714" y="2305706"/>
            <a:ext cx="2958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南忱出品请输入你的内容南忱出品请输入你的内容，南忱出品请输入你的内容南忱出品，请输入你的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6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。</a:t>
            </a:r>
            <a:endParaRPr lang="zh-CN" altLang="en-US" sz="16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26" name="组 25"/>
          <p:cNvGrpSpPr/>
          <p:nvPr/>
        </p:nvGrpSpPr>
        <p:grpSpPr>
          <a:xfrm>
            <a:off x="660424" y="4503794"/>
            <a:ext cx="10960181" cy="1375248"/>
            <a:chOff x="701989" y="1871432"/>
            <a:chExt cx="10960181" cy="1375248"/>
          </a:xfrm>
        </p:grpSpPr>
        <p:grpSp>
          <p:nvGrpSpPr>
            <p:cNvPr id="16" name="组 15"/>
            <p:cNvGrpSpPr/>
            <p:nvPr/>
          </p:nvGrpSpPr>
          <p:grpSpPr>
            <a:xfrm>
              <a:off x="701989" y="1871432"/>
              <a:ext cx="10960180" cy="1375248"/>
              <a:chOff x="815546" y="1899091"/>
              <a:chExt cx="10960180" cy="1375248"/>
            </a:xfrm>
            <a:solidFill>
              <a:srgbClr val="0070C0"/>
            </a:solidFill>
          </p:grpSpPr>
          <p:sp>
            <p:nvSpPr>
              <p:cNvPr id="17" name="任意形状 16"/>
              <p:cNvSpPr/>
              <p:nvPr/>
            </p:nvSpPr>
            <p:spPr>
              <a:xfrm>
                <a:off x="815546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500" tIns="239500" rIns="239500" bIns="2395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任意形状 17"/>
              <p:cNvSpPr/>
              <p:nvPr/>
            </p:nvSpPr>
            <p:spPr>
              <a:xfrm>
                <a:off x="2302465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305019 h 797644"/>
                  <a:gd name="connsiteX1" fmla="*/ 305019 w 797644"/>
                  <a:gd name="connsiteY1" fmla="*/ 305019 h 797644"/>
                  <a:gd name="connsiteX2" fmla="*/ 305019 w 797644"/>
                  <a:gd name="connsiteY2" fmla="*/ 105728 h 797644"/>
                  <a:gd name="connsiteX3" fmla="*/ 492625 w 797644"/>
                  <a:gd name="connsiteY3" fmla="*/ 105728 h 797644"/>
                  <a:gd name="connsiteX4" fmla="*/ 492625 w 797644"/>
                  <a:gd name="connsiteY4" fmla="*/ 305019 h 797644"/>
                  <a:gd name="connsiteX5" fmla="*/ 691916 w 797644"/>
                  <a:gd name="connsiteY5" fmla="*/ 305019 h 797644"/>
                  <a:gd name="connsiteX6" fmla="*/ 691916 w 797644"/>
                  <a:gd name="connsiteY6" fmla="*/ 492625 h 797644"/>
                  <a:gd name="connsiteX7" fmla="*/ 492625 w 797644"/>
                  <a:gd name="connsiteY7" fmla="*/ 492625 h 797644"/>
                  <a:gd name="connsiteX8" fmla="*/ 492625 w 797644"/>
                  <a:gd name="connsiteY8" fmla="*/ 691916 h 797644"/>
                  <a:gd name="connsiteX9" fmla="*/ 305019 w 797644"/>
                  <a:gd name="connsiteY9" fmla="*/ 691916 h 797644"/>
                  <a:gd name="connsiteX10" fmla="*/ 305019 w 797644"/>
                  <a:gd name="connsiteY10" fmla="*/ 492625 h 797644"/>
                  <a:gd name="connsiteX11" fmla="*/ 105728 w 797644"/>
                  <a:gd name="connsiteY11" fmla="*/ 492625 h 797644"/>
                  <a:gd name="connsiteX12" fmla="*/ 105728 w 797644"/>
                  <a:gd name="connsiteY12" fmla="*/ 305019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7644" h="797644">
                    <a:moveTo>
                      <a:pt x="105728" y="305019"/>
                    </a:moveTo>
                    <a:lnTo>
                      <a:pt x="305019" y="305019"/>
                    </a:lnTo>
                    <a:lnTo>
                      <a:pt x="305019" y="105728"/>
                    </a:lnTo>
                    <a:lnTo>
                      <a:pt x="492625" y="105728"/>
                    </a:lnTo>
                    <a:lnTo>
                      <a:pt x="492625" y="305019"/>
                    </a:lnTo>
                    <a:lnTo>
                      <a:pt x="691916" y="305019"/>
                    </a:lnTo>
                    <a:lnTo>
                      <a:pt x="691916" y="492625"/>
                    </a:lnTo>
                    <a:lnTo>
                      <a:pt x="492625" y="492625"/>
                    </a:lnTo>
                    <a:lnTo>
                      <a:pt x="492625" y="691916"/>
                    </a:lnTo>
                    <a:lnTo>
                      <a:pt x="305019" y="691916"/>
                    </a:lnTo>
                    <a:lnTo>
                      <a:pt x="305019" y="492625"/>
                    </a:lnTo>
                    <a:lnTo>
                      <a:pt x="105728" y="492625"/>
                    </a:lnTo>
                    <a:lnTo>
                      <a:pt x="105728" y="305019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305019" rIns="105728" bIns="305019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200" kern="1200"/>
              </a:p>
            </p:txBody>
          </p:sp>
          <p:sp>
            <p:nvSpPr>
              <p:cNvPr id="19" name="任意形状 18"/>
              <p:cNvSpPr/>
              <p:nvPr/>
            </p:nvSpPr>
            <p:spPr>
              <a:xfrm>
                <a:off x="3211779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8710" tIns="268710" rIns="268710" bIns="268710" numCol="1" spcCol="1270" anchor="ctr" anchorCtr="0">
                <a:noAutofit/>
              </a:bodyPr>
              <a:lstStyle/>
              <a:p>
                <a:pPr lvl="0" algn="ctr" defTabSz="2355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53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任意形状 19"/>
              <p:cNvSpPr/>
              <p:nvPr/>
            </p:nvSpPr>
            <p:spPr>
              <a:xfrm>
                <a:off x="4698698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305019 h 797644"/>
                  <a:gd name="connsiteX1" fmla="*/ 305019 w 797644"/>
                  <a:gd name="connsiteY1" fmla="*/ 305019 h 797644"/>
                  <a:gd name="connsiteX2" fmla="*/ 305019 w 797644"/>
                  <a:gd name="connsiteY2" fmla="*/ 105728 h 797644"/>
                  <a:gd name="connsiteX3" fmla="*/ 492625 w 797644"/>
                  <a:gd name="connsiteY3" fmla="*/ 105728 h 797644"/>
                  <a:gd name="connsiteX4" fmla="*/ 492625 w 797644"/>
                  <a:gd name="connsiteY4" fmla="*/ 305019 h 797644"/>
                  <a:gd name="connsiteX5" fmla="*/ 691916 w 797644"/>
                  <a:gd name="connsiteY5" fmla="*/ 305019 h 797644"/>
                  <a:gd name="connsiteX6" fmla="*/ 691916 w 797644"/>
                  <a:gd name="connsiteY6" fmla="*/ 492625 h 797644"/>
                  <a:gd name="connsiteX7" fmla="*/ 492625 w 797644"/>
                  <a:gd name="connsiteY7" fmla="*/ 492625 h 797644"/>
                  <a:gd name="connsiteX8" fmla="*/ 492625 w 797644"/>
                  <a:gd name="connsiteY8" fmla="*/ 691916 h 797644"/>
                  <a:gd name="connsiteX9" fmla="*/ 305019 w 797644"/>
                  <a:gd name="connsiteY9" fmla="*/ 691916 h 797644"/>
                  <a:gd name="connsiteX10" fmla="*/ 305019 w 797644"/>
                  <a:gd name="connsiteY10" fmla="*/ 492625 h 797644"/>
                  <a:gd name="connsiteX11" fmla="*/ 105728 w 797644"/>
                  <a:gd name="connsiteY11" fmla="*/ 492625 h 797644"/>
                  <a:gd name="connsiteX12" fmla="*/ 105728 w 797644"/>
                  <a:gd name="connsiteY12" fmla="*/ 305019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7644" h="797644">
                    <a:moveTo>
                      <a:pt x="105728" y="305019"/>
                    </a:moveTo>
                    <a:lnTo>
                      <a:pt x="305019" y="305019"/>
                    </a:lnTo>
                    <a:lnTo>
                      <a:pt x="305019" y="105728"/>
                    </a:lnTo>
                    <a:lnTo>
                      <a:pt x="492625" y="105728"/>
                    </a:lnTo>
                    <a:lnTo>
                      <a:pt x="492625" y="305019"/>
                    </a:lnTo>
                    <a:lnTo>
                      <a:pt x="691916" y="305019"/>
                    </a:lnTo>
                    <a:lnTo>
                      <a:pt x="691916" y="492625"/>
                    </a:lnTo>
                    <a:lnTo>
                      <a:pt x="492625" y="492625"/>
                    </a:lnTo>
                    <a:lnTo>
                      <a:pt x="492625" y="691916"/>
                    </a:lnTo>
                    <a:lnTo>
                      <a:pt x="305019" y="691916"/>
                    </a:lnTo>
                    <a:lnTo>
                      <a:pt x="305019" y="492625"/>
                    </a:lnTo>
                    <a:lnTo>
                      <a:pt x="105728" y="492625"/>
                    </a:lnTo>
                    <a:lnTo>
                      <a:pt x="105728" y="305019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305019" rIns="105728" bIns="305019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200" kern="1200"/>
              </a:p>
            </p:txBody>
          </p:sp>
          <p:sp>
            <p:nvSpPr>
              <p:cNvPr id="21" name="任意形状 20"/>
              <p:cNvSpPr/>
              <p:nvPr/>
            </p:nvSpPr>
            <p:spPr>
              <a:xfrm>
                <a:off x="5608012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68710" tIns="268710" rIns="268710" bIns="268710" numCol="1" spcCol="1270" anchor="ctr" anchorCtr="0">
                <a:noAutofit/>
              </a:bodyPr>
              <a:lstStyle/>
              <a:p>
                <a:pPr lvl="0" algn="ctr" defTabSz="2355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53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任意形状 21"/>
              <p:cNvSpPr/>
              <p:nvPr/>
            </p:nvSpPr>
            <p:spPr>
              <a:xfrm>
                <a:off x="7094931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305019 h 797644"/>
                  <a:gd name="connsiteX1" fmla="*/ 305019 w 797644"/>
                  <a:gd name="connsiteY1" fmla="*/ 305019 h 797644"/>
                  <a:gd name="connsiteX2" fmla="*/ 305019 w 797644"/>
                  <a:gd name="connsiteY2" fmla="*/ 105728 h 797644"/>
                  <a:gd name="connsiteX3" fmla="*/ 492625 w 797644"/>
                  <a:gd name="connsiteY3" fmla="*/ 105728 h 797644"/>
                  <a:gd name="connsiteX4" fmla="*/ 492625 w 797644"/>
                  <a:gd name="connsiteY4" fmla="*/ 305019 h 797644"/>
                  <a:gd name="connsiteX5" fmla="*/ 691916 w 797644"/>
                  <a:gd name="connsiteY5" fmla="*/ 305019 h 797644"/>
                  <a:gd name="connsiteX6" fmla="*/ 691916 w 797644"/>
                  <a:gd name="connsiteY6" fmla="*/ 492625 h 797644"/>
                  <a:gd name="connsiteX7" fmla="*/ 492625 w 797644"/>
                  <a:gd name="connsiteY7" fmla="*/ 492625 h 797644"/>
                  <a:gd name="connsiteX8" fmla="*/ 492625 w 797644"/>
                  <a:gd name="connsiteY8" fmla="*/ 691916 h 797644"/>
                  <a:gd name="connsiteX9" fmla="*/ 305019 w 797644"/>
                  <a:gd name="connsiteY9" fmla="*/ 691916 h 797644"/>
                  <a:gd name="connsiteX10" fmla="*/ 305019 w 797644"/>
                  <a:gd name="connsiteY10" fmla="*/ 492625 h 797644"/>
                  <a:gd name="connsiteX11" fmla="*/ 105728 w 797644"/>
                  <a:gd name="connsiteY11" fmla="*/ 492625 h 797644"/>
                  <a:gd name="connsiteX12" fmla="*/ 105728 w 797644"/>
                  <a:gd name="connsiteY12" fmla="*/ 305019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97644" h="797644">
                    <a:moveTo>
                      <a:pt x="105728" y="305019"/>
                    </a:moveTo>
                    <a:lnTo>
                      <a:pt x="305019" y="305019"/>
                    </a:lnTo>
                    <a:lnTo>
                      <a:pt x="305019" y="105728"/>
                    </a:lnTo>
                    <a:lnTo>
                      <a:pt x="492625" y="105728"/>
                    </a:lnTo>
                    <a:lnTo>
                      <a:pt x="492625" y="305019"/>
                    </a:lnTo>
                    <a:lnTo>
                      <a:pt x="691916" y="305019"/>
                    </a:lnTo>
                    <a:lnTo>
                      <a:pt x="691916" y="492625"/>
                    </a:lnTo>
                    <a:lnTo>
                      <a:pt x="492625" y="492625"/>
                    </a:lnTo>
                    <a:lnTo>
                      <a:pt x="492625" y="691916"/>
                    </a:lnTo>
                    <a:lnTo>
                      <a:pt x="305019" y="691916"/>
                    </a:lnTo>
                    <a:lnTo>
                      <a:pt x="305019" y="492625"/>
                    </a:lnTo>
                    <a:lnTo>
                      <a:pt x="105728" y="492625"/>
                    </a:lnTo>
                    <a:lnTo>
                      <a:pt x="105728" y="305019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305019" rIns="105728" bIns="305019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200" kern="1200"/>
              </a:p>
            </p:txBody>
          </p:sp>
          <p:sp>
            <p:nvSpPr>
              <p:cNvPr id="23" name="任意形状 22"/>
              <p:cNvSpPr/>
              <p:nvPr/>
            </p:nvSpPr>
            <p:spPr>
              <a:xfrm>
                <a:off x="8004245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500" tIns="239500" rIns="239500" bIns="2395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任意形状 23"/>
              <p:cNvSpPr/>
              <p:nvPr/>
            </p:nvSpPr>
            <p:spPr>
              <a:xfrm>
                <a:off x="9491164" y="2187893"/>
                <a:ext cx="797644" cy="797644"/>
              </a:xfrm>
              <a:custGeom>
                <a:avLst/>
                <a:gdLst>
                  <a:gd name="connsiteX0" fmla="*/ 105728 w 797644"/>
                  <a:gd name="connsiteY0" fmla="*/ 164315 h 797644"/>
                  <a:gd name="connsiteX1" fmla="*/ 691916 w 797644"/>
                  <a:gd name="connsiteY1" fmla="*/ 164315 h 797644"/>
                  <a:gd name="connsiteX2" fmla="*/ 691916 w 797644"/>
                  <a:gd name="connsiteY2" fmla="*/ 351921 h 797644"/>
                  <a:gd name="connsiteX3" fmla="*/ 105728 w 797644"/>
                  <a:gd name="connsiteY3" fmla="*/ 351921 h 797644"/>
                  <a:gd name="connsiteX4" fmla="*/ 105728 w 797644"/>
                  <a:gd name="connsiteY4" fmla="*/ 164315 h 797644"/>
                  <a:gd name="connsiteX5" fmla="*/ 105728 w 797644"/>
                  <a:gd name="connsiteY5" fmla="*/ 445723 h 797644"/>
                  <a:gd name="connsiteX6" fmla="*/ 691916 w 797644"/>
                  <a:gd name="connsiteY6" fmla="*/ 445723 h 797644"/>
                  <a:gd name="connsiteX7" fmla="*/ 691916 w 797644"/>
                  <a:gd name="connsiteY7" fmla="*/ 633329 h 797644"/>
                  <a:gd name="connsiteX8" fmla="*/ 105728 w 797644"/>
                  <a:gd name="connsiteY8" fmla="*/ 633329 h 797644"/>
                  <a:gd name="connsiteX9" fmla="*/ 105728 w 797644"/>
                  <a:gd name="connsiteY9" fmla="*/ 445723 h 7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97644" h="797644">
                    <a:moveTo>
                      <a:pt x="105728" y="164315"/>
                    </a:moveTo>
                    <a:lnTo>
                      <a:pt x="691916" y="164315"/>
                    </a:lnTo>
                    <a:lnTo>
                      <a:pt x="691916" y="351921"/>
                    </a:lnTo>
                    <a:lnTo>
                      <a:pt x="105728" y="351921"/>
                    </a:lnTo>
                    <a:lnTo>
                      <a:pt x="105728" y="164315"/>
                    </a:lnTo>
                    <a:close/>
                    <a:moveTo>
                      <a:pt x="105728" y="445723"/>
                    </a:moveTo>
                    <a:lnTo>
                      <a:pt x="691916" y="445723"/>
                    </a:lnTo>
                    <a:lnTo>
                      <a:pt x="691916" y="633329"/>
                    </a:lnTo>
                    <a:lnTo>
                      <a:pt x="105728" y="633329"/>
                    </a:lnTo>
                    <a:lnTo>
                      <a:pt x="105728" y="445723"/>
                    </a:lnTo>
                    <a:close/>
                  </a:path>
                </a:pathLst>
              </a:custGeom>
              <a:grpFill/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5728" tIns="164315" rIns="105728" bIns="164315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/>
              </a:p>
            </p:txBody>
          </p:sp>
          <p:sp>
            <p:nvSpPr>
              <p:cNvPr id="25" name="任意形状 24"/>
              <p:cNvSpPr/>
              <p:nvPr/>
            </p:nvSpPr>
            <p:spPr>
              <a:xfrm>
                <a:off x="10400478" y="1899091"/>
                <a:ext cx="1375248" cy="1375248"/>
              </a:xfrm>
              <a:custGeom>
                <a:avLst/>
                <a:gdLst>
                  <a:gd name="connsiteX0" fmla="*/ 0 w 1375248"/>
                  <a:gd name="connsiteY0" fmla="*/ 687624 h 1375248"/>
                  <a:gd name="connsiteX1" fmla="*/ 687624 w 1375248"/>
                  <a:gd name="connsiteY1" fmla="*/ 0 h 1375248"/>
                  <a:gd name="connsiteX2" fmla="*/ 1375248 w 1375248"/>
                  <a:gd name="connsiteY2" fmla="*/ 687624 h 1375248"/>
                  <a:gd name="connsiteX3" fmla="*/ 687624 w 1375248"/>
                  <a:gd name="connsiteY3" fmla="*/ 1375248 h 1375248"/>
                  <a:gd name="connsiteX4" fmla="*/ 0 w 1375248"/>
                  <a:gd name="connsiteY4" fmla="*/ 687624 h 1375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5248" h="1375248">
                    <a:moveTo>
                      <a:pt x="0" y="687624"/>
                    </a:moveTo>
                    <a:cubicBezTo>
                      <a:pt x="0" y="307860"/>
                      <a:pt x="307860" y="0"/>
                      <a:pt x="687624" y="0"/>
                    </a:cubicBezTo>
                    <a:cubicBezTo>
                      <a:pt x="1067388" y="0"/>
                      <a:pt x="1375248" y="307860"/>
                      <a:pt x="1375248" y="687624"/>
                    </a:cubicBezTo>
                    <a:cubicBezTo>
                      <a:pt x="1375248" y="1067388"/>
                      <a:pt x="1067388" y="1375248"/>
                      <a:pt x="687624" y="1375248"/>
                    </a:cubicBezTo>
                    <a:cubicBezTo>
                      <a:pt x="307860" y="1375248"/>
                      <a:pt x="0" y="1067388"/>
                      <a:pt x="0" y="687624"/>
                    </a:cubicBezTo>
                    <a:close/>
                  </a:path>
                </a:pathLst>
              </a:custGeom>
              <a:solidFill>
                <a:srgbClr val="FFC000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500" tIns="239500" rIns="239500" bIns="2395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000" kern="1200"/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1030957" y="2350493"/>
              <a:ext cx="9613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人力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219369" y="2350493"/>
              <a:ext cx="21634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平台开发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851548" y="2196605"/>
              <a:ext cx="8401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软件硬件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253666" y="2196605"/>
              <a:ext cx="9623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营销</a:t>
              </a:r>
              <a:endPara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推广</a:t>
              </a:r>
              <a:endParaRPr lang="zh-CN" altLang="zh-CN" sz="2400" b="1" dirty="0">
                <a:solidFill>
                  <a:schemeClr val="bg1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580462" y="2350493"/>
              <a:ext cx="1081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总投入</a:t>
              </a:r>
              <a:endParaRPr lang="zh-CN" altLang="zh-CN" sz="2400" b="1" dirty="0">
                <a:latin typeface="Cambria" panose="02040503050406030204" pitchFamily="18" charset="0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4420233" y="2305706"/>
            <a:ext cx="2958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南忱出品请输入你的内容南忱出品请输入你的内容，南忱出品请输入你的内容南忱出品，请输入你的内容</a:t>
            </a:r>
            <a:r>
              <a:rPr lang="zh-CN" altLang="en-US" sz="16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。</a:t>
            </a:r>
            <a:endParaRPr lang="zh-CN" altLang="en-US" sz="16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301809" y="2305706"/>
            <a:ext cx="2958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南忱出品请输入你的内容南忱出品请输入你的内容，南忱出品请输入你的内容南忱出品，请输入你的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6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。</a:t>
            </a:r>
            <a:endParaRPr lang="zh-CN" altLang="en-US" sz="16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919068" y="1648689"/>
            <a:ext cx="2696968" cy="5126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请输入</a:t>
            </a:r>
            <a:r>
              <a:rPr kumimoji="1" lang="zh-CN" altLang="en-US" smtClean="0"/>
              <a:t>你的标题</a:t>
            </a:r>
            <a:endParaRPr kumimoji="1" lang="zh-CN" altLang="en-US"/>
          </a:p>
        </p:txBody>
      </p:sp>
      <p:sp>
        <p:nvSpPr>
          <p:cNvPr id="32" name="圆角矩形 31"/>
          <p:cNvSpPr/>
          <p:nvPr/>
        </p:nvSpPr>
        <p:spPr>
          <a:xfrm>
            <a:off x="4543576" y="1648689"/>
            <a:ext cx="2696968" cy="5126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请输入</a:t>
            </a:r>
            <a:r>
              <a:rPr kumimoji="1" lang="zh-CN" altLang="en-US" smtClean="0"/>
              <a:t>你的标题</a:t>
            </a:r>
            <a:endParaRPr kumimoji="1" lang="zh-CN" altLang="en-US"/>
          </a:p>
        </p:txBody>
      </p:sp>
      <p:sp>
        <p:nvSpPr>
          <p:cNvPr id="33" name="圆角矩形 32"/>
          <p:cNvSpPr/>
          <p:nvPr/>
        </p:nvSpPr>
        <p:spPr>
          <a:xfrm>
            <a:off x="8398794" y="1648689"/>
            <a:ext cx="2696968" cy="5126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 smtClean="0"/>
              <a:t>请输入</a:t>
            </a:r>
            <a:r>
              <a:rPr kumimoji="1" lang="zh-CN" altLang="en-US" smtClean="0"/>
              <a:t>你的标题</a:t>
            </a:r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mtClean="0"/>
              <a:t>SWOT</a:t>
            </a:r>
            <a:r>
              <a:rPr lang="zh-CN" altLang="en-US" smtClean="0"/>
              <a:t>分析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919083" y="5386933"/>
            <a:ext cx="58769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19083" y="1914424"/>
            <a:ext cx="59014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19083" y="4229432"/>
            <a:ext cx="58766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19083" y="3071928"/>
            <a:ext cx="59014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919083" y="2677842"/>
            <a:ext cx="2018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市场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机会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W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919083" y="1520338"/>
            <a:ext cx="2018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资金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优势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S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919083" y="3835346"/>
            <a:ext cx="1683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员工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劣势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T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919083" y="4992850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kern="0" dirty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市场</a:t>
            </a:r>
            <a:r>
              <a:rPr lang="zh-CN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威胁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「</a:t>
            </a:r>
            <a:r>
              <a:rPr lang="en-US" altLang="zh-CN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O</a:t>
            </a:r>
            <a:r>
              <a:rPr lang="zh-CN" altLang="en-US" b="1" kern="0" dirty="0" smtClean="0">
                <a:solidFill>
                  <a:srgbClr val="0070C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宋体" panose="02010600030101010101" pitchFamily="2" charset="-122"/>
              </a:rPr>
              <a:t>」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4" name="组 3"/>
          <p:cNvGrpSpPr/>
          <p:nvPr/>
        </p:nvGrpSpPr>
        <p:grpSpPr>
          <a:xfrm>
            <a:off x="550863" y="1314443"/>
            <a:ext cx="5241383" cy="5241383"/>
            <a:chOff x="362541" y="1129777"/>
            <a:chExt cx="5241383" cy="5241383"/>
          </a:xfrm>
        </p:grpSpPr>
        <p:sp>
          <p:nvSpPr>
            <p:cNvPr id="6" name="任意形状 5"/>
            <p:cNvSpPr/>
            <p:nvPr/>
          </p:nvSpPr>
          <p:spPr>
            <a:xfrm>
              <a:off x="362541" y="1129777"/>
              <a:ext cx="5241383" cy="5241383"/>
            </a:xfrm>
            <a:custGeom>
              <a:avLst/>
              <a:gdLst>
                <a:gd name="connsiteX0" fmla="*/ 0 w 5241383"/>
                <a:gd name="connsiteY0" fmla="*/ 2620692 h 5241383"/>
                <a:gd name="connsiteX1" fmla="*/ 2620692 w 5241383"/>
                <a:gd name="connsiteY1" fmla="*/ 0 h 5241383"/>
                <a:gd name="connsiteX2" fmla="*/ 5241384 w 5241383"/>
                <a:gd name="connsiteY2" fmla="*/ 2620692 h 5241383"/>
                <a:gd name="connsiteX3" fmla="*/ 2620692 w 5241383"/>
                <a:gd name="connsiteY3" fmla="*/ 5241384 h 5241383"/>
                <a:gd name="connsiteX4" fmla="*/ 0 w 5241383"/>
                <a:gd name="connsiteY4" fmla="*/ 2620692 h 5241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1383" h="5241383">
                  <a:moveTo>
                    <a:pt x="0" y="2620692"/>
                  </a:moveTo>
                  <a:cubicBezTo>
                    <a:pt x="0" y="1173324"/>
                    <a:pt x="1173324" y="0"/>
                    <a:pt x="2620692" y="0"/>
                  </a:cubicBezTo>
                  <a:cubicBezTo>
                    <a:pt x="4068060" y="0"/>
                    <a:pt x="5241384" y="1173324"/>
                    <a:pt x="5241384" y="2620692"/>
                  </a:cubicBezTo>
                  <a:cubicBezTo>
                    <a:pt x="5241384" y="4068060"/>
                    <a:pt x="4068060" y="5241384"/>
                    <a:pt x="2620692" y="5241384"/>
                  </a:cubicBezTo>
                  <a:cubicBezTo>
                    <a:pt x="1173324" y="5241384"/>
                    <a:pt x="0" y="4068060"/>
                    <a:pt x="0" y="26206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0187" tIns="404309" rIns="2030186" bIns="4335347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市场威胁</a:t>
              </a:r>
              <a:endParaRPr lang="zh-CN" altLang="en-US" sz="2000" b="1" i="0" kern="12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7" name="任意形状 6"/>
            <p:cNvSpPr/>
            <p:nvPr/>
          </p:nvSpPr>
          <p:spPr>
            <a:xfrm>
              <a:off x="879656" y="2178053"/>
              <a:ext cx="4193106" cy="4193106"/>
            </a:xfrm>
            <a:custGeom>
              <a:avLst/>
              <a:gdLst>
                <a:gd name="connsiteX0" fmla="*/ 0 w 4193106"/>
                <a:gd name="connsiteY0" fmla="*/ 2096553 h 4193106"/>
                <a:gd name="connsiteX1" fmla="*/ 2096553 w 4193106"/>
                <a:gd name="connsiteY1" fmla="*/ 0 h 4193106"/>
                <a:gd name="connsiteX2" fmla="*/ 4193106 w 4193106"/>
                <a:gd name="connsiteY2" fmla="*/ 2096553 h 4193106"/>
                <a:gd name="connsiteX3" fmla="*/ 2096553 w 4193106"/>
                <a:gd name="connsiteY3" fmla="*/ 4193106 h 4193106"/>
                <a:gd name="connsiteX4" fmla="*/ 0 w 4193106"/>
                <a:gd name="connsiteY4" fmla="*/ 2096553 h 4193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3106" h="4193106">
                  <a:moveTo>
                    <a:pt x="0" y="2096553"/>
                  </a:moveTo>
                  <a:cubicBezTo>
                    <a:pt x="0" y="938659"/>
                    <a:pt x="938659" y="0"/>
                    <a:pt x="2096553" y="0"/>
                  </a:cubicBezTo>
                  <a:cubicBezTo>
                    <a:pt x="3254447" y="0"/>
                    <a:pt x="4193106" y="938659"/>
                    <a:pt x="4193106" y="2096553"/>
                  </a:cubicBezTo>
                  <a:cubicBezTo>
                    <a:pt x="4193106" y="3254447"/>
                    <a:pt x="3254447" y="4193106"/>
                    <a:pt x="2096553" y="4193106"/>
                  </a:cubicBezTo>
                  <a:cubicBezTo>
                    <a:pt x="938659" y="4193106"/>
                    <a:pt x="0" y="3254447"/>
                    <a:pt x="0" y="2096553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06048" tIns="393826" rIns="1506048" bIns="33290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市场机会</a:t>
              </a:r>
              <a:endParaRPr lang="zh-CN" altLang="en-US" sz="2000" b="1" i="0" kern="12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8" name="任意形状 7"/>
            <p:cNvSpPr/>
            <p:nvPr/>
          </p:nvSpPr>
          <p:spPr>
            <a:xfrm>
              <a:off x="1403795" y="3226330"/>
              <a:ext cx="3144829" cy="3144829"/>
            </a:xfrm>
            <a:custGeom>
              <a:avLst/>
              <a:gdLst>
                <a:gd name="connsiteX0" fmla="*/ 0 w 3144829"/>
                <a:gd name="connsiteY0" fmla="*/ 1572415 h 3144829"/>
                <a:gd name="connsiteX1" fmla="*/ 1572415 w 3144829"/>
                <a:gd name="connsiteY1" fmla="*/ 0 h 3144829"/>
                <a:gd name="connsiteX2" fmla="*/ 3144830 w 3144829"/>
                <a:gd name="connsiteY2" fmla="*/ 1572415 h 3144829"/>
                <a:gd name="connsiteX3" fmla="*/ 1572415 w 3144829"/>
                <a:gd name="connsiteY3" fmla="*/ 3144830 h 3144829"/>
                <a:gd name="connsiteX4" fmla="*/ 0 w 3144829"/>
                <a:gd name="connsiteY4" fmla="*/ 1572415 h 314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4829" h="3144829">
                  <a:moveTo>
                    <a:pt x="0" y="1572415"/>
                  </a:moveTo>
                  <a:cubicBezTo>
                    <a:pt x="0" y="703994"/>
                    <a:pt x="703994" y="0"/>
                    <a:pt x="1572415" y="0"/>
                  </a:cubicBezTo>
                  <a:cubicBezTo>
                    <a:pt x="2440836" y="0"/>
                    <a:pt x="3144830" y="703994"/>
                    <a:pt x="3144830" y="1572415"/>
                  </a:cubicBezTo>
                  <a:cubicBezTo>
                    <a:pt x="3144830" y="2440836"/>
                    <a:pt x="2440836" y="3144830"/>
                    <a:pt x="1572415" y="3144830"/>
                  </a:cubicBezTo>
                  <a:cubicBezTo>
                    <a:pt x="703994" y="3144830"/>
                    <a:pt x="0" y="2440836"/>
                    <a:pt x="0" y="15724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1909" tIns="378102" rIns="981910" bIns="234362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公司劣势</a:t>
              </a:r>
              <a:endParaRPr lang="zh-CN" altLang="en-US" sz="2000" b="1" i="0" kern="12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9" name="任意形状 8"/>
            <p:cNvSpPr/>
            <p:nvPr/>
          </p:nvSpPr>
          <p:spPr>
            <a:xfrm>
              <a:off x="1927933" y="4274606"/>
              <a:ext cx="2096553" cy="2096553"/>
            </a:xfrm>
            <a:custGeom>
              <a:avLst/>
              <a:gdLst>
                <a:gd name="connsiteX0" fmla="*/ 0 w 2096553"/>
                <a:gd name="connsiteY0" fmla="*/ 1048277 h 2096553"/>
                <a:gd name="connsiteX1" fmla="*/ 1048277 w 2096553"/>
                <a:gd name="connsiteY1" fmla="*/ 0 h 2096553"/>
                <a:gd name="connsiteX2" fmla="*/ 2096554 w 2096553"/>
                <a:gd name="connsiteY2" fmla="*/ 1048277 h 2096553"/>
                <a:gd name="connsiteX3" fmla="*/ 1048277 w 2096553"/>
                <a:gd name="connsiteY3" fmla="*/ 2096554 h 2096553"/>
                <a:gd name="connsiteX4" fmla="*/ 0 w 2096553"/>
                <a:gd name="connsiteY4" fmla="*/ 1048277 h 209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6553" h="2096553">
                  <a:moveTo>
                    <a:pt x="0" y="1048277"/>
                  </a:moveTo>
                  <a:cubicBezTo>
                    <a:pt x="0" y="469330"/>
                    <a:pt x="469330" y="0"/>
                    <a:pt x="1048277" y="0"/>
                  </a:cubicBezTo>
                  <a:cubicBezTo>
                    <a:pt x="1627224" y="0"/>
                    <a:pt x="2096554" y="469330"/>
                    <a:pt x="2096554" y="1048277"/>
                  </a:cubicBezTo>
                  <a:cubicBezTo>
                    <a:pt x="2096554" y="1627224"/>
                    <a:pt x="1627224" y="2096554"/>
                    <a:pt x="1048277" y="2096554"/>
                  </a:cubicBezTo>
                  <a:cubicBezTo>
                    <a:pt x="469330" y="2096554"/>
                    <a:pt x="0" y="1627224"/>
                    <a:pt x="0" y="1048277"/>
                  </a:cubicBezTo>
                  <a:close/>
                </a:path>
              </a:pathLst>
            </a:custGeom>
            <a:solidFill>
              <a:srgbClr val="0070C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9273" tIns="666379" rIns="449274" bIns="66637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000" b="1" i="0" kern="1200" dirty="0" smtClean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公司优势</a:t>
              </a:r>
              <a:endParaRPr lang="zh-CN" altLang="en-US" sz="2000" b="1" i="0" kern="12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圆角矩形 9"/>
          <p:cNvSpPr/>
          <p:nvPr/>
        </p:nvSpPr>
        <p:spPr>
          <a:xfrm rot="2700000">
            <a:off x="2561801" y="934622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822156" y="3687516"/>
            <a:ext cx="8789513" cy="584775"/>
            <a:chOff x="3488535" y="3502850"/>
            <a:chExt cx="8789513" cy="584775"/>
          </a:xfrm>
        </p:grpSpPr>
        <p:grpSp>
          <p:nvGrpSpPr>
            <p:cNvPr id="5" name="组合 4"/>
            <p:cNvGrpSpPr/>
            <p:nvPr/>
          </p:nvGrpSpPr>
          <p:grpSpPr>
            <a:xfrm>
              <a:off x="3488535" y="3502850"/>
              <a:ext cx="8789513" cy="584775"/>
              <a:chOff x="3009563" y="3662508"/>
              <a:chExt cx="8789513" cy="584775"/>
            </a:xfrm>
          </p:grpSpPr>
          <p:sp>
            <p:nvSpPr>
              <p:cNvPr id="8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团队成员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9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团队特点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11" name="TextBox 37"/>
              <p:cNvSpPr txBox="1"/>
              <p:nvPr/>
            </p:nvSpPr>
            <p:spPr>
              <a:xfrm>
                <a:off x="6971684" y="3662508"/>
                <a:ext cx="48273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CN" altLang="zh-CN" sz="3200" dirty="0" smtClean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股权</a:t>
                </a:r>
                <a:r>
                  <a:rPr lang="zh-CN" altLang="zh-CN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激励</a:t>
                </a:r>
                <a:endParaRPr lang="zh-CN" altLang="zh-CN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</p:grpSp>
        <p:cxnSp>
          <p:nvCxnSpPr>
            <p:cNvPr id="6" name="直接连接符 5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7378605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095146" y="2913742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团队介绍</a:t>
            </a:r>
            <a:endParaRPr lang="zh-CN" altLang="en-US" b="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17" y="2861164"/>
            <a:ext cx="780381" cy="78038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822155" y="4407803"/>
            <a:ext cx="7278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团队成员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3791731" y="1578062"/>
            <a:ext cx="1642487" cy="1676947"/>
            <a:chOff x="2477382" y="1193477"/>
            <a:chExt cx="1596818" cy="1630319"/>
          </a:xfrm>
        </p:grpSpPr>
        <p:sp>
          <p:nvSpPr>
            <p:cNvPr id="4" name="Oval 167"/>
            <p:cNvSpPr/>
            <p:nvPr/>
          </p:nvSpPr>
          <p:spPr>
            <a:xfrm>
              <a:off x="2477382" y="1193477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pic>
          <p:nvPicPr>
            <p:cNvPr id="5" name="03_Our Portfolio Round.psd"/>
            <p:cNvPicPr/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021" y="1264699"/>
              <a:ext cx="1453794" cy="1484294"/>
            </a:xfrm>
            <a:prstGeom prst="rect">
              <a:avLst/>
            </a:prstGeom>
            <a:ln w="12700">
              <a:noFill/>
              <a:miter lim="400000"/>
              <a:headEnd/>
              <a:tailEnd/>
            </a:ln>
          </p:spPr>
        </p:pic>
      </p:grpSp>
      <p:grpSp>
        <p:nvGrpSpPr>
          <p:cNvPr id="9" name="组合 8"/>
          <p:cNvGrpSpPr/>
          <p:nvPr/>
        </p:nvGrpSpPr>
        <p:grpSpPr>
          <a:xfrm>
            <a:off x="6505244" y="1625491"/>
            <a:ext cx="1642487" cy="1676947"/>
            <a:chOff x="4364799" y="1193477"/>
            <a:chExt cx="1596818" cy="1630319"/>
          </a:xfrm>
        </p:grpSpPr>
        <p:sp>
          <p:nvSpPr>
            <p:cNvPr id="7" name="Oval 180"/>
            <p:cNvSpPr/>
            <p:nvPr/>
          </p:nvSpPr>
          <p:spPr>
            <a:xfrm>
              <a:off x="4364799" y="1193477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pic>
          <p:nvPicPr>
            <p:cNvPr id="8" name="03_Our Portfolio Round.psd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7346" y="1264699"/>
              <a:ext cx="1453794" cy="1484294"/>
            </a:xfrm>
            <a:prstGeom prst="rect">
              <a:avLst/>
            </a:prstGeom>
            <a:ln w="12700">
              <a:noFill/>
              <a:miter lim="400000"/>
              <a:headEnd/>
              <a:tailEnd/>
            </a:ln>
          </p:spPr>
        </p:pic>
      </p:grpSp>
      <p:grpSp>
        <p:nvGrpSpPr>
          <p:cNvPr id="6" name="组合 5"/>
          <p:cNvGrpSpPr/>
          <p:nvPr/>
        </p:nvGrpSpPr>
        <p:grpSpPr>
          <a:xfrm>
            <a:off x="1078218" y="1630930"/>
            <a:ext cx="1642487" cy="1676947"/>
            <a:chOff x="508317" y="1202080"/>
            <a:chExt cx="1596818" cy="1630319"/>
          </a:xfrm>
        </p:grpSpPr>
        <p:sp>
          <p:nvSpPr>
            <p:cNvPr id="13" name="Oval 18"/>
            <p:cNvSpPr/>
            <p:nvPr/>
          </p:nvSpPr>
          <p:spPr>
            <a:xfrm>
              <a:off x="508317" y="1202080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pic>
          <p:nvPicPr>
            <p:cNvPr id="14" name="03_Our Portfolio Round.psd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257" y="1278775"/>
              <a:ext cx="1453794" cy="1484294"/>
            </a:xfrm>
            <a:prstGeom prst="rect">
              <a:avLst/>
            </a:prstGeom>
            <a:ln w="12700">
              <a:noFill/>
              <a:miter lim="400000"/>
              <a:headEnd/>
              <a:tailEnd/>
            </a:ln>
          </p:spPr>
        </p:pic>
      </p:grpSp>
      <p:sp>
        <p:nvSpPr>
          <p:cNvPr id="29" name="矩形 28"/>
          <p:cNvSpPr/>
          <p:nvPr/>
        </p:nvSpPr>
        <p:spPr>
          <a:xfrm>
            <a:off x="692456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球龄</a:t>
            </a:r>
            <a:r>
              <a:rPr lang="en-US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20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余年，热衷于足球事业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拥有大量足球赛事组织及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管理</a:t>
            </a:r>
            <a:endParaRPr lang="en-US" altLang="zh-CN" sz="11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，足球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热衷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于足球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218756" y="1619702"/>
            <a:ext cx="1642487" cy="1676947"/>
            <a:chOff x="8303069" y="1193477"/>
            <a:chExt cx="1596818" cy="1630319"/>
          </a:xfrm>
        </p:grpSpPr>
        <p:sp>
          <p:nvSpPr>
            <p:cNvPr id="32" name="Oval 193"/>
            <p:cNvSpPr/>
            <p:nvPr/>
          </p:nvSpPr>
          <p:spPr>
            <a:xfrm>
              <a:off x="8303069" y="1193477"/>
              <a:ext cx="1596818" cy="1630319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000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pic>
          <p:nvPicPr>
            <p:cNvPr id="33" name="03_Our Portfolio Round.psd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0589" y="1264699"/>
              <a:ext cx="1453794" cy="1484294"/>
            </a:xfrm>
            <a:prstGeom prst="rect">
              <a:avLst/>
            </a:prstGeom>
            <a:ln w="12700">
              <a:noFill/>
              <a:miter lim="400000"/>
              <a:headEnd/>
              <a:tailEnd/>
            </a:ln>
          </p:spPr>
        </p:pic>
      </p:grpSp>
      <p:grpSp>
        <p:nvGrpSpPr>
          <p:cNvPr id="26" name="组合 25"/>
          <p:cNvGrpSpPr/>
          <p:nvPr/>
        </p:nvGrpSpPr>
        <p:grpSpPr>
          <a:xfrm>
            <a:off x="993925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16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44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3435656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球龄</a:t>
            </a:r>
            <a:r>
              <a:rPr lang="en-US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20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余年，热衷于足球事业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拥有大量足球赛事组织及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管理</a:t>
            </a:r>
            <a:endParaRPr lang="en-US" altLang="zh-CN" sz="11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热衷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于足球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35" name="组合 25"/>
          <p:cNvGrpSpPr/>
          <p:nvPr/>
        </p:nvGrpSpPr>
        <p:grpSpPr>
          <a:xfrm>
            <a:off x="3737125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36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37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6117059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球龄</a:t>
            </a:r>
            <a:r>
              <a:rPr lang="en-US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20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余年，热衷于足球事业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拥有大量足球赛事组织及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管理</a:t>
            </a:r>
            <a:endParaRPr lang="en-US" altLang="zh-CN" sz="11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热衷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于足球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39" name="组合 25"/>
          <p:cNvGrpSpPr/>
          <p:nvPr/>
        </p:nvGrpSpPr>
        <p:grpSpPr>
          <a:xfrm>
            <a:off x="6418528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40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42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8860259" y="4356751"/>
            <a:ext cx="241401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球龄</a:t>
            </a:r>
            <a:r>
              <a:rPr lang="en-US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20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余年，热衷于足球事业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拥有大量足球赛事组织及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管理</a:t>
            </a:r>
            <a:endParaRPr lang="en-US" altLang="zh-CN" sz="11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连续创业者，足球发烧友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计算机网络硕士，项目管理专家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热衷</a:t>
            </a:r>
            <a:r>
              <a:rPr lang="zh-CN" altLang="zh-CN" sz="11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于足球</a:t>
            </a:r>
            <a:r>
              <a:rPr lang="zh-CN" altLang="zh-CN" sz="11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事业</a:t>
            </a:r>
            <a:endParaRPr lang="en-US" altLang="zh-CN" sz="11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46" name="组合 25"/>
          <p:cNvGrpSpPr/>
          <p:nvPr/>
        </p:nvGrpSpPr>
        <p:grpSpPr>
          <a:xfrm>
            <a:off x="9161728" y="3782033"/>
            <a:ext cx="1811072" cy="434913"/>
            <a:chOff x="702589" y="3123538"/>
            <a:chExt cx="1208274" cy="381909"/>
          </a:xfrm>
          <a:solidFill>
            <a:srgbClr val="0070C0"/>
          </a:solidFill>
        </p:grpSpPr>
        <p:sp>
          <p:nvSpPr>
            <p:cNvPr id="47" name="流程图: 可选过程 15"/>
            <p:cNvSpPr/>
            <p:nvPr/>
          </p:nvSpPr>
          <p:spPr>
            <a:xfrm>
              <a:off x="702589" y="3123538"/>
              <a:ext cx="1208274" cy="381909"/>
            </a:xfrm>
            <a:prstGeom prst="flowChartAlternate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48" name="TextBox 76"/>
            <p:cNvSpPr txBox="1"/>
            <p:nvPr/>
          </p:nvSpPr>
          <p:spPr>
            <a:xfrm>
              <a:off x="912069" y="3152528"/>
              <a:ext cx="804173" cy="32432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代用名  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职务</a:t>
              </a:r>
              <a:endParaRPr lang="zh-CN" altLang="en-US" sz="11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604931" y="1493987"/>
            <a:ext cx="11233149" cy="4637089"/>
            <a:chOff x="2032000" y="788399"/>
            <a:chExt cx="8077200" cy="6712664"/>
          </a:xfrm>
        </p:grpSpPr>
        <p:sp>
          <p:nvSpPr>
            <p:cNvPr id="10" name="矩形 9"/>
            <p:cNvSpPr/>
            <p:nvPr/>
          </p:nvSpPr>
          <p:spPr>
            <a:xfrm>
              <a:off x="2032000" y="12311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任意多边形 10"/>
            <p:cNvSpPr/>
            <p:nvPr/>
          </p:nvSpPr>
          <p:spPr>
            <a:xfrm>
              <a:off x="2435860" y="7883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032000" y="25919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任意多边形 12"/>
            <p:cNvSpPr/>
            <p:nvPr/>
          </p:nvSpPr>
          <p:spPr>
            <a:xfrm>
              <a:off x="2435860" y="21491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032000" y="39527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任意多边形 14"/>
            <p:cNvSpPr/>
            <p:nvPr/>
          </p:nvSpPr>
          <p:spPr>
            <a:xfrm>
              <a:off x="2435860" y="35099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032000" y="5313599"/>
              <a:ext cx="8077200" cy="756000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任意多边形 16"/>
            <p:cNvSpPr/>
            <p:nvPr/>
          </p:nvSpPr>
          <p:spPr>
            <a:xfrm>
              <a:off x="2435860" y="4870799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032000" y="6745064"/>
              <a:ext cx="8077200" cy="755999"/>
            </a:xfrm>
            <a:prstGeom prst="rect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任意多边形 22"/>
            <p:cNvSpPr/>
            <p:nvPr/>
          </p:nvSpPr>
          <p:spPr>
            <a:xfrm>
              <a:off x="2435860" y="6302265"/>
              <a:ext cx="5654040" cy="885600"/>
            </a:xfrm>
            <a:custGeom>
              <a:avLst/>
              <a:gdLst>
                <a:gd name="connsiteX0" fmla="*/ 0 w 5654040"/>
                <a:gd name="connsiteY0" fmla="*/ 147603 h 885600"/>
                <a:gd name="connsiteX1" fmla="*/ 147603 w 5654040"/>
                <a:gd name="connsiteY1" fmla="*/ 0 h 885600"/>
                <a:gd name="connsiteX2" fmla="*/ 5506437 w 5654040"/>
                <a:gd name="connsiteY2" fmla="*/ 0 h 885600"/>
                <a:gd name="connsiteX3" fmla="*/ 5654040 w 5654040"/>
                <a:gd name="connsiteY3" fmla="*/ 147603 h 885600"/>
                <a:gd name="connsiteX4" fmla="*/ 5654040 w 5654040"/>
                <a:gd name="connsiteY4" fmla="*/ 737997 h 885600"/>
                <a:gd name="connsiteX5" fmla="*/ 5506437 w 5654040"/>
                <a:gd name="connsiteY5" fmla="*/ 885600 h 885600"/>
                <a:gd name="connsiteX6" fmla="*/ 147603 w 5654040"/>
                <a:gd name="connsiteY6" fmla="*/ 885600 h 885600"/>
                <a:gd name="connsiteX7" fmla="*/ 0 w 5654040"/>
                <a:gd name="connsiteY7" fmla="*/ 737997 h 885600"/>
                <a:gd name="connsiteX8" fmla="*/ 0 w 5654040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54040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506437" y="0"/>
                  </a:lnTo>
                  <a:cubicBezTo>
                    <a:pt x="5587956" y="0"/>
                    <a:pt x="5654040" y="66084"/>
                    <a:pt x="5654040" y="147603"/>
                  </a:cubicBezTo>
                  <a:lnTo>
                    <a:pt x="5654040" y="737997"/>
                  </a:lnTo>
                  <a:cubicBezTo>
                    <a:pt x="5654040" y="819516"/>
                    <a:pt x="5587956" y="885600"/>
                    <a:pt x="5506437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6940" tIns="43231" rIns="256940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600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团队特点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33936" y="5394507"/>
            <a:ext cx="5400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长期接触互联网相关产业，对产品运营有很深刻解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864110" y="1545205"/>
            <a:ext cx="43396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管理人员分工明确，覆盖公司运营各方面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864109" y="4327933"/>
            <a:ext cx="43396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长期</a:t>
            </a: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从事各类大型活动的组织，经验丰富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333936" y="2485992"/>
            <a:ext cx="540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了解该细分市场现状及发展空间，熟悉足球产业运行模式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094943" y="3504839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zh-CN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行业痛点深有体会，关注用户需求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zh-CN" altLang="zh-CN" smtClean="0"/>
              <a:t>员工持股及股权激励</a:t>
            </a:r>
            <a:endParaRPr lang="zh-CN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6609348" y="2037315"/>
            <a:ext cx="3541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股权激励</a:t>
            </a:r>
            <a:endParaRPr lang="zh-CN" altLang="zh-CN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09348" y="2553359"/>
            <a:ext cx="42783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公司原始股东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xx%</a:t>
            </a:r>
            <a:r>
              <a:rPr lang="zh-CN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股权池，设立员工激励。</a:t>
            </a:r>
            <a:endParaRPr lang="zh-CN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09347" y="4684843"/>
            <a:ext cx="4537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基本规则</a:t>
            </a:r>
            <a:endParaRPr lang="en-US" altLang="zh-CN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09348" y="5298115"/>
            <a:ext cx="4823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合伙人级别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5%--10% </a:t>
            </a: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，骨干员工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0.5%--1.5%</a:t>
            </a: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1019040" y="2447744"/>
            <a:ext cx="3890680" cy="2372664"/>
            <a:chOff x="3303588" y="1702498"/>
            <a:chExt cx="5584824" cy="3405808"/>
          </a:xfrm>
        </p:grpSpPr>
        <p:sp>
          <p:nvSpPr>
            <p:cNvPr id="19" name="任意形状 18"/>
            <p:cNvSpPr/>
            <p:nvPr/>
          </p:nvSpPr>
          <p:spPr>
            <a:xfrm>
              <a:off x="5482604" y="2097088"/>
              <a:ext cx="1226792" cy="2616631"/>
            </a:xfrm>
            <a:custGeom>
              <a:avLst/>
              <a:gdLst>
                <a:gd name="connsiteX0" fmla="*/ 613396 w 1226792"/>
                <a:gd name="connsiteY0" fmla="*/ 0 h 2616631"/>
                <a:gd name="connsiteX1" fmla="*/ 728023 w 1226792"/>
                <a:gd name="connsiteY1" fmla="*/ 104180 h 2616631"/>
                <a:gd name="connsiteX2" fmla="*/ 1226792 w 1226792"/>
                <a:gd name="connsiteY2" fmla="*/ 1308315 h 2616631"/>
                <a:gd name="connsiteX3" fmla="*/ 728023 w 1226792"/>
                <a:gd name="connsiteY3" fmla="*/ 2512450 h 2616631"/>
                <a:gd name="connsiteX4" fmla="*/ 613396 w 1226792"/>
                <a:gd name="connsiteY4" fmla="*/ 2616631 h 2616631"/>
                <a:gd name="connsiteX5" fmla="*/ 498769 w 1226792"/>
                <a:gd name="connsiteY5" fmla="*/ 2512450 h 2616631"/>
                <a:gd name="connsiteX6" fmla="*/ 0 w 1226792"/>
                <a:gd name="connsiteY6" fmla="*/ 1308315 h 2616631"/>
                <a:gd name="connsiteX7" fmla="*/ 498769 w 1226792"/>
                <a:gd name="connsiteY7" fmla="*/ 104180 h 2616631"/>
                <a:gd name="connsiteX8" fmla="*/ 613396 w 1226792"/>
                <a:gd name="connsiteY8" fmla="*/ 0 h 26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26792" h="2616631">
                  <a:moveTo>
                    <a:pt x="613396" y="0"/>
                  </a:moveTo>
                  <a:lnTo>
                    <a:pt x="728023" y="104180"/>
                  </a:lnTo>
                  <a:cubicBezTo>
                    <a:pt x="1036188" y="412345"/>
                    <a:pt x="1226792" y="838071"/>
                    <a:pt x="1226792" y="1308315"/>
                  </a:cubicBezTo>
                  <a:cubicBezTo>
                    <a:pt x="1226792" y="1778559"/>
                    <a:pt x="1036188" y="2204285"/>
                    <a:pt x="728023" y="2512450"/>
                  </a:cubicBezTo>
                  <a:lnTo>
                    <a:pt x="613396" y="2616631"/>
                  </a:lnTo>
                  <a:lnTo>
                    <a:pt x="498769" y="2512450"/>
                  </a:lnTo>
                  <a:cubicBezTo>
                    <a:pt x="190604" y="2204285"/>
                    <a:pt x="0" y="1778559"/>
                    <a:pt x="0" y="1308315"/>
                  </a:cubicBezTo>
                  <a:cubicBezTo>
                    <a:pt x="0" y="838071"/>
                    <a:pt x="190604" y="412345"/>
                    <a:pt x="498769" y="104180"/>
                  </a:cubicBezTo>
                  <a:lnTo>
                    <a:pt x="61339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任意形状 16"/>
            <p:cNvSpPr/>
            <p:nvPr/>
          </p:nvSpPr>
          <p:spPr>
            <a:xfrm>
              <a:off x="3303588" y="1702498"/>
              <a:ext cx="2792412" cy="3405808"/>
            </a:xfrm>
            <a:custGeom>
              <a:avLst/>
              <a:gdLst>
                <a:gd name="connsiteX0" fmla="*/ 1702904 w 2792412"/>
                <a:gd name="connsiteY0" fmla="*/ 0 h 3405808"/>
                <a:gd name="connsiteX1" fmla="*/ 2786109 w 2792412"/>
                <a:gd name="connsiteY1" fmla="*/ 388860 h 3405808"/>
                <a:gd name="connsiteX2" fmla="*/ 2792412 w 2792412"/>
                <a:gd name="connsiteY2" fmla="*/ 394589 h 3405808"/>
                <a:gd name="connsiteX3" fmla="*/ 2677785 w 2792412"/>
                <a:gd name="connsiteY3" fmla="*/ 498769 h 3405808"/>
                <a:gd name="connsiteX4" fmla="*/ 2179016 w 2792412"/>
                <a:gd name="connsiteY4" fmla="*/ 1702904 h 3405808"/>
                <a:gd name="connsiteX5" fmla="*/ 2677785 w 2792412"/>
                <a:gd name="connsiteY5" fmla="*/ 2907039 h 3405808"/>
                <a:gd name="connsiteX6" fmla="*/ 2792412 w 2792412"/>
                <a:gd name="connsiteY6" fmla="*/ 3011220 h 3405808"/>
                <a:gd name="connsiteX7" fmla="*/ 2786109 w 2792412"/>
                <a:gd name="connsiteY7" fmla="*/ 3016948 h 3405808"/>
                <a:gd name="connsiteX8" fmla="*/ 1702904 w 2792412"/>
                <a:gd name="connsiteY8" fmla="*/ 3405808 h 3405808"/>
                <a:gd name="connsiteX9" fmla="*/ 0 w 2792412"/>
                <a:gd name="connsiteY9" fmla="*/ 1702904 h 3405808"/>
                <a:gd name="connsiteX10" fmla="*/ 1702904 w 2792412"/>
                <a:gd name="connsiteY10" fmla="*/ 0 h 3405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92412" h="3405808">
                  <a:moveTo>
                    <a:pt x="1702904" y="0"/>
                  </a:moveTo>
                  <a:cubicBezTo>
                    <a:pt x="2114367" y="0"/>
                    <a:pt x="2491747" y="145931"/>
                    <a:pt x="2786109" y="388860"/>
                  </a:cubicBezTo>
                  <a:lnTo>
                    <a:pt x="2792412" y="394589"/>
                  </a:lnTo>
                  <a:lnTo>
                    <a:pt x="2677785" y="498769"/>
                  </a:lnTo>
                  <a:cubicBezTo>
                    <a:pt x="2369620" y="806934"/>
                    <a:pt x="2179016" y="1232660"/>
                    <a:pt x="2179016" y="1702904"/>
                  </a:cubicBezTo>
                  <a:cubicBezTo>
                    <a:pt x="2179016" y="2173148"/>
                    <a:pt x="2369620" y="2598874"/>
                    <a:pt x="2677785" y="2907039"/>
                  </a:cubicBezTo>
                  <a:lnTo>
                    <a:pt x="2792412" y="3011220"/>
                  </a:lnTo>
                  <a:lnTo>
                    <a:pt x="2786109" y="3016948"/>
                  </a:lnTo>
                  <a:cubicBezTo>
                    <a:pt x="2491747" y="3259877"/>
                    <a:pt x="2114367" y="3405808"/>
                    <a:pt x="1702904" y="3405808"/>
                  </a:cubicBezTo>
                  <a:cubicBezTo>
                    <a:pt x="762416" y="3405808"/>
                    <a:pt x="0" y="2643392"/>
                    <a:pt x="0" y="1702904"/>
                  </a:cubicBezTo>
                  <a:cubicBezTo>
                    <a:pt x="0" y="762416"/>
                    <a:pt x="762416" y="0"/>
                    <a:pt x="1702904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任意形状 14"/>
            <p:cNvSpPr/>
            <p:nvPr/>
          </p:nvSpPr>
          <p:spPr>
            <a:xfrm>
              <a:off x="6096000" y="1702498"/>
              <a:ext cx="2792412" cy="3405808"/>
            </a:xfrm>
            <a:custGeom>
              <a:avLst/>
              <a:gdLst>
                <a:gd name="connsiteX0" fmla="*/ 1089508 w 2792412"/>
                <a:gd name="connsiteY0" fmla="*/ 0 h 3405808"/>
                <a:gd name="connsiteX1" fmla="*/ 2792412 w 2792412"/>
                <a:gd name="connsiteY1" fmla="*/ 1702904 h 3405808"/>
                <a:gd name="connsiteX2" fmla="*/ 1089508 w 2792412"/>
                <a:gd name="connsiteY2" fmla="*/ 3405808 h 3405808"/>
                <a:gd name="connsiteX3" fmla="*/ 6303 w 2792412"/>
                <a:gd name="connsiteY3" fmla="*/ 3016948 h 3405808"/>
                <a:gd name="connsiteX4" fmla="*/ 0 w 2792412"/>
                <a:gd name="connsiteY4" fmla="*/ 3011220 h 3405808"/>
                <a:gd name="connsiteX5" fmla="*/ 114627 w 2792412"/>
                <a:gd name="connsiteY5" fmla="*/ 2907039 h 3405808"/>
                <a:gd name="connsiteX6" fmla="*/ 613396 w 2792412"/>
                <a:gd name="connsiteY6" fmla="*/ 1702904 h 3405808"/>
                <a:gd name="connsiteX7" fmla="*/ 114627 w 2792412"/>
                <a:gd name="connsiteY7" fmla="*/ 498769 h 3405808"/>
                <a:gd name="connsiteX8" fmla="*/ 0 w 2792412"/>
                <a:gd name="connsiteY8" fmla="*/ 394589 h 3405808"/>
                <a:gd name="connsiteX9" fmla="*/ 6303 w 2792412"/>
                <a:gd name="connsiteY9" fmla="*/ 388860 h 3405808"/>
                <a:gd name="connsiteX10" fmla="*/ 1089508 w 2792412"/>
                <a:gd name="connsiteY10" fmla="*/ 0 h 3405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92412" h="3405808">
                  <a:moveTo>
                    <a:pt x="1089508" y="0"/>
                  </a:moveTo>
                  <a:cubicBezTo>
                    <a:pt x="2029996" y="0"/>
                    <a:pt x="2792412" y="762416"/>
                    <a:pt x="2792412" y="1702904"/>
                  </a:cubicBezTo>
                  <a:cubicBezTo>
                    <a:pt x="2792412" y="2643392"/>
                    <a:pt x="2029996" y="3405808"/>
                    <a:pt x="1089508" y="3405808"/>
                  </a:cubicBezTo>
                  <a:cubicBezTo>
                    <a:pt x="678045" y="3405808"/>
                    <a:pt x="300665" y="3259877"/>
                    <a:pt x="6303" y="3016948"/>
                  </a:cubicBezTo>
                  <a:lnTo>
                    <a:pt x="0" y="3011220"/>
                  </a:lnTo>
                  <a:lnTo>
                    <a:pt x="114627" y="2907039"/>
                  </a:lnTo>
                  <a:cubicBezTo>
                    <a:pt x="422792" y="2598874"/>
                    <a:pt x="613396" y="2173148"/>
                    <a:pt x="613396" y="1702904"/>
                  </a:cubicBezTo>
                  <a:cubicBezTo>
                    <a:pt x="613396" y="1232660"/>
                    <a:pt x="422792" y="806934"/>
                    <a:pt x="114627" y="498769"/>
                  </a:cubicBezTo>
                  <a:lnTo>
                    <a:pt x="0" y="394589"/>
                  </a:lnTo>
                  <a:lnTo>
                    <a:pt x="6303" y="388860"/>
                  </a:lnTo>
                  <a:cubicBezTo>
                    <a:pt x="300665" y="145931"/>
                    <a:pt x="678045" y="0"/>
                    <a:pt x="1089508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2" name="任意形状 21"/>
          <p:cNvSpPr/>
          <p:nvPr/>
        </p:nvSpPr>
        <p:spPr>
          <a:xfrm>
            <a:off x="2193292" y="2270390"/>
            <a:ext cx="4442560" cy="257894"/>
          </a:xfrm>
          <a:custGeom>
            <a:avLst/>
            <a:gdLst>
              <a:gd name="connsiteX0" fmla="*/ 0 w 4797287"/>
              <a:gd name="connsiteY0" fmla="*/ 702365 h 702365"/>
              <a:gd name="connsiteX1" fmla="*/ 0 w 4797287"/>
              <a:gd name="connsiteY1" fmla="*/ 0 h 702365"/>
              <a:gd name="connsiteX2" fmla="*/ 4797287 w 4797287"/>
              <a:gd name="connsiteY2" fmla="*/ 0 h 702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97287" h="702365">
                <a:moveTo>
                  <a:pt x="0" y="702365"/>
                </a:moveTo>
                <a:lnTo>
                  <a:pt x="0" y="0"/>
                </a:lnTo>
                <a:lnTo>
                  <a:pt x="4797287" y="0"/>
                </a:lnTo>
              </a:path>
            </a:pathLst>
          </a:custGeom>
          <a:noFill/>
          <a:ln>
            <a:prstDash val="dash"/>
            <a:headEnd type="none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任意形状 22"/>
          <p:cNvSpPr/>
          <p:nvPr/>
        </p:nvSpPr>
        <p:spPr>
          <a:xfrm>
            <a:off x="3735468" y="4820408"/>
            <a:ext cx="2860628" cy="95268"/>
          </a:xfrm>
          <a:custGeom>
            <a:avLst/>
            <a:gdLst>
              <a:gd name="connsiteX0" fmla="*/ 0 w 2941983"/>
              <a:gd name="connsiteY0" fmla="*/ 0 h 490331"/>
              <a:gd name="connsiteX1" fmla="*/ 0 w 2941983"/>
              <a:gd name="connsiteY1" fmla="*/ 490331 h 490331"/>
              <a:gd name="connsiteX2" fmla="*/ 2941983 w 2941983"/>
              <a:gd name="connsiteY2" fmla="*/ 490331 h 490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1983" h="490331">
                <a:moveTo>
                  <a:pt x="0" y="0"/>
                </a:moveTo>
                <a:lnTo>
                  <a:pt x="0" y="490331"/>
                </a:lnTo>
                <a:lnTo>
                  <a:pt x="2941983" y="490331"/>
                </a:lnTo>
              </a:path>
            </a:pathLst>
          </a:custGeom>
          <a:noFill/>
          <a:ln>
            <a:prstDash val="dash"/>
            <a:headEnd type="none" w="med" len="med"/>
            <a:tailEnd type="diamond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1485444" y="3157022"/>
            <a:ext cx="1241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原始</a:t>
            </a:r>
            <a:endParaRPr kumimoji="1" lang="en-US" altLang="zh-CN" sz="28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r>
              <a:rPr kumimoji="1" lang="zh-CN" altLang="en-US" sz="2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股东</a:t>
            </a:r>
            <a:endParaRPr kumimoji="1" lang="zh-CN" altLang="en-US" sz="28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321901" y="3197292"/>
            <a:ext cx="1587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公司</a:t>
            </a:r>
            <a:endParaRPr kumimoji="1" lang="en-US" altLang="zh-CN" sz="28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/>
            <a:r>
              <a:rPr kumimoji="1" lang="zh-CN" altLang="en-US" sz="28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员工</a:t>
            </a:r>
            <a:endParaRPr kumimoji="1" lang="zh-CN" altLang="en-US" sz="2800" b="1" dirty="0" smtClean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 flipV="1">
            <a:off x="4550332" y="1116026"/>
            <a:ext cx="3215215" cy="217097"/>
            <a:chOff x="4550332" y="1075696"/>
            <a:chExt cx="3215215" cy="217097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4550332" y="1292793"/>
              <a:ext cx="1166687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6598860" y="1292793"/>
              <a:ext cx="1166687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等腰三角形 16"/>
            <p:cNvSpPr/>
            <p:nvPr/>
          </p:nvSpPr>
          <p:spPr>
            <a:xfrm>
              <a:off x="5802034" y="1075696"/>
              <a:ext cx="721262" cy="215900"/>
            </a:xfrm>
            <a:prstGeom prst="triangle">
              <a:avLst/>
            </a:prstGeom>
            <a:solidFill>
              <a:srgbClr val="0070C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6045417" y="2352264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项目介绍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87704" y="2352264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运营分析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11821" y="2352264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项目概况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20422" y="4385903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团队介绍</a:t>
            </a:r>
            <a:endParaRPr lang="zh-CN" altLang="en-US" sz="2000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01877" y="4412407"/>
            <a:ext cx="1699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项目计划</a:t>
            </a:r>
            <a:endParaRPr lang="zh-CN" altLang="en-US" sz="2000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381859" y="4385903"/>
            <a:ext cx="1470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风险评估</a:t>
            </a:r>
            <a:endParaRPr lang="zh-CN" altLang="en-US" sz="2000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46790" y="4385903"/>
            <a:ext cx="1404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融资需求</a:t>
            </a:r>
            <a:endParaRPr lang="zh-CN" altLang="en-US" sz="2000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4" name="圆角矩形 23"/>
          <p:cNvSpPr/>
          <p:nvPr/>
        </p:nvSpPr>
        <p:spPr>
          <a:xfrm rot="2700000">
            <a:off x="1632219" y="2226692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38" name="圆角矩形 37"/>
          <p:cNvSpPr/>
          <p:nvPr/>
        </p:nvSpPr>
        <p:spPr>
          <a:xfrm rot="2700000">
            <a:off x="5173174" y="2226692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39" name="圆角矩形 38"/>
          <p:cNvSpPr/>
          <p:nvPr/>
        </p:nvSpPr>
        <p:spPr>
          <a:xfrm rot="2700000">
            <a:off x="8649336" y="2215937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/>
          </a:p>
        </p:txBody>
      </p:sp>
      <p:sp>
        <p:nvSpPr>
          <p:cNvPr id="40" name="圆角矩形 39"/>
          <p:cNvSpPr/>
          <p:nvPr/>
        </p:nvSpPr>
        <p:spPr>
          <a:xfrm rot="2700000">
            <a:off x="864303" y="4304760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1" name="圆角矩形 40"/>
          <p:cNvSpPr/>
          <p:nvPr/>
        </p:nvSpPr>
        <p:spPr>
          <a:xfrm rot="2700000">
            <a:off x="3580224" y="4304760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2" name="圆角矩形 41"/>
          <p:cNvSpPr/>
          <p:nvPr/>
        </p:nvSpPr>
        <p:spPr>
          <a:xfrm rot="2700000">
            <a:off x="6488284" y="4304760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3" name="圆角矩形 42"/>
          <p:cNvSpPr/>
          <p:nvPr/>
        </p:nvSpPr>
        <p:spPr>
          <a:xfrm rot="2700000">
            <a:off x="9356742" y="4294007"/>
            <a:ext cx="592684" cy="592684"/>
          </a:xfrm>
          <a:prstGeom prst="round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5" name="TextBox 19"/>
          <p:cNvSpPr txBox="1"/>
          <p:nvPr/>
        </p:nvSpPr>
        <p:spPr>
          <a:xfrm>
            <a:off x="2530757" y="2870565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项目背景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6" name="TextBox 37"/>
          <p:cNvSpPr txBox="1"/>
          <p:nvPr/>
        </p:nvSpPr>
        <p:spPr>
          <a:xfrm>
            <a:off x="2530757" y="3225262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市场分析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7" name="TextBox 19"/>
          <p:cNvSpPr txBox="1"/>
          <p:nvPr/>
        </p:nvSpPr>
        <p:spPr>
          <a:xfrm>
            <a:off x="6056280" y="2870565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产品服务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8" name="TextBox 37"/>
          <p:cNvSpPr txBox="1"/>
          <p:nvPr/>
        </p:nvSpPr>
        <p:spPr>
          <a:xfrm>
            <a:off x="6056280" y="3225262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产品特点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9" name="TextBox 19"/>
          <p:cNvSpPr txBox="1"/>
          <p:nvPr/>
        </p:nvSpPr>
        <p:spPr>
          <a:xfrm>
            <a:off x="9487704" y="2870565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竞争分析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0" name="TextBox 37"/>
          <p:cNvSpPr txBox="1"/>
          <p:nvPr/>
        </p:nvSpPr>
        <p:spPr>
          <a:xfrm>
            <a:off x="9487704" y="3225262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财务分析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1" name="TextBox 19"/>
          <p:cNvSpPr txBox="1"/>
          <p:nvPr/>
        </p:nvSpPr>
        <p:spPr>
          <a:xfrm>
            <a:off x="10255850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股权出让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2" name="TextBox 37"/>
          <p:cNvSpPr txBox="1"/>
          <p:nvPr/>
        </p:nvSpPr>
        <p:spPr>
          <a:xfrm>
            <a:off x="10255850" y="5369340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资金分配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3" name="TextBox 19"/>
          <p:cNvSpPr txBox="1"/>
          <p:nvPr/>
        </p:nvSpPr>
        <p:spPr>
          <a:xfrm>
            <a:off x="7408097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七大风险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5" name="TextBox 19"/>
          <p:cNvSpPr txBox="1"/>
          <p:nvPr/>
        </p:nvSpPr>
        <p:spPr>
          <a:xfrm>
            <a:off x="4484024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第一阶段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6" name="TextBox 37"/>
          <p:cNvSpPr txBox="1"/>
          <p:nvPr/>
        </p:nvSpPr>
        <p:spPr>
          <a:xfrm>
            <a:off x="4484024" y="5369340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第二阶段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7" name="TextBox 19"/>
          <p:cNvSpPr txBox="1"/>
          <p:nvPr/>
        </p:nvSpPr>
        <p:spPr>
          <a:xfrm>
            <a:off x="1750178" y="5014643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团队成员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8" name="TextBox 37"/>
          <p:cNvSpPr txBox="1"/>
          <p:nvPr/>
        </p:nvSpPr>
        <p:spPr>
          <a:xfrm>
            <a:off x="1750178" y="5369340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团队特点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9" name="TextBox 37"/>
          <p:cNvSpPr txBox="1"/>
          <p:nvPr/>
        </p:nvSpPr>
        <p:spPr>
          <a:xfrm>
            <a:off x="1750178" y="5746227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p"/>
            </a:pPr>
            <a:r>
              <a:rPr lang="zh-CN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员工持股及股权激励</a:t>
            </a:r>
            <a:endParaRPr lang="zh-CN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70" name="TextBox 37"/>
          <p:cNvSpPr txBox="1"/>
          <p:nvPr/>
        </p:nvSpPr>
        <p:spPr>
          <a:xfrm>
            <a:off x="4484024" y="5707988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第三阶段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71" name="TextBox 37"/>
          <p:cNvSpPr txBox="1"/>
          <p:nvPr/>
        </p:nvSpPr>
        <p:spPr>
          <a:xfrm>
            <a:off x="9487704" y="3591054"/>
            <a:ext cx="134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SWOT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分析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72" name="TextBox 19"/>
          <p:cNvSpPr txBox="1"/>
          <p:nvPr/>
        </p:nvSpPr>
        <p:spPr>
          <a:xfrm>
            <a:off x="7408097" y="5423016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对应措施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08006" y="429550"/>
            <a:ext cx="2975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36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       录</a:t>
            </a:r>
            <a:endParaRPr kumimoji="1" lang="zh-CN" altLang="en-US" sz="36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49" y="4359479"/>
            <a:ext cx="454335" cy="4543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74" y="2352264"/>
            <a:ext cx="337320" cy="33732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19" y="2321039"/>
            <a:ext cx="368545" cy="36854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923" y="2265987"/>
            <a:ext cx="436447" cy="43644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208" y="4411622"/>
            <a:ext cx="366196" cy="36619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271" y="4412978"/>
            <a:ext cx="367325" cy="36732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416" y="4354339"/>
            <a:ext cx="423480" cy="4234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000">
        <p14:prism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/>
          <p:nvPr/>
        </p:nvSpPr>
        <p:spPr>
          <a:xfrm rot="2700000">
            <a:off x="3654813" y="-2167169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912305" y="1715281"/>
            <a:ext cx="6815593" cy="584775"/>
            <a:chOff x="3009563" y="3662508"/>
            <a:chExt cx="6815593" cy="584775"/>
          </a:xfrm>
        </p:grpSpPr>
        <p:sp>
          <p:nvSpPr>
            <p:cNvPr id="12" name="TextBox 19"/>
            <p:cNvSpPr txBox="1"/>
            <p:nvPr/>
          </p:nvSpPr>
          <p:spPr>
            <a:xfrm>
              <a:off x="3009563" y="3662508"/>
              <a:ext cx="5161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第一阶段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13" name="TextBox 37"/>
            <p:cNvSpPr txBox="1"/>
            <p:nvPr/>
          </p:nvSpPr>
          <p:spPr>
            <a:xfrm>
              <a:off x="5022707" y="3662508"/>
              <a:ext cx="27859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第二阶段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7039210" y="3662508"/>
              <a:ext cx="27859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第三阶段</a:t>
              </a:r>
              <a:endParaRPr lang="zh-CN" altLang="en-US" sz="32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 flipV="1">
            <a:off x="6861281" y="1770756"/>
            <a:ext cx="0" cy="4279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8802375" y="1770756"/>
            <a:ext cx="0" cy="4279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305" y="781699"/>
            <a:ext cx="684009" cy="684009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912305" y="2383030"/>
            <a:ext cx="546882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出品请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817547" y="879233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项目计划</a:t>
            </a:r>
            <a:endParaRPr lang="zh-CN" altLang="en-US" b="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任意多边形 18"/>
          <p:cNvSpPr/>
          <p:nvPr/>
        </p:nvSpPr>
        <p:spPr>
          <a:xfrm>
            <a:off x="4192515" y="918798"/>
            <a:ext cx="2523669" cy="1048720"/>
          </a:xfrm>
          <a:custGeom>
            <a:avLst/>
            <a:gdLst>
              <a:gd name="connsiteX0" fmla="*/ 0 w 1714308"/>
              <a:gd name="connsiteY0" fmla="*/ 0 h 1333500"/>
              <a:gd name="connsiteX1" fmla="*/ 1714308 w 1714308"/>
              <a:gd name="connsiteY1" fmla="*/ 0 h 1333500"/>
              <a:gd name="connsiteX2" fmla="*/ 1714308 w 1714308"/>
              <a:gd name="connsiteY2" fmla="*/ 1333500 h 1333500"/>
              <a:gd name="connsiteX3" fmla="*/ 0 w 1714308"/>
              <a:gd name="connsiteY3" fmla="*/ 1333500 h 1333500"/>
              <a:gd name="connsiteX4" fmla="*/ 0 w 1714308"/>
              <a:gd name="connsiteY4" fmla="*/ 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4308" h="1333500">
                <a:moveTo>
                  <a:pt x="0" y="0"/>
                </a:moveTo>
                <a:lnTo>
                  <a:pt x="1714308" y="0"/>
                </a:lnTo>
                <a:lnTo>
                  <a:pt x="1714308" y="1333500"/>
                </a:lnTo>
                <a:lnTo>
                  <a:pt x="0" y="13335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marL="285750" lvl="1" indent="-285750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2800" kern="120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项目计划</a:t>
            </a:r>
            <a:endParaRPr lang="zh-CN" altLang="en-US" dirty="0"/>
          </a:p>
        </p:txBody>
      </p:sp>
      <p:sp>
        <p:nvSpPr>
          <p:cNvPr id="32" name="任意形状 31"/>
          <p:cNvSpPr/>
          <p:nvPr/>
        </p:nvSpPr>
        <p:spPr>
          <a:xfrm>
            <a:off x="692725" y="2635250"/>
            <a:ext cx="3283528" cy="3823853"/>
          </a:xfrm>
          <a:custGeom>
            <a:avLst/>
            <a:gdLst>
              <a:gd name="connsiteX0" fmla="*/ 0 w 3283528"/>
              <a:gd name="connsiteY0" fmla="*/ 0 h 3823853"/>
              <a:gd name="connsiteX1" fmla="*/ 3283528 w 3283528"/>
              <a:gd name="connsiteY1" fmla="*/ 0 h 3823853"/>
              <a:gd name="connsiteX2" fmla="*/ 3283528 w 3283528"/>
              <a:gd name="connsiteY2" fmla="*/ 3276587 h 3823853"/>
              <a:gd name="connsiteX3" fmla="*/ 2736262 w 3283528"/>
              <a:gd name="connsiteY3" fmla="*/ 3823853 h 3823853"/>
              <a:gd name="connsiteX4" fmla="*/ 547266 w 3283528"/>
              <a:gd name="connsiteY4" fmla="*/ 3823853 h 3823853"/>
              <a:gd name="connsiteX5" fmla="*/ 0 w 3283528"/>
              <a:gd name="connsiteY5" fmla="*/ 3276587 h 3823853"/>
              <a:gd name="connsiteX6" fmla="*/ 0 w 3283528"/>
              <a:gd name="connsiteY6" fmla="*/ 0 h 38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3823853">
                <a:moveTo>
                  <a:pt x="0" y="0"/>
                </a:moveTo>
                <a:lnTo>
                  <a:pt x="3283528" y="0"/>
                </a:lnTo>
                <a:lnTo>
                  <a:pt x="3283528" y="3276587"/>
                </a:lnTo>
                <a:cubicBezTo>
                  <a:pt x="3283528" y="3578834"/>
                  <a:pt x="3038509" y="3823853"/>
                  <a:pt x="2736262" y="3823853"/>
                </a:cubicBezTo>
                <a:lnTo>
                  <a:pt x="547266" y="3823853"/>
                </a:lnTo>
                <a:cubicBezTo>
                  <a:pt x="245019" y="3823853"/>
                  <a:pt x="0" y="3578834"/>
                  <a:pt x="0" y="327658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任意形状 30"/>
          <p:cNvSpPr/>
          <p:nvPr/>
        </p:nvSpPr>
        <p:spPr>
          <a:xfrm>
            <a:off x="692725" y="1413162"/>
            <a:ext cx="3283528" cy="1222088"/>
          </a:xfrm>
          <a:custGeom>
            <a:avLst/>
            <a:gdLst>
              <a:gd name="connsiteX0" fmla="*/ 547266 w 3283528"/>
              <a:gd name="connsiteY0" fmla="*/ 0 h 1222088"/>
              <a:gd name="connsiteX1" fmla="*/ 2736262 w 3283528"/>
              <a:gd name="connsiteY1" fmla="*/ 0 h 1222088"/>
              <a:gd name="connsiteX2" fmla="*/ 3283528 w 3283528"/>
              <a:gd name="connsiteY2" fmla="*/ 547266 h 1222088"/>
              <a:gd name="connsiteX3" fmla="*/ 3283528 w 3283528"/>
              <a:gd name="connsiteY3" fmla="*/ 1222088 h 1222088"/>
              <a:gd name="connsiteX4" fmla="*/ 0 w 3283528"/>
              <a:gd name="connsiteY4" fmla="*/ 1222088 h 1222088"/>
              <a:gd name="connsiteX5" fmla="*/ 0 w 3283528"/>
              <a:gd name="connsiteY5" fmla="*/ 547266 h 1222088"/>
              <a:gd name="connsiteX6" fmla="*/ 547266 w 3283528"/>
              <a:gd name="connsiteY6" fmla="*/ 0 h 122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1222088">
                <a:moveTo>
                  <a:pt x="547266" y="0"/>
                </a:moveTo>
                <a:lnTo>
                  <a:pt x="2736262" y="0"/>
                </a:lnTo>
                <a:cubicBezTo>
                  <a:pt x="3038509" y="0"/>
                  <a:pt x="3283528" y="245019"/>
                  <a:pt x="3283528" y="547266"/>
                </a:cubicBezTo>
                <a:lnTo>
                  <a:pt x="3283528" y="1222088"/>
                </a:lnTo>
                <a:lnTo>
                  <a:pt x="0" y="1222088"/>
                </a:lnTo>
                <a:lnTo>
                  <a:pt x="0" y="547266"/>
                </a:lnTo>
                <a:cubicBezTo>
                  <a:pt x="0" y="245019"/>
                  <a:pt x="245019" y="0"/>
                  <a:pt x="547266" y="0"/>
                </a:cubicBezTo>
                <a:close/>
              </a:path>
            </a:pathLst>
          </a:cu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 smtClean="0">
                <a:solidFill>
                  <a:schemeClr val="tx1"/>
                </a:solidFill>
              </a:rPr>
              <a:t>第一阶段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3" name="任意形状 32"/>
          <p:cNvSpPr/>
          <p:nvPr/>
        </p:nvSpPr>
        <p:spPr>
          <a:xfrm>
            <a:off x="4382799" y="2635250"/>
            <a:ext cx="3283528" cy="3823853"/>
          </a:xfrm>
          <a:custGeom>
            <a:avLst/>
            <a:gdLst>
              <a:gd name="connsiteX0" fmla="*/ 0 w 3283528"/>
              <a:gd name="connsiteY0" fmla="*/ 0 h 3823853"/>
              <a:gd name="connsiteX1" fmla="*/ 3283528 w 3283528"/>
              <a:gd name="connsiteY1" fmla="*/ 0 h 3823853"/>
              <a:gd name="connsiteX2" fmla="*/ 3283528 w 3283528"/>
              <a:gd name="connsiteY2" fmla="*/ 3276587 h 3823853"/>
              <a:gd name="connsiteX3" fmla="*/ 2736262 w 3283528"/>
              <a:gd name="connsiteY3" fmla="*/ 3823853 h 3823853"/>
              <a:gd name="connsiteX4" fmla="*/ 547266 w 3283528"/>
              <a:gd name="connsiteY4" fmla="*/ 3823853 h 3823853"/>
              <a:gd name="connsiteX5" fmla="*/ 0 w 3283528"/>
              <a:gd name="connsiteY5" fmla="*/ 3276587 h 3823853"/>
              <a:gd name="connsiteX6" fmla="*/ 0 w 3283528"/>
              <a:gd name="connsiteY6" fmla="*/ 0 h 38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3823853">
                <a:moveTo>
                  <a:pt x="0" y="0"/>
                </a:moveTo>
                <a:lnTo>
                  <a:pt x="3283528" y="0"/>
                </a:lnTo>
                <a:lnTo>
                  <a:pt x="3283528" y="3276587"/>
                </a:lnTo>
                <a:cubicBezTo>
                  <a:pt x="3283528" y="3578834"/>
                  <a:pt x="3038509" y="3823853"/>
                  <a:pt x="2736262" y="3823853"/>
                </a:cubicBezTo>
                <a:lnTo>
                  <a:pt x="547266" y="3823853"/>
                </a:lnTo>
                <a:cubicBezTo>
                  <a:pt x="245019" y="3823853"/>
                  <a:pt x="0" y="3578834"/>
                  <a:pt x="0" y="327658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任意形状 34"/>
          <p:cNvSpPr/>
          <p:nvPr/>
        </p:nvSpPr>
        <p:spPr>
          <a:xfrm>
            <a:off x="4382799" y="1413162"/>
            <a:ext cx="3283528" cy="1222088"/>
          </a:xfrm>
          <a:custGeom>
            <a:avLst/>
            <a:gdLst>
              <a:gd name="connsiteX0" fmla="*/ 547266 w 3283528"/>
              <a:gd name="connsiteY0" fmla="*/ 0 h 1222088"/>
              <a:gd name="connsiteX1" fmla="*/ 2736262 w 3283528"/>
              <a:gd name="connsiteY1" fmla="*/ 0 h 1222088"/>
              <a:gd name="connsiteX2" fmla="*/ 3283528 w 3283528"/>
              <a:gd name="connsiteY2" fmla="*/ 547266 h 1222088"/>
              <a:gd name="connsiteX3" fmla="*/ 3283528 w 3283528"/>
              <a:gd name="connsiteY3" fmla="*/ 1222088 h 1222088"/>
              <a:gd name="connsiteX4" fmla="*/ 0 w 3283528"/>
              <a:gd name="connsiteY4" fmla="*/ 1222088 h 1222088"/>
              <a:gd name="connsiteX5" fmla="*/ 0 w 3283528"/>
              <a:gd name="connsiteY5" fmla="*/ 547266 h 1222088"/>
              <a:gd name="connsiteX6" fmla="*/ 547266 w 3283528"/>
              <a:gd name="connsiteY6" fmla="*/ 0 h 122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1222088">
                <a:moveTo>
                  <a:pt x="547266" y="0"/>
                </a:moveTo>
                <a:lnTo>
                  <a:pt x="2736262" y="0"/>
                </a:lnTo>
                <a:cubicBezTo>
                  <a:pt x="3038509" y="0"/>
                  <a:pt x="3283528" y="245019"/>
                  <a:pt x="3283528" y="547266"/>
                </a:cubicBezTo>
                <a:lnTo>
                  <a:pt x="3283528" y="1222088"/>
                </a:lnTo>
                <a:lnTo>
                  <a:pt x="0" y="1222088"/>
                </a:lnTo>
                <a:lnTo>
                  <a:pt x="0" y="547266"/>
                </a:lnTo>
                <a:cubicBezTo>
                  <a:pt x="0" y="245019"/>
                  <a:pt x="245019" y="0"/>
                  <a:pt x="547266" y="0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 smtClean="0">
                <a:solidFill>
                  <a:schemeClr val="tx1"/>
                </a:solidFill>
              </a:rPr>
              <a:t>第二阶段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6" name="任意形状 35"/>
          <p:cNvSpPr/>
          <p:nvPr/>
        </p:nvSpPr>
        <p:spPr>
          <a:xfrm>
            <a:off x="8256588" y="2635250"/>
            <a:ext cx="3283528" cy="3823853"/>
          </a:xfrm>
          <a:custGeom>
            <a:avLst/>
            <a:gdLst>
              <a:gd name="connsiteX0" fmla="*/ 0 w 3283528"/>
              <a:gd name="connsiteY0" fmla="*/ 0 h 3823853"/>
              <a:gd name="connsiteX1" fmla="*/ 3283528 w 3283528"/>
              <a:gd name="connsiteY1" fmla="*/ 0 h 3823853"/>
              <a:gd name="connsiteX2" fmla="*/ 3283528 w 3283528"/>
              <a:gd name="connsiteY2" fmla="*/ 3276587 h 3823853"/>
              <a:gd name="connsiteX3" fmla="*/ 2736262 w 3283528"/>
              <a:gd name="connsiteY3" fmla="*/ 3823853 h 3823853"/>
              <a:gd name="connsiteX4" fmla="*/ 547266 w 3283528"/>
              <a:gd name="connsiteY4" fmla="*/ 3823853 h 3823853"/>
              <a:gd name="connsiteX5" fmla="*/ 0 w 3283528"/>
              <a:gd name="connsiteY5" fmla="*/ 3276587 h 3823853"/>
              <a:gd name="connsiteX6" fmla="*/ 0 w 3283528"/>
              <a:gd name="connsiteY6" fmla="*/ 0 h 38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3823853">
                <a:moveTo>
                  <a:pt x="0" y="0"/>
                </a:moveTo>
                <a:lnTo>
                  <a:pt x="3283528" y="0"/>
                </a:lnTo>
                <a:lnTo>
                  <a:pt x="3283528" y="3276587"/>
                </a:lnTo>
                <a:cubicBezTo>
                  <a:pt x="3283528" y="3578834"/>
                  <a:pt x="3038509" y="3823853"/>
                  <a:pt x="2736262" y="3823853"/>
                </a:cubicBezTo>
                <a:lnTo>
                  <a:pt x="547266" y="3823853"/>
                </a:lnTo>
                <a:cubicBezTo>
                  <a:pt x="245019" y="3823853"/>
                  <a:pt x="0" y="3578834"/>
                  <a:pt x="0" y="327658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任意形状 36"/>
          <p:cNvSpPr/>
          <p:nvPr/>
        </p:nvSpPr>
        <p:spPr>
          <a:xfrm>
            <a:off x="8256588" y="1413162"/>
            <a:ext cx="3283528" cy="1222088"/>
          </a:xfrm>
          <a:custGeom>
            <a:avLst/>
            <a:gdLst>
              <a:gd name="connsiteX0" fmla="*/ 547266 w 3283528"/>
              <a:gd name="connsiteY0" fmla="*/ 0 h 1222088"/>
              <a:gd name="connsiteX1" fmla="*/ 2736262 w 3283528"/>
              <a:gd name="connsiteY1" fmla="*/ 0 h 1222088"/>
              <a:gd name="connsiteX2" fmla="*/ 3283528 w 3283528"/>
              <a:gd name="connsiteY2" fmla="*/ 547266 h 1222088"/>
              <a:gd name="connsiteX3" fmla="*/ 3283528 w 3283528"/>
              <a:gd name="connsiteY3" fmla="*/ 1222088 h 1222088"/>
              <a:gd name="connsiteX4" fmla="*/ 0 w 3283528"/>
              <a:gd name="connsiteY4" fmla="*/ 1222088 h 1222088"/>
              <a:gd name="connsiteX5" fmla="*/ 0 w 3283528"/>
              <a:gd name="connsiteY5" fmla="*/ 547266 h 1222088"/>
              <a:gd name="connsiteX6" fmla="*/ 547266 w 3283528"/>
              <a:gd name="connsiteY6" fmla="*/ 0 h 122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3528" h="1222088">
                <a:moveTo>
                  <a:pt x="547266" y="0"/>
                </a:moveTo>
                <a:lnTo>
                  <a:pt x="2736262" y="0"/>
                </a:lnTo>
                <a:cubicBezTo>
                  <a:pt x="3038509" y="0"/>
                  <a:pt x="3283528" y="245019"/>
                  <a:pt x="3283528" y="547266"/>
                </a:cubicBezTo>
                <a:lnTo>
                  <a:pt x="3283528" y="1222088"/>
                </a:lnTo>
                <a:lnTo>
                  <a:pt x="0" y="1222088"/>
                </a:lnTo>
                <a:lnTo>
                  <a:pt x="0" y="547266"/>
                </a:lnTo>
                <a:cubicBezTo>
                  <a:pt x="0" y="245019"/>
                  <a:pt x="245019" y="0"/>
                  <a:pt x="54726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 smtClean="0">
                <a:solidFill>
                  <a:schemeClr val="tx1"/>
                </a:solidFill>
              </a:rPr>
              <a:t>第三阶段</a:t>
            </a:r>
            <a:endParaRPr kumimoji="1"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52738" y="4442835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52738" y="4927744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52738" y="5354056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382799" y="4442835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382799" y="4927744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382799" y="5354056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316601" y="4442835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8316601" y="4927744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8316601" y="5354056"/>
            <a:ext cx="3223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92725" y="2938878"/>
            <a:ext cx="3223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2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</a:t>
            </a:r>
            <a:r>
              <a:rPr lang="zh-CN" altLang="en-US" sz="2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442812" y="2938878"/>
            <a:ext cx="3223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2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</a:t>
            </a:r>
            <a:r>
              <a:rPr lang="zh-CN" altLang="en-US" sz="2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286594" y="2938878"/>
            <a:ext cx="3223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2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</a:t>
            </a:r>
            <a:r>
              <a:rPr lang="zh-CN" altLang="en-US" sz="2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en-US" altLang="zh-CN" sz="140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9" name="直线连接符 8"/>
          <p:cNvCxnSpPr/>
          <p:nvPr/>
        </p:nvCxnSpPr>
        <p:spPr>
          <a:xfrm>
            <a:off x="794377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线连接符 63"/>
          <p:cNvCxnSpPr/>
          <p:nvPr/>
        </p:nvCxnSpPr>
        <p:spPr>
          <a:xfrm>
            <a:off x="3246630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线连接符 64"/>
          <p:cNvCxnSpPr/>
          <p:nvPr/>
        </p:nvCxnSpPr>
        <p:spPr>
          <a:xfrm>
            <a:off x="4549129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线连接符 65"/>
          <p:cNvCxnSpPr/>
          <p:nvPr/>
        </p:nvCxnSpPr>
        <p:spPr>
          <a:xfrm>
            <a:off x="7001382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线连接符 66"/>
          <p:cNvCxnSpPr/>
          <p:nvPr/>
        </p:nvCxnSpPr>
        <p:spPr>
          <a:xfrm>
            <a:off x="8276001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线连接符 67"/>
          <p:cNvCxnSpPr/>
          <p:nvPr/>
        </p:nvCxnSpPr>
        <p:spPr>
          <a:xfrm>
            <a:off x="10728254" y="2069378"/>
            <a:ext cx="60493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同侧圆角矩形 9"/>
          <p:cNvSpPr/>
          <p:nvPr/>
        </p:nvSpPr>
        <p:spPr>
          <a:xfrm>
            <a:off x="1032162" y="6080421"/>
            <a:ext cx="2604654" cy="17946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9" name="同侧圆角矩形 68"/>
          <p:cNvSpPr/>
          <p:nvPr/>
        </p:nvSpPr>
        <p:spPr>
          <a:xfrm>
            <a:off x="4752242" y="6080421"/>
            <a:ext cx="2604654" cy="17946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0" name="同侧圆角矩形 69"/>
          <p:cNvSpPr/>
          <p:nvPr/>
        </p:nvSpPr>
        <p:spPr>
          <a:xfrm>
            <a:off x="8596024" y="6080421"/>
            <a:ext cx="2604654" cy="179461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形状 14"/>
          <p:cNvSpPr/>
          <p:nvPr/>
        </p:nvSpPr>
        <p:spPr>
          <a:xfrm rot="2700000">
            <a:off x="-91753" y="241556"/>
            <a:ext cx="7476695" cy="7476695"/>
          </a:xfrm>
          <a:custGeom>
            <a:avLst/>
            <a:gdLst>
              <a:gd name="connsiteX0" fmla="*/ 364986 w 7476695"/>
              <a:gd name="connsiteY0" fmla="*/ 364986 h 7476695"/>
              <a:gd name="connsiteX1" fmla="*/ 1246141 w 7476695"/>
              <a:gd name="connsiteY1" fmla="*/ 0 h 7476695"/>
              <a:gd name="connsiteX2" fmla="*/ 6230554 w 7476695"/>
              <a:gd name="connsiteY2" fmla="*/ 0 h 7476695"/>
              <a:gd name="connsiteX3" fmla="*/ 7476695 w 7476695"/>
              <a:gd name="connsiteY3" fmla="*/ 1246141 h 7476695"/>
              <a:gd name="connsiteX4" fmla="*/ 7476695 w 7476695"/>
              <a:gd name="connsiteY4" fmla="*/ 4146817 h 7476695"/>
              <a:gd name="connsiteX5" fmla="*/ 4146817 w 7476695"/>
              <a:gd name="connsiteY5" fmla="*/ 7476695 h 7476695"/>
              <a:gd name="connsiteX6" fmla="*/ 2319632 w 7476695"/>
              <a:gd name="connsiteY6" fmla="*/ 7476695 h 7476695"/>
              <a:gd name="connsiteX7" fmla="*/ 0 w 7476695"/>
              <a:gd name="connsiteY7" fmla="*/ 5157064 h 7476695"/>
              <a:gd name="connsiteX8" fmla="*/ 0 w 7476695"/>
              <a:gd name="connsiteY8" fmla="*/ 1246141 h 7476695"/>
              <a:gd name="connsiteX9" fmla="*/ 364986 w 7476695"/>
              <a:gd name="connsiteY9" fmla="*/ 364986 h 747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76695" h="7476695">
                <a:moveTo>
                  <a:pt x="364986" y="364986"/>
                </a:moveTo>
                <a:cubicBezTo>
                  <a:pt x="590493" y="139479"/>
                  <a:pt x="902029" y="0"/>
                  <a:pt x="1246141" y="0"/>
                </a:cubicBezTo>
                <a:lnTo>
                  <a:pt x="6230554" y="0"/>
                </a:lnTo>
                <a:cubicBezTo>
                  <a:pt x="6918779" y="0"/>
                  <a:pt x="7476695" y="557916"/>
                  <a:pt x="7476695" y="1246141"/>
                </a:cubicBezTo>
                <a:lnTo>
                  <a:pt x="7476695" y="4146817"/>
                </a:lnTo>
                <a:lnTo>
                  <a:pt x="4146817" y="7476695"/>
                </a:lnTo>
                <a:lnTo>
                  <a:pt x="2319632" y="7476695"/>
                </a:lnTo>
                <a:lnTo>
                  <a:pt x="0" y="5157064"/>
                </a:lnTo>
                <a:lnTo>
                  <a:pt x="0" y="1246141"/>
                </a:lnTo>
                <a:cubicBezTo>
                  <a:pt x="0" y="902029"/>
                  <a:pt x="139479" y="590493"/>
                  <a:pt x="364986" y="364986"/>
                </a:cubicBezTo>
                <a:close/>
              </a:path>
            </a:pathLst>
          </a:cu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2018323" y="2374275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项目风险评估</a:t>
            </a:r>
            <a:endParaRPr lang="zh-CN" altLang="en-US" b="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53749" y="3358869"/>
            <a:ext cx="5161979" cy="584775"/>
            <a:chOff x="3488535" y="3502850"/>
            <a:chExt cx="5161979" cy="584775"/>
          </a:xfrm>
        </p:grpSpPr>
        <p:grpSp>
          <p:nvGrpSpPr>
            <p:cNvPr id="7" name="组合 6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10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 smtClean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六大</a:t>
                </a:r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风险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11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对应措施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</p:grpSp>
        <p:cxnSp>
          <p:nvCxnSpPr>
            <p:cNvPr id="8" name="直接连接符 7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49" y="2185249"/>
            <a:ext cx="807792" cy="80779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053749" y="3998576"/>
            <a:ext cx="59566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任意多边形 21"/>
          <p:cNvSpPr/>
          <p:nvPr/>
        </p:nvSpPr>
        <p:spPr>
          <a:xfrm>
            <a:off x="560112" y="1547785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3" name="任意多边形 22"/>
          <p:cNvSpPr/>
          <p:nvPr/>
        </p:nvSpPr>
        <p:spPr>
          <a:xfrm>
            <a:off x="560112" y="2207742"/>
            <a:ext cx="3368197" cy="1392296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24" name="任意多边形 23"/>
          <p:cNvSpPr/>
          <p:nvPr/>
        </p:nvSpPr>
        <p:spPr>
          <a:xfrm>
            <a:off x="4399857" y="1547785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5" name="任意多边形 24"/>
          <p:cNvSpPr/>
          <p:nvPr/>
        </p:nvSpPr>
        <p:spPr>
          <a:xfrm>
            <a:off x="4399857" y="2207742"/>
            <a:ext cx="3368197" cy="1392296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26" name="任意多边形 25"/>
          <p:cNvSpPr/>
          <p:nvPr/>
        </p:nvSpPr>
        <p:spPr>
          <a:xfrm>
            <a:off x="8239602" y="1547785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7" name="任意多边形 26"/>
          <p:cNvSpPr/>
          <p:nvPr/>
        </p:nvSpPr>
        <p:spPr>
          <a:xfrm>
            <a:off x="8239602" y="2207742"/>
            <a:ext cx="3368197" cy="1392296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28" name="任意多边形 27"/>
          <p:cNvSpPr/>
          <p:nvPr/>
        </p:nvSpPr>
        <p:spPr>
          <a:xfrm>
            <a:off x="560112" y="3934498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29" name="任意多边形 28"/>
          <p:cNvSpPr/>
          <p:nvPr/>
        </p:nvSpPr>
        <p:spPr>
          <a:xfrm>
            <a:off x="4399857" y="3934498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/>
          </a:p>
        </p:txBody>
      </p:sp>
      <p:sp>
        <p:nvSpPr>
          <p:cNvPr id="30" name="任意多边形 29"/>
          <p:cNvSpPr/>
          <p:nvPr/>
        </p:nvSpPr>
        <p:spPr>
          <a:xfrm>
            <a:off x="4399857" y="4594454"/>
            <a:ext cx="3368197" cy="1648573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 dirty="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 dirty="0"/>
          </a:p>
        </p:txBody>
      </p:sp>
      <p:sp>
        <p:nvSpPr>
          <p:cNvPr id="31" name="任意多边形 30"/>
          <p:cNvSpPr/>
          <p:nvPr/>
        </p:nvSpPr>
        <p:spPr>
          <a:xfrm>
            <a:off x="8239602" y="3934498"/>
            <a:ext cx="3368197" cy="523279"/>
          </a:xfrm>
          <a:custGeom>
            <a:avLst/>
            <a:gdLst>
              <a:gd name="connsiteX0" fmla="*/ 0 w 2476500"/>
              <a:gd name="connsiteY0" fmla="*/ 0 h 990600"/>
              <a:gd name="connsiteX1" fmla="*/ 2476500 w 2476500"/>
              <a:gd name="connsiteY1" fmla="*/ 0 h 990600"/>
              <a:gd name="connsiteX2" fmla="*/ 2476500 w 2476500"/>
              <a:gd name="connsiteY2" fmla="*/ 990600 h 990600"/>
              <a:gd name="connsiteX3" fmla="*/ 0 w 2476500"/>
              <a:gd name="connsiteY3" fmla="*/ 990600 h 990600"/>
              <a:gd name="connsiteX4" fmla="*/ 0 w 2476500"/>
              <a:gd name="connsiteY4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990600">
                <a:moveTo>
                  <a:pt x="0" y="0"/>
                </a:moveTo>
                <a:lnTo>
                  <a:pt x="2476500" y="0"/>
                </a:lnTo>
                <a:lnTo>
                  <a:pt x="2476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0256" tIns="154432" rIns="270256" bIns="154432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800" kern="1200">
              <a:solidFill>
                <a:schemeClr val="bg1"/>
              </a:solidFill>
            </a:endParaRPr>
          </a:p>
        </p:txBody>
      </p:sp>
      <p:sp>
        <p:nvSpPr>
          <p:cNvPr id="36" name="任意多边形 35"/>
          <p:cNvSpPr/>
          <p:nvPr/>
        </p:nvSpPr>
        <p:spPr>
          <a:xfrm>
            <a:off x="560112" y="4608174"/>
            <a:ext cx="3368197" cy="1648573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37" name="任意多边形 36"/>
          <p:cNvSpPr/>
          <p:nvPr/>
        </p:nvSpPr>
        <p:spPr>
          <a:xfrm>
            <a:off x="8239600" y="4594454"/>
            <a:ext cx="3368197" cy="1648573"/>
          </a:xfrm>
          <a:custGeom>
            <a:avLst/>
            <a:gdLst>
              <a:gd name="connsiteX0" fmla="*/ 0 w 2476500"/>
              <a:gd name="connsiteY0" fmla="*/ 0 h 1800720"/>
              <a:gd name="connsiteX1" fmla="*/ 2476500 w 2476500"/>
              <a:gd name="connsiteY1" fmla="*/ 0 h 1800720"/>
              <a:gd name="connsiteX2" fmla="*/ 2476500 w 2476500"/>
              <a:gd name="connsiteY2" fmla="*/ 1800720 h 1800720"/>
              <a:gd name="connsiteX3" fmla="*/ 0 w 2476500"/>
              <a:gd name="connsiteY3" fmla="*/ 1800720 h 1800720"/>
              <a:gd name="connsiteX4" fmla="*/ 0 w 2476500"/>
              <a:gd name="connsiteY4" fmla="*/ 0 h 180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1800720">
                <a:moveTo>
                  <a:pt x="0" y="0"/>
                </a:moveTo>
                <a:lnTo>
                  <a:pt x="2476500" y="0"/>
                </a:lnTo>
                <a:lnTo>
                  <a:pt x="2476500" y="1800720"/>
                </a:lnTo>
                <a:lnTo>
                  <a:pt x="0" y="1800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2692" tIns="202692" rIns="270256" bIns="304038" numCol="1" spcCol="1270" anchor="t" anchorCtr="0">
            <a:noAutofit/>
          </a:bodyPr>
          <a:lstStyle/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  <a:p>
            <a:pPr marL="285750" lvl="1" indent="-285750" algn="l" defTabSz="1689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zh-CN" altLang="en-US" sz="3800" kern="120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项目风险评估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3400" y="2309356"/>
            <a:ext cx="3240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93139" y="2165753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39602" y="2165753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4210" y="4594454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28387" y="4603802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03698" y="4572954"/>
            <a:ext cx="3240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94764" y="163650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政策风险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13886" y="163650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资金链风险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262461" y="163650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经营风险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347274" y="4015931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业主方风险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430272" y="4015931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投资方风险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9262461" y="401593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社会风险</a:t>
            </a:r>
            <a:endParaRPr lang="zh-CN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97499" y="2165753"/>
            <a:ext cx="32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 rot="2700000">
            <a:off x="4549277" y="1378756"/>
            <a:ext cx="7476695" cy="7476695"/>
          </a:xfrm>
          <a:prstGeom prst="roundRect">
            <a:avLst/>
          </a:pr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6182987" y="3319420"/>
            <a:ext cx="4056170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融资需求</a:t>
            </a:r>
            <a:endParaRPr lang="zh-CN" altLang="en-US" b="0" dirty="0" smtClean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endParaRPr lang="zh-CN" altLang="en-US" b="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292330" y="4171611"/>
            <a:ext cx="5161979" cy="584775"/>
            <a:chOff x="3488535" y="3502850"/>
            <a:chExt cx="5161979" cy="584775"/>
          </a:xfrm>
        </p:grpSpPr>
        <p:grpSp>
          <p:nvGrpSpPr>
            <p:cNvPr id="7" name="组合 6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9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股权出让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10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资金分配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</p:grpSp>
        <p:cxnSp>
          <p:nvCxnSpPr>
            <p:cNvPr id="8" name="直接连接符 7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330" y="3271336"/>
            <a:ext cx="689894" cy="689894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205496" y="4937809"/>
            <a:ext cx="648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图表 24"/>
          <p:cNvGraphicFramePr/>
          <p:nvPr/>
        </p:nvGraphicFramePr>
        <p:xfrm>
          <a:off x="-616857" y="2265817"/>
          <a:ext cx="6072414" cy="404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融资需求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13667" y="1896485"/>
            <a:ext cx="3014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资金使用方案如下：</a:t>
            </a:r>
            <a:endParaRPr lang="zh-CN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238500" y="1164745"/>
            <a:ext cx="7647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</a:t>
            </a:r>
            <a:r>
              <a:rPr lang="zh-CN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股权，</a:t>
            </a:r>
            <a:r>
              <a:rPr lang="zh-CN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</a:t>
            </a:r>
            <a:r>
              <a:rPr lang="en-US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en-US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00</a:t>
            </a:r>
            <a:r>
              <a:rPr lang="zh-CN" altLang="zh-CN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zh-CN" sz="3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zh-CN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391150" y="2133416"/>
            <a:ext cx="6429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南忱出品请输入你的内容南忱出品请输入你的内容，南忱出品请输入你的内容南忱出品，请输入你的内容。南忱出品请输入你的内容南忱出品请输入你的。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391150" y="3656085"/>
            <a:ext cx="6429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91150" y="4894286"/>
            <a:ext cx="6429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南忱出品请输入你的内容南忱出品请输入你的内容，南忱出品请输入你的内容南忱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出品。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3238500" y="2783784"/>
            <a:ext cx="1885950" cy="685800"/>
          </a:xfrm>
          <a:custGeom>
            <a:avLst/>
            <a:gdLst>
              <a:gd name="connsiteX0" fmla="*/ 0 w 1885950"/>
              <a:gd name="connsiteY0" fmla="*/ 685800 h 685800"/>
              <a:gd name="connsiteX1" fmla="*/ 800100 w 1885950"/>
              <a:gd name="connsiteY1" fmla="*/ 0 h 685800"/>
              <a:gd name="connsiteX2" fmla="*/ 1885950 w 1885950"/>
              <a:gd name="connsiteY2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5950" h="685800">
                <a:moveTo>
                  <a:pt x="0" y="685800"/>
                </a:moveTo>
                <a:lnTo>
                  <a:pt x="800100" y="0"/>
                </a:lnTo>
                <a:lnTo>
                  <a:pt x="1885950" y="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lg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任意多边形 30"/>
          <p:cNvSpPr/>
          <p:nvPr/>
        </p:nvSpPr>
        <p:spPr>
          <a:xfrm>
            <a:off x="2286000" y="3838916"/>
            <a:ext cx="2838450" cy="381988"/>
          </a:xfrm>
          <a:custGeom>
            <a:avLst/>
            <a:gdLst>
              <a:gd name="connsiteX0" fmla="*/ 0 w 2514600"/>
              <a:gd name="connsiteY0" fmla="*/ 0 h 361950"/>
              <a:gd name="connsiteX1" fmla="*/ 438150 w 2514600"/>
              <a:gd name="connsiteY1" fmla="*/ 361950 h 361950"/>
              <a:gd name="connsiteX2" fmla="*/ 2514600 w 2514600"/>
              <a:gd name="connsiteY2" fmla="*/ 36195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14600" h="361950">
                <a:moveTo>
                  <a:pt x="0" y="0"/>
                </a:moveTo>
                <a:lnTo>
                  <a:pt x="438150" y="361950"/>
                </a:lnTo>
                <a:lnTo>
                  <a:pt x="2514600" y="36195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lg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任意多边形 31"/>
          <p:cNvSpPr/>
          <p:nvPr/>
        </p:nvSpPr>
        <p:spPr>
          <a:xfrm>
            <a:off x="1847850" y="4841184"/>
            <a:ext cx="3276600" cy="628650"/>
          </a:xfrm>
          <a:custGeom>
            <a:avLst/>
            <a:gdLst>
              <a:gd name="connsiteX0" fmla="*/ 0 w 3086100"/>
              <a:gd name="connsiteY0" fmla="*/ 0 h 628650"/>
              <a:gd name="connsiteX1" fmla="*/ 933450 w 3086100"/>
              <a:gd name="connsiteY1" fmla="*/ 628650 h 628650"/>
              <a:gd name="connsiteX2" fmla="*/ 3086100 w 3086100"/>
              <a:gd name="connsiteY2" fmla="*/ 62865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100" h="628650">
                <a:moveTo>
                  <a:pt x="0" y="0"/>
                </a:moveTo>
                <a:lnTo>
                  <a:pt x="933450" y="628650"/>
                </a:lnTo>
                <a:lnTo>
                  <a:pt x="3086100" y="62865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lg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10" name="任意形状 9"/>
          <p:cNvSpPr/>
          <p:nvPr/>
        </p:nvSpPr>
        <p:spPr>
          <a:xfrm>
            <a:off x="193052" y="1"/>
            <a:ext cx="7692665" cy="6857999"/>
          </a:xfrm>
          <a:custGeom>
            <a:avLst/>
            <a:gdLst>
              <a:gd name="connsiteX0" fmla="*/ 3012839 w 7692665"/>
              <a:gd name="connsiteY0" fmla="*/ 0 h 6857999"/>
              <a:gd name="connsiteX1" fmla="*/ 4679826 w 7692665"/>
              <a:gd name="connsiteY1" fmla="*/ 0 h 6857999"/>
              <a:gd name="connsiteX2" fmla="*/ 7398396 w 7692665"/>
              <a:gd name="connsiteY2" fmla="*/ 2718570 h 6857999"/>
              <a:gd name="connsiteX3" fmla="*/ 7398396 w 7692665"/>
              <a:gd name="connsiteY3" fmla="*/ 4139429 h 6857999"/>
              <a:gd name="connsiteX4" fmla="*/ 4679826 w 7692665"/>
              <a:gd name="connsiteY4" fmla="*/ 6857999 h 6857999"/>
              <a:gd name="connsiteX5" fmla="*/ 3012839 w 7692665"/>
              <a:gd name="connsiteY5" fmla="*/ 6857999 h 6857999"/>
              <a:gd name="connsiteX6" fmla="*/ 294269 w 7692665"/>
              <a:gd name="connsiteY6" fmla="*/ 4139429 h 6857999"/>
              <a:gd name="connsiteX7" fmla="*/ 294269 w 7692665"/>
              <a:gd name="connsiteY7" fmla="*/ 2718570 h 6857999"/>
              <a:gd name="connsiteX8" fmla="*/ 3012839 w 7692665"/>
              <a:gd name="connsiteY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92665" h="6857999">
                <a:moveTo>
                  <a:pt x="3012839" y="0"/>
                </a:moveTo>
                <a:lnTo>
                  <a:pt x="4679826" y="0"/>
                </a:lnTo>
                <a:lnTo>
                  <a:pt x="7398396" y="2718570"/>
                </a:lnTo>
                <a:cubicBezTo>
                  <a:pt x="7790755" y="3110930"/>
                  <a:pt x="7790755" y="3747070"/>
                  <a:pt x="7398396" y="4139429"/>
                </a:cubicBezTo>
                <a:lnTo>
                  <a:pt x="4679826" y="6857999"/>
                </a:lnTo>
                <a:lnTo>
                  <a:pt x="3012839" y="6857999"/>
                </a:lnTo>
                <a:lnTo>
                  <a:pt x="294269" y="4139429"/>
                </a:lnTo>
                <a:cubicBezTo>
                  <a:pt x="-98090" y="3747070"/>
                  <a:pt x="-98090" y="3110930"/>
                  <a:pt x="294269" y="2718570"/>
                </a:cubicBezTo>
                <a:lnTo>
                  <a:pt x="3012839" y="0"/>
                </a:lnTo>
                <a:close/>
              </a:path>
            </a:pathLst>
          </a:custGeom>
          <a:gradFill flip="none" rotWithShape="1">
            <a:gsLst>
              <a:gs pos="43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3" name="组 12"/>
          <p:cNvGrpSpPr/>
          <p:nvPr/>
        </p:nvGrpSpPr>
        <p:grpSpPr>
          <a:xfrm>
            <a:off x="2335470" y="2177528"/>
            <a:ext cx="3467907" cy="369332"/>
            <a:chOff x="4296745" y="1634188"/>
            <a:chExt cx="3467907" cy="369332"/>
          </a:xfrm>
        </p:grpSpPr>
        <p:sp>
          <p:nvSpPr>
            <p:cNvPr id="14" name="文本框 13"/>
            <p:cNvSpPr txBox="1"/>
            <p:nvPr/>
          </p:nvSpPr>
          <p:spPr>
            <a:xfrm>
              <a:off x="4620619" y="1634188"/>
              <a:ext cx="3144033" cy="3693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pc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欢迎加入我们</a:t>
              </a:r>
              <a:endParaRPr lang="zh-CN" altLang="en-US" spc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5" name="直线连接符 14"/>
            <p:cNvCxnSpPr/>
            <p:nvPr/>
          </p:nvCxnSpPr>
          <p:spPr>
            <a:xfrm>
              <a:off x="429674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线连接符 15"/>
            <p:cNvCxnSpPr/>
            <p:nvPr/>
          </p:nvCxnSpPr>
          <p:spPr>
            <a:xfrm>
              <a:off x="7335575" y="1818854"/>
              <a:ext cx="42907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 17"/>
          <p:cNvGrpSpPr/>
          <p:nvPr/>
        </p:nvGrpSpPr>
        <p:grpSpPr>
          <a:xfrm flipH="1">
            <a:off x="3746698" y="6362205"/>
            <a:ext cx="545486" cy="334778"/>
            <a:chOff x="3690556" y="6220384"/>
            <a:chExt cx="776163" cy="476349"/>
          </a:xfrm>
          <a:solidFill>
            <a:srgbClr val="FFC000"/>
          </a:solidFill>
        </p:grpSpPr>
        <p:sp>
          <p:nvSpPr>
            <p:cNvPr id="19" name="圆角矩形 18"/>
            <p:cNvSpPr/>
            <p:nvPr/>
          </p:nvSpPr>
          <p:spPr>
            <a:xfrm rot="2700000">
              <a:off x="4204141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圆角矩形 19"/>
            <p:cNvSpPr/>
            <p:nvPr/>
          </p:nvSpPr>
          <p:spPr>
            <a:xfrm rot="2700000">
              <a:off x="3945373" y="6220384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1" name="圆角矩形 20"/>
            <p:cNvSpPr/>
            <p:nvPr/>
          </p:nvSpPr>
          <p:spPr>
            <a:xfrm rot="2700000">
              <a:off x="3690556" y="6434155"/>
              <a:ext cx="262578" cy="26257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22" name="组 21"/>
          <p:cNvGrpSpPr/>
          <p:nvPr/>
        </p:nvGrpSpPr>
        <p:grpSpPr>
          <a:xfrm flipH="1" flipV="1">
            <a:off x="3746698" y="153915"/>
            <a:ext cx="545486" cy="334778"/>
            <a:chOff x="3504885" y="174328"/>
            <a:chExt cx="1168192" cy="716946"/>
          </a:xfrm>
          <a:solidFill>
            <a:srgbClr val="FFC000"/>
          </a:solidFill>
        </p:grpSpPr>
        <p:sp>
          <p:nvSpPr>
            <p:cNvPr id="23" name="圆角矩形 22"/>
            <p:cNvSpPr/>
            <p:nvPr/>
          </p:nvSpPr>
          <p:spPr>
            <a:xfrm rot="2700000">
              <a:off x="4277874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圆角矩形 23"/>
            <p:cNvSpPr/>
            <p:nvPr/>
          </p:nvSpPr>
          <p:spPr>
            <a:xfrm rot="2700000">
              <a:off x="3888406" y="174328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 rot="2700000">
              <a:off x="3504885" y="496071"/>
              <a:ext cx="395203" cy="39520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6" name="圆角矩形 25"/>
          <p:cNvSpPr/>
          <p:nvPr/>
        </p:nvSpPr>
        <p:spPr>
          <a:xfrm rot="2700000">
            <a:off x="11200777" y="324187"/>
            <a:ext cx="495102" cy="495102"/>
          </a:xfrm>
          <a:prstGeom prst="roundRect">
            <a:avLst/>
          </a:prstGeom>
          <a:solidFill>
            <a:srgbClr val="006FBF">
              <a:alpha val="8666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11138038" y="376675"/>
            <a:ext cx="182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bg1"/>
                </a:solidFill>
              </a:rPr>
              <a:t>logo</a:t>
            </a:r>
            <a:endParaRPr kumimoji="1" lang="zh-CN" altLang="en-US" dirty="0" smtClean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3206142"/>
            <a:ext cx="8843617" cy="9233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5400" b="1" spc="600" dirty="0">
                <a:solidFill>
                  <a:srgbClr val="FFC00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携手共创新纪元！</a:t>
            </a:r>
            <a:endParaRPr kumimoji="1" lang="zh-CN" altLang="en-US" sz="5400" b="1" spc="600" dirty="0">
              <a:solidFill>
                <a:srgbClr val="FFC00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49997" y="5233487"/>
            <a:ext cx="377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pc="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输入公司的名称</a:t>
            </a:r>
            <a:endParaRPr lang="zh-CN" altLang="en-US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2000">
        <p14:warp dir="in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1" b="6617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5" name="任意形状 24"/>
          <p:cNvSpPr/>
          <p:nvPr/>
        </p:nvSpPr>
        <p:spPr>
          <a:xfrm rot="2700000">
            <a:off x="-415752" y="2773617"/>
            <a:ext cx="10003856" cy="10003856"/>
          </a:xfrm>
          <a:custGeom>
            <a:avLst/>
            <a:gdLst>
              <a:gd name="connsiteX0" fmla="*/ 5273439 w 10003856"/>
              <a:gd name="connsiteY0" fmla="*/ 10003856 h 10003856"/>
              <a:gd name="connsiteX1" fmla="*/ 10003856 w 10003856"/>
              <a:gd name="connsiteY1" fmla="*/ 5273439 h 10003856"/>
              <a:gd name="connsiteX2" fmla="*/ 10003856 w 10003856"/>
              <a:gd name="connsiteY2" fmla="*/ 8336513 h 10003856"/>
              <a:gd name="connsiteX3" fmla="*/ 8336515 w 10003856"/>
              <a:gd name="connsiteY3" fmla="*/ 10003856 h 10003856"/>
              <a:gd name="connsiteX4" fmla="*/ 488354 w 10003856"/>
              <a:gd name="connsiteY4" fmla="*/ 488354 h 10003856"/>
              <a:gd name="connsiteX5" fmla="*/ 1667343 w 10003856"/>
              <a:gd name="connsiteY5" fmla="*/ 0 h 10003856"/>
              <a:gd name="connsiteX6" fmla="*/ 8336513 w 10003856"/>
              <a:gd name="connsiteY6" fmla="*/ 0 h 10003856"/>
              <a:gd name="connsiteX7" fmla="*/ 8506989 w 10003856"/>
              <a:gd name="connsiteY7" fmla="*/ 8608 h 10003856"/>
              <a:gd name="connsiteX8" fmla="*/ 8672401 w 10003856"/>
              <a:gd name="connsiteY8" fmla="*/ 33853 h 10003856"/>
              <a:gd name="connsiteX9" fmla="*/ 1110212 w 10003856"/>
              <a:gd name="connsiteY9" fmla="*/ 7596044 h 10003856"/>
              <a:gd name="connsiteX10" fmla="*/ 0 w 10003856"/>
              <a:gd name="connsiteY10" fmla="*/ 6485833 h 10003856"/>
              <a:gd name="connsiteX11" fmla="*/ 1 w 10003856"/>
              <a:gd name="connsiteY11" fmla="*/ 1667343 h 10003856"/>
              <a:gd name="connsiteX12" fmla="*/ 488354 w 10003856"/>
              <a:gd name="connsiteY12" fmla="*/ 488354 h 1000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03856" h="10003856">
                <a:moveTo>
                  <a:pt x="5273439" y="10003856"/>
                </a:moveTo>
                <a:lnTo>
                  <a:pt x="10003856" y="5273439"/>
                </a:lnTo>
                <a:lnTo>
                  <a:pt x="10003856" y="8336513"/>
                </a:lnTo>
                <a:cubicBezTo>
                  <a:pt x="10003856" y="9257361"/>
                  <a:pt x="9257362" y="10003856"/>
                  <a:pt x="8336515" y="10003856"/>
                </a:cubicBezTo>
                <a:close/>
                <a:moveTo>
                  <a:pt x="488354" y="488354"/>
                </a:moveTo>
                <a:cubicBezTo>
                  <a:pt x="790084" y="186624"/>
                  <a:pt x="1206919" y="0"/>
                  <a:pt x="1667343" y="0"/>
                </a:cubicBezTo>
                <a:lnTo>
                  <a:pt x="8336513" y="0"/>
                </a:lnTo>
                <a:cubicBezTo>
                  <a:pt x="8394066" y="0"/>
                  <a:pt x="8450939" y="2916"/>
                  <a:pt x="8506989" y="8608"/>
                </a:cubicBezTo>
                <a:lnTo>
                  <a:pt x="8672401" y="33853"/>
                </a:lnTo>
                <a:lnTo>
                  <a:pt x="1110212" y="7596044"/>
                </a:lnTo>
                <a:lnTo>
                  <a:pt x="0" y="6485833"/>
                </a:lnTo>
                <a:lnTo>
                  <a:pt x="1" y="1667343"/>
                </a:lnTo>
                <a:cubicBezTo>
                  <a:pt x="1" y="1206919"/>
                  <a:pt x="186624" y="790083"/>
                  <a:pt x="488354" y="488354"/>
                </a:cubicBezTo>
                <a:close/>
              </a:path>
            </a:pathLst>
          </a:custGeom>
          <a:gradFill flip="none" rotWithShape="1">
            <a:gsLst>
              <a:gs pos="43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142101" y="4459872"/>
            <a:ext cx="5161979" cy="584775"/>
            <a:chOff x="3488535" y="3502850"/>
            <a:chExt cx="5161979" cy="584775"/>
          </a:xfrm>
        </p:grpSpPr>
        <p:grpSp>
          <p:nvGrpSpPr>
            <p:cNvPr id="42" name="组合 41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37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项目背景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市场分析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</p:grpSp>
        <p:cxnSp>
          <p:nvCxnSpPr>
            <p:cNvPr id="40" name="直接连接符 39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文本占位符 44"/>
          <p:cNvSpPr>
            <a:spLocks noGrp="1"/>
          </p:cNvSpPr>
          <p:nvPr>
            <p:ph type="body" sz="quarter" idx="10"/>
          </p:nvPr>
        </p:nvSpPr>
        <p:spPr>
          <a:xfrm>
            <a:off x="2917716" y="3716728"/>
            <a:ext cx="6005513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项目概况</a:t>
            </a:r>
            <a:endParaRPr lang="zh-CN" altLang="en-US" b="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817" y="3701976"/>
            <a:ext cx="550647" cy="550647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2160031" y="5117103"/>
            <a:ext cx="648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占位符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项目背景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207073" y="4261334"/>
            <a:ext cx="461916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4282633"/>
            <a:ext cx="2951544" cy="257536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076967" y="0"/>
            <a:ext cx="7115033" cy="257536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16" y="1553072"/>
            <a:ext cx="6513054" cy="4342036"/>
          </a:xfrm>
          <a:prstGeom prst="rect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文本框 9"/>
          <p:cNvSpPr txBox="1"/>
          <p:nvPr/>
        </p:nvSpPr>
        <p:spPr>
          <a:xfrm>
            <a:off x="9119693" y="611319"/>
            <a:ext cx="3825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我不想</a:t>
            </a:r>
            <a:r>
              <a:rPr lang="zh-CN" altLang="en-US" sz="4000" b="1" dirty="0" smtClean="0">
                <a:solidFill>
                  <a:srgbClr val="FFC00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加班</a:t>
            </a:r>
            <a:endParaRPr kumimoji="1" lang="zh-CN" altLang="en-US" sz="4000" b="1" dirty="0">
              <a:solidFill>
                <a:srgbClr val="FFC00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1" name="三角形 10"/>
          <p:cNvSpPr/>
          <p:nvPr/>
        </p:nvSpPr>
        <p:spPr>
          <a:xfrm flipV="1">
            <a:off x="10803713" y="0"/>
            <a:ext cx="752918" cy="64906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9195893" y="1596502"/>
            <a:ext cx="2634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pc="3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真的是特别不想加班</a:t>
            </a:r>
            <a:endParaRPr kumimoji="1" lang="zh-CN" altLang="en-US" spc="3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15" name="直线连接符 14"/>
          <p:cNvCxnSpPr/>
          <p:nvPr/>
        </p:nvCxnSpPr>
        <p:spPr>
          <a:xfrm>
            <a:off x="9289069" y="1553072"/>
            <a:ext cx="25371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7207073" y="3820968"/>
            <a:ext cx="3825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b="1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告诉我为什么？</a:t>
            </a:r>
            <a:endParaRPr kumimoji="1" lang="zh-CN" altLang="en-US" sz="1600" b="1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7424" y="6077830"/>
            <a:ext cx="234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b="1" dirty="0" smtClean="0">
                <a:solidFill>
                  <a:schemeClr val="bg1"/>
                </a:solidFill>
              </a:rPr>
              <a:t>YOU</a:t>
            </a:r>
            <a:r>
              <a:rPr kumimoji="1" lang="zh-CN" altLang="en-US" sz="24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2400" b="1" dirty="0" smtClean="0">
                <a:solidFill>
                  <a:schemeClr val="bg1"/>
                </a:solidFill>
              </a:rPr>
              <a:t>AND</a:t>
            </a:r>
            <a:r>
              <a:rPr kumimoji="1" lang="zh-CN" altLang="en-US" sz="24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2400" b="1" dirty="0" smtClean="0">
                <a:solidFill>
                  <a:schemeClr val="bg1"/>
                </a:solidFill>
              </a:rPr>
              <a:t>ME</a:t>
            </a:r>
            <a:endParaRPr kumimoji="1"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市场分析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1038045" y="3468889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主要客户群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770333" y="347340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营收主体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9516583" y="3468889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利润的关键点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767603" y="3468889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次要客户群</a:t>
            </a:r>
            <a:endParaRPr lang="zh-CN" altLang="en-US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96846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439496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282145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239337" y="3980692"/>
            <a:ext cx="2278040" cy="2148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南忱出品请输入你的内容南忱出品，请输入你的内容，南忱出品请输入你的内容南忱出品，请输入你的内容，南忱出品请输入你的内容南忱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14" name="组 13"/>
          <p:cNvGrpSpPr/>
          <p:nvPr/>
        </p:nvGrpSpPr>
        <p:grpSpPr>
          <a:xfrm>
            <a:off x="1038045" y="1733267"/>
            <a:ext cx="1225214" cy="1225214"/>
            <a:chOff x="1568472" y="1863489"/>
            <a:chExt cx="1158485" cy="1158485"/>
          </a:xfrm>
        </p:grpSpPr>
        <p:sp>
          <p:nvSpPr>
            <p:cNvPr id="4" name="圆角矩形 3"/>
            <p:cNvSpPr/>
            <p:nvPr/>
          </p:nvSpPr>
          <p:spPr>
            <a:xfrm rot="2700000">
              <a:off x="1568472" y="1863489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325" y="2114966"/>
              <a:ext cx="694388" cy="694388"/>
            </a:xfrm>
            <a:prstGeom prst="rect">
              <a:avLst/>
            </a:prstGeom>
          </p:spPr>
        </p:pic>
      </p:grpSp>
      <p:grpSp>
        <p:nvGrpSpPr>
          <p:cNvPr id="15" name="组 14"/>
          <p:cNvGrpSpPr/>
          <p:nvPr/>
        </p:nvGrpSpPr>
        <p:grpSpPr>
          <a:xfrm>
            <a:off x="3862161" y="1733267"/>
            <a:ext cx="1225214" cy="1225214"/>
            <a:chOff x="4093755" y="1863489"/>
            <a:chExt cx="1158485" cy="1158485"/>
          </a:xfrm>
        </p:grpSpPr>
        <p:sp>
          <p:nvSpPr>
            <p:cNvPr id="24" name="圆角矩形 23"/>
            <p:cNvSpPr/>
            <p:nvPr/>
          </p:nvSpPr>
          <p:spPr>
            <a:xfrm rot="2700000">
              <a:off x="4093755" y="1863489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3668" y="2144376"/>
              <a:ext cx="596710" cy="596710"/>
            </a:xfrm>
            <a:prstGeom prst="rect">
              <a:avLst/>
            </a:prstGeom>
          </p:spPr>
        </p:pic>
      </p:grpSp>
      <p:grpSp>
        <p:nvGrpSpPr>
          <p:cNvPr id="16" name="组 15"/>
          <p:cNvGrpSpPr/>
          <p:nvPr/>
        </p:nvGrpSpPr>
        <p:grpSpPr>
          <a:xfrm>
            <a:off x="6743635" y="1733268"/>
            <a:ext cx="1225214" cy="1225214"/>
            <a:chOff x="6546344" y="1863490"/>
            <a:chExt cx="1158485" cy="1158485"/>
          </a:xfrm>
        </p:grpSpPr>
        <p:sp>
          <p:nvSpPr>
            <p:cNvPr id="25" name="圆角矩形 24"/>
            <p:cNvSpPr/>
            <p:nvPr/>
          </p:nvSpPr>
          <p:spPr>
            <a:xfrm rot="2700000">
              <a:off x="6546344" y="1863490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7881" y="2114966"/>
              <a:ext cx="723798" cy="723798"/>
            </a:xfrm>
            <a:prstGeom prst="rect">
              <a:avLst/>
            </a:prstGeom>
          </p:spPr>
        </p:pic>
      </p:grpSp>
      <p:grpSp>
        <p:nvGrpSpPr>
          <p:cNvPr id="44" name="组 43"/>
          <p:cNvGrpSpPr/>
          <p:nvPr/>
        </p:nvGrpSpPr>
        <p:grpSpPr>
          <a:xfrm>
            <a:off x="9625109" y="1733268"/>
            <a:ext cx="1225214" cy="1225214"/>
            <a:chOff x="9122373" y="1863490"/>
            <a:chExt cx="1158485" cy="1158485"/>
          </a:xfrm>
        </p:grpSpPr>
        <p:sp>
          <p:nvSpPr>
            <p:cNvPr id="35" name="圆角矩形 34"/>
            <p:cNvSpPr/>
            <p:nvPr/>
          </p:nvSpPr>
          <p:spPr>
            <a:xfrm rot="2700000">
              <a:off x="9122373" y="1863490"/>
              <a:ext cx="1158485" cy="1158485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10572" y="2185822"/>
              <a:ext cx="582086" cy="5820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市场分析</a:t>
            </a:r>
            <a:endParaRPr lang="zh-CN" altLang="en-US" dirty="0"/>
          </a:p>
        </p:txBody>
      </p:sp>
      <p:sp>
        <p:nvSpPr>
          <p:cNvPr id="15" name="矩形 5"/>
          <p:cNvSpPr>
            <a:spLocks noChangeArrowheads="1"/>
          </p:cNvSpPr>
          <p:nvPr/>
        </p:nvSpPr>
        <p:spPr bwMode="auto">
          <a:xfrm>
            <a:off x="798392" y="4617118"/>
            <a:ext cx="1074078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，南忱出品请输入你的内容南忱出品，请输入你的内容。南忱出品请输入你的内容南忱出品，请输入你的内容，南忱出品请输入你的内容南忱出品，请输入你的内容，南忱出品请输入你的内容南忱出品，请输入你的内容，南忱出品请输入你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的</a:t>
            </a:r>
            <a:r>
              <a:rPr lang="zh-CN" altLang="en-US" sz="16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内容。</a:t>
            </a:r>
            <a:endParaRPr lang="zh-CN" altLang="zh-CN" sz="16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0" name="圆角矩形 19"/>
          <p:cNvSpPr/>
          <p:nvPr/>
        </p:nvSpPr>
        <p:spPr>
          <a:xfrm rot="2700000">
            <a:off x="4051655" y="1613811"/>
            <a:ext cx="1225214" cy="122521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b="1" dirty="0"/>
          </a:p>
        </p:txBody>
      </p:sp>
      <p:sp>
        <p:nvSpPr>
          <p:cNvPr id="31" name="圆角矩形 30"/>
          <p:cNvSpPr/>
          <p:nvPr/>
        </p:nvSpPr>
        <p:spPr>
          <a:xfrm rot="2700000">
            <a:off x="5784372" y="1613811"/>
            <a:ext cx="1225214" cy="122521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圆角矩形 31"/>
          <p:cNvSpPr/>
          <p:nvPr/>
        </p:nvSpPr>
        <p:spPr>
          <a:xfrm rot="2700000">
            <a:off x="7517088" y="1613811"/>
            <a:ext cx="1225214" cy="122521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7" name="组 36"/>
          <p:cNvGrpSpPr/>
          <p:nvPr/>
        </p:nvGrpSpPr>
        <p:grpSpPr>
          <a:xfrm>
            <a:off x="4660688" y="-28213"/>
            <a:ext cx="3469007" cy="1720538"/>
            <a:chOff x="7069540" y="0"/>
            <a:chExt cx="3469007" cy="1651379"/>
          </a:xfrm>
        </p:grpSpPr>
        <p:cxnSp>
          <p:nvCxnSpPr>
            <p:cNvPr id="8" name="直线连接符 7"/>
            <p:cNvCxnSpPr/>
            <p:nvPr/>
          </p:nvCxnSpPr>
          <p:spPr>
            <a:xfrm flipV="1">
              <a:off x="7069540" y="0"/>
              <a:ext cx="0" cy="1651379"/>
            </a:xfrm>
            <a:prstGeom prst="line">
              <a:avLst/>
            </a:prstGeom>
            <a:ln>
              <a:solidFill>
                <a:srgbClr val="0070C0"/>
              </a:solidFill>
              <a:prstDash val="dashDot"/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8805831" y="0"/>
              <a:ext cx="0" cy="1651379"/>
            </a:xfrm>
            <a:prstGeom prst="line">
              <a:avLst/>
            </a:prstGeom>
            <a:ln>
              <a:solidFill>
                <a:srgbClr val="0070C0"/>
              </a:solidFill>
              <a:prstDash val="dashDot"/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V="1">
              <a:off x="10538547" y="0"/>
              <a:ext cx="0" cy="1651379"/>
            </a:xfrm>
            <a:prstGeom prst="line">
              <a:avLst/>
            </a:prstGeom>
            <a:ln>
              <a:solidFill>
                <a:srgbClr val="0070C0"/>
              </a:solidFill>
              <a:prstDash val="dashDot"/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矩形 11"/>
          <p:cNvSpPr/>
          <p:nvPr/>
        </p:nvSpPr>
        <p:spPr>
          <a:xfrm>
            <a:off x="3991820" y="2049193"/>
            <a:ext cx="11496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10.89</a:t>
            </a:r>
            <a:r>
              <a:rPr lang="zh-CN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81731" y="2049193"/>
            <a:ext cx="9909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22.5</a:t>
            </a:r>
            <a:r>
              <a:rPr lang="zh-CN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698906" y="2049193"/>
            <a:ext cx="1075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8821</a:t>
            </a:r>
            <a:r>
              <a:rPr lang="zh-CN" altLang="zh-CN" sz="2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41" name="组 40"/>
          <p:cNvGrpSpPr/>
          <p:nvPr/>
        </p:nvGrpSpPr>
        <p:grpSpPr>
          <a:xfrm>
            <a:off x="545910" y="3613420"/>
            <a:ext cx="11245755" cy="2832679"/>
            <a:chOff x="545910" y="4068517"/>
            <a:chExt cx="11245755" cy="2541358"/>
          </a:xfrm>
        </p:grpSpPr>
        <p:sp>
          <p:nvSpPr>
            <p:cNvPr id="38" name="圆角矩形 37"/>
            <p:cNvSpPr/>
            <p:nvPr/>
          </p:nvSpPr>
          <p:spPr>
            <a:xfrm>
              <a:off x="545910" y="4406204"/>
              <a:ext cx="11245755" cy="2203671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40" name="组 39"/>
            <p:cNvGrpSpPr/>
            <p:nvPr/>
          </p:nvGrpSpPr>
          <p:grpSpPr>
            <a:xfrm>
              <a:off x="4829529" y="4068517"/>
              <a:ext cx="3095380" cy="663077"/>
              <a:chOff x="4897837" y="3613159"/>
              <a:chExt cx="3095380" cy="950105"/>
            </a:xfrm>
          </p:grpSpPr>
          <p:sp>
            <p:nvSpPr>
              <p:cNvPr id="39" name="圆角矩形 38"/>
              <p:cNvSpPr/>
              <p:nvPr/>
            </p:nvSpPr>
            <p:spPr>
              <a:xfrm>
                <a:off x="4897837" y="3613159"/>
                <a:ext cx="3095380" cy="950105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547470" y="3737085"/>
                <a:ext cx="2083198" cy="749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市场</a:t>
                </a:r>
                <a:r>
                  <a:rPr lang="zh-CN" altLang="zh-CN" sz="2800" b="1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容量</a:t>
                </a:r>
                <a:endParaRPr lang="en-US" altLang="zh-CN" sz="2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42" name="矩形 5"/>
          <p:cNvSpPr>
            <a:spLocks noChangeArrowheads="1"/>
          </p:cNvSpPr>
          <p:nvPr/>
        </p:nvSpPr>
        <p:spPr bwMode="auto">
          <a:xfrm>
            <a:off x="740650" y="2080675"/>
            <a:ext cx="26088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</a:t>
            </a:r>
            <a:r>
              <a:rPr lang="zh-CN" altLang="en-US" sz="16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的内容。</a:t>
            </a:r>
            <a:endParaRPr lang="zh-CN" altLang="zh-CN" sz="16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3" name="矩形 5"/>
          <p:cNvSpPr>
            <a:spLocks noChangeArrowheads="1"/>
          </p:cNvSpPr>
          <p:nvPr/>
        </p:nvSpPr>
        <p:spPr bwMode="auto">
          <a:xfrm>
            <a:off x="9182782" y="2080675"/>
            <a:ext cx="26088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</a:t>
            </a:r>
            <a:r>
              <a:rPr lang="zh-CN" altLang="en-US" sz="16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的内容。</a:t>
            </a:r>
            <a:endParaRPr lang="zh-CN" altLang="zh-CN" sz="16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4" name="矩形 5"/>
          <p:cNvSpPr>
            <a:spLocks noChangeArrowheads="1"/>
          </p:cNvSpPr>
          <p:nvPr/>
        </p:nvSpPr>
        <p:spPr bwMode="auto">
          <a:xfrm>
            <a:off x="740650" y="1619010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一级容量</a:t>
            </a:r>
            <a:endParaRPr lang="zh-CN" altLang="zh-CN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6" name="矩形 5"/>
          <p:cNvSpPr>
            <a:spLocks noChangeArrowheads="1"/>
          </p:cNvSpPr>
          <p:nvPr/>
        </p:nvSpPr>
        <p:spPr bwMode="auto">
          <a:xfrm>
            <a:off x="9166661" y="1619010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二级容量</a:t>
            </a:r>
            <a:endParaRPr lang="zh-CN" altLang="zh-CN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形状 13"/>
          <p:cNvSpPr/>
          <p:nvPr/>
        </p:nvSpPr>
        <p:spPr>
          <a:xfrm rot="2700000">
            <a:off x="1241080" y="-2802140"/>
            <a:ext cx="8002722" cy="8002722"/>
          </a:xfrm>
          <a:custGeom>
            <a:avLst/>
            <a:gdLst>
              <a:gd name="connsiteX0" fmla="*/ 0 w 8002722"/>
              <a:gd name="connsiteY0" fmla="*/ 6306768 h 8002722"/>
              <a:gd name="connsiteX1" fmla="*/ 6306768 w 8002722"/>
              <a:gd name="connsiteY1" fmla="*/ 0 h 8002722"/>
              <a:gd name="connsiteX2" fmla="*/ 6668908 w 8002722"/>
              <a:gd name="connsiteY2" fmla="*/ 0 h 8002722"/>
              <a:gd name="connsiteX3" fmla="*/ 8002722 w 8002722"/>
              <a:gd name="connsiteY3" fmla="*/ 1333814 h 8002722"/>
              <a:gd name="connsiteX4" fmla="*/ 8002722 w 8002722"/>
              <a:gd name="connsiteY4" fmla="*/ 6668908 h 8002722"/>
              <a:gd name="connsiteX5" fmla="*/ 6668908 w 8002722"/>
              <a:gd name="connsiteY5" fmla="*/ 8002722 h 8002722"/>
              <a:gd name="connsiteX6" fmla="*/ 1333814 w 8002722"/>
              <a:gd name="connsiteY6" fmla="*/ 8002722 h 8002722"/>
              <a:gd name="connsiteX7" fmla="*/ 0 w 8002722"/>
              <a:gd name="connsiteY7" fmla="*/ 6668908 h 8002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02722" h="8002722">
                <a:moveTo>
                  <a:pt x="0" y="6306768"/>
                </a:moveTo>
                <a:lnTo>
                  <a:pt x="6306768" y="0"/>
                </a:lnTo>
                <a:lnTo>
                  <a:pt x="6668908" y="0"/>
                </a:lnTo>
                <a:cubicBezTo>
                  <a:pt x="7405553" y="0"/>
                  <a:pt x="8002722" y="597169"/>
                  <a:pt x="8002722" y="1333814"/>
                </a:cubicBezTo>
                <a:lnTo>
                  <a:pt x="8002722" y="6668908"/>
                </a:lnTo>
                <a:cubicBezTo>
                  <a:pt x="8002722" y="7405553"/>
                  <a:pt x="7405554" y="8002722"/>
                  <a:pt x="6668908" y="8002722"/>
                </a:cubicBezTo>
                <a:lnTo>
                  <a:pt x="1333814" y="8002722"/>
                </a:lnTo>
                <a:cubicBezTo>
                  <a:pt x="597169" y="8002722"/>
                  <a:pt x="0" y="7405553"/>
                  <a:pt x="0" y="6668908"/>
                </a:cubicBezTo>
                <a:close/>
              </a:path>
            </a:pathLst>
          </a:custGeom>
          <a:gradFill flip="none" rotWithShape="1">
            <a:gsLst>
              <a:gs pos="84000">
                <a:srgbClr val="006FBF">
                  <a:alpha val="94000"/>
                </a:srgbClr>
              </a:gs>
              <a:gs pos="100000">
                <a:srgbClr val="0070C0">
                  <a:alpha val="41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101600" sx="102000" sy="102000" algn="ct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3757599" y="946209"/>
            <a:ext cx="3629938" cy="727803"/>
          </a:xfrm>
        </p:spPr>
        <p:txBody>
          <a:bodyPr>
            <a:normAutofit lnSpcReduction="10000"/>
          </a:bodyPr>
          <a:lstStyle/>
          <a:p>
            <a:r>
              <a:rPr lang="zh-CN" altLang="en-US" b="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项目介绍</a:t>
            </a:r>
            <a:endParaRPr lang="zh-CN" altLang="en-US" b="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991579" y="1779203"/>
            <a:ext cx="5161979" cy="584775"/>
            <a:chOff x="3488535" y="3502850"/>
            <a:chExt cx="5161979" cy="584775"/>
          </a:xfrm>
        </p:grpSpPr>
        <p:grpSp>
          <p:nvGrpSpPr>
            <p:cNvPr id="8" name="组合 7"/>
            <p:cNvGrpSpPr/>
            <p:nvPr/>
          </p:nvGrpSpPr>
          <p:grpSpPr>
            <a:xfrm>
              <a:off x="3488535" y="3502850"/>
              <a:ext cx="5161979" cy="584775"/>
              <a:chOff x="3009563" y="3662508"/>
              <a:chExt cx="5161979" cy="584775"/>
            </a:xfrm>
          </p:grpSpPr>
          <p:sp>
            <p:nvSpPr>
              <p:cNvPr id="10" name="TextBox 19"/>
              <p:cNvSpPr txBox="1"/>
              <p:nvPr/>
            </p:nvSpPr>
            <p:spPr>
              <a:xfrm>
                <a:off x="3009563" y="3662508"/>
                <a:ext cx="51619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产品服务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  <p:sp>
            <p:nvSpPr>
              <p:cNvPr id="11" name="TextBox 37"/>
              <p:cNvSpPr txBox="1"/>
              <p:nvPr/>
            </p:nvSpPr>
            <p:spPr>
              <a:xfrm>
                <a:off x="5022707" y="3662508"/>
                <a:ext cx="278594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solidFill>
                      <a:schemeClr val="bg1"/>
                    </a:solidFill>
                    <a:latin typeface="微软雅黑 Light" panose="020B0502040204020203" charset="-122"/>
                    <a:ea typeface="微软雅黑 Light" panose="020B0502040204020203" charset="-122"/>
                    <a:cs typeface="微软雅黑 Light" panose="020B0502040204020203" charset="-122"/>
                  </a:rPr>
                  <a:t>产品特点</a:t>
                </a:r>
                <a:endParaRPr lang="zh-CN" altLang="en-US" sz="3200" dirty="0">
                  <a:solidFill>
                    <a:schemeClr val="bg1"/>
                  </a:solidFill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 flipV="1">
              <a:off x="5437511" y="3558325"/>
              <a:ext cx="0" cy="42795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579" y="841019"/>
            <a:ext cx="727803" cy="727803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991579" y="2419453"/>
            <a:ext cx="4636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内容南忱出品，请输入你的内容，南忱出品请输入你的内容南忱出品，请输入你的内容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dirty="0" smtClean="0">
                <a:solidFill>
                  <a:schemeClr val="bg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solidFill>
                <a:schemeClr val="bg1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prism isInverted="1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产品服务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79425" y="2005996"/>
            <a:ext cx="11198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线上</a:t>
            </a: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请输入你的内容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线下：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南忱出品请输入你的内容南忱出品，请输入你的内容，南忱出品请输入你的内容南忱出品，请输入你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51136" y="1002107"/>
            <a:ext cx="7223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请输入你的标题</a:t>
            </a:r>
            <a:r>
              <a:rPr lang="en-US" altLang="zh-CN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6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最后一公里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79425" y="3411090"/>
            <a:ext cx="5131347" cy="2934793"/>
            <a:chOff x="7112000" y="2908300"/>
            <a:chExt cx="4826000" cy="2845543"/>
          </a:xfrm>
        </p:grpSpPr>
        <p:sp>
          <p:nvSpPr>
            <p:cNvPr id="5" name="圆角矩形 4"/>
            <p:cNvSpPr/>
            <p:nvPr/>
          </p:nvSpPr>
          <p:spPr>
            <a:xfrm>
              <a:off x="7112000" y="3225800"/>
              <a:ext cx="4826000" cy="2528043"/>
            </a:xfrm>
            <a:prstGeom prst="round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378466" y="3714909"/>
              <a:ext cx="4455908" cy="1880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南忱出品请输入你的内容南忱出品，请输入你的内容，南忱出品请输入你的内容南忱出品，请输入你的内容</a:t>
              </a:r>
              <a:r>
                <a:rPr lang="zh-CN" altLang="en-US" sz="1600" dirty="0" smtClean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，</a:t>
              </a:r>
              <a:r>
                <a:rPr lang="zh-CN" altLang="en-US" sz="1600" dirty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南忱出品请输入你的内容南忱出品，请输入你的内容，南忱出品请输入你的内容南忱出品，请输入你的</a:t>
              </a:r>
              <a:r>
                <a:rPr lang="zh-CN" altLang="en-US" sz="1600" dirty="0" smtClean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内容</a:t>
              </a:r>
              <a:r>
                <a:rPr lang="zh-CN" altLang="en-US" sz="1600" dirty="0">
                  <a:latin typeface="微软雅黑 Light" panose="020B0502040204020203" charset="-122"/>
                  <a:ea typeface="微软雅黑 Light" panose="020B0502040204020203" charset="-122"/>
                  <a:cs typeface="微软雅黑 Light" panose="020B0502040204020203" charset="-122"/>
                </a:rPr>
                <a:t>。</a:t>
              </a:r>
              <a:endParaRPr lang="zh-CN" altLang="zh-CN" sz="16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7378466" y="2908300"/>
              <a:ext cx="1955800" cy="64770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产品</a:t>
              </a:r>
              <a:r>
                <a:rPr lang="zh-CN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服务</a:t>
              </a:r>
              <a:endParaRPr lang="zh-CN" altLang="en-US" dirty="0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6590393" y="-854261"/>
            <a:ext cx="410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2" name="任意多边形 21"/>
          <p:cNvSpPr/>
          <p:nvPr/>
        </p:nvSpPr>
        <p:spPr>
          <a:xfrm>
            <a:off x="8715827" y="5678581"/>
            <a:ext cx="1505250" cy="838775"/>
          </a:xfrm>
          <a:custGeom>
            <a:avLst/>
            <a:gdLst>
              <a:gd name="connsiteX0" fmla="*/ 0 w 2241629"/>
              <a:gd name="connsiteY0" fmla="*/ 0 h 1205177"/>
              <a:gd name="connsiteX1" fmla="*/ 2241629 w 2241629"/>
              <a:gd name="connsiteY1" fmla="*/ 0 h 1205177"/>
              <a:gd name="connsiteX2" fmla="*/ 2241629 w 2241629"/>
              <a:gd name="connsiteY2" fmla="*/ 1205177 h 1205177"/>
              <a:gd name="connsiteX3" fmla="*/ 0 w 2241629"/>
              <a:gd name="connsiteY3" fmla="*/ 1205177 h 1205177"/>
              <a:gd name="connsiteX4" fmla="*/ 0 w 2241629"/>
              <a:gd name="connsiteY4" fmla="*/ 0 h 1205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1629" h="1205177">
                <a:moveTo>
                  <a:pt x="0" y="0"/>
                </a:moveTo>
                <a:lnTo>
                  <a:pt x="2241629" y="0"/>
                </a:lnTo>
                <a:lnTo>
                  <a:pt x="2241629" y="1205177"/>
                </a:lnTo>
                <a:lnTo>
                  <a:pt x="0" y="12051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marL="0" lvl="0" indent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600" kern="1200"/>
          </a:p>
        </p:txBody>
      </p:sp>
      <p:sp>
        <p:nvSpPr>
          <p:cNvPr id="9" name="文本框 8"/>
          <p:cNvSpPr txBox="1"/>
          <p:nvPr/>
        </p:nvSpPr>
        <p:spPr>
          <a:xfrm>
            <a:off x="6162610" y="5386193"/>
            <a:ext cx="5110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最后一公里，解决生活难题！</a:t>
            </a:r>
            <a:endParaRPr lang="en-US" altLang="zh-CN" sz="3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239448" y="3881358"/>
            <a:ext cx="5197779" cy="1419002"/>
            <a:chOff x="6239448" y="3244630"/>
            <a:chExt cx="5197779" cy="1419002"/>
          </a:xfrm>
        </p:grpSpPr>
        <p:sp>
          <p:nvSpPr>
            <p:cNvPr id="15" name="任意多边形 14"/>
            <p:cNvSpPr/>
            <p:nvPr/>
          </p:nvSpPr>
          <p:spPr>
            <a:xfrm>
              <a:off x="7506771" y="3244630"/>
              <a:ext cx="1173447" cy="1397959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1380" tIns="412071" rIns="371380" bIns="4120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b="1" kern="1200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8715827" y="3524222"/>
              <a:ext cx="1505250" cy="838775"/>
            </a:xfrm>
            <a:custGeom>
              <a:avLst/>
              <a:gdLst>
                <a:gd name="connsiteX0" fmla="*/ 0 w 2241629"/>
                <a:gd name="connsiteY0" fmla="*/ 0 h 1205177"/>
                <a:gd name="connsiteX1" fmla="*/ 2241629 w 2241629"/>
                <a:gd name="connsiteY1" fmla="*/ 0 h 1205177"/>
                <a:gd name="connsiteX2" fmla="*/ 2241629 w 2241629"/>
                <a:gd name="connsiteY2" fmla="*/ 1205177 h 1205177"/>
                <a:gd name="connsiteX3" fmla="*/ 0 w 2241629"/>
                <a:gd name="connsiteY3" fmla="*/ 1205177 h 1205177"/>
                <a:gd name="connsiteX4" fmla="*/ 0 w 2241629"/>
                <a:gd name="connsiteY4" fmla="*/ 0 h 1205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41629" h="1205177">
                  <a:moveTo>
                    <a:pt x="0" y="0"/>
                  </a:moveTo>
                  <a:lnTo>
                    <a:pt x="2241629" y="0"/>
                  </a:lnTo>
                  <a:lnTo>
                    <a:pt x="2241629" y="1205177"/>
                  </a:lnTo>
                  <a:lnTo>
                    <a:pt x="0" y="120517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b="1" kern="1200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6239448" y="3244630"/>
              <a:ext cx="1173447" cy="1397959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b="1" kern="1200" dirty="0"/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10048451" y="3265674"/>
              <a:ext cx="1173447" cy="139795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1380" tIns="412071" rIns="371380" bIns="412071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b="1" kern="1200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8781128" y="3265674"/>
              <a:ext cx="1173447" cy="1397958"/>
            </a:xfrm>
            <a:custGeom>
              <a:avLst/>
              <a:gdLst>
                <a:gd name="connsiteX0" fmla="*/ 0 w 2008628"/>
                <a:gd name="connsiteY0" fmla="*/ 873753 h 1747506"/>
                <a:gd name="connsiteX1" fmla="*/ 436877 w 2008628"/>
                <a:gd name="connsiteY1" fmla="*/ 0 h 1747506"/>
                <a:gd name="connsiteX2" fmla="*/ 1571752 w 2008628"/>
                <a:gd name="connsiteY2" fmla="*/ 0 h 1747506"/>
                <a:gd name="connsiteX3" fmla="*/ 2008628 w 2008628"/>
                <a:gd name="connsiteY3" fmla="*/ 873753 h 1747506"/>
                <a:gd name="connsiteX4" fmla="*/ 1571752 w 2008628"/>
                <a:gd name="connsiteY4" fmla="*/ 1747506 h 1747506"/>
                <a:gd name="connsiteX5" fmla="*/ 436877 w 2008628"/>
                <a:gd name="connsiteY5" fmla="*/ 1747506 h 1747506"/>
                <a:gd name="connsiteX6" fmla="*/ 0 w 2008628"/>
                <a:gd name="connsiteY6" fmla="*/ 873753 h 174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8628" h="1747506">
                  <a:moveTo>
                    <a:pt x="1004314" y="0"/>
                  </a:moveTo>
                  <a:lnTo>
                    <a:pt x="2008627" y="380083"/>
                  </a:lnTo>
                  <a:lnTo>
                    <a:pt x="2008627" y="1367424"/>
                  </a:lnTo>
                  <a:lnTo>
                    <a:pt x="1004314" y="1747506"/>
                  </a:lnTo>
                  <a:lnTo>
                    <a:pt x="1" y="1367424"/>
                  </a:lnTo>
                  <a:lnTo>
                    <a:pt x="1" y="380083"/>
                  </a:lnTo>
                  <a:lnTo>
                    <a:pt x="1004314" y="0"/>
                  </a:lnTo>
                  <a:close/>
                </a:path>
              </a:pathLst>
            </a:custGeom>
            <a:solidFill>
              <a:srgbClr val="0070C0"/>
            </a:solidFill>
            <a:ln w="28575"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1" rIns="272320" bIns="313011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800" b="1" kern="120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379939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运动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7647951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休闲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8945493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活动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0214143" y="3672953"/>
              <a:ext cx="1223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</a:rPr>
                <a:t>服务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产品特点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 rot="2700000">
            <a:off x="4819464" y="2630055"/>
            <a:ext cx="2519113" cy="2519113"/>
          </a:xfrm>
          <a:prstGeom prst="roundRect">
            <a:avLst/>
          </a:prstGeom>
          <a:solidFill>
            <a:srgbClr val="006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16730" y="2074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6730" y="4752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122999" y="2074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22999" y="4752292"/>
            <a:ext cx="367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南忱出品请输入你的内容南忱出品，请输入你的内容，南忱出品请输入你的内容南忱出品，请输入你的内容</a:t>
            </a:r>
            <a:r>
              <a:rPr lang="zh-CN" altLang="en-US" sz="1400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</a:t>
            </a:r>
            <a:r>
              <a:rPr lang="zh-CN" altLang="en-US" sz="14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南忱出品请输入你的内容</a:t>
            </a:r>
            <a:r>
              <a:rPr lang="zh-CN" altLang="en-US" sz="14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南忱</a:t>
            </a:r>
            <a:r>
              <a:rPr lang="zh-CN" altLang="en-US" sz="140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出品</a:t>
            </a:r>
            <a:endParaRPr lang="zh-CN" altLang="zh-CN" sz="14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616730" y="1589257"/>
            <a:ext cx="83926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特点</a:t>
            </a:r>
            <a:r>
              <a:rPr lang="en-US" altLang="zh-CN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1</a:t>
            </a:r>
            <a:endParaRPr lang="zh-CN" altLang="zh-CN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616730" y="4244461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特点</a:t>
            </a:r>
            <a:r>
              <a:rPr lang="en-US" altLang="zh-CN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3</a:t>
            </a:r>
            <a:endParaRPr lang="zh-CN" altLang="zh-CN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2" name="矩形 5"/>
          <p:cNvSpPr>
            <a:spLocks noChangeArrowheads="1"/>
          </p:cNvSpPr>
          <p:nvPr/>
        </p:nvSpPr>
        <p:spPr bwMode="auto">
          <a:xfrm>
            <a:off x="8113924" y="1589257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特点</a:t>
            </a:r>
            <a:r>
              <a:rPr lang="en-US" altLang="zh-CN" b="1" dirty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2</a:t>
            </a:r>
            <a:endParaRPr lang="zh-CN" altLang="zh-CN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3" name="矩形 5"/>
          <p:cNvSpPr>
            <a:spLocks noChangeArrowheads="1"/>
          </p:cNvSpPr>
          <p:nvPr/>
        </p:nvSpPr>
        <p:spPr bwMode="auto">
          <a:xfrm>
            <a:off x="8113924" y="4244461"/>
            <a:ext cx="260888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特点</a:t>
            </a:r>
            <a:r>
              <a:rPr lang="en-US" altLang="zh-CN" b="1" dirty="0" smtClean="0">
                <a:solidFill>
                  <a:srgbClr val="0070C0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4</a:t>
            </a:r>
            <a:endParaRPr lang="zh-CN" altLang="zh-CN" b="1" dirty="0">
              <a:solidFill>
                <a:srgbClr val="0070C0"/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582210" y="1726192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高清</a:t>
            </a:r>
            <a:endParaRPr kumimoji="1" lang="zh-CN" altLang="en-US" sz="2000" b="1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958126" y="3177847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高速</a:t>
            </a:r>
            <a:endParaRPr kumimoji="1" lang="zh-CN" altLang="en-US" sz="2000" b="1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7090799" y="3376335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安全</a:t>
            </a:r>
            <a:endParaRPr kumimoji="1" lang="zh-CN" altLang="en-US" sz="2000" b="1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582210" y="5053961"/>
            <a:ext cx="993624" cy="993624"/>
          </a:xfrm>
          <a:prstGeom prst="ellipse">
            <a:avLst/>
          </a:prstGeom>
          <a:solidFill>
            <a:srgbClr val="006FB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快捷</a:t>
            </a:r>
            <a:endParaRPr kumimoji="1" lang="zh-CN" altLang="en-US" sz="2000" b="1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29" name="直线连接符 28"/>
          <p:cNvCxnSpPr/>
          <p:nvPr/>
        </p:nvCxnSpPr>
        <p:spPr>
          <a:xfrm>
            <a:off x="1455991" y="1726192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5"/>
          <p:cNvSpPr>
            <a:spLocks noChangeArrowheads="1"/>
          </p:cNvSpPr>
          <p:nvPr/>
        </p:nvSpPr>
        <p:spPr bwMode="auto">
          <a:xfrm>
            <a:off x="1575068" y="1589257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请输入</a:t>
            </a:r>
            <a:r>
              <a:rPr lang="zh-CN" altLang="en-US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你的内容</a:t>
            </a:r>
            <a:endParaRPr lang="zh-CN" altLang="zh-CN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34" name="直线连接符 33"/>
          <p:cNvCxnSpPr/>
          <p:nvPr/>
        </p:nvCxnSpPr>
        <p:spPr>
          <a:xfrm>
            <a:off x="1455991" y="4381396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5"/>
          <p:cNvSpPr>
            <a:spLocks noChangeArrowheads="1"/>
          </p:cNvSpPr>
          <p:nvPr/>
        </p:nvSpPr>
        <p:spPr bwMode="auto">
          <a:xfrm>
            <a:off x="1575068" y="4244461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请输入</a:t>
            </a:r>
            <a:r>
              <a:rPr lang="zh-CN" altLang="en-US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你的内容</a:t>
            </a:r>
            <a:endParaRPr lang="zh-CN" altLang="zh-CN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36" name="直线连接符 35"/>
          <p:cNvCxnSpPr/>
          <p:nvPr/>
        </p:nvCxnSpPr>
        <p:spPr>
          <a:xfrm>
            <a:off x="8927055" y="4381396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5"/>
          <p:cNvSpPr>
            <a:spLocks noChangeArrowheads="1"/>
          </p:cNvSpPr>
          <p:nvPr/>
        </p:nvSpPr>
        <p:spPr bwMode="auto">
          <a:xfrm>
            <a:off x="9046132" y="4244461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请输入你的内容</a:t>
            </a:r>
            <a:endParaRPr lang="zh-CN" altLang="zh-CN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38" name="直线连接符 37"/>
          <p:cNvCxnSpPr/>
          <p:nvPr/>
        </p:nvCxnSpPr>
        <p:spPr>
          <a:xfrm>
            <a:off x="8927055" y="1739037"/>
            <a:ext cx="0" cy="25115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5"/>
          <p:cNvSpPr>
            <a:spLocks noChangeArrowheads="1"/>
          </p:cNvSpPr>
          <p:nvPr/>
        </p:nvSpPr>
        <p:spPr bwMode="auto">
          <a:xfrm>
            <a:off x="9046132" y="1602102"/>
            <a:ext cx="239852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请输入</a:t>
            </a:r>
            <a:r>
              <a:rPr lang="zh-CN" altLang="en-US" smtClean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你的内容</a:t>
            </a:r>
            <a:endParaRPr lang="zh-CN" altLang="zh-CN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760" y="3376335"/>
            <a:ext cx="1055074" cy="10550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2000">
        <p14:gallery dir="l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4737</Words>
  <Application>WPS 演示</Application>
  <PresentationFormat>宽屏</PresentationFormat>
  <Paragraphs>488</Paragraphs>
  <Slides>27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Arial</vt:lpstr>
      <vt:lpstr>宋体</vt:lpstr>
      <vt:lpstr>Wingdings</vt:lpstr>
      <vt:lpstr>等线</vt:lpstr>
      <vt:lpstr>微软雅黑</vt:lpstr>
      <vt:lpstr>微软雅黑 Light</vt:lpstr>
      <vt:lpstr>Yuanti SC</vt:lpstr>
      <vt:lpstr>Arial Unicode MS</vt:lpstr>
      <vt:lpstr>Cambria</vt:lpstr>
      <vt:lpstr>Calibri</vt:lpstr>
      <vt:lpstr>Meiryo</vt:lpstr>
      <vt:lpstr>Yu Gothic UI</vt:lpstr>
      <vt:lpstr>Arial Narrow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305</cp:revision>
  <cp:lastPrinted>2017-02-19T13:02:00Z</cp:lastPrinted>
  <dcterms:created xsi:type="dcterms:W3CDTF">2016-07-12T12:18:00Z</dcterms:created>
  <dcterms:modified xsi:type="dcterms:W3CDTF">2024-03-19T17:12:26Z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2B05695BEA5445D3B415A527E8A35A0A_13</vt:lpwstr>
  </property>
  <property fmtid="{D5CDD505-2E9C-101B-9397-08002B2CF9AE}" pid="3" name="KSOProductBuildVer">
    <vt:lpwstr>2052-12.1.0.16388</vt:lpwstr>
  </property>
</Properties>
</file>