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8"/>
  </p:notesMasterIdLst>
  <p:sldIdLst>
    <p:sldId id="256" r:id="rId4"/>
    <p:sldId id="313" r:id="rId5"/>
    <p:sldId id="314" r:id="rId6"/>
    <p:sldId id="269" r:id="rId7"/>
    <p:sldId id="315" r:id="rId9"/>
    <p:sldId id="297" r:id="rId10"/>
    <p:sldId id="303" r:id="rId11"/>
    <p:sldId id="262" r:id="rId12"/>
    <p:sldId id="282" r:id="rId13"/>
    <p:sldId id="304" r:id="rId14"/>
    <p:sldId id="290" r:id="rId15"/>
    <p:sldId id="265" r:id="rId16"/>
    <p:sldId id="260" r:id="rId17"/>
    <p:sldId id="299" r:id="rId18"/>
    <p:sldId id="300" r:id="rId19"/>
    <p:sldId id="293" r:id="rId20"/>
    <p:sldId id="275" r:id="rId21"/>
    <p:sldId id="294" r:id="rId22"/>
    <p:sldId id="279" r:id="rId23"/>
    <p:sldId id="316" r:id="rId24"/>
    <p:sldId id="302" r:id="rId25"/>
    <p:sldId id="301" r:id="rId26"/>
    <p:sldId id="286" r:id="rId27"/>
    <p:sldId id="317" r:id="rId28"/>
    <p:sldId id="337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7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86D9A"/>
    <a:srgbClr val="5A93B6"/>
    <a:srgbClr val="176191"/>
    <a:srgbClr val="5392B5"/>
    <a:srgbClr val="5B91B7"/>
    <a:srgbClr val="115789"/>
    <a:srgbClr val="115A8E"/>
    <a:srgbClr val="FEFEFE"/>
    <a:srgbClr val="C3C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852" y="114"/>
      </p:cViewPr>
      <p:guideLst>
        <p:guide pos="3817"/>
        <p:guide pos="574"/>
        <p:guide pos="7129"/>
        <p:guide orient="horz" pos="2183"/>
        <p:guide orient="horz" pos="391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2C9CA-EDF5-4A31-957C-EC1E6435C0E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AB5AD-B322-4B05-8A20-62592A0DC1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98829A-DCFB-4E99-A7EE-6EDDF02E831D}" type="slidenum">
              <a:rPr lang="en-US" altLang="zh-CN"/>
            </a:fld>
            <a:endParaRPr lang="en-US" altLang="zh-CN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你寻求帮助了吗</a:t>
            </a:r>
            <a:r>
              <a:rPr lang="en-US" altLang="zh-CN">
                <a:latin typeface="Arial" panose="020B0604020202020204" pitchFamily="34" charset="0"/>
              </a:rPr>
              <a:t>?</a:t>
            </a:r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36E4052-5136-4798-84A6-8C71466C8576}" type="slidenum">
              <a:rPr lang="en-US" altLang="zh-CN"/>
            </a:fld>
            <a:endParaRPr lang="en-US" altLang="zh-CN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珠海保安</a:t>
            </a:r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414FE85-AF6B-43B4-AB30-1AAC7608F217}" type="slidenum">
              <a:rPr lang="en-US" altLang="zh-CN"/>
            </a:fld>
            <a:endParaRPr lang="en-US" altLang="zh-CN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麦克蒂罗</a:t>
            </a:r>
            <a:endParaRPr lang="zh-CN" altLang="en-US">
              <a:latin typeface="Arial" panose="020B0604020202020204" pitchFamily="34" charset="0"/>
            </a:endParaRP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A3EDEFC-4577-4BED-862E-C1E746CE1A4D}" type="slidenum">
              <a:rPr lang="en-US" altLang="zh-CN"/>
            </a:fld>
            <a:endParaRPr lang="en-US" altLang="zh-CN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招聘的故事</a:t>
            </a:r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04B41D8-EB8A-4D02-A1D9-35937C998C39}" type="slidenum">
              <a:rPr lang="en-US" altLang="zh-CN"/>
            </a:fld>
            <a:endParaRPr lang="en-US" altLang="zh-CN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A9B45E8-1DAC-4AC4-AB9C-649247B9B646}" type="slidenum">
              <a:rPr lang="en-US" altLang="zh-CN"/>
            </a:fld>
            <a:endParaRPr lang="en-US" altLang="zh-CN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赵氏孤儿</a:t>
            </a:r>
            <a:r>
              <a:rPr lang="en-US" altLang="zh-CN">
                <a:latin typeface="Arial" panose="020B0604020202020204" pitchFamily="34" charset="0"/>
              </a:rPr>
              <a:t>.</a:t>
            </a:r>
            <a:r>
              <a:rPr lang="zh-CN" altLang="en-US">
                <a:latin typeface="Arial" panose="020B0604020202020204" pitchFamily="34" charset="0"/>
              </a:rPr>
              <a:t>晋灵公时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武臣屠岸贾与文臣赵盾不和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命赵朔自杀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程婴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韩厥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公孙杵臼</a:t>
            </a:r>
            <a:endParaRPr lang="zh-CN" altLang="en-US">
              <a:latin typeface="Arial" panose="020B0604020202020204" pitchFamily="34" charset="0"/>
            </a:endParaRP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416004A-5112-44F2-A306-D74CF3FF305F}" type="slidenum">
              <a:rPr lang="en-US" altLang="zh-CN"/>
            </a:fld>
            <a:endParaRPr lang="en-US" altLang="zh-CN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E65045E-9FB2-468B-A7BD-8B3F5B4377C6}" type="slidenum">
              <a:rPr lang="en-US" altLang="zh-CN"/>
            </a:fld>
            <a:endParaRPr lang="en-US" altLang="zh-CN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AB5AD-B322-4B05-8A20-62592A0DC1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3E7DC5C-DF4D-4227-9BF2-3DA0C8BD7BEC}" type="slidenum">
              <a:rPr lang="en-US" altLang="zh-CN"/>
            </a:fld>
            <a:endParaRPr lang="en-US" altLang="zh-CN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22F3449-4CA4-4BBC-A616-613451A8F39C}" type="slidenum">
              <a:rPr lang="en-US" altLang="zh-CN"/>
            </a:fld>
            <a:endParaRPr lang="en-US" altLang="zh-CN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897FC05-9D8F-45B3-884E-CD9B43DBA4A9}" type="slidenum">
              <a:rPr lang="en-US" altLang="zh-CN"/>
            </a:fld>
            <a:endParaRPr lang="en-US" altLang="zh-CN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双料博士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牛津法律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哈佛工商</a:t>
            </a:r>
            <a:r>
              <a:rPr lang="en-US" altLang="zh-CN">
                <a:latin typeface="Arial" panose="020B0604020202020204" pitchFamily="34" charset="0"/>
              </a:rPr>
              <a:t>,93</a:t>
            </a:r>
            <a:r>
              <a:rPr lang="zh-CN" altLang="en-US">
                <a:latin typeface="Arial" panose="020B0604020202020204" pitchFamily="34" charset="0"/>
              </a:rPr>
              <a:t>年计算机公司市场总监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半年出卖市场开发机密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制药策划总监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三个月出卖新药开发资料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电气公司总裁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拉出骨干自己当老板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半年后关门</a:t>
            </a:r>
            <a:r>
              <a:rPr lang="en-US" altLang="zh-CN">
                <a:latin typeface="Arial" panose="020B0604020202020204" pitchFamily="34" charset="0"/>
              </a:rPr>
              <a:t>,93</a:t>
            </a:r>
            <a:r>
              <a:rPr lang="zh-CN" altLang="en-US">
                <a:latin typeface="Arial" panose="020B0604020202020204" pitchFamily="34" charset="0"/>
              </a:rPr>
              <a:t>年到</a:t>
            </a:r>
            <a:r>
              <a:rPr lang="en-US" altLang="zh-CN">
                <a:latin typeface="Arial" panose="020B0604020202020204" pitchFamily="34" charset="0"/>
              </a:rPr>
              <a:t>98</a:t>
            </a:r>
            <a:r>
              <a:rPr lang="zh-CN" altLang="en-US">
                <a:latin typeface="Arial" panose="020B0604020202020204" pitchFamily="34" charset="0"/>
              </a:rPr>
              <a:t>年</a:t>
            </a:r>
            <a:r>
              <a:rPr lang="en-US" altLang="zh-CN">
                <a:latin typeface="Arial" panose="020B0604020202020204" pitchFamily="34" charset="0"/>
              </a:rPr>
              <a:t>,21</a:t>
            </a:r>
            <a:r>
              <a:rPr lang="zh-CN" altLang="en-US">
                <a:latin typeface="Arial" panose="020B0604020202020204" pitchFamily="34" charset="0"/>
              </a:rPr>
              <a:t>个企业</a:t>
            </a:r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9418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0EE3A-CC5D-49CA-9E0B-B856EDFD50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F283B-FC23-4161-9954-A3A1F4304E2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9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1.png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3.png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121906" y="4136325"/>
            <a:ext cx="1871026" cy="307777"/>
          </a:xfrm>
          <a:prstGeom prst="rect">
            <a:avLst/>
          </a:prstGeom>
          <a:solidFill>
            <a:srgbClr val="115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9120" y="4135450"/>
            <a:ext cx="1950751" cy="307777"/>
          </a:xfrm>
          <a:prstGeom prst="rect">
            <a:avLst/>
          </a:prstGeom>
          <a:solidFill>
            <a:srgbClr val="115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4449" y="1511962"/>
            <a:ext cx="73997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rgbClr val="115789"/>
                </a:solidFill>
                <a:cs typeface="+mn-ea"/>
                <a:sym typeface="+mn-lt"/>
              </a:rPr>
              <a:t>企业文化忠诚篇</a:t>
            </a:r>
            <a:endParaRPr lang="zh-CN" altLang="en-US" sz="8000" b="1" dirty="0">
              <a:solidFill>
                <a:srgbClr val="115789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9699" y="2759296"/>
            <a:ext cx="412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b="1" dirty="0">
                <a:solidFill>
                  <a:srgbClr val="115789"/>
                </a:solidFill>
                <a:cs typeface="+mn-ea"/>
                <a:sym typeface="+mn-lt"/>
              </a:rPr>
              <a:t>受人之托 忠人之事</a:t>
            </a:r>
            <a:endParaRPr lang="zh-CN" altLang="en-US" b="1" dirty="0">
              <a:solidFill>
                <a:srgbClr val="115789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9699" y="1071254"/>
            <a:ext cx="58408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Corporate Culture Loyalty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5"/>
          <p:cNvSpPr txBox="1"/>
          <p:nvPr/>
        </p:nvSpPr>
        <p:spPr>
          <a:xfrm>
            <a:off x="942491" y="4120061"/>
            <a:ext cx="156400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营</a:t>
            </a:r>
            <a:endParaRPr lang="zh-CN" altLang="en-US" sz="16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5"/>
          <p:cNvSpPr txBox="1"/>
          <p:nvPr/>
        </p:nvSpPr>
        <p:spPr>
          <a:xfrm>
            <a:off x="3096259" y="4120936"/>
            <a:ext cx="1922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汇报时间：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9910" y="3245471"/>
            <a:ext cx="5636662" cy="548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忠诚不谈条件、忠诚不讲回报、忠诚是一种义务、忠诚是一种责任、忠诚是一种操守、忠诚是人生最重要的品质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: 圆角 15"/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29963" y="2585903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家庭教育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69695" y="4258485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社会教育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69695" y="2585903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宗教教育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888476" y="617448"/>
            <a:ext cx="2260771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人生四大教育</a:t>
            </a:r>
            <a:endParaRPr lang="zh-CN" altLang="en-US" sz="2400" b="1" dirty="0">
              <a:solidFill>
                <a:srgbClr val="1157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29963" y="4258485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03.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学校教育</a:t>
            </a:r>
            <a:endParaRPr lang="zh-CN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96835" y="1705091"/>
            <a:ext cx="3598329" cy="35983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7157" y="2362673"/>
            <a:ext cx="1828804" cy="91440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27157" y="3954864"/>
            <a:ext cx="1828804" cy="91440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269695" y="2362673"/>
            <a:ext cx="1828804" cy="91440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269695" y="3954864"/>
            <a:ext cx="1828804" cy="9144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 flipV="1">
            <a:off x="0" y="533400"/>
            <a:ext cx="8540750" cy="762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zh-CN">
                <a:latin typeface="+mn-lt"/>
                <a:ea typeface="+mn-ea"/>
                <a:cs typeface="+mn-ea"/>
                <a:sym typeface="+mn-lt"/>
              </a:rPr>
            </a:br>
            <a:endParaRPr lang="en-US" altLang="zh-CN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49114" y="761076"/>
            <a:ext cx="9992199" cy="5945448"/>
            <a:chOff x="2362200" y="1143000"/>
            <a:chExt cx="7391400" cy="4648200"/>
          </a:xfrm>
        </p:grpSpPr>
        <p:sp>
          <p:nvSpPr>
            <p:cNvPr id="16388" name="Line 4"/>
            <p:cNvSpPr>
              <a:spLocks noChangeShapeType="1"/>
            </p:cNvSpPr>
            <p:nvPr/>
          </p:nvSpPr>
          <p:spPr bwMode="auto">
            <a:xfrm>
              <a:off x="2362200" y="3962400"/>
              <a:ext cx="7391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 flipV="1">
              <a:off x="5486400" y="1143000"/>
              <a:ext cx="0" cy="464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486400" y="3124200"/>
              <a:ext cx="1143000" cy="838200"/>
            </a:xfrm>
            <a:prstGeom prst="rect">
              <a:avLst/>
            </a:prstGeom>
            <a:solidFill>
              <a:srgbClr val="115A8E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</a:t>
              </a:r>
              <a:r>
                <a:rPr lang="zh-CN" altLang="en-US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人在</a:t>
              </a:r>
              <a:endPara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6629400" y="3124200"/>
              <a:ext cx="1143000" cy="838200"/>
            </a:xfrm>
            <a:prstGeom prst="rect">
              <a:avLst/>
            </a:prstGeom>
            <a:solidFill>
              <a:srgbClr val="5392B5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D</a:t>
              </a:r>
              <a:r>
                <a:rPr lang="zh-CN" altLang="en-US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人才</a:t>
              </a:r>
              <a:endPara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5486400" y="2286000"/>
              <a:ext cx="1143000" cy="838200"/>
            </a:xfrm>
            <a:prstGeom prst="rect">
              <a:avLst/>
            </a:prstGeom>
            <a:solidFill>
              <a:srgbClr val="5392B5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</a:t>
              </a: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人材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6629400" y="2286000"/>
              <a:ext cx="1143000" cy="838200"/>
            </a:xfrm>
            <a:prstGeom prst="rect">
              <a:avLst/>
            </a:prstGeom>
            <a:solidFill>
              <a:srgbClr val="115A8E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B</a:t>
              </a: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人财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4343400" y="3962400"/>
              <a:ext cx="1143000" cy="838200"/>
            </a:xfrm>
            <a:prstGeom prst="rect">
              <a:avLst/>
            </a:prstGeom>
            <a:solidFill>
              <a:srgbClr val="115A8E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F</a:t>
              </a:r>
              <a:r>
                <a:rPr lang="zh-CN" altLang="en-US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人渣</a:t>
              </a:r>
              <a:endPara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5486400" y="3962400"/>
              <a:ext cx="1143000" cy="838200"/>
            </a:xfrm>
            <a:prstGeom prst="rect">
              <a:avLst/>
            </a:prstGeom>
            <a:solidFill>
              <a:srgbClr val="5392B5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</a:t>
              </a:r>
              <a:r>
                <a:rPr lang="zh-CN" altLang="en-US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人债</a:t>
              </a:r>
              <a:endPara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9051925" y="4083051"/>
              <a:ext cx="440158" cy="264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能力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87413" y="633537"/>
            <a:ext cx="3799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115789"/>
                </a:solidFill>
                <a:cs typeface="+mn-ea"/>
                <a:sym typeface="+mn-lt"/>
              </a:rPr>
              <a:t>2</a:t>
            </a: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、忠诚是人安身立命之本</a:t>
            </a:r>
            <a:endParaRPr lang="zh-CN" altLang="en-US" sz="2400" b="1" dirty="0">
              <a:solidFill>
                <a:srgbClr val="115789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50164" y="2941143"/>
            <a:ext cx="800219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忠诚度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50164" y="1773946"/>
            <a:ext cx="1620957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人才类别矩阵图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60317" y="2743016"/>
            <a:ext cx="1828804" cy="91440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59371" y="1604874"/>
            <a:ext cx="1829750" cy="9148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-4720"/>
            <a:ext cx="12192000" cy="6858000"/>
          </a:xfrm>
          <a:prstGeom prst="rect">
            <a:avLst/>
          </a:prstGeom>
        </p:spPr>
      </p:pic>
      <p:sp>
        <p:nvSpPr>
          <p:cNvPr id="16" name="矩形: 圆角 15"/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0" y="620713"/>
            <a:ext cx="7772400" cy="4968875"/>
          </a:xfrm>
        </p:spPr>
        <p:txBody>
          <a:bodyPr/>
          <a:lstStyle/>
          <a:p>
            <a:pPr eaLnBrk="1" hangingPunct="1"/>
            <a:br>
              <a:rPr lang="en-US" altLang="zh-CN">
                <a:latin typeface="+mn-lt"/>
                <a:ea typeface="+mn-ea"/>
                <a:cs typeface="+mn-ea"/>
                <a:sym typeface="+mn-lt"/>
              </a:rPr>
            </a:br>
            <a:endParaRPr lang="en-US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874713" y="639755"/>
            <a:ext cx="3649088" cy="37648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能力与价值关系示意图</a:t>
            </a:r>
            <a:endParaRPr lang="zh-CN" altLang="en-US" sz="2400" b="1" dirty="0">
              <a:solidFill>
                <a:srgbClr val="115789"/>
              </a:solidFill>
              <a:cs typeface="+mn-ea"/>
              <a:sym typeface="+mn-lt"/>
            </a:endParaRPr>
          </a:p>
          <a:p>
            <a:pPr eaLnBrk="1" hangingPunct="1"/>
            <a:endParaRPr lang="en-US" altLang="zh-CN" sz="2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15" name="AutoShape 13"/>
          <p:cNvSpPr>
            <a:spLocks noChangeArrowheads="1"/>
          </p:cNvSpPr>
          <p:nvPr/>
        </p:nvSpPr>
        <p:spPr bwMode="auto">
          <a:xfrm>
            <a:off x="1905000" y="2075544"/>
            <a:ext cx="2133600" cy="3505200"/>
          </a:xfrm>
          <a:prstGeom prst="flowChartMagneticDisk">
            <a:avLst/>
          </a:prstGeom>
          <a:solidFill>
            <a:srgbClr val="286D9A"/>
          </a:solidFill>
          <a:ln w="952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计划能力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组织能力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技术能力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语言表达能力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解决问题能力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6" name="AutoShape 14"/>
          <p:cNvSpPr>
            <a:spLocks noChangeArrowheads="1"/>
          </p:cNvSpPr>
          <p:nvPr/>
        </p:nvSpPr>
        <p:spPr bwMode="auto">
          <a:xfrm>
            <a:off x="8001000" y="2075544"/>
            <a:ext cx="2133600" cy="3505200"/>
          </a:xfrm>
          <a:prstGeom prst="flowChartMagneticDisk">
            <a:avLst/>
          </a:prstGeom>
          <a:solidFill>
            <a:srgbClr val="286D9A"/>
          </a:solidFill>
          <a:ln w="9525">
            <a:solidFill>
              <a:schemeClr val="bg1"/>
            </a:solidFill>
            <a:rou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价值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7" name="AutoShape 15"/>
          <p:cNvSpPr>
            <a:spLocks noChangeArrowheads="1"/>
          </p:cNvSpPr>
          <p:nvPr/>
        </p:nvSpPr>
        <p:spPr bwMode="auto">
          <a:xfrm>
            <a:off x="4421188" y="3339413"/>
            <a:ext cx="3276600" cy="1219200"/>
          </a:xfrm>
          <a:prstGeom prst="rightArrow">
            <a:avLst>
              <a:gd name="adj1" fmla="val 50000"/>
              <a:gd name="adj2" fmla="val 67188"/>
            </a:avLst>
          </a:prstGeom>
          <a:solidFill>
            <a:srgbClr val="286D9A"/>
          </a:solidFill>
          <a:ln w="9525">
            <a:solidFill>
              <a:schemeClr val="bg1"/>
            </a:solidFill>
            <a:miter lim="800000"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忠诚能力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: 圆角 14"/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2177" y="639561"/>
            <a:ext cx="2538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115789"/>
                </a:solidFill>
                <a:cs typeface="+mn-ea"/>
                <a:sym typeface="+mn-lt"/>
              </a:rPr>
              <a:t>3</a:t>
            </a: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、不忠诚的原因</a:t>
            </a:r>
            <a:endParaRPr lang="zh-CN" altLang="en-US" sz="2400" b="1" dirty="0">
              <a:solidFill>
                <a:srgbClr val="115789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03139" y="1994226"/>
            <a:ext cx="1584088" cy="666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利益驱使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03138" y="2901928"/>
            <a:ext cx="1584088" cy="666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是非模糊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03138" y="3809630"/>
            <a:ext cx="2276585" cy="666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传统文化的断层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496290" y="1757028"/>
            <a:ext cx="3416969" cy="3416969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458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87413" y="633413"/>
            <a:ext cx="2147887" cy="32485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忠诚的回报</a:t>
            </a:r>
            <a:endParaRPr lang="zh-CN" altLang="en-US" sz="2400" b="1" dirty="0">
              <a:solidFill>
                <a:srgbClr val="115789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 rot="16200000">
            <a:off x="3345149" y="-560317"/>
            <a:ext cx="4693001" cy="7978633"/>
            <a:chOff x="3066699" y="2408666"/>
            <a:chExt cx="2088491" cy="2301921"/>
          </a:xfrm>
        </p:grpSpPr>
        <p:sp>
          <p:nvSpPr>
            <p:cNvPr id="9" name="Freeform 7"/>
            <p:cNvSpPr/>
            <p:nvPr/>
          </p:nvSpPr>
          <p:spPr bwMode="auto">
            <a:xfrm>
              <a:off x="4574009" y="2903962"/>
              <a:ext cx="425483" cy="1522075"/>
            </a:xfrm>
            <a:custGeom>
              <a:avLst/>
              <a:gdLst>
                <a:gd name="T0" fmla="*/ 0 w 134"/>
                <a:gd name="T1" fmla="*/ 479 h 479"/>
                <a:gd name="T2" fmla="*/ 134 w 134"/>
                <a:gd name="T3" fmla="*/ 240 h 479"/>
                <a:gd name="T4" fmla="*/ 0 w 134"/>
                <a:gd name="T5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479">
                  <a:moveTo>
                    <a:pt x="0" y="479"/>
                  </a:moveTo>
                  <a:cubicBezTo>
                    <a:pt x="80" y="430"/>
                    <a:pt x="134" y="341"/>
                    <a:pt x="134" y="240"/>
                  </a:cubicBezTo>
                  <a:cubicBezTo>
                    <a:pt x="134" y="138"/>
                    <a:pt x="80" y="50"/>
                    <a:pt x="0" y="0"/>
                  </a:cubicBezTo>
                </a:path>
              </a:pathLst>
            </a:custGeom>
            <a:noFill/>
            <a:ln w="254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 type="triangle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222396" y="2903962"/>
              <a:ext cx="424141" cy="1522075"/>
            </a:xfrm>
            <a:custGeom>
              <a:avLst/>
              <a:gdLst>
                <a:gd name="T0" fmla="*/ 134 w 134"/>
                <a:gd name="T1" fmla="*/ 0 h 479"/>
                <a:gd name="T2" fmla="*/ 0 w 134"/>
                <a:gd name="T3" fmla="*/ 240 h 479"/>
                <a:gd name="T4" fmla="*/ 134 w 134"/>
                <a:gd name="T5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479">
                  <a:moveTo>
                    <a:pt x="134" y="0"/>
                  </a:moveTo>
                  <a:cubicBezTo>
                    <a:pt x="54" y="50"/>
                    <a:pt x="0" y="138"/>
                    <a:pt x="0" y="240"/>
                  </a:cubicBezTo>
                  <a:cubicBezTo>
                    <a:pt x="0" y="341"/>
                    <a:pt x="54" y="430"/>
                    <a:pt x="134" y="479"/>
                  </a:cubicBezTo>
                </a:path>
              </a:pathLst>
            </a:custGeom>
            <a:noFill/>
            <a:ln w="254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 type="triangle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3066699" y="2619412"/>
              <a:ext cx="2088491" cy="2091175"/>
            </a:xfrm>
            <a:prstGeom prst="ellipse">
              <a:avLst/>
            </a:prstGeom>
            <a:noFill/>
            <a:ln w="12700" cap="flat">
              <a:noFill/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3066699" y="2619412"/>
              <a:ext cx="2088491" cy="2091175"/>
            </a:xfrm>
            <a:prstGeom prst="ellipse">
              <a:avLst/>
            </a:prstGeom>
            <a:noFill/>
            <a:ln w="19050" cap="flat">
              <a:solidFill>
                <a:schemeClr val="tx1">
                  <a:lumMod val="60000"/>
                  <a:lumOff val="4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3783443" y="2408666"/>
              <a:ext cx="634867" cy="453127"/>
            </a:xfrm>
            <a:prstGeom prst="ellipse">
              <a:avLst/>
            </a:prstGeom>
            <a:solidFill>
              <a:srgbClr val="286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991330" y="3128709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个人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 rot="16200000">
            <a:off x="8912843" y="2642679"/>
            <a:ext cx="1426595" cy="1570573"/>
          </a:xfrm>
          <a:prstGeom prst="ellipse">
            <a:avLst/>
          </a:prstGeom>
          <a:solidFill>
            <a:srgbClr val="286D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184676" y="3128709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企业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801689" y="161536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101978" y="4949097"/>
            <a:ext cx="197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事业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前途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荣誉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财富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4452420" y="2176517"/>
            <a:ext cx="3155885" cy="2550212"/>
          </a:xfrm>
          <a:prstGeom prst="ellipse">
            <a:avLst/>
          </a:prstGeom>
          <a:blipFill>
            <a:blip r:embed="rId2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12700">
            <a:solidFill>
              <a:schemeClr val="bg1">
                <a:lumMod val="50000"/>
              </a:schemeClr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181937" y="1689374"/>
            <a:ext cx="9144000" cy="6858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706439" flipH="1">
            <a:off x="-3835960" y="2269408"/>
            <a:ext cx="13091878" cy="98189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矩形: 圆角 23"/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48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87413" y="633413"/>
            <a:ext cx="2063593" cy="3288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背叛的回报</a:t>
            </a:r>
            <a:endParaRPr lang="zh-CN" altLang="en-US" sz="2400" b="1" dirty="0">
              <a:solidFill>
                <a:srgbClr val="115789"/>
              </a:solidFill>
              <a:cs typeface="+mn-ea"/>
              <a:sym typeface="+mn-lt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2503970" y="1337833"/>
            <a:ext cx="1170583" cy="1583730"/>
          </a:xfrm>
          <a:prstGeom prst="ellipse">
            <a:avLst/>
          </a:prstGeom>
          <a:solidFill>
            <a:srgbClr val="5392B5"/>
          </a:solidFill>
          <a:ln w="9525">
            <a:noFill/>
            <a:rou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个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人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7048586" y="1268975"/>
            <a:ext cx="1377156" cy="1996877"/>
          </a:xfrm>
          <a:prstGeom prst="ellipse">
            <a:avLst/>
          </a:prstGeom>
          <a:solidFill>
            <a:srgbClr val="5392B5"/>
          </a:solidFill>
          <a:ln w="9525">
            <a:noFill/>
            <a:rou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企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业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4363131" y="1337833"/>
            <a:ext cx="2272308" cy="688578"/>
          </a:xfrm>
          <a:prstGeom prst="rightArrow">
            <a:avLst>
              <a:gd name="adj1" fmla="val 50000"/>
              <a:gd name="adj2" fmla="val 82500"/>
            </a:avLst>
          </a:prstGeom>
          <a:solidFill>
            <a:srgbClr val="115A8E"/>
          </a:solidFill>
          <a:ln w="9525">
            <a:noFill/>
            <a:miter lim="800000"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背叛</a:t>
            </a:r>
            <a:endParaRPr lang="zh-CN" altLang="en-US" sz="1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018842" y="2301842"/>
            <a:ext cx="2685455" cy="964009"/>
          </a:xfrm>
          <a:prstGeom prst="leftArrow">
            <a:avLst>
              <a:gd name="adj1" fmla="val 50000"/>
              <a:gd name="adj2" fmla="val 69643"/>
            </a:avLst>
          </a:prstGeom>
          <a:solidFill>
            <a:srgbClr val="115A8E"/>
          </a:solidFill>
          <a:ln w="9525">
            <a:noFill/>
            <a:miter lim="800000"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法律制裁</a:t>
            </a:r>
            <a:r>
              <a:rPr lang="en-US" altLang="zh-CN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道德谴责</a:t>
            </a:r>
            <a:endParaRPr lang="zh-CN" altLang="en-US" sz="1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2297397" y="5125013"/>
            <a:ext cx="3029744" cy="550863"/>
          </a:xfrm>
          <a:prstGeom prst="ellipse">
            <a:avLst/>
          </a:prstGeom>
          <a:solidFill>
            <a:srgbClr val="5392B5"/>
          </a:solidFill>
          <a:ln w="9525">
            <a:noFill/>
            <a:rou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第三方企业</a:t>
            </a:r>
            <a:endParaRPr lang="zh-CN" altLang="en-US" sz="1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3261406" y="2921563"/>
            <a:ext cx="688578" cy="1859161"/>
          </a:xfrm>
          <a:prstGeom prst="upArrow">
            <a:avLst>
              <a:gd name="adj1" fmla="val 50000"/>
              <a:gd name="adj2" fmla="val 67500"/>
            </a:avLst>
          </a:prstGeom>
          <a:solidFill>
            <a:srgbClr val="115A8E"/>
          </a:solidFill>
          <a:ln w="9525">
            <a:noFill/>
            <a:miter lim="800000"/>
          </a:ln>
          <a:effectLst/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金钱</a:t>
            </a:r>
            <a:r>
              <a:rPr lang="en-US" altLang="zh-CN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鄙视</a:t>
            </a:r>
            <a:endParaRPr lang="zh-CN" altLang="en-US" sz="1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2228539" y="2921563"/>
            <a:ext cx="826294" cy="220345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115A8E"/>
          </a:solidFill>
          <a:ln w="9525">
            <a:noFill/>
            <a:miter lim="800000"/>
          </a:ln>
          <a:effectLst/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出卖机密或其他</a:t>
            </a:r>
            <a:endParaRPr lang="zh-CN" altLang="en-US" sz="1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15719" y="106577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84380" y="637313"/>
            <a:ext cx="4089571" cy="428859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美国海军陆战队忠诚宣言</a:t>
            </a:r>
            <a:endParaRPr lang="zh-CN" altLang="en-US" sz="2400" b="1" dirty="0">
              <a:solidFill>
                <a:srgbClr val="1157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262937" y="1066172"/>
            <a:ext cx="4602846" cy="446351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忠诚不谈条件</a:t>
            </a:r>
            <a:endParaRPr lang="zh-CN" altLang="en-US" sz="1600" spc="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忠诚不讲回报</a:t>
            </a:r>
            <a:endParaRPr lang="zh-CN" altLang="en-US" sz="1600" spc="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忠诚是一种义务</a:t>
            </a:r>
            <a:endParaRPr lang="zh-CN" altLang="en-US" sz="1600" spc="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忠诚是一种责任</a:t>
            </a:r>
            <a:endParaRPr lang="zh-CN" altLang="en-US" sz="1600" spc="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忠诚是一种操守</a:t>
            </a:r>
            <a:endParaRPr lang="zh-CN" altLang="en-US" sz="1600" spc="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忠诚是人生最重要的品质</a:t>
            </a:r>
            <a:endParaRPr lang="zh-CN" altLang="en-US" sz="1600" spc="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海军陆战队首先不会给你什么</a:t>
            </a:r>
            <a:endParaRPr lang="zh-CN" altLang="en-US" sz="1600" spc="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但你要给海军陆战队绝对的忠诚</a:t>
            </a:r>
            <a:endParaRPr lang="zh-CN" altLang="en-US" sz="1600" spc="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如果你给了海军陆战队绝对的忠诚</a:t>
            </a:r>
            <a:endParaRPr lang="zh-CN" altLang="en-US" sz="1600" spc="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海军陆战队就会给你终生的荣誉 </a:t>
            </a:r>
            <a:endParaRPr lang="zh-CN" altLang="en-US" sz="1600" spc="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245" y="1728359"/>
            <a:ext cx="5139876" cy="3212422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67341" y="2003162"/>
            <a:ext cx="4605587" cy="2851676"/>
          </a:xfrm>
          <a:prstGeom prst="roundRect">
            <a:avLst>
              <a:gd name="adj" fmla="val 22679"/>
            </a:avLst>
          </a:prstGeom>
          <a:solidFill>
            <a:schemeClr val="bg1"/>
          </a:solidFill>
          <a:ln>
            <a:solidFill>
              <a:srgbClr val="5392B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81557" y="3297927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自行插入相关图片</a:t>
            </a:r>
            <a:endParaRPr lang="zh-CN" altLang="en-US" sz="1600" spc="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  <p:bldP spid="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87879" y="630575"/>
            <a:ext cx="4822641" cy="53848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、忠诚的最大受益者</a:t>
            </a:r>
            <a:r>
              <a:rPr lang="en-US" altLang="zh-CN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---</a:t>
            </a:r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自己</a:t>
            </a:r>
            <a:endParaRPr lang="zh-CN" altLang="en-US" sz="2400" b="1" dirty="0">
              <a:solidFill>
                <a:srgbClr val="1157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17410" y="7695642"/>
            <a:ext cx="4483901" cy="240689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64235" y="1066756"/>
            <a:ext cx="2965913" cy="4745461"/>
          </a:xfrm>
          <a:prstGeom prst="rect">
            <a:avLst/>
          </a:prstGeom>
        </p:spPr>
      </p:pic>
      <p:grpSp>
        <p:nvGrpSpPr>
          <p:cNvPr id="8" name="Группа 1"/>
          <p:cNvGrpSpPr/>
          <p:nvPr/>
        </p:nvGrpSpPr>
        <p:grpSpPr bwMode="auto">
          <a:xfrm>
            <a:off x="1936564" y="1442313"/>
            <a:ext cx="8318871" cy="4817467"/>
            <a:chOff x="3860788" y="2063750"/>
            <a:chExt cx="16637895" cy="9636125"/>
          </a:xfrm>
        </p:grpSpPr>
        <p:grpSp>
          <p:nvGrpSpPr>
            <p:cNvPr id="10" name="Группа 9"/>
            <p:cNvGrpSpPr/>
            <p:nvPr/>
          </p:nvGrpSpPr>
          <p:grpSpPr bwMode="auto">
            <a:xfrm>
              <a:off x="7356475" y="2063750"/>
              <a:ext cx="9636125" cy="9636125"/>
              <a:chOff x="7356036" y="2063174"/>
              <a:chExt cx="9636564" cy="9636564"/>
            </a:xfrm>
          </p:grpSpPr>
          <p:sp>
            <p:nvSpPr>
              <p:cNvPr id="40" name="Полилиния 52"/>
              <p:cNvSpPr/>
              <p:nvPr/>
            </p:nvSpPr>
            <p:spPr bwMode="auto">
              <a:xfrm>
                <a:off x="7356036" y="2063174"/>
                <a:ext cx="9636564" cy="9636564"/>
              </a:xfrm>
              <a:custGeom>
                <a:avLst/>
                <a:gdLst>
                  <a:gd name="T0" fmla="*/ 9562612 w 7668212"/>
                  <a:gd name="T1" fmla="*/ 484942 h 7668212"/>
                  <a:gd name="T2" fmla="*/ 484942 w 7668212"/>
                  <a:gd name="T3" fmla="*/ 9562612 h 7668212"/>
                  <a:gd name="T4" fmla="*/ 9562612 w 7668212"/>
                  <a:gd name="T5" fmla="*/ 18640282 h 7668212"/>
                  <a:gd name="T6" fmla="*/ 18640282 w 7668212"/>
                  <a:gd name="T7" fmla="*/ 9562612 h 7668212"/>
                  <a:gd name="T8" fmla="*/ 9562612 w 7668212"/>
                  <a:gd name="T9" fmla="*/ 484942 h 7668212"/>
                  <a:gd name="T10" fmla="*/ 9562612 w 7668212"/>
                  <a:gd name="T11" fmla="*/ 0 h 7668212"/>
                  <a:gd name="T12" fmla="*/ 19125223 w 7668212"/>
                  <a:gd name="T13" fmla="*/ 9562612 h 7668212"/>
                  <a:gd name="T14" fmla="*/ 9562612 w 7668212"/>
                  <a:gd name="T15" fmla="*/ 19125223 h 7668212"/>
                  <a:gd name="T16" fmla="*/ 0 w 7668212"/>
                  <a:gd name="T17" fmla="*/ 9562612 h 7668212"/>
                  <a:gd name="T18" fmla="*/ 9562612 w 7668212"/>
                  <a:gd name="T19" fmla="*/ 0 h 7668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668212" h="7668212">
                    <a:moveTo>
                      <a:pt x="3834106" y="194436"/>
                    </a:moveTo>
                    <a:cubicBezTo>
                      <a:pt x="1823972" y="194436"/>
                      <a:pt x="194436" y="1823972"/>
                      <a:pt x="194436" y="3834106"/>
                    </a:cubicBezTo>
                    <a:cubicBezTo>
                      <a:pt x="194436" y="5844240"/>
                      <a:pt x="1823972" y="7473776"/>
                      <a:pt x="3834106" y="7473776"/>
                    </a:cubicBezTo>
                    <a:cubicBezTo>
                      <a:pt x="5844240" y="7473776"/>
                      <a:pt x="7473776" y="5844240"/>
                      <a:pt x="7473776" y="3834106"/>
                    </a:cubicBezTo>
                    <a:cubicBezTo>
                      <a:pt x="7473776" y="1823972"/>
                      <a:pt x="5844240" y="194436"/>
                      <a:pt x="3834106" y="194436"/>
                    </a:cubicBezTo>
                    <a:close/>
                    <a:moveTo>
                      <a:pt x="3834106" y="0"/>
                    </a:moveTo>
                    <a:cubicBezTo>
                      <a:pt x="5951624" y="0"/>
                      <a:pt x="7668212" y="1716588"/>
                      <a:pt x="7668212" y="3834106"/>
                    </a:cubicBezTo>
                    <a:cubicBezTo>
                      <a:pt x="7668212" y="5951624"/>
                      <a:pt x="5951624" y="7668212"/>
                      <a:pt x="3834106" y="7668212"/>
                    </a:cubicBezTo>
                    <a:cubicBezTo>
                      <a:pt x="1716588" y="7668212"/>
                      <a:pt x="0" y="5951624"/>
                      <a:pt x="0" y="3834106"/>
                    </a:cubicBezTo>
                    <a:cubicBezTo>
                      <a:pt x="0" y="1716588"/>
                      <a:pt x="1716588" y="0"/>
                      <a:pt x="3834106" y="0"/>
                    </a:cubicBezTo>
                    <a:close/>
                  </a:path>
                </a:pathLst>
              </a:custGeom>
              <a:solidFill>
                <a:srgbClr val="EFF0F4">
                  <a:alpha val="4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Полилиния 44"/>
              <p:cNvSpPr/>
              <p:nvPr/>
            </p:nvSpPr>
            <p:spPr bwMode="auto">
              <a:xfrm>
                <a:off x="8339738" y="3023260"/>
                <a:ext cx="7668044" cy="7668921"/>
              </a:xfrm>
              <a:custGeom>
                <a:avLst/>
                <a:gdLst>
                  <a:gd name="T0" fmla="*/ 3834106 w 7668212"/>
                  <a:gd name="T1" fmla="*/ 194436 h 7668212"/>
                  <a:gd name="T2" fmla="*/ 194436 w 7668212"/>
                  <a:gd name="T3" fmla="*/ 3834106 h 7668212"/>
                  <a:gd name="T4" fmla="*/ 3834106 w 7668212"/>
                  <a:gd name="T5" fmla="*/ 7473776 h 7668212"/>
                  <a:gd name="T6" fmla="*/ 7473776 w 7668212"/>
                  <a:gd name="T7" fmla="*/ 3834106 h 7668212"/>
                  <a:gd name="T8" fmla="*/ 3834106 w 7668212"/>
                  <a:gd name="T9" fmla="*/ 194436 h 7668212"/>
                  <a:gd name="T10" fmla="*/ 3834106 w 7668212"/>
                  <a:gd name="T11" fmla="*/ 0 h 7668212"/>
                  <a:gd name="T12" fmla="*/ 7668212 w 7668212"/>
                  <a:gd name="T13" fmla="*/ 3834106 h 7668212"/>
                  <a:gd name="T14" fmla="*/ 3834106 w 7668212"/>
                  <a:gd name="T15" fmla="*/ 7668212 h 7668212"/>
                  <a:gd name="T16" fmla="*/ 0 w 7668212"/>
                  <a:gd name="T17" fmla="*/ 3834106 h 7668212"/>
                  <a:gd name="T18" fmla="*/ 3834106 w 7668212"/>
                  <a:gd name="T19" fmla="*/ 0 h 7668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668212" h="7668212">
                    <a:moveTo>
                      <a:pt x="3834106" y="194436"/>
                    </a:moveTo>
                    <a:cubicBezTo>
                      <a:pt x="1823972" y="194436"/>
                      <a:pt x="194436" y="1823972"/>
                      <a:pt x="194436" y="3834106"/>
                    </a:cubicBezTo>
                    <a:cubicBezTo>
                      <a:pt x="194436" y="5844240"/>
                      <a:pt x="1823972" y="7473776"/>
                      <a:pt x="3834106" y="7473776"/>
                    </a:cubicBezTo>
                    <a:cubicBezTo>
                      <a:pt x="5844240" y="7473776"/>
                      <a:pt x="7473776" y="5844240"/>
                      <a:pt x="7473776" y="3834106"/>
                    </a:cubicBezTo>
                    <a:cubicBezTo>
                      <a:pt x="7473776" y="1823972"/>
                      <a:pt x="5844240" y="194436"/>
                      <a:pt x="3834106" y="194436"/>
                    </a:cubicBezTo>
                    <a:close/>
                    <a:moveTo>
                      <a:pt x="3834106" y="0"/>
                    </a:moveTo>
                    <a:cubicBezTo>
                      <a:pt x="5951624" y="0"/>
                      <a:pt x="7668212" y="1716588"/>
                      <a:pt x="7668212" y="3834106"/>
                    </a:cubicBezTo>
                    <a:cubicBezTo>
                      <a:pt x="7668212" y="5951624"/>
                      <a:pt x="5951624" y="7668212"/>
                      <a:pt x="3834106" y="7668212"/>
                    </a:cubicBezTo>
                    <a:cubicBezTo>
                      <a:pt x="1716588" y="7668212"/>
                      <a:pt x="0" y="5951624"/>
                      <a:pt x="0" y="3834106"/>
                    </a:cubicBezTo>
                    <a:cubicBezTo>
                      <a:pt x="0" y="1716588"/>
                      <a:pt x="1716588" y="0"/>
                      <a:pt x="383410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99001">
                    <a:schemeClr val="accent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" name="Овал 8"/>
            <p:cNvSpPr>
              <a:spLocks noChangeArrowheads="1"/>
            </p:cNvSpPr>
            <p:nvPr/>
          </p:nvSpPr>
          <p:spPr bwMode="auto">
            <a:xfrm>
              <a:off x="15555914" y="3734282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Овал 56"/>
            <p:cNvSpPr>
              <a:spLocks noChangeArrowheads="1"/>
            </p:cNvSpPr>
            <p:nvPr/>
          </p:nvSpPr>
          <p:spPr bwMode="auto">
            <a:xfrm>
              <a:off x="15605124" y="9622320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Овал 58"/>
            <p:cNvSpPr>
              <a:spLocks noChangeArrowheads="1"/>
            </p:cNvSpPr>
            <p:nvPr/>
          </p:nvSpPr>
          <p:spPr bwMode="auto">
            <a:xfrm>
              <a:off x="8599488" y="3734282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Овал 59"/>
            <p:cNvSpPr>
              <a:spLocks noChangeArrowheads="1"/>
            </p:cNvSpPr>
            <p:nvPr/>
          </p:nvSpPr>
          <p:spPr bwMode="auto">
            <a:xfrm>
              <a:off x="8583613" y="9622320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Полилиния 12"/>
            <p:cNvSpPr/>
            <p:nvPr/>
          </p:nvSpPr>
          <p:spPr bwMode="auto">
            <a:xfrm>
              <a:off x="15712549" y="3146450"/>
              <a:ext cx="2117746" cy="277032"/>
            </a:xfrm>
            <a:custGeom>
              <a:avLst/>
              <a:gdLst>
                <a:gd name="T0" fmla="*/ 0 w 2117558"/>
                <a:gd name="T1" fmla="*/ 1180800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87507" y="8412"/>
                    <a:pt x="1371600" y="0"/>
                  </a:cubicBezTo>
                  <a:lnTo>
                    <a:pt x="2117558" y="0"/>
                  </a:lnTo>
                </a:path>
              </a:pathLst>
            </a:custGeom>
            <a:noFill/>
            <a:ln w="25400" cap="flat" cmpd="sng">
              <a:solidFill>
                <a:srgbClr val="BFC5CE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Полилиния 65"/>
            <p:cNvSpPr/>
            <p:nvPr/>
          </p:nvSpPr>
          <p:spPr bwMode="auto">
            <a:xfrm flipH="1">
              <a:off x="6522428" y="3134542"/>
              <a:ext cx="2116157" cy="277032"/>
            </a:xfrm>
            <a:custGeom>
              <a:avLst/>
              <a:gdLst>
                <a:gd name="T0" fmla="*/ 0 w 2117558"/>
                <a:gd name="T1" fmla="*/ 1180800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87507" y="8412"/>
                    <a:pt x="1371600" y="0"/>
                  </a:cubicBezTo>
                  <a:lnTo>
                    <a:pt x="2117558" y="0"/>
                  </a:lnTo>
                </a:path>
              </a:pathLst>
            </a:custGeom>
            <a:noFill/>
            <a:ln w="25400" cap="flat" cmpd="sng">
              <a:solidFill>
                <a:srgbClr val="BFC5CE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Полилиния 69"/>
            <p:cNvSpPr>
              <a:spLocks noChangeAspect="1"/>
            </p:cNvSpPr>
            <p:nvPr/>
          </p:nvSpPr>
          <p:spPr bwMode="auto">
            <a:xfrm flipH="1" flipV="1">
              <a:off x="6501788" y="10306167"/>
              <a:ext cx="2116157" cy="277032"/>
            </a:xfrm>
            <a:custGeom>
              <a:avLst/>
              <a:gdLst>
                <a:gd name="T0" fmla="*/ 0 w 2117558"/>
                <a:gd name="T1" fmla="*/ 1180801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87507" y="8412"/>
                    <a:pt x="1371600" y="0"/>
                  </a:cubicBezTo>
                  <a:lnTo>
                    <a:pt x="2117558" y="0"/>
                  </a:lnTo>
                </a:path>
              </a:pathLst>
            </a:custGeom>
            <a:noFill/>
            <a:ln w="25400" cap="flat" cmpd="sng">
              <a:solidFill>
                <a:srgbClr val="BFC5CE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Полилиния 70"/>
            <p:cNvSpPr/>
            <p:nvPr/>
          </p:nvSpPr>
          <p:spPr bwMode="auto">
            <a:xfrm flipV="1">
              <a:off x="15720487" y="10306167"/>
              <a:ext cx="2116157" cy="277032"/>
            </a:xfrm>
            <a:custGeom>
              <a:avLst/>
              <a:gdLst>
                <a:gd name="T0" fmla="*/ 0 w 2117558"/>
                <a:gd name="T1" fmla="*/ 1180800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87507" y="8412"/>
                    <a:pt x="1371600" y="0"/>
                  </a:cubicBezTo>
                  <a:lnTo>
                    <a:pt x="2117558" y="0"/>
                  </a:lnTo>
                </a:path>
              </a:pathLst>
            </a:custGeom>
            <a:noFill/>
            <a:ln w="25400" cap="flat" cmpd="sng">
              <a:solidFill>
                <a:srgbClr val="BFC5CE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Овал 7"/>
            <p:cNvSpPr>
              <a:spLocks noChangeArrowheads="1"/>
            </p:cNvSpPr>
            <p:nvPr/>
          </p:nvSpPr>
          <p:spPr bwMode="auto">
            <a:xfrm>
              <a:off x="3860788" y="2454156"/>
              <a:ext cx="2657486" cy="389560"/>
            </a:xfrm>
            <a:prstGeom prst="ellipse">
              <a:avLst/>
            </a:prstGeom>
            <a:noFill/>
            <a:ln w="25400">
              <a:solidFill>
                <a:srgbClr val="BFC5CE"/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Овал 7"/>
            <p:cNvSpPr>
              <a:spLocks noChangeArrowheads="1"/>
            </p:cNvSpPr>
            <p:nvPr/>
          </p:nvSpPr>
          <p:spPr bwMode="auto">
            <a:xfrm>
              <a:off x="3860788" y="10834332"/>
              <a:ext cx="2657486" cy="389560"/>
            </a:xfrm>
            <a:prstGeom prst="ellipse">
              <a:avLst/>
            </a:prstGeom>
            <a:noFill/>
            <a:ln w="25400">
              <a:solidFill>
                <a:srgbClr val="BFC5CE"/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Овал 7"/>
            <p:cNvSpPr>
              <a:spLocks noChangeArrowheads="1"/>
            </p:cNvSpPr>
            <p:nvPr/>
          </p:nvSpPr>
          <p:spPr bwMode="auto">
            <a:xfrm>
              <a:off x="17841197" y="2454156"/>
              <a:ext cx="2657486" cy="389560"/>
            </a:xfrm>
            <a:prstGeom prst="ellipse">
              <a:avLst/>
            </a:prstGeom>
            <a:noFill/>
            <a:ln w="25400">
              <a:solidFill>
                <a:srgbClr val="BFC5CE"/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Овал 7"/>
            <p:cNvSpPr>
              <a:spLocks noChangeArrowheads="1"/>
            </p:cNvSpPr>
            <p:nvPr/>
          </p:nvSpPr>
          <p:spPr bwMode="auto">
            <a:xfrm>
              <a:off x="17841197" y="10834332"/>
              <a:ext cx="2657486" cy="389560"/>
            </a:xfrm>
            <a:prstGeom prst="ellipse">
              <a:avLst/>
            </a:prstGeom>
            <a:noFill/>
            <a:ln w="25400">
              <a:solidFill>
                <a:srgbClr val="BFC5CE"/>
              </a:solidFill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Овал 58"/>
            <p:cNvSpPr>
              <a:spLocks noChangeArrowheads="1"/>
            </p:cNvSpPr>
            <p:nvPr/>
          </p:nvSpPr>
          <p:spPr bwMode="auto">
            <a:xfrm>
              <a:off x="6422336" y="2487284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Овал 58"/>
            <p:cNvSpPr>
              <a:spLocks noChangeArrowheads="1"/>
            </p:cNvSpPr>
            <p:nvPr/>
          </p:nvSpPr>
          <p:spPr bwMode="auto">
            <a:xfrm>
              <a:off x="6425370" y="10834346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Овал 58"/>
            <p:cNvSpPr>
              <a:spLocks noChangeArrowheads="1"/>
            </p:cNvSpPr>
            <p:nvPr/>
          </p:nvSpPr>
          <p:spPr bwMode="auto">
            <a:xfrm>
              <a:off x="17744386" y="10851930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Овал 58"/>
            <p:cNvSpPr>
              <a:spLocks noChangeArrowheads="1"/>
            </p:cNvSpPr>
            <p:nvPr/>
          </p:nvSpPr>
          <p:spPr bwMode="auto">
            <a:xfrm>
              <a:off x="17742314" y="2507173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722008" y="2174348"/>
            <a:ext cx="1646605" cy="4181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忠诚赢得信任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877263" y="2174348"/>
            <a:ext cx="1890261" cy="4181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忠诚能赢得财富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545117" y="4541144"/>
            <a:ext cx="1823496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忠诚能赢得更大的发展空间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877263" y="4541144"/>
            <a:ext cx="2001754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忠诚能提升个人价值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45" grpId="0"/>
      <p:bldP spid="46" grpId="0"/>
      <p:bldP spid="48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91968" y="634892"/>
            <a:ext cx="3389429" cy="503237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7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忠于公司的十大理由 </a:t>
            </a:r>
            <a:endParaRPr lang="zh-CN" altLang="en-US" sz="2700" b="1" dirty="0">
              <a:solidFill>
                <a:srgbClr val="1157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495301" y="2156831"/>
            <a:ext cx="11321141" cy="5923777"/>
          </a:xfrm>
          <a:prstGeom prst="rect">
            <a:avLst/>
          </a:prstGeom>
        </p:spPr>
      </p:pic>
      <p:sp>
        <p:nvSpPr>
          <p:cNvPr id="2355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74713" y="1513686"/>
            <a:ext cx="4975565" cy="360503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因为你是公司职员。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给予公司忠诚，你才能得到公司忠诚的回报。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公司发展了，你得到的回报将会更多。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个人价值，需要通过公司成果来证明和体现。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忠诚是造就你职业声誉和个人品牌最重要的因素。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公司给了你一个饭碗，一个发展的机会，一个施展才华的舞台，你应当感恩。</a:t>
            </a:r>
            <a:endParaRPr lang="zh-CN" altLang="en-US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zh-CN" altLang="en-US" sz="1400" dirty="0"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zh-CN" altLang="en-US" sz="1400" dirty="0"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85706" y="1456536"/>
            <a:ext cx="495165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忠诚赋予你工作的激情，忠诚的人感觉工作是享受，不忠诚的人感觉工作是苦役。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只有忠诚于公司，努力为公司工作，你的才华才不会浪费，不会贬值，不会退化。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只有忠诚的人，才能够找到归宿感，公司是你工作的归宿。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没有人喜欢不忠诚的人，没有哪一个公司欢迎不忠诚的员工。</a:t>
            </a:r>
            <a:endParaRPr lang="zh-CN" altLang="en-US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85007" y="1202438"/>
            <a:ext cx="5221287" cy="3929445"/>
          </a:xfrm>
          <a:prstGeom prst="roundRect">
            <a:avLst>
              <a:gd name="adj" fmla="val 22679"/>
            </a:avLst>
          </a:prstGeom>
          <a:noFill/>
          <a:ln>
            <a:solidFill>
              <a:srgbClr val="5392B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6155872" y="1202439"/>
            <a:ext cx="5221287" cy="3929444"/>
          </a:xfrm>
          <a:prstGeom prst="roundRect">
            <a:avLst>
              <a:gd name="adj" fmla="val 22679"/>
            </a:avLst>
          </a:prstGeom>
          <a:noFill/>
          <a:ln>
            <a:solidFill>
              <a:srgbClr val="5392B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8" grpId="0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6285706" y="1351071"/>
            <a:ext cx="5221287" cy="4491104"/>
          </a:xfrm>
          <a:prstGeom prst="roundRect">
            <a:avLst>
              <a:gd name="adj" fmla="val 22679"/>
            </a:avLst>
          </a:prstGeom>
          <a:noFill/>
          <a:ln>
            <a:solidFill>
              <a:schemeClr val="accent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85007" y="1392938"/>
            <a:ext cx="5221287" cy="4449237"/>
          </a:xfrm>
          <a:prstGeom prst="roundRect">
            <a:avLst>
              <a:gd name="adj" fmla="val 22679"/>
            </a:avLst>
          </a:prstGeom>
          <a:noFill/>
          <a:ln>
            <a:solidFill>
              <a:schemeClr val="accent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884441" y="633077"/>
            <a:ext cx="3389429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忠于公司的十大回报</a:t>
            </a:r>
            <a:endParaRPr lang="zh-CN" altLang="en-US" sz="2400" b="1" dirty="0">
              <a:solidFill>
                <a:srgbClr val="1157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884441" y="1642668"/>
            <a:ext cx="4772015" cy="417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让你的才华有一个施展的天地，忠诚的人从来不会怀才不遇。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获取公司、老板、上司、同事对你的忠诚。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让你有一个稳定的工作，而不至于象不忠诚的人那样总是漂泊。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让你受到老板的重视，有机会成为老板重点培养的对象，从而获得提升。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让你比不忠诚的人获取更多的物质回报。</a:t>
            </a:r>
            <a:endParaRPr lang="en-US" altLang="zh-CN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让你工作精益求精，成为专家级人物。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383004" y="8871592"/>
            <a:ext cx="10945495" cy="4458653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endParaRPr lang="zh-CN" altLang="en-US" sz="1800" dirty="0">
              <a:cs typeface="+mn-ea"/>
              <a:sym typeface="+mn-lt"/>
            </a:endParaRPr>
          </a:p>
          <a:p>
            <a:pPr marL="0" indent="0" algn="just" eaLnBrk="1" hangingPunct="1">
              <a:buNone/>
            </a:pPr>
            <a:endParaRPr lang="zh-CN" altLang="en-US" sz="1800" dirty="0">
              <a:cs typeface="+mn-ea"/>
              <a:sym typeface="+mn-lt"/>
            </a:endParaRPr>
          </a:p>
          <a:p>
            <a:pPr marL="0" indent="0" algn="just" eaLnBrk="1" hangingPunct="1">
              <a:buNone/>
            </a:pPr>
            <a:endParaRPr lang="zh-CN" altLang="en-US" sz="1800" dirty="0">
              <a:cs typeface="+mn-ea"/>
              <a:sym typeface="+mn-lt"/>
            </a:endParaRPr>
          </a:p>
          <a:p>
            <a:pPr marL="0" indent="0" eaLnBrk="1" hangingPunct="1">
              <a:buNone/>
            </a:pPr>
            <a:endParaRPr lang="en-US" altLang="zh-CN" sz="18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3184499" y="-3219916"/>
            <a:ext cx="9144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454947" y="1588092"/>
            <a:ext cx="477201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让你分享公司的荣誉，并从内心深处体会到这份荣誉带来的快乐，而不忠诚的人根本不可能体会到它。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让你的能力，品质随着企业的发展而成长，让你的个人品牌更具价值。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让你在人才市场上更具竞争力，让你的名字更具含金量。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让你面临更多的机会，老板总是乐意把机会让给忠诚的人，忠诚的人会被企业争相聘用。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5" grpId="0"/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03576" y="1472405"/>
            <a:ext cx="2530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忠诚是什么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03576" y="2428636"/>
            <a:ext cx="4635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为什么人最宝贵的是忠诚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03576" y="3404968"/>
            <a:ext cx="3711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如何体现自己的忠诚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22050" y="648833"/>
            <a:ext cx="32343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800" b="1" dirty="0">
                <a:solidFill>
                  <a:srgbClr val="115789"/>
                </a:solidFill>
                <a:cs typeface="+mn-ea"/>
                <a:sym typeface="+mn-lt"/>
              </a:rPr>
              <a:t>目录</a:t>
            </a:r>
            <a:endParaRPr lang="zh-CN" altLang="en-US" sz="8800" b="1" dirty="0">
              <a:solidFill>
                <a:srgbClr val="115789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37750" y="1882336"/>
            <a:ext cx="1620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15789"/>
                </a:solidFill>
                <a:cs typeface="+mn-ea"/>
                <a:sym typeface="+mn-lt"/>
              </a:rPr>
              <a:t>CONTENTS</a:t>
            </a:r>
            <a:endParaRPr lang="zh-CN" altLang="en-US" sz="2000" b="1" dirty="0">
              <a:solidFill>
                <a:srgbClr val="115789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45723" y="1372108"/>
            <a:ext cx="715705" cy="7102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45722" y="2321351"/>
            <a:ext cx="715705" cy="7102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45722" y="3270594"/>
            <a:ext cx="715705" cy="71028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393301" y="150115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壹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93301" y="247480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贰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93301" y="34049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叁</a:t>
            </a:r>
            <a:endParaRPr lang="zh-CN" altLang="en-US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51040" y="1467599"/>
            <a:ext cx="1089920" cy="108166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89299" y="2670829"/>
            <a:ext cx="8613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115789"/>
                </a:solidFill>
                <a:cs typeface="+mn-ea"/>
                <a:sym typeface="+mn-lt"/>
              </a:rPr>
              <a:t>如何体现自己的忠诚</a:t>
            </a:r>
            <a:endParaRPr lang="zh-CN" altLang="en-US" sz="6000" b="1" dirty="0">
              <a:solidFill>
                <a:srgbClr val="11578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95891" y="1592932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叁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17089" y="3736285"/>
            <a:ext cx="5757822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总是站在公司的立场开展行动，即使无人知道的情况下，也会主动维护公司的利益。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为了得到某个职位，自己一味地承诺，却不关注这个岗位的职责。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: 圆角 19"/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892751" y="631505"/>
            <a:ext cx="3389429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识别忠诚的五项标准</a:t>
            </a:r>
            <a:endParaRPr lang="zh-CN" altLang="en-US" sz="2400" b="1" dirty="0">
              <a:solidFill>
                <a:srgbClr val="1157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1495931" y="2120176"/>
            <a:ext cx="9707507" cy="337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具有无私奉献的精神，在个人利益上不会斤斤计较。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勇于承担责任，有任务不推委，工作出现失误不找借口。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总是站在公司的立场开展行动，即使无人知道的情况下，也会主动维护公司的利益。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绝不利用职务或职权之便为自己谋取私利。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忠心不表现在口头上，而是拿业绩来证明自己是忠诚的。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zh-CN" altLang="en-US" sz="1600" dirty="0"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zh-CN" altLang="en-US" sz="1600" dirty="0"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zh-CN" sz="16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5143950" y="-1696831"/>
            <a:ext cx="6694655" cy="502099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1631747" y="2661693"/>
            <a:ext cx="57404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619047" y="3277938"/>
            <a:ext cx="62357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593647" y="3900526"/>
            <a:ext cx="90170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631296" y="4498246"/>
            <a:ext cx="47879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593647" y="5107026"/>
            <a:ext cx="62357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95709" y="2234411"/>
            <a:ext cx="471174" cy="4676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95709" y="2862813"/>
            <a:ext cx="471174" cy="44023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95709" y="3483048"/>
            <a:ext cx="471174" cy="4402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95709" y="4084075"/>
            <a:ext cx="471174" cy="4402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96160" y="4694494"/>
            <a:ext cx="471174" cy="4402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: 圆角 17"/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889662" y="630464"/>
            <a:ext cx="3389429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不忠诚的表现 </a:t>
            </a:r>
            <a:endParaRPr lang="zh-CN" altLang="en-US" sz="2400" b="1" dirty="0">
              <a:solidFill>
                <a:srgbClr val="1157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30602" y="1553304"/>
            <a:ext cx="471174" cy="4676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30602" y="2491465"/>
            <a:ext cx="471174" cy="4676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30602" y="3444187"/>
            <a:ext cx="471174" cy="4676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30602" y="3968205"/>
            <a:ext cx="471174" cy="4676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30602" y="4511907"/>
            <a:ext cx="471174" cy="4676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30602" y="5061504"/>
            <a:ext cx="471174" cy="467605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6653209" y="2003162"/>
            <a:ext cx="4605587" cy="2851676"/>
          </a:xfrm>
          <a:prstGeom prst="roundRect">
            <a:avLst>
              <a:gd name="adj" fmla="val 22679"/>
            </a:avLst>
          </a:prstGeom>
          <a:solidFill>
            <a:schemeClr val="bg1"/>
          </a:solidFill>
          <a:ln>
            <a:solidFill>
              <a:srgbClr val="5392B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67425" y="3297927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自行插入相关图片</a:t>
            </a:r>
            <a:endParaRPr lang="zh-CN" altLang="en-US" sz="1600" spc="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85106" y="1530301"/>
            <a:ext cx="4691622" cy="83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过分强调薪水，而不太关注岗位要求以及自己能否胜任工作。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85106" y="2459850"/>
            <a:ext cx="4691622" cy="83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为了得到某个职位，自己一味地承诺，却不关注这个岗位的职责。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85106" y="3399016"/>
            <a:ext cx="6096000" cy="4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诋毁原来的雇主或上司或同事。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85106" y="3945854"/>
            <a:ext cx="6096000" cy="4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不关注未来，只注重眼前。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85106" y="4487197"/>
            <a:ext cx="6096000" cy="4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个人意识强烈，忽视团队忠诚。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85106" y="513017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个人保护意识很强，习惯于本能的逃避责任。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0602" y="1588053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01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30602" y="2530890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02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30602" y="3490552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03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30602" y="4021125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04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30602" y="4543407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05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30602" y="5078118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06</a:t>
            </a:r>
            <a:endParaRPr lang="zh-CN" altLang="en-US" sz="20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/>
      <p:bldP spid="16" grpId="0"/>
      <p:bldP spid="17" grpId="0"/>
      <p:bldP spid="25" grpId="0"/>
      <p:bldP spid="26" grpId="0"/>
      <p:bldP spid="27" grpId="0"/>
      <p:bldP spid="28" grpId="0"/>
      <p:bldP spid="2" grpId="0"/>
      <p:bldP spid="29" grpId="0"/>
      <p:bldP spid="30" grpId="0"/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428" y="712233"/>
            <a:ext cx="11756572" cy="6858000"/>
          </a:xfrm>
          <a:prstGeom prst="rect">
            <a:avLst/>
          </a:prstGeom>
        </p:spPr>
      </p:pic>
      <p:sp>
        <p:nvSpPr>
          <p:cNvPr id="368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705885" y="1966806"/>
            <a:ext cx="6780229" cy="507365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US" altLang="zh-CN" sz="40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40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、遵守准则、绝不愚忠</a:t>
            </a:r>
            <a:endParaRPr lang="zh-CN" altLang="en-US" sz="4000" b="1" dirty="0">
              <a:solidFill>
                <a:srgbClr val="1157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2705884" y="3083048"/>
            <a:ext cx="6780229" cy="507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10000"/>
              </a:lnSpc>
            </a:pPr>
            <a:r>
              <a:rPr lang="en-US" altLang="zh-CN" sz="40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40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、履行职责、尽心尽力</a:t>
            </a:r>
            <a:endParaRPr lang="zh-CN" altLang="en-US" sz="4000" b="1" dirty="0">
              <a:solidFill>
                <a:srgbClr val="1157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2705884" y="4199290"/>
            <a:ext cx="6780229" cy="507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30000"/>
              </a:lnSpc>
            </a:pPr>
            <a:r>
              <a:rPr lang="en-US" altLang="zh-CN" sz="40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40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、追求卓越、不辱使命</a:t>
            </a:r>
            <a:endParaRPr lang="zh-CN" altLang="en-US" sz="4000" b="1" dirty="0">
              <a:solidFill>
                <a:srgbClr val="1157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121906" y="4136325"/>
            <a:ext cx="1871026" cy="307777"/>
          </a:xfrm>
          <a:prstGeom prst="rect">
            <a:avLst/>
          </a:prstGeom>
          <a:solidFill>
            <a:srgbClr val="115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49120" y="4135450"/>
            <a:ext cx="1950751" cy="307777"/>
          </a:xfrm>
          <a:prstGeom prst="rect">
            <a:avLst/>
          </a:prstGeom>
          <a:solidFill>
            <a:srgbClr val="115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4449" y="1511962"/>
            <a:ext cx="73997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rgbClr val="115789"/>
                </a:solidFill>
                <a:cs typeface="+mn-ea"/>
                <a:sym typeface="+mn-lt"/>
              </a:rPr>
              <a:t>企业文化忠诚篇</a:t>
            </a:r>
            <a:endParaRPr lang="zh-CN" altLang="en-US" sz="8000" b="1" dirty="0">
              <a:solidFill>
                <a:srgbClr val="115789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9699" y="2759296"/>
            <a:ext cx="412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b="1" dirty="0">
                <a:solidFill>
                  <a:srgbClr val="115789"/>
                </a:solidFill>
                <a:cs typeface="+mn-ea"/>
                <a:sym typeface="+mn-lt"/>
              </a:rPr>
              <a:t>受人之托 忠人之事</a:t>
            </a:r>
            <a:endParaRPr lang="zh-CN" altLang="en-US" b="1" dirty="0">
              <a:solidFill>
                <a:srgbClr val="115789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9699" y="1071254"/>
            <a:ext cx="58408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Corporate Culture Loyalty</a:t>
            </a:r>
            <a:endParaRPr lang="zh-CN" altLang="en-US" sz="14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" name="文本框 15"/>
          <p:cNvSpPr txBox="1"/>
          <p:nvPr/>
        </p:nvSpPr>
        <p:spPr>
          <a:xfrm>
            <a:off x="942491" y="4120061"/>
            <a:ext cx="156400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prstClr val="white"/>
                </a:solidFill>
                <a:cs typeface="+mn-ea"/>
                <a:sym typeface="+mn-lt"/>
              </a:rPr>
              <a:t>：</a:t>
            </a:r>
            <a:r>
              <a:rPr lang="en-US" altLang="zh-CN" sz="1600" dirty="0" smtClean="0">
                <a:solidFill>
                  <a:prstClr val="white"/>
                </a:solidFill>
                <a:cs typeface="+mn-ea"/>
                <a:sym typeface="+mn-lt"/>
              </a:rPr>
              <a:t>PPT</a:t>
            </a:r>
            <a:r>
              <a:rPr lang="zh-CN" altLang="en-US" sz="1600" dirty="0" smtClean="0">
                <a:solidFill>
                  <a:prstClr val="white"/>
                </a:solidFill>
                <a:cs typeface="+mn-ea"/>
                <a:sym typeface="+mn-lt"/>
              </a:rPr>
              <a:t>营</a:t>
            </a:r>
            <a:endParaRPr lang="zh-CN" altLang="en-US" sz="1600" dirty="0" smtClea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文本框 15"/>
          <p:cNvSpPr txBox="1"/>
          <p:nvPr/>
        </p:nvSpPr>
        <p:spPr>
          <a:xfrm>
            <a:off x="3096259" y="4120936"/>
            <a:ext cx="1922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汇报时间：</a:t>
            </a:r>
            <a:r>
              <a:rPr lang="en-US" altLang="zh-CN" sz="1600" dirty="0" smtClean="0">
                <a:solidFill>
                  <a:prstClr val="white"/>
                </a:solidFill>
                <a:cs typeface="+mn-ea"/>
                <a:sym typeface="+mn-lt"/>
              </a:rPr>
              <a:t>20XX</a:t>
            </a:r>
            <a:r>
              <a:rPr lang="zh-CN" altLang="en-US" sz="1600" dirty="0" smtClean="0">
                <a:solidFill>
                  <a:prstClr val="white"/>
                </a:solidFill>
                <a:cs typeface="+mn-ea"/>
                <a:sym typeface="+mn-lt"/>
              </a:rPr>
              <a:t>年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9910" y="3245471"/>
            <a:ext cx="5636662" cy="548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忠诚不谈条件、忠诚不讲回报、忠诚是一种义务、忠诚是一种责任、忠诚是一种操守、忠诚是人生最重要的品质</a:t>
            </a:r>
            <a:endParaRPr lang="zh-CN" altLang="en-US" sz="105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11284" y="1371726"/>
            <a:ext cx="1089920" cy="10816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63678" y="2578722"/>
            <a:ext cx="5264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spc="300" dirty="0">
                <a:solidFill>
                  <a:srgbClr val="115789"/>
                </a:solidFill>
                <a:cs typeface="+mn-ea"/>
                <a:sym typeface="+mn-lt"/>
              </a:rPr>
              <a:t>忠诚是什么</a:t>
            </a:r>
            <a:endParaRPr lang="zh-CN" altLang="en-US" sz="6000" b="1" spc="300" dirty="0">
              <a:solidFill>
                <a:srgbClr val="115789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07378" y="1497059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壹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44451" y="3581218"/>
            <a:ext cx="4503098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对国家、民族、企业、职业、角色、家庭、朋友、自己尽心尽力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;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绝对忠诚、基本忠诚、不够忠诚、背叛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矩形: 圆角 18"/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71705" y="1912013"/>
            <a:ext cx="3709201" cy="4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15789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5789"/>
                </a:solidFill>
                <a:effectLst/>
                <a:uLnTx/>
                <a:uFillTx/>
                <a:cs typeface="+mn-ea"/>
                <a:sym typeface="+mn-lt"/>
              </a:rPr>
              <a:t>、忠诚的定义：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1578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72117" y="1923516"/>
            <a:ext cx="22477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对，人和事，尽心尽力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71705" y="2960791"/>
            <a:ext cx="3749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115789"/>
                </a:solidFill>
                <a:cs typeface="+mn-ea"/>
                <a:sym typeface="+mn-lt"/>
              </a:rPr>
              <a:t>2</a:t>
            </a: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、忠诚的对象：</a:t>
            </a:r>
            <a:endParaRPr lang="zh-CN" altLang="en-US" sz="2400" b="1" dirty="0">
              <a:solidFill>
                <a:srgbClr val="115789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71705" y="4066484"/>
            <a:ext cx="3622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115789"/>
                </a:solidFill>
                <a:cs typeface="+mn-ea"/>
                <a:sym typeface="+mn-lt"/>
              </a:rPr>
              <a:t>3</a:t>
            </a: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、忠诚的层次：</a:t>
            </a:r>
            <a:endParaRPr lang="zh-CN" altLang="en-US" sz="2400" b="1" dirty="0">
              <a:solidFill>
                <a:srgbClr val="115789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70391" y="3042838"/>
            <a:ext cx="4903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国家、民族、企业、职业、角色、家庭、朋友、自己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70391" y="4162160"/>
            <a:ext cx="3672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绝对忠诚、基本忠诚、不够忠诚、背叛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70391" y="1127464"/>
            <a:ext cx="18387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51039" y="1524344"/>
            <a:ext cx="1089920" cy="10816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32190" y="2731340"/>
            <a:ext cx="9527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115789"/>
                </a:solidFill>
                <a:cs typeface="+mn-ea"/>
                <a:sym typeface="+mn-lt"/>
              </a:rPr>
              <a:t>为什么人最宝贵的是忠诚</a:t>
            </a:r>
            <a:endParaRPr lang="zh-CN" altLang="en-US" sz="6000" b="1" dirty="0">
              <a:solidFill>
                <a:srgbClr val="115789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05189" y="1623173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贰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03375" y="3740611"/>
            <a:ext cx="5185249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曾子曰：吾日三省吾身，为人谋而不忠乎？与朋友交而不信乎？传不习乎？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忠诚赋予你工作的激情，忠诚的人感觉工作是享受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: 圆角 19"/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83592" y="633413"/>
            <a:ext cx="3590290" cy="54165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、忠诚是伦常大道之一</a:t>
            </a:r>
            <a:endParaRPr lang="zh-CN" altLang="en-US" sz="2400" b="1" dirty="0">
              <a:solidFill>
                <a:srgbClr val="1157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24" y="2525820"/>
            <a:ext cx="1571905" cy="15599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960" y="3922821"/>
            <a:ext cx="1571905" cy="15599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765" y="1869002"/>
            <a:ext cx="1571905" cy="15599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108" y="3958272"/>
            <a:ext cx="1571905" cy="15599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606" y="2525820"/>
            <a:ext cx="1571905" cy="155999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72076" y="2714504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天</a:t>
            </a:r>
            <a:endParaRPr lang="zh-CN" altLang="en-US" sz="7200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81618" y="2788582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师</a:t>
            </a:r>
            <a:endParaRPr lang="zh-CN" altLang="en-US" sz="7200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51575" y="413810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亲</a:t>
            </a:r>
            <a:endParaRPr lang="zh-CN" altLang="en-US" sz="7200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64232" y="4085818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地</a:t>
            </a:r>
            <a:endParaRPr lang="zh-CN" altLang="en-US" sz="7200" dirty="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40232" y="204883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君</a:t>
            </a:r>
            <a:endParaRPr lang="zh-CN" altLang="en-US" sz="72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2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: 圆角 17"/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60599" y="278456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父子有亲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51620" y="1081931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夫妇有别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42641" y="275683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长幼有序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35501" y="4861405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君臣有义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4271" y="485840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朋友有信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4551402" y="1836931"/>
            <a:ext cx="3048890" cy="2903705"/>
          </a:xfrm>
          <a:prstGeom prst="pentagon">
            <a:avLst/>
          </a:prstGeom>
          <a:blipFill>
            <a:blip r:embed="rId2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894171" y="632329"/>
            <a:ext cx="1649357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五伦关系</a:t>
            </a:r>
            <a:endParaRPr lang="zh-CN" altLang="en-US" sz="2400" b="1" dirty="0">
              <a:solidFill>
                <a:srgbClr val="1157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997194" y="2526781"/>
            <a:ext cx="1828804" cy="91440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25696" y="2526781"/>
            <a:ext cx="1828804" cy="91440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8028" y="866951"/>
            <a:ext cx="1828804" cy="91440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3232" y="4692390"/>
            <a:ext cx="1828804" cy="91440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649966" y="4692390"/>
            <a:ext cx="1828804" cy="9144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15818" y="6498025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: 圆角 14"/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888081" y="640501"/>
            <a:ext cx="2782771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君则敬  臣则忠</a:t>
            </a:r>
            <a:endParaRPr lang="zh-CN" altLang="en-US" sz="2400" b="1" dirty="0">
              <a:solidFill>
                <a:srgbClr val="1157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84793" y="3643405"/>
            <a:ext cx="4034971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115789"/>
                </a:solidFill>
                <a:cs typeface="+mn-ea"/>
                <a:sym typeface="+mn-lt"/>
              </a:rPr>
              <a:t>孔子对曰：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君使臣以礼，臣事君以忠。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84793" y="2547764"/>
            <a:ext cx="3467616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115789"/>
                </a:solidFill>
                <a:cs typeface="+mn-ea"/>
                <a:sym typeface="+mn-lt"/>
              </a:rPr>
              <a:t>定公问：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君使臣，臣事君，如之何？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61804" y="-1249994"/>
            <a:ext cx="5139755" cy="8223608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>
          <a:xfrm>
            <a:off x="1796825" y="2965632"/>
            <a:ext cx="3378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784793" y="4060442"/>
            <a:ext cx="3378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44635" y="2541054"/>
            <a:ext cx="38513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400" b="1" spc="300" dirty="0">
                <a:solidFill>
                  <a:srgbClr val="115789"/>
                </a:solidFill>
                <a:cs typeface="+mn-ea"/>
                <a:sym typeface="+mn-lt"/>
              </a:rPr>
              <a:t>曾子曰：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吾日三省吾身，为人谋而不忠乎？与朋友交而不信乎？传不习乎？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90723" y="932543"/>
            <a:ext cx="5925457" cy="592545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5496"/>
      </a:accent1>
      <a:accent2>
        <a:srgbClr val="8EAADB"/>
      </a:accent2>
      <a:accent3>
        <a:srgbClr val="B4C6E7"/>
      </a:accent3>
      <a:accent4>
        <a:srgbClr val="4472C4"/>
      </a:accent4>
      <a:accent5>
        <a:srgbClr val="5B9BD5"/>
      </a:accent5>
      <a:accent6>
        <a:srgbClr val="0563C1"/>
      </a:accent6>
      <a:hlink>
        <a:srgbClr val="C2DFFD"/>
      </a:hlink>
      <a:folHlink>
        <a:srgbClr val="85C0FB"/>
      </a:folHlink>
    </a:clrScheme>
    <a:fontScheme name="y30mqm4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1993</Words>
  <Application>WPS 演示</Application>
  <PresentationFormat>宽屏</PresentationFormat>
  <Paragraphs>310</Paragraphs>
  <Slides>25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Arial Unicode MS</vt:lpstr>
      <vt:lpstr>等线</vt:lpstr>
      <vt:lpstr>Meiryo</vt:lpstr>
      <vt:lpstr>Yu Gothic UI</vt:lpstr>
      <vt:lpstr>Arial Narrow</vt:lpstr>
      <vt:lpstr>Calibri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1、忠诚是伦常大道之一</vt:lpstr>
      <vt:lpstr>PowerPoint 演示文稿</vt:lpstr>
      <vt:lpstr>PowerPoint 演示文稿</vt:lpstr>
      <vt:lpstr>PowerPoint 演示文稿</vt:lpstr>
      <vt:lpstr>PowerPoint 演示文稿</vt:lpstr>
      <vt:lpstr> </vt:lpstr>
      <vt:lpstr> </vt:lpstr>
      <vt:lpstr>PowerPoint 演示文稿</vt:lpstr>
      <vt:lpstr>PowerPoint 演示文稿</vt:lpstr>
      <vt:lpstr>PowerPoint 演示文稿</vt:lpstr>
      <vt:lpstr>美国海军陆战队忠诚宣言</vt:lpstr>
      <vt:lpstr>4、忠诚的最大受益者---自己</vt:lpstr>
      <vt:lpstr>忠于公司的十大理由 </vt:lpstr>
      <vt:lpstr>PowerPoint 演示文稿</vt:lpstr>
      <vt:lpstr>PowerPoint 演示文稿</vt:lpstr>
      <vt:lpstr>PowerPoint 演示文稿</vt:lpstr>
      <vt:lpstr>PowerPoint 演示文稿</vt:lpstr>
      <vt:lpstr>1、遵守准则、绝不愚忠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207</cp:revision>
  <dcterms:created xsi:type="dcterms:W3CDTF">2022-05-17T02:21:00Z</dcterms:created>
  <dcterms:modified xsi:type="dcterms:W3CDTF">2024-03-20T09:45:01Z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A2FB9CCDEE044E03A40F2AB047F59D06_13</vt:lpwstr>
  </property>
  <property fmtid="{D5CDD505-2E9C-101B-9397-08002B2CF9AE}" pid="3" name="KSOProductBuildVer">
    <vt:lpwstr>2052-12.1.0.16412</vt:lpwstr>
  </property>
</Properties>
</file>