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20"/>
  </p:notesMasterIdLst>
  <p:sldIdLst>
    <p:sldId id="256" r:id="rId4"/>
    <p:sldId id="303" r:id="rId5"/>
    <p:sldId id="297" r:id="rId6"/>
    <p:sldId id="304" r:id="rId7"/>
    <p:sldId id="260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5" r:id="rId37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01" userDrawn="1">
          <p15:clr>
            <a:srgbClr val="A4A3A4"/>
          </p15:clr>
        </p15:guide>
        <p15:guide id="4" pos="224" userDrawn="1">
          <p15:clr>
            <a:srgbClr val="A4A3A4"/>
          </p15:clr>
        </p15:guide>
        <p15:guide id="5" pos="7448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CAD9"/>
    <a:srgbClr val="7CBFC7"/>
    <a:srgbClr val="F08D78"/>
    <a:srgbClr val="2DC2FF"/>
    <a:srgbClr val="F792A7"/>
    <a:srgbClr val="2BCBFF"/>
    <a:srgbClr val="FAA772"/>
    <a:srgbClr val="25E9FB"/>
    <a:srgbClr val="FEA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1092" y="114"/>
      </p:cViewPr>
      <p:guideLst>
        <p:guide orient="horz" pos="2024"/>
        <p:guide pos="3840"/>
        <p:guide orient="horz" pos="4201"/>
        <p:guide pos="224"/>
        <p:guide pos="7448"/>
        <p:guide orient="horz" pos="40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1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EA1B7-14CD-418E-B701-E7D07455576F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7C4F8650-0099-47C2-89CB-D2B68060B124}">
      <dgm:prSet custT="1"/>
      <dgm:spPr>
        <a:ln>
          <a:solidFill>
            <a:srgbClr val="2BCBFF"/>
          </a:solidFill>
        </a:ln>
      </dgm:spPr>
      <dgm:t>
        <a:bodyPr/>
        <a:lstStyle/>
        <a:p>
          <a:r>
            <a:rPr lang="en-US" altLang="zh-CN" sz="2000" kern="1200" dirty="0">
              <a:latin typeface="+mn-lt"/>
              <a:ea typeface="+mn-ea"/>
              <a:cs typeface="+mn-ea"/>
              <a:sym typeface="+mn-lt"/>
            </a:rPr>
            <a:t>1</a:t>
          </a:r>
          <a:r>
            <a:rPr lang="zh-CN" sz="2000" kern="1200" dirty="0">
              <a:latin typeface="+mn-lt"/>
              <a:ea typeface="+mn-ea"/>
              <a:cs typeface="+mn-ea"/>
              <a:sym typeface="+mn-lt"/>
            </a:rPr>
            <a:t>、参与</a:t>
          </a:r>
          <a:r>
            <a:rPr lang="zh-CN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ea"/>
              <a:sym typeface="+mn-lt"/>
            </a:rPr>
            <a:t>什么？</a:t>
          </a:r>
        </a:p>
      </dgm:t>
    </dgm:pt>
    <dgm:pt modelId="{9E7602FB-B134-44BC-8C24-01E5814CFB6A}" cxnId="{7EC44DAF-52BB-4605-B92B-9EFDBA8C2FAE}" type="parTrans">
      <dgm:prSet/>
      <dgm:spPr/>
      <dgm:t>
        <a:bodyPr/>
        <a:lstStyle/>
        <a:p>
          <a:endParaRPr lang="zh-CN" altLang="en-US">
            <a:latin typeface="三极西厢简体" panose="00000500000000000000" pitchFamily="2" charset="-122"/>
            <a:ea typeface="三极西厢简体" panose="00000500000000000000" pitchFamily="2" charset="-122"/>
          </a:endParaRPr>
        </a:p>
      </dgm:t>
    </dgm:pt>
    <dgm:pt modelId="{9047FBC6-8BE5-4892-94BD-5BD77C1BA392}" cxnId="{7EC44DAF-52BB-4605-B92B-9EFDBA8C2FAE}" type="sibTrans">
      <dgm:prSet/>
      <dgm:spPr/>
      <dgm:t>
        <a:bodyPr/>
        <a:lstStyle/>
        <a:p>
          <a:endParaRPr lang="zh-CN" altLang="en-US">
            <a:latin typeface="三极西厢简体" panose="00000500000000000000" pitchFamily="2" charset="-122"/>
            <a:ea typeface="三极西厢简体" panose="00000500000000000000" pitchFamily="2" charset="-122"/>
          </a:endParaRPr>
        </a:p>
      </dgm:t>
    </dgm:pt>
    <dgm:pt modelId="{00FDB47A-E88B-4EFA-8705-DB291C6132FD}">
      <dgm:prSet custT="1"/>
      <dgm:spPr>
        <a:ln>
          <a:solidFill>
            <a:srgbClr val="FBCAD9"/>
          </a:solidFill>
        </a:ln>
      </dgm:spPr>
      <dgm:t>
        <a:bodyPr/>
        <a:lstStyle/>
        <a:p>
          <a:r>
            <a:rPr lang="zh-CN" altLang="en-US" sz="2000" dirty="0">
              <a:latin typeface="+mn-lt"/>
              <a:ea typeface="+mn-ea"/>
              <a:cs typeface="+mn-ea"/>
              <a:sym typeface="+mn-lt"/>
            </a:rPr>
            <a:t>从情感入手</a:t>
          </a:r>
        </a:p>
      </dgm:t>
    </dgm:pt>
    <dgm:pt modelId="{B0CA135D-A31F-4D21-90D0-CA27722DAF5F}" cxnId="{B9579428-C0C0-42AC-9BE5-E8F085DA0A21}" type="parTrans">
      <dgm:prSet/>
      <dgm:spPr>
        <a:ln>
          <a:solidFill>
            <a:srgbClr val="FBCAD9"/>
          </a:solidFill>
        </a:ln>
      </dgm:spPr>
      <dgm:t>
        <a:bodyPr/>
        <a:lstStyle/>
        <a:p>
          <a:endParaRPr lang="zh-CN" altLang="en-US">
            <a:latin typeface="三极西厢简体" panose="00000500000000000000" pitchFamily="2" charset="-122"/>
            <a:ea typeface="三极西厢简体" panose="00000500000000000000" pitchFamily="2" charset="-122"/>
          </a:endParaRPr>
        </a:p>
      </dgm:t>
    </dgm:pt>
    <dgm:pt modelId="{6B5A119B-A02E-43F2-A0E9-8E5A2F7ADE00}" cxnId="{B9579428-C0C0-42AC-9BE5-E8F085DA0A21}" type="sibTrans">
      <dgm:prSet/>
      <dgm:spPr/>
      <dgm:t>
        <a:bodyPr/>
        <a:lstStyle/>
        <a:p>
          <a:endParaRPr lang="zh-CN" altLang="en-US">
            <a:latin typeface="三极西厢简体" panose="00000500000000000000" pitchFamily="2" charset="-122"/>
            <a:ea typeface="三极西厢简体" panose="00000500000000000000" pitchFamily="2" charset="-122"/>
          </a:endParaRPr>
        </a:p>
      </dgm:t>
    </dgm:pt>
    <dgm:pt modelId="{DA64BA82-B671-4C48-8550-C42F97DC1E8F}">
      <dgm:prSet custT="1"/>
      <dgm:spPr>
        <a:ln>
          <a:solidFill>
            <a:srgbClr val="FBCAD9"/>
          </a:solidFill>
        </a:ln>
      </dgm:spPr>
      <dgm:t>
        <a:bodyPr/>
        <a:lstStyle/>
        <a:p>
          <a:r>
            <a:rPr lang="zh-CN" altLang="en-US" sz="2000">
              <a:latin typeface="+mn-lt"/>
              <a:ea typeface="+mn-ea"/>
              <a:cs typeface="+mn-ea"/>
              <a:sym typeface="+mn-lt"/>
            </a:rPr>
            <a:t>从行为入手</a:t>
          </a:r>
        </a:p>
      </dgm:t>
    </dgm:pt>
    <dgm:pt modelId="{35DDF1D4-2C46-4BB7-90EC-6D6B4A85F20C}" cxnId="{55455A92-8ED5-4DA7-BEC7-1C102C160E74}" type="parTrans">
      <dgm:prSet/>
      <dgm:spPr>
        <a:ln>
          <a:solidFill>
            <a:srgbClr val="FBCAD9"/>
          </a:solidFill>
        </a:ln>
      </dgm:spPr>
      <dgm:t>
        <a:bodyPr/>
        <a:lstStyle/>
        <a:p>
          <a:endParaRPr lang="zh-CN" altLang="en-US">
            <a:latin typeface="三极西厢简体" panose="00000500000000000000" pitchFamily="2" charset="-122"/>
            <a:ea typeface="三极西厢简体" panose="00000500000000000000" pitchFamily="2" charset="-122"/>
          </a:endParaRPr>
        </a:p>
      </dgm:t>
    </dgm:pt>
    <dgm:pt modelId="{7F3CAAA3-F6D2-4F80-9EEE-5A532C49EC60}" cxnId="{55455A92-8ED5-4DA7-BEC7-1C102C160E74}" type="sibTrans">
      <dgm:prSet/>
      <dgm:spPr/>
      <dgm:t>
        <a:bodyPr/>
        <a:lstStyle/>
        <a:p>
          <a:endParaRPr lang="zh-CN" altLang="en-US">
            <a:latin typeface="三极西厢简体" panose="00000500000000000000" pitchFamily="2" charset="-122"/>
            <a:ea typeface="三极西厢简体" panose="00000500000000000000" pitchFamily="2" charset="-122"/>
          </a:endParaRPr>
        </a:p>
      </dgm:t>
    </dgm:pt>
    <dgm:pt modelId="{327C5767-3960-4549-A446-01185F7C6FF8}">
      <dgm:prSet custT="1"/>
      <dgm:spPr>
        <a:ln>
          <a:solidFill>
            <a:srgbClr val="FBCAD9"/>
          </a:solidFill>
        </a:ln>
      </dgm:spPr>
      <dgm:t>
        <a:bodyPr/>
        <a:lstStyle/>
        <a:p>
          <a:r>
            <a:rPr lang="zh-CN" altLang="en-US" sz="2000">
              <a:latin typeface="+mn-lt"/>
              <a:ea typeface="+mn-ea"/>
              <a:cs typeface="+mn-ea"/>
              <a:sym typeface="+mn-lt"/>
            </a:rPr>
            <a:t>从认识入手</a:t>
          </a:r>
        </a:p>
      </dgm:t>
    </dgm:pt>
    <dgm:pt modelId="{FF6A6A59-2050-419D-A8AD-01DA5975A894}" cxnId="{45234F54-0194-4F90-A2FC-15A7847B023C}" type="parTrans">
      <dgm:prSet/>
      <dgm:spPr>
        <a:ln>
          <a:solidFill>
            <a:srgbClr val="FBCAD9"/>
          </a:solidFill>
        </a:ln>
      </dgm:spPr>
      <dgm:t>
        <a:bodyPr/>
        <a:lstStyle/>
        <a:p>
          <a:endParaRPr lang="zh-CN" altLang="en-US">
            <a:latin typeface="三极西厢简体" panose="00000500000000000000" pitchFamily="2" charset="-122"/>
            <a:ea typeface="三极西厢简体" panose="00000500000000000000" pitchFamily="2" charset="-122"/>
          </a:endParaRPr>
        </a:p>
      </dgm:t>
    </dgm:pt>
    <dgm:pt modelId="{106E4508-6893-4ECE-A6F3-0243F06E06AF}" cxnId="{45234F54-0194-4F90-A2FC-15A7847B023C}" type="sibTrans">
      <dgm:prSet/>
      <dgm:spPr/>
      <dgm:t>
        <a:bodyPr/>
        <a:lstStyle/>
        <a:p>
          <a:endParaRPr lang="zh-CN" altLang="en-US">
            <a:latin typeface="三极西厢简体" panose="00000500000000000000" pitchFamily="2" charset="-122"/>
            <a:ea typeface="三极西厢简体" panose="00000500000000000000" pitchFamily="2" charset="-122"/>
          </a:endParaRPr>
        </a:p>
      </dgm:t>
    </dgm:pt>
    <dgm:pt modelId="{5D6F20F9-2200-4432-8FEA-0FE54E4B4C7A}" type="pres">
      <dgm:prSet presAssocID="{77CEA1B7-14CD-418E-B701-E7D0745557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CE870B8-458A-4CE9-96ED-3CBC0A68E19E}" type="pres">
      <dgm:prSet presAssocID="{7C4F8650-0099-47C2-89CB-D2B68060B124}" presName="root1" presStyleCnt="0"/>
      <dgm:spPr/>
    </dgm:pt>
    <dgm:pt modelId="{96E2CEEB-B405-46FC-8F14-93C3ADD291F6}" type="pres">
      <dgm:prSet presAssocID="{7C4F8650-0099-47C2-89CB-D2B68060B124}" presName="LevelOneTextNode" presStyleLbl="node0" presStyleIdx="0" presStyleCnt="1" custScaleY="5758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13D5EEC-CF19-4F04-B9B3-5CC5205F8F78}" type="pres">
      <dgm:prSet presAssocID="{7C4F8650-0099-47C2-89CB-D2B68060B124}" presName="level2hierChild" presStyleCnt="0"/>
      <dgm:spPr/>
    </dgm:pt>
    <dgm:pt modelId="{D44D981E-83BB-465E-8A37-367FCF29C90D}" type="pres">
      <dgm:prSet presAssocID="{B0CA135D-A31F-4D21-90D0-CA27722DAF5F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4A2E722A-0674-48C5-AAF1-A4C2CE5662FB}" type="pres">
      <dgm:prSet presAssocID="{B0CA135D-A31F-4D21-90D0-CA27722DAF5F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E640B93A-9A45-40C4-BC60-711BC770694E}" type="pres">
      <dgm:prSet presAssocID="{00FDB47A-E88B-4EFA-8705-DB291C6132FD}" presName="root2" presStyleCnt="0"/>
      <dgm:spPr/>
    </dgm:pt>
    <dgm:pt modelId="{4CE6262C-85C5-4CF1-B864-988DC5B6A44C}" type="pres">
      <dgm:prSet presAssocID="{00FDB47A-E88B-4EFA-8705-DB291C6132FD}" presName="LevelTwoTextNode" presStyleLbl="node2" presStyleIdx="0" presStyleCnt="3" custScaleY="362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77B6E55-7414-406E-8039-BE7608B3DE12}" type="pres">
      <dgm:prSet presAssocID="{00FDB47A-E88B-4EFA-8705-DB291C6132FD}" presName="level3hierChild" presStyleCnt="0"/>
      <dgm:spPr/>
    </dgm:pt>
    <dgm:pt modelId="{141A1625-6B60-4308-9F51-4DB0F3E314C2}" type="pres">
      <dgm:prSet presAssocID="{35DDF1D4-2C46-4BB7-90EC-6D6B4A85F20C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BDC42F46-7578-4016-985A-E8196459C3CC}" type="pres">
      <dgm:prSet presAssocID="{35DDF1D4-2C46-4BB7-90EC-6D6B4A85F20C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05D4EF22-8BD2-40EC-91E8-7A9BC37018AE}" type="pres">
      <dgm:prSet presAssocID="{DA64BA82-B671-4C48-8550-C42F97DC1E8F}" presName="root2" presStyleCnt="0"/>
      <dgm:spPr/>
    </dgm:pt>
    <dgm:pt modelId="{D4A49E22-0F50-43A8-AB08-50F9F000EC6C}" type="pres">
      <dgm:prSet presAssocID="{DA64BA82-B671-4C48-8550-C42F97DC1E8F}" presName="LevelTwoTextNode" presStyleLbl="node2" presStyleIdx="1" presStyleCnt="3" custScaleY="362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29171D0-160F-47E5-878B-3510B08E8562}" type="pres">
      <dgm:prSet presAssocID="{DA64BA82-B671-4C48-8550-C42F97DC1E8F}" presName="level3hierChild" presStyleCnt="0"/>
      <dgm:spPr/>
    </dgm:pt>
    <dgm:pt modelId="{2E335680-6168-4BD6-A062-71A506033D1C}" type="pres">
      <dgm:prSet presAssocID="{FF6A6A59-2050-419D-A8AD-01DA5975A894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6FF96FBB-AAB6-4D6F-96FF-4569AFE02EDC}" type="pres">
      <dgm:prSet presAssocID="{FF6A6A59-2050-419D-A8AD-01DA5975A894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5F0952F3-8704-44FC-BEA3-595A2B8D8440}" type="pres">
      <dgm:prSet presAssocID="{327C5767-3960-4549-A446-01185F7C6FF8}" presName="root2" presStyleCnt="0"/>
      <dgm:spPr/>
    </dgm:pt>
    <dgm:pt modelId="{E71C6460-1B28-4FE2-B421-92BA974F5769}" type="pres">
      <dgm:prSet presAssocID="{327C5767-3960-4549-A446-01185F7C6FF8}" presName="LevelTwoTextNode" presStyleLbl="node2" presStyleIdx="2" presStyleCnt="3" custScaleY="3621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39D047A-94BA-4D17-B545-22C7956EBF11}" type="pres">
      <dgm:prSet presAssocID="{327C5767-3960-4549-A446-01185F7C6FF8}" presName="level3hierChild" presStyleCnt="0"/>
      <dgm:spPr/>
    </dgm:pt>
  </dgm:ptLst>
  <dgm:cxnLst>
    <dgm:cxn modelId="{8B32A2CD-1DB9-4AF3-804C-5A3878125D44}" type="presOf" srcId="{FF6A6A59-2050-419D-A8AD-01DA5975A894}" destId="{6FF96FBB-AAB6-4D6F-96FF-4569AFE02EDC}" srcOrd="1" destOrd="0" presId="urn:microsoft.com/office/officeart/2005/8/layout/hierarchy2"/>
    <dgm:cxn modelId="{7EC44DAF-52BB-4605-B92B-9EFDBA8C2FAE}" srcId="{77CEA1B7-14CD-418E-B701-E7D07455576F}" destId="{7C4F8650-0099-47C2-89CB-D2B68060B124}" srcOrd="0" destOrd="0" parTransId="{9E7602FB-B134-44BC-8C24-01E5814CFB6A}" sibTransId="{9047FBC6-8BE5-4892-94BD-5BD77C1BA392}"/>
    <dgm:cxn modelId="{C7AAABEF-805F-4C51-96BD-5781B47024BC}" type="presOf" srcId="{77CEA1B7-14CD-418E-B701-E7D07455576F}" destId="{5D6F20F9-2200-4432-8FEA-0FE54E4B4C7A}" srcOrd="0" destOrd="0" presId="urn:microsoft.com/office/officeart/2005/8/layout/hierarchy2"/>
    <dgm:cxn modelId="{FFFF9304-665F-4BB8-9C4C-FE656A300CA4}" type="presOf" srcId="{DA64BA82-B671-4C48-8550-C42F97DC1E8F}" destId="{D4A49E22-0F50-43A8-AB08-50F9F000EC6C}" srcOrd="0" destOrd="0" presId="urn:microsoft.com/office/officeart/2005/8/layout/hierarchy2"/>
    <dgm:cxn modelId="{17F744D9-0BD7-48AE-A10A-DEFA3E668351}" type="presOf" srcId="{B0CA135D-A31F-4D21-90D0-CA27722DAF5F}" destId="{4A2E722A-0674-48C5-AAF1-A4C2CE5662FB}" srcOrd="1" destOrd="0" presId="urn:microsoft.com/office/officeart/2005/8/layout/hierarchy2"/>
    <dgm:cxn modelId="{F70ED7B9-CBBC-40DC-BDAF-EDA04FBAD620}" type="presOf" srcId="{35DDF1D4-2C46-4BB7-90EC-6D6B4A85F20C}" destId="{141A1625-6B60-4308-9F51-4DB0F3E314C2}" srcOrd="0" destOrd="0" presId="urn:microsoft.com/office/officeart/2005/8/layout/hierarchy2"/>
    <dgm:cxn modelId="{45234F54-0194-4F90-A2FC-15A7847B023C}" srcId="{7C4F8650-0099-47C2-89CB-D2B68060B124}" destId="{327C5767-3960-4549-A446-01185F7C6FF8}" srcOrd="2" destOrd="0" parTransId="{FF6A6A59-2050-419D-A8AD-01DA5975A894}" sibTransId="{106E4508-6893-4ECE-A6F3-0243F06E06AF}"/>
    <dgm:cxn modelId="{46A085D8-6914-468E-A258-6FAFC52F3620}" type="presOf" srcId="{B0CA135D-A31F-4D21-90D0-CA27722DAF5F}" destId="{D44D981E-83BB-465E-8A37-367FCF29C90D}" srcOrd="0" destOrd="0" presId="urn:microsoft.com/office/officeart/2005/8/layout/hierarchy2"/>
    <dgm:cxn modelId="{49AF708A-3060-432E-A3BE-817A09AEF8AB}" type="presOf" srcId="{00FDB47A-E88B-4EFA-8705-DB291C6132FD}" destId="{4CE6262C-85C5-4CF1-B864-988DC5B6A44C}" srcOrd="0" destOrd="0" presId="urn:microsoft.com/office/officeart/2005/8/layout/hierarchy2"/>
    <dgm:cxn modelId="{A40EACFE-DBF6-4BD9-A696-5340E9C4AD94}" type="presOf" srcId="{35DDF1D4-2C46-4BB7-90EC-6D6B4A85F20C}" destId="{BDC42F46-7578-4016-985A-E8196459C3CC}" srcOrd="1" destOrd="0" presId="urn:microsoft.com/office/officeart/2005/8/layout/hierarchy2"/>
    <dgm:cxn modelId="{31B96085-25A4-42E9-8C22-2CDE42D30367}" type="presOf" srcId="{7C4F8650-0099-47C2-89CB-D2B68060B124}" destId="{96E2CEEB-B405-46FC-8F14-93C3ADD291F6}" srcOrd="0" destOrd="0" presId="urn:microsoft.com/office/officeart/2005/8/layout/hierarchy2"/>
    <dgm:cxn modelId="{B9579428-C0C0-42AC-9BE5-E8F085DA0A21}" srcId="{7C4F8650-0099-47C2-89CB-D2B68060B124}" destId="{00FDB47A-E88B-4EFA-8705-DB291C6132FD}" srcOrd="0" destOrd="0" parTransId="{B0CA135D-A31F-4D21-90D0-CA27722DAF5F}" sibTransId="{6B5A119B-A02E-43F2-A0E9-8E5A2F7ADE00}"/>
    <dgm:cxn modelId="{55455A92-8ED5-4DA7-BEC7-1C102C160E74}" srcId="{7C4F8650-0099-47C2-89CB-D2B68060B124}" destId="{DA64BA82-B671-4C48-8550-C42F97DC1E8F}" srcOrd="1" destOrd="0" parTransId="{35DDF1D4-2C46-4BB7-90EC-6D6B4A85F20C}" sibTransId="{7F3CAAA3-F6D2-4F80-9EEE-5A532C49EC60}"/>
    <dgm:cxn modelId="{EAFE4602-3ADF-4F86-BFC8-0E7FF2C32BE3}" type="presOf" srcId="{FF6A6A59-2050-419D-A8AD-01DA5975A894}" destId="{2E335680-6168-4BD6-A062-71A506033D1C}" srcOrd="0" destOrd="0" presId="urn:microsoft.com/office/officeart/2005/8/layout/hierarchy2"/>
    <dgm:cxn modelId="{B606DC16-3528-4EA1-B39A-E89CF2E344E9}" type="presOf" srcId="{327C5767-3960-4549-A446-01185F7C6FF8}" destId="{E71C6460-1B28-4FE2-B421-92BA974F5769}" srcOrd="0" destOrd="0" presId="urn:microsoft.com/office/officeart/2005/8/layout/hierarchy2"/>
    <dgm:cxn modelId="{895B1D83-F54E-45AB-8C29-A0C043F3FEE4}" type="presParOf" srcId="{5D6F20F9-2200-4432-8FEA-0FE54E4B4C7A}" destId="{CCE870B8-458A-4CE9-96ED-3CBC0A68E19E}" srcOrd="0" destOrd="0" presId="urn:microsoft.com/office/officeart/2005/8/layout/hierarchy2"/>
    <dgm:cxn modelId="{9F1A1503-19E0-4F80-90CB-16FCDA7E5862}" type="presParOf" srcId="{CCE870B8-458A-4CE9-96ED-3CBC0A68E19E}" destId="{96E2CEEB-B405-46FC-8F14-93C3ADD291F6}" srcOrd="0" destOrd="0" presId="urn:microsoft.com/office/officeart/2005/8/layout/hierarchy2"/>
    <dgm:cxn modelId="{240BEBBB-1000-41AA-A2D9-E76520D6E2E4}" type="presParOf" srcId="{CCE870B8-458A-4CE9-96ED-3CBC0A68E19E}" destId="{113D5EEC-CF19-4F04-B9B3-5CC5205F8F78}" srcOrd="1" destOrd="0" presId="urn:microsoft.com/office/officeart/2005/8/layout/hierarchy2"/>
    <dgm:cxn modelId="{36BC9DEC-BE2C-4C81-BB42-7B24747E6F9B}" type="presParOf" srcId="{113D5EEC-CF19-4F04-B9B3-5CC5205F8F78}" destId="{D44D981E-83BB-465E-8A37-367FCF29C90D}" srcOrd="0" destOrd="0" presId="urn:microsoft.com/office/officeart/2005/8/layout/hierarchy2"/>
    <dgm:cxn modelId="{FE4C47E4-D10C-4809-A2C3-28CD526B0D61}" type="presParOf" srcId="{D44D981E-83BB-465E-8A37-367FCF29C90D}" destId="{4A2E722A-0674-48C5-AAF1-A4C2CE5662FB}" srcOrd="0" destOrd="0" presId="urn:microsoft.com/office/officeart/2005/8/layout/hierarchy2"/>
    <dgm:cxn modelId="{F0A21D85-FAED-4A95-833D-C3A329348D3D}" type="presParOf" srcId="{113D5EEC-CF19-4F04-B9B3-5CC5205F8F78}" destId="{E640B93A-9A45-40C4-BC60-711BC770694E}" srcOrd="1" destOrd="0" presId="urn:microsoft.com/office/officeart/2005/8/layout/hierarchy2"/>
    <dgm:cxn modelId="{4D931676-2862-4BE7-A383-D6279D77154E}" type="presParOf" srcId="{E640B93A-9A45-40C4-BC60-711BC770694E}" destId="{4CE6262C-85C5-4CF1-B864-988DC5B6A44C}" srcOrd="0" destOrd="0" presId="urn:microsoft.com/office/officeart/2005/8/layout/hierarchy2"/>
    <dgm:cxn modelId="{C1D6964A-31BE-4783-B81A-3E03A02B31B5}" type="presParOf" srcId="{E640B93A-9A45-40C4-BC60-711BC770694E}" destId="{777B6E55-7414-406E-8039-BE7608B3DE12}" srcOrd="1" destOrd="0" presId="urn:microsoft.com/office/officeart/2005/8/layout/hierarchy2"/>
    <dgm:cxn modelId="{2C355FE9-11AE-476C-A5D1-12E05D4DBEAF}" type="presParOf" srcId="{113D5EEC-CF19-4F04-B9B3-5CC5205F8F78}" destId="{141A1625-6B60-4308-9F51-4DB0F3E314C2}" srcOrd="2" destOrd="0" presId="urn:microsoft.com/office/officeart/2005/8/layout/hierarchy2"/>
    <dgm:cxn modelId="{C27F2BC6-89E8-4834-BA1A-1D611CA056F2}" type="presParOf" srcId="{141A1625-6B60-4308-9F51-4DB0F3E314C2}" destId="{BDC42F46-7578-4016-985A-E8196459C3CC}" srcOrd="0" destOrd="0" presId="urn:microsoft.com/office/officeart/2005/8/layout/hierarchy2"/>
    <dgm:cxn modelId="{5D7F0F0A-D275-4DA0-8D38-AA5D3C571C2E}" type="presParOf" srcId="{113D5EEC-CF19-4F04-B9B3-5CC5205F8F78}" destId="{05D4EF22-8BD2-40EC-91E8-7A9BC37018AE}" srcOrd="3" destOrd="0" presId="urn:microsoft.com/office/officeart/2005/8/layout/hierarchy2"/>
    <dgm:cxn modelId="{AD793E3C-12B0-401E-8B6F-EB1ECF8683FD}" type="presParOf" srcId="{05D4EF22-8BD2-40EC-91E8-7A9BC37018AE}" destId="{D4A49E22-0F50-43A8-AB08-50F9F000EC6C}" srcOrd="0" destOrd="0" presId="urn:microsoft.com/office/officeart/2005/8/layout/hierarchy2"/>
    <dgm:cxn modelId="{C54E1913-4EB0-4BCF-80F0-657E8C3E2DE3}" type="presParOf" srcId="{05D4EF22-8BD2-40EC-91E8-7A9BC37018AE}" destId="{C29171D0-160F-47E5-878B-3510B08E8562}" srcOrd="1" destOrd="0" presId="urn:microsoft.com/office/officeart/2005/8/layout/hierarchy2"/>
    <dgm:cxn modelId="{FF85D8F5-88F5-49EC-8331-95A6DCEF6E6D}" type="presParOf" srcId="{113D5EEC-CF19-4F04-B9B3-5CC5205F8F78}" destId="{2E335680-6168-4BD6-A062-71A506033D1C}" srcOrd="4" destOrd="0" presId="urn:microsoft.com/office/officeart/2005/8/layout/hierarchy2"/>
    <dgm:cxn modelId="{9F18FDF8-CD7A-4524-BF7F-BDD8D8C159B2}" type="presParOf" srcId="{2E335680-6168-4BD6-A062-71A506033D1C}" destId="{6FF96FBB-AAB6-4D6F-96FF-4569AFE02EDC}" srcOrd="0" destOrd="0" presId="urn:microsoft.com/office/officeart/2005/8/layout/hierarchy2"/>
    <dgm:cxn modelId="{95806B39-71F9-4601-8129-B8991CE367F1}" type="presParOf" srcId="{113D5EEC-CF19-4F04-B9B3-5CC5205F8F78}" destId="{5F0952F3-8704-44FC-BEA3-595A2B8D8440}" srcOrd="5" destOrd="0" presId="urn:microsoft.com/office/officeart/2005/8/layout/hierarchy2"/>
    <dgm:cxn modelId="{D52295B1-41C2-45F0-94DC-90479799ED47}" type="presParOf" srcId="{5F0952F3-8704-44FC-BEA3-595A2B8D8440}" destId="{E71C6460-1B28-4FE2-B421-92BA974F5769}" srcOrd="0" destOrd="0" presId="urn:microsoft.com/office/officeart/2005/8/layout/hierarchy2"/>
    <dgm:cxn modelId="{9EE986C2-CB39-4353-B869-8FC94EA31347}" type="presParOf" srcId="{5F0952F3-8704-44FC-BEA3-595A2B8D8440}" destId="{C39D047A-94BA-4D17-B545-22C7956EBF1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E92E7C-4596-4E40-84BF-2317C30F9DF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04D0CD6-72BF-46E8-8704-9FD8AD5BC955}">
      <dgm:prSet/>
      <dgm:spPr>
        <a:solidFill>
          <a:srgbClr val="2DC2FF"/>
        </a:solidFill>
        <a:ln>
          <a:solidFill>
            <a:srgbClr val="2DC2FF"/>
          </a:solidFill>
        </a:ln>
      </dgm:spPr>
      <dgm:t>
        <a:bodyPr/>
        <a:lstStyle/>
        <a:p>
          <a:r>
            <a:rPr lang="zh-CN" b="1" dirty="0">
              <a:latin typeface="+mn-lt"/>
              <a:ea typeface="+mn-ea"/>
              <a:cs typeface="+mn-ea"/>
              <a:sym typeface="+mn-lt"/>
            </a:rPr>
            <a:t>有效的抱怨处理方式</a:t>
          </a:r>
          <a:endParaRPr lang="zh-CN" dirty="0">
            <a:latin typeface="+mn-lt"/>
            <a:ea typeface="+mn-ea"/>
            <a:cs typeface="+mn-ea"/>
            <a:sym typeface="+mn-lt"/>
          </a:endParaRPr>
        </a:p>
      </dgm:t>
    </dgm:pt>
    <dgm:pt modelId="{46F2FF5A-E05D-417B-9939-C0AA2668057B}" cxnId="{9B501032-708A-42C1-96FB-CB9AA2152C99}" type="parTrans">
      <dgm:prSet/>
      <dgm:spPr/>
      <dgm:t>
        <a:bodyPr/>
        <a:lstStyle/>
        <a:p>
          <a:endParaRPr lang="zh-CN" altLang="en-US"/>
        </a:p>
      </dgm:t>
    </dgm:pt>
    <dgm:pt modelId="{B7AAB948-C3F0-4C08-A198-3FA41CBB1573}" cxnId="{9B501032-708A-42C1-96FB-CB9AA2152C99}" type="sibTrans">
      <dgm:prSet/>
      <dgm:spPr/>
      <dgm:t>
        <a:bodyPr/>
        <a:lstStyle/>
        <a:p>
          <a:endParaRPr lang="zh-CN" altLang="en-US"/>
        </a:p>
      </dgm:t>
    </dgm:pt>
    <dgm:pt modelId="{B08CE679-8D36-4C7E-B888-E371313BF2B6}">
      <dgm:prSet/>
      <dgm:spPr>
        <a:noFill/>
        <a:ln>
          <a:solidFill>
            <a:srgbClr val="2DC2FF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b="0" dirty="0">
              <a:latin typeface="+mn-lt"/>
              <a:ea typeface="+mn-ea"/>
              <a:cs typeface="+mn-ea"/>
              <a:sym typeface="+mn-lt"/>
            </a:rPr>
            <a:t>1、向对方说：“谢谢您的反馈”</a:t>
          </a:r>
        </a:p>
      </dgm:t>
    </dgm:pt>
    <dgm:pt modelId="{3CDA2819-FF30-42C2-AD52-4C6CE9492E6E}" cxnId="{46CBA8B6-6294-4156-83EE-14B0AE85F158}" type="parTrans">
      <dgm:prSet/>
      <dgm:spPr/>
      <dgm:t>
        <a:bodyPr/>
        <a:lstStyle/>
        <a:p>
          <a:endParaRPr lang="zh-CN" altLang="en-US"/>
        </a:p>
      </dgm:t>
    </dgm:pt>
    <dgm:pt modelId="{2898D8F7-260D-47F8-B19A-E018C1A65583}" cxnId="{46CBA8B6-6294-4156-83EE-14B0AE85F158}" type="sibTrans">
      <dgm:prSet/>
      <dgm:spPr/>
      <dgm:t>
        <a:bodyPr/>
        <a:lstStyle/>
        <a:p>
          <a:endParaRPr lang="zh-CN" altLang="en-US"/>
        </a:p>
      </dgm:t>
    </dgm:pt>
    <dgm:pt modelId="{E94C8725-A506-4514-85C0-154C5FE18C62}">
      <dgm:prSet/>
      <dgm:spPr>
        <a:noFill/>
        <a:ln>
          <a:solidFill>
            <a:srgbClr val="2DC2FF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b="0" dirty="0">
              <a:latin typeface="+mn-lt"/>
              <a:ea typeface="+mn-ea"/>
              <a:cs typeface="+mn-ea"/>
              <a:sym typeface="+mn-lt"/>
            </a:rPr>
            <a:t>2、解释你为何感激家长的抱怨</a:t>
          </a:r>
        </a:p>
      </dgm:t>
    </dgm:pt>
    <dgm:pt modelId="{4DD77269-0725-4CE6-BD77-24F868F2AA80}" cxnId="{A326671D-E2FD-442D-874C-83FFF097603A}" type="parTrans">
      <dgm:prSet/>
      <dgm:spPr/>
      <dgm:t>
        <a:bodyPr/>
        <a:lstStyle/>
        <a:p>
          <a:endParaRPr lang="zh-CN" altLang="en-US"/>
        </a:p>
      </dgm:t>
    </dgm:pt>
    <dgm:pt modelId="{32C2C086-EE48-4575-9156-AEB0F20629B0}" cxnId="{A326671D-E2FD-442D-874C-83FFF097603A}" type="sibTrans">
      <dgm:prSet/>
      <dgm:spPr/>
      <dgm:t>
        <a:bodyPr/>
        <a:lstStyle/>
        <a:p>
          <a:endParaRPr lang="zh-CN" altLang="en-US"/>
        </a:p>
      </dgm:t>
    </dgm:pt>
    <dgm:pt modelId="{2B2442A0-1AD0-437B-A443-A4F5765AAD7A}">
      <dgm:prSet/>
      <dgm:spPr>
        <a:noFill/>
        <a:ln>
          <a:solidFill>
            <a:srgbClr val="2DC2FF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b="0" dirty="0">
              <a:latin typeface="+mn-lt"/>
              <a:ea typeface="+mn-ea"/>
              <a:cs typeface="+mn-ea"/>
              <a:sym typeface="+mn-lt"/>
            </a:rPr>
            <a:t>3、为错误道歉</a:t>
          </a:r>
        </a:p>
      </dgm:t>
    </dgm:pt>
    <dgm:pt modelId="{CD2EED3F-364A-4177-B3B4-092D7A0BF3FA}" cxnId="{2688BBB3-0205-4439-9C1F-88E7D4149BD8}" type="parTrans">
      <dgm:prSet/>
      <dgm:spPr/>
      <dgm:t>
        <a:bodyPr/>
        <a:lstStyle/>
        <a:p>
          <a:endParaRPr lang="zh-CN" altLang="en-US"/>
        </a:p>
      </dgm:t>
    </dgm:pt>
    <dgm:pt modelId="{9FD66F32-1017-44F4-BEE9-A733FF5EA632}" cxnId="{2688BBB3-0205-4439-9C1F-88E7D4149BD8}" type="sibTrans">
      <dgm:prSet/>
      <dgm:spPr/>
      <dgm:t>
        <a:bodyPr/>
        <a:lstStyle/>
        <a:p>
          <a:endParaRPr lang="zh-CN" altLang="en-US"/>
        </a:p>
      </dgm:t>
    </dgm:pt>
    <dgm:pt modelId="{71F47A69-BE68-40AE-A1BC-E9F433B0D6BA}">
      <dgm:prSet/>
      <dgm:spPr>
        <a:noFill/>
        <a:ln>
          <a:solidFill>
            <a:srgbClr val="2DC2FF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b="0" dirty="0">
              <a:latin typeface="+mn-lt"/>
              <a:ea typeface="+mn-ea"/>
              <a:cs typeface="+mn-ea"/>
              <a:sym typeface="+mn-lt"/>
            </a:rPr>
            <a:t>4、承诺立即处理抱怨</a:t>
          </a:r>
        </a:p>
      </dgm:t>
    </dgm:pt>
    <dgm:pt modelId="{8552D2D3-B15A-4473-A86B-CDCCDE8BBD6D}" cxnId="{C555453D-5AF3-4291-8845-FD9089E1DB70}" type="parTrans">
      <dgm:prSet/>
      <dgm:spPr/>
      <dgm:t>
        <a:bodyPr/>
        <a:lstStyle/>
        <a:p>
          <a:endParaRPr lang="zh-CN" altLang="en-US"/>
        </a:p>
      </dgm:t>
    </dgm:pt>
    <dgm:pt modelId="{EEECD252-BB0D-474E-B516-DA868BA57767}" cxnId="{C555453D-5AF3-4291-8845-FD9089E1DB70}" type="sibTrans">
      <dgm:prSet/>
      <dgm:spPr/>
      <dgm:t>
        <a:bodyPr/>
        <a:lstStyle/>
        <a:p>
          <a:endParaRPr lang="zh-CN" altLang="en-US"/>
        </a:p>
      </dgm:t>
    </dgm:pt>
    <dgm:pt modelId="{C983A622-C204-4621-A4C6-15A2BA082CC3}">
      <dgm:prSet/>
      <dgm:spPr>
        <a:noFill/>
        <a:ln>
          <a:solidFill>
            <a:srgbClr val="2DC2FF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b="0" dirty="0">
              <a:latin typeface="+mn-lt"/>
              <a:ea typeface="+mn-ea"/>
              <a:cs typeface="+mn-ea"/>
              <a:sym typeface="+mn-lt"/>
            </a:rPr>
            <a:t>5、了解情况</a:t>
          </a:r>
        </a:p>
      </dgm:t>
    </dgm:pt>
    <dgm:pt modelId="{EFA8499B-4773-4219-AC50-64DA3425258A}" cxnId="{C1399787-59EF-4E34-A7DC-482123C531F5}" type="parTrans">
      <dgm:prSet/>
      <dgm:spPr/>
      <dgm:t>
        <a:bodyPr/>
        <a:lstStyle/>
        <a:p>
          <a:endParaRPr lang="zh-CN" altLang="en-US"/>
        </a:p>
      </dgm:t>
    </dgm:pt>
    <dgm:pt modelId="{F001C916-A34A-4C41-A2C8-F247E482A5DC}" cxnId="{C1399787-59EF-4E34-A7DC-482123C531F5}" type="sibTrans">
      <dgm:prSet/>
      <dgm:spPr/>
      <dgm:t>
        <a:bodyPr/>
        <a:lstStyle/>
        <a:p>
          <a:endParaRPr lang="zh-CN" altLang="en-US"/>
        </a:p>
      </dgm:t>
    </dgm:pt>
    <dgm:pt modelId="{CB5C005C-A37B-4A21-B286-10B9BB5CBDA9}">
      <dgm:prSet/>
      <dgm:spPr>
        <a:noFill/>
        <a:ln>
          <a:solidFill>
            <a:srgbClr val="2DC2FF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b="0" dirty="0">
              <a:latin typeface="+mn-lt"/>
              <a:ea typeface="+mn-ea"/>
              <a:cs typeface="+mn-ea"/>
              <a:sym typeface="+mn-lt"/>
            </a:rPr>
            <a:t>6、尽快纠正错误</a:t>
          </a:r>
        </a:p>
      </dgm:t>
    </dgm:pt>
    <dgm:pt modelId="{7F010A83-DC83-4D7F-A432-75863E0864C8}" cxnId="{26FCE3E9-6239-41B1-A409-A1A47EA78860}" type="parTrans">
      <dgm:prSet/>
      <dgm:spPr/>
      <dgm:t>
        <a:bodyPr/>
        <a:lstStyle/>
        <a:p>
          <a:endParaRPr lang="zh-CN" altLang="en-US"/>
        </a:p>
      </dgm:t>
    </dgm:pt>
    <dgm:pt modelId="{837D9B65-FAAA-4DEB-88A9-A398E6FA33C1}" cxnId="{26FCE3E9-6239-41B1-A409-A1A47EA78860}" type="sibTrans">
      <dgm:prSet/>
      <dgm:spPr/>
      <dgm:t>
        <a:bodyPr/>
        <a:lstStyle/>
        <a:p>
          <a:endParaRPr lang="zh-CN" altLang="en-US"/>
        </a:p>
      </dgm:t>
    </dgm:pt>
    <dgm:pt modelId="{2B3EDFCF-6168-444A-8477-EB700CABE2E8}">
      <dgm:prSet/>
      <dgm:spPr>
        <a:noFill/>
        <a:ln>
          <a:solidFill>
            <a:srgbClr val="2DC2FF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b="0" dirty="0">
              <a:latin typeface="+mn-lt"/>
              <a:ea typeface="+mn-ea"/>
              <a:cs typeface="+mn-ea"/>
              <a:sym typeface="+mn-lt"/>
            </a:rPr>
            <a:t>7、查看家长是否满意</a:t>
          </a:r>
        </a:p>
      </dgm:t>
    </dgm:pt>
    <dgm:pt modelId="{DA1C365F-16F4-4125-B878-F2B675AB106B}" cxnId="{58CAA0F1-C0F5-4F05-B714-F174FC49640D}" type="parTrans">
      <dgm:prSet/>
      <dgm:spPr/>
      <dgm:t>
        <a:bodyPr/>
        <a:lstStyle/>
        <a:p>
          <a:endParaRPr lang="zh-CN" altLang="en-US"/>
        </a:p>
      </dgm:t>
    </dgm:pt>
    <dgm:pt modelId="{F54A314B-8FE2-472D-92FC-B812AD5C0B9E}" cxnId="{58CAA0F1-C0F5-4F05-B714-F174FC49640D}" type="sibTrans">
      <dgm:prSet/>
      <dgm:spPr/>
      <dgm:t>
        <a:bodyPr/>
        <a:lstStyle/>
        <a:p>
          <a:endParaRPr lang="zh-CN" altLang="en-US"/>
        </a:p>
      </dgm:t>
    </dgm:pt>
    <dgm:pt modelId="{78E22BC8-9382-4ABA-931A-021D94A87FBB}">
      <dgm:prSet/>
      <dgm:spPr>
        <a:noFill/>
        <a:ln>
          <a:solidFill>
            <a:srgbClr val="2DC2FF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b="0" dirty="0">
              <a:latin typeface="+mn-lt"/>
              <a:ea typeface="+mn-ea"/>
              <a:cs typeface="+mn-ea"/>
              <a:sym typeface="+mn-lt"/>
            </a:rPr>
            <a:t>8、防范将来再犯错误</a:t>
          </a:r>
        </a:p>
      </dgm:t>
    </dgm:pt>
    <dgm:pt modelId="{BF58D340-C028-4999-B067-06CF69F9536A}" cxnId="{73CB2982-3A8F-4691-931C-2A05FD05CE07}" type="parTrans">
      <dgm:prSet/>
      <dgm:spPr/>
      <dgm:t>
        <a:bodyPr/>
        <a:lstStyle/>
        <a:p>
          <a:endParaRPr lang="zh-CN" altLang="en-US"/>
        </a:p>
      </dgm:t>
    </dgm:pt>
    <dgm:pt modelId="{4E37C24A-25F1-4AD8-923D-C38C78D1FDDB}" cxnId="{73CB2982-3A8F-4691-931C-2A05FD05CE07}" type="sibTrans">
      <dgm:prSet/>
      <dgm:spPr/>
      <dgm:t>
        <a:bodyPr/>
        <a:lstStyle/>
        <a:p>
          <a:endParaRPr lang="zh-CN" altLang="en-US"/>
        </a:p>
      </dgm:t>
    </dgm:pt>
    <dgm:pt modelId="{9DDB0499-9F2A-420B-95FD-EB9287230B82}" type="pres">
      <dgm:prSet presAssocID="{84E92E7C-4596-4E40-84BF-2317C30F9D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6E83EDE-A5FE-4EE0-AA6F-BF57A86B6E68}" type="pres">
      <dgm:prSet presAssocID="{A04D0CD6-72BF-46E8-8704-9FD8AD5BC955}" presName="composite" presStyleCnt="0"/>
      <dgm:spPr/>
    </dgm:pt>
    <dgm:pt modelId="{0CB51D27-8B13-4544-87B5-25EB27A67722}" type="pres">
      <dgm:prSet presAssocID="{A04D0CD6-72BF-46E8-8704-9FD8AD5BC95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2D61C4-42B4-4F9D-AED1-78DB46134D37}" type="pres">
      <dgm:prSet presAssocID="{A04D0CD6-72BF-46E8-8704-9FD8AD5BC95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A6C5A98-4C7E-4671-BFD9-974507774DF1}" type="presOf" srcId="{CB5C005C-A37B-4A21-B286-10B9BB5CBDA9}" destId="{4E2D61C4-42B4-4F9D-AED1-78DB46134D37}" srcOrd="0" destOrd="5" presId="urn:microsoft.com/office/officeart/2005/8/layout/hList1"/>
    <dgm:cxn modelId="{46FF5829-17F5-44F7-A4FD-E182DED6A121}" type="presOf" srcId="{71F47A69-BE68-40AE-A1BC-E9F433B0D6BA}" destId="{4E2D61C4-42B4-4F9D-AED1-78DB46134D37}" srcOrd="0" destOrd="3" presId="urn:microsoft.com/office/officeart/2005/8/layout/hList1"/>
    <dgm:cxn modelId="{C555453D-5AF3-4291-8845-FD9089E1DB70}" srcId="{A04D0CD6-72BF-46E8-8704-9FD8AD5BC955}" destId="{71F47A69-BE68-40AE-A1BC-E9F433B0D6BA}" srcOrd="3" destOrd="0" parTransId="{8552D2D3-B15A-4473-A86B-CDCCDE8BBD6D}" sibTransId="{EEECD252-BB0D-474E-B516-DA868BA57767}"/>
    <dgm:cxn modelId="{26FCE3E9-6239-41B1-A409-A1A47EA78860}" srcId="{A04D0CD6-72BF-46E8-8704-9FD8AD5BC955}" destId="{CB5C005C-A37B-4A21-B286-10B9BB5CBDA9}" srcOrd="5" destOrd="0" parTransId="{7F010A83-DC83-4D7F-A432-75863E0864C8}" sibTransId="{837D9B65-FAAA-4DEB-88A9-A398E6FA33C1}"/>
    <dgm:cxn modelId="{2688BBB3-0205-4439-9C1F-88E7D4149BD8}" srcId="{A04D0CD6-72BF-46E8-8704-9FD8AD5BC955}" destId="{2B2442A0-1AD0-437B-A443-A4F5765AAD7A}" srcOrd="2" destOrd="0" parTransId="{CD2EED3F-364A-4177-B3B4-092D7A0BF3FA}" sibTransId="{9FD66F32-1017-44F4-BEE9-A733FF5EA632}"/>
    <dgm:cxn modelId="{A326671D-E2FD-442D-874C-83FFF097603A}" srcId="{A04D0CD6-72BF-46E8-8704-9FD8AD5BC955}" destId="{E94C8725-A506-4514-85C0-154C5FE18C62}" srcOrd="1" destOrd="0" parTransId="{4DD77269-0725-4CE6-BD77-24F868F2AA80}" sibTransId="{32C2C086-EE48-4575-9156-AEB0F20629B0}"/>
    <dgm:cxn modelId="{FA1AB44D-B8D0-4A92-BFA9-2B6975B2F3D3}" type="presOf" srcId="{84E92E7C-4596-4E40-84BF-2317C30F9DF7}" destId="{9DDB0499-9F2A-420B-95FD-EB9287230B82}" srcOrd="0" destOrd="0" presId="urn:microsoft.com/office/officeart/2005/8/layout/hList1"/>
    <dgm:cxn modelId="{97C3E296-C713-4A6D-ABD4-5A19D7A7303F}" type="presOf" srcId="{A04D0CD6-72BF-46E8-8704-9FD8AD5BC955}" destId="{0CB51D27-8B13-4544-87B5-25EB27A67722}" srcOrd="0" destOrd="0" presId="urn:microsoft.com/office/officeart/2005/8/layout/hList1"/>
    <dgm:cxn modelId="{C5356E71-624F-4126-926B-7F9A8A451EF9}" type="presOf" srcId="{E94C8725-A506-4514-85C0-154C5FE18C62}" destId="{4E2D61C4-42B4-4F9D-AED1-78DB46134D37}" srcOrd="0" destOrd="1" presId="urn:microsoft.com/office/officeart/2005/8/layout/hList1"/>
    <dgm:cxn modelId="{6E760F83-0B48-44CB-97E1-57CC90D51B0E}" type="presOf" srcId="{2B2442A0-1AD0-437B-A443-A4F5765AAD7A}" destId="{4E2D61C4-42B4-4F9D-AED1-78DB46134D37}" srcOrd="0" destOrd="2" presId="urn:microsoft.com/office/officeart/2005/8/layout/hList1"/>
    <dgm:cxn modelId="{58CAA0F1-C0F5-4F05-B714-F174FC49640D}" srcId="{A04D0CD6-72BF-46E8-8704-9FD8AD5BC955}" destId="{2B3EDFCF-6168-444A-8477-EB700CABE2E8}" srcOrd="6" destOrd="0" parTransId="{DA1C365F-16F4-4125-B878-F2B675AB106B}" sibTransId="{F54A314B-8FE2-472D-92FC-B812AD5C0B9E}"/>
    <dgm:cxn modelId="{D83D9531-261A-4D39-A890-52D7101345FF}" type="presOf" srcId="{2B3EDFCF-6168-444A-8477-EB700CABE2E8}" destId="{4E2D61C4-42B4-4F9D-AED1-78DB46134D37}" srcOrd="0" destOrd="6" presId="urn:microsoft.com/office/officeart/2005/8/layout/hList1"/>
    <dgm:cxn modelId="{9D154FC5-9A19-42D7-91C2-1AFEC0A716D0}" type="presOf" srcId="{B08CE679-8D36-4C7E-B888-E371313BF2B6}" destId="{4E2D61C4-42B4-4F9D-AED1-78DB46134D37}" srcOrd="0" destOrd="0" presId="urn:microsoft.com/office/officeart/2005/8/layout/hList1"/>
    <dgm:cxn modelId="{46CBA8B6-6294-4156-83EE-14B0AE85F158}" srcId="{A04D0CD6-72BF-46E8-8704-9FD8AD5BC955}" destId="{B08CE679-8D36-4C7E-B888-E371313BF2B6}" srcOrd="0" destOrd="0" parTransId="{3CDA2819-FF30-42C2-AD52-4C6CE9492E6E}" sibTransId="{2898D8F7-260D-47F8-B19A-E018C1A65583}"/>
    <dgm:cxn modelId="{73CB2982-3A8F-4691-931C-2A05FD05CE07}" srcId="{A04D0CD6-72BF-46E8-8704-9FD8AD5BC955}" destId="{78E22BC8-9382-4ABA-931A-021D94A87FBB}" srcOrd="7" destOrd="0" parTransId="{BF58D340-C028-4999-B067-06CF69F9536A}" sibTransId="{4E37C24A-25F1-4AD8-923D-C38C78D1FDDB}"/>
    <dgm:cxn modelId="{BE663D27-C5FA-4A25-ACC0-B823D0E6784F}" type="presOf" srcId="{C983A622-C204-4621-A4C6-15A2BA082CC3}" destId="{4E2D61C4-42B4-4F9D-AED1-78DB46134D37}" srcOrd="0" destOrd="4" presId="urn:microsoft.com/office/officeart/2005/8/layout/hList1"/>
    <dgm:cxn modelId="{9B501032-708A-42C1-96FB-CB9AA2152C99}" srcId="{84E92E7C-4596-4E40-84BF-2317C30F9DF7}" destId="{A04D0CD6-72BF-46E8-8704-9FD8AD5BC955}" srcOrd="0" destOrd="0" parTransId="{46F2FF5A-E05D-417B-9939-C0AA2668057B}" sibTransId="{B7AAB948-C3F0-4C08-A198-3FA41CBB1573}"/>
    <dgm:cxn modelId="{C1399787-59EF-4E34-A7DC-482123C531F5}" srcId="{A04D0CD6-72BF-46E8-8704-9FD8AD5BC955}" destId="{C983A622-C204-4621-A4C6-15A2BA082CC3}" srcOrd="4" destOrd="0" parTransId="{EFA8499B-4773-4219-AC50-64DA3425258A}" sibTransId="{F001C916-A34A-4C41-A2C8-F247E482A5DC}"/>
    <dgm:cxn modelId="{003D50EB-694F-4BFD-88A5-E5E0B4026362}" type="presOf" srcId="{78E22BC8-9382-4ABA-931A-021D94A87FBB}" destId="{4E2D61C4-42B4-4F9D-AED1-78DB46134D37}" srcOrd="0" destOrd="7" presId="urn:microsoft.com/office/officeart/2005/8/layout/hList1"/>
    <dgm:cxn modelId="{EF380BC9-457C-44B7-8C42-E170E76523AF}" type="presParOf" srcId="{9DDB0499-9F2A-420B-95FD-EB9287230B82}" destId="{96E83EDE-A5FE-4EE0-AA6F-BF57A86B6E68}" srcOrd="0" destOrd="0" presId="urn:microsoft.com/office/officeart/2005/8/layout/hList1"/>
    <dgm:cxn modelId="{14D4F468-1AD5-49E2-B3F7-14FB094031D4}" type="presParOf" srcId="{96E83EDE-A5FE-4EE0-AA6F-BF57A86B6E68}" destId="{0CB51D27-8B13-4544-87B5-25EB27A67722}" srcOrd="0" destOrd="0" presId="urn:microsoft.com/office/officeart/2005/8/layout/hList1"/>
    <dgm:cxn modelId="{6814A502-7230-42DC-84F1-BA66B9F53811}" type="presParOf" srcId="{96E83EDE-A5FE-4EE0-AA6F-BF57A86B6E68}" destId="{4E2D61C4-42B4-4F9D-AED1-78DB46134D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2CEEB-B405-46FC-8F14-93C3ADD291F6}">
      <dsp:nvSpPr>
        <dsp:cNvPr id="0" name=""/>
        <dsp:cNvSpPr/>
      </dsp:nvSpPr>
      <dsp:spPr>
        <a:xfrm>
          <a:off x="6949" y="1032795"/>
          <a:ext cx="3375760" cy="971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BCB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>
              <a:latin typeface="+mn-lt"/>
              <a:ea typeface="+mn-ea"/>
              <a:cs typeface="+mn-ea"/>
              <a:sym typeface="+mn-lt"/>
            </a:rPr>
            <a:t>1</a:t>
          </a:r>
          <a:r>
            <a:rPr lang="zh-CN" sz="2000" kern="1200" dirty="0">
              <a:latin typeface="+mn-lt"/>
              <a:ea typeface="+mn-ea"/>
              <a:cs typeface="+mn-ea"/>
              <a:sym typeface="+mn-lt"/>
            </a:rPr>
            <a:t>、参与</a:t>
          </a:r>
          <a:r>
            <a:rPr lang="zh-CN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ea"/>
              <a:sym typeface="+mn-lt"/>
            </a:rPr>
            <a:t>什么？</a:t>
          </a:r>
        </a:p>
      </dsp:txBody>
      <dsp:txXfrm>
        <a:off x="35418" y="1061264"/>
        <a:ext cx="3318822" cy="915061"/>
      </dsp:txXfrm>
    </dsp:sp>
    <dsp:sp modelId="{D44D981E-83BB-465E-8A37-367FCF29C90D}">
      <dsp:nvSpPr>
        <dsp:cNvPr id="0" name=""/>
        <dsp:cNvSpPr/>
      </dsp:nvSpPr>
      <dsp:spPr>
        <a:xfrm rot="19642266">
          <a:off x="3256190" y="1036528"/>
          <a:ext cx="1603342" cy="100019"/>
        </a:xfrm>
        <a:custGeom>
          <a:avLst/>
          <a:gdLst/>
          <a:ahLst/>
          <a:cxnLst/>
          <a:rect l="0" t="0" r="0" b="0"/>
          <a:pathLst>
            <a:path>
              <a:moveTo>
                <a:pt x="0" y="50009"/>
              </a:moveTo>
              <a:lnTo>
                <a:pt x="1603342" y="50009"/>
              </a:lnTo>
            </a:path>
          </a:pathLst>
        </a:custGeom>
        <a:noFill/>
        <a:ln w="12700" cap="flat" cmpd="sng" algn="ctr">
          <a:solidFill>
            <a:srgbClr val="FBCA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三极西厢简体" panose="00000500000000000000" pitchFamily="2" charset="-122"/>
            <a:ea typeface="三极西厢简体" panose="00000500000000000000" pitchFamily="2" charset="-122"/>
          </a:endParaRPr>
        </a:p>
      </dsp:txBody>
      <dsp:txXfrm>
        <a:off x="4017777" y="1046454"/>
        <a:ext cx="80167" cy="80167"/>
      </dsp:txXfrm>
    </dsp:sp>
    <dsp:sp modelId="{4CE6262C-85C5-4CF1-B864-988DC5B6A44C}">
      <dsp:nvSpPr>
        <dsp:cNvPr id="0" name=""/>
        <dsp:cNvSpPr/>
      </dsp:nvSpPr>
      <dsp:spPr>
        <a:xfrm>
          <a:off x="4733013" y="348613"/>
          <a:ext cx="3375760" cy="611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BCA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latin typeface="+mn-lt"/>
              <a:ea typeface="+mn-ea"/>
              <a:cs typeface="+mn-ea"/>
              <a:sym typeface="+mn-lt"/>
            </a:rPr>
            <a:t>从情感入手</a:t>
          </a:r>
        </a:p>
      </dsp:txBody>
      <dsp:txXfrm>
        <a:off x="4750918" y="366518"/>
        <a:ext cx="3339950" cy="575523"/>
      </dsp:txXfrm>
    </dsp:sp>
    <dsp:sp modelId="{141A1625-6B60-4308-9F51-4DB0F3E314C2}">
      <dsp:nvSpPr>
        <dsp:cNvPr id="0" name=""/>
        <dsp:cNvSpPr/>
      </dsp:nvSpPr>
      <dsp:spPr>
        <a:xfrm>
          <a:off x="3382709" y="1468785"/>
          <a:ext cx="1350304" cy="100019"/>
        </a:xfrm>
        <a:custGeom>
          <a:avLst/>
          <a:gdLst/>
          <a:ahLst/>
          <a:cxnLst/>
          <a:rect l="0" t="0" r="0" b="0"/>
          <a:pathLst>
            <a:path>
              <a:moveTo>
                <a:pt x="0" y="50009"/>
              </a:moveTo>
              <a:lnTo>
                <a:pt x="1350304" y="50009"/>
              </a:lnTo>
            </a:path>
          </a:pathLst>
        </a:custGeom>
        <a:noFill/>
        <a:ln w="12700" cap="flat" cmpd="sng" algn="ctr">
          <a:solidFill>
            <a:srgbClr val="FBCA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三极西厢简体" panose="00000500000000000000" pitchFamily="2" charset="-122"/>
            <a:ea typeface="三极西厢简体" panose="00000500000000000000" pitchFamily="2" charset="-122"/>
          </a:endParaRPr>
        </a:p>
      </dsp:txBody>
      <dsp:txXfrm>
        <a:off x="4024103" y="1485037"/>
        <a:ext cx="67515" cy="67515"/>
      </dsp:txXfrm>
    </dsp:sp>
    <dsp:sp modelId="{D4A49E22-0F50-43A8-AB08-50F9F000EC6C}">
      <dsp:nvSpPr>
        <dsp:cNvPr id="0" name=""/>
        <dsp:cNvSpPr/>
      </dsp:nvSpPr>
      <dsp:spPr>
        <a:xfrm>
          <a:off x="4733013" y="1213128"/>
          <a:ext cx="3375760" cy="611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BCA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>
              <a:latin typeface="+mn-lt"/>
              <a:ea typeface="+mn-ea"/>
              <a:cs typeface="+mn-ea"/>
              <a:sym typeface="+mn-lt"/>
            </a:rPr>
            <a:t>从行为入手</a:t>
          </a:r>
        </a:p>
      </dsp:txBody>
      <dsp:txXfrm>
        <a:off x="4750918" y="1231033"/>
        <a:ext cx="3339950" cy="575523"/>
      </dsp:txXfrm>
    </dsp:sp>
    <dsp:sp modelId="{2E335680-6168-4BD6-A062-71A506033D1C}">
      <dsp:nvSpPr>
        <dsp:cNvPr id="0" name=""/>
        <dsp:cNvSpPr/>
      </dsp:nvSpPr>
      <dsp:spPr>
        <a:xfrm rot="1957734">
          <a:off x="3256190" y="1901043"/>
          <a:ext cx="1603342" cy="100019"/>
        </a:xfrm>
        <a:custGeom>
          <a:avLst/>
          <a:gdLst/>
          <a:ahLst/>
          <a:cxnLst/>
          <a:rect l="0" t="0" r="0" b="0"/>
          <a:pathLst>
            <a:path>
              <a:moveTo>
                <a:pt x="0" y="50009"/>
              </a:moveTo>
              <a:lnTo>
                <a:pt x="1603342" y="50009"/>
              </a:lnTo>
            </a:path>
          </a:pathLst>
        </a:custGeom>
        <a:noFill/>
        <a:ln w="12700" cap="flat" cmpd="sng" algn="ctr">
          <a:solidFill>
            <a:srgbClr val="FBCA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三极西厢简体" panose="00000500000000000000" pitchFamily="2" charset="-122"/>
            <a:ea typeface="三极西厢简体" panose="00000500000000000000" pitchFamily="2" charset="-122"/>
          </a:endParaRPr>
        </a:p>
      </dsp:txBody>
      <dsp:txXfrm>
        <a:off x="4017777" y="1910969"/>
        <a:ext cx="80167" cy="80167"/>
      </dsp:txXfrm>
    </dsp:sp>
    <dsp:sp modelId="{E71C6460-1B28-4FE2-B421-92BA974F5769}">
      <dsp:nvSpPr>
        <dsp:cNvPr id="0" name=""/>
        <dsp:cNvSpPr/>
      </dsp:nvSpPr>
      <dsp:spPr>
        <a:xfrm>
          <a:off x="4733013" y="2077644"/>
          <a:ext cx="3375760" cy="611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BCAD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>
              <a:latin typeface="+mn-lt"/>
              <a:ea typeface="+mn-ea"/>
              <a:cs typeface="+mn-ea"/>
              <a:sym typeface="+mn-lt"/>
            </a:rPr>
            <a:t>从认识入手</a:t>
          </a:r>
        </a:p>
      </dsp:txBody>
      <dsp:txXfrm>
        <a:off x="4750918" y="2095549"/>
        <a:ext cx="3339950" cy="575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51D27-8B13-4544-87B5-25EB27A67722}">
      <dsp:nvSpPr>
        <dsp:cNvPr id="0" name=""/>
        <dsp:cNvSpPr/>
      </dsp:nvSpPr>
      <dsp:spPr>
        <a:xfrm>
          <a:off x="0" y="36408"/>
          <a:ext cx="5238750" cy="518400"/>
        </a:xfrm>
        <a:prstGeom prst="rect">
          <a:avLst/>
        </a:prstGeom>
        <a:solidFill>
          <a:srgbClr val="2DC2FF"/>
        </a:solidFill>
        <a:ln w="12700" cap="flat" cmpd="sng" algn="ctr">
          <a:solidFill>
            <a:srgbClr val="2DC2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 dirty="0">
              <a:latin typeface="+mn-lt"/>
              <a:ea typeface="+mn-ea"/>
              <a:cs typeface="+mn-ea"/>
              <a:sym typeface="+mn-lt"/>
            </a:rPr>
            <a:t>有效的抱怨处理方式</a:t>
          </a:r>
          <a:endParaRPr lang="zh-CN" sz="1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0" y="36408"/>
        <a:ext cx="5238750" cy="518400"/>
      </dsp:txXfrm>
    </dsp:sp>
    <dsp:sp modelId="{4E2D61C4-42B4-4F9D-AED1-78DB46134D37}">
      <dsp:nvSpPr>
        <dsp:cNvPr id="0" name=""/>
        <dsp:cNvSpPr/>
      </dsp:nvSpPr>
      <dsp:spPr>
        <a:xfrm>
          <a:off x="0" y="554808"/>
          <a:ext cx="5238750" cy="3458699"/>
        </a:xfrm>
        <a:prstGeom prst="rect">
          <a:avLst/>
        </a:prstGeom>
        <a:noFill/>
        <a:ln w="12700" cap="flat" cmpd="sng" algn="ctr">
          <a:solidFill>
            <a:srgbClr val="2DC2FF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sz="1800" b="0" kern="1200" dirty="0">
              <a:latin typeface="+mn-lt"/>
              <a:ea typeface="+mn-ea"/>
              <a:cs typeface="+mn-ea"/>
              <a:sym typeface="+mn-lt"/>
            </a:rPr>
            <a:t>1、向对方说：“谢谢您的反馈”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sz="1800" b="0" kern="1200" dirty="0">
              <a:latin typeface="+mn-lt"/>
              <a:ea typeface="+mn-ea"/>
              <a:cs typeface="+mn-ea"/>
              <a:sym typeface="+mn-lt"/>
            </a:rPr>
            <a:t>2、解释你为何感激家长的抱怨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sz="1800" b="0" kern="1200" dirty="0">
              <a:latin typeface="+mn-lt"/>
              <a:ea typeface="+mn-ea"/>
              <a:cs typeface="+mn-ea"/>
              <a:sym typeface="+mn-lt"/>
            </a:rPr>
            <a:t>3、为错误道歉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sz="1800" b="0" kern="1200" dirty="0">
              <a:latin typeface="+mn-lt"/>
              <a:ea typeface="+mn-ea"/>
              <a:cs typeface="+mn-ea"/>
              <a:sym typeface="+mn-lt"/>
            </a:rPr>
            <a:t>4、承诺立即处理抱怨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sz="1800" b="0" kern="1200" dirty="0">
              <a:latin typeface="+mn-lt"/>
              <a:ea typeface="+mn-ea"/>
              <a:cs typeface="+mn-ea"/>
              <a:sym typeface="+mn-lt"/>
            </a:rPr>
            <a:t>5、了解情况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sz="1800" b="0" kern="1200" dirty="0">
              <a:latin typeface="+mn-lt"/>
              <a:ea typeface="+mn-ea"/>
              <a:cs typeface="+mn-ea"/>
              <a:sym typeface="+mn-lt"/>
            </a:rPr>
            <a:t>6、尽快纠正错误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sz="1800" b="0" kern="1200" dirty="0">
              <a:latin typeface="+mn-lt"/>
              <a:ea typeface="+mn-ea"/>
              <a:cs typeface="+mn-ea"/>
              <a:sym typeface="+mn-lt"/>
            </a:rPr>
            <a:t>7、查看家长是否满意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sz="1800" b="0" kern="1200" dirty="0">
              <a:latin typeface="+mn-lt"/>
              <a:ea typeface="+mn-ea"/>
              <a:cs typeface="+mn-ea"/>
              <a:sym typeface="+mn-lt"/>
            </a:rPr>
            <a:t>8、防范将来再犯错误</a:t>
          </a:r>
        </a:p>
      </dsp:txBody>
      <dsp:txXfrm>
        <a:off x="0" y="554808"/>
        <a:ext cx="5238750" cy="3458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53755-974E-43E3-A375-A2B3B468D6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412E0-35A3-472D-83CD-F44A85B562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12E0-35A3-472D-83CD-F44A85B562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4E2DCF6-B92A-4135-B8E8-00436F4A5F90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D38BDA2-DF65-4643-817F-43545B6861B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F9AAC0-F486-4488-9FA3-EB9B19D6691D}" type="slidenum">
              <a:rPr lang="zh-CN" altLang="zh-CN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38447" y="671160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65761" y="268152"/>
            <a:ext cx="11448000" cy="64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5175-A899-467B-894B-F0125013E0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6BCA6-2A30-4501-A92F-2F27D3EE32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D5175-A899-467B-894B-F0125013E0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6BCA6-2A30-4501-A92F-2F27D3EE329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8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15562" y="1857163"/>
            <a:ext cx="3445035" cy="576000"/>
          </a:xfrm>
        </p:spPr>
        <p:txBody>
          <a:bodyPr anchor="ctr">
            <a:normAutofit/>
          </a:bodyPr>
          <a:lstStyle/>
          <a:p>
            <a:pPr algn="dist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幼儿园家长沟通技巧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2890611" y="2928401"/>
            <a:ext cx="6410779" cy="818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6600" dirty="0">
                <a:solidFill>
                  <a:srgbClr val="2DC2F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之家长工作策略</a:t>
            </a:r>
            <a:endParaRPr lang="zh-CN" altLang="en-US" sz="6600" dirty="0">
              <a:solidFill>
                <a:srgbClr val="2DC2FF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87563" y="2454313"/>
            <a:ext cx="5652000" cy="36000"/>
          </a:xfrm>
          <a:prstGeom prst="rect">
            <a:avLst/>
          </a:prstGeom>
          <a:gradFill flip="none" rotWithShape="1">
            <a:gsLst>
              <a:gs pos="0">
                <a:srgbClr val="B3EAFE"/>
              </a:gs>
              <a:gs pos="47000">
                <a:srgbClr val="2DC2FF"/>
              </a:gs>
              <a:gs pos="69000">
                <a:srgbClr val="FABDCC">
                  <a:lumMod val="60000"/>
                  <a:lumOff val="40000"/>
                </a:srgbClr>
              </a:gs>
              <a:gs pos="95000">
                <a:srgbClr val="FABDCC">
                  <a:lumMod val="30000"/>
                  <a:lumOff val="7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60597" y="1945826"/>
            <a:ext cx="2267850" cy="418135"/>
          </a:xfrm>
          <a:prstGeom prst="rect">
            <a:avLst/>
          </a:prstGeom>
          <a:solidFill>
            <a:srgbClr val="2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60597" y="1947793"/>
            <a:ext cx="2321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沟通技巧培训教育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566684" y="3760684"/>
            <a:ext cx="5076000" cy="666114"/>
            <a:chOff x="3338084" y="3484459"/>
            <a:chExt cx="5543550" cy="666114"/>
          </a:xfrm>
        </p:grpSpPr>
        <p:sp>
          <p:nvSpPr>
            <p:cNvPr id="8" name="矩形 7"/>
            <p:cNvSpPr/>
            <p:nvPr/>
          </p:nvSpPr>
          <p:spPr>
            <a:xfrm>
              <a:off x="3338084" y="3484459"/>
              <a:ext cx="5543550" cy="666114"/>
            </a:xfrm>
            <a:prstGeom prst="rect">
              <a:avLst/>
            </a:prstGeom>
            <a:solidFill>
              <a:srgbClr val="2DC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3338084" y="3827041"/>
              <a:ext cx="72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133850" y="3637180"/>
              <a:ext cx="3905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幼儿园教育沟通技巧培训课件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8142584" y="3834557"/>
              <a:ext cx="72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内容占位符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-1506800" y="2934100"/>
            <a:ext cx="4943999" cy="370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133850" y="4603434"/>
            <a:ext cx="17360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主讲人</a:t>
            </a:r>
            <a:r>
              <a:rPr lang="zh-CN" altLang="en-US" dirty="0" smtClean="0">
                <a:cs typeface="+mn-ea"/>
                <a:sym typeface="+mn-lt"/>
              </a:rPr>
              <a:t>：</a:t>
            </a:r>
            <a:r>
              <a:rPr lang="en-US" altLang="zh-CN" dirty="0" smtClean="0">
                <a:cs typeface="+mn-ea"/>
                <a:sym typeface="+mn-lt"/>
              </a:rPr>
              <a:t>PPT</a:t>
            </a:r>
            <a:r>
              <a:rPr lang="zh-CN" altLang="en-US" dirty="0" smtClean="0">
                <a:cs typeface="+mn-ea"/>
                <a:sym typeface="+mn-lt"/>
              </a:rPr>
              <a:t>营</a:t>
            </a:r>
            <a:endParaRPr lang="zh-CN" altLang="en-US" dirty="0" smtClean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57659" y="4603434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日期：</a:t>
            </a:r>
            <a:r>
              <a:rPr lang="en-US" altLang="zh-CN" dirty="0" smtClean="0">
                <a:cs typeface="+mn-ea"/>
                <a:sym typeface="+mn-lt"/>
              </a:rPr>
              <a:t>20XX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解读正确的儿童观、教育观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/>
          <p:cNvSpPr txBox="1"/>
          <p:nvPr/>
        </p:nvSpPr>
        <p:spPr>
          <a:xfrm>
            <a:off x="2281082" y="1951169"/>
            <a:ext cx="8622888" cy="9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儿童的天性</a:t>
            </a:r>
            <a:endParaRPr lang="en-US" altLang="zh-CN" sz="1800" dirty="0"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dirty="0">
                <a:cs typeface="+mn-ea"/>
                <a:sym typeface="+mn-lt"/>
              </a:rPr>
              <a:t>好动、好玩、好奇、好模仿，孩子是游戏的、好奇的、探索的、梦想的、涂鸦的、歌唱的，蹦蹦跳跳的，我们要给予充分的理解和保护。（苏霍姆林斯基）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2281082" y="2786012"/>
            <a:ext cx="8622888" cy="14365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儿童的认知特点</a:t>
            </a:r>
            <a:endParaRPr lang="en-US" altLang="zh-CN" sz="1800" dirty="0">
              <a:cs typeface="+mn-ea"/>
              <a:sym typeface="+mn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1400" dirty="0">
                <a:cs typeface="+mn-ea"/>
                <a:sym typeface="+mn-lt"/>
              </a:rPr>
              <a:t>运用感知觉（摸、看、闻、玩、尝）来获取直接经验，认识周围的环境、人和事。你告诉我，我忘记了，你让我看见了，我就知道了。你让我参与，我就了解了，你让我动手，我就记住了。（蒙台梭利）学习的途径：体验参与、学的形式：游戏为主。案例：床下取鞋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2281082" y="4157368"/>
            <a:ext cx="8622888" cy="7905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儿童的生长发育特点</a:t>
            </a:r>
            <a:endParaRPr lang="en-US" altLang="zh-CN" sz="1800" dirty="0"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dirty="0">
                <a:cs typeface="+mn-ea"/>
                <a:sym typeface="+mn-lt"/>
              </a:rPr>
              <a:t>是人生的第一个生长高峰期，需要营养、阳光、空气、大自然。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1" name="内容占位符 2"/>
          <p:cNvSpPr txBox="1"/>
          <p:nvPr/>
        </p:nvSpPr>
        <p:spPr>
          <a:xfrm>
            <a:off x="2281082" y="4882787"/>
            <a:ext cx="8622888" cy="102639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sz="1900" dirty="0">
                <a:cs typeface="+mn-ea"/>
                <a:sym typeface="+mn-lt"/>
              </a:rPr>
              <a:t>儿童的个性特点</a:t>
            </a:r>
            <a:endParaRPr lang="en-US" altLang="zh-CN" sz="1900" dirty="0">
              <a:cs typeface="+mn-ea"/>
              <a:sym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500" dirty="0">
                <a:cs typeface="+mn-ea"/>
                <a:sym typeface="+mn-lt"/>
              </a:rPr>
              <a:t>每个孩子都是独一无二的，他们的智力结构不同，气质类型不同，多元智能理论揭示：智力没有优劣之分，用强项带动弱项。</a:t>
            </a:r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829297" y="2287954"/>
            <a:ext cx="897797" cy="2990122"/>
          </a:xfrm>
          <a:prstGeom prst="roundRect">
            <a:avLst/>
          </a:prstGeom>
          <a:solidFill>
            <a:srgbClr val="2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0034" y="2667397"/>
            <a:ext cx="539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正确的儿童观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9306" y="672494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BCAD9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BCAD9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BCAD9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FBCAD9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/>
          <p:cNvSpPr/>
          <p:nvPr/>
        </p:nvSpPr>
        <p:spPr>
          <a:xfrm>
            <a:off x="3216842" y="3179173"/>
            <a:ext cx="5760000" cy="2196000"/>
          </a:xfrm>
          <a:prstGeom prst="roundRect">
            <a:avLst/>
          </a:prstGeom>
          <a:solidFill>
            <a:srgbClr val="2D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指导家长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/>
          <p:cNvSpPr txBox="1"/>
          <p:nvPr/>
        </p:nvSpPr>
        <p:spPr>
          <a:xfrm>
            <a:off x="1415845" y="1951169"/>
            <a:ext cx="9488125" cy="9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>
                <a:cs typeface="+mn-ea"/>
                <a:sym typeface="+mn-lt"/>
              </a:rPr>
              <a:t>尊重天性，顺势助长，带领幼儿走进生活，亲近自然，了解社会，学习的载体是生活和游戏，而不是课堂，学习的方式是体验、尝试，而不是说教。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45858" y="3213100"/>
            <a:ext cx="37753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正确的教育观：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教什么？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对幼儿终身可持续发展有利的。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了解幼儿园的任务及培养目标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/>
          <p:cNvSpPr txBox="1"/>
          <p:nvPr/>
        </p:nvSpPr>
        <p:spPr>
          <a:xfrm>
            <a:off x="1764789" y="2113030"/>
            <a:ext cx="3967417" cy="447903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cs typeface="+mn-ea"/>
                <a:sym typeface="+mn-lt"/>
              </a:rPr>
              <a:t>幼儿园与学校的根本区别在于</a:t>
            </a:r>
            <a:endParaRPr lang="zh-CN" altLang="en-US" sz="2000" b="1" dirty="0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726316" y="2787350"/>
            <a:ext cx="4051102" cy="1445438"/>
            <a:chOff x="526781" y="2676381"/>
            <a:chExt cx="4051102" cy="1445438"/>
          </a:xfrm>
        </p:grpSpPr>
        <p:sp>
          <p:nvSpPr>
            <p:cNvPr id="2" name="矩形 1"/>
            <p:cNvSpPr/>
            <p:nvPr/>
          </p:nvSpPr>
          <p:spPr>
            <a:xfrm>
              <a:off x="526781" y="2868894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幼儿园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65254" y="3711072"/>
              <a:ext cx="8531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小   学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640032" y="2676381"/>
              <a:ext cx="229152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习惯养成  积累经验</a:t>
              </a:r>
              <a:endParaRPr lang="en-US" altLang="zh-CN" dirty="0"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快乐体验  习得技能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727352" y="3697382"/>
              <a:ext cx="1800493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系统的知识学习</a:t>
              </a:r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>
              <a:off x="1326145" y="3895738"/>
              <a:ext cx="374837" cy="0"/>
            </a:xfrm>
            <a:prstGeom prst="straightConnector1">
              <a:avLst/>
            </a:prstGeom>
            <a:ln>
              <a:solidFill>
                <a:srgbClr val="2DC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3562984" y="3895738"/>
              <a:ext cx="374837" cy="0"/>
            </a:xfrm>
            <a:prstGeom prst="straightConnector1">
              <a:avLst/>
            </a:prstGeom>
            <a:ln>
              <a:solidFill>
                <a:srgbClr val="2DC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3931552" y="3752487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课堂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931551" y="2684228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游戏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931551" y="3069637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生活</a:t>
              </a:r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3605875" y="2878119"/>
              <a:ext cx="374837" cy="0"/>
            </a:xfrm>
            <a:prstGeom prst="straightConnector1">
              <a:avLst/>
            </a:prstGeom>
            <a:ln>
              <a:solidFill>
                <a:srgbClr val="2DC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3605875" y="3225116"/>
              <a:ext cx="374837" cy="0"/>
            </a:xfrm>
            <a:prstGeom prst="straightConnector1">
              <a:avLst/>
            </a:prstGeom>
            <a:ln>
              <a:solidFill>
                <a:srgbClr val="2DC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2" idx="3"/>
            </p:cNvCxnSpPr>
            <p:nvPr/>
          </p:nvCxnSpPr>
          <p:spPr>
            <a:xfrm flipV="1">
              <a:off x="1403944" y="2868896"/>
              <a:ext cx="297038" cy="184664"/>
            </a:xfrm>
            <a:prstGeom prst="straightConnector1">
              <a:avLst/>
            </a:prstGeom>
            <a:ln>
              <a:solidFill>
                <a:srgbClr val="2DC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1408858" y="3050792"/>
              <a:ext cx="297038" cy="184664"/>
            </a:xfrm>
            <a:prstGeom prst="straightConnector1">
              <a:avLst/>
            </a:prstGeom>
            <a:ln>
              <a:solidFill>
                <a:srgbClr val="2DC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6488076" y="1956667"/>
            <a:ext cx="44209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80000"/>
              </a:lnSpc>
            </a:pPr>
            <a:r>
              <a:rPr lang="zh-CN" altLang="en-US" sz="2000" b="1" dirty="0">
                <a:cs typeface="+mn-ea"/>
                <a:sym typeface="+mn-lt"/>
              </a:rPr>
              <a:t>习惯比知识更重要</a:t>
            </a:r>
            <a:endParaRPr lang="zh-CN" altLang="en-US" sz="2000" b="1" dirty="0">
              <a:cs typeface="+mn-ea"/>
              <a:sym typeface="+mn-lt"/>
            </a:endParaRPr>
          </a:p>
          <a:p>
            <a:pPr algn="ctr">
              <a:lnSpc>
                <a:spcPct val="180000"/>
              </a:lnSpc>
            </a:pPr>
            <a:r>
              <a:rPr lang="zh-CN" altLang="en-US" sz="2000" b="1" dirty="0">
                <a:cs typeface="+mn-ea"/>
                <a:sym typeface="+mn-lt"/>
              </a:rPr>
              <a:t>兴趣比技能更重要</a:t>
            </a:r>
            <a:endParaRPr lang="zh-CN" altLang="en-US" sz="2000" b="1" dirty="0">
              <a:cs typeface="+mn-ea"/>
              <a:sym typeface="+mn-lt"/>
            </a:endParaRPr>
          </a:p>
          <a:p>
            <a:pPr algn="ctr">
              <a:lnSpc>
                <a:spcPct val="180000"/>
              </a:lnSpc>
            </a:pPr>
            <a:r>
              <a:rPr lang="zh-CN" altLang="en-US" sz="2000" b="1" dirty="0">
                <a:cs typeface="+mn-ea"/>
                <a:sym typeface="+mn-lt"/>
              </a:rPr>
              <a:t>赏识比指责更重要</a:t>
            </a:r>
            <a:endParaRPr lang="zh-CN" altLang="en-US" sz="2000" b="1" dirty="0">
              <a:cs typeface="+mn-ea"/>
              <a:sym typeface="+mn-lt"/>
            </a:endParaRPr>
          </a:p>
          <a:p>
            <a:pPr algn="ctr">
              <a:lnSpc>
                <a:spcPct val="180000"/>
              </a:lnSpc>
            </a:pPr>
            <a:r>
              <a:rPr lang="zh-CN" altLang="en-US" sz="2000" b="1" dirty="0">
                <a:cs typeface="+mn-ea"/>
                <a:sym typeface="+mn-lt"/>
              </a:rPr>
              <a:t>情商比智商更重要</a:t>
            </a:r>
            <a:endParaRPr lang="zh-CN" altLang="en-US" sz="2000" b="1" dirty="0"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856000" y="4069828"/>
            <a:ext cx="6480000" cy="32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家长的角色定位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38620" y="1937617"/>
            <a:ext cx="8196004" cy="2777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dirty="0">
                <a:cs typeface="+mn-ea"/>
                <a:sym typeface="+mn-lt"/>
              </a:rPr>
              <a:t>是孩子的第一任教师，更是终身不下岗的教师，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2000" dirty="0">
                <a:cs typeface="+mn-ea"/>
                <a:sym typeface="+mn-lt"/>
              </a:rPr>
              <a:t>是幼儿园、学校教育的合作伙伴，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2000" dirty="0">
                <a:cs typeface="+mn-ea"/>
                <a:sym typeface="+mn-lt"/>
              </a:rPr>
              <a:t>孩子上幼儿园不是家庭教育的终止，而是新的里程。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endParaRPr lang="zh-CN" altLang="en-US" sz="2000" b="1" dirty="0"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2000" b="1" dirty="0">
                <a:cs typeface="+mn-ea"/>
                <a:sym typeface="+mn-lt"/>
              </a:rPr>
              <a:t>衡量教育成败的重要标准：</a:t>
            </a:r>
            <a:endParaRPr lang="zh-CN" altLang="en-US" sz="2000" b="1" dirty="0"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2000" dirty="0">
                <a:cs typeface="+mn-ea"/>
                <a:sym typeface="+mn-lt"/>
              </a:rPr>
              <a:t>是否热爱学习，充满探究和好奇，是否会自我学习，</a:t>
            </a:r>
            <a:endParaRPr lang="zh-CN" altLang="en-US" sz="2000" dirty="0"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2000" dirty="0">
                <a:cs typeface="+mn-ea"/>
                <a:sym typeface="+mn-lt"/>
              </a:rPr>
              <a:t>勤于思考和实践，是否自尊自信，更加积极向上。是否热爱生活，拥有爱心和责任感。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怎么教？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32033" y="2547257"/>
            <a:ext cx="2241279" cy="1138184"/>
            <a:chOff x="1750423" y="2728422"/>
            <a:chExt cx="2241279" cy="1138184"/>
          </a:xfrm>
        </p:grpSpPr>
        <p:grpSp>
          <p:nvGrpSpPr>
            <p:cNvPr id="9" name="组合 8"/>
            <p:cNvGrpSpPr/>
            <p:nvPr/>
          </p:nvGrpSpPr>
          <p:grpSpPr>
            <a:xfrm>
              <a:off x="1750423" y="2728422"/>
              <a:ext cx="2241279" cy="1138184"/>
              <a:chOff x="1750423" y="2728422"/>
              <a:chExt cx="2241279" cy="113818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750423" y="2730137"/>
                <a:ext cx="2207623" cy="1136469"/>
              </a:xfrm>
              <a:prstGeom prst="rect">
                <a:avLst/>
              </a:prstGeom>
              <a:solidFill>
                <a:srgbClr val="2DC2FF">
                  <a:alpha val="70000"/>
                </a:srgbClr>
              </a:solidFill>
              <a:ln>
                <a:solidFill>
                  <a:srgbClr val="2D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 rot="858296">
                <a:off x="1784079" y="2728422"/>
                <a:ext cx="2207623" cy="1136469"/>
              </a:xfrm>
              <a:prstGeom prst="rect">
                <a:avLst/>
              </a:prstGeom>
              <a:solidFill>
                <a:srgbClr val="FBCAD9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2282596" y="2963191"/>
              <a:ext cx="1415772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注重兴趣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5377" y="2547257"/>
            <a:ext cx="2241279" cy="1138184"/>
            <a:chOff x="1750423" y="2728422"/>
            <a:chExt cx="2241279" cy="1138184"/>
          </a:xfrm>
        </p:grpSpPr>
        <p:grpSp>
          <p:nvGrpSpPr>
            <p:cNvPr id="15" name="组合 14"/>
            <p:cNvGrpSpPr/>
            <p:nvPr/>
          </p:nvGrpSpPr>
          <p:grpSpPr>
            <a:xfrm>
              <a:off x="1750423" y="2728422"/>
              <a:ext cx="2241279" cy="1138184"/>
              <a:chOff x="1750423" y="2728422"/>
              <a:chExt cx="2241279" cy="113818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750423" y="2730137"/>
                <a:ext cx="2207623" cy="1136469"/>
              </a:xfrm>
              <a:prstGeom prst="rect">
                <a:avLst/>
              </a:prstGeom>
              <a:solidFill>
                <a:srgbClr val="2DC2FF">
                  <a:alpha val="70000"/>
                </a:srgbClr>
              </a:solidFill>
              <a:ln>
                <a:solidFill>
                  <a:srgbClr val="2D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 rot="858296">
                <a:off x="1784079" y="2728422"/>
                <a:ext cx="2207623" cy="1136469"/>
              </a:xfrm>
              <a:prstGeom prst="rect">
                <a:avLst/>
              </a:prstGeom>
              <a:solidFill>
                <a:srgbClr val="FBCAD9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2282596" y="2963191"/>
              <a:ext cx="1415772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学会赏识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305345" y="2547257"/>
            <a:ext cx="2241279" cy="1138184"/>
            <a:chOff x="1750423" y="2728422"/>
            <a:chExt cx="2241279" cy="1138184"/>
          </a:xfrm>
        </p:grpSpPr>
        <p:grpSp>
          <p:nvGrpSpPr>
            <p:cNvPr id="20" name="组合 19"/>
            <p:cNvGrpSpPr/>
            <p:nvPr/>
          </p:nvGrpSpPr>
          <p:grpSpPr>
            <a:xfrm>
              <a:off x="1750423" y="2728422"/>
              <a:ext cx="2241279" cy="1138184"/>
              <a:chOff x="1750423" y="2728422"/>
              <a:chExt cx="2241279" cy="11381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750423" y="2730137"/>
                <a:ext cx="2207623" cy="1136469"/>
              </a:xfrm>
              <a:prstGeom prst="rect">
                <a:avLst/>
              </a:prstGeom>
              <a:solidFill>
                <a:srgbClr val="2DC2FF">
                  <a:alpha val="70000"/>
                </a:srgbClr>
              </a:solidFill>
              <a:ln>
                <a:solidFill>
                  <a:srgbClr val="2D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 rot="858296">
                <a:off x="1784079" y="2728422"/>
                <a:ext cx="2207623" cy="1136469"/>
              </a:xfrm>
              <a:prstGeom prst="rect">
                <a:avLst/>
              </a:prstGeom>
              <a:solidFill>
                <a:srgbClr val="FBCAD9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2282596" y="2963191"/>
              <a:ext cx="1415772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把握契机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418689" y="2547257"/>
            <a:ext cx="2241279" cy="1138184"/>
            <a:chOff x="1750423" y="2728422"/>
            <a:chExt cx="2241279" cy="1138184"/>
          </a:xfrm>
        </p:grpSpPr>
        <p:grpSp>
          <p:nvGrpSpPr>
            <p:cNvPr id="27" name="组合 26"/>
            <p:cNvGrpSpPr/>
            <p:nvPr/>
          </p:nvGrpSpPr>
          <p:grpSpPr>
            <a:xfrm>
              <a:off x="1750423" y="2728422"/>
              <a:ext cx="2241279" cy="1138184"/>
              <a:chOff x="1750423" y="2728422"/>
              <a:chExt cx="2241279" cy="1138184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750423" y="2730137"/>
                <a:ext cx="2207623" cy="1136469"/>
              </a:xfrm>
              <a:prstGeom prst="rect">
                <a:avLst/>
              </a:prstGeom>
              <a:solidFill>
                <a:srgbClr val="2DC2FF">
                  <a:alpha val="70000"/>
                </a:srgbClr>
              </a:solidFill>
              <a:ln>
                <a:solidFill>
                  <a:srgbClr val="2D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 rot="858296">
                <a:off x="1784079" y="2728422"/>
                <a:ext cx="2207623" cy="1136469"/>
              </a:xfrm>
              <a:prstGeom prst="rect">
                <a:avLst/>
              </a:prstGeom>
              <a:solidFill>
                <a:srgbClr val="FBCAD9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2282596" y="2963191"/>
              <a:ext cx="1415772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cs typeface="+mn-ea"/>
                  <a:sym typeface="+mn-lt"/>
                </a:rPr>
                <a:t>点燃创造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二、激情参与，在合作中促进幼儿成长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/>
          <p:cNvSpPr txBox="1"/>
          <p:nvPr/>
        </p:nvSpPr>
        <p:spPr>
          <a:xfrm>
            <a:off x="1612697" y="2147343"/>
            <a:ext cx="8976644" cy="1614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699246" y="3618000"/>
            <a:ext cx="6480000" cy="324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84870" y="2223540"/>
            <a:ext cx="86222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就为幼儿创造一个高质量的学习环境而言，在家庭和幼儿园建立紧密的联系至关重要。家长的有效参与被定以为早期教育机构的“主动管理”。合作伙伴关系的价值取向即</a:t>
            </a:r>
            <a:r>
              <a:rPr lang="en-US" altLang="zh-CN" sz="2000" dirty="0">
                <a:cs typeface="+mn-ea"/>
                <a:sym typeface="+mn-lt"/>
              </a:rPr>
              <a:t>--</a:t>
            </a:r>
            <a:r>
              <a:rPr lang="zh-CN" altLang="en-US" sz="2000" dirty="0">
                <a:cs typeface="+mn-ea"/>
                <a:sym typeface="+mn-lt"/>
              </a:rPr>
              <a:t>重视家长的联络参与，以及家庭和幼儿园共同分担儿童的养育责任。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（一）全方位的参与，洞察家长的特定需要 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/>
          <p:cNvSpPr txBox="1"/>
          <p:nvPr/>
        </p:nvSpPr>
        <p:spPr>
          <a:xfrm>
            <a:off x="1612697" y="2147343"/>
            <a:ext cx="8976644" cy="1614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84870" y="2223540"/>
            <a:ext cx="8622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家长只有到幼儿园来亲历其境，才能对早期教育的质量作出明智的判断，才能体验早期教育的原则和方法在实践的应用价值。</a:t>
            </a:r>
            <a:endParaRPr lang="zh-CN" altLang="en-US" sz="2000" dirty="0"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2046796" y="2954723"/>
          <a:ext cx="8115723" cy="303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内容占位符 2"/>
          <p:cNvSpPr txBox="1"/>
          <p:nvPr/>
        </p:nvSpPr>
        <p:spPr>
          <a:xfrm>
            <a:off x="1612697" y="2147343"/>
            <a:ext cx="8976644" cy="1614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04549" y="1275007"/>
            <a:ext cx="8382902" cy="1085152"/>
            <a:chOff x="1612697" y="1235819"/>
            <a:chExt cx="8382902" cy="1085152"/>
          </a:xfrm>
        </p:grpSpPr>
        <p:sp>
          <p:nvSpPr>
            <p:cNvPr id="2" name="矩形 1"/>
            <p:cNvSpPr/>
            <p:nvPr/>
          </p:nvSpPr>
          <p:spPr>
            <a:xfrm>
              <a:off x="4661212" y="1541290"/>
              <a:ext cx="5334387" cy="565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cs typeface="+mn-ea"/>
                  <a:sym typeface="+mn-lt"/>
                </a:rPr>
                <a:t>主题辩论会、郊游、节日庆典等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7" name="箭头: 五边形 6"/>
            <p:cNvSpPr/>
            <p:nvPr/>
          </p:nvSpPr>
          <p:spPr>
            <a:xfrm>
              <a:off x="1612697" y="1240971"/>
              <a:ext cx="2972366" cy="1080000"/>
            </a:xfrm>
            <a:prstGeom prst="homePlate">
              <a:avLst/>
            </a:prstGeom>
            <a:solidFill>
              <a:srgbClr val="2BCBFF"/>
            </a:solidFill>
            <a:ln>
              <a:solidFill>
                <a:srgbClr val="2BCB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91702" y="158270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大型活动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箭头: V 形 8"/>
            <p:cNvSpPr/>
            <p:nvPr/>
          </p:nvSpPr>
          <p:spPr>
            <a:xfrm>
              <a:off x="4098069" y="1235819"/>
              <a:ext cx="5688000" cy="1080000"/>
            </a:xfrm>
            <a:custGeom>
              <a:avLst/>
              <a:gdLst>
                <a:gd name="connsiteX0" fmla="*/ 0 w 5688000"/>
                <a:gd name="connsiteY0" fmla="*/ 0 h 1080000"/>
                <a:gd name="connsiteX1" fmla="*/ 5148000 w 5688000"/>
                <a:gd name="connsiteY1" fmla="*/ 0 h 1080000"/>
                <a:gd name="connsiteX2" fmla="*/ 5688000 w 5688000"/>
                <a:gd name="connsiteY2" fmla="*/ 540000 h 1080000"/>
                <a:gd name="connsiteX3" fmla="*/ 5148000 w 5688000"/>
                <a:gd name="connsiteY3" fmla="*/ 1080000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  <a:gd name="connsiteX0-1" fmla="*/ 0 w 5735828"/>
                <a:gd name="connsiteY0-2" fmla="*/ 0 h 1080000"/>
                <a:gd name="connsiteX1-3" fmla="*/ 5735828 w 5735828"/>
                <a:gd name="connsiteY1-4" fmla="*/ 52252 h 1080000"/>
                <a:gd name="connsiteX2-5" fmla="*/ 5688000 w 5735828"/>
                <a:gd name="connsiteY2-6" fmla="*/ 540000 h 1080000"/>
                <a:gd name="connsiteX3-7" fmla="*/ 5148000 w 5735828"/>
                <a:gd name="connsiteY3-8" fmla="*/ 1080000 h 1080000"/>
                <a:gd name="connsiteX4-9" fmla="*/ 0 w 5735828"/>
                <a:gd name="connsiteY4-10" fmla="*/ 1080000 h 1080000"/>
                <a:gd name="connsiteX5-11" fmla="*/ 540000 w 5735828"/>
                <a:gd name="connsiteY5-12" fmla="*/ 540000 h 1080000"/>
                <a:gd name="connsiteX6-13" fmla="*/ 0 w 5735828"/>
                <a:gd name="connsiteY6-14" fmla="*/ 0 h 1080000"/>
                <a:gd name="connsiteX0-15" fmla="*/ 0 w 5735828"/>
                <a:gd name="connsiteY0-16" fmla="*/ 0 h 1080000"/>
                <a:gd name="connsiteX1-17" fmla="*/ 5735828 w 5735828"/>
                <a:gd name="connsiteY1-18" fmla="*/ 52252 h 1080000"/>
                <a:gd name="connsiteX2-19" fmla="*/ 5688000 w 5735828"/>
                <a:gd name="connsiteY2-20" fmla="*/ 540000 h 1080000"/>
                <a:gd name="connsiteX3-21" fmla="*/ 5657451 w 5735828"/>
                <a:gd name="connsiteY3-22" fmla="*/ 1066937 h 1080000"/>
                <a:gd name="connsiteX4-23" fmla="*/ 0 w 5735828"/>
                <a:gd name="connsiteY4-24" fmla="*/ 1080000 h 1080000"/>
                <a:gd name="connsiteX5-25" fmla="*/ 540000 w 5735828"/>
                <a:gd name="connsiteY5-26" fmla="*/ 540000 h 1080000"/>
                <a:gd name="connsiteX6-27" fmla="*/ 0 w 5735828"/>
                <a:gd name="connsiteY6-28" fmla="*/ 0 h 1080000"/>
                <a:gd name="connsiteX0-29" fmla="*/ 0 w 5688000"/>
                <a:gd name="connsiteY0-30" fmla="*/ 0 h 1080000"/>
                <a:gd name="connsiteX1-31" fmla="*/ 5657451 w 5688000"/>
                <a:gd name="connsiteY1-32" fmla="*/ 26126 h 1080000"/>
                <a:gd name="connsiteX2-33" fmla="*/ 5688000 w 5688000"/>
                <a:gd name="connsiteY2-34" fmla="*/ 540000 h 1080000"/>
                <a:gd name="connsiteX3-35" fmla="*/ 5657451 w 5688000"/>
                <a:gd name="connsiteY3-36" fmla="*/ 1066937 h 1080000"/>
                <a:gd name="connsiteX4-37" fmla="*/ 0 w 5688000"/>
                <a:gd name="connsiteY4-38" fmla="*/ 1080000 h 1080000"/>
                <a:gd name="connsiteX5-39" fmla="*/ 540000 w 5688000"/>
                <a:gd name="connsiteY5-40" fmla="*/ 540000 h 1080000"/>
                <a:gd name="connsiteX6-41" fmla="*/ 0 w 5688000"/>
                <a:gd name="connsiteY6-42" fmla="*/ 0 h 108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688000" h="1080000">
                  <a:moveTo>
                    <a:pt x="0" y="0"/>
                  </a:moveTo>
                  <a:lnTo>
                    <a:pt x="5657451" y="26126"/>
                  </a:lnTo>
                  <a:lnTo>
                    <a:pt x="5688000" y="540000"/>
                  </a:lnTo>
                  <a:lnTo>
                    <a:pt x="5657451" y="1066937"/>
                  </a:lnTo>
                  <a:lnTo>
                    <a:pt x="0" y="1080000"/>
                  </a:lnTo>
                  <a:lnTo>
                    <a:pt x="540000" y="54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2BCB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904549" y="2679260"/>
            <a:ext cx="8382902" cy="1085152"/>
            <a:chOff x="1612697" y="1235819"/>
            <a:chExt cx="8382902" cy="1085152"/>
          </a:xfrm>
        </p:grpSpPr>
        <p:sp>
          <p:nvSpPr>
            <p:cNvPr id="29" name="矩形 28"/>
            <p:cNvSpPr/>
            <p:nvPr/>
          </p:nvSpPr>
          <p:spPr>
            <a:xfrm>
              <a:off x="4661212" y="1541290"/>
              <a:ext cx="5334387" cy="565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cs typeface="+mn-ea"/>
                  <a:sym typeface="+mn-lt"/>
                </a:rPr>
                <a:t>当志愿者、助教、主题创意等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30" name="箭头: 五边形 29"/>
            <p:cNvSpPr/>
            <p:nvPr/>
          </p:nvSpPr>
          <p:spPr>
            <a:xfrm>
              <a:off x="1612697" y="1240971"/>
              <a:ext cx="2972366" cy="1080000"/>
            </a:xfrm>
            <a:prstGeom prst="homePlate">
              <a:avLst/>
            </a:prstGeom>
            <a:solidFill>
              <a:srgbClr val="F08D78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191702" y="158270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教育活动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箭头: V 形 8"/>
            <p:cNvSpPr/>
            <p:nvPr/>
          </p:nvSpPr>
          <p:spPr>
            <a:xfrm>
              <a:off x="4098069" y="1235819"/>
              <a:ext cx="5688000" cy="1080000"/>
            </a:xfrm>
            <a:custGeom>
              <a:avLst/>
              <a:gdLst>
                <a:gd name="connsiteX0" fmla="*/ 0 w 5688000"/>
                <a:gd name="connsiteY0" fmla="*/ 0 h 1080000"/>
                <a:gd name="connsiteX1" fmla="*/ 5148000 w 5688000"/>
                <a:gd name="connsiteY1" fmla="*/ 0 h 1080000"/>
                <a:gd name="connsiteX2" fmla="*/ 5688000 w 5688000"/>
                <a:gd name="connsiteY2" fmla="*/ 540000 h 1080000"/>
                <a:gd name="connsiteX3" fmla="*/ 5148000 w 5688000"/>
                <a:gd name="connsiteY3" fmla="*/ 1080000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  <a:gd name="connsiteX0-1" fmla="*/ 0 w 5735828"/>
                <a:gd name="connsiteY0-2" fmla="*/ 0 h 1080000"/>
                <a:gd name="connsiteX1-3" fmla="*/ 5735828 w 5735828"/>
                <a:gd name="connsiteY1-4" fmla="*/ 52252 h 1080000"/>
                <a:gd name="connsiteX2-5" fmla="*/ 5688000 w 5735828"/>
                <a:gd name="connsiteY2-6" fmla="*/ 540000 h 1080000"/>
                <a:gd name="connsiteX3-7" fmla="*/ 5148000 w 5735828"/>
                <a:gd name="connsiteY3-8" fmla="*/ 1080000 h 1080000"/>
                <a:gd name="connsiteX4-9" fmla="*/ 0 w 5735828"/>
                <a:gd name="connsiteY4-10" fmla="*/ 1080000 h 1080000"/>
                <a:gd name="connsiteX5-11" fmla="*/ 540000 w 5735828"/>
                <a:gd name="connsiteY5-12" fmla="*/ 540000 h 1080000"/>
                <a:gd name="connsiteX6-13" fmla="*/ 0 w 5735828"/>
                <a:gd name="connsiteY6-14" fmla="*/ 0 h 1080000"/>
                <a:gd name="connsiteX0-15" fmla="*/ 0 w 5735828"/>
                <a:gd name="connsiteY0-16" fmla="*/ 0 h 1080000"/>
                <a:gd name="connsiteX1-17" fmla="*/ 5735828 w 5735828"/>
                <a:gd name="connsiteY1-18" fmla="*/ 52252 h 1080000"/>
                <a:gd name="connsiteX2-19" fmla="*/ 5688000 w 5735828"/>
                <a:gd name="connsiteY2-20" fmla="*/ 540000 h 1080000"/>
                <a:gd name="connsiteX3-21" fmla="*/ 5657451 w 5735828"/>
                <a:gd name="connsiteY3-22" fmla="*/ 1066937 h 1080000"/>
                <a:gd name="connsiteX4-23" fmla="*/ 0 w 5735828"/>
                <a:gd name="connsiteY4-24" fmla="*/ 1080000 h 1080000"/>
                <a:gd name="connsiteX5-25" fmla="*/ 540000 w 5735828"/>
                <a:gd name="connsiteY5-26" fmla="*/ 540000 h 1080000"/>
                <a:gd name="connsiteX6-27" fmla="*/ 0 w 5735828"/>
                <a:gd name="connsiteY6-28" fmla="*/ 0 h 1080000"/>
                <a:gd name="connsiteX0-29" fmla="*/ 0 w 5688000"/>
                <a:gd name="connsiteY0-30" fmla="*/ 0 h 1080000"/>
                <a:gd name="connsiteX1-31" fmla="*/ 5657451 w 5688000"/>
                <a:gd name="connsiteY1-32" fmla="*/ 26126 h 1080000"/>
                <a:gd name="connsiteX2-33" fmla="*/ 5688000 w 5688000"/>
                <a:gd name="connsiteY2-34" fmla="*/ 540000 h 1080000"/>
                <a:gd name="connsiteX3-35" fmla="*/ 5657451 w 5688000"/>
                <a:gd name="connsiteY3-36" fmla="*/ 1066937 h 1080000"/>
                <a:gd name="connsiteX4-37" fmla="*/ 0 w 5688000"/>
                <a:gd name="connsiteY4-38" fmla="*/ 1080000 h 1080000"/>
                <a:gd name="connsiteX5-39" fmla="*/ 540000 w 5688000"/>
                <a:gd name="connsiteY5-40" fmla="*/ 540000 h 1080000"/>
                <a:gd name="connsiteX6-41" fmla="*/ 0 w 5688000"/>
                <a:gd name="connsiteY6-42" fmla="*/ 0 h 108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688000" h="1080000">
                  <a:moveTo>
                    <a:pt x="0" y="0"/>
                  </a:moveTo>
                  <a:lnTo>
                    <a:pt x="5657451" y="26126"/>
                  </a:lnTo>
                  <a:lnTo>
                    <a:pt x="5688000" y="540000"/>
                  </a:lnTo>
                  <a:lnTo>
                    <a:pt x="5657451" y="1066937"/>
                  </a:lnTo>
                  <a:lnTo>
                    <a:pt x="0" y="1080000"/>
                  </a:lnTo>
                  <a:lnTo>
                    <a:pt x="540000" y="54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F08D7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904549" y="4083513"/>
            <a:ext cx="8316791" cy="1105918"/>
            <a:chOff x="1612697" y="1235819"/>
            <a:chExt cx="8316791" cy="1105918"/>
          </a:xfrm>
        </p:grpSpPr>
        <p:sp>
          <p:nvSpPr>
            <p:cNvPr id="34" name="矩形 33"/>
            <p:cNvSpPr/>
            <p:nvPr/>
          </p:nvSpPr>
          <p:spPr>
            <a:xfrm>
              <a:off x="4595101" y="1259068"/>
              <a:ext cx="5334387" cy="1082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cs typeface="+mn-ea"/>
                  <a:sym typeface="+mn-lt"/>
                </a:rPr>
                <a:t>材料的搜集、制作、场景的提供等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35" name="箭头: 五边形 34"/>
            <p:cNvSpPr/>
            <p:nvPr/>
          </p:nvSpPr>
          <p:spPr>
            <a:xfrm>
              <a:off x="1612697" y="1240971"/>
              <a:ext cx="2972366" cy="1080000"/>
            </a:xfrm>
            <a:prstGeom prst="homePlate">
              <a:avLst/>
            </a:prstGeom>
            <a:solidFill>
              <a:srgbClr val="7CBFC7"/>
            </a:solidFill>
            <a:ln>
              <a:solidFill>
                <a:srgbClr val="2BCB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191702" y="158270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环境创设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箭头: V 形 8"/>
            <p:cNvSpPr/>
            <p:nvPr/>
          </p:nvSpPr>
          <p:spPr>
            <a:xfrm>
              <a:off x="4098069" y="1235819"/>
              <a:ext cx="5688000" cy="1080000"/>
            </a:xfrm>
            <a:custGeom>
              <a:avLst/>
              <a:gdLst>
                <a:gd name="connsiteX0" fmla="*/ 0 w 5688000"/>
                <a:gd name="connsiteY0" fmla="*/ 0 h 1080000"/>
                <a:gd name="connsiteX1" fmla="*/ 5148000 w 5688000"/>
                <a:gd name="connsiteY1" fmla="*/ 0 h 1080000"/>
                <a:gd name="connsiteX2" fmla="*/ 5688000 w 5688000"/>
                <a:gd name="connsiteY2" fmla="*/ 540000 h 1080000"/>
                <a:gd name="connsiteX3" fmla="*/ 5148000 w 5688000"/>
                <a:gd name="connsiteY3" fmla="*/ 1080000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  <a:gd name="connsiteX0-1" fmla="*/ 0 w 5735828"/>
                <a:gd name="connsiteY0-2" fmla="*/ 0 h 1080000"/>
                <a:gd name="connsiteX1-3" fmla="*/ 5735828 w 5735828"/>
                <a:gd name="connsiteY1-4" fmla="*/ 52252 h 1080000"/>
                <a:gd name="connsiteX2-5" fmla="*/ 5688000 w 5735828"/>
                <a:gd name="connsiteY2-6" fmla="*/ 540000 h 1080000"/>
                <a:gd name="connsiteX3-7" fmla="*/ 5148000 w 5735828"/>
                <a:gd name="connsiteY3-8" fmla="*/ 1080000 h 1080000"/>
                <a:gd name="connsiteX4-9" fmla="*/ 0 w 5735828"/>
                <a:gd name="connsiteY4-10" fmla="*/ 1080000 h 1080000"/>
                <a:gd name="connsiteX5-11" fmla="*/ 540000 w 5735828"/>
                <a:gd name="connsiteY5-12" fmla="*/ 540000 h 1080000"/>
                <a:gd name="connsiteX6-13" fmla="*/ 0 w 5735828"/>
                <a:gd name="connsiteY6-14" fmla="*/ 0 h 1080000"/>
                <a:gd name="connsiteX0-15" fmla="*/ 0 w 5735828"/>
                <a:gd name="connsiteY0-16" fmla="*/ 0 h 1080000"/>
                <a:gd name="connsiteX1-17" fmla="*/ 5735828 w 5735828"/>
                <a:gd name="connsiteY1-18" fmla="*/ 52252 h 1080000"/>
                <a:gd name="connsiteX2-19" fmla="*/ 5688000 w 5735828"/>
                <a:gd name="connsiteY2-20" fmla="*/ 540000 h 1080000"/>
                <a:gd name="connsiteX3-21" fmla="*/ 5657451 w 5735828"/>
                <a:gd name="connsiteY3-22" fmla="*/ 1066937 h 1080000"/>
                <a:gd name="connsiteX4-23" fmla="*/ 0 w 5735828"/>
                <a:gd name="connsiteY4-24" fmla="*/ 1080000 h 1080000"/>
                <a:gd name="connsiteX5-25" fmla="*/ 540000 w 5735828"/>
                <a:gd name="connsiteY5-26" fmla="*/ 540000 h 1080000"/>
                <a:gd name="connsiteX6-27" fmla="*/ 0 w 5735828"/>
                <a:gd name="connsiteY6-28" fmla="*/ 0 h 1080000"/>
                <a:gd name="connsiteX0-29" fmla="*/ 0 w 5688000"/>
                <a:gd name="connsiteY0-30" fmla="*/ 0 h 1080000"/>
                <a:gd name="connsiteX1-31" fmla="*/ 5657451 w 5688000"/>
                <a:gd name="connsiteY1-32" fmla="*/ 26126 h 1080000"/>
                <a:gd name="connsiteX2-33" fmla="*/ 5688000 w 5688000"/>
                <a:gd name="connsiteY2-34" fmla="*/ 540000 h 1080000"/>
                <a:gd name="connsiteX3-35" fmla="*/ 5657451 w 5688000"/>
                <a:gd name="connsiteY3-36" fmla="*/ 1066937 h 1080000"/>
                <a:gd name="connsiteX4-37" fmla="*/ 0 w 5688000"/>
                <a:gd name="connsiteY4-38" fmla="*/ 1080000 h 1080000"/>
                <a:gd name="connsiteX5-39" fmla="*/ 540000 w 5688000"/>
                <a:gd name="connsiteY5-40" fmla="*/ 540000 h 1080000"/>
                <a:gd name="connsiteX6-41" fmla="*/ 0 w 5688000"/>
                <a:gd name="connsiteY6-42" fmla="*/ 0 h 108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688000" h="1080000">
                  <a:moveTo>
                    <a:pt x="0" y="0"/>
                  </a:moveTo>
                  <a:lnTo>
                    <a:pt x="5657451" y="26126"/>
                  </a:lnTo>
                  <a:lnTo>
                    <a:pt x="5688000" y="540000"/>
                  </a:lnTo>
                  <a:lnTo>
                    <a:pt x="5657451" y="1066937"/>
                  </a:lnTo>
                  <a:lnTo>
                    <a:pt x="0" y="1080000"/>
                  </a:lnTo>
                  <a:lnTo>
                    <a:pt x="540000" y="54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7CBFC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（一）全方位的参与，洞察家长的特定需要 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/>
          <p:cNvSpPr txBox="1"/>
          <p:nvPr/>
        </p:nvSpPr>
        <p:spPr>
          <a:xfrm>
            <a:off x="1612697" y="2147343"/>
            <a:ext cx="8976644" cy="1614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28277" y="3646848"/>
            <a:ext cx="3074228" cy="504000"/>
            <a:chOff x="91815" y="1032795"/>
            <a:chExt cx="3677935" cy="971999"/>
          </a:xfrm>
        </p:grpSpPr>
        <p:sp>
          <p:nvSpPr>
            <p:cNvPr id="7" name="矩形: 圆角 6"/>
            <p:cNvSpPr/>
            <p:nvPr/>
          </p:nvSpPr>
          <p:spPr>
            <a:xfrm>
              <a:off x="91815" y="1032795"/>
              <a:ext cx="3375760" cy="971999"/>
            </a:xfrm>
            <a:prstGeom prst="roundRect">
              <a:avLst>
                <a:gd name="adj" fmla="val 10000"/>
              </a:avLst>
            </a:prstGeom>
            <a:ln>
              <a:solidFill>
                <a:srgbClr val="2BCBF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4"/>
            <p:cNvSpPr txBox="1"/>
            <p:nvPr/>
          </p:nvSpPr>
          <p:spPr>
            <a:xfrm>
              <a:off x="120282" y="1061265"/>
              <a:ext cx="3649468" cy="915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000" dirty="0">
                  <a:cs typeface="+mn-ea"/>
                  <a:sym typeface="+mn-lt"/>
                </a:rPr>
                <a:t>2</a:t>
              </a:r>
              <a:r>
                <a:rPr lang="zh-CN" altLang="en-US" sz="2000" dirty="0">
                  <a:cs typeface="+mn-ea"/>
                  <a:sym typeface="+mn-lt"/>
                </a:rPr>
                <a:t>、指导家庭教育的参与</a:t>
              </a:r>
              <a:endParaRPr lang="zh-CN" sz="20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128277" y="4470871"/>
            <a:ext cx="3785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知道叫知识，做到才智慧，</a:t>
            </a:r>
            <a:endParaRPr lang="zh-CN" altLang="en-US" sz="2000" b="1" dirty="0">
              <a:cs typeface="+mn-ea"/>
              <a:sym typeface="+mn-lt"/>
            </a:endParaRPr>
          </a:p>
          <a:p>
            <a:r>
              <a:rPr lang="zh-CN" altLang="en-US" sz="2000" b="1" dirty="0">
                <a:cs typeface="+mn-ea"/>
                <a:sym typeface="+mn-lt"/>
              </a:rPr>
              <a:t>智慧比知识更有力量。</a:t>
            </a:r>
            <a:endParaRPr lang="zh-CN" altLang="en-US" sz="2000" b="1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39616" y="2269283"/>
            <a:ext cx="5975867" cy="908803"/>
            <a:chOff x="4800288" y="2564248"/>
            <a:chExt cx="5975867" cy="908803"/>
          </a:xfrm>
        </p:grpSpPr>
        <p:sp>
          <p:nvSpPr>
            <p:cNvPr id="12" name="AutoShape 52"/>
            <p:cNvSpPr>
              <a:spLocks noChangeArrowheads="1"/>
            </p:cNvSpPr>
            <p:nvPr/>
          </p:nvSpPr>
          <p:spPr bwMode="auto">
            <a:xfrm>
              <a:off x="4800288" y="2564248"/>
              <a:ext cx="1836000" cy="449505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rgbClr val="2BCBFF"/>
            </a:solidFill>
            <a:ln w="25400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4835038" y="3148026"/>
              <a:ext cx="5941117" cy="3250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just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用心倾听孩子的心声，真诚的为孩子的成长喝彩、鼓掌</a:t>
              </a:r>
              <a:endPara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4835040" y="2592686"/>
              <a:ext cx="151200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和孩子交流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17662" y="3491841"/>
            <a:ext cx="5975867" cy="908803"/>
            <a:chOff x="4800288" y="2564248"/>
            <a:chExt cx="5975867" cy="908803"/>
          </a:xfrm>
        </p:grpSpPr>
        <p:sp>
          <p:nvSpPr>
            <p:cNvPr id="16" name="AutoShape 52"/>
            <p:cNvSpPr>
              <a:spLocks noChangeArrowheads="1"/>
            </p:cNvSpPr>
            <p:nvPr/>
          </p:nvSpPr>
          <p:spPr bwMode="auto">
            <a:xfrm>
              <a:off x="4800288" y="2564248"/>
              <a:ext cx="1836000" cy="449505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rgbClr val="2BCBFF"/>
            </a:solidFill>
            <a:ln w="25400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TextBox 6"/>
            <p:cNvSpPr txBox="1">
              <a:spLocks noChangeArrowheads="1"/>
            </p:cNvSpPr>
            <p:nvPr/>
          </p:nvSpPr>
          <p:spPr bwMode="auto">
            <a:xfrm>
              <a:off x="4835038" y="3148026"/>
              <a:ext cx="5941117" cy="3250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just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培养良好的阅读习惯，和孩子一起走进故事，探索寻觅</a:t>
              </a:r>
              <a:endPara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6"/>
            <p:cNvSpPr txBox="1">
              <a:spLocks noChangeArrowheads="1"/>
            </p:cNvSpPr>
            <p:nvPr/>
          </p:nvSpPr>
          <p:spPr bwMode="auto">
            <a:xfrm>
              <a:off x="4835040" y="2592686"/>
              <a:ext cx="151200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和孩子阅读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78944" y="4714400"/>
            <a:ext cx="5975867" cy="908803"/>
            <a:chOff x="4800288" y="2564248"/>
            <a:chExt cx="5975867" cy="908803"/>
          </a:xfrm>
        </p:grpSpPr>
        <p:sp>
          <p:nvSpPr>
            <p:cNvPr id="20" name="AutoShape 52"/>
            <p:cNvSpPr>
              <a:spLocks noChangeArrowheads="1"/>
            </p:cNvSpPr>
            <p:nvPr/>
          </p:nvSpPr>
          <p:spPr bwMode="auto">
            <a:xfrm>
              <a:off x="4800288" y="2564248"/>
              <a:ext cx="1836000" cy="449505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rgbClr val="2BCBFF"/>
            </a:solidFill>
            <a:ln w="25400">
              <a:noFill/>
              <a:miter lim="800000"/>
            </a:ln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TextBox 6"/>
            <p:cNvSpPr txBox="1">
              <a:spLocks noChangeArrowheads="1"/>
            </p:cNvSpPr>
            <p:nvPr/>
          </p:nvSpPr>
          <p:spPr bwMode="auto">
            <a:xfrm>
              <a:off x="4835038" y="3148026"/>
              <a:ext cx="5941117" cy="3250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just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在做做玩玩中发现孩子的闪光点，和孩子共同享受生活 </a:t>
              </a:r>
              <a:endPara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6"/>
            <p:cNvSpPr txBox="1">
              <a:spLocks noChangeArrowheads="1"/>
            </p:cNvSpPr>
            <p:nvPr/>
          </p:nvSpPr>
          <p:spPr bwMode="auto">
            <a:xfrm>
              <a:off x="4835040" y="2592686"/>
              <a:ext cx="151200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和孩子游戏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3973724" y="3932903"/>
            <a:ext cx="826564" cy="1245854"/>
          </a:xfrm>
          <a:prstGeom prst="line">
            <a:avLst/>
          </a:prstGeom>
          <a:ln>
            <a:solidFill>
              <a:srgbClr val="2BC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3949930" y="2696519"/>
            <a:ext cx="826564" cy="1245600"/>
          </a:xfrm>
          <a:prstGeom prst="line">
            <a:avLst/>
          </a:prstGeom>
          <a:ln>
            <a:solidFill>
              <a:srgbClr val="2BC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3973724" y="3920389"/>
            <a:ext cx="826564" cy="0"/>
          </a:xfrm>
          <a:prstGeom prst="line">
            <a:avLst/>
          </a:prstGeom>
          <a:ln>
            <a:solidFill>
              <a:srgbClr val="2BC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左中括号 9"/>
          <p:cNvSpPr/>
          <p:nvPr/>
        </p:nvSpPr>
        <p:spPr>
          <a:xfrm>
            <a:off x="4279764" y="4461575"/>
            <a:ext cx="941165" cy="1614760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左中括号 38"/>
          <p:cNvSpPr/>
          <p:nvPr/>
        </p:nvSpPr>
        <p:spPr>
          <a:xfrm>
            <a:off x="4279764" y="3685818"/>
            <a:ext cx="941165" cy="1614760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5114377" y="3366052"/>
            <a:ext cx="3528000" cy="684000"/>
          </a:xfrm>
          <a:prstGeom prst="roundRect">
            <a:avLst/>
          </a:prstGeom>
          <a:solidFill>
            <a:srgbClr val="2DC2FF"/>
          </a:solidFill>
          <a:ln>
            <a:solidFill>
              <a:srgbClr val="2DC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5114377" y="4127473"/>
            <a:ext cx="3528000" cy="684000"/>
          </a:xfrm>
          <a:prstGeom prst="roundRect">
            <a:avLst/>
          </a:prstGeom>
          <a:solidFill>
            <a:srgbClr val="F08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5114377" y="4888894"/>
            <a:ext cx="3528000" cy="684000"/>
          </a:xfrm>
          <a:prstGeom prst="roundRect">
            <a:avLst/>
          </a:prstGeom>
          <a:solidFill>
            <a:srgbClr val="7CB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5114377" y="5650314"/>
            <a:ext cx="3528000" cy="684000"/>
          </a:xfrm>
          <a:prstGeom prst="roundRect">
            <a:avLst/>
          </a:prstGeom>
          <a:solidFill>
            <a:srgbClr val="F79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在物质极大丰富的同时孩子缺失什么？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/>
          <p:cNvSpPr txBox="1"/>
          <p:nvPr/>
        </p:nvSpPr>
        <p:spPr>
          <a:xfrm>
            <a:off x="1612697" y="2147343"/>
            <a:ext cx="8976644" cy="16147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57093" y="2070769"/>
            <a:ext cx="5677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教育是需要智慧的，学习和交流是最好的途径。</a:t>
            </a:r>
            <a:endParaRPr lang="zh-CN" altLang="en-US" sz="20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 教育是需要等待的，理解和宽容是最好的心怀。</a:t>
            </a:r>
            <a:endParaRPr lang="zh-CN" altLang="en-US" sz="20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 教育不是说出来的，在行动中和孩子共同成长。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71056" y="350596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童年快乐的缺失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471056" y="4268065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亲情的缺失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471056" y="5030162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交流沟通的缺失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471056" y="5792259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学习动力的缺失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80823" y="4674325"/>
            <a:ext cx="90281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缺失</a:t>
            </a:r>
            <a:endParaRPr lang="zh-CN" altLang="en-US" sz="28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2575" y="1441450"/>
            <a:ext cx="91080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2DC2FF"/>
                </a:solidFill>
                <a:latin typeface="+mn-lt"/>
                <a:ea typeface="+mn-ea"/>
                <a:cs typeface="+mn-ea"/>
                <a:sym typeface="+mn-lt"/>
              </a:rPr>
              <a:t>写在前面的话</a:t>
            </a:r>
            <a:endParaRPr lang="zh-CN" altLang="en-US" b="1" dirty="0">
              <a:solidFill>
                <a:srgbClr val="2DC2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23975" y="2785269"/>
            <a:ext cx="9544050" cy="2463006"/>
          </a:xfrm>
        </p:spPr>
        <p:txBody>
          <a:bodyPr>
            <a:normAutofit/>
          </a:bodyPr>
          <a:lstStyle/>
          <a:p>
            <a:pPr marL="0" indent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>
                <a:cs typeface="+mn-ea"/>
                <a:sym typeface="+mn-lt"/>
              </a:rPr>
              <a:t>《幼儿园教育指导纲要（试行）》总则提出：“家庭是幼儿园重要的合作伙伴。应本着尊重、平等、合作的原则，争取家长的理解、支持和主动参与，并积极支持、帮助家长提高教育能力。”</a:t>
            </a:r>
            <a:endParaRPr lang="en-US" altLang="zh-CN" sz="2000" dirty="0">
              <a:cs typeface="+mn-ea"/>
              <a:sym typeface="+mn-lt"/>
            </a:endParaRPr>
          </a:p>
          <a:p>
            <a:pPr marL="0" indent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zh-CN" sz="2000" dirty="0">
                <a:cs typeface="+mn-ea"/>
                <a:sym typeface="+mn-lt"/>
              </a:rPr>
              <a:t>幼儿园应与家庭、社区密切合作与小学衔接，综合利用各种教育资源，共同为幼儿的发展创造良好的条件。</a:t>
            </a:r>
            <a:endParaRPr lang="zh-CN" altLang="zh-CN" sz="2000" dirty="0">
              <a:cs typeface="+mn-ea"/>
              <a:sym typeface="+mn-lt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73439" y="4016772"/>
            <a:ext cx="6666271" cy="3333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（一）全方位的参与，洞察家长的特定需要 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829257" y="2224728"/>
            <a:ext cx="6824324" cy="1045125"/>
            <a:chOff x="2671941" y="3248341"/>
            <a:chExt cx="6824324" cy="1045125"/>
          </a:xfrm>
        </p:grpSpPr>
        <p:cxnSp>
          <p:nvCxnSpPr>
            <p:cNvPr id="7" name="连接符: 肘形 6"/>
            <p:cNvCxnSpPr/>
            <p:nvPr/>
          </p:nvCxnSpPr>
          <p:spPr>
            <a:xfrm rot="10800000">
              <a:off x="5282201" y="3789000"/>
              <a:ext cx="972000" cy="3240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2BCB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连接符: 肘形 10"/>
            <p:cNvCxnSpPr/>
            <p:nvPr/>
          </p:nvCxnSpPr>
          <p:spPr>
            <a:xfrm rot="10800000" flipV="1">
              <a:off x="5265970" y="3465000"/>
              <a:ext cx="972000" cy="32400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2BCB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组合 2"/>
            <p:cNvGrpSpPr/>
            <p:nvPr/>
          </p:nvGrpSpPr>
          <p:grpSpPr>
            <a:xfrm>
              <a:off x="2671941" y="3528861"/>
              <a:ext cx="2821654" cy="504000"/>
              <a:chOff x="91815" y="1032795"/>
              <a:chExt cx="3375761" cy="971999"/>
            </a:xfrm>
          </p:grpSpPr>
          <p:sp>
            <p:nvSpPr>
              <p:cNvPr id="4" name="矩形: 圆角 3"/>
              <p:cNvSpPr/>
              <p:nvPr/>
            </p:nvSpPr>
            <p:spPr>
              <a:xfrm>
                <a:off x="91815" y="1032795"/>
                <a:ext cx="3375760" cy="971999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2BCBFF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矩形: 圆角 4"/>
              <p:cNvSpPr txBox="1"/>
              <p:nvPr/>
            </p:nvSpPr>
            <p:spPr>
              <a:xfrm>
                <a:off x="120282" y="1061265"/>
                <a:ext cx="3347294" cy="9150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2000" dirty="0">
                    <a:cs typeface="+mn-ea"/>
                    <a:sym typeface="+mn-lt"/>
                  </a:rPr>
                  <a:t>3</a:t>
                </a:r>
                <a:r>
                  <a:rPr lang="zh-CN" altLang="en-US" sz="2000" dirty="0">
                    <a:cs typeface="+mn-ea"/>
                    <a:sym typeface="+mn-lt"/>
                  </a:rPr>
                  <a:t>、家长参与活动的要求</a:t>
                </a:r>
                <a:endParaRPr lang="zh-CN" sz="20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6270431" y="3932341"/>
              <a:ext cx="3225834" cy="3611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注重活动的互动性、开放性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6"/>
            <p:cNvSpPr txBox="1">
              <a:spLocks noChangeArrowheads="1"/>
            </p:cNvSpPr>
            <p:nvPr/>
          </p:nvSpPr>
          <p:spPr bwMode="auto">
            <a:xfrm>
              <a:off x="6254201" y="3248341"/>
              <a:ext cx="2797861" cy="3611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洞察家长的特定需要</a:t>
              </a:r>
              <a:endPara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645725" y="4148891"/>
            <a:ext cx="6912000" cy="2146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71701" y="865686"/>
            <a:ext cx="9468000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>
                <a:latin typeface="+mn-lt"/>
                <a:ea typeface="+mn-ea"/>
                <a:cs typeface="+mn-ea"/>
                <a:sym typeface="+mn-lt"/>
              </a:rPr>
              <a:t>（二）注重家庭人力资源的利用，共同承担养育儿童的责任</a:t>
            </a:r>
            <a:endParaRPr lang="zh-CN" altLang="zh-CN" sz="2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22323" y="2070769"/>
            <a:ext cx="8957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对家长而言，幼儿园是他们的教育资源，而孩子的家庭则是幼儿园丰富的人力资源，只要你能想到的家长可以做的事情，都有机会成为现实。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18154" y="3707480"/>
            <a:ext cx="4355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cs typeface="+mn-ea"/>
                <a:sym typeface="+mn-lt"/>
              </a:rPr>
              <a:t>一旦我们能够重视家庭成员所做贡献，我们每个人会从中受益。</a:t>
            </a:r>
            <a:endParaRPr lang="zh-CN" altLang="en-US" sz="2000" b="1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496000" y="3429000"/>
            <a:ext cx="7200000" cy="1723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三、有效沟通，在互动中加深理解和支持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7406" y="2188756"/>
            <a:ext cx="8957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幼儿园教育是与“人”打交道的服务，每日的工作全部是围绕着为幼儿提供高质量的服务，理解家长的需求和期望，为家长提供育儿支持，以及有效的利用一切人力资源而展开的。因此，沟通能力是我们做好家长的工作的重要技能。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2804653" y="3357987"/>
            <a:ext cx="6012000" cy="3284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（一）“平等”沟通，渗透尊重的意向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2418100" y="2125210"/>
            <a:ext cx="3154661" cy="3316717"/>
            <a:chOff x="1464575" y="2026887"/>
            <a:chExt cx="3154661" cy="3316717"/>
          </a:xfrm>
        </p:grpSpPr>
        <p:grpSp>
          <p:nvGrpSpPr>
            <p:cNvPr id="24" name="组合 23"/>
            <p:cNvGrpSpPr/>
            <p:nvPr/>
          </p:nvGrpSpPr>
          <p:grpSpPr>
            <a:xfrm>
              <a:off x="1464575" y="2026887"/>
              <a:ext cx="3154661" cy="540808"/>
              <a:chOff x="4522406" y="1991305"/>
              <a:chExt cx="3154661" cy="540808"/>
            </a:xfrm>
            <a:solidFill>
              <a:srgbClr val="2BCBFF"/>
            </a:solidFill>
          </p:grpSpPr>
          <p:grpSp>
            <p:nvGrpSpPr>
              <p:cNvPr id="19" name="组合 18"/>
              <p:cNvGrpSpPr/>
              <p:nvPr/>
            </p:nvGrpSpPr>
            <p:grpSpPr>
              <a:xfrm>
                <a:off x="4529884" y="1991305"/>
                <a:ext cx="3147183" cy="540808"/>
                <a:chOff x="4522408" y="3158596"/>
                <a:chExt cx="3147183" cy="540808"/>
              </a:xfrm>
              <a:grpFill/>
            </p:grpSpPr>
            <p:sp>
              <p:nvSpPr>
                <p:cNvPr id="12" name="箭头: V 形 11"/>
                <p:cNvSpPr/>
                <p:nvPr/>
              </p:nvSpPr>
              <p:spPr>
                <a:xfrm>
                  <a:off x="4522408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grpFill/>
                <a:ln>
                  <a:solidFill>
                    <a:srgbClr val="2BCBFF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箭头: V 形 12"/>
                <p:cNvSpPr/>
                <p:nvPr/>
              </p:nvSpPr>
              <p:spPr>
                <a:xfrm>
                  <a:off x="4932882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grpFill/>
                <a:ln>
                  <a:solidFill>
                    <a:srgbClr val="2BCBFF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箭头: V 形 13"/>
                <p:cNvSpPr/>
                <p:nvPr/>
              </p:nvSpPr>
              <p:spPr>
                <a:xfrm>
                  <a:off x="5343681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grpFill/>
                <a:ln>
                  <a:solidFill>
                    <a:srgbClr val="2BCBFF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箭头: V 形 14"/>
                <p:cNvSpPr/>
                <p:nvPr/>
              </p:nvSpPr>
              <p:spPr>
                <a:xfrm>
                  <a:off x="5754155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grpFill/>
                <a:ln>
                  <a:solidFill>
                    <a:srgbClr val="2BCBFF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箭头: V 形 15"/>
                <p:cNvSpPr/>
                <p:nvPr/>
              </p:nvSpPr>
              <p:spPr>
                <a:xfrm>
                  <a:off x="6164953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grpFill/>
                <a:ln>
                  <a:solidFill>
                    <a:srgbClr val="2BCBFF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箭头: V 形 16"/>
                <p:cNvSpPr/>
                <p:nvPr/>
              </p:nvSpPr>
              <p:spPr>
                <a:xfrm>
                  <a:off x="6575427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grpFill/>
                <a:ln>
                  <a:solidFill>
                    <a:srgbClr val="2BCBFF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箭头: V 形 17"/>
                <p:cNvSpPr/>
                <p:nvPr/>
              </p:nvSpPr>
              <p:spPr>
                <a:xfrm>
                  <a:off x="6986225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grpFill/>
                <a:ln>
                  <a:solidFill>
                    <a:srgbClr val="2BCBFF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4522406" y="2077228"/>
                <a:ext cx="3132000" cy="369834"/>
                <a:chOff x="-6042" y="949569"/>
                <a:chExt cx="2571574" cy="358299"/>
              </a:xfrm>
              <a:grpFill/>
            </p:grpSpPr>
            <p:sp>
              <p:nvSpPr>
                <p:cNvPr id="10" name="矩形 9"/>
                <p:cNvSpPr/>
                <p:nvPr/>
              </p:nvSpPr>
              <p:spPr>
                <a:xfrm>
                  <a:off x="-6042" y="949569"/>
                  <a:ext cx="2571574" cy="348772"/>
                </a:xfrm>
                <a:prstGeom prst="rect">
                  <a:avLst/>
                </a:prstGeom>
                <a:grpFill/>
                <a:ln>
                  <a:solidFill>
                    <a:srgbClr val="2BCBFF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>
                <a:xfrm>
                  <a:off x="-6042" y="959096"/>
                  <a:ext cx="2571574" cy="3487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BCBFF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30480" rIns="30480" bIns="30480" numCol="1" spcCol="1270" anchor="ctr" anchorCtr="0">
                  <a:noAutofit/>
                </a:bodyPr>
                <a:lstStyle/>
                <a:p>
                  <a:pPr marL="0" lvl="0" indent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zh-CN" b="0" kern="1200" dirty="0">
                      <a:cs typeface="+mn-ea"/>
                      <a:sym typeface="+mn-lt"/>
                    </a:rPr>
                    <a:t>满足他人需要的沟通技能</a:t>
                  </a:r>
                  <a:endParaRPr lang="zh-CN" b="0" kern="1200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5" name="组合 24"/>
            <p:cNvGrpSpPr/>
            <p:nvPr/>
          </p:nvGrpSpPr>
          <p:grpSpPr>
            <a:xfrm>
              <a:off x="1554575" y="2889100"/>
              <a:ext cx="2952000" cy="324000"/>
              <a:chOff x="3168349" y="696359"/>
              <a:chExt cx="889121" cy="555700"/>
            </a:xfrm>
          </p:grpSpPr>
          <p:sp>
            <p:nvSpPr>
              <p:cNvPr id="38" name="矩形: 圆角 37"/>
              <p:cNvSpPr/>
              <p:nvPr/>
            </p:nvSpPr>
            <p:spPr>
              <a:xfrm>
                <a:off x="3168349" y="696359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2BCBFF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矩形: 圆角 4"/>
              <p:cNvSpPr txBox="1"/>
              <p:nvPr/>
            </p:nvSpPr>
            <p:spPr>
              <a:xfrm>
                <a:off x="3184625" y="712635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sz="1400" b="1" kern="1200" dirty="0">
                    <a:cs typeface="+mn-ea"/>
                    <a:sym typeface="+mn-lt"/>
                  </a:rPr>
                  <a:t>传递准确、清晰的信息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554575" y="3421726"/>
              <a:ext cx="2952000" cy="324000"/>
              <a:chOff x="3168349" y="1390985"/>
              <a:chExt cx="889121" cy="555700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3168349" y="1390985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2BCBFF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矩形: 圆角 6"/>
              <p:cNvSpPr txBox="1"/>
              <p:nvPr/>
            </p:nvSpPr>
            <p:spPr>
              <a:xfrm>
                <a:off x="3184625" y="1407261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sz="1400" b="1" kern="1200" dirty="0">
                    <a:cs typeface="+mn-ea"/>
                    <a:sym typeface="+mn-lt"/>
                  </a:rPr>
                  <a:t>克服环境和心理方面的沟通障碍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554575" y="3954352"/>
              <a:ext cx="2952000" cy="324000"/>
              <a:chOff x="3168349" y="2085611"/>
              <a:chExt cx="889121" cy="555700"/>
            </a:xfrm>
          </p:grpSpPr>
          <p:sp>
            <p:nvSpPr>
              <p:cNvPr id="34" name="矩形: 圆角 33"/>
              <p:cNvSpPr/>
              <p:nvPr/>
            </p:nvSpPr>
            <p:spPr>
              <a:xfrm>
                <a:off x="3168349" y="2085611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2BCBFF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矩形: 圆角 8"/>
              <p:cNvSpPr txBox="1"/>
              <p:nvPr/>
            </p:nvSpPr>
            <p:spPr>
              <a:xfrm>
                <a:off x="3184625" y="2101887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sz="1400" b="1" kern="1200" dirty="0">
                    <a:cs typeface="+mn-ea"/>
                    <a:sym typeface="+mn-lt"/>
                  </a:rPr>
                  <a:t>为理解而倾听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554575" y="4486978"/>
              <a:ext cx="2952000" cy="324000"/>
              <a:chOff x="3168349" y="2780237"/>
              <a:chExt cx="889121" cy="555700"/>
            </a:xfrm>
          </p:grpSpPr>
          <p:sp>
            <p:nvSpPr>
              <p:cNvPr id="32" name="矩形: 圆角 31"/>
              <p:cNvSpPr/>
              <p:nvPr/>
            </p:nvSpPr>
            <p:spPr>
              <a:xfrm>
                <a:off x="3168349" y="2780237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2BCBFF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矩形: 圆角 10"/>
              <p:cNvSpPr txBox="1"/>
              <p:nvPr/>
            </p:nvSpPr>
            <p:spPr>
              <a:xfrm>
                <a:off x="3184625" y="2796513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sz="1400" b="1" kern="1200" dirty="0">
                    <a:cs typeface="+mn-ea"/>
                    <a:sym typeface="+mn-lt"/>
                  </a:rPr>
                  <a:t>做出适当的回应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554575" y="5019604"/>
              <a:ext cx="2952000" cy="324000"/>
              <a:chOff x="3168349" y="3474863"/>
              <a:chExt cx="889121" cy="555700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3168349" y="3474863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2BCBFF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矩形: 圆角 12"/>
              <p:cNvSpPr txBox="1"/>
              <p:nvPr/>
            </p:nvSpPr>
            <p:spPr>
              <a:xfrm>
                <a:off x="3184625" y="3491139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sz="1400" b="1" kern="1200" dirty="0">
                    <a:cs typeface="+mn-ea"/>
                    <a:sym typeface="+mn-lt"/>
                  </a:rPr>
                  <a:t>妥善掌控情绪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6595065" y="2125210"/>
            <a:ext cx="3171358" cy="3316717"/>
            <a:chOff x="6595065" y="1941836"/>
            <a:chExt cx="3171358" cy="3316717"/>
          </a:xfrm>
        </p:grpSpPr>
        <p:grpSp>
          <p:nvGrpSpPr>
            <p:cNvPr id="41" name="组合 40"/>
            <p:cNvGrpSpPr/>
            <p:nvPr/>
          </p:nvGrpSpPr>
          <p:grpSpPr>
            <a:xfrm>
              <a:off x="6595065" y="1941836"/>
              <a:ext cx="3171358" cy="540808"/>
              <a:chOff x="4505709" y="1991305"/>
              <a:chExt cx="3171358" cy="540808"/>
            </a:xfrm>
            <a:solidFill>
              <a:srgbClr val="2BCBFF"/>
            </a:solidFill>
          </p:grpSpPr>
          <p:grpSp>
            <p:nvGrpSpPr>
              <p:cNvPr id="42" name="组合 41"/>
              <p:cNvGrpSpPr/>
              <p:nvPr/>
            </p:nvGrpSpPr>
            <p:grpSpPr>
              <a:xfrm>
                <a:off x="4529884" y="1991305"/>
                <a:ext cx="3147183" cy="540808"/>
                <a:chOff x="4522408" y="3158596"/>
                <a:chExt cx="3147183" cy="540808"/>
              </a:xfrm>
              <a:grpFill/>
            </p:grpSpPr>
            <p:sp>
              <p:nvSpPr>
                <p:cNvPr id="46" name="箭头: V 形 45"/>
                <p:cNvSpPr/>
                <p:nvPr/>
              </p:nvSpPr>
              <p:spPr>
                <a:xfrm>
                  <a:off x="4522408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solidFill>
                  <a:srgbClr val="F792A7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箭头: V 形 46"/>
                <p:cNvSpPr/>
                <p:nvPr/>
              </p:nvSpPr>
              <p:spPr>
                <a:xfrm>
                  <a:off x="4932882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solidFill>
                  <a:srgbClr val="F792A7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箭头: V 形 47"/>
                <p:cNvSpPr/>
                <p:nvPr/>
              </p:nvSpPr>
              <p:spPr>
                <a:xfrm>
                  <a:off x="5343681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solidFill>
                  <a:srgbClr val="F792A7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箭头: V 形 48"/>
                <p:cNvSpPr/>
                <p:nvPr/>
              </p:nvSpPr>
              <p:spPr>
                <a:xfrm>
                  <a:off x="5754155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solidFill>
                  <a:srgbClr val="F792A7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箭头: V 形 49"/>
                <p:cNvSpPr/>
                <p:nvPr/>
              </p:nvSpPr>
              <p:spPr>
                <a:xfrm>
                  <a:off x="6164953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solidFill>
                  <a:srgbClr val="F792A7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箭头: V 形 50"/>
                <p:cNvSpPr/>
                <p:nvPr/>
              </p:nvSpPr>
              <p:spPr>
                <a:xfrm>
                  <a:off x="6575427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solidFill>
                  <a:srgbClr val="F792A7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箭头: V 形 51"/>
                <p:cNvSpPr/>
                <p:nvPr/>
              </p:nvSpPr>
              <p:spPr>
                <a:xfrm>
                  <a:off x="6986225" y="3158596"/>
                  <a:ext cx="683366" cy="540808"/>
                </a:xfrm>
                <a:prstGeom prst="chevron">
                  <a:avLst>
                    <a:gd name="adj" fmla="val 70610"/>
                  </a:avLst>
                </a:prstGeom>
                <a:solidFill>
                  <a:srgbClr val="F792A7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4505709" y="2069593"/>
                <a:ext cx="3148698" cy="367634"/>
                <a:chOff x="-19752" y="942173"/>
                <a:chExt cx="2585284" cy="356168"/>
              </a:xfrm>
              <a:grpFill/>
            </p:grpSpPr>
            <p:sp>
              <p:nvSpPr>
                <p:cNvPr id="44" name="矩形 43"/>
                <p:cNvSpPr/>
                <p:nvPr/>
              </p:nvSpPr>
              <p:spPr>
                <a:xfrm>
                  <a:off x="-6042" y="949569"/>
                  <a:ext cx="2571574" cy="348772"/>
                </a:xfrm>
                <a:prstGeom prst="rect">
                  <a:avLst/>
                </a:prstGeom>
                <a:solidFill>
                  <a:srgbClr val="F792A7"/>
                </a:solidFill>
                <a:ln>
                  <a:noFill/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文本框 44"/>
                <p:cNvSpPr txBox="1"/>
                <p:nvPr/>
              </p:nvSpPr>
              <p:spPr>
                <a:xfrm>
                  <a:off x="-19752" y="942173"/>
                  <a:ext cx="2571574" cy="3487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792A7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0480" tIns="30480" rIns="30480" bIns="3048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CN" altLang="en-US" dirty="0">
                      <a:cs typeface="+mn-ea"/>
                      <a:sym typeface="+mn-lt"/>
                    </a:rPr>
                    <a:t>五种不同回应风格</a:t>
                  </a:r>
                  <a:endParaRPr lang="zh-CN" b="0" kern="1200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3" name="组合 52"/>
            <p:cNvGrpSpPr/>
            <p:nvPr/>
          </p:nvGrpSpPr>
          <p:grpSpPr>
            <a:xfrm>
              <a:off x="6701762" y="2804049"/>
              <a:ext cx="2952000" cy="324000"/>
              <a:chOff x="3168349" y="696359"/>
              <a:chExt cx="889121" cy="555700"/>
            </a:xfrm>
          </p:grpSpPr>
          <p:sp>
            <p:nvSpPr>
              <p:cNvPr id="54" name="矩形: 圆角 53"/>
              <p:cNvSpPr/>
              <p:nvPr/>
            </p:nvSpPr>
            <p:spPr>
              <a:xfrm>
                <a:off x="3168349" y="696359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792A7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矩形: 圆角 4"/>
              <p:cNvSpPr txBox="1"/>
              <p:nvPr/>
            </p:nvSpPr>
            <p:spPr>
              <a:xfrm>
                <a:off x="3184625" y="712635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400" b="1" dirty="0">
                    <a:cs typeface="+mn-ea"/>
                    <a:sym typeface="+mn-lt"/>
                  </a:rPr>
                  <a:t>建议与评价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6701762" y="3336675"/>
              <a:ext cx="2952000" cy="324000"/>
              <a:chOff x="3168349" y="1390985"/>
              <a:chExt cx="889121" cy="555700"/>
            </a:xfrm>
          </p:grpSpPr>
          <p:sp>
            <p:nvSpPr>
              <p:cNvPr id="57" name="矩形: 圆角 56"/>
              <p:cNvSpPr/>
              <p:nvPr/>
            </p:nvSpPr>
            <p:spPr>
              <a:xfrm>
                <a:off x="3168349" y="1390985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792A7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矩形: 圆角 6"/>
              <p:cNvSpPr txBox="1"/>
              <p:nvPr/>
            </p:nvSpPr>
            <p:spPr>
              <a:xfrm>
                <a:off x="3184625" y="1407261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400" b="1" dirty="0">
                    <a:cs typeface="+mn-ea"/>
                    <a:sym typeface="+mn-lt"/>
                  </a:rPr>
                  <a:t>解释与分析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6701762" y="3869301"/>
              <a:ext cx="2952000" cy="324000"/>
              <a:chOff x="3168349" y="2085611"/>
              <a:chExt cx="889121" cy="555700"/>
            </a:xfrm>
          </p:grpSpPr>
          <p:sp>
            <p:nvSpPr>
              <p:cNvPr id="60" name="矩形: 圆角 59"/>
              <p:cNvSpPr/>
              <p:nvPr/>
            </p:nvSpPr>
            <p:spPr>
              <a:xfrm>
                <a:off x="3168349" y="2085611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792A7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矩形: 圆角 8"/>
              <p:cNvSpPr txBox="1"/>
              <p:nvPr/>
            </p:nvSpPr>
            <p:spPr>
              <a:xfrm>
                <a:off x="3184625" y="2101887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400" b="1" dirty="0">
                    <a:cs typeface="+mn-ea"/>
                    <a:sym typeface="+mn-lt"/>
                  </a:rPr>
                  <a:t>支持和安慰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6701762" y="4401927"/>
              <a:ext cx="2952000" cy="324000"/>
              <a:chOff x="3168349" y="2780237"/>
              <a:chExt cx="889121" cy="555700"/>
            </a:xfrm>
          </p:grpSpPr>
          <p:sp>
            <p:nvSpPr>
              <p:cNvPr id="63" name="矩形: 圆角 62"/>
              <p:cNvSpPr/>
              <p:nvPr/>
            </p:nvSpPr>
            <p:spPr>
              <a:xfrm>
                <a:off x="3168349" y="2780237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792A7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矩形: 圆角 10"/>
              <p:cNvSpPr txBox="1"/>
              <p:nvPr/>
            </p:nvSpPr>
            <p:spPr>
              <a:xfrm>
                <a:off x="3184625" y="2796513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400" b="1" dirty="0">
                    <a:cs typeface="+mn-ea"/>
                    <a:sym typeface="+mn-lt"/>
                  </a:rPr>
                  <a:t>提问和刺探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6701762" y="4934553"/>
              <a:ext cx="2952000" cy="324000"/>
              <a:chOff x="3168349" y="3474863"/>
              <a:chExt cx="889121" cy="555700"/>
            </a:xfrm>
          </p:grpSpPr>
          <p:sp>
            <p:nvSpPr>
              <p:cNvPr id="66" name="矩形: 圆角 65"/>
              <p:cNvSpPr/>
              <p:nvPr/>
            </p:nvSpPr>
            <p:spPr>
              <a:xfrm>
                <a:off x="3168349" y="3474863"/>
                <a:ext cx="889121" cy="555700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rgbClr val="F792A7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矩形: 圆角 12"/>
              <p:cNvSpPr txBox="1"/>
              <p:nvPr/>
            </p:nvSpPr>
            <p:spPr>
              <a:xfrm>
                <a:off x="3184625" y="3491139"/>
                <a:ext cx="856569" cy="52314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2700" rIns="19050" bIns="12700" numCol="1" spcCol="1270" anchor="ctr" anchorCtr="0">
                <a:noAutofit/>
              </a:bodyPr>
              <a:lstStyle/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400" b="1" dirty="0">
                    <a:cs typeface="+mn-ea"/>
                    <a:sym typeface="+mn-lt"/>
                  </a:rPr>
                  <a:t>理解和反思</a:t>
                </a:r>
                <a:endParaRPr lang="zh-CN" sz="1400" kern="1200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你选择什么样的沟通风格？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3359151" y="1557340"/>
            <a:ext cx="4968875" cy="3830638"/>
            <a:chOff x="0" y="0"/>
            <a:chExt cx="3130" cy="2413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79" y="53"/>
              <a:ext cx="2651" cy="1960"/>
            </a:xfrm>
            <a:prstGeom prst="rect">
              <a:avLst/>
            </a:prstGeom>
            <a:solidFill>
              <a:srgbClr val="2DC2FF"/>
            </a:solidFill>
            <a:ln w="12700" cmpd="sng">
              <a:solidFill>
                <a:schemeClr val="bg1"/>
              </a:solidFill>
              <a:miter lim="800000"/>
            </a:ln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V="1">
              <a:off x="479" y="53"/>
              <a:ext cx="2651" cy="1960"/>
            </a:xfrm>
            <a:prstGeom prst="line">
              <a:avLst/>
            </a:prstGeom>
            <a:noFill/>
            <a:ln w="19050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71" y="1361"/>
              <a:ext cx="794" cy="272"/>
            </a:xfrm>
            <a:prstGeom prst="rect">
              <a:avLst/>
            </a:prstGeom>
            <a:solidFill>
              <a:srgbClr val="F792A7"/>
            </a:solidFill>
            <a:ln w="9525" cmpd="sng">
              <a:solidFill>
                <a:srgbClr val="FFFFFF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zh-CN" dirty="0">
                  <a:cs typeface="+mn-ea"/>
                  <a:sym typeface="+mn-lt"/>
                </a:rPr>
                <a:t>叙述</a:t>
              </a:r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179" y="999"/>
              <a:ext cx="794" cy="272"/>
            </a:xfrm>
            <a:prstGeom prst="rect">
              <a:avLst/>
            </a:prstGeom>
            <a:solidFill>
              <a:srgbClr val="F792A7"/>
            </a:solidFill>
            <a:ln w="9525" cmpd="sng">
              <a:solidFill>
                <a:srgbClr val="FFFFFF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zh-CN" dirty="0">
                  <a:cs typeface="+mn-ea"/>
                  <a:sym typeface="+mn-lt"/>
                </a:rPr>
                <a:t>说服</a:t>
              </a:r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724" y="635"/>
              <a:ext cx="794" cy="272"/>
            </a:xfrm>
            <a:prstGeom prst="rect">
              <a:avLst/>
            </a:prstGeom>
            <a:solidFill>
              <a:srgbClr val="F792A7"/>
            </a:solidFill>
            <a:ln w="9525" cmpd="sng">
              <a:solidFill>
                <a:srgbClr val="FFFFFF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zh-CN" dirty="0">
                  <a:cs typeface="+mn-ea"/>
                  <a:sym typeface="+mn-lt"/>
                </a:rPr>
                <a:t>征询</a:t>
              </a:r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132" y="273"/>
              <a:ext cx="794" cy="272"/>
            </a:xfrm>
            <a:prstGeom prst="rect">
              <a:avLst/>
            </a:prstGeom>
            <a:solidFill>
              <a:srgbClr val="F792A7"/>
            </a:solidFill>
            <a:ln w="9525" cmpd="sng">
              <a:solidFill>
                <a:srgbClr val="FFFFFF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zh-CN" dirty="0">
                  <a:cs typeface="+mn-ea"/>
                  <a:sym typeface="+mn-lt"/>
                </a:rPr>
                <a:t>参与</a:t>
              </a:r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0" y="2041"/>
              <a:ext cx="398" cy="368"/>
            </a:xfrm>
            <a:prstGeom prst="rect">
              <a:avLst/>
            </a:prstGeom>
            <a:solidFill>
              <a:srgbClr val="F08D78"/>
            </a:solidFill>
            <a:ln w="9525" cmpd="sng">
              <a:solidFill>
                <a:srgbClr val="FFFFFF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zh-CN">
                  <a:cs typeface="+mn-ea"/>
                  <a:sym typeface="+mn-lt"/>
                </a:rPr>
                <a:t>低</a:t>
              </a:r>
              <a:endParaRPr lang="zh-CN" altLang="zh-CN">
                <a:cs typeface="+mn-ea"/>
                <a:sym typeface="+mn-lt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732" y="2046"/>
              <a:ext cx="398" cy="367"/>
            </a:xfrm>
            <a:prstGeom prst="rect">
              <a:avLst/>
            </a:prstGeom>
            <a:solidFill>
              <a:srgbClr val="F08D78"/>
            </a:solidFill>
            <a:ln w="9525" cmpd="sng">
              <a:solidFill>
                <a:srgbClr val="FFFFFF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zh-CN">
                  <a:cs typeface="+mn-ea"/>
                  <a:sym typeface="+mn-lt"/>
                </a:rPr>
                <a:t>高</a:t>
              </a:r>
              <a:endParaRPr lang="zh-CN" altLang="zh-CN">
                <a:cs typeface="+mn-ea"/>
                <a:sym typeface="+mn-lt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813" y="2046"/>
              <a:ext cx="1591" cy="367"/>
            </a:xfrm>
            <a:prstGeom prst="rect">
              <a:avLst/>
            </a:prstGeom>
            <a:solidFill>
              <a:srgbClr val="F08D78"/>
            </a:solidFill>
            <a:ln w="9525" cmpd="sng">
              <a:solidFill>
                <a:srgbClr val="FFFFFF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zh-CN">
                  <a:cs typeface="+mn-ea"/>
                  <a:sym typeface="+mn-lt"/>
                </a:rPr>
                <a:t>听众的参与程度</a:t>
              </a:r>
              <a:endParaRPr lang="zh-CN" altLang="zh-CN">
                <a:cs typeface="+mn-ea"/>
                <a:sym typeface="+mn-lt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0" y="453"/>
              <a:ext cx="398" cy="980"/>
            </a:xfrm>
            <a:prstGeom prst="rect">
              <a:avLst/>
            </a:prstGeom>
            <a:solidFill>
              <a:srgbClr val="F08D78"/>
            </a:solidFill>
            <a:ln w="9525" cmpd="sng">
              <a:solidFill>
                <a:srgbClr val="FFFFFF"/>
              </a:solidFill>
              <a:miter lim="800000"/>
            </a:ln>
          </p:spPr>
          <p:txBody>
            <a:bodyPr vert="horz" anchor="ctr"/>
            <a:lstStyle/>
            <a:p>
              <a:pPr algn="ctr">
                <a:lnSpc>
                  <a:spcPct val="96000"/>
                </a:lnSpc>
              </a:pPr>
              <a:r>
                <a:rPr lang="zh-CN" altLang="zh-CN" dirty="0">
                  <a:cs typeface="+mn-ea"/>
                  <a:sym typeface="+mn-lt"/>
                </a:rPr>
                <a:t>内容控制</a:t>
              </a:r>
              <a:endParaRPr lang="zh-CN" altLang="zh-CN" dirty="0">
                <a:cs typeface="+mn-ea"/>
                <a:sym typeface="+mn-lt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0" y="0"/>
              <a:ext cx="398" cy="368"/>
            </a:xfrm>
            <a:prstGeom prst="rect">
              <a:avLst/>
            </a:prstGeom>
            <a:solidFill>
              <a:srgbClr val="F08D78"/>
            </a:solidFill>
            <a:ln w="9525" cmpd="sng">
              <a:solidFill>
                <a:srgbClr val="FFFFFF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zh-CN">
                  <a:cs typeface="+mn-ea"/>
                  <a:sym typeface="+mn-lt"/>
                </a:rPr>
                <a:t>低</a:t>
              </a:r>
              <a:endParaRPr lang="zh-CN" altLang="zh-CN">
                <a:cs typeface="+mn-ea"/>
                <a:sym typeface="+mn-lt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0" y="1542"/>
              <a:ext cx="398" cy="367"/>
            </a:xfrm>
            <a:prstGeom prst="rect">
              <a:avLst/>
            </a:prstGeom>
            <a:solidFill>
              <a:srgbClr val="F08D78"/>
            </a:solidFill>
            <a:ln w="9525" cmpd="sng">
              <a:solidFill>
                <a:srgbClr val="FFFFFF"/>
              </a:solidFill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zh-CN">
                  <a:cs typeface="+mn-ea"/>
                  <a:sym typeface="+mn-lt"/>
                </a:rPr>
                <a:t>高</a:t>
              </a:r>
              <a:endParaRPr lang="zh-CN" altLang="zh-CN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（二）“及时”沟通，传递关注的信息 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7406" y="1997100"/>
            <a:ext cx="89571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良好的人际关系是从安全感、可靠感和信任感中发展而来的，家长把自己生命的延续</a:t>
            </a:r>
            <a:r>
              <a:rPr lang="en-US" altLang="zh-CN" sz="2000" dirty="0">
                <a:cs typeface="+mn-ea"/>
                <a:sym typeface="+mn-lt"/>
              </a:rPr>
              <a:t>——</a:t>
            </a:r>
            <a:r>
              <a:rPr lang="zh-CN" altLang="en-US" sz="2000" dirty="0">
                <a:cs typeface="+mn-ea"/>
                <a:sym typeface="+mn-lt"/>
              </a:rPr>
              <a:t>他们的孩子托付给了我们，我们的表现将直接关系到家长的焦虑是加剧了还是减轻了，怎样才能让家长相信，我们会将他们孩子的利益放到第一位，孩子在这里一定会渡过愉快的一天，这就需要我们在及时沟通上下功夫。</a:t>
            </a:r>
            <a:endParaRPr lang="zh-CN" altLang="en-US" sz="2000" dirty="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89471" y="3727319"/>
            <a:ext cx="4218039" cy="667700"/>
            <a:chOff x="1789471" y="3727319"/>
            <a:chExt cx="4218039" cy="667700"/>
          </a:xfrm>
        </p:grpSpPr>
        <p:sp>
          <p:nvSpPr>
            <p:cNvPr id="6" name="矩形 5"/>
            <p:cNvSpPr/>
            <p:nvPr/>
          </p:nvSpPr>
          <p:spPr>
            <a:xfrm>
              <a:off x="1789471" y="3727319"/>
              <a:ext cx="4218039" cy="667700"/>
            </a:xfrm>
            <a:prstGeom prst="rect">
              <a:avLst/>
            </a:prstGeom>
            <a:noFill/>
            <a:ln>
              <a:solidFill>
                <a:srgbClr val="2DC2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789471" y="3876503"/>
              <a:ext cx="421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孩子在园发生了什么？及时让家长了解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783432" y="4646562"/>
            <a:ext cx="4218039" cy="667700"/>
            <a:chOff x="1789471" y="3727319"/>
            <a:chExt cx="4218039" cy="667700"/>
          </a:xfrm>
        </p:grpSpPr>
        <p:sp>
          <p:nvSpPr>
            <p:cNvPr id="10" name="矩形 9"/>
            <p:cNvSpPr/>
            <p:nvPr/>
          </p:nvSpPr>
          <p:spPr>
            <a:xfrm>
              <a:off x="1789471" y="3727319"/>
              <a:ext cx="4218039" cy="667700"/>
            </a:xfrm>
            <a:prstGeom prst="rect">
              <a:avLst/>
            </a:prstGeom>
            <a:noFill/>
            <a:ln>
              <a:solidFill>
                <a:srgbClr val="2DC2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789471" y="3876503"/>
              <a:ext cx="421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我们做了什么，及时让家长知道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84492" y="3727319"/>
            <a:ext cx="4218039" cy="667700"/>
            <a:chOff x="1789471" y="3727319"/>
            <a:chExt cx="4218039" cy="667700"/>
          </a:xfrm>
        </p:grpSpPr>
        <p:sp>
          <p:nvSpPr>
            <p:cNvPr id="14" name="矩形 13"/>
            <p:cNvSpPr/>
            <p:nvPr/>
          </p:nvSpPr>
          <p:spPr>
            <a:xfrm>
              <a:off x="1789471" y="3727319"/>
              <a:ext cx="4218039" cy="667700"/>
            </a:xfrm>
            <a:prstGeom prst="rect">
              <a:avLst/>
            </a:prstGeom>
            <a:noFill/>
            <a:ln>
              <a:solidFill>
                <a:srgbClr val="2DC2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789471" y="3876503"/>
              <a:ext cx="421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主动承担责任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90529" y="4646562"/>
            <a:ext cx="4218039" cy="667700"/>
            <a:chOff x="1789471" y="3727319"/>
            <a:chExt cx="4218039" cy="667700"/>
          </a:xfrm>
        </p:grpSpPr>
        <p:sp>
          <p:nvSpPr>
            <p:cNvPr id="17" name="矩形 16"/>
            <p:cNvSpPr/>
            <p:nvPr/>
          </p:nvSpPr>
          <p:spPr>
            <a:xfrm>
              <a:off x="1789471" y="3727319"/>
              <a:ext cx="4218039" cy="667700"/>
            </a:xfrm>
            <a:prstGeom prst="rect">
              <a:avLst/>
            </a:prstGeom>
            <a:noFill/>
            <a:ln>
              <a:solidFill>
                <a:srgbClr val="2DC2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789471" y="3876503"/>
              <a:ext cx="421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优质高效的服务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（三）抱怨即是“礼物”表达感恩的情怀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3476625" y="1859270"/>
          <a:ext cx="5238750" cy="404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B51D27-8B13-4544-87B5-25EB27A67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CB51D27-8B13-4544-87B5-25EB27A67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2D61C4-42B4-4F9D-AED1-78DB46134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4E2D61C4-42B4-4F9D-AED1-78DB46134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Graphic spid="6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四、管理冲突，在理性中构建和谐“家、园” 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43436" y="1997100"/>
            <a:ext cx="8613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当我们从家长手中接过孩子，负责照顾和教育他们时，不可避免的会承担一定的风险。一旦有突发事件发生，危险和冲突就随之而来。我们需要正确看待冲突，把它当作个人成长和专业发展过程中不可避免的现象，努力提高管理冲突和风险的专业技能。向家长传递这样一种态度与信念“我们一定能够把问题解决好”。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34258" y="1744305"/>
            <a:ext cx="5976000" cy="597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（一）制定应急预案：采取有效的预见性措施 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352421" y="2097505"/>
            <a:ext cx="7704476" cy="685966"/>
            <a:chOff x="1612697" y="1240971"/>
            <a:chExt cx="7704476" cy="685966"/>
          </a:xfrm>
        </p:grpSpPr>
        <p:sp>
          <p:nvSpPr>
            <p:cNvPr id="4" name="矩形 3"/>
            <p:cNvSpPr/>
            <p:nvPr/>
          </p:nvSpPr>
          <p:spPr>
            <a:xfrm>
              <a:off x="3856855" y="1421255"/>
              <a:ext cx="546031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火灾、食物中毒、幼儿意外伤害、疾病、自然灾害等。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5" name="箭头: 五边形 4"/>
            <p:cNvSpPr/>
            <p:nvPr/>
          </p:nvSpPr>
          <p:spPr>
            <a:xfrm>
              <a:off x="1612697" y="1240971"/>
              <a:ext cx="2160000" cy="684000"/>
            </a:xfrm>
            <a:prstGeom prst="homePlate">
              <a:avLst/>
            </a:prstGeom>
            <a:solidFill>
              <a:srgbClr val="2BCBFF"/>
            </a:solidFill>
            <a:ln>
              <a:solidFill>
                <a:srgbClr val="2BCB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014324" y="1384643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应急预案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箭头: V 形 8"/>
            <p:cNvSpPr/>
            <p:nvPr/>
          </p:nvSpPr>
          <p:spPr>
            <a:xfrm>
              <a:off x="3508133" y="1242937"/>
              <a:ext cx="5688000" cy="684000"/>
            </a:xfrm>
            <a:custGeom>
              <a:avLst/>
              <a:gdLst>
                <a:gd name="connsiteX0" fmla="*/ 0 w 5688000"/>
                <a:gd name="connsiteY0" fmla="*/ 0 h 1080000"/>
                <a:gd name="connsiteX1" fmla="*/ 5148000 w 5688000"/>
                <a:gd name="connsiteY1" fmla="*/ 0 h 1080000"/>
                <a:gd name="connsiteX2" fmla="*/ 5688000 w 5688000"/>
                <a:gd name="connsiteY2" fmla="*/ 540000 h 1080000"/>
                <a:gd name="connsiteX3" fmla="*/ 5148000 w 5688000"/>
                <a:gd name="connsiteY3" fmla="*/ 1080000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  <a:gd name="connsiteX0-1" fmla="*/ 0 w 5735828"/>
                <a:gd name="connsiteY0-2" fmla="*/ 0 h 1080000"/>
                <a:gd name="connsiteX1-3" fmla="*/ 5735828 w 5735828"/>
                <a:gd name="connsiteY1-4" fmla="*/ 52252 h 1080000"/>
                <a:gd name="connsiteX2-5" fmla="*/ 5688000 w 5735828"/>
                <a:gd name="connsiteY2-6" fmla="*/ 540000 h 1080000"/>
                <a:gd name="connsiteX3-7" fmla="*/ 5148000 w 5735828"/>
                <a:gd name="connsiteY3-8" fmla="*/ 1080000 h 1080000"/>
                <a:gd name="connsiteX4-9" fmla="*/ 0 w 5735828"/>
                <a:gd name="connsiteY4-10" fmla="*/ 1080000 h 1080000"/>
                <a:gd name="connsiteX5-11" fmla="*/ 540000 w 5735828"/>
                <a:gd name="connsiteY5-12" fmla="*/ 540000 h 1080000"/>
                <a:gd name="connsiteX6-13" fmla="*/ 0 w 5735828"/>
                <a:gd name="connsiteY6-14" fmla="*/ 0 h 1080000"/>
                <a:gd name="connsiteX0-15" fmla="*/ 0 w 5735828"/>
                <a:gd name="connsiteY0-16" fmla="*/ 0 h 1080000"/>
                <a:gd name="connsiteX1-17" fmla="*/ 5735828 w 5735828"/>
                <a:gd name="connsiteY1-18" fmla="*/ 52252 h 1080000"/>
                <a:gd name="connsiteX2-19" fmla="*/ 5688000 w 5735828"/>
                <a:gd name="connsiteY2-20" fmla="*/ 540000 h 1080000"/>
                <a:gd name="connsiteX3-21" fmla="*/ 5657451 w 5735828"/>
                <a:gd name="connsiteY3-22" fmla="*/ 1066937 h 1080000"/>
                <a:gd name="connsiteX4-23" fmla="*/ 0 w 5735828"/>
                <a:gd name="connsiteY4-24" fmla="*/ 1080000 h 1080000"/>
                <a:gd name="connsiteX5-25" fmla="*/ 540000 w 5735828"/>
                <a:gd name="connsiteY5-26" fmla="*/ 540000 h 1080000"/>
                <a:gd name="connsiteX6-27" fmla="*/ 0 w 5735828"/>
                <a:gd name="connsiteY6-28" fmla="*/ 0 h 1080000"/>
                <a:gd name="connsiteX0-29" fmla="*/ 0 w 5688000"/>
                <a:gd name="connsiteY0-30" fmla="*/ 0 h 1080000"/>
                <a:gd name="connsiteX1-31" fmla="*/ 5657451 w 5688000"/>
                <a:gd name="connsiteY1-32" fmla="*/ 26126 h 1080000"/>
                <a:gd name="connsiteX2-33" fmla="*/ 5688000 w 5688000"/>
                <a:gd name="connsiteY2-34" fmla="*/ 540000 h 1080000"/>
                <a:gd name="connsiteX3-35" fmla="*/ 5657451 w 5688000"/>
                <a:gd name="connsiteY3-36" fmla="*/ 1066937 h 1080000"/>
                <a:gd name="connsiteX4-37" fmla="*/ 0 w 5688000"/>
                <a:gd name="connsiteY4-38" fmla="*/ 1080000 h 1080000"/>
                <a:gd name="connsiteX5-39" fmla="*/ 540000 w 5688000"/>
                <a:gd name="connsiteY5-40" fmla="*/ 540000 h 1080000"/>
                <a:gd name="connsiteX6-41" fmla="*/ 0 w 5688000"/>
                <a:gd name="connsiteY6-42" fmla="*/ 0 h 1080000"/>
                <a:gd name="connsiteX0-43" fmla="*/ 0 w 5688000"/>
                <a:gd name="connsiteY0-44" fmla="*/ 0 h 1080000"/>
                <a:gd name="connsiteX1-45" fmla="*/ 5657451 w 5688000"/>
                <a:gd name="connsiteY1-46" fmla="*/ 26126 h 1080000"/>
                <a:gd name="connsiteX2-47" fmla="*/ 5688000 w 5688000"/>
                <a:gd name="connsiteY2-48" fmla="*/ 540000 h 1080000"/>
                <a:gd name="connsiteX3-49" fmla="*/ 5657451 w 5688000"/>
                <a:gd name="connsiteY3-50" fmla="*/ 1066937 h 1080000"/>
                <a:gd name="connsiteX4-51" fmla="*/ 0 w 5688000"/>
                <a:gd name="connsiteY4-52" fmla="*/ 1080000 h 1080000"/>
                <a:gd name="connsiteX5-53" fmla="*/ 363019 w 5688000"/>
                <a:gd name="connsiteY5-54" fmla="*/ 540000 h 1080000"/>
                <a:gd name="connsiteX6-55" fmla="*/ 0 w 5688000"/>
                <a:gd name="connsiteY6-56" fmla="*/ 0 h 108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688000" h="1080000">
                  <a:moveTo>
                    <a:pt x="0" y="0"/>
                  </a:moveTo>
                  <a:lnTo>
                    <a:pt x="5657451" y="26126"/>
                  </a:lnTo>
                  <a:lnTo>
                    <a:pt x="5688000" y="540000"/>
                  </a:lnTo>
                  <a:lnTo>
                    <a:pt x="5657451" y="1066937"/>
                  </a:lnTo>
                  <a:lnTo>
                    <a:pt x="0" y="1080000"/>
                  </a:lnTo>
                  <a:lnTo>
                    <a:pt x="363019" y="54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2BCB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352421" y="2969204"/>
            <a:ext cx="7704476" cy="685966"/>
            <a:chOff x="1612697" y="1240971"/>
            <a:chExt cx="7704476" cy="685966"/>
          </a:xfrm>
        </p:grpSpPr>
        <p:sp>
          <p:nvSpPr>
            <p:cNvPr id="19" name="矩形 18"/>
            <p:cNvSpPr/>
            <p:nvPr/>
          </p:nvSpPr>
          <p:spPr>
            <a:xfrm>
              <a:off x="3856855" y="1421255"/>
              <a:ext cx="546031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措施明确、责任到人、操作到位。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0" name="箭头: 五边形 19"/>
            <p:cNvSpPr/>
            <p:nvPr/>
          </p:nvSpPr>
          <p:spPr>
            <a:xfrm>
              <a:off x="1612697" y="1240971"/>
              <a:ext cx="2160000" cy="684000"/>
            </a:xfrm>
            <a:prstGeom prst="homePlate">
              <a:avLst/>
            </a:prstGeom>
            <a:solidFill>
              <a:srgbClr val="F08D78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014324" y="1384643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要求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箭头: V 形 8"/>
            <p:cNvSpPr/>
            <p:nvPr/>
          </p:nvSpPr>
          <p:spPr>
            <a:xfrm>
              <a:off x="3508133" y="1242937"/>
              <a:ext cx="5688000" cy="684000"/>
            </a:xfrm>
            <a:custGeom>
              <a:avLst/>
              <a:gdLst>
                <a:gd name="connsiteX0" fmla="*/ 0 w 5688000"/>
                <a:gd name="connsiteY0" fmla="*/ 0 h 1080000"/>
                <a:gd name="connsiteX1" fmla="*/ 5148000 w 5688000"/>
                <a:gd name="connsiteY1" fmla="*/ 0 h 1080000"/>
                <a:gd name="connsiteX2" fmla="*/ 5688000 w 5688000"/>
                <a:gd name="connsiteY2" fmla="*/ 540000 h 1080000"/>
                <a:gd name="connsiteX3" fmla="*/ 5148000 w 5688000"/>
                <a:gd name="connsiteY3" fmla="*/ 1080000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  <a:gd name="connsiteX0-1" fmla="*/ 0 w 5735828"/>
                <a:gd name="connsiteY0-2" fmla="*/ 0 h 1080000"/>
                <a:gd name="connsiteX1-3" fmla="*/ 5735828 w 5735828"/>
                <a:gd name="connsiteY1-4" fmla="*/ 52252 h 1080000"/>
                <a:gd name="connsiteX2-5" fmla="*/ 5688000 w 5735828"/>
                <a:gd name="connsiteY2-6" fmla="*/ 540000 h 1080000"/>
                <a:gd name="connsiteX3-7" fmla="*/ 5148000 w 5735828"/>
                <a:gd name="connsiteY3-8" fmla="*/ 1080000 h 1080000"/>
                <a:gd name="connsiteX4-9" fmla="*/ 0 w 5735828"/>
                <a:gd name="connsiteY4-10" fmla="*/ 1080000 h 1080000"/>
                <a:gd name="connsiteX5-11" fmla="*/ 540000 w 5735828"/>
                <a:gd name="connsiteY5-12" fmla="*/ 540000 h 1080000"/>
                <a:gd name="connsiteX6-13" fmla="*/ 0 w 5735828"/>
                <a:gd name="connsiteY6-14" fmla="*/ 0 h 1080000"/>
                <a:gd name="connsiteX0-15" fmla="*/ 0 w 5735828"/>
                <a:gd name="connsiteY0-16" fmla="*/ 0 h 1080000"/>
                <a:gd name="connsiteX1-17" fmla="*/ 5735828 w 5735828"/>
                <a:gd name="connsiteY1-18" fmla="*/ 52252 h 1080000"/>
                <a:gd name="connsiteX2-19" fmla="*/ 5688000 w 5735828"/>
                <a:gd name="connsiteY2-20" fmla="*/ 540000 h 1080000"/>
                <a:gd name="connsiteX3-21" fmla="*/ 5657451 w 5735828"/>
                <a:gd name="connsiteY3-22" fmla="*/ 1066937 h 1080000"/>
                <a:gd name="connsiteX4-23" fmla="*/ 0 w 5735828"/>
                <a:gd name="connsiteY4-24" fmla="*/ 1080000 h 1080000"/>
                <a:gd name="connsiteX5-25" fmla="*/ 540000 w 5735828"/>
                <a:gd name="connsiteY5-26" fmla="*/ 540000 h 1080000"/>
                <a:gd name="connsiteX6-27" fmla="*/ 0 w 5735828"/>
                <a:gd name="connsiteY6-28" fmla="*/ 0 h 1080000"/>
                <a:gd name="connsiteX0-29" fmla="*/ 0 w 5688000"/>
                <a:gd name="connsiteY0-30" fmla="*/ 0 h 1080000"/>
                <a:gd name="connsiteX1-31" fmla="*/ 5657451 w 5688000"/>
                <a:gd name="connsiteY1-32" fmla="*/ 26126 h 1080000"/>
                <a:gd name="connsiteX2-33" fmla="*/ 5688000 w 5688000"/>
                <a:gd name="connsiteY2-34" fmla="*/ 540000 h 1080000"/>
                <a:gd name="connsiteX3-35" fmla="*/ 5657451 w 5688000"/>
                <a:gd name="connsiteY3-36" fmla="*/ 1066937 h 1080000"/>
                <a:gd name="connsiteX4-37" fmla="*/ 0 w 5688000"/>
                <a:gd name="connsiteY4-38" fmla="*/ 1080000 h 1080000"/>
                <a:gd name="connsiteX5-39" fmla="*/ 540000 w 5688000"/>
                <a:gd name="connsiteY5-40" fmla="*/ 540000 h 1080000"/>
                <a:gd name="connsiteX6-41" fmla="*/ 0 w 5688000"/>
                <a:gd name="connsiteY6-42" fmla="*/ 0 h 1080000"/>
                <a:gd name="connsiteX0-43" fmla="*/ 0 w 5688000"/>
                <a:gd name="connsiteY0-44" fmla="*/ 0 h 1080000"/>
                <a:gd name="connsiteX1-45" fmla="*/ 5657451 w 5688000"/>
                <a:gd name="connsiteY1-46" fmla="*/ 26126 h 1080000"/>
                <a:gd name="connsiteX2-47" fmla="*/ 5688000 w 5688000"/>
                <a:gd name="connsiteY2-48" fmla="*/ 540000 h 1080000"/>
                <a:gd name="connsiteX3-49" fmla="*/ 5657451 w 5688000"/>
                <a:gd name="connsiteY3-50" fmla="*/ 1066937 h 1080000"/>
                <a:gd name="connsiteX4-51" fmla="*/ 0 w 5688000"/>
                <a:gd name="connsiteY4-52" fmla="*/ 1080000 h 1080000"/>
                <a:gd name="connsiteX5-53" fmla="*/ 363019 w 5688000"/>
                <a:gd name="connsiteY5-54" fmla="*/ 540000 h 1080000"/>
                <a:gd name="connsiteX6-55" fmla="*/ 0 w 5688000"/>
                <a:gd name="connsiteY6-56" fmla="*/ 0 h 108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688000" h="1080000">
                  <a:moveTo>
                    <a:pt x="0" y="0"/>
                  </a:moveTo>
                  <a:lnTo>
                    <a:pt x="5657451" y="26126"/>
                  </a:lnTo>
                  <a:lnTo>
                    <a:pt x="5688000" y="540000"/>
                  </a:lnTo>
                  <a:lnTo>
                    <a:pt x="5657451" y="1066937"/>
                  </a:lnTo>
                  <a:lnTo>
                    <a:pt x="0" y="1080000"/>
                  </a:lnTo>
                  <a:lnTo>
                    <a:pt x="363019" y="54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F08D7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52421" y="3840903"/>
            <a:ext cx="7704476" cy="685966"/>
            <a:chOff x="1612697" y="1240971"/>
            <a:chExt cx="7704476" cy="685966"/>
          </a:xfrm>
        </p:grpSpPr>
        <p:sp>
          <p:nvSpPr>
            <p:cNvPr id="24" name="矩形 23"/>
            <p:cNvSpPr/>
            <p:nvPr/>
          </p:nvSpPr>
          <p:spPr>
            <a:xfrm>
              <a:off x="3856855" y="1421255"/>
              <a:ext cx="546031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主动承担相应的责任、主动做好家长工作、主动求助法律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5" name="箭头: 五边形 24"/>
            <p:cNvSpPr/>
            <p:nvPr/>
          </p:nvSpPr>
          <p:spPr>
            <a:xfrm>
              <a:off x="1612697" y="1240971"/>
              <a:ext cx="2160000" cy="684000"/>
            </a:xfrm>
            <a:prstGeom prst="homePlate">
              <a:avLst/>
            </a:prstGeom>
            <a:solidFill>
              <a:srgbClr val="7CBFC7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014324" y="1384643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三个主动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箭头: V 形 8"/>
            <p:cNvSpPr/>
            <p:nvPr/>
          </p:nvSpPr>
          <p:spPr>
            <a:xfrm>
              <a:off x="3508133" y="1242937"/>
              <a:ext cx="5688000" cy="684000"/>
            </a:xfrm>
            <a:custGeom>
              <a:avLst/>
              <a:gdLst>
                <a:gd name="connsiteX0" fmla="*/ 0 w 5688000"/>
                <a:gd name="connsiteY0" fmla="*/ 0 h 1080000"/>
                <a:gd name="connsiteX1" fmla="*/ 5148000 w 5688000"/>
                <a:gd name="connsiteY1" fmla="*/ 0 h 1080000"/>
                <a:gd name="connsiteX2" fmla="*/ 5688000 w 5688000"/>
                <a:gd name="connsiteY2" fmla="*/ 540000 h 1080000"/>
                <a:gd name="connsiteX3" fmla="*/ 5148000 w 5688000"/>
                <a:gd name="connsiteY3" fmla="*/ 1080000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  <a:gd name="connsiteX0-1" fmla="*/ 0 w 5735828"/>
                <a:gd name="connsiteY0-2" fmla="*/ 0 h 1080000"/>
                <a:gd name="connsiteX1-3" fmla="*/ 5735828 w 5735828"/>
                <a:gd name="connsiteY1-4" fmla="*/ 52252 h 1080000"/>
                <a:gd name="connsiteX2-5" fmla="*/ 5688000 w 5735828"/>
                <a:gd name="connsiteY2-6" fmla="*/ 540000 h 1080000"/>
                <a:gd name="connsiteX3-7" fmla="*/ 5148000 w 5735828"/>
                <a:gd name="connsiteY3-8" fmla="*/ 1080000 h 1080000"/>
                <a:gd name="connsiteX4-9" fmla="*/ 0 w 5735828"/>
                <a:gd name="connsiteY4-10" fmla="*/ 1080000 h 1080000"/>
                <a:gd name="connsiteX5-11" fmla="*/ 540000 w 5735828"/>
                <a:gd name="connsiteY5-12" fmla="*/ 540000 h 1080000"/>
                <a:gd name="connsiteX6-13" fmla="*/ 0 w 5735828"/>
                <a:gd name="connsiteY6-14" fmla="*/ 0 h 1080000"/>
                <a:gd name="connsiteX0-15" fmla="*/ 0 w 5735828"/>
                <a:gd name="connsiteY0-16" fmla="*/ 0 h 1080000"/>
                <a:gd name="connsiteX1-17" fmla="*/ 5735828 w 5735828"/>
                <a:gd name="connsiteY1-18" fmla="*/ 52252 h 1080000"/>
                <a:gd name="connsiteX2-19" fmla="*/ 5688000 w 5735828"/>
                <a:gd name="connsiteY2-20" fmla="*/ 540000 h 1080000"/>
                <a:gd name="connsiteX3-21" fmla="*/ 5657451 w 5735828"/>
                <a:gd name="connsiteY3-22" fmla="*/ 1066937 h 1080000"/>
                <a:gd name="connsiteX4-23" fmla="*/ 0 w 5735828"/>
                <a:gd name="connsiteY4-24" fmla="*/ 1080000 h 1080000"/>
                <a:gd name="connsiteX5-25" fmla="*/ 540000 w 5735828"/>
                <a:gd name="connsiteY5-26" fmla="*/ 540000 h 1080000"/>
                <a:gd name="connsiteX6-27" fmla="*/ 0 w 5735828"/>
                <a:gd name="connsiteY6-28" fmla="*/ 0 h 1080000"/>
                <a:gd name="connsiteX0-29" fmla="*/ 0 w 5688000"/>
                <a:gd name="connsiteY0-30" fmla="*/ 0 h 1080000"/>
                <a:gd name="connsiteX1-31" fmla="*/ 5657451 w 5688000"/>
                <a:gd name="connsiteY1-32" fmla="*/ 26126 h 1080000"/>
                <a:gd name="connsiteX2-33" fmla="*/ 5688000 w 5688000"/>
                <a:gd name="connsiteY2-34" fmla="*/ 540000 h 1080000"/>
                <a:gd name="connsiteX3-35" fmla="*/ 5657451 w 5688000"/>
                <a:gd name="connsiteY3-36" fmla="*/ 1066937 h 1080000"/>
                <a:gd name="connsiteX4-37" fmla="*/ 0 w 5688000"/>
                <a:gd name="connsiteY4-38" fmla="*/ 1080000 h 1080000"/>
                <a:gd name="connsiteX5-39" fmla="*/ 540000 w 5688000"/>
                <a:gd name="connsiteY5-40" fmla="*/ 540000 h 1080000"/>
                <a:gd name="connsiteX6-41" fmla="*/ 0 w 5688000"/>
                <a:gd name="connsiteY6-42" fmla="*/ 0 h 1080000"/>
                <a:gd name="connsiteX0-43" fmla="*/ 0 w 5688000"/>
                <a:gd name="connsiteY0-44" fmla="*/ 0 h 1080000"/>
                <a:gd name="connsiteX1-45" fmla="*/ 5657451 w 5688000"/>
                <a:gd name="connsiteY1-46" fmla="*/ 26126 h 1080000"/>
                <a:gd name="connsiteX2-47" fmla="*/ 5688000 w 5688000"/>
                <a:gd name="connsiteY2-48" fmla="*/ 540000 h 1080000"/>
                <a:gd name="connsiteX3-49" fmla="*/ 5657451 w 5688000"/>
                <a:gd name="connsiteY3-50" fmla="*/ 1066937 h 1080000"/>
                <a:gd name="connsiteX4-51" fmla="*/ 0 w 5688000"/>
                <a:gd name="connsiteY4-52" fmla="*/ 1080000 h 1080000"/>
                <a:gd name="connsiteX5-53" fmla="*/ 363019 w 5688000"/>
                <a:gd name="connsiteY5-54" fmla="*/ 540000 h 1080000"/>
                <a:gd name="connsiteX6-55" fmla="*/ 0 w 5688000"/>
                <a:gd name="connsiteY6-56" fmla="*/ 0 h 108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688000" h="1080000">
                  <a:moveTo>
                    <a:pt x="0" y="0"/>
                  </a:moveTo>
                  <a:lnTo>
                    <a:pt x="5657451" y="26126"/>
                  </a:lnTo>
                  <a:lnTo>
                    <a:pt x="5688000" y="540000"/>
                  </a:lnTo>
                  <a:lnTo>
                    <a:pt x="5657451" y="1066937"/>
                  </a:lnTo>
                  <a:lnTo>
                    <a:pt x="0" y="1080000"/>
                  </a:lnTo>
                  <a:lnTo>
                    <a:pt x="363019" y="54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7CBFC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352421" y="4712603"/>
            <a:ext cx="7704476" cy="685966"/>
            <a:chOff x="1612697" y="1240971"/>
            <a:chExt cx="7704476" cy="685966"/>
          </a:xfrm>
        </p:grpSpPr>
        <p:sp>
          <p:nvSpPr>
            <p:cNvPr id="30" name="矩形 29"/>
            <p:cNvSpPr/>
            <p:nvPr/>
          </p:nvSpPr>
          <p:spPr>
            <a:xfrm>
              <a:off x="3856855" y="1421255"/>
              <a:ext cx="5460318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第一时间报告、第一时间联系、第一时间处理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1" name="箭头: 五边形 30"/>
            <p:cNvSpPr/>
            <p:nvPr/>
          </p:nvSpPr>
          <p:spPr>
            <a:xfrm>
              <a:off x="1612697" y="1240971"/>
              <a:ext cx="2160000" cy="684000"/>
            </a:xfrm>
            <a:prstGeom prst="homePlate">
              <a:avLst/>
            </a:prstGeom>
            <a:solidFill>
              <a:srgbClr val="F792A7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014324" y="1384643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三个第一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箭头: V 形 8"/>
            <p:cNvSpPr/>
            <p:nvPr/>
          </p:nvSpPr>
          <p:spPr>
            <a:xfrm>
              <a:off x="3508133" y="1242937"/>
              <a:ext cx="5688000" cy="684000"/>
            </a:xfrm>
            <a:custGeom>
              <a:avLst/>
              <a:gdLst>
                <a:gd name="connsiteX0" fmla="*/ 0 w 5688000"/>
                <a:gd name="connsiteY0" fmla="*/ 0 h 1080000"/>
                <a:gd name="connsiteX1" fmla="*/ 5148000 w 5688000"/>
                <a:gd name="connsiteY1" fmla="*/ 0 h 1080000"/>
                <a:gd name="connsiteX2" fmla="*/ 5688000 w 5688000"/>
                <a:gd name="connsiteY2" fmla="*/ 540000 h 1080000"/>
                <a:gd name="connsiteX3" fmla="*/ 5148000 w 5688000"/>
                <a:gd name="connsiteY3" fmla="*/ 1080000 h 1080000"/>
                <a:gd name="connsiteX4" fmla="*/ 0 w 5688000"/>
                <a:gd name="connsiteY4" fmla="*/ 1080000 h 1080000"/>
                <a:gd name="connsiteX5" fmla="*/ 540000 w 5688000"/>
                <a:gd name="connsiteY5" fmla="*/ 540000 h 1080000"/>
                <a:gd name="connsiteX6" fmla="*/ 0 w 5688000"/>
                <a:gd name="connsiteY6" fmla="*/ 0 h 1080000"/>
                <a:gd name="connsiteX0-1" fmla="*/ 0 w 5735828"/>
                <a:gd name="connsiteY0-2" fmla="*/ 0 h 1080000"/>
                <a:gd name="connsiteX1-3" fmla="*/ 5735828 w 5735828"/>
                <a:gd name="connsiteY1-4" fmla="*/ 52252 h 1080000"/>
                <a:gd name="connsiteX2-5" fmla="*/ 5688000 w 5735828"/>
                <a:gd name="connsiteY2-6" fmla="*/ 540000 h 1080000"/>
                <a:gd name="connsiteX3-7" fmla="*/ 5148000 w 5735828"/>
                <a:gd name="connsiteY3-8" fmla="*/ 1080000 h 1080000"/>
                <a:gd name="connsiteX4-9" fmla="*/ 0 w 5735828"/>
                <a:gd name="connsiteY4-10" fmla="*/ 1080000 h 1080000"/>
                <a:gd name="connsiteX5-11" fmla="*/ 540000 w 5735828"/>
                <a:gd name="connsiteY5-12" fmla="*/ 540000 h 1080000"/>
                <a:gd name="connsiteX6-13" fmla="*/ 0 w 5735828"/>
                <a:gd name="connsiteY6-14" fmla="*/ 0 h 1080000"/>
                <a:gd name="connsiteX0-15" fmla="*/ 0 w 5735828"/>
                <a:gd name="connsiteY0-16" fmla="*/ 0 h 1080000"/>
                <a:gd name="connsiteX1-17" fmla="*/ 5735828 w 5735828"/>
                <a:gd name="connsiteY1-18" fmla="*/ 52252 h 1080000"/>
                <a:gd name="connsiteX2-19" fmla="*/ 5688000 w 5735828"/>
                <a:gd name="connsiteY2-20" fmla="*/ 540000 h 1080000"/>
                <a:gd name="connsiteX3-21" fmla="*/ 5657451 w 5735828"/>
                <a:gd name="connsiteY3-22" fmla="*/ 1066937 h 1080000"/>
                <a:gd name="connsiteX4-23" fmla="*/ 0 w 5735828"/>
                <a:gd name="connsiteY4-24" fmla="*/ 1080000 h 1080000"/>
                <a:gd name="connsiteX5-25" fmla="*/ 540000 w 5735828"/>
                <a:gd name="connsiteY5-26" fmla="*/ 540000 h 1080000"/>
                <a:gd name="connsiteX6-27" fmla="*/ 0 w 5735828"/>
                <a:gd name="connsiteY6-28" fmla="*/ 0 h 1080000"/>
                <a:gd name="connsiteX0-29" fmla="*/ 0 w 5688000"/>
                <a:gd name="connsiteY0-30" fmla="*/ 0 h 1080000"/>
                <a:gd name="connsiteX1-31" fmla="*/ 5657451 w 5688000"/>
                <a:gd name="connsiteY1-32" fmla="*/ 26126 h 1080000"/>
                <a:gd name="connsiteX2-33" fmla="*/ 5688000 w 5688000"/>
                <a:gd name="connsiteY2-34" fmla="*/ 540000 h 1080000"/>
                <a:gd name="connsiteX3-35" fmla="*/ 5657451 w 5688000"/>
                <a:gd name="connsiteY3-36" fmla="*/ 1066937 h 1080000"/>
                <a:gd name="connsiteX4-37" fmla="*/ 0 w 5688000"/>
                <a:gd name="connsiteY4-38" fmla="*/ 1080000 h 1080000"/>
                <a:gd name="connsiteX5-39" fmla="*/ 540000 w 5688000"/>
                <a:gd name="connsiteY5-40" fmla="*/ 540000 h 1080000"/>
                <a:gd name="connsiteX6-41" fmla="*/ 0 w 5688000"/>
                <a:gd name="connsiteY6-42" fmla="*/ 0 h 1080000"/>
                <a:gd name="connsiteX0-43" fmla="*/ 0 w 5688000"/>
                <a:gd name="connsiteY0-44" fmla="*/ 0 h 1080000"/>
                <a:gd name="connsiteX1-45" fmla="*/ 5657451 w 5688000"/>
                <a:gd name="connsiteY1-46" fmla="*/ 26126 h 1080000"/>
                <a:gd name="connsiteX2-47" fmla="*/ 5688000 w 5688000"/>
                <a:gd name="connsiteY2-48" fmla="*/ 540000 h 1080000"/>
                <a:gd name="connsiteX3-49" fmla="*/ 5657451 w 5688000"/>
                <a:gd name="connsiteY3-50" fmla="*/ 1066937 h 1080000"/>
                <a:gd name="connsiteX4-51" fmla="*/ 0 w 5688000"/>
                <a:gd name="connsiteY4-52" fmla="*/ 1080000 h 1080000"/>
                <a:gd name="connsiteX5-53" fmla="*/ 363019 w 5688000"/>
                <a:gd name="connsiteY5-54" fmla="*/ 540000 h 1080000"/>
                <a:gd name="connsiteX6-55" fmla="*/ 0 w 5688000"/>
                <a:gd name="connsiteY6-56" fmla="*/ 0 h 108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688000" h="1080000">
                  <a:moveTo>
                    <a:pt x="0" y="0"/>
                  </a:moveTo>
                  <a:lnTo>
                    <a:pt x="5657451" y="26126"/>
                  </a:lnTo>
                  <a:lnTo>
                    <a:pt x="5688000" y="540000"/>
                  </a:lnTo>
                  <a:lnTo>
                    <a:pt x="5657451" y="1066937"/>
                  </a:lnTo>
                  <a:lnTo>
                    <a:pt x="0" y="1080000"/>
                  </a:lnTo>
                  <a:lnTo>
                    <a:pt x="363019" y="54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F792A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（二）借助法律，维护合法权益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89471" y="2043869"/>
            <a:ext cx="8613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如何处理幼儿突发事件，特别是意外伤害，是我们开展家长工作的难点问题，幼儿园责任的承担更是争议的焦点，也是和家长产生纠纷的集中点。我们必须学法、懂法，自觉运用法律手段处理有关纠纷，做好家长工作。 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98090" y="3428999"/>
            <a:ext cx="10972800" cy="2676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98075" y="1609284"/>
            <a:ext cx="4572000" cy="1325563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rgbClr val="2DC2FF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5400" b="1" dirty="0">
              <a:solidFill>
                <a:srgbClr val="2DC2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5551" y="3214352"/>
            <a:ext cx="5400000" cy="720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cs typeface="+mn-ea"/>
                <a:sym typeface="+mn-lt"/>
              </a:rPr>
              <a:t>家长工作的重要意义与主要障碍</a:t>
            </a:r>
            <a:endParaRPr lang="en-US" altLang="zh-CN" b="1" dirty="0">
              <a:cs typeface="+mn-ea"/>
              <a:sym typeface="+mn-lt"/>
            </a:endParaRPr>
          </a:p>
        </p:txBody>
      </p:sp>
      <p:pic>
        <p:nvPicPr>
          <p:cNvPr id="6" name="内容占位符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-1506800" y="2934100"/>
            <a:ext cx="4943999" cy="370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95551" y="3236174"/>
            <a:ext cx="990000" cy="720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DC2FF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2DC2FF"/>
              </a:solidFill>
              <a:cs typeface="+mn-ea"/>
              <a:sym typeface="+mn-lt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4185551" y="3939925"/>
            <a:ext cx="54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cs typeface="+mn-ea"/>
                <a:sym typeface="+mn-lt"/>
              </a:rPr>
              <a:t>家长工作的有效策略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95551" y="3952806"/>
            <a:ext cx="990618" cy="720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DC2FF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2DC2FF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98454" y="2130641"/>
            <a:ext cx="1961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FF"/>
                </a:solidFill>
              </a:rPr>
              <a:t>https://www.ypppt.com/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2060716"/>
            <a:ext cx="12192000" cy="601488"/>
            <a:chOff x="-88488" y="3833472"/>
            <a:chExt cx="12192000" cy="601488"/>
          </a:xfrm>
        </p:grpSpPr>
        <p:sp>
          <p:nvSpPr>
            <p:cNvPr id="6" name="矩形 5"/>
            <p:cNvSpPr/>
            <p:nvPr/>
          </p:nvSpPr>
          <p:spPr>
            <a:xfrm>
              <a:off x="-88488" y="4013431"/>
              <a:ext cx="12192000" cy="21634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1927261" y="3842486"/>
              <a:ext cx="1544772" cy="576262"/>
            </a:xfrm>
            <a:custGeom>
              <a:avLst/>
              <a:gdLst>
                <a:gd name="connsiteX0" fmla="*/ 0 w 1544772"/>
                <a:gd name="connsiteY0" fmla="*/ 0 h 576262"/>
                <a:gd name="connsiteX1" fmla="*/ 1544772 w 1544772"/>
                <a:gd name="connsiteY1" fmla="*/ 0 h 576262"/>
                <a:gd name="connsiteX2" fmla="*/ 1544772 w 1544772"/>
                <a:gd name="connsiteY2" fmla="*/ 110331 h 576262"/>
                <a:gd name="connsiteX3" fmla="*/ 1342081 w 1544772"/>
                <a:gd name="connsiteY3" fmla="*/ 110331 h 576262"/>
                <a:gd name="connsiteX4" fmla="*/ 1342081 w 1544772"/>
                <a:gd name="connsiteY4" fmla="*/ 465931 h 576262"/>
                <a:gd name="connsiteX5" fmla="*/ 1544772 w 1544772"/>
                <a:gd name="connsiteY5" fmla="*/ 465931 h 576262"/>
                <a:gd name="connsiteX6" fmla="*/ 1544772 w 1544772"/>
                <a:gd name="connsiteY6" fmla="*/ 576262 h 576262"/>
                <a:gd name="connsiteX7" fmla="*/ 0 w 1544772"/>
                <a:gd name="connsiteY7" fmla="*/ 576262 h 576262"/>
                <a:gd name="connsiteX8" fmla="*/ 0 w 1544772"/>
                <a:gd name="connsiteY8" fmla="*/ 465931 h 576262"/>
                <a:gd name="connsiteX9" fmla="*/ 202331 w 1544772"/>
                <a:gd name="connsiteY9" fmla="*/ 465931 h 576262"/>
                <a:gd name="connsiteX10" fmla="*/ 202331 w 1544772"/>
                <a:gd name="connsiteY10" fmla="*/ 110331 h 576262"/>
                <a:gd name="connsiteX11" fmla="*/ 0 w 1544772"/>
                <a:gd name="connsiteY11" fmla="*/ 110331 h 57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4772" h="576262">
                  <a:moveTo>
                    <a:pt x="0" y="0"/>
                  </a:moveTo>
                  <a:lnTo>
                    <a:pt x="1544772" y="0"/>
                  </a:lnTo>
                  <a:lnTo>
                    <a:pt x="1544772" y="110331"/>
                  </a:lnTo>
                  <a:lnTo>
                    <a:pt x="1342081" y="110331"/>
                  </a:lnTo>
                  <a:lnTo>
                    <a:pt x="1342081" y="465931"/>
                  </a:lnTo>
                  <a:lnTo>
                    <a:pt x="1544772" y="465931"/>
                  </a:lnTo>
                  <a:lnTo>
                    <a:pt x="1544772" y="576262"/>
                  </a:lnTo>
                  <a:lnTo>
                    <a:pt x="0" y="576262"/>
                  </a:lnTo>
                  <a:lnTo>
                    <a:pt x="0" y="465931"/>
                  </a:lnTo>
                  <a:lnTo>
                    <a:pt x="202331" y="465931"/>
                  </a:lnTo>
                  <a:lnTo>
                    <a:pt x="202331" y="110331"/>
                  </a:lnTo>
                  <a:lnTo>
                    <a:pt x="0" y="110331"/>
                  </a:lnTo>
                  <a:close/>
                </a:path>
              </a:pathLst>
            </a:custGeom>
            <a:solidFill>
              <a:srgbClr val="2DC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5220325" y="3833472"/>
              <a:ext cx="1544772" cy="576262"/>
            </a:xfrm>
            <a:custGeom>
              <a:avLst/>
              <a:gdLst>
                <a:gd name="connsiteX0" fmla="*/ 0 w 1544772"/>
                <a:gd name="connsiteY0" fmla="*/ 0 h 576262"/>
                <a:gd name="connsiteX1" fmla="*/ 1544772 w 1544772"/>
                <a:gd name="connsiteY1" fmla="*/ 0 h 576262"/>
                <a:gd name="connsiteX2" fmla="*/ 1544772 w 1544772"/>
                <a:gd name="connsiteY2" fmla="*/ 110331 h 576262"/>
                <a:gd name="connsiteX3" fmla="*/ 1342081 w 1544772"/>
                <a:gd name="connsiteY3" fmla="*/ 110331 h 576262"/>
                <a:gd name="connsiteX4" fmla="*/ 1342081 w 1544772"/>
                <a:gd name="connsiteY4" fmla="*/ 465931 h 576262"/>
                <a:gd name="connsiteX5" fmla="*/ 1544772 w 1544772"/>
                <a:gd name="connsiteY5" fmla="*/ 465931 h 576262"/>
                <a:gd name="connsiteX6" fmla="*/ 1544772 w 1544772"/>
                <a:gd name="connsiteY6" fmla="*/ 576262 h 576262"/>
                <a:gd name="connsiteX7" fmla="*/ 0 w 1544772"/>
                <a:gd name="connsiteY7" fmla="*/ 576262 h 576262"/>
                <a:gd name="connsiteX8" fmla="*/ 0 w 1544772"/>
                <a:gd name="connsiteY8" fmla="*/ 465931 h 576262"/>
                <a:gd name="connsiteX9" fmla="*/ 202331 w 1544772"/>
                <a:gd name="connsiteY9" fmla="*/ 465931 h 576262"/>
                <a:gd name="connsiteX10" fmla="*/ 202331 w 1544772"/>
                <a:gd name="connsiteY10" fmla="*/ 110331 h 576262"/>
                <a:gd name="connsiteX11" fmla="*/ 0 w 1544772"/>
                <a:gd name="connsiteY11" fmla="*/ 110331 h 57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4772" h="576262">
                  <a:moveTo>
                    <a:pt x="0" y="0"/>
                  </a:moveTo>
                  <a:lnTo>
                    <a:pt x="1544772" y="0"/>
                  </a:lnTo>
                  <a:lnTo>
                    <a:pt x="1544772" y="110331"/>
                  </a:lnTo>
                  <a:lnTo>
                    <a:pt x="1342081" y="110331"/>
                  </a:lnTo>
                  <a:lnTo>
                    <a:pt x="1342081" y="465931"/>
                  </a:lnTo>
                  <a:lnTo>
                    <a:pt x="1544772" y="465931"/>
                  </a:lnTo>
                  <a:lnTo>
                    <a:pt x="1544772" y="576262"/>
                  </a:lnTo>
                  <a:lnTo>
                    <a:pt x="0" y="576262"/>
                  </a:lnTo>
                  <a:lnTo>
                    <a:pt x="0" y="465931"/>
                  </a:lnTo>
                  <a:lnTo>
                    <a:pt x="202331" y="465931"/>
                  </a:lnTo>
                  <a:lnTo>
                    <a:pt x="202331" y="110331"/>
                  </a:lnTo>
                  <a:lnTo>
                    <a:pt x="0" y="110331"/>
                  </a:lnTo>
                  <a:close/>
                </a:path>
              </a:pathLst>
            </a:custGeom>
            <a:solidFill>
              <a:srgbClr val="F08D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8572380" y="3833472"/>
              <a:ext cx="1544772" cy="576262"/>
            </a:xfrm>
            <a:custGeom>
              <a:avLst/>
              <a:gdLst>
                <a:gd name="connsiteX0" fmla="*/ 0 w 1544772"/>
                <a:gd name="connsiteY0" fmla="*/ 0 h 576262"/>
                <a:gd name="connsiteX1" fmla="*/ 1544772 w 1544772"/>
                <a:gd name="connsiteY1" fmla="*/ 0 h 576262"/>
                <a:gd name="connsiteX2" fmla="*/ 1544772 w 1544772"/>
                <a:gd name="connsiteY2" fmla="*/ 110331 h 576262"/>
                <a:gd name="connsiteX3" fmla="*/ 1342081 w 1544772"/>
                <a:gd name="connsiteY3" fmla="*/ 110331 h 576262"/>
                <a:gd name="connsiteX4" fmla="*/ 1342081 w 1544772"/>
                <a:gd name="connsiteY4" fmla="*/ 465931 h 576262"/>
                <a:gd name="connsiteX5" fmla="*/ 1544772 w 1544772"/>
                <a:gd name="connsiteY5" fmla="*/ 465931 h 576262"/>
                <a:gd name="connsiteX6" fmla="*/ 1544772 w 1544772"/>
                <a:gd name="connsiteY6" fmla="*/ 576262 h 576262"/>
                <a:gd name="connsiteX7" fmla="*/ 0 w 1544772"/>
                <a:gd name="connsiteY7" fmla="*/ 576262 h 576262"/>
                <a:gd name="connsiteX8" fmla="*/ 0 w 1544772"/>
                <a:gd name="connsiteY8" fmla="*/ 465931 h 576262"/>
                <a:gd name="connsiteX9" fmla="*/ 202331 w 1544772"/>
                <a:gd name="connsiteY9" fmla="*/ 465931 h 576262"/>
                <a:gd name="connsiteX10" fmla="*/ 202331 w 1544772"/>
                <a:gd name="connsiteY10" fmla="*/ 110331 h 576262"/>
                <a:gd name="connsiteX11" fmla="*/ 0 w 1544772"/>
                <a:gd name="connsiteY11" fmla="*/ 110331 h 57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4772" h="576262">
                  <a:moveTo>
                    <a:pt x="0" y="0"/>
                  </a:moveTo>
                  <a:lnTo>
                    <a:pt x="1544772" y="0"/>
                  </a:lnTo>
                  <a:lnTo>
                    <a:pt x="1544772" y="110331"/>
                  </a:lnTo>
                  <a:lnTo>
                    <a:pt x="1342081" y="110331"/>
                  </a:lnTo>
                  <a:lnTo>
                    <a:pt x="1342081" y="465931"/>
                  </a:lnTo>
                  <a:lnTo>
                    <a:pt x="1544772" y="465931"/>
                  </a:lnTo>
                  <a:lnTo>
                    <a:pt x="1544772" y="576262"/>
                  </a:lnTo>
                  <a:lnTo>
                    <a:pt x="0" y="576262"/>
                  </a:lnTo>
                  <a:lnTo>
                    <a:pt x="0" y="465931"/>
                  </a:lnTo>
                  <a:lnTo>
                    <a:pt x="202331" y="465931"/>
                  </a:lnTo>
                  <a:lnTo>
                    <a:pt x="202331" y="110331"/>
                  </a:lnTo>
                  <a:lnTo>
                    <a:pt x="0" y="110331"/>
                  </a:lnTo>
                  <a:close/>
                </a:path>
              </a:pathLst>
            </a:custGeom>
            <a:solidFill>
              <a:srgbClr val="7CB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369947" y="3850185"/>
              <a:ext cx="659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666814" y="3850185"/>
              <a:ext cx="659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015065" y="3850185"/>
              <a:ext cx="659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591426" y="2823317"/>
            <a:ext cx="226913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主动咨询、保留第一手资料。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52085" y="2815618"/>
            <a:ext cx="3287829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cs typeface="+mn-ea"/>
                <a:sym typeface="+mn-lt"/>
              </a:rPr>
              <a:t>分清责任，了解民事赔偿的标准。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09400" y="3215794"/>
            <a:ext cx="2973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①幼儿园伤害事故的归则原则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②过失认定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③处理伤害事故的法律根据与法律责任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④民事赔偿范围和标准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331439" y="2815618"/>
            <a:ext cx="226913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了解伤害事故的原因，加大宣传教育力度。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2575" y="1441450"/>
            <a:ext cx="91080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solidFill>
                  <a:srgbClr val="2DC2FF"/>
                </a:solidFill>
                <a:latin typeface="+mn-lt"/>
                <a:ea typeface="+mn-ea"/>
                <a:cs typeface="+mn-ea"/>
                <a:sym typeface="+mn-lt"/>
              </a:rPr>
              <a:t>结  语</a:t>
            </a:r>
            <a:endParaRPr lang="zh-CN" altLang="en-US" b="1" dirty="0">
              <a:solidFill>
                <a:srgbClr val="2DC2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23975" y="2785269"/>
            <a:ext cx="9544050" cy="1531092"/>
          </a:xfrm>
        </p:spPr>
        <p:txBody>
          <a:bodyPr>
            <a:normAutofit/>
          </a:bodyPr>
          <a:lstStyle/>
          <a:p>
            <a:pPr marL="0" indent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dirty="0">
                <a:cs typeface="+mn-ea"/>
                <a:sym typeface="+mn-lt"/>
              </a:rPr>
              <a:t>幼儿教育是美丽的，因为我们能够陪伴孩子成长，分享着孩子童年的幸福！</a:t>
            </a:r>
            <a:endParaRPr lang="en-US" altLang="zh-CN" sz="2000" dirty="0">
              <a:cs typeface="+mn-ea"/>
              <a:sym typeface="+mn-lt"/>
            </a:endParaRPr>
          </a:p>
          <a:p>
            <a:pPr marL="0" indent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dirty="0">
                <a:cs typeface="+mn-ea"/>
                <a:sym typeface="+mn-lt"/>
              </a:rPr>
              <a:t>家长工作是快乐的，因为我们拥有众多的合作伙伴，丰富的教育资源，和家长一起，共同托起孩子童年的梦想！在承担科学育儿的活动中共同成长！</a:t>
            </a:r>
            <a:endParaRPr lang="zh-CN" altLang="zh-CN" sz="2000" dirty="0">
              <a:cs typeface="+mn-ea"/>
              <a:sym typeface="+mn-lt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73439" y="4016772"/>
            <a:ext cx="6666271" cy="3333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3069223" y="2357864"/>
            <a:ext cx="6067426" cy="8185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6600" dirty="0">
                <a:solidFill>
                  <a:srgbClr val="2DC2FF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谢谢收看聆听</a:t>
            </a:r>
            <a:endParaRPr lang="zh-CN" altLang="en-US" sz="6600" dirty="0">
              <a:solidFill>
                <a:srgbClr val="2DC2FF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57272" y="3246696"/>
            <a:ext cx="5652000" cy="36000"/>
          </a:xfrm>
          <a:prstGeom prst="rect">
            <a:avLst/>
          </a:prstGeom>
          <a:gradFill flip="none" rotWithShape="1">
            <a:gsLst>
              <a:gs pos="0">
                <a:srgbClr val="B3EAFE"/>
              </a:gs>
              <a:gs pos="47000">
                <a:srgbClr val="2DC2FF"/>
              </a:gs>
              <a:gs pos="69000">
                <a:srgbClr val="FABDCC">
                  <a:lumMod val="60000"/>
                  <a:lumOff val="40000"/>
                </a:srgbClr>
              </a:gs>
              <a:gs pos="95000">
                <a:srgbClr val="FABDCC">
                  <a:lumMod val="30000"/>
                  <a:lumOff val="7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220872" y="3454709"/>
            <a:ext cx="5724800" cy="666114"/>
            <a:chOff x="3338084" y="3484459"/>
            <a:chExt cx="5543550" cy="666114"/>
          </a:xfrm>
        </p:grpSpPr>
        <p:sp>
          <p:nvSpPr>
            <p:cNvPr id="8" name="矩形 7"/>
            <p:cNvSpPr/>
            <p:nvPr/>
          </p:nvSpPr>
          <p:spPr>
            <a:xfrm>
              <a:off x="3338084" y="3484459"/>
              <a:ext cx="5543550" cy="666114"/>
            </a:xfrm>
            <a:prstGeom prst="rect">
              <a:avLst/>
            </a:prstGeom>
            <a:solidFill>
              <a:srgbClr val="2DC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3338084" y="3827041"/>
              <a:ext cx="72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058084" y="3637180"/>
              <a:ext cx="3981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儿童成长中家长的陪伴是最重要的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8142584" y="3834557"/>
              <a:ext cx="72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内容占位符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-1506800" y="2934100"/>
            <a:ext cx="4943999" cy="370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133850" y="4603434"/>
            <a:ext cx="17360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主讲人</a:t>
            </a:r>
            <a:r>
              <a:rPr lang="zh-CN" altLang="en-US" dirty="0" smtClean="0">
                <a:cs typeface="+mn-ea"/>
                <a:sym typeface="+mn-lt"/>
              </a:rPr>
              <a:t>：</a:t>
            </a:r>
            <a:r>
              <a:rPr lang="en-US" altLang="zh-CN" dirty="0" smtClean="0">
                <a:cs typeface="+mn-ea"/>
                <a:sym typeface="+mn-lt"/>
              </a:rPr>
              <a:t>PPT</a:t>
            </a:r>
            <a:r>
              <a:rPr lang="zh-CN" altLang="en-US" dirty="0" smtClean="0">
                <a:cs typeface="+mn-ea"/>
                <a:sym typeface="+mn-lt"/>
              </a:rPr>
              <a:t>营</a:t>
            </a:r>
            <a:endParaRPr lang="zh-CN" altLang="en-US" dirty="0" smtClean="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57659" y="4603434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日期：</a:t>
            </a:r>
            <a:r>
              <a:rPr lang="en-US" altLang="zh-CN" dirty="0" smtClean="0">
                <a:cs typeface="+mn-ea"/>
                <a:sym typeface="+mn-lt"/>
              </a:rPr>
              <a:t>20XX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735" y="1995723"/>
            <a:ext cx="305453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dirty="0">
                <a:solidFill>
                  <a:srgbClr val="2DC2FF"/>
                </a:solidFill>
                <a:latin typeface="+mn-lt"/>
                <a:ea typeface="+mn-ea"/>
                <a:cs typeface="+mn-ea"/>
                <a:sym typeface="+mn-lt"/>
              </a:rPr>
              <a:t>第一部分</a:t>
            </a:r>
            <a:endParaRPr lang="zh-CN" altLang="en-US" sz="5400" dirty="0">
              <a:solidFill>
                <a:srgbClr val="2DC2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5999" y="3357154"/>
            <a:ext cx="7654834" cy="1325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CN" altLang="en-US" sz="4000" b="1" dirty="0">
                <a:cs typeface="+mn-ea"/>
                <a:sym typeface="+mn-lt"/>
              </a:rPr>
              <a:t>家长工作的重要意义与主要障碍</a:t>
            </a:r>
            <a:endParaRPr lang="en-US" altLang="zh-CN" sz="4000" b="1" dirty="0">
              <a:cs typeface="+mn-ea"/>
              <a:sym typeface="+mn-lt"/>
            </a:endParaRPr>
          </a:p>
        </p:txBody>
      </p:sp>
      <p:pic>
        <p:nvPicPr>
          <p:cNvPr id="6" name="内容占位符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486284" y="3835400"/>
            <a:ext cx="4319999" cy="32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651982" y="3277275"/>
            <a:ext cx="6912000" cy="72000"/>
          </a:xfrm>
          <a:prstGeom prst="rect">
            <a:avLst/>
          </a:prstGeom>
          <a:gradFill flip="none" rotWithShape="1">
            <a:gsLst>
              <a:gs pos="0">
                <a:srgbClr val="B3EAFE"/>
              </a:gs>
              <a:gs pos="47000">
                <a:srgbClr val="2DC2FF"/>
              </a:gs>
              <a:gs pos="69000">
                <a:srgbClr val="FABDCC">
                  <a:lumMod val="60000"/>
                  <a:lumOff val="40000"/>
                </a:srgbClr>
              </a:gs>
              <a:gs pos="95000">
                <a:srgbClr val="FABDCC">
                  <a:lumMod val="30000"/>
                  <a:lumOff val="7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724772" y="890451"/>
            <a:ext cx="4770437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zh-CN" sz="3200" b="1" dirty="0">
                <a:latin typeface="+mn-lt"/>
                <a:ea typeface="+mn-ea"/>
                <a:cs typeface="+mn-ea"/>
                <a:sym typeface="+mn-lt"/>
              </a:rPr>
              <a:t>家长工作的重要意义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847572" y="2391568"/>
            <a:ext cx="1908000" cy="2819475"/>
            <a:chOff x="492035" y="2529100"/>
            <a:chExt cx="1908000" cy="2819475"/>
          </a:xfrm>
        </p:grpSpPr>
        <p:sp>
          <p:nvSpPr>
            <p:cNvPr id="8" name="内容占位符 2"/>
            <p:cNvSpPr txBox="1"/>
            <p:nvPr/>
          </p:nvSpPr>
          <p:spPr>
            <a:xfrm>
              <a:off x="492035" y="4066918"/>
              <a:ext cx="1908000" cy="1281657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是世界幼儿教育发展的趋势。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18161" y="2529100"/>
              <a:ext cx="1872000" cy="1368000"/>
              <a:chOff x="518161" y="2529100"/>
              <a:chExt cx="2160000" cy="1368000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518161" y="2529100"/>
                <a:ext cx="2160000" cy="1368000"/>
              </a:xfrm>
              <a:prstGeom prst="rect">
                <a:avLst/>
              </a:prstGeom>
              <a:solidFill>
                <a:srgbClr val="F08D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518161" y="2973238"/>
                <a:ext cx="2160000" cy="522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F08D78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rgbClr val="F08D78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591039" y="2391568"/>
            <a:ext cx="1908000" cy="2819475"/>
            <a:chOff x="492035" y="2529100"/>
            <a:chExt cx="1908000" cy="2819475"/>
          </a:xfrm>
        </p:grpSpPr>
        <p:sp>
          <p:nvSpPr>
            <p:cNvPr id="35" name="内容占位符 2"/>
            <p:cNvSpPr txBox="1"/>
            <p:nvPr/>
          </p:nvSpPr>
          <p:spPr>
            <a:xfrm>
              <a:off x="492035" y="4066918"/>
              <a:ext cx="1908000" cy="1281657"/>
            </a:xfrm>
            <a:prstGeom prst="rect">
              <a:avLst/>
            </a:prstGeom>
          </p:spPr>
          <p:txBody>
            <a:bodyPr anchor="ctr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幼儿园与家庭优势互补，有利于教育资源的充分利用。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518161" y="2529100"/>
              <a:ext cx="1872000" cy="1368000"/>
              <a:chOff x="518161" y="2529100"/>
              <a:chExt cx="2160000" cy="136800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518161" y="2529100"/>
                <a:ext cx="2160000" cy="1368000"/>
              </a:xfrm>
              <a:prstGeom prst="rect">
                <a:avLst/>
              </a:prstGeom>
              <a:solidFill>
                <a:srgbClr val="2DC2FF"/>
              </a:solidFill>
              <a:ln>
                <a:solidFill>
                  <a:srgbClr val="2DC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8161" y="2973238"/>
                <a:ext cx="2160000" cy="5221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2DC2FF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rgbClr val="2DC2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5104105" y="2391568"/>
            <a:ext cx="1908000" cy="2819475"/>
            <a:chOff x="492035" y="2529100"/>
            <a:chExt cx="1908000" cy="2819475"/>
          </a:xfrm>
        </p:grpSpPr>
        <p:sp>
          <p:nvSpPr>
            <p:cNvPr id="40" name="内容占位符 2"/>
            <p:cNvSpPr txBox="1"/>
            <p:nvPr/>
          </p:nvSpPr>
          <p:spPr>
            <a:xfrm>
              <a:off x="492035" y="4066918"/>
              <a:ext cx="1908000" cy="1281657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是幼儿教育的现实需要。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18161" y="2529100"/>
              <a:ext cx="1872000" cy="1368000"/>
              <a:chOff x="518161" y="2529100"/>
              <a:chExt cx="2160000" cy="1368000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518161" y="2529100"/>
                <a:ext cx="2160000" cy="1368000"/>
              </a:xfrm>
              <a:prstGeom prst="rect">
                <a:avLst/>
              </a:prstGeom>
              <a:solidFill>
                <a:srgbClr val="7CBF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18161" y="2973238"/>
                <a:ext cx="2160000" cy="522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7CBFC7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rgbClr val="7CBFC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7360638" y="2391568"/>
            <a:ext cx="1908000" cy="2819475"/>
            <a:chOff x="492035" y="2529100"/>
            <a:chExt cx="1908000" cy="2819475"/>
          </a:xfrm>
        </p:grpSpPr>
        <p:sp>
          <p:nvSpPr>
            <p:cNvPr id="45" name="内容占位符 2"/>
            <p:cNvSpPr txBox="1"/>
            <p:nvPr/>
          </p:nvSpPr>
          <p:spPr>
            <a:xfrm>
              <a:off x="492035" y="4066918"/>
              <a:ext cx="1908000" cy="1281657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是幼儿园生存发展的需要。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518161" y="2529100"/>
              <a:ext cx="1872000" cy="1368000"/>
              <a:chOff x="518161" y="2529100"/>
              <a:chExt cx="2160000" cy="1368000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518161" y="2529100"/>
                <a:ext cx="2160000" cy="1368000"/>
              </a:xfrm>
              <a:prstGeom prst="rect">
                <a:avLst/>
              </a:prstGeom>
              <a:solidFill>
                <a:srgbClr val="F792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518161" y="2973238"/>
                <a:ext cx="2160000" cy="522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F792A7"/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dirty="0">
                  <a:solidFill>
                    <a:srgbClr val="F792A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9617171" y="2391568"/>
            <a:ext cx="1908000" cy="2819475"/>
            <a:chOff x="492035" y="2529100"/>
            <a:chExt cx="1908000" cy="2819475"/>
          </a:xfrm>
        </p:grpSpPr>
        <p:sp>
          <p:nvSpPr>
            <p:cNvPr id="50" name="内容占位符 2"/>
            <p:cNvSpPr txBox="1"/>
            <p:nvPr/>
          </p:nvSpPr>
          <p:spPr>
            <a:xfrm>
              <a:off x="492035" y="4066918"/>
              <a:ext cx="1908000" cy="1281657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2000" dirty="0">
                  <a:cs typeface="+mn-ea"/>
                  <a:sym typeface="+mn-lt"/>
                </a:rPr>
                <a:t>为了庄严的法律承诺。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518161" y="2529100"/>
              <a:ext cx="1872000" cy="1368000"/>
              <a:chOff x="518161" y="2529100"/>
              <a:chExt cx="2160000" cy="1368000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518161" y="2529100"/>
                <a:ext cx="2160000" cy="1368000"/>
              </a:xfrm>
              <a:prstGeom prst="rect">
                <a:avLst/>
              </a:prstGeom>
              <a:solidFill>
                <a:srgbClr val="25E9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518161" y="2973238"/>
                <a:ext cx="2160000" cy="522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solidFill>
                      <a:srgbClr val="25E9FB"/>
                    </a:solidFill>
                    <a:cs typeface="+mn-ea"/>
                    <a:sym typeface="+mn-lt"/>
                  </a:rPr>
                  <a:t>05</a:t>
                </a:r>
                <a:endParaRPr lang="zh-CN" altLang="en-US" sz="2800" dirty="0">
                  <a:solidFill>
                    <a:srgbClr val="25E9FB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724772" y="890451"/>
            <a:ext cx="4770437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家长工作的主要障碍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/>
          <p:cNvSpPr txBox="1"/>
          <p:nvPr/>
        </p:nvSpPr>
        <p:spPr>
          <a:xfrm>
            <a:off x="1809343" y="2147343"/>
            <a:ext cx="7140103" cy="12816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>
                <a:cs typeface="+mn-ea"/>
                <a:sym typeface="+mn-lt"/>
              </a:rPr>
              <a:t>家长对幼儿园的教育追求即时效应，急功近利，要求与幼儿园的培养目标不一致，使幼儿园处于无奈和尴尬的两难境地。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9" name="内容占位符 2"/>
          <p:cNvSpPr txBox="1"/>
          <p:nvPr/>
        </p:nvSpPr>
        <p:spPr>
          <a:xfrm>
            <a:off x="1809343" y="3429000"/>
            <a:ext cx="5758775" cy="12816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>
                <a:cs typeface="+mn-ea"/>
                <a:sym typeface="+mn-lt"/>
              </a:rPr>
              <a:t>家长的维权意识不断增强，对幼儿园期望值越来越高。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935821" y="2147343"/>
            <a:ext cx="4359613" cy="4359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8735" y="1995723"/>
            <a:ext cx="305453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dirty="0">
                <a:solidFill>
                  <a:srgbClr val="2DC2FF"/>
                </a:solidFill>
                <a:latin typeface="+mn-lt"/>
                <a:ea typeface="+mn-ea"/>
                <a:cs typeface="+mn-ea"/>
                <a:sym typeface="+mn-lt"/>
              </a:rPr>
              <a:t>第二部分</a:t>
            </a:r>
            <a:endParaRPr lang="zh-CN" altLang="en-US" sz="5400" dirty="0">
              <a:solidFill>
                <a:srgbClr val="2DC2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5999" y="3357154"/>
            <a:ext cx="7654834" cy="13255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CN" altLang="en-US" sz="4000" b="1" dirty="0">
                <a:cs typeface="+mn-ea"/>
                <a:sym typeface="+mn-lt"/>
              </a:rPr>
              <a:t>家长工作的有效策略</a:t>
            </a:r>
            <a:endParaRPr lang="en-US" altLang="zh-CN" sz="4000" b="1" dirty="0">
              <a:cs typeface="+mn-ea"/>
              <a:sym typeface="+mn-lt"/>
            </a:endParaRPr>
          </a:p>
        </p:txBody>
      </p:sp>
      <p:pic>
        <p:nvPicPr>
          <p:cNvPr id="6" name="内容占位符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486284" y="3835400"/>
            <a:ext cx="4319999" cy="32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651982" y="3277275"/>
            <a:ext cx="6912000" cy="72000"/>
          </a:xfrm>
          <a:prstGeom prst="rect">
            <a:avLst/>
          </a:prstGeom>
          <a:gradFill flip="none" rotWithShape="1">
            <a:gsLst>
              <a:gs pos="0">
                <a:srgbClr val="B3EAFE"/>
              </a:gs>
              <a:gs pos="47000">
                <a:srgbClr val="2DC2FF"/>
              </a:gs>
              <a:gs pos="69000">
                <a:srgbClr val="FABDCC">
                  <a:lumMod val="60000"/>
                  <a:lumOff val="40000"/>
                </a:srgbClr>
              </a:gs>
              <a:gs pos="95000">
                <a:srgbClr val="FABDCC">
                  <a:lumMod val="30000"/>
                  <a:lumOff val="7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一、积极引导，在交流中提升教育理念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/>
          <p:cNvSpPr txBox="1"/>
          <p:nvPr/>
        </p:nvSpPr>
        <p:spPr>
          <a:xfrm>
            <a:off x="1612697" y="2147343"/>
            <a:ext cx="8976644" cy="12816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>
                <a:cs typeface="+mn-ea"/>
                <a:sym typeface="+mn-lt"/>
              </a:rPr>
              <a:t>家长工作的首要任务就是对共同养育幼儿的教育理念达成共识，保持教育上的一致性，形成合力。确保儿童在家、园这两种重要的环境中均能获得连贯性的、同质的学习和生活经验。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9" name="内容占位符 2"/>
          <p:cNvSpPr txBox="1"/>
          <p:nvPr/>
        </p:nvSpPr>
        <p:spPr>
          <a:xfrm>
            <a:off x="1612697" y="3429000"/>
            <a:ext cx="8514528" cy="12816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>
                <a:cs typeface="+mn-ea"/>
                <a:sym typeface="+mn-lt"/>
              </a:rPr>
              <a:t>帮助家长树立正确的儿童观、教育观，了解幼儿园，了解家庭教育的作用。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856000" y="4069828"/>
            <a:ext cx="6480000" cy="32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8620" y="865686"/>
            <a:ext cx="7914759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家长育儿观念的主要误区</a:t>
            </a:r>
            <a:endParaRPr lang="zh-CN" altLang="zh-CN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内容占位符 2"/>
          <p:cNvSpPr txBox="1"/>
          <p:nvPr/>
        </p:nvSpPr>
        <p:spPr>
          <a:xfrm>
            <a:off x="1268566" y="2039189"/>
            <a:ext cx="9645238" cy="9793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sz="2000" dirty="0">
                <a:cs typeface="+mn-ea"/>
                <a:sym typeface="+mn-lt"/>
              </a:rPr>
              <a:t>重智轻德</a:t>
            </a:r>
            <a:endParaRPr lang="en-US" altLang="zh-CN" sz="2000" dirty="0">
              <a:cs typeface="+mn-ea"/>
              <a:sym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800" dirty="0">
                <a:cs typeface="+mn-ea"/>
                <a:sym typeface="+mn-lt"/>
              </a:rPr>
              <a:t>希望多学知识，掌握技能，忽略习惯养成、个性培养，认为早期教育</a:t>
            </a:r>
            <a:r>
              <a:rPr lang="en-US" altLang="zh-CN" sz="1800" dirty="0">
                <a:cs typeface="+mn-ea"/>
                <a:sym typeface="+mn-lt"/>
              </a:rPr>
              <a:t>=</a:t>
            </a:r>
            <a:r>
              <a:rPr lang="zh-CN" altLang="en-US" sz="1800" dirty="0">
                <a:cs typeface="+mn-ea"/>
                <a:sym typeface="+mn-lt"/>
              </a:rPr>
              <a:t>提早学知识</a:t>
            </a:r>
            <a:r>
              <a:rPr lang="en-US" altLang="zh-CN" sz="1800" dirty="0">
                <a:cs typeface="+mn-ea"/>
                <a:sym typeface="+mn-lt"/>
              </a:rPr>
              <a:t>=</a:t>
            </a:r>
            <a:r>
              <a:rPr lang="zh-CN" altLang="en-US" sz="1800" dirty="0">
                <a:cs typeface="+mn-ea"/>
                <a:sym typeface="+mn-lt"/>
              </a:rPr>
              <a:t>识字</a:t>
            </a:r>
            <a:r>
              <a:rPr lang="en-US" altLang="zh-CN" sz="1800" dirty="0">
                <a:cs typeface="+mn-ea"/>
                <a:sym typeface="+mn-lt"/>
              </a:rPr>
              <a:t>+</a:t>
            </a:r>
            <a:r>
              <a:rPr lang="zh-CN" altLang="en-US" sz="1800" dirty="0">
                <a:cs typeface="+mn-ea"/>
                <a:sym typeface="+mn-lt"/>
              </a:rPr>
              <a:t>计算。</a:t>
            </a: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1268566" y="3192431"/>
            <a:ext cx="9645238" cy="112393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sz="2000" dirty="0">
                <a:cs typeface="+mn-ea"/>
                <a:sym typeface="+mn-lt"/>
              </a:rPr>
              <a:t>盲目从众</a:t>
            </a:r>
            <a:endParaRPr lang="en-US" altLang="zh-CN" sz="2000" dirty="0">
              <a:cs typeface="+mn-ea"/>
              <a:sym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900" dirty="0">
                <a:cs typeface="+mn-ea"/>
                <a:sym typeface="+mn-lt"/>
              </a:rPr>
              <a:t>担心输在起跑线上，误解儿童的学与玩，沿用成人的学习方式，要求孩子参加各种各样的特长训练，不能充分尊重幼儿的兴趣。</a:t>
            </a:r>
            <a:endParaRPr lang="zh-CN" altLang="en-US" sz="1900" dirty="0">
              <a:cs typeface="+mn-ea"/>
              <a:sym typeface="+mn-lt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1293146" y="4426381"/>
            <a:ext cx="9645238" cy="11239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zh-CN" altLang="en-US" sz="2000" dirty="0">
                <a:cs typeface="+mn-ea"/>
                <a:sym typeface="+mn-lt"/>
              </a:rPr>
              <a:t>过早定向</a:t>
            </a:r>
            <a:endParaRPr lang="en-US" altLang="zh-CN" sz="2000" dirty="0">
              <a:cs typeface="+mn-ea"/>
              <a:sym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900" dirty="0">
                <a:cs typeface="+mn-ea"/>
                <a:sym typeface="+mn-lt"/>
              </a:rPr>
              <a:t> 急于求成，重结果，忽视全面发展。</a:t>
            </a:r>
            <a:endParaRPr lang="zh-CN" altLang="en-US" sz="19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3379" y="3978000"/>
            <a:ext cx="2880000" cy="28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ISLIDE.GUIDESSETTING" val="{&quot;Id&quot;:&quot;1a3a17b8-8ce6-46b3-825b-c6ee0ccb1ed4&quot;,&quot;Name&quot;:&quot;自定义&quot;,&quot;Kind&quot;:&quot;Custom&quot;,&quot;OldGuidesSetting&quot;:{&quot;HeaderHeight&quot;:4.0,&quot;FooterHeight&quot;:1.0,&quot;SideMargin&quot;:8.0,&quot;TopMargin&quot;:10.0,&quot;BottomMargin&quot;:1.0,&quot;IntervalMargin&quot;:0.0}}"/>
  <p:tag name="commondata" val="eyJoZGlkIjoiZGNhZmE2NDBkNDJkMTExZWJjNGYzYzk5NTUzODY3ZTQ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apvps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3226</Words>
  <Application>WPS 演示</Application>
  <PresentationFormat>宽屏</PresentationFormat>
  <Paragraphs>350</Paragraphs>
  <Slides>33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8" baseType="lpstr">
      <vt:lpstr>Arial</vt:lpstr>
      <vt:lpstr>宋体</vt:lpstr>
      <vt:lpstr>Wingdings</vt:lpstr>
      <vt:lpstr>方正正黑简体</vt:lpstr>
      <vt:lpstr>黑体</vt:lpstr>
      <vt:lpstr>微软雅黑</vt:lpstr>
      <vt:lpstr>Arial Unicode MS</vt:lpstr>
      <vt:lpstr>Calibri</vt:lpstr>
      <vt:lpstr>三极西厢简体</vt:lpstr>
      <vt:lpstr>Meiryo</vt:lpstr>
      <vt:lpstr>Yu Gothic UI</vt:lpstr>
      <vt:lpstr>Arial Narrow</vt:lpstr>
      <vt:lpstr>Calibri Light</vt:lpstr>
      <vt:lpstr>www.pptying.com</vt:lpstr>
      <vt:lpstr>自定义设计方案</vt:lpstr>
      <vt:lpstr>幼儿园家长沟通技巧</vt:lpstr>
      <vt:lpstr>写在前面的话</vt:lpstr>
      <vt:lpstr>目录</vt:lpstr>
      <vt:lpstr>第一部分</vt:lpstr>
      <vt:lpstr>PowerPoint 演示文稿</vt:lpstr>
      <vt:lpstr>PowerPoint 演示文稿</vt:lpstr>
      <vt:lpstr>第二部分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结  语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111</cp:revision>
  <dcterms:created xsi:type="dcterms:W3CDTF">2021-09-02T07:46:00Z</dcterms:created>
  <dcterms:modified xsi:type="dcterms:W3CDTF">2024-03-22T10:08:56Z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4483213616404B9BB64BB73B53F607D3_13</vt:lpwstr>
  </property>
  <property fmtid="{D5CDD505-2E9C-101B-9397-08002B2CF9AE}" pid="3" name="KSOProductBuildVer">
    <vt:lpwstr>2052-12.1.0.16412</vt:lpwstr>
  </property>
</Properties>
</file>