
<file path=[Content_Types].xml><?xml version="1.0" encoding="utf-8"?>
<Types xmlns="http://schemas.openxmlformats.org/package/2006/content-types">
  <Default Extension="jpeg" ContentType="image/jpeg"/>
  <Default Extension="JPG" ContentType="image/.jpg"/>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3"/>
  </p:sldMasterIdLst>
  <p:notesMasterIdLst>
    <p:notesMasterId r:id="rId16"/>
  </p:notesMasterIdLst>
  <p:sldIdLst>
    <p:sldId id="256" r:id="rId4"/>
    <p:sldId id="258" r:id="rId5"/>
    <p:sldId id="260" r:id="rId6"/>
    <p:sldId id="265" r:id="rId7"/>
    <p:sldId id="264" r:id="rId8"/>
    <p:sldId id="266" r:id="rId9"/>
    <p:sldId id="267" r:id="rId10"/>
    <p:sldId id="268" r:id="rId11"/>
    <p:sldId id="261" r:id="rId12"/>
    <p:sldId id="270" r:id="rId13"/>
    <p:sldId id="269" r:id="rId14"/>
    <p:sldId id="271" r:id="rId15"/>
    <p:sldId id="272" r:id="rId17"/>
    <p:sldId id="273" r:id="rId18"/>
    <p:sldId id="262" r:id="rId19"/>
    <p:sldId id="274" r:id="rId20"/>
    <p:sldId id="275" r:id="rId21"/>
    <p:sldId id="276" r:id="rId22"/>
    <p:sldId id="277" r:id="rId23"/>
    <p:sldId id="263" r:id="rId24"/>
    <p:sldId id="278" r:id="rId25"/>
    <p:sldId id="279" r:id="rId26"/>
    <p:sldId id="280" r:id="rId27"/>
    <p:sldId id="281" r:id="rId28"/>
    <p:sldId id="283" r:id="rId29"/>
    <p:sldId id="288" r:id="rId30"/>
  </p:sldIdLst>
  <p:sldSz cx="12192000" cy="6858000"/>
  <p:notesSz cx="6858000" cy="9144000"/>
  <p:custDataLst>
    <p:tags r:id="rId3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416" userDrawn="1">
          <p15:clr>
            <a:srgbClr val="A4A3A4"/>
          </p15:clr>
        </p15:guide>
        <p15:guide id="2" pos="7256" userDrawn="1">
          <p15:clr>
            <a:srgbClr val="A4A3A4"/>
          </p15:clr>
        </p15:guide>
        <p15:guide id="3" orient="horz" pos="648" userDrawn="1">
          <p15:clr>
            <a:srgbClr val="A4A3A4"/>
          </p15:clr>
        </p15:guide>
        <p15:guide id="4" orient="horz" pos="712" userDrawn="1">
          <p15:clr>
            <a:srgbClr val="A4A3A4"/>
          </p15:clr>
        </p15:guide>
        <p15:guide id="5" orient="horz" pos="3928" userDrawn="1">
          <p15:clr>
            <a:srgbClr val="A4A3A4"/>
          </p15:clr>
        </p15:guide>
        <p15:guide id="6" orient="horz" pos="38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0203"/>
    <a:srgbClr val="C40202"/>
    <a:srgbClr val="B70100"/>
    <a:srgbClr val="B10101"/>
    <a:srgbClr val="F20606"/>
    <a:srgbClr val="F8F0C1"/>
    <a:srgbClr val="FDEDA7"/>
    <a:srgbClr val="FDE2E2"/>
    <a:srgbClr val="75000A"/>
    <a:srgbClr val="BE58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26" autoAdjust="0"/>
    <p:restoredTop sz="96314" autoAdjust="0"/>
  </p:normalViewPr>
  <p:slideViewPr>
    <p:cSldViewPr snapToGrid="0" showGuides="1">
      <p:cViewPr varScale="1">
        <p:scale>
          <a:sx n="108" d="100"/>
          <a:sy n="108" d="100"/>
        </p:scale>
        <p:origin x="672" y="138"/>
      </p:cViewPr>
      <p:guideLst>
        <p:guide pos="416"/>
        <p:guide pos="7256"/>
        <p:guide orient="horz" pos="648"/>
        <p:guide orient="horz" pos="712"/>
        <p:guide orient="horz" pos="3928"/>
        <p:guide orient="horz" pos="3864"/>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4" Type="http://schemas.openxmlformats.org/officeDocument/2006/relationships/tags" Target="tags/tag26.xml"/><Relationship Id="rId33" Type="http://schemas.openxmlformats.org/officeDocument/2006/relationships/tableStyles" Target="tableStyles.xml"/><Relationship Id="rId32" Type="http://schemas.openxmlformats.org/officeDocument/2006/relationships/viewProps" Target="viewProps.xml"/><Relationship Id="rId31" Type="http://schemas.openxmlformats.org/officeDocument/2006/relationships/presProps" Target="presProps.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notesMaster" Target="notesMasters/notesMaster1.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Workbook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pieChart>
        <c:varyColors val="1"/>
        <c:ser>
          <c:idx val="0"/>
          <c:order val="0"/>
          <c:tx>
            <c:strRef>
              <c:f>Sheet1!$B$1</c:f>
              <c:strCache>
                <c:ptCount val="1"/>
                <c:pt idx="0">
                  <c:v>销售额</c:v>
                </c:pt>
              </c:strCache>
            </c:strRef>
          </c:tx>
          <c:explosion val="0"/>
          <c:dPt>
            <c:idx val="0"/>
            <c:bubble3D val="0"/>
            <c:spPr>
              <a:solidFill>
                <a:schemeClr val="accent2">
                  <a:lumMod val="50000"/>
                </a:schemeClr>
              </a:solidFill>
              <a:ln w="9525" cap="flat" cmpd="sng" algn="ctr">
                <a:solidFill>
                  <a:schemeClr val="accent4">
                    <a:shade val="58000"/>
                    <a:shade val="95000"/>
                  </a:schemeClr>
                </a:solidFill>
                <a:round/>
              </a:ln>
              <a:effectLst/>
            </c:spPr>
          </c:dPt>
          <c:dPt>
            <c:idx val="1"/>
            <c:bubble3D val="0"/>
            <c:explosion val="19"/>
            <c:spPr>
              <a:gradFill rotWithShape="1">
                <a:gsLst>
                  <a:gs pos="0">
                    <a:schemeClr val="accent4">
                      <a:shade val="86000"/>
                      <a:lumMod val="110000"/>
                      <a:satMod val="105000"/>
                      <a:tint val="67000"/>
                    </a:schemeClr>
                  </a:gs>
                  <a:gs pos="50000">
                    <a:schemeClr val="accent4">
                      <a:shade val="86000"/>
                      <a:lumMod val="105000"/>
                      <a:satMod val="103000"/>
                      <a:tint val="73000"/>
                    </a:schemeClr>
                  </a:gs>
                  <a:gs pos="100000">
                    <a:schemeClr val="accent4">
                      <a:shade val="86000"/>
                      <a:lumMod val="105000"/>
                      <a:satMod val="109000"/>
                      <a:tint val="81000"/>
                    </a:schemeClr>
                  </a:gs>
                </a:gsLst>
                <a:lin ang="5400000" scaled="0"/>
              </a:gradFill>
              <a:ln w="9525" cap="flat" cmpd="sng" algn="ctr">
                <a:solidFill>
                  <a:schemeClr val="accent2">
                    <a:lumMod val="40000"/>
                    <a:lumOff val="60000"/>
                  </a:schemeClr>
                </a:solidFill>
                <a:round/>
              </a:ln>
              <a:effectLst/>
            </c:spPr>
          </c:dPt>
          <c:dPt>
            <c:idx val="2"/>
            <c:bubble3D val="0"/>
            <c:spPr>
              <a:solidFill>
                <a:schemeClr val="accent2">
                  <a:lumMod val="60000"/>
                  <a:lumOff val="40000"/>
                </a:schemeClr>
              </a:solidFill>
              <a:ln w="9525" cap="flat" cmpd="sng" algn="ctr">
                <a:solidFill>
                  <a:schemeClr val="accent4">
                    <a:tint val="86000"/>
                    <a:shade val="95000"/>
                  </a:schemeClr>
                </a:solidFill>
                <a:round/>
              </a:ln>
              <a:effectLst/>
            </c:spPr>
          </c:dPt>
          <c:dPt>
            <c:idx val="3"/>
            <c:bubble3D val="0"/>
            <c:spPr>
              <a:solidFill>
                <a:schemeClr val="accent2">
                  <a:lumMod val="75000"/>
                </a:schemeClr>
              </a:solidFill>
              <a:ln w="9525" cap="flat" cmpd="sng" algn="ctr">
                <a:solidFill>
                  <a:schemeClr val="accent2">
                    <a:lumMod val="75000"/>
                  </a:schemeClr>
                </a:solidFill>
                <a:round/>
              </a:ln>
              <a:effectLst/>
            </c:spPr>
          </c:dPt>
          <c:dLbls>
            <c:dLbl>
              <c:idx val="0"/>
              <c:layout/>
              <c:tx>
                <c:rich>
                  <a:bodyPr rot="0" spcFirstLastPara="0" vertOverflow="ellipsis" vert="horz" wrap="square" lIns="38100" tIns="19050" rIns="38100" bIns="19050" anchor="ctr" anchorCtr="1"/>
                  <a:lstStyle/>
                  <a:p>
                    <a:fld id="{b1e9b7d0-20b2-45e3-aa08-a8f311fd4372}" type="VALUE">
                      <a:t>[VALUE]</a:t>
                    </a:fld>
                    <a:endParaRPr lang="zh-CN" altLang="en-US" b="0" i="0" u="none" strike="noStrike" baseline="0">
                      <a:latin typeface="Arial" panose="020B0604020202020204" pitchFamily="34" charset="0"/>
                      <a:ea typeface="Arial" panose="020B0604020202020204" pitchFamily="34" charset="0"/>
                      <a:cs typeface="+mn-ea"/>
                    </a:endParaRPr>
                  </a:p>
                </c:rich>
              </c:tx>
              <c:dLblPos val="bestFit"/>
              <c:showLegendKey val="0"/>
              <c:showVal val="1"/>
              <c:showCatName val="0"/>
              <c:showSerName val="0"/>
              <c:showPercent val="0"/>
              <c:showBubbleSize val="0"/>
              <c:extLst>
                <c:ext xmlns:c15="http://schemas.microsoft.com/office/drawing/2012/chart" uri="{CE6537A1-D6FC-4f65-9D91-7224C49458BB}"/>
              </c:extLst>
            </c:dLbl>
            <c:dLbl>
              <c:idx val="1"/>
              <c:layout/>
              <c:tx>
                <c:rich>
                  <a:bodyPr rot="0" spcFirstLastPara="0" vertOverflow="ellipsis" vert="horz" wrap="square" lIns="38100" tIns="19050" rIns="38100" bIns="19050" anchor="ctr" anchorCtr="1"/>
                  <a:lstStyle/>
                  <a:p>
                    <a:fld id="{4b2279f4-e660-4b70-849a-4afb52784696}" type="VALUE">
                      <a:t>[VALUE]</a:t>
                    </a:fld>
                    <a:endParaRPr lang="zh-CN" altLang="en-US" b="0" i="0" u="none" strike="noStrike" baseline="0">
                      <a:latin typeface="Arial" panose="020B0604020202020204" pitchFamily="34" charset="0"/>
                      <a:ea typeface="Arial" panose="020B0604020202020204" pitchFamily="34" charset="0"/>
                      <a:cs typeface="+mn-ea"/>
                    </a:endParaRPr>
                  </a:p>
                </c:rich>
              </c:tx>
              <c:dLblPos val="bestFit"/>
              <c:showLegendKey val="0"/>
              <c:showVal val="1"/>
              <c:showCatName val="0"/>
              <c:showSerName val="0"/>
              <c:showPercent val="0"/>
              <c:showBubbleSize val="0"/>
              <c:extLst>
                <c:ext xmlns:c15="http://schemas.microsoft.com/office/drawing/2012/chart" uri="{CE6537A1-D6FC-4f65-9D91-7224C49458BB}"/>
              </c:extLst>
            </c:dLbl>
            <c:dLbl>
              <c:idx val="2"/>
              <c:layout/>
              <c:tx>
                <c:rich>
                  <a:bodyPr rot="0" spcFirstLastPara="0" vertOverflow="ellipsis" vert="horz" wrap="square" lIns="38100" tIns="19050" rIns="38100" bIns="19050" anchor="ctr" anchorCtr="1"/>
                  <a:lstStyle/>
                  <a:p>
                    <a:fld id="{d6a5c83d-d834-4206-8751-b5d89fbc9684}" type="VALUE">
                      <a:t>[VALUE]</a:t>
                    </a:fld>
                    <a:endParaRPr lang="zh-CN" altLang="en-US" b="0" i="0" u="none" strike="noStrike" baseline="0">
                      <a:latin typeface="Arial" panose="020B0604020202020204" pitchFamily="34" charset="0"/>
                      <a:ea typeface="Arial" panose="020B0604020202020204" pitchFamily="34" charset="0"/>
                      <a:cs typeface="+mn-ea"/>
                    </a:endParaRPr>
                  </a:p>
                </c:rich>
              </c:tx>
              <c:dLblPos val="bestFit"/>
              <c:showLegendKey val="0"/>
              <c:showVal val="1"/>
              <c:showCatName val="0"/>
              <c:showSerName val="0"/>
              <c:showPercent val="0"/>
              <c:showBubbleSize val="0"/>
              <c:extLst>
                <c:ext xmlns:c15="http://schemas.microsoft.com/office/drawing/2012/chart" uri="{CE6537A1-D6FC-4f65-9D91-7224C49458BB}"/>
              </c:extLst>
            </c:dLbl>
            <c:dLbl>
              <c:idx val="3"/>
              <c:layout/>
              <c:tx>
                <c:rich>
                  <a:bodyPr rot="0" spcFirstLastPara="0" vertOverflow="ellipsis" vert="horz" wrap="square" lIns="38100" tIns="19050" rIns="38100" bIns="19050" anchor="ctr" anchorCtr="1"/>
                  <a:lstStyle/>
                  <a:p>
                    <a:fld id="{830e24f4-8b72-40ac-b5dc-06b44206c29c}" type="VALUE">
                      <a:t>[VALUE]</a:t>
                    </a:fld>
                    <a:endParaRPr lang="zh-CN" altLang="en-US" b="0" i="0" u="none" strike="noStrike" baseline="0">
                      <a:latin typeface="Arial" panose="020B0604020202020204" pitchFamily="34" charset="0"/>
                      <a:ea typeface="Arial" panose="020B0604020202020204" pitchFamily="34" charset="0"/>
                      <a:cs typeface="+mn-ea"/>
                    </a:endParaRPr>
                  </a:p>
                </c:rich>
              </c:tx>
              <c:dLblPos val="bestFi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rot="0" spcFirstLastPara="0" vertOverflow="ellipsis" vert="horz" wrap="square" lIns="38100" tIns="19050" rIns="38100" bIns="19050" anchor="ctr" anchorCtr="1"/>
              <a:lstStyle/>
              <a:p>
                <a:pPr>
                  <a:defRPr lang="zh-CN" sz="1000" b="0" i="0" u="none" strike="noStrike" kern="1200" baseline="0">
                    <a:solidFill>
                      <a:schemeClr val="tx1"/>
                    </a:solidFill>
                    <a:latin typeface="+mn-lt"/>
                    <a:ea typeface="+mn-ea"/>
                    <a:cs typeface="+mn-ea"/>
                  </a:defRPr>
                </a:pPr>
              </a:p>
            </c:txPr>
            <c:dLblPos val="bestFit"/>
            <c:showLegendKey val="0"/>
            <c:showVal val="0"/>
            <c:showCatName val="0"/>
            <c:showSerName val="0"/>
            <c:showPercent val="0"/>
            <c:showBubbleSize val="0"/>
            <c:showLeaderLines val="1"/>
            <c:extLst>
              <c:ext xmlns:c15="http://schemas.microsoft.com/office/drawing/2012/chart" uri="{CE6537A1-D6FC-4f65-9D91-7224C49458BB}">
                <c15:layout/>
                <c15:showLeaderLines val="1"/>
                <c15:leaderLines/>
              </c:ext>
            </c:extLst>
          </c:dLbls>
          <c:cat>
            <c:strRef>
              <c:f>Sheet1!$A$2:$A$5</c:f>
              <c:strCache>
                <c:ptCount val="4"/>
                <c:pt idx="0">
                  <c:v>第一季度</c:v>
                </c:pt>
                <c:pt idx="1">
                  <c:v>第二季度</c:v>
                </c:pt>
                <c:pt idx="2">
                  <c:v>第三季度</c:v>
                </c:pt>
                <c:pt idx="3">
                  <c:v>第四季度</c:v>
                </c:pt>
              </c:strCache>
            </c:strRef>
          </c:cat>
          <c:val>
            <c:numRef>
              <c:f>Sheet1!$B$2:$B$5</c:f>
              <c:numCache>
                <c:formatCode>General</c:formatCode>
                <c:ptCount val="4"/>
                <c:pt idx="0">
                  <c:v>8.2</c:v>
                </c:pt>
                <c:pt idx="1">
                  <c:v>3.2</c:v>
                </c:pt>
                <c:pt idx="2">
                  <c:v>1.4</c:v>
                </c:pt>
                <c:pt idx="3">
                  <c:v>1.2</c:v>
                </c:pt>
              </c:numCache>
            </c:numRef>
          </c:val>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lang="zh-CN">
          <a:latin typeface="+mn-lt"/>
          <a:ea typeface="+mn-ea"/>
          <a:cs typeface="+mn-ea"/>
        </a:defRPr>
      </a:pPr>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C0F65133-0CA4-40E6-AEBE-EBBC49031C36}" type="doc">
      <dgm:prSet loTypeId="urn:microsoft.com/office/officeart/2005/8/layout/pyramid2" loCatId="pyramid" qsTypeId="urn:microsoft.com/office/officeart/2005/8/quickstyle/simple4" qsCatId="simple" csTypeId="urn:microsoft.com/office/officeart/2005/8/colors/accent2_3" csCatId="accent2" phldr="1"/>
      <dgm:spPr/>
    </dgm:pt>
    <dgm:pt modelId="{5C167AB9-7F92-4F1C-8C8B-577981860067}">
      <dgm:prSet phldrT="[文本]"/>
      <dgm:spPr>
        <a:solidFill>
          <a:srgbClr val="F8F0C1">
            <a:alpha val="90000"/>
          </a:srgbClr>
        </a:solidFill>
        <a:ln>
          <a:noFill/>
        </a:ln>
      </dgm:spPr>
      <dgm:t>
        <a:bodyPr/>
        <a:lstStyle/>
        <a:p>
          <a:r>
            <a:rPr lang="zh-CN" altLang="en-US" dirty="0">
              <a:solidFill>
                <a:srgbClr val="B70100"/>
              </a:solidFill>
              <a:latin typeface="+mn-lt"/>
              <a:ea typeface="+mn-ea"/>
              <a:cs typeface="+mn-ea"/>
              <a:sym typeface="+mn-lt"/>
            </a:rPr>
            <a:t>节日意义</a:t>
          </a:r>
        </a:p>
      </dgm:t>
    </dgm:pt>
    <dgm:pt modelId="{4D6122F1-F769-44BF-A70B-53CAABD1B480}" cxnId="{B6D726E4-240C-48B5-90D3-0ED911527EC2}" type="parTrans">
      <dgm:prSet/>
      <dgm:spPr/>
      <dgm:t>
        <a:bodyPr/>
        <a:lstStyle/>
        <a:p>
          <a:endParaRPr lang="zh-CN" altLang="en-US"/>
        </a:p>
      </dgm:t>
    </dgm:pt>
    <dgm:pt modelId="{2010A8B4-E2BD-4585-9BD6-ED04AA097D95}" cxnId="{B6D726E4-240C-48B5-90D3-0ED911527EC2}" type="sibTrans">
      <dgm:prSet/>
      <dgm:spPr/>
      <dgm:t>
        <a:bodyPr/>
        <a:lstStyle/>
        <a:p>
          <a:endParaRPr lang="zh-CN" altLang="en-US"/>
        </a:p>
      </dgm:t>
    </dgm:pt>
    <dgm:pt modelId="{C25FEB1E-E291-414B-AEE1-096AD1886769}">
      <dgm:prSet phldrT="[文本]"/>
      <dgm:spPr>
        <a:solidFill>
          <a:srgbClr val="F8F0C1">
            <a:alpha val="90000"/>
          </a:srgbClr>
        </a:solidFill>
        <a:ln>
          <a:noFill/>
        </a:ln>
      </dgm:spPr>
      <dgm:t>
        <a:bodyPr/>
        <a:lstStyle/>
        <a:p>
          <a:r>
            <a:rPr lang="zh-CN" altLang="en-US" dirty="0">
              <a:solidFill>
                <a:srgbClr val="B70100"/>
              </a:solidFill>
              <a:latin typeface="+mn-lt"/>
              <a:ea typeface="+mn-ea"/>
              <a:cs typeface="+mn-ea"/>
              <a:sym typeface="+mn-lt"/>
            </a:rPr>
            <a:t>节日意义</a:t>
          </a:r>
        </a:p>
      </dgm:t>
    </dgm:pt>
    <dgm:pt modelId="{63DB58FA-11A8-4B0A-9C21-B8D6A1BE53CB}" cxnId="{EB78BF39-2BD0-4C66-AB8E-488175C90947}" type="parTrans">
      <dgm:prSet/>
      <dgm:spPr/>
      <dgm:t>
        <a:bodyPr/>
        <a:lstStyle/>
        <a:p>
          <a:endParaRPr lang="zh-CN" altLang="en-US"/>
        </a:p>
      </dgm:t>
    </dgm:pt>
    <dgm:pt modelId="{3EB7A62C-40DC-4960-A6D6-C845B2266F4B}" cxnId="{EB78BF39-2BD0-4C66-AB8E-488175C90947}" type="sibTrans">
      <dgm:prSet/>
      <dgm:spPr/>
      <dgm:t>
        <a:bodyPr/>
        <a:lstStyle/>
        <a:p>
          <a:endParaRPr lang="zh-CN" altLang="en-US"/>
        </a:p>
      </dgm:t>
    </dgm:pt>
    <dgm:pt modelId="{EE6F5EB8-2449-4B23-B6F5-4765F4EB5C81}">
      <dgm:prSet phldrT="[文本]"/>
      <dgm:spPr>
        <a:solidFill>
          <a:srgbClr val="F8F0C1">
            <a:alpha val="90000"/>
          </a:srgbClr>
        </a:solidFill>
        <a:ln>
          <a:noFill/>
        </a:ln>
      </dgm:spPr>
      <dgm:t>
        <a:bodyPr/>
        <a:lstStyle/>
        <a:p>
          <a:r>
            <a:rPr lang="zh-CN" altLang="en-US" dirty="0">
              <a:solidFill>
                <a:srgbClr val="B70100"/>
              </a:solidFill>
              <a:latin typeface="+mn-lt"/>
              <a:ea typeface="+mn-ea"/>
              <a:cs typeface="+mn-ea"/>
              <a:sym typeface="+mn-lt"/>
            </a:rPr>
            <a:t>节日意义</a:t>
          </a:r>
        </a:p>
      </dgm:t>
    </dgm:pt>
    <dgm:pt modelId="{4C9DFF07-43F2-4E0F-9FA5-E00EFE87EDA3}" cxnId="{8E97FE60-980A-45DD-AC97-9443CC949BB8}" type="parTrans">
      <dgm:prSet/>
      <dgm:spPr/>
      <dgm:t>
        <a:bodyPr/>
        <a:lstStyle/>
        <a:p>
          <a:endParaRPr lang="zh-CN" altLang="en-US"/>
        </a:p>
      </dgm:t>
    </dgm:pt>
    <dgm:pt modelId="{FCC84CE9-B718-40DF-91BC-6B4FC0077436}" cxnId="{8E97FE60-980A-45DD-AC97-9443CC949BB8}" type="sibTrans">
      <dgm:prSet/>
      <dgm:spPr/>
      <dgm:t>
        <a:bodyPr/>
        <a:lstStyle/>
        <a:p>
          <a:endParaRPr lang="zh-CN" altLang="en-US"/>
        </a:p>
      </dgm:t>
    </dgm:pt>
    <dgm:pt modelId="{CC890B5E-AD15-45E9-8E15-280A90A30E02}" type="pres">
      <dgm:prSet presAssocID="{C0F65133-0CA4-40E6-AEBE-EBBC49031C36}" presName="compositeShape" presStyleCnt="0">
        <dgm:presLayoutVars>
          <dgm:dir/>
          <dgm:resizeHandles/>
        </dgm:presLayoutVars>
      </dgm:prSet>
      <dgm:spPr/>
    </dgm:pt>
    <dgm:pt modelId="{405872CF-0D42-462A-929A-9333A4E3FB41}" type="pres">
      <dgm:prSet presAssocID="{C0F65133-0CA4-40E6-AEBE-EBBC49031C36}" presName="pyramid" presStyleLbl="node1" presStyleIdx="0" presStyleCnt="1" custScaleX="155630" custScaleY="98863" custLinFactNeighborX="-12600" custLinFactNeighborY="1144"/>
      <dgm:spPr>
        <a:gradFill rotWithShape="0">
          <a:gsLst>
            <a:gs pos="3000">
              <a:srgbClr val="E3986F"/>
            </a:gs>
            <a:gs pos="37000">
              <a:schemeClr val="accent2">
                <a:shade val="80000"/>
                <a:hueOff val="0"/>
                <a:satOff val="0"/>
                <a:lumOff val="0"/>
                <a:alphaOff val="0"/>
                <a:satMod val="103000"/>
                <a:lumMod val="102000"/>
                <a:tint val="94000"/>
              </a:schemeClr>
            </a:gs>
            <a:gs pos="63000">
              <a:schemeClr val="accent2">
                <a:shade val="80000"/>
                <a:hueOff val="0"/>
                <a:satOff val="0"/>
                <a:lumOff val="0"/>
                <a:alphaOff val="0"/>
                <a:satMod val="110000"/>
                <a:lumMod val="100000"/>
                <a:shade val="100000"/>
              </a:schemeClr>
            </a:gs>
            <a:gs pos="100000">
              <a:srgbClr val="BE5812"/>
            </a:gs>
          </a:gsLst>
        </a:gradFill>
      </dgm:spPr>
    </dgm:pt>
    <dgm:pt modelId="{5F116250-4092-41E9-A6FF-83457BD5F09A}" type="pres">
      <dgm:prSet presAssocID="{C0F65133-0CA4-40E6-AEBE-EBBC49031C36}" presName="theList" presStyleCnt="0"/>
      <dgm:spPr/>
    </dgm:pt>
    <dgm:pt modelId="{90127B75-A8AD-4999-98E9-0393AFA4524A}" type="pres">
      <dgm:prSet presAssocID="{5C167AB9-7F92-4F1C-8C8B-577981860067}" presName="aNode" presStyleLbl="fgAcc1" presStyleIdx="0" presStyleCnt="3" custScaleX="86615" custScaleY="29557" custLinFactNeighborX="59830" custLinFactNeighborY="-41822">
        <dgm:presLayoutVars>
          <dgm:bulletEnabled val="1"/>
        </dgm:presLayoutVars>
      </dgm:prSet>
      <dgm:spPr/>
      <dgm:t>
        <a:bodyPr/>
        <a:lstStyle/>
        <a:p>
          <a:endParaRPr lang="zh-CN" altLang="en-US"/>
        </a:p>
      </dgm:t>
    </dgm:pt>
    <dgm:pt modelId="{4AFF5A33-3B0D-4EDF-AD06-9F3E8D1800AE}" type="pres">
      <dgm:prSet presAssocID="{5C167AB9-7F92-4F1C-8C8B-577981860067}" presName="aSpace" presStyleCnt="0"/>
      <dgm:spPr/>
    </dgm:pt>
    <dgm:pt modelId="{EAC1565E-1D42-4468-8DBB-B50B10BDD575}" type="pres">
      <dgm:prSet presAssocID="{C25FEB1E-E291-414B-AEE1-096AD1886769}" presName="aNode" presStyleLbl="fgAcc1" presStyleIdx="1" presStyleCnt="3" custScaleX="83854" custScaleY="29604" custLinFactNeighborX="38169" custLinFactNeighborY="-775">
        <dgm:presLayoutVars>
          <dgm:bulletEnabled val="1"/>
        </dgm:presLayoutVars>
      </dgm:prSet>
      <dgm:spPr/>
      <dgm:t>
        <a:bodyPr/>
        <a:lstStyle/>
        <a:p>
          <a:endParaRPr lang="zh-CN" altLang="en-US"/>
        </a:p>
      </dgm:t>
    </dgm:pt>
    <dgm:pt modelId="{5F6604A7-53FC-44B0-AF9F-6D8D814FA29A}" type="pres">
      <dgm:prSet presAssocID="{C25FEB1E-E291-414B-AEE1-096AD1886769}" presName="aSpace" presStyleCnt="0"/>
      <dgm:spPr/>
    </dgm:pt>
    <dgm:pt modelId="{7046C68D-0613-48AF-B932-1AE6EAD7F888}" type="pres">
      <dgm:prSet presAssocID="{EE6F5EB8-2449-4B23-B6F5-4765F4EB5C81}" presName="aNode" presStyleLbl="fgAcc1" presStyleIdx="2" presStyleCnt="3" custScaleX="83764" custScaleY="29054" custLinFactNeighborX="38169" custLinFactNeighborY="58550">
        <dgm:presLayoutVars>
          <dgm:bulletEnabled val="1"/>
        </dgm:presLayoutVars>
      </dgm:prSet>
      <dgm:spPr/>
      <dgm:t>
        <a:bodyPr/>
        <a:lstStyle/>
        <a:p>
          <a:endParaRPr lang="zh-CN" altLang="en-US"/>
        </a:p>
      </dgm:t>
    </dgm:pt>
    <dgm:pt modelId="{5A8C7678-5993-4B3E-A874-FAE769CC37E7}" type="pres">
      <dgm:prSet presAssocID="{EE6F5EB8-2449-4B23-B6F5-4765F4EB5C81}" presName="aSpace" presStyleCnt="0"/>
      <dgm:spPr/>
    </dgm:pt>
  </dgm:ptLst>
  <dgm:cxnLst>
    <dgm:cxn modelId="{8E97FE60-980A-45DD-AC97-9443CC949BB8}" srcId="{C0F65133-0CA4-40E6-AEBE-EBBC49031C36}" destId="{EE6F5EB8-2449-4B23-B6F5-4765F4EB5C81}" srcOrd="2" destOrd="0" parTransId="{4C9DFF07-43F2-4E0F-9FA5-E00EFE87EDA3}" sibTransId="{FCC84CE9-B718-40DF-91BC-6B4FC0077436}"/>
    <dgm:cxn modelId="{93E6339C-F9B3-46C9-8AB7-32A5AD54774C}" type="presOf" srcId="{C25FEB1E-E291-414B-AEE1-096AD1886769}" destId="{EAC1565E-1D42-4468-8DBB-B50B10BDD575}" srcOrd="0" destOrd="0" presId="urn:microsoft.com/office/officeart/2005/8/layout/pyramid2"/>
    <dgm:cxn modelId="{01EF377D-904C-460F-8706-64A4E21100D2}" type="presOf" srcId="{5C167AB9-7F92-4F1C-8C8B-577981860067}" destId="{90127B75-A8AD-4999-98E9-0393AFA4524A}" srcOrd="0" destOrd="0" presId="urn:microsoft.com/office/officeart/2005/8/layout/pyramid2"/>
    <dgm:cxn modelId="{E6180537-0A44-4043-9F7B-6E787E79211B}" type="presOf" srcId="{EE6F5EB8-2449-4B23-B6F5-4765F4EB5C81}" destId="{7046C68D-0613-48AF-B932-1AE6EAD7F888}" srcOrd="0" destOrd="0" presId="urn:microsoft.com/office/officeart/2005/8/layout/pyramid2"/>
    <dgm:cxn modelId="{B6D726E4-240C-48B5-90D3-0ED911527EC2}" srcId="{C0F65133-0CA4-40E6-AEBE-EBBC49031C36}" destId="{5C167AB9-7F92-4F1C-8C8B-577981860067}" srcOrd="0" destOrd="0" parTransId="{4D6122F1-F769-44BF-A70B-53CAABD1B480}" sibTransId="{2010A8B4-E2BD-4585-9BD6-ED04AA097D95}"/>
    <dgm:cxn modelId="{EB78BF39-2BD0-4C66-AB8E-488175C90947}" srcId="{C0F65133-0CA4-40E6-AEBE-EBBC49031C36}" destId="{C25FEB1E-E291-414B-AEE1-096AD1886769}" srcOrd="1" destOrd="0" parTransId="{63DB58FA-11A8-4B0A-9C21-B8D6A1BE53CB}" sibTransId="{3EB7A62C-40DC-4960-A6D6-C845B2266F4B}"/>
    <dgm:cxn modelId="{0B06B727-1702-40F1-8CAF-6A7CE9EE3470}" type="presOf" srcId="{C0F65133-0CA4-40E6-AEBE-EBBC49031C36}" destId="{CC890B5E-AD15-45E9-8E15-280A90A30E02}" srcOrd="0" destOrd="0" presId="urn:microsoft.com/office/officeart/2005/8/layout/pyramid2"/>
    <dgm:cxn modelId="{C83DBD48-116B-479E-A65E-F8AE22FD59BC}" type="presParOf" srcId="{CC890B5E-AD15-45E9-8E15-280A90A30E02}" destId="{405872CF-0D42-462A-929A-9333A4E3FB41}" srcOrd="0" destOrd="0" presId="urn:microsoft.com/office/officeart/2005/8/layout/pyramid2"/>
    <dgm:cxn modelId="{1321D4C9-CA84-4878-B0C4-AF6D6EB53E71}" type="presParOf" srcId="{CC890B5E-AD15-45E9-8E15-280A90A30E02}" destId="{5F116250-4092-41E9-A6FF-83457BD5F09A}" srcOrd="1" destOrd="0" presId="urn:microsoft.com/office/officeart/2005/8/layout/pyramid2"/>
    <dgm:cxn modelId="{F576B769-66B0-435C-912F-3399CE3C7E8C}" type="presParOf" srcId="{5F116250-4092-41E9-A6FF-83457BD5F09A}" destId="{90127B75-A8AD-4999-98E9-0393AFA4524A}" srcOrd="0" destOrd="0" presId="urn:microsoft.com/office/officeart/2005/8/layout/pyramid2"/>
    <dgm:cxn modelId="{DB8B2B57-24B7-49E3-BFAD-625EC568CB56}" type="presParOf" srcId="{5F116250-4092-41E9-A6FF-83457BD5F09A}" destId="{4AFF5A33-3B0D-4EDF-AD06-9F3E8D1800AE}" srcOrd="1" destOrd="0" presId="urn:microsoft.com/office/officeart/2005/8/layout/pyramid2"/>
    <dgm:cxn modelId="{78546B49-F68E-4107-8E6D-90C981AC9FE6}" type="presParOf" srcId="{5F116250-4092-41E9-A6FF-83457BD5F09A}" destId="{EAC1565E-1D42-4468-8DBB-B50B10BDD575}" srcOrd="2" destOrd="0" presId="urn:microsoft.com/office/officeart/2005/8/layout/pyramid2"/>
    <dgm:cxn modelId="{B5280C0A-2BC9-47CD-B2F4-9ECB8D9308DE}" type="presParOf" srcId="{5F116250-4092-41E9-A6FF-83457BD5F09A}" destId="{5F6604A7-53FC-44B0-AF9F-6D8D814FA29A}" srcOrd="3" destOrd="0" presId="urn:microsoft.com/office/officeart/2005/8/layout/pyramid2"/>
    <dgm:cxn modelId="{13D81460-26C8-4900-9208-00E6201BE2F9}" type="presParOf" srcId="{5F116250-4092-41E9-A6FF-83457BD5F09A}" destId="{7046C68D-0613-48AF-B932-1AE6EAD7F888}" srcOrd="4" destOrd="0" presId="urn:microsoft.com/office/officeart/2005/8/layout/pyramid2"/>
    <dgm:cxn modelId="{587DD9F2-4E14-4A52-AECD-9ECE48E8F6C6}" type="presParOf" srcId="{5F116250-4092-41E9-A6FF-83457BD5F09A}" destId="{5A8C7678-5993-4B3E-A874-FAE769CC37E7}" srcOrd="5" destOrd="0" presId="urn:microsoft.com/office/officeart/2005/8/layout/pyramid2"/>
  </dgm:cxnLst>
  <dgm:bg>
    <a:effectLst>
      <a:outerShdw blurRad="63500" sx="102000" sy="102000" algn="ctr" rotWithShape="0">
        <a:prstClr val="black">
          <a:alpha val="40000"/>
        </a:prstClr>
      </a:outerShdw>
    </a:effect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5872CF-0D42-462A-929A-9333A4E3FB41}">
      <dsp:nvSpPr>
        <dsp:cNvPr id="0" name=""/>
        <dsp:cNvSpPr/>
      </dsp:nvSpPr>
      <dsp:spPr>
        <a:xfrm>
          <a:off x="0" y="43050"/>
          <a:ext cx="3870137" cy="3743229"/>
        </a:xfrm>
        <a:prstGeom prst="triangle">
          <a:avLst/>
        </a:prstGeom>
        <a:gradFill rotWithShape="0">
          <a:gsLst>
            <a:gs pos="3000">
              <a:srgbClr val="E3986F"/>
            </a:gs>
            <a:gs pos="37000">
              <a:schemeClr val="accent2">
                <a:shade val="80000"/>
                <a:hueOff val="0"/>
                <a:satOff val="0"/>
                <a:lumOff val="0"/>
                <a:alphaOff val="0"/>
                <a:satMod val="103000"/>
                <a:lumMod val="102000"/>
                <a:tint val="94000"/>
              </a:schemeClr>
            </a:gs>
            <a:gs pos="63000">
              <a:schemeClr val="accent2">
                <a:shade val="80000"/>
                <a:hueOff val="0"/>
                <a:satOff val="0"/>
                <a:lumOff val="0"/>
                <a:alphaOff val="0"/>
                <a:satMod val="110000"/>
                <a:lumMod val="100000"/>
                <a:shade val="100000"/>
              </a:schemeClr>
            </a:gs>
            <a:gs pos="100000">
              <a:srgbClr val="BE5812"/>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90127B75-A8AD-4999-98E9-0393AFA4524A}">
      <dsp:nvSpPr>
        <dsp:cNvPr id="0" name=""/>
        <dsp:cNvSpPr/>
      </dsp:nvSpPr>
      <dsp:spPr>
        <a:xfrm>
          <a:off x="2703109" y="253745"/>
          <a:ext cx="1400036" cy="711684"/>
        </a:xfrm>
        <a:prstGeom prst="roundRect">
          <a:avLst/>
        </a:prstGeom>
        <a:solidFill>
          <a:srgbClr val="F8F0C1">
            <a:alpha val="90000"/>
          </a:srgbClr>
        </a:solidFill>
        <a:ln w="6350" cap="flat" cmpd="sng" algn="ctr">
          <a:no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zh-CN" altLang="en-US" sz="2200" kern="1200" dirty="0">
              <a:solidFill>
                <a:srgbClr val="B70100"/>
              </a:solidFill>
              <a:latin typeface="+mn-lt"/>
              <a:ea typeface="+mn-ea"/>
              <a:cs typeface="+mn-ea"/>
              <a:sym typeface="+mn-lt"/>
            </a:rPr>
            <a:t>节日意义</a:t>
          </a:r>
        </a:p>
      </dsp:txBody>
      <dsp:txXfrm>
        <a:off x="2737851" y="288487"/>
        <a:ext cx="1330552" cy="642200"/>
      </dsp:txXfrm>
    </dsp:sp>
    <dsp:sp modelId="{EAC1565E-1D42-4468-8DBB-B50B10BDD575}">
      <dsp:nvSpPr>
        <dsp:cNvPr id="0" name=""/>
        <dsp:cNvSpPr/>
      </dsp:nvSpPr>
      <dsp:spPr>
        <a:xfrm>
          <a:off x="2747737" y="1389953"/>
          <a:ext cx="1355408" cy="712816"/>
        </a:xfrm>
        <a:prstGeom prst="roundRect">
          <a:avLst/>
        </a:prstGeom>
        <a:solidFill>
          <a:srgbClr val="F8F0C1">
            <a:alpha val="90000"/>
          </a:srgbClr>
        </a:solidFill>
        <a:ln w="6350" cap="flat" cmpd="sng" algn="ctr">
          <a:no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zh-CN" altLang="en-US" sz="2200" kern="1200" dirty="0">
              <a:solidFill>
                <a:srgbClr val="B70100"/>
              </a:solidFill>
              <a:latin typeface="+mn-lt"/>
              <a:ea typeface="+mn-ea"/>
              <a:cs typeface="+mn-ea"/>
              <a:sym typeface="+mn-lt"/>
            </a:rPr>
            <a:t>节日意义</a:t>
          </a:r>
        </a:p>
      </dsp:txBody>
      <dsp:txXfrm>
        <a:off x="2782534" y="1424750"/>
        <a:ext cx="1285814" cy="643222"/>
      </dsp:txXfrm>
    </dsp:sp>
    <dsp:sp modelId="{7046C68D-0613-48AF-B932-1AE6EAD7F888}">
      <dsp:nvSpPr>
        <dsp:cNvPr id="0" name=""/>
        <dsp:cNvSpPr/>
      </dsp:nvSpPr>
      <dsp:spPr>
        <a:xfrm>
          <a:off x="2749192" y="2582305"/>
          <a:ext cx="1353953" cy="699597"/>
        </a:xfrm>
        <a:prstGeom prst="roundRect">
          <a:avLst/>
        </a:prstGeom>
        <a:solidFill>
          <a:srgbClr val="F8F0C1">
            <a:alpha val="90000"/>
          </a:srgbClr>
        </a:solidFill>
        <a:ln w="6350" cap="flat" cmpd="sng" algn="ctr">
          <a:no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zh-CN" altLang="en-US" sz="2200" kern="1200" dirty="0">
              <a:solidFill>
                <a:srgbClr val="B70100"/>
              </a:solidFill>
              <a:latin typeface="+mn-lt"/>
              <a:ea typeface="+mn-ea"/>
              <a:cs typeface="+mn-ea"/>
              <a:sym typeface="+mn-lt"/>
            </a:rPr>
            <a:t>节日意义</a:t>
          </a:r>
        </a:p>
      </dsp:txBody>
      <dsp:txXfrm>
        <a:off x="2783344" y="2616457"/>
        <a:ext cx="1285649" cy="631293"/>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varLst>
      <dgm:dir/>
      <dgm:resizeHandles/>
    </dgm:varLst>
    <dgm:alg type="composite"/>
    <dgm:shape xmlns:r="http://schemas.openxmlformats.org/officeDocument/2006/relationships" r:blip="">
      <dgm:adjLst/>
    </dgm:shape>
    <dgm:presOf/>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alig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asst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0">
        <a:scrgbClr r="0" g="0" b="0"/>
      </a:lnRef>
      <a:fillRef idx="1">
        <a:scrgbClr r="0" g="0" b="0"/>
      </a:fillRef>
      <a:effectRef idx="2">
        <a:scrgbClr r="0" g="0" b="0"/>
      </a:effectRef>
      <a:fontRef idx="minor"/>
    </dgm:style>
  </dgm:styleLbl>
  <dgm:styleLbl name="fgShp">
    <dgm:scene3d>
      <a:camera prst="orthographicFront"/>
      <a:lightRig rig="threePt" dir="t"/>
    </dgm:scene3d>
    <dgm:txPr/>
    <dgm:style>
      <a:lnRef idx="0">
        <a:scrgbClr r="0" g="0" b="0"/>
      </a:lnRef>
      <a:fillRef idx="3">
        <a:scrgbClr r="0" g="0" b="0"/>
      </a:fillRef>
      <a:effectRef idx="2">
        <a:scrgbClr r="0" g="0" b="0"/>
      </a:effectRef>
      <a:fontRef idx="minor"/>
    </dgm:style>
  </dgm:styleLbl>
  <dgm:styleLbl name="fg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node0">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1">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txPr/>
    <dgm:style>
      <a:lnRef idx="1">
        <a:scrgbClr r="0" g="0" b="0"/>
      </a:lnRef>
      <a:fillRef idx="3">
        <a:scrgbClr r="0" g="0" b="0"/>
      </a:fillRef>
      <a:effectRef idx="2">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3">
        <a:scrgbClr r="0" g="0" b="0"/>
      </a:fillRef>
      <a:effectRef idx="2">
        <a:scrgbClr r="0" g="0" b="0"/>
      </a:effectRef>
      <a:fontRef idx="minor">
        <a:schemeClr val="lt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0">
        <a:scrgbClr r="0" g="0" b="0"/>
      </a:lnRef>
      <a:fillRef idx="3">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720135-F033-4201-9D0F-68372D6C00B3}"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8860BE-1EBF-4D4E-9A24-8F0A03CA02B2}"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C38860BE-1EBF-4D4E-9A24-8F0A03CA02B2}"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charset="0"/>
                <a:ea typeface="宋体" panose="02010600030101010101" pitchFamily="2" charset="-122"/>
              </a:rPr>
            </a:fld>
            <a:endParaRPr lang="zh-CN" altLang="en-US" sz="1200">
              <a:solidFill>
                <a:srgbClr val="000000"/>
              </a:solidFill>
              <a:latin typeface="Calibri" panose="020F050202020403020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www.1ppt.com/xiazai/"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2F951C77-06C8-4480-8152-A8D4C2E66AF4}"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1BC4C2FB-52AE-47EA-8D1B-1FCC7D52C88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1825625"/>
            <a:ext cx="10515600" cy="4351338"/>
          </a:xfrm>
          <a:prstGeom prst="rect">
            <a:avLst/>
          </a:prstGeo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2F951C77-06C8-4480-8152-A8D4C2E66AF4}"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1BC4C2FB-52AE-47EA-8D1B-1FCC7D52C88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a:prstGeom prst="rect">
            <a:avLst/>
          </a:prstGeo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a:prstGeom prst="rect">
            <a:avLst/>
          </a:prstGeom>
        </p:spPr>
        <p:txBody>
          <a:bodyPr vert="eaVert"/>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2F951C77-06C8-4480-8152-A8D4C2E66AF4}"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1BC4C2FB-52AE-47EA-8D1B-1FCC7D52C88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8"/>
            <a:ext cx="10972800" cy="114300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1600201"/>
            <a:ext cx="10972800" cy="4525963"/>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839200" y="274639"/>
            <a:ext cx="2743200" cy="5851525"/>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09600" y="274639"/>
            <a:ext cx="8026400" cy="5851525"/>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609600" y="6356351"/>
            <a:ext cx="2844800" cy="365125"/>
          </a:xfrm>
          <a:prstGeom prst="rect">
            <a:avLst/>
          </a:prstGeom>
        </p:spPr>
        <p:txBody>
          <a:bodyPr/>
          <a:lstStyle/>
          <a:p>
            <a:fld id="{2E3AAC11-D570-4EA9-AFC0-30FB72BA45EB}" type="datetimeFigureOut">
              <a:rPr lang="zh-CN" altLang="en-US" smtClean="0">
                <a:solidFill>
                  <a:prstClr val="black"/>
                </a:solidFill>
              </a:rPr>
            </a:fld>
            <a:endParaRPr lang="zh-CN" altLang="en-US">
              <a:solidFill>
                <a:prstClr val="black"/>
              </a:solidFill>
            </a:endParaRPr>
          </a:p>
        </p:txBody>
      </p:sp>
      <p:sp>
        <p:nvSpPr>
          <p:cNvPr id="5" name="页脚占位符 4"/>
          <p:cNvSpPr>
            <a:spLocks noGrp="1"/>
          </p:cNvSpPr>
          <p:nvPr>
            <p:ph type="ftr" sz="quarter" idx="11"/>
          </p:nvPr>
        </p:nvSpPr>
        <p:spPr>
          <a:xfrm>
            <a:off x="4165600" y="6356351"/>
            <a:ext cx="3860800" cy="365125"/>
          </a:xfrm>
          <a:prstGeom prst="rect">
            <a:avLst/>
          </a:prstGeom>
        </p:spPr>
        <p:txBody>
          <a:bodyPr/>
          <a:lstStyle/>
          <a:p>
            <a:endParaRPr lang="zh-CN" altLang="en-US">
              <a:solidFill>
                <a:prstClr val="black"/>
              </a:solidFill>
            </a:endParaRPr>
          </a:p>
        </p:txBody>
      </p:sp>
      <p:sp>
        <p:nvSpPr>
          <p:cNvPr id="6" name="灯片编号占位符 5"/>
          <p:cNvSpPr>
            <a:spLocks noGrp="1"/>
          </p:cNvSpPr>
          <p:nvPr>
            <p:ph type="sldNum" sz="quarter" idx="12"/>
          </p:nvPr>
        </p:nvSpPr>
        <p:spPr>
          <a:xfrm>
            <a:off x="8737600" y="6356351"/>
            <a:ext cx="2844800" cy="365125"/>
          </a:xfrm>
          <a:prstGeom prst="rect">
            <a:avLst/>
          </a:prstGeom>
        </p:spPr>
        <p:txBody>
          <a:bodyPr/>
          <a:lstStyle/>
          <a:p>
            <a:fld id="{55ECCFAA-F4FB-487C-9F1E-C8836D0C3DC9}" type="slidenum">
              <a:rPr lang="zh-CN" altLang="en-US" smtClean="0">
                <a:solidFill>
                  <a:prstClr val="black"/>
                </a:solidFill>
              </a:rPr>
            </a:fld>
            <a:endParaRPr lang="zh-CN" altLang="en-US">
              <a:solidFill>
                <a:prstClr val="black"/>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a:prstGeom prst="rect">
            <a:avLst/>
          </a:prstGeo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a:xfrm>
            <a:off x="838200" y="6356350"/>
            <a:ext cx="2743200" cy="365125"/>
          </a:xfrm>
          <a:prstGeom prst="rect">
            <a:avLst/>
          </a:prstGeom>
        </p:spPr>
        <p:txBody>
          <a:bodyPr/>
          <a:lstStyle/>
          <a:p>
            <a:fld id="{2F951C77-06C8-4480-8152-A8D4C2E66AF4}" type="datetimeFigureOut">
              <a:rPr lang="zh-CN" altLang="en-US" smtClean="0"/>
            </a:fld>
            <a:endParaRPr lang="zh-CN" altLang="en-US"/>
          </a:p>
        </p:txBody>
      </p:sp>
      <p:sp>
        <p:nvSpPr>
          <p:cNvPr id="5" name="页脚占位符 4"/>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6" name="灯片编号占位符 5"/>
          <p:cNvSpPr>
            <a:spLocks noGrp="1"/>
          </p:cNvSpPr>
          <p:nvPr>
            <p:ph type="sldNum" sz="quarter" idx="12"/>
          </p:nvPr>
        </p:nvSpPr>
        <p:spPr>
          <a:xfrm>
            <a:off x="8610600" y="6356350"/>
            <a:ext cx="2743200" cy="365125"/>
          </a:xfrm>
          <a:prstGeom prst="rect">
            <a:avLst/>
          </a:prstGeom>
        </p:spPr>
        <p:txBody>
          <a:bodyPr/>
          <a:lstStyle/>
          <a:p>
            <a:fld id="{1BC4C2FB-52AE-47EA-8D1B-1FCC7D52C88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内容占位符 3"/>
          <p:cNvSpPr>
            <a:spLocks noGrp="1"/>
          </p:cNvSpPr>
          <p:nvPr>
            <p:ph sz="half" idx="2"/>
          </p:nvPr>
        </p:nvSpPr>
        <p:spPr>
          <a:xfrm>
            <a:off x="6172200" y="1825625"/>
            <a:ext cx="5181600" cy="435133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2F951C77-06C8-4480-8152-A8D4C2E66AF4}"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1BC4C2FB-52AE-47EA-8D1B-1FCC7D52C88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2F951C77-06C8-4480-8152-A8D4C2E66AF4}" type="datetimeFigureOut">
              <a:rPr lang="zh-CN" altLang="en-US" smtClean="0"/>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1BC4C2FB-52AE-47EA-8D1B-1FCC7D52C88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1_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a:prstGeom prst="rect">
            <a:avLst/>
          </a:prstGeo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5" name="文本占位符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a:prstGeom prst="rect">
            <a:avLst/>
          </a:prstGeom>
        </p:spPr>
        <p:txBody>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7" name="日期占位符 6"/>
          <p:cNvSpPr>
            <a:spLocks noGrp="1"/>
          </p:cNvSpPr>
          <p:nvPr>
            <p:ph type="dt" sz="half" idx="10"/>
          </p:nvPr>
        </p:nvSpPr>
        <p:spPr>
          <a:xfrm>
            <a:off x="838200" y="6356350"/>
            <a:ext cx="2743200" cy="365125"/>
          </a:xfrm>
          <a:prstGeom prst="rect">
            <a:avLst/>
          </a:prstGeom>
        </p:spPr>
        <p:txBody>
          <a:bodyPr/>
          <a:lstStyle/>
          <a:p>
            <a:fld id="{2F951C77-06C8-4480-8152-A8D4C2E66AF4}" type="datetimeFigureOut">
              <a:rPr lang="zh-CN" altLang="en-US" smtClean="0"/>
            </a:fld>
            <a:endParaRPr lang="zh-CN" altLang="en-US"/>
          </a:p>
        </p:txBody>
      </p:sp>
      <p:sp>
        <p:nvSpPr>
          <p:cNvPr id="8" name="页脚占位符 7"/>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9" name="灯片编号占位符 8"/>
          <p:cNvSpPr>
            <a:spLocks noGrp="1"/>
          </p:cNvSpPr>
          <p:nvPr>
            <p:ph type="sldNum" sz="quarter" idx="12"/>
          </p:nvPr>
        </p:nvSpPr>
        <p:spPr>
          <a:xfrm>
            <a:off x="8610600" y="6356350"/>
            <a:ext cx="2743200" cy="365125"/>
          </a:xfrm>
          <a:prstGeom prst="rect">
            <a:avLst/>
          </a:prstGeom>
        </p:spPr>
        <p:txBody>
          <a:bodyPr/>
          <a:lstStyle/>
          <a:p>
            <a:fld id="{1BC4C2FB-52AE-47EA-8D1B-1FCC7D52C887}" type="slidenum">
              <a:rPr lang="zh-CN" altLang="en-US" smtClean="0"/>
            </a:fld>
            <a:endParaRPr lang="zh-CN" altLang="en-US"/>
          </a:p>
        </p:txBody>
      </p:sp>
      <p:sp>
        <p:nvSpPr>
          <p:cNvPr id="11" name="TextBox 10"/>
          <p:cNvSpPr txBox="1"/>
          <p:nvPr userDrawn="1"/>
        </p:nvSpPr>
        <p:spPr>
          <a:xfrm>
            <a:off x="1615604" y="6715739"/>
            <a:ext cx="1224136" cy="118430"/>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prstClr val="black"/>
                </a:solidFill>
                <a:effectLst/>
                <a:uLnTx/>
                <a:uFillTx/>
                <a:hlinkClick r:id="rId2"/>
              </a:rPr>
              <a:t>PPT</a:t>
            </a:r>
            <a:r>
              <a:rPr kumimoji="0" lang="zh-CN" altLang="en-US" sz="100" b="0" i="0" u="none" strike="noStrike" kern="0" cap="none" spc="0" normalizeH="0" baseline="0" noProof="0" dirty="0" smtClean="0">
                <a:ln>
                  <a:noFill/>
                </a:ln>
                <a:solidFill>
                  <a:prstClr val="black"/>
                </a:solidFill>
                <a:effectLst/>
                <a:uLnTx/>
                <a:uFillTx/>
                <a:hlinkClick r:id="rId2"/>
              </a:rPr>
              <a:t>下载</a:t>
            </a:r>
            <a:r>
              <a:rPr kumimoji="0" lang="zh-CN" altLang="en-US" sz="100" b="0" i="0" u="none" strike="noStrike" kern="0" cap="none" spc="0" normalizeH="0" baseline="0" noProof="0" dirty="0" smtClean="0">
                <a:ln>
                  <a:noFill/>
                </a:ln>
                <a:solidFill>
                  <a:prstClr val="black"/>
                </a:solidFill>
                <a:effectLst/>
                <a:uLnTx/>
                <a:uFillTx/>
              </a:rPr>
              <a:t> </a:t>
            </a:r>
            <a:r>
              <a:rPr kumimoji="0" lang="en-US" altLang="zh-CN" sz="100" b="0" i="0" u="none" strike="noStrike" kern="0" cap="none" spc="0" normalizeH="0" baseline="0" noProof="0" dirty="0" smtClean="0">
                <a:ln>
                  <a:noFill/>
                </a:ln>
                <a:solidFill>
                  <a:prstClr val="black"/>
                </a:solidFill>
                <a:effectLst/>
                <a:uLnTx/>
                <a:uFillTx/>
              </a:rPr>
              <a:t>http://www.1ppt.com/xiazai/</a:t>
            </a:r>
            <a:endParaRPr kumimoji="0" lang="en-US" altLang="zh-CN" sz="100" b="0" i="0" u="none" strike="noStrike" kern="0" cap="none" spc="0" normalizeH="0" baseline="0" noProof="0" dirty="0" smtClean="0">
              <a:ln>
                <a:noFill/>
              </a:ln>
              <a:solidFill>
                <a:prstClr val="black"/>
              </a:solidFill>
              <a:effectLst/>
              <a:uLnTx/>
              <a:uFillTx/>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a:xfrm>
            <a:off x="838200" y="6356350"/>
            <a:ext cx="2743200" cy="365125"/>
          </a:xfrm>
          <a:prstGeom prst="rect">
            <a:avLst/>
          </a:prstGeom>
        </p:spPr>
        <p:txBody>
          <a:bodyPr/>
          <a:lstStyle/>
          <a:p>
            <a:fld id="{2F951C77-06C8-4480-8152-A8D4C2E66AF4}" type="datetimeFigureOut">
              <a:rPr lang="zh-CN" altLang="en-US" smtClean="0"/>
            </a:fld>
            <a:endParaRPr lang="zh-CN" altLang="en-US"/>
          </a:p>
        </p:txBody>
      </p:sp>
      <p:sp>
        <p:nvSpPr>
          <p:cNvPr id="4" name="页脚占位符 3"/>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5" name="灯片编号占位符 4"/>
          <p:cNvSpPr>
            <a:spLocks noGrp="1"/>
          </p:cNvSpPr>
          <p:nvPr>
            <p:ph type="sldNum" sz="quarter" idx="12"/>
          </p:nvPr>
        </p:nvSpPr>
        <p:spPr>
          <a:xfrm>
            <a:off x="8610600" y="6356350"/>
            <a:ext cx="2743200" cy="365125"/>
          </a:xfrm>
          <a:prstGeom prst="rect">
            <a:avLst/>
          </a:prstGeom>
        </p:spPr>
        <p:txBody>
          <a:bodyPr/>
          <a:lstStyle/>
          <a:p>
            <a:fld id="{1BC4C2FB-52AE-47EA-8D1B-1FCC7D52C88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838200" y="6356350"/>
            <a:ext cx="2743200" cy="365125"/>
          </a:xfrm>
          <a:prstGeom prst="rect">
            <a:avLst/>
          </a:prstGeom>
        </p:spPr>
        <p:txBody>
          <a:bodyPr/>
          <a:lstStyle/>
          <a:p>
            <a:fld id="{2F951C77-06C8-4480-8152-A8D4C2E66AF4}" type="datetimeFigureOut">
              <a:rPr lang="zh-CN" altLang="en-US" smtClean="0"/>
            </a:fld>
            <a:endParaRPr lang="zh-CN" altLang="en-US"/>
          </a:p>
        </p:txBody>
      </p:sp>
      <p:sp>
        <p:nvSpPr>
          <p:cNvPr id="3" name="页脚占位符 2"/>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4" name="灯片编号占位符 3"/>
          <p:cNvSpPr>
            <a:spLocks noGrp="1"/>
          </p:cNvSpPr>
          <p:nvPr>
            <p:ph type="sldNum" sz="quarter" idx="12"/>
          </p:nvPr>
        </p:nvSpPr>
        <p:spPr>
          <a:xfrm>
            <a:off x="8610600" y="6356350"/>
            <a:ext cx="2743200" cy="365125"/>
          </a:xfrm>
          <a:prstGeom prst="rect">
            <a:avLst/>
          </a:prstGeom>
        </p:spPr>
        <p:txBody>
          <a:bodyPr/>
          <a:lstStyle/>
          <a:p>
            <a:fld id="{1BC4C2FB-52AE-47EA-8D1B-1FCC7D52C88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a:prstGeom prst="rect">
            <a:avLst/>
          </a:prstGeo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文本占位符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a:xfrm>
            <a:off x="838200" y="6356350"/>
            <a:ext cx="2743200" cy="365125"/>
          </a:xfrm>
          <a:prstGeom prst="rect">
            <a:avLst/>
          </a:prstGeom>
        </p:spPr>
        <p:txBody>
          <a:bodyPr/>
          <a:lstStyle/>
          <a:p>
            <a:fld id="{2F951C77-06C8-4480-8152-A8D4C2E66AF4}" type="datetimeFigureOut">
              <a:rPr lang="zh-CN" altLang="en-US" smtClean="0"/>
            </a:fld>
            <a:endParaRPr lang="zh-CN" altLang="en-US"/>
          </a:p>
        </p:txBody>
      </p:sp>
      <p:sp>
        <p:nvSpPr>
          <p:cNvPr id="6" name="页脚占位符 5"/>
          <p:cNvSpPr>
            <a:spLocks noGrp="1"/>
          </p:cNvSpPr>
          <p:nvPr>
            <p:ph type="ftr" sz="quarter" idx="11"/>
          </p:nvPr>
        </p:nvSpPr>
        <p:spPr>
          <a:xfrm>
            <a:off x="4038600" y="6356350"/>
            <a:ext cx="4114800" cy="365125"/>
          </a:xfrm>
          <a:prstGeom prst="rect">
            <a:avLst/>
          </a:prstGeom>
        </p:spPr>
        <p:txBody>
          <a:bodyPr/>
          <a:lstStyle/>
          <a:p>
            <a:endParaRPr lang="zh-CN" altLang="en-US"/>
          </a:p>
        </p:txBody>
      </p:sp>
      <p:sp>
        <p:nvSpPr>
          <p:cNvPr id="7" name="灯片编号占位符 6"/>
          <p:cNvSpPr>
            <a:spLocks noGrp="1"/>
          </p:cNvSpPr>
          <p:nvPr>
            <p:ph type="sldNum" sz="quarter" idx="12"/>
          </p:nvPr>
        </p:nvSpPr>
        <p:spPr>
          <a:xfrm>
            <a:off x="8610600" y="6356350"/>
            <a:ext cx="2743200" cy="365125"/>
          </a:xfrm>
          <a:prstGeom prst="rect">
            <a:avLst/>
          </a:prstGeom>
        </p:spPr>
        <p:txBody>
          <a:bodyPr/>
          <a:lstStyle/>
          <a:p>
            <a:fld id="{1BC4C2FB-52AE-47EA-8D1B-1FCC7D52C887}"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media/image2.png"/><Relationship Id="rId13" Type="http://schemas.openxmlformats.org/officeDocument/2006/relationships/image" Target="../media/image1.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4" Type="http://schemas.openxmlformats.org/officeDocument/2006/relationships/theme" Target="../theme/theme2.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图片 7"/>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a:xfrm>
            <a:off x="0" y="0"/>
            <a:ext cx="12192000" cy="6858000"/>
          </a:xfrm>
          <a:prstGeom prst="rect">
            <a:avLst/>
          </a:prstGeom>
        </p:spPr>
      </p:pic>
      <p:pic>
        <p:nvPicPr>
          <p:cNvPr id="11" name="图片 10"/>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86449"/>
            <a:ext cx="6574420" cy="34171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思源黑体" panose="020B0500000000000000" pitchFamily="34" charset="-122"/>
          <a:ea typeface="思源黑体" panose="020B0500000000000000" pitchFamily="34" charset="-122"/>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思源黑体" panose="020B0500000000000000" pitchFamily="34" charset="-122"/>
          <a:ea typeface="思源黑体" panose="020B0500000000000000"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思源黑体" panose="020B0500000000000000" pitchFamily="34" charset="-122"/>
          <a:ea typeface="思源黑体" panose="020B0500000000000000"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思源黑体" panose="020B0500000000000000" pitchFamily="34" charset="-122"/>
          <a:ea typeface="思源黑体" panose="020B0500000000000000" pitchFamily="34" charset="-122"/>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思源黑体" panose="020B0500000000000000" pitchFamily="34" charset="-122"/>
          <a:ea typeface="思源黑体" panose="020B0500000000000000" pitchFamily="34" charset="-122"/>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思源黑体" panose="020B0500000000000000" pitchFamily="34" charset="-122"/>
          <a:ea typeface="思源黑体" panose="020B0500000000000000" pitchFamily="34" charset="-122"/>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1.xml"/><Relationship Id="rId1"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11.xml"/><Relationship Id="rId1" Type="http://schemas.openxmlformats.org/officeDocument/2006/relationships/image" Target="../media/image5.png"/></Relationships>
</file>

<file path=ppt/slides/_rels/slide12.xml.rels><?xml version="1.0" encoding="UTF-8" standalone="yes"?>
<Relationships xmlns="http://schemas.openxmlformats.org/package/2006/relationships"><Relationship Id="rId8" Type="http://schemas.openxmlformats.org/officeDocument/2006/relationships/notesSlide" Target="../notesSlides/notesSlide1.xml"/><Relationship Id="rId7" Type="http://schemas.openxmlformats.org/officeDocument/2006/relationships/slideLayout" Target="../slideLayouts/slideLayout8.xml"/><Relationship Id="rId6" Type="http://schemas.openxmlformats.org/officeDocument/2006/relationships/tags" Target="../tags/tag1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4.xml"/></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15.xml"/><Relationship Id="rId1"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6.xml"/></Relationships>
</file>

<file path=ppt/slides/_rels/slide17.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17.xml"/><Relationship Id="rId1" Type="http://schemas.openxmlformats.org/officeDocument/2006/relationships/image" Target="../media/image6.pn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8.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xml"/><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20.xml"/><Relationship Id="rId1"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21.xml"/><Relationship Id="rId1"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22.xml"/><Relationship Id="rId1" Type="http://schemas.openxmlformats.org/officeDocument/2006/relationships/image" Target="../media/image7.png"/></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23.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8.xml"/><Relationship Id="rId1" Type="http://schemas.openxmlformats.org/officeDocument/2006/relationships/tags" Target="../tags/tag24.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25.xml"/><Relationship Id="rId1" Type="http://schemas.openxmlformats.org/officeDocument/2006/relationships/image" Target="../media/image3.png"/></Relationships>
</file>

<file path=ppt/slides/_rels/slide26.xml.rels><?xml version="1.0" encoding="UTF-8" standalone="yes"?>
<Relationships xmlns="http://schemas.openxmlformats.org/package/2006/relationships"><Relationship Id="rId4" Type="http://schemas.openxmlformats.org/officeDocument/2006/relationships/notesSlide" Target="../notesSlides/notesSlide2.xml"/><Relationship Id="rId3" Type="http://schemas.openxmlformats.org/officeDocument/2006/relationships/slideLayout" Target="../slideLayouts/slideLayout8.xml"/><Relationship Id="rId2" Type="http://schemas.openxmlformats.org/officeDocument/2006/relationships/hyperlink" Target="https://www.pptying.com" TargetMode="External"/><Relationship Id="rId1"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4.xml"/><Relationship Id="rId1"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8.xml"/><Relationship Id="rId1" Type="http://schemas.openxmlformats.org/officeDocument/2006/relationships/chart" Target="../charts/chart1.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tags" Target="../tags/tag9.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3913212" y="4281246"/>
            <a:ext cx="4352875" cy="461665"/>
          </a:xfrm>
          <a:prstGeom prst="rect">
            <a:avLst/>
          </a:prstGeom>
          <a:noFill/>
        </p:spPr>
        <p:txBody>
          <a:bodyPr wrap="square" rtlCol="0">
            <a:spAutoFit/>
          </a:bodyPr>
          <a:lstStyle/>
          <a:p>
            <a:pPr algn="ctr"/>
            <a:r>
              <a:rPr lang="zh-CN" altLang="en-US" sz="2400" dirty="0">
                <a:solidFill>
                  <a:schemeClr val="bg1"/>
                </a:solidFill>
                <a:cs typeface="+mn-ea"/>
                <a:sym typeface="+mn-lt"/>
              </a:rPr>
              <a:t>安全生产月 安全第一</a:t>
            </a:r>
            <a:r>
              <a:rPr lang="en-US" altLang="zh-CN" sz="2400" dirty="0">
                <a:solidFill>
                  <a:schemeClr val="bg1"/>
                </a:solidFill>
                <a:cs typeface="+mn-ea"/>
                <a:sym typeface="+mn-lt"/>
              </a:rPr>
              <a:t> </a:t>
            </a:r>
            <a:r>
              <a:rPr lang="zh-CN" altLang="en-US" sz="2400" dirty="0">
                <a:solidFill>
                  <a:schemeClr val="bg1"/>
                </a:solidFill>
                <a:cs typeface="+mn-ea"/>
                <a:sym typeface="+mn-lt"/>
              </a:rPr>
              <a:t>预防为主</a:t>
            </a:r>
            <a:endParaRPr lang="zh-CN" altLang="en-US" sz="2400" dirty="0">
              <a:solidFill>
                <a:schemeClr val="bg1"/>
              </a:solidFill>
              <a:cs typeface="+mn-ea"/>
              <a:sym typeface="+mn-lt"/>
            </a:endParaRPr>
          </a:p>
        </p:txBody>
      </p:sp>
      <p:sp>
        <p:nvSpPr>
          <p:cNvPr id="11" name="文本框 10"/>
          <p:cNvSpPr txBox="1"/>
          <p:nvPr/>
        </p:nvSpPr>
        <p:spPr>
          <a:xfrm>
            <a:off x="9727013" y="1423306"/>
            <a:ext cx="1682651" cy="276999"/>
          </a:xfrm>
          <a:prstGeom prst="rect">
            <a:avLst/>
          </a:prstGeom>
          <a:noFill/>
        </p:spPr>
        <p:txBody>
          <a:bodyPr wrap="square" rtlCol="0">
            <a:spAutoFit/>
          </a:bodyPr>
          <a:lstStyle/>
          <a:p>
            <a:pPr algn="ctr"/>
            <a:r>
              <a:rPr lang="zh-CN" altLang="en-US" sz="1200" dirty="0">
                <a:solidFill>
                  <a:srgbClr val="FDE2E2"/>
                </a:solidFill>
                <a:cs typeface="+mn-ea"/>
                <a:sym typeface="+mn-lt"/>
              </a:rPr>
              <a:t>生</a:t>
            </a:r>
            <a:r>
              <a:rPr lang="en-US" altLang="zh-CN" sz="1200" dirty="0">
                <a:solidFill>
                  <a:srgbClr val="FDE2E2"/>
                </a:solidFill>
                <a:cs typeface="+mn-ea"/>
                <a:sym typeface="+mn-lt"/>
              </a:rPr>
              <a:t>.</a:t>
            </a:r>
            <a:r>
              <a:rPr lang="zh-CN" altLang="en-US" sz="1200" dirty="0">
                <a:solidFill>
                  <a:srgbClr val="FDE2E2"/>
                </a:solidFill>
                <a:cs typeface="+mn-ea"/>
                <a:sym typeface="+mn-lt"/>
              </a:rPr>
              <a:t>命</a:t>
            </a:r>
            <a:r>
              <a:rPr lang="en-US" altLang="zh-CN" sz="1200" dirty="0">
                <a:solidFill>
                  <a:srgbClr val="FDE2E2"/>
                </a:solidFill>
                <a:cs typeface="+mn-ea"/>
                <a:sym typeface="+mn-lt"/>
              </a:rPr>
              <a:t>.</a:t>
            </a:r>
            <a:r>
              <a:rPr lang="zh-CN" altLang="en-US" sz="1200" dirty="0">
                <a:solidFill>
                  <a:srgbClr val="FDE2E2"/>
                </a:solidFill>
                <a:cs typeface="+mn-ea"/>
                <a:sym typeface="+mn-lt"/>
              </a:rPr>
              <a:t>至</a:t>
            </a:r>
            <a:r>
              <a:rPr lang="en-US" altLang="zh-CN" sz="1200" dirty="0">
                <a:solidFill>
                  <a:srgbClr val="FDE2E2"/>
                </a:solidFill>
                <a:cs typeface="+mn-ea"/>
                <a:sym typeface="+mn-lt"/>
              </a:rPr>
              <a:t>.</a:t>
            </a:r>
            <a:r>
              <a:rPr lang="zh-CN" altLang="en-US" sz="1200" dirty="0">
                <a:solidFill>
                  <a:srgbClr val="FDE2E2"/>
                </a:solidFill>
                <a:cs typeface="+mn-ea"/>
                <a:sym typeface="+mn-lt"/>
              </a:rPr>
              <a:t>上</a:t>
            </a:r>
            <a:endParaRPr lang="zh-CN" altLang="en-US" sz="1200" dirty="0">
              <a:solidFill>
                <a:srgbClr val="FDE2E2"/>
              </a:solidFill>
              <a:cs typeface="+mn-ea"/>
              <a:sym typeface="+mn-lt"/>
            </a:endParaRPr>
          </a:p>
        </p:txBody>
      </p:sp>
      <p:sp>
        <p:nvSpPr>
          <p:cNvPr id="12" name="文本框 11"/>
          <p:cNvSpPr txBox="1"/>
          <p:nvPr/>
        </p:nvSpPr>
        <p:spPr>
          <a:xfrm>
            <a:off x="9274877" y="1167172"/>
            <a:ext cx="2586923" cy="276999"/>
          </a:xfrm>
          <a:prstGeom prst="rect">
            <a:avLst/>
          </a:prstGeom>
          <a:noFill/>
        </p:spPr>
        <p:txBody>
          <a:bodyPr wrap="square">
            <a:spAutoFit/>
          </a:bodyPr>
          <a:lstStyle/>
          <a:p>
            <a:pPr algn="ctr"/>
            <a:r>
              <a:rPr lang="en-US" altLang="zh-CN" sz="1200" dirty="0">
                <a:solidFill>
                  <a:srgbClr val="FDE2E2"/>
                </a:solidFill>
                <a:cs typeface="+mn-ea"/>
                <a:sym typeface="+mn-lt"/>
              </a:rPr>
              <a:t>SAFE PRODUCTION MONTH</a:t>
            </a:r>
            <a:endParaRPr lang="en-US" altLang="zh-CN" sz="1200" dirty="0">
              <a:solidFill>
                <a:srgbClr val="FDE2E2"/>
              </a:solidFill>
              <a:cs typeface="+mn-ea"/>
              <a:sym typeface="+mn-lt"/>
            </a:endParaRPr>
          </a:p>
        </p:txBody>
      </p:sp>
      <p:sp>
        <p:nvSpPr>
          <p:cNvPr id="13" name="文本框 12"/>
          <p:cNvSpPr txBox="1"/>
          <p:nvPr/>
        </p:nvSpPr>
        <p:spPr>
          <a:xfrm>
            <a:off x="3157985" y="5035563"/>
            <a:ext cx="6303515" cy="369332"/>
          </a:xfrm>
          <a:prstGeom prst="rect">
            <a:avLst/>
          </a:prstGeom>
          <a:noFill/>
        </p:spPr>
        <p:txBody>
          <a:bodyPr wrap="square">
            <a:spAutoFit/>
          </a:bodyPr>
          <a:lstStyle/>
          <a:p>
            <a:r>
              <a:rPr lang="zh-CN" altLang="en-US" dirty="0">
                <a:solidFill>
                  <a:srgbClr val="FDEDA7"/>
                </a:solidFill>
                <a:cs typeface="+mn-ea"/>
                <a:sym typeface="+mn-lt"/>
              </a:rPr>
              <a:t>第 </a:t>
            </a:r>
            <a:r>
              <a:rPr lang="en-US" altLang="zh-CN" dirty="0">
                <a:solidFill>
                  <a:srgbClr val="FDEDA7"/>
                </a:solidFill>
                <a:cs typeface="+mn-ea"/>
                <a:sym typeface="+mn-lt"/>
              </a:rPr>
              <a:t>XX</a:t>
            </a:r>
            <a:r>
              <a:rPr lang="zh-CN" altLang="en-US" dirty="0" smtClean="0">
                <a:solidFill>
                  <a:srgbClr val="FDEDA7"/>
                </a:solidFill>
                <a:cs typeface="+mn-ea"/>
                <a:sym typeface="+mn-lt"/>
              </a:rPr>
              <a:t> </a:t>
            </a:r>
            <a:r>
              <a:rPr lang="zh-CN" altLang="en-US" dirty="0">
                <a:solidFill>
                  <a:srgbClr val="FDEDA7"/>
                </a:solidFill>
                <a:cs typeface="+mn-ea"/>
                <a:sym typeface="+mn-lt"/>
              </a:rPr>
              <a:t>个 安 全 生 产 月          </a:t>
            </a:r>
            <a:r>
              <a:rPr lang="en-US" altLang="zh-CN" dirty="0">
                <a:solidFill>
                  <a:srgbClr val="FDEDA7"/>
                </a:solidFill>
                <a:cs typeface="+mn-ea"/>
                <a:sym typeface="+mn-lt"/>
              </a:rPr>
              <a:t>#</a:t>
            </a:r>
            <a:r>
              <a:rPr lang="zh-CN" altLang="en-US" dirty="0">
                <a:solidFill>
                  <a:srgbClr val="FDEDA7"/>
                </a:solidFill>
                <a:cs typeface="+mn-ea"/>
                <a:sym typeface="+mn-lt"/>
              </a:rPr>
              <a:t>安 全 上 岗   平 安 回 家 </a:t>
            </a:r>
            <a:r>
              <a:rPr lang="en-US" altLang="zh-CN" dirty="0">
                <a:solidFill>
                  <a:srgbClr val="FDEDA7"/>
                </a:solidFill>
                <a:cs typeface="+mn-ea"/>
                <a:sym typeface="+mn-lt"/>
              </a:rPr>
              <a:t>#</a:t>
            </a:r>
            <a:endParaRPr lang="en-US" altLang="zh-CN" dirty="0">
              <a:solidFill>
                <a:srgbClr val="FDEDA7"/>
              </a:solidFill>
              <a:cs typeface="+mn-ea"/>
              <a:sym typeface="+mn-lt"/>
            </a:endParaRPr>
          </a:p>
        </p:txBody>
      </p:sp>
      <p:pic>
        <p:nvPicPr>
          <p:cNvPr id="14" name="图片 13"/>
          <p:cNvPicPr>
            <a:picLocks noChangeAspect="1"/>
          </p:cNvPicPr>
          <p:nvPr/>
        </p:nvPicPr>
        <p:blipFill rotWithShape="1">
          <a:blip r:embed="rId1">
            <a:extLst>
              <a:ext uri="{28A0092B-C50C-407E-A947-70E740481C1C}">
                <a14:useLocalDpi xmlns:a14="http://schemas.microsoft.com/office/drawing/2010/main" val="0"/>
              </a:ext>
            </a:extLst>
          </a:blip>
          <a:srcRect t="999" b="16589"/>
          <a:stretch>
            <a:fillRect/>
          </a:stretch>
        </p:blipFill>
        <p:spPr>
          <a:xfrm>
            <a:off x="9353648" y="4116349"/>
            <a:ext cx="2838352" cy="2138387"/>
          </a:xfrm>
          <a:prstGeom prst="rect">
            <a:avLst/>
          </a:prstGeom>
          <a:noFill/>
        </p:spPr>
      </p:pic>
      <p:sp>
        <p:nvSpPr>
          <p:cNvPr id="5" name="矩形 4"/>
          <p:cNvSpPr/>
          <p:nvPr/>
        </p:nvSpPr>
        <p:spPr>
          <a:xfrm>
            <a:off x="3420490" y="1561805"/>
            <a:ext cx="5338321" cy="2554545"/>
          </a:xfrm>
          <a:prstGeom prst="rect">
            <a:avLst/>
          </a:prstGeom>
          <a:noFill/>
        </p:spPr>
        <p:txBody>
          <a:bodyPr wrap="none" lIns="91440" tIns="45720" rIns="91440" bIns="45720">
            <a:spAutoFit/>
          </a:bodyPr>
          <a:lstStyle/>
          <a:p>
            <a:pPr algn="ctr"/>
            <a:r>
              <a:rPr lang="zh-CN" altLang="en-US" sz="8000" cap="none" spc="0" dirty="0">
                <a:ln w="12700" cmpd="sng">
                  <a:solidFill>
                    <a:schemeClr val="accent4"/>
                  </a:solidFill>
                  <a:prstDash val="solid"/>
                </a:ln>
                <a:solidFill>
                  <a:srgbClr val="F8F0C1"/>
                </a:solidFill>
                <a:effectLst/>
                <a:latin typeface="方正粗黑宋简体" panose="02000000000000000000" pitchFamily="2" charset="-122"/>
                <a:ea typeface="方正粗黑宋简体" panose="02000000000000000000" pitchFamily="2" charset="-122"/>
                <a:cs typeface="+mn-ea"/>
                <a:sym typeface="+mn-lt"/>
              </a:rPr>
              <a:t>安全伴你行</a:t>
            </a:r>
            <a:endParaRPr lang="en-US" altLang="zh-CN" sz="8000" cap="none" spc="0" dirty="0">
              <a:ln w="12700" cmpd="sng">
                <a:solidFill>
                  <a:schemeClr val="accent4"/>
                </a:solidFill>
                <a:prstDash val="solid"/>
              </a:ln>
              <a:solidFill>
                <a:srgbClr val="F8F0C1"/>
              </a:solidFill>
              <a:effectLst/>
              <a:latin typeface="方正粗黑宋简体" panose="02000000000000000000" pitchFamily="2" charset="-122"/>
              <a:ea typeface="方正粗黑宋简体" panose="02000000000000000000" pitchFamily="2" charset="-122"/>
              <a:cs typeface="+mn-ea"/>
              <a:sym typeface="+mn-lt"/>
            </a:endParaRPr>
          </a:p>
          <a:p>
            <a:pPr algn="ctr"/>
            <a:r>
              <a:rPr lang="zh-CN" altLang="en-US" sz="8000" cap="none" spc="0" dirty="0">
                <a:ln w="12700" cmpd="sng">
                  <a:solidFill>
                    <a:schemeClr val="accent4"/>
                  </a:solidFill>
                  <a:prstDash val="solid"/>
                </a:ln>
                <a:solidFill>
                  <a:srgbClr val="F8F0C1"/>
                </a:solidFill>
                <a:effectLst/>
                <a:latin typeface="方正粗黑宋简体" panose="02000000000000000000" pitchFamily="2" charset="-122"/>
                <a:ea typeface="方正粗黑宋简体" panose="02000000000000000000" pitchFamily="2" charset="-122"/>
                <a:cs typeface="+mn-ea"/>
                <a:sym typeface="+mn-lt"/>
              </a:rPr>
              <a:t>我们在行动</a:t>
            </a:r>
            <a:endParaRPr lang="zh-CN" altLang="en-US" sz="8000" cap="none" spc="0" dirty="0">
              <a:ln w="12700" cmpd="sng">
                <a:solidFill>
                  <a:schemeClr val="accent4"/>
                </a:solidFill>
                <a:prstDash val="solid"/>
              </a:ln>
              <a:solidFill>
                <a:srgbClr val="F8F0C1"/>
              </a:solidFill>
              <a:effectLst/>
              <a:latin typeface="方正粗黑宋简体" panose="02000000000000000000" pitchFamily="2" charset="-122"/>
              <a:ea typeface="方正粗黑宋简体" panose="02000000000000000000" pitchFamily="2" charset="-122"/>
              <a:cs typeface="+mn-ea"/>
              <a:sym typeface="+mn-lt"/>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3808">
        <p:random/>
      </p:transition>
    </mc:Choice>
    <mc:Fallback>
      <p:transition spd="slow" advTm="3808">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anim calcmode="lin" valueType="num">
                                      <p:cBhvr>
                                        <p:cTn id="29" dur="1000" fill="hold"/>
                                        <p:tgtEl>
                                          <p:spTgt spid="13"/>
                                        </p:tgtEl>
                                        <p:attrNameLst>
                                          <p:attrName>ppt_x</p:attrName>
                                        </p:attrNameLst>
                                      </p:cBhvr>
                                      <p:tavLst>
                                        <p:tav tm="0">
                                          <p:val>
                                            <p:strVal val="#ppt_x"/>
                                          </p:val>
                                        </p:tav>
                                        <p:tav tm="100000">
                                          <p:val>
                                            <p:strVal val="#ppt_x"/>
                                          </p:val>
                                        </p:tav>
                                      </p:tavLst>
                                    </p:anim>
                                    <p:anim calcmode="lin" valueType="num">
                                      <p:cBhvr>
                                        <p:cTn id="30" dur="1000" fill="hold"/>
                                        <p:tgtEl>
                                          <p:spTgt spid="13"/>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1000"/>
                                        <p:tgtEl>
                                          <p:spTgt spid="12"/>
                                        </p:tgtEl>
                                      </p:cBhvr>
                                    </p:animEffect>
                                    <p:anim calcmode="lin" valueType="num">
                                      <p:cBhvr>
                                        <p:cTn id="34" dur="1000" fill="hold"/>
                                        <p:tgtEl>
                                          <p:spTgt spid="12"/>
                                        </p:tgtEl>
                                        <p:attrNameLst>
                                          <p:attrName>ppt_x</p:attrName>
                                        </p:attrNameLst>
                                      </p:cBhvr>
                                      <p:tavLst>
                                        <p:tav tm="0">
                                          <p:val>
                                            <p:strVal val="#ppt_x"/>
                                          </p:val>
                                        </p:tav>
                                        <p:tav tm="100000">
                                          <p:val>
                                            <p:strVal val="#ppt_x"/>
                                          </p:val>
                                        </p:tav>
                                      </p:tavLst>
                                    </p:anim>
                                    <p:anim calcmode="lin" valueType="num">
                                      <p:cBhvr>
                                        <p:cTn id="35" dur="1000" fill="hold"/>
                                        <p:tgtEl>
                                          <p:spTgt spid="12"/>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1000"/>
                                        <p:tgtEl>
                                          <p:spTgt spid="11"/>
                                        </p:tgtEl>
                                      </p:cBhvr>
                                    </p:animEffect>
                                    <p:anim calcmode="lin" valueType="num">
                                      <p:cBhvr>
                                        <p:cTn id="39" dur="1000" fill="hold"/>
                                        <p:tgtEl>
                                          <p:spTgt spid="11"/>
                                        </p:tgtEl>
                                        <p:attrNameLst>
                                          <p:attrName>ppt_x</p:attrName>
                                        </p:attrNameLst>
                                      </p:cBhvr>
                                      <p:tavLst>
                                        <p:tav tm="0">
                                          <p:val>
                                            <p:strVal val="#ppt_x"/>
                                          </p:val>
                                        </p:tav>
                                        <p:tav tm="100000">
                                          <p:val>
                                            <p:strVal val="#ppt_x"/>
                                          </p:val>
                                        </p:tav>
                                      </p:tavLst>
                                    </p:anim>
                                    <p:anim calcmode="lin" valueType="num">
                                      <p:cBhvr>
                                        <p:cTn id="4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660400" y="1028700"/>
            <a:ext cx="10858500" cy="53735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cs typeface="+mn-ea"/>
              <a:sym typeface="+mn-lt"/>
            </a:endParaRPr>
          </a:p>
        </p:txBody>
      </p:sp>
      <p:grpSp>
        <p:nvGrpSpPr>
          <p:cNvPr id="10" name="组合 9"/>
          <p:cNvGrpSpPr/>
          <p:nvPr/>
        </p:nvGrpSpPr>
        <p:grpSpPr>
          <a:xfrm>
            <a:off x="4353771" y="190561"/>
            <a:ext cx="3484458" cy="674781"/>
            <a:chOff x="4189953" y="570989"/>
            <a:chExt cx="853074" cy="798035"/>
          </a:xfrm>
          <a:effectLst/>
        </p:grpSpPr>
        <p:sp>
          <p:nvSpPr>
            <p:cNvPr id="11" name="文本框 10"/>
            <p:cNvSpPr txBox="1"/>
            <p:nvPr/>
          </p:nvSpPr>
          <p:spPr>
            <a:xfrm>
              <a:off x="4195249" y="1077829"/>
              <a:ext cx="826593" cy="291195"/>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000" dirty="0">
                  <a:solidFill>
                    <a:srgbClr val="F8F0C1"/>
                  </a:solidFill>
                  <a:effectLst>
                    <a:glow rad="101600">
                      <a:srgbClr val="F8F0C1">
                        <a:alpha val="40000"/>
                      </a:srgbClr>
                    </a:glow>
                  </a:effectLst>
                  <a:cs typeface="+mn-ea"/>
                  <a:sym typeface="+mn-lt"/>
                </a:rPr>
                <a:t>THE OTHER</a:t>
              </a:r>
              <a:endParaRPr lang="zh-CN" altLang="en-US" sz="1000" dirty="0">
                <a:solidFill>
                  <a:srgbClr val="F8F0C1"/>
                </a:solidFill>
                <a:effectLst>
                  <a:glow rad="101600">
                    <a:srgbClr val="F8F0C1">
                      <a:alpha val="40000"/>
                    </a:srgbClr>
                  </a:glow>
                </a:effectLst>
                <a:cs typeface="+mn-ea"/>
                <a:sym typeface="+mn-lt"/>
              </a:endParaRPr>
            </a:p>
          </p:txBody>
        </p:sp>
        <p:sp>
          <p:nvSpPr>
            <p:cNvPr id="12" name="文本框 11"/>
            <p:cNvSpPr txBox="1"/>
            <p:nvPr/>
          </p:nvSpPr>
          <p:spPr>
            <a:xfrm>
              <a:off x="4189953" y="570989"/>
              <a:ext cx="853074" cy="545992"/>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2400" dirty="0">
                  <a:solidFill>
                    <a:srgbClr val="F8F0C1"/>
                  </a:solidFill>
                  <a:effectLst>
                    <a:glow rad="101600">
                      <a:srgbClr val="F8F0C1">
                        <a:alpha val="40000"/>
                      </a:srgbClr>
                    </a:glow>
                  </a:effectLst>
                  <a:cs typeface="+mn-ea"/>
                  <a:sym typeface="+mn-lt"/>
                </a:rPr>
                <a:t>安全生产月的意义</a:t>
              </a:r>
              <a:endParaRPr lang="zh-CN" altLang="en-US" sz="2400" dirty="0">
                <a:solidFill>
                  <a:srgbClr val="F8F0C1"/>
                </a:solidFill>
                <a:effectLst>
                  <a:glow rad="101600">
                    <a:srgbClr val="F8F0C1">
                      <a:alpha val="40000"/>
                    </a:srgbClr>
                  </a:glow>
                </a:effectLst>
                <a:cs typeface="+mn-ea"/>
                <a:sym typeface="+mn-lt"/>
              </a:endParaRPr>
            </a:p>
          </p:txBody>
        </p:sp>
      </p:grpSp>
      <p:sp>
        <p:nvSpPr>
          <p:cNvPr id="15" name="文本框 14"/>
          <p:cNvSpPr txBox="1"/>
          <p:nvPr/>
        </p:nvSpPr>
        <p:spPr>
          <a:xfrm>
            <a:off x="1232877" y="3235223"/>
            <a:ext cx="3376293" cy="1384995"/>
          </a:xfrm>
          <a:prstGeom prst="rect">
            <a:avLst/>
          </a:prstGeom>
          <a:noFill/>
        </p:spPr>
        <p:txBody>
          <a:bodyPr wrap="square">
            <a:spAutoFit/>
          </a:bodyPr>
          <a:lstStyle/>
          <a:p>
            <a:pPr lvl="0" algn="ctr">
              <a:lnSpc>
                <a:spcPct val="150000"/>
              </a:lnSpc>
            </a:pPr>
            <a:r>
              <a:rPr lang="zh-CN" altLang="en-US" sz="1400" spc="600" dirty="0">
                <a:solidFill>
                  <a:srgbClr val="B70100"/>
                </a:solidFill>
                <a:cs typeface="+mn-ea"/>
                <a:sym typeface="+mn-lt"/>
              </a:rPr>
              <a:t>为有效控制事故的发生，劳动部于</a:t>
            </a:r>
            <a:r>
              <a:rPr lang="en-US" altLang="zh-CN" sz="1400" spc="600" dirty="0">
                <a:solidFill>
                  <a:srgbClr val="B70100"/>
                </a:solidFill>
                <a:cs typeface="+mn-ea"/>
                <a:sym typeface="+mn-lt"/>
              </a:rPr>
              <a:t>5</a:t>
            </a:r>
            <a:r>
              <a:rPr lang="zh-CN" altLang="en-US" sz="1400" spc="600" dirty="0">
                <a:solidFill>
                  <a:srgbClr val="B70100"/>
                </a:solidFill>
                <a:cs typeface="+mn-ea"/>
                <a:sym typeface="+mn-lt"/>
              </a:rPr>
              <a:t>月</a:t>
            </a:r>
            <a:r>
              <a:rPr lang="en-US" altLang="zh-CN" sz="1400" spc="600" dirty="0">
                <a:solidFill>
                  <a:srgbClr val="B70100"/>
                </a:solidFill>
                <a:cs typeface="+mn-ea"/>
                <a:sym typeface="+mn-lt"/>
              </a:rPr>
              <a:t>24</a:t>
            </a:r>
            <a:r>
              <a:rPr lang="zh-CN" altLang="en-US" sz="1400" spc="600" dirty="0">
                <a:solidFill>
                  <a:srgbClr val="B70100"/>
                </a:solidFill>
                <a:cs typeface="+mn-ea"/>
                <a:sym typeface="+mn-lt"/>
              </a:rPr>
              <a:t>日至</a:t>
            </a:r>
            <a:r>
              <a:rPr lang="en-US" altLang="zh-CN" sz="1400" spc="600" dirty="0">
                <a:solidFill>
                  <a:srgbClr val="B70100"/>
                </a:solidFill>
                <a:cs typeface="+mn-ea"/>
                <a:sym typeface="+mn-lt"/>
              </a:rPr>
              <a:t>30</a:t>
            </a:r>
            <a:r>
              <a:rPr lang="zh-CN" altLang="en-US" sz="1400" spc="600" dirty="0">
                <a:solidFill>
                  <a:srgbClr val="B70100"/>
                </a:solidFill>
                <a:cs typeface="+mn-ea"/>
                <a:sym typeface="+mn-lt"/>
              </a:rPr>
              <a:t>日，在全国范围内开展了以“遵章守纪。</a:t>
            </a:r>
            <a:endParaRPr kumimoji="0" lang="zh-CN" altLang="en-US" sz="1200" b="0" i="0" u="none" strike="noStrike" kern="0" cap="none" spc="600" normalizeH="0" noProof="0" dirty="0">
              <a:ln>
                <a:noFill/>
              </a:ln>
              <a:solidFill>
                <a:srgbClr val="B70100"/>
              </a:solidFill>
              <a:effectLst/>
              <a:uLnTx/>
              <a:uFillTx/>
              <a:cs typeface="+mn-ea"/>
              <a:sym typeface="+mn-lt"/>
            </a:endParaRPr>
          </a:p>
        </p:txBody>
      </p:sp>
      <p:sp>
        <p:nvSpPr>
          <p:cNvPr id="16" name="文本框 15"/>
          <p:cNvSpPr txBox="1"/>
          <p:nvPr/>
        </p:nvSpPr>
        <p:spPr>
          <a:xfrm>
            <a:off x="1329563" y="1645158"/>
            <a:ext cx="3376293" cy="1061829"/>
          </a:xfrm>
          <a:prstGeom prst="rect">
            <a:avLst/>
          </a:prstGeom>
          <a:noFill/>
        </p:spPr>
        <p:txBody>
          <a:bodyPr wrap="square">
            <a:spAutoFit/>
          </a:bodyPr>
          <a:lstStyle/>
          <a:p>
            <a:pPr lvl="0" algn="ctr">
              <a:lnSpc>
                <a:spcPct val="150000"/>
              </a:lnSpc>
            </a:pPr>
            <a:r>
              <a:rPr lang="zh-CN" altLang="en-US" sz="1400" spc="600" dirty="0">
                <a:solidFill>
                  <a:srgbClr val="B70100"/>
                </a:solidFill>
                <a:cs typeface="+mn-ea"/>
                <a:sym typeface="+mn-lt"/>
              </a:rPr>
              <a:t>但是，从</a:t>
            </a:r>
            <a:r>
              <a:rPr lang="en-US" altLang="zh-CN" sz="1400" spc="600" dirty="0">
                <a:solidFill>
                  <a:srgbClr val="B70100"/>
                </a:solidFill>
                <a:cs typeface="+mn-ea"/>
                <a:sym typeface="+mn-lt"/>
              </a:rPr>
              <a:t>1992</a:t>
            </a:r>
            <a:r>
              <a:rPr lang="zh-CN" altLang="en-US" sz="1400" spc="600" dirty="0">
                <a:solidFill>
                  <a:srgbClr val="B70100"/>
                </a:solidFill>
                <a:cs typeface="+mn-ea"/>
                <a:sym typeface="+mn-lt"/>
              </a:rPr>
              <a:t>年下半年开始，全国的安全生产形势却趋于恶化。</a:t>
            </a:r>
            <a:endParaRPr kumimoji="0" lang="zh-CN" altLang="en-US" sz="1200" b="0" i="0" u="none" strike="noStrike" kern="0" cap="none" spc="600" normalizeH="0" noProof="0" dirty="0">
              <a:ln>
                <a:noFill/>
              </a:ln>
              <a:solidFill>
                <a:srgbClr val="B70100"/>
              </a:solidFill>
              <a:effectLst/>
              <a:uLnTx/>
              <a:uFillTx/>
              <a:cs typeface="+mn-ea"/>
              <a:sym typeface="+mn-lt"/>
            </a:endParaRPr>
          </a:p>
        </p:txBody>
      </p:sp>
      <p:sp>
        <p:nvSpPr>
          <p:cNvPr id="17" name="文本框 16"/>
          <p:cNvSpPr txBox="1"/>
          <p:nvPr/>
        </p:nvSpPr>
        <p:spPr>
          <a:xfrm>
            <a:off x="7695981" y="2373144"/>
            <a:ext cx="3376293" cy="1061829"/>
          </a:xfrm>
          <a:prstGeom prst="rect">
            <a:avLst/>
          </a:prstGeom>
          <a:noFill/>
        </p:spPr>
        <p:txBody>
          <a:bodyPr wrap="square">
            <a:spAutoFit/>
          </a:bodyPr>
          <a:lstStyle/>
          <a:p>
            <a:pPr lvl="0" algn="ctr">
              <a:lnSpc>
                <a:spcPct val="150000"/>
              </a:lnSpc>
            </a:pPr>
            <a:r>
              <a:rPr lang="zh-CN" altLang="en-US" sz="1400" spc="600" dirty="0">
                <a:solidFill>
                  <a:srgbClr val="B70100"/>
                </a:solidFill>
                <a:cs typeface="+mn-ea"/>
                <a:sym typeface="+mn-lt"/>
              </a:rPr>
              <a:t>杜绝‘三违’”为主题，以控制事故为目的的“安全生产周”活动</a:t>
            </a:r>
            <a:r>
              <a:rPr lang="zh-CN" altLang="en-US" sz="1400" spc="600" dirty="0">
                <a:solidFill>
                  <a:srgbClr val="F8F0C1"/>
                </a:solidFill>
                <a:cs typeface="+mn-ea"/>
                <a:sym typeface="+mn-lt"/>
              </a:rPr>
              <a:t>。</a:t>
            </a:r>
            <a:endParaRPr kumimoji="0" lang="zh-CN" altLang="en-US" sz="1200" b="0" i="0" u="none" strike="noStrike" kern="0" cap="none" spc="600" normalizeH="0" noProof="0" dirty="0">
              <a:ln>
                <a:noFill/>
              </a:ln>
              <a:solidFill>
                <a:srgbClr val="F8F0C1"/>
              </a:solidFill>
              <a:effectLst/>
              <a:uLnTx/>
              <a:uFillTx/>
              <a:cs typeface="+mn-ea"/>
              <a:sym typeface="+mn-lt"/>
            </a:endParaRPr>
          </a:p>
        </p:txBody>
      </p:sp>
      <p:sp>
        <p:nvSpPr>
          <p:cNvPr id="18" name="文本框 17"/>
          <p:cNvSpPr txBox="1"/>
          <p:nvPr/>
        </p:nvSpPr>
        <p:spPr>
          <a:xfrm>
            <a:off x="1369163" y="4888547"/>
            <a:ext cx="3376293" cy="1061829"/>
          </a:xfrm>
          <a:prstGeom prst="rect">
            <a:avLst/>
          </a:prstGeom>
          <a:noFill/>
        </p:spPr>
        <p:txBody>
          <a:bodyPr wrap="square">
            <a:spAutoFit/>
          </a:bodyPr>
          <a:lstStyle/>
          <a:p>
            <a:pPr lvl="0" algn="ctr">
              <a:lnSpc>
                <a:spcPct val="150000"/>
              </a:lnSpc>
            </a:pPr>
            <a:r>
              <a:rPr lang="zh-CN" altLang="en-US" sz="1400" spc="600" dirty="0">
                <a:solidFill>
                  <a:srgbClr val="B70100"/>
                </a:solidFill>
                <a:cs typeface="+mn-ea"/>
                <a:sym typeface="+mn-lt"/>
              </a:rPr>
              <a:t>由于安全生产工作尚不适应经济发展的新特点，全国各类事故继续呈上升趋势</a:t>
            </a:r>
            <a:r>
              <a:rPr lang="zh-CN" altLang="en-US" sz="1400" spc="600" dirty="0">
                <a:solidFill>
                  <a:srgbClr val="F8F0C1"/>
                </a:solidFill>
                <a:cs typeface="+mn-ea"/>
                <a:sym typeface="+mn-lt"/>
              </a:rPr>
              <a:t>。</a:t>
            </a:r>
            <a:endParaRPr kumimoji="0" lang="zh-CN" altLang="en-US" sz="1200" b="0" i="0" u="none" strike="noStrike" kern="0" cap="none" spc="600" normalizeH="0" noProof="0" dirty="0">
              <a:ln>
                <a:noFill/>
              </a:ln>
              <a:solidFill>
                <a:srgbClr val="F8F0C1"/>
              </a:solidFill>
              <a:effectLst/>
              <a:uLnTx/>
              <a:uFillTx/>
              <a:cs typeface="+mn-ea"/>
              <a:sym typeface="+mn-lt"/>
            </a:endParaRPr>
          </a:p>
        </p:txBody>
      </p:sp>
      <p:sp>
        <p:nvSpPr>
          <p:cNvPr id="19" name="文本框 18"/>
          <p:cNvSpPr txBox="1"/>
          <p:nvPr/>
        </p:nvSpPr>
        <p:spPr>
          <a:xfrm>
            <a:off x="7656344" y="4166129"/>
            <a:ext cx="3376293" cy="1061829"/>
          </a:xfrm>
          <a:prstGeom prst="rect">
            <a:avLst/>
          </a:prstGeom>
          <a:noFill/>
        </p:spPr>
        <p:txBody>
          <a:bodyPr wrap="square">
            <a:spAutoFit/>
          </a:bodyPr>
          <a:lstStyle/>
          <a:p>
            <a:pPr lvl="0" algn="ctr">
              <a:lnSpc>
                <a:spcPct val="150000"/>
              </a:lnSpc>
            </a:pPr>
            <a:r>
              <a:rPr lang="en-US" altLang="zh-CN" sz="1400" spc="600" dirty="0">
                <a:solidFill>
                  <a:srgbClr val="B70100"/>
                </a:solidFill>
                <a:cs typeface="+mn-ea"/>
                <a:sym typeface="+mn-lt"/>
              </a:rPr>
              <a:t>1994</a:t>
            </a:r>
            <a:r>
              <a:rPr lang="zh-CN" altLang="en-US" sz="1400" spc="600" dirty="0">
                <a:solidFill>
                  <a:srgbClr val="B70100"/>
                </a:solidFill>
                <a:cs typeface="+mn-ea"/>
                <a:sym typeface="+mn-lt"/>
              </a:rPr>
              <a:t>年初，国务院发出了</a:t>
            </a:r>
            <a:r>
              <a:rPr lang="en-US" altLang="zh-CN" sz="1400" spc="600" dirty="0">
                <a:solidFill>
                  <a:srgbClr val="B70100"/>
                </a:solidFill>
                <a:cs typeface="+mn-ea"/>
                <a:sym typeface="+mn-lt"/>
              </a:rPr>
              <a:t>《</a:t>
            </a:r>
            <a:r>
              <a:rPr lang="zh-CN" altLang="en-US" sz="1400" spc="600" dirty="0">
                <a:solidFill>
                  <a:srgbClr val="B70100"/>
                </a:solidFill>
                <a:cs typeface="+mn-ea"/>
                <a:sym typeface="+mn-lt"/>
              </a:rPr>
              <a:t>关于加强安全生产工作的通知</a:t>
            </a:r>
            <a:r>
              <a:rPr lang="en-US" altLang="zh-CN" sz="1400" spc="600" dirty="0">
                <a:solidFill>
                  <a:srgbClr val="B70100"/>
                </a:solidFill>
                <a:cs typeface="+mn-ea"/>
                <a:sym typeface="+mn-lt"/>
              </a:rPr>
              <a:t>》</a:t>
            </a:r>
            <a:endParaRPr kumimoji="0" lang="zh-CN" altLang="en-US" sz="1200" b="0" i="0" u="none" strike="noStrike" kern="0" cap="none" spc="600" normalizeH="0" noProof="0" dirty="0">
              <a:ln>
                <a:noFill/>
              </a:ln>
              <a:solidFill>
                <a:srgbClr val="B70100"/>
              </a:solidFill>
              <a:effectLst/>
              <a:uLnTx/>
              <a:uFillTx/>
              <a:cs typeface="+mn-ea"/>
              <a:sym typeface="+mn-lt"/>
            </a:endParaRPr>
          </a:p>
        </p:txBody>
      </p:sp>
      <p:sp>
        <p:nvSpPr>
          <p:cNvPr id="22" name="等腰三角形 21"/>
          <p:cNvSpPr/>
          <p:nvPr/>
        </p:nvSpPr>
        <p:spPr>
          <a:xfrm rot="5400000">
            <a:off x="5389374" y="1489757"/>
            <a:ext cx="1238588" cy="1080443"/>
          </a:xfrm>
          <a:prstGeom prst="triangl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cs typeface="+mn-ea"/>
              <a:sym typeface="+mn-lt"/>
            </a:endParaRPr>
          </a:p>
        </p:txBody>
      </p:sp>
      <p:sp>
        <p:nvSpPr>
          <p:cNvPr id="23" name="等腰三角形 22"/>
          <p:cNvSpPr/>
          <p:nvPr/>
        </p:nvSpPr>
        <p:spPr>
          <a:xfrm rot="5400000">
            <a:off x="5389374" y="3121716"/>
            <a:ext cx="1238588" cy="1080443"/>
          </a:xfrm>
          <a:prstGeom prst="triangle">
            <a:avLst/>
          </a:prstGeom>
          <a:solidFill>
            <a:srgbClr val="C4020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cs typeface="+mn-ea"/>
              <a:sym typeface="+mn-lt"/>
            </a:endParaRPr>
          </a:p>
        </p:txBody>
      </p:sp>
      <p:sp>
        <p:nvSpPr>
          <p:cNvPr id="24" name="等腰三角形 23"/>
          <p:cNvSpPr/>
          <p:nvPr/>
        </p:nvSpPr>
        <p:spPr>
          <a:xfrm rot="5400000" flipH="1" flipV="1">
            <a:off x="5734238" y="2305737"/>
            <a:ext cx="1238588" cy="1080443"/>
          </a:xfrm>
          <a:prstGeom prst="triangle">
            <a:avLst/>
          </a:prstGeom>
          <a:solidFill>
            <a:srgbClr val="8A020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cs typeface="+mn-ea"/>
              <a:sym typeface="+mn-lt"/>
            </a:endParaRPr>
          </a:p>
        </p:txBody>
      </p:sp>
      <p:sp>
        <p:nvSpPr>
          <p:cNvPr id="25" name="等腰三角形 24"/>
          <p:cNvSpPr/>
          <p:nvPr/>
        </p:nvSpPr>
        <p:spPr>
          <a:xfrm rot="5400000" flipH="1" flipV="1">
            <a:off x="5734238" y="3937695"/>
            <a:ext cx="1238588" cy="1080443"/>
          </a:xfrm>
          <a:prstGeom prst="triangle">
            <a:avLst/>
          </a:prstGeom>
          <a:solidFill>
            <a:srgbClr val="8A0203"/>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cs typeface="+mn-ea"/>
              <a:sym typeface="+mn-lt"/>
            </a:endParaRPr>
          </a:p>
        </p:txBody>
      </p:sp>
      <p:sp>
        <p:nvSpPr>
          <p:cNvPr id="26" name="等腰三角形 25"/>
          <p:cNvSpPr/>
          <p:nvPr/>
        </p:nvSpPr>
        <p:spPr>
          <a:xfrm rot="5400000">
            <a:off x="5389374" y="4753675"/>
            <a:ext cx="1238588" cy="1080443"/>
          </a:xfrm>
          <a:prstGeom prst="triangle">
            <a:avLst/>
          </a:prstGeom>
          <a:solidFill>
            <a:srgbClr val="C40202"/>
          </a:solidFill>
          <a:ln>
            <a:noFill/>
          </a:ln>
        </p:spPr>
        <p:style>
          <a:lnRef idx="2">
            <a:schemeClr val="accent1">
              <a:shade val="50000"/>
            </a:schemeClr>
          </a:lnRef>
          <a:fillRef idx="1">
            <a:schemeClr val="accent1"/>
          </a:fillRef>
          <a:effectRef idx="0">
            <a:schemeClr val="accent1"/>
          </a:effectRef>
          <a:fontRef idx="minor">
            <a:schemeClr val="lt1"/>
          </a:fontRef>
        </p:style>
        <p:txBody>
          <a:bodyPr vertOverflow="overflow" horzOverflow="overflow" vert="horz" wrap="square" numCol="1" spcCol="0" rtlCol="0" fromWordArt="0" anchor="ctr" anchorCtr="0" forceAA="0" compatLnSpc="1">
            <a:noAutofit/>
          </a:bodyPr>
          <a:lstStyle/>
          <a:p>
            <a:pPr lvl="0" algn="ctr">
              <a:buClrTx/>
              <a:buSzTx/>
              <a:buFontTx/>
            </a:pPr>
            <a:endParaRPr lang="zh-CN" altLang="en-US">
              <a:cs typeface="+mn-ea"/>
              <a:sym typeface="+mn-lt"/>
            </a:endParaRPr>
          </a:p>
        </p:txBody>
      </p:sp>
      <p:cxnSp>
        <p:nvCxnSpPr>
          <p:cNvPr id="27" name="直接连接符 26"/>
          <p:cNvCxnSpPr/>
          <p:nvPr/>
        </p:nvCxnSpPr>
        <p:spPr>
          <a:xfrm flipH="1">
            <a:off x="7096390" y="2846567"/>
            <a:ext cx="457055" cy="0"/>
          </a:xfrm>
          <a:prstGeom prst="line">
            <a:avLst/>
          </a:prstGeom>
          <a:ln>
            <a:solidFill>
              <a:srgbClr val="C40202"/>
            </a:solidFill>
            <a:headEnd type="oval"/>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flipH="1">
            <a:off x="7096390" y="4529819"/>
            <a:ext cx="457055" cy="0"/>
          </a:xfrm>
          <a:prstGeom prst="line">
            <a:avLst/>
          </a:prstGeom>
          <a:ln>
            <a:solidFill>
              <a:srgbClr val="C40202"/>
            </a:solidFill>
            <a:headEnd type="oval"/>
          </a:ln>
        </p:spPr>
        <p:style>
          <a:lnRef idx="1">
            <a:schemeClr val="accent1"/>
          </a:lnRef>
          <a:fillRef idx="0">
            <a:schemeClr val="accent1"/>
          </a:fillRef>
          <a:effectRef idx="0">
            <a:schemeClr val="accent1"/>
          </a:effectRef>
          <a:fontRef idx="minor">
            <a:schemeClr val="tx1"/>
          </a:fontRef>
        </p:style>
      </p:cxnSp>
      <p:cxnSp>
        <p:nvCxnSpPr>
          <p:cNvPr id="29" name="直接连接符 28"/>
          <p:cNvCxnSpPr/>
          <p:nvPr/>
        </p:nvCxnSpPr>
        <p:spPr>
          <a:xfrm>
            <a:off x="4813000" y="2030368"/>
            <a:ext cx="457055" cy="0"/>
          </a:xfrm>
          <a:prstGeom prst="line">
            <a:avLst/>
          </a:prstGeom>
          <a:ln>
            <a:solidFill>
              <a:srgbClr val="C40202"/>
            </a:solidFill>
            <a:headEnd type="ova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4813000" y="3713621"/>
            <a:ext cx="457055" cy="0"/>
          </a:xfrm>
          <a:prstGeom prst="line">
            <a:avLst/>
          </a:prstGeom>
          <a:ln>
            <a:solidFill>
              <a:srgbClr val="C40202"/>
            </a:solidFill>
            <a:headEnd type="oval"/>
          </a:ln>
        </p:spPr>
        <p:style>
          <a:lnRef idx="1">
            <a:schemeClr val="accent1"/>
          </a:lnRef>
          <a:fillRef idx="0">
            <a:schemeClr val="accent1"/>
          </a:fillRef>
          <a:effectRef idx="0">
            <a:schemeClr val="accent1"/>
          </a:effectRef>
          <a:fontRef idx="minor">
            <a:schemeClr val="tx1"/>
          </a:fontRef>
        </p:style>
      </p:cxnSp>
      <p:cxnSp>
        <p:nvCxnSpPr>
          <p:cNvPr id="31" name="直接连接符 30"/>
          <p:cNvCxnSpPr/>
          <p:nvPr/>
        </p:nvCxnSpPr>
        <p:spPr>
          <a:xfrm>
            <a:off x="4813000" y="5297674"/>
            <a:ext cx="457055" cy="0"/>
          </a:xfrm>
          <a:prstGeom prst="line">
            <a:avLst/>
          </a:prstGeom>
          <a:ln>
            <a:solidFill>
              <a:srgbClr val="C40202"/>
            </a:solidFill>
            <a:headEnd type="ova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mc:AlternateContent xmlns:mc="http://schemas.openxmlformats.org/markup-compatibility/2006">
    <mc:Choice xmlns:p14="http://schemas.microsoft.com/office/powerpoint/2010/main" Requires="p14">
      <p:transition spd="slow" p14:dur="1500" advTm="3804">
        <p:random/>
      </p:transition>
    </mc:Choice>
    <mc:Fallback>
      <p:transition spd="slow" advTm="3804">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down)">
                                      <p:cBhvr>
                                        <p:cTn id="7" dur="500"/>
                                        <p:tgtEl>
                                          <p:spTgt spid="22"/>
                                        </p:tgtEl>
                                      </p:cBhvr>
                                    </p:animEffect>
                                  </p:childTnLst>
                                </p:cTn>
                              </p:par>
                              <p:par>
                                <p:cTn id="8" presetID="22" presetClass="entr" presetSubtype="4" fill="hold"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wipe(down)">
                                      <p:cBhvr>
                                        <p:cTn id="10" dur="500"/>
                                        <p:tgtEl>
                                          <p:spTgt spid="29"/>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down)">
                                      <p:cBhvr>
                                        <p:cTn id="15" dur="500"/>
                                        <p:tgtEl>
                                          <p:spTgt spid="24"/>
                                        </p:tgtEl>
                                      </p:cBhvr>
                                    </p:animEffect>
                                  </p:childTnLst>
                                </p:cTn>
                              </p:par>
                              <p:par>
                                <p:cTn id="16" presetID="22" presetClass="entr" presetSubtype="4" fill="hold" nodeType="withEffect">
                                  <p:stCondLst>
                                    <p:cond delay="0"/>
                                  </p:stCondLst>
                                  <p:childTnLst>
                                    <p:set>
                                      <p:cBhvr>
                                        <p:cTn id="17" dur="1" fill="hold">
                                          <p:stCondLst>
                                            <p:cond delay="0"/>
                                          </p:stCondLst>
                                        </p:cTn>
                                        <p:tgtEl>
                                          <p:spTgt spid="27"/>
                                        </p:tgtEl>
                                        <p:attrNameLst>
                                          <p:attrName>style.visibility</p:attrName>
                                        </p:attrNameLst>
                                      </p:cBhvr>
                                      <p:to>
                                        <p:strVal val="visible"/>
                                      </p:to>
                                    </p:set>
                                    <p:animEffect transition="in" filter="wipe(down)">
                                      <p:cBhvr>
                                        <p:cTn id="18" dur="500"/>
                                        <p:tgtEl>
                                          <p:spTgt spid="27"/>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wipe(down)">
                                      <p:cBhvr>
                                        <p:cTn id="23" dur="500"/>
                                        <p:tgtEl>
                                          <p:spTgt spid="23"/>
                                        </p:tgtEl>
                                      </p:cBhvr>
                                    </p:animEffect>
                                  </p:childTnLst>
                                </p:cTn>
                              </p:par>
                              <p:par>
                                <p:cTn id="24" presetID="22" presetClass="entr" presetSubtype="4" fill="hold" nodeType="withEffect">
                                  <p:stCondLst>
                                    <p:cond delay="0"/>
                                  </p:stCondLst>
                                  <p:childTnLst>
                                    <p:set>
                                      <p:cBhvr>
                                        <p:cTn id="25" dur="1" fill="hold">
                                          <p:stCondLst>
                                            <p:cond delay="0"/>
                                          </p:stCondLst>
                                        </p:cTn>
                                        <p:tgtEl>
                                          <p:spTgt spid="30"/>
                                        </p:tgtEl>
                                        <p:attrNameLst>
                                          <p:attrName>style.visibility</p:attrName>
                                        </p:attrNameLst>
                                      </p:cBhvr>
                                      <p:to>
                                        <p:strVal val="visible"/>
                                      </p:to>
                                    </p:set>
                                    <p:animEffect transition="in" filter="wipe(down)">
                                      <p:cBhvr>
                                        <p:cTn id="26" dur="500"/>
                                        <p:tgtEl>
                                          <p:spTgt spid="30"/>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4"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animEffect transition="in" filter="wipe(down)">
                                      <p:cBhvr>
                                        <p:cTn id="31" dur="500"/>
                                        <p:tgtEl>
                                          <p:spTgt spid="25"/>
                                        </p:tgtEl>
                                      </p:cBhvr>
                                    </p:animEffect>
                                  </p:childTnLst>
                                </p:cTn>
                              </p:par>
                              <p:par>
                                <p:cTn id="32" presetID="22" presetClass="entr" presetSubtype="4" fill="hold" nodeType="with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wipe(down)">
                                      <p:cBhvr>
                                        <p:cTn id="34" dur="500"/>
                                        <p:tgtEl>
                                          <p:spTgt spid="28"/>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wipe(down)">
                                      <p:cBhvr>
                                        <p:cTn id="39" dur="500"/>
                                        <p:tgtEl>
                                          <p:spTgt spid="26"/>
                                        </p:tgtEl>
                                      </p:cBhvr>
                                    </p:animEffect>
                                  </p:childTnLst>
                                </p:cTn>
                              </p:par>
                              <p:par>
                                <p:cTn id="40" presetID="22" presetClass="entr" presetSubtype="4" fill="hold" nodeType="with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wipe(down)">
                                      <p:cBhvr>
                                        <p:cTn id="42" dur="500"/>
                                        <p:tgtEl>
                                          <p:spTgt spid="3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0"/>
                                        </p:tgtEl>
                                        <p:attrNameLst>
                                          <p:attrName>style.visibility</p:attrName>
                                        </p:attrNameLst>
                                      </p:cBhvr>
                                      <p:to>
                                        <p:strVal val="visible"/>
                                      </p:to>
                                    </p:set>
                                    <p:animEffect transition="in" filter="fade">
                                      <p:cBhvr>
                                        <p:cTn id="47" dur="500"/>
                                        <p:tgtEl>
                                          <p:spTgt spid="10"/>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fade">
                                      <p:cBhvr>
                                        <p:cTn id="52" dur="500"/>
                                        <p:tgtEl>
                                          <p:spTgt spid="15"/>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fade">
                                      <p:cBhvr>
                                        <p:cTn id="57" dur="500"/>
                                        <p:tgtEl>
                                          <p:spTgt spid="16"/>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7"/>
                                        </p:tgtEl>
                                        <p:attrNameLst>
                                          <p:attrName>style.visibility</p:attrName>
                                        </p:attrNameLst>
                                      </p:cBhvr>
                                      <p:to>
                                        <p:strVal val="visible"/>
                                      </p:to>
                                    </p:set>
                                    <p:animEffect transition="in" filter="fade">
                                      <p:cBhvr>
                                        <p:cTn id="62" dur="500"/>
                                        <p:tgtEl>
                                          <p:spTgt spid="17"/>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fade">
                                      <p:cBhvr>
                                        <p:cTn id="67" dur="500"/>
                                        <p:tgtEl>
                                          <p:spTgt spid="18"/>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9"/>
                                        </p:tgtEl>
                                        <p:attrNameLst>
                                          <p:attrName>style.visibility</p:attrName>
                                        </p:attrNameLst>
                                      </p:cBhvr>
                                      <p:to>
                                        <p:strVal val="visible"/>
                                      </p:to>
                                    </p:set>
                                    <p:animEffect transition="in" filter="fade">
                                      <p:cBhvr>
                                        <p:cTn id="7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7" grpId="0"/>
      <p:bldP spid="18" grpId="0"/>
      <p:bldP spid="19" grpId="0"/>
      <p:bldP spid="22" grpId="0" animBg="1"/>
      <p:bldP spid="23" grpId="0" animBg="1"/>
      <p:bldP spid="24" grpId="0" animBg="1"/>
      <p:bldP spid="25" grpId="0" animBg="1"/>
      <p:bldP spid="2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660400" y="1028700"/>
            <a:ext cx="10858500" cy="53735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cs typeface="+mn-ea"/>
              <a:sym typeface="+mn-lt"/>
            </a:endParaRPr>
          </a:p>
        </p:txBody>
      </p:sp>
      <p:grpSp>
        <p:nvGrpSpPr>
          <p:cNvPr id="10" name="组合 9"/>
          <p:cNvGrpSpPr/>
          <p:nvPr/>
        </p:nvGrpSpPr>
        <p:grpSpPr>
          <a:xfrm>
            <a:off x="4353771" y="190561"/>
            <a:ext cx="3484458" cy="674781"/>
            <a:chOff x="4189953" y="570989"/>
            <a:chExt cx="853074" cy="798035"/>
          </a:xfrm>
          <a:effectLst/>
        </p:grpSpPr>
        <p:sp>
          <p:nvSpPr>
            <p:cNvPr id="11" name="文本框 10"/>
            <p:cNvSpPr txBox="1"/>
            <p:nvPr/>
          </p:nvSpPr>
          <p:spPr>
            <a:xfrm>
              <a:off x="4195249" y="1077829"/>
              <a:ext cx="826593" cy="291195"/>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000" dirty="0">
                  <a:solidFill>
                    <a:srgbClr val="F8F0C1"/>
                  </a:solidFill>
                  <a:effectLst>
                    <a:glow rad="101600">
                      <a:srgbClr val="F8F0C1">
                        <a:alpha val="40000"/>
                      </a:srgbClr>
                    </a:glow>
                  </a:effectLst>
                  <a:cs typeface="+mn-ea"/>
                  <a:sym typeface="+mn-lt"/>
                </a:rPr>
                <a:t>THE OTHER</a:t>
              </a:r>
              <a:endParaRPr lang="zh-CN" altLang="en-US" sz="1000" dirty="0">
                <a:solidFill>
                  <a:srgbClr val="F8F0C1"/>
                </a:solidFill>
                <a:effectLst>
                  <a:glow rad="101600">
                    <a:srgbClr val="F8F0C1">
                      <a:alpha val="40000"/>
                    </a:srgbClr>
                  </a:glow>
                </a:effectLst>
                <a:cs typeface="+mn-ea"/>
                <a:sym typeface="+mn-lt"/>
              </a:endParaRPr>
            </a:p>
          </p:txBody>
        </p:sp>
        <p:sp>
          <p:nvSpPr>
            <p:cNvPr id="12" name="文本框 11"/>
            <p:cNvSpPr txBox="1"/>
            <p:nvPr/>
          </p:nvSpPr>
          <p:spPr>
            <a:xfrm>
              <a:off x="4189953" y="570989"/>
              <a:ext cx="853074" cy="545992"/>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2400" dirty="0">
                  <a:solidFill>
                    <a:srgbClr val="F8F0C1"/>
                  </a:solidFill>
                  <a:effectLst>
                    <a:glow rad="101600">
                      <a:srgbClr val="F8F0C1">
                        <a:alpha val="40000"/>
                      </a:srgbClr>
                    </a:glow>
                  </a:effectLst>
                  <a:cs typeface="+mn-ea"/>
                  <a:sym typeface="+mn-lt"/>
                </a:rPr>
                <a:t>安全生产月的意义</a:t>
              </a:r>
              <a:endParaRPr lang="zh-CN" altLang="en-US" sz="2400" dirty="0">
                <a:solidFill>
                  <a:srgbClr val="F8F0C1"/>
                </a:solidFill>
                <a:effectLst>
                  <a:glow rad="101600">
                    <a:srgbClr val="F8F0C1">
                      <a:alpha val="40000"/>
                    </a:srgbClr>
                  </a:glow>
                </a:effectLst>
                <a:cs typeface="+mn-ea"/>
                <a:sym typeface="+mn-lt"/>
              </a:endParaRPr>
            </a:p>
          </p:txBody>
        </p:sp>
      </p:grpSp>
      <p:grpSp>
        <p:nvGrpSpPr>
          <p:cNvPr id="3" name="组合 2"/>
          <p:cNvGrpSpPr/>
          <p:nvPr/>
        </p:nvGrpSpPr>
        <p:grpSpPr>
          <a:xfrm>
            <a:off x="1389638" y="2031356"/>
            <a:ext cx="5276205" cy="1523494"/>
            <a:chOff x="1455899" y="1991600"/>
            <a:chExt cx="5276205" cy="1523494"/>
          </a:xfrm>
        </p:grpSpPr>
        <p:sp>
          <p:nvSpPr>
            <p:cNvPr id="8" name="文本框 7"/>
            <p:cNvSpPr txBox="1"/>
            <p:nvPr/>
          </p:nvSpPr>
          <p:spPr>
            <a:xfrm>
              <a:off x="1455899" y="2453265"/>
              <a:ext cx="5276205" cy="1061829"/>
            </a:xfrm>
            <a:prstGeom prst="rect">
              <a:avLst/>
            </a:prstGeom>
            <a:noFill/>
          </p:spPr>
          <p:txBody>
            <a:bodyPr wrap="square">
              <a:spAutoFit/>
            </a:bodyPr>
            <a:lstStyle/>
            <a:p>
              <a:pPr lvl="0">
                <a:lnSpc>
                  <a:spcPct val="150000"/>
                </a:lnSpc>
              </a:pPr>
              <a:r>
                <a:rPr lang="en-US" altLang="zh-CN" sz="1400" spc="600" dirty="0">
                  <a:solidFill>
                    <a:srgbClr val="B70100"/>
                  </a:solidFill>
                  <a:cs typeface="+mn-ea"/>
                  <a:sym typeface="+mn-lt"/>
                </a:rPr>
                <a:t>1992</a:t>
              </a:r>
              <a:r>
                <a:rPr lang="zh-CN" altLang="en-US" sz="1400" spc="600" dirty="0">
                  <a:solidFill>
                    <a:srgbClr val="B70100"/>
                  </a:solidFill>
                  <a:cs typeface="+mn-ea"/>
                  <a:sym typeface="+mn-lt"/>
                </a:rPr>
                <a:t>年，全国安委会继续开展了以“国有大中型企业创建良好安全生产环境和提高全社会的安全意识”为目的的“安全生产周”活动。</a:t>
              </a:r>
              <a:endParaRPr kumimoji="0" lang="zh-CN" altLang="en-US" sz="1200" b="0" i="0" u="none" strike="noStrike" kern="0" cap="none" spc="600" normalizeH="0" noProof="0" dirty="0">
                <a:ln>
                  <a:noFill/>
                </a:ln>
                <a:solidFill>
                  <a:srgbClr val="B70100"/>
                </a:solidFill>
                <a:effectLst/>
                <a:uLnTx/>
                <a:uFillTx/>
                <a:cs typeface="+mn-ea"/>
                <a:sym typeface="+mn-lt"/>
              </a:endParaRPr>
            </a:p>
          </p:txBody>
        </p:sp>
        <p:sp>
          <p:nvSpPr>
            <p:cNvPr id="9" name="文本框 8"/>
            <p:cNvSpPr txBox="1"/>
            <p:nvPr/>
          </p:nvSpPr>
          <p:spPr>
            <a:xfrm>
              <a:off x="1455899" y="1991600"/>
              <a:ext cx="1500025" cy="461665"/>
            </a:xfrm>
            <a:prstGeom prst="rect">
              <a:avLst/>
            </a:prstGeom>
            <a:noFill/>
          </p:spPr>
          <p:txBody>
            <a:bodyPr wrap="square" rtlCol="0">
              <a:spAutoFit/>
            </a:bodyPr>
            <a:lstStyle/>
            <a:p>
              <a:pPr lvl="0" algn="ctr"/>
              <a:r>
                <a:rPr lang="zh-CN" altLang="en-US" sz="2400" kern="0" dirty="0">
                  <a:solidFill>
                    <a:srgbClr val="B70100"/>
                  </a:solidFill>
                  <a:cs typeface="+mn-ea"/>
                  <a:sym typeface="+mn-lt"/>
                </a:rPr>
                <a:t>节日意义</a:t>
              </a:r>
              <a:endParaRPr lang="zh-CN" altLang="en-US" sz="2400" kern="0" dirty="0">
                <a:solidFill>
                  <a:srgbClr val="B70100"/>
                </a:solidFill>
                <a:cs typeface="+mn-ea"/>
                <a:sym typeface="+mn-lt"/>
              </a:endParaRPr>
            </a:p>
          </p:txBody>
        </p:sp>
      </p:grpSp>
      <p:grpSp>
        <p:nvGrpSpPr>
          <p:cNvPr id="15" name="组合 14"/>
          <p:cNvGrpSpPr/>
          <p:nvPr/>
        </p:nvGrpSpPr>
        <p:grpSpPr>
          <a:xfrm>
            <a:off x="1389638" y="3863726"/>
            <a:ext cx="5276205" cy="1523494"/>
            <a:chOff x="1455899" y="1991600"/>
            <a:chExt cx="5276205" cy="1523494"/>
          </a:xfrm>
        </p:grpSpPr>
        <p:sp>
          <p:nvSpPr>
            <p:cNvPr id="16" name="文本框 15"/>
            <p:cNvSpPr txBox="1"/>
            <p:nvPr/>
          </p:nvSpPr>
          <p:spPr>
            <a:xfrm>
              <a:off x="1455899" y="2453265"/>
              <a:ext cx="5276205" cy="1061829"/>
            </a:xfrm>
            <a:prstGeom prst="rect">
              <a:avLst/>
            </a:prstGeom>
            <a:noFill/>
          </p:spPr>
          <p:txBody>
            <a:bodyPr wrap="square">
              <a:spAutoFit/>
            </a:bodyPr>
            <a:lstStyle/>
            <a:p>
              <a:pPr lvl="0">
                <a:lnSpc>
                  <a:spcPct val="150000"/>
                </a:lnSpc>
              </a:pPr>
              <a:r>
                <a:rPr lang="en-US" altLang="zh-CN" sz="1400" spc="600" dirty="0">
                  <a:solidFill>
                    <a:srgbClr val="B70100"/>
                  </a:solidFill>
                  <a:cs typeface="+mn-ea"/>
                  <a:sym typeface="+mn-lt"/>
                </a:rPr>
                <a:t>1993</a:t>
              </a:r>
              <a:r>
                <a:rPr lang="zh-CN" altLang="en-US" sz="1400" spc="600" dirty="0">
                  <a:solidFill>
                    <a:srgbClr val="B70100"/>
                  </a:solidFill>
                  <a:cs typeface="+mn-ea"/>
                  <a:sym typeface="+mn-lt"/>
                </a:rPr>
                <a:t>年是我国国民经济继续保持快速发展的一年，又是我国争办</a:t>
              </a:r>
              <a:r>
                <a:rPr lang="en-US" altLang="zh-CN" sz="1400" spc="600" dirty="0">
                  <a:solidFill>
                    <a:srgbClr val="B70100"/>
                  </a:solidFill>
                  <a:cs typeface="+mn-ea"/>
                  <a:sym typeface="+mn-lt"/>
                </a:rPr>
                <a:t>2000</a:t>
              </a:r>
              <a:r>
                <a:rPr lang="zh-CN" altLang="en-US" sz="1400" spc="600" dirty="0">
                  <a:solidFill>
                    <a:srgbClr val="B70100"/>
                  </a:solidFill>
                  <a:cs typeface="+mn-ea"/>
                  <a:sym typeface="+mn-lt"/>
                </a:rPr>
                <a:t>年奥运会的关键之年。</a:t>
              </a:r>
              <a:endParaRPr kumimoji="0" lang="zh-CN" altLang="en-US" sz="1200" b="0" i="0" u="none" strike="noStrike" kern="0" cap="none" spc="600" normalizeH="0" noProof="0" dirty="0">
                <a:ln>
                  <a:noFill/>
                </a:ln>
                <a:solidFill>
                  <a:srgbClr val="B70100"/>
                </a:solidFill>
                <a:effectLst/>
                <a:uLnTx/>
                <a:uFillTx/>
                <a:cs typeface="+mn-ea"/>
                <a:sym typeface="+mn-lt"/>
              </a:endParaRPr>
            </a:p>
          </p:txBody>
        </p:sp>
        <p:sp>
          <p:nvSpPr>
            <p:cNvPr id="17" name="文本框 16"/>
            <p:cNvSpPr txBox="1"/>
            <p:nvPr/>
          </p:nvSpPr>
          <p:spPr>
            <a:xfrm>
              <a:off x="1455899" y="1991600"/>
              <a:ext cx="1500025" cy="461665"/>
            </a:xfrm>
            <a:prstGeom prst="rect">
              <a:avLst/>
            </a:prstGeom>
            <a:noFill/>
          </p:spPr>
          <p:txBody>
            <a:bodyPr wrap="square" rtlCol="0">
              <a:spAutoFit/>
            </a:bodyPr>
            <a:lstStyle/>
            <a:p>
              <a:pPr lvl="0" algn="ctr"/>
              <a:r>
                <a:rPr lang="zh-CN" altLang="en-US" sz="2400" kern="0" dirty="0">
                  <a:solidFill>
                    <a:srgbClr val="B70100"/>
                  </a:solidFill>
                  <a:cs typeface="+mn-ea"/>
                  <a:sym typeface="+mn-lt"/>
                </a:rPr>
                <a:t>节日意义</a:t>
              </a:r>
              <a:endParaRPr lang="zh-CN" altLang="en-US" sz="2400" kern="0" dirty="0">
                <a:solidFill>
                  <a:srgbClr val="B70100"/>
                </a:solidFill>
                <a:cs typeface="+mn-ea"/>
                <a:sym typeface="+mn-lt"/>
              </a:endParaRPr>
            </a:p>
          </p:txBody>
        </p:sp>
      </p:grpSp>
      <p:pic>
        <p:nvPicPr>
          <p:cNvPr id="5" name="图片 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5990897" y="1722900"/>
            <a:ext cx="5708869" cy="4281652"/>
          </a:xfrm>
          <a:prstGeom prst="rect">
            <a:avLst/>
          </a:prstGeom>
        </p:spPr>
      </p:pic>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2845">
        <p:random/>
      </p:transition>
    </mc:Choice>
    <mc:Fallback>
      <p:transition spd="slow" advTm="2845">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randombar(horizontal)">
                                      <p:cBhvr>
                                        <p:cTn id="19" dur="500"/>
                                        <p:tgtEl>
                                          <p:spTgt spid="3"/>
                                        </p:tgtEl>
                                      </p:cBhvr>
                                    </p:animEffect>
                                  </p:childTnLst>
                                </p:cTn>
                              </p:par>
                              <p:par>
                                <p:cTn id="20" presetID="14" presetClass="entr" presetSubtype="10" fill="hold" nodeType="with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randombar(horizontal)">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660400" y="1028700"/>
            <a:ext cx="10858500" cy="53735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cs typeface="+mn-ea"/>
              <a:sym typeface="+mn-lt"/>
            </a:endParaRPr>
          </a:p>
        </p:txBody>
      </p:sp>
      <p:grpSp>
        <p:nvGrpSpPr>
          <p:cNvPr id="10" name="组合 9"/>
          <p:cNvGrpSpPr/>
          <p:nvPr/>
        </p:nvGrpSpPr>
        <p:grpSpPr>
          <a:xfrm>
            <a:off x="4353771" y="190561"/>
            <a:ext cx="3484458" cy="674781"/>
            <a:chOff x="4189953" y="570989"/>
            <a:chExt cx="853074" cy="798035"/>
          </a:xfrm>
          <a:effectLst/>
        </p:grpSpPr>
        <p:sp>
          <p:nvSpPr>
            <p:cNvPr id="11" name="文本框 10"/>
            <p:cNvSpPr txBox="1"/>
            <p:nvPr/>
          </p:nvSpPr>
          <p:spPr>
            <a:xfrm>
              <a:off x="4195249" y="1077829"/>
              <a:ext cx="826593" cy="291195"/>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000" dirty="0">
                  <a:solidFill>
                    <a:srgbClr val="F8F0C1"/>
                  </a:solidFill>
                  <a:effectLst>
                    <a:glow rad="101600">
                      <a:srgbClr val="F8F0C1">
                        <a:alpha val="40000"/>
                      </a:srgbClr>
                    </a:glow>
                  </a:effectLst>
                  <a:cs typeface="+mn-ea"/>
                  <a:sym typeface="+mn-lt"/>
                </a:rPr>
                <a:t>THE OTHER</a:t>
              </a:r>
              <a:endParaRPr lang="zh-CN" altLang="en-US" sz="1000" dirty="0">
                <a:solidFill>
                  <a:srgbClr val="F8F0C1"/>
                </a:solidFill>
                <a:effectLst>
                  <a:glow rad="101600">
                    <a:srgbClr val="F8F0C1">
                      <a:alpha val="40000"/>
                    </a:srgbClr>
                  </a:glow>
                </a:effectLst>
                <a:cs typeface="+mn-ea"/>
                <a:sym typeface="+mn-lt"/>
              </a:endParaRPr>
            </a:p>
          </p:txBody>
        </p:sp>
        <p:sp>
          <p:nvSpPr>
            <p:cNvPr id="12" name="文本框 11"/>
            <p:cNvSpPr txBox="1"/>
            <p:nvPr/>
          </p:nvSpPr>
          <p:spPr>
            <a:xfrm>
              <a:off x="4189953" y="570989"/>
              <a:ext cx="853074" cy="545992"/>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2400" dirty="0">
                  <a:solidFill>
                    <a:srgbClr val="F8F0C1"/>
                  </a:solidFill>
                  <a:effectLst>
                    <a:glow rad="101600">
                      <a:srgbClr val="F8F0C1">
                        <a:alpha val="40000"/>
                      </a:srgbClr>
                    </a:glow>
                  </a:effectLst>
                  <a:cs typeface="+mn-ea"/>
                  <a:sym typeface="+mn-lt"/>
                </a:rPr>
                <a:t>安全生产月的意义</a:t>
              </a:r>
              <a:endParaRPr lang="zh-CN" altLang="en-US" sz="2400" dirty="0">
                <a:solidFill>
                  <a:srgbClr val="F8F0C1"/>
                </a:solidFill>
                <a:effectLst>
                  <a:glow rad="101600">
                    <a:srgbClr val="F8F0C1">
                      <a:alpha val="40000"/>
                    </a:srgbClr>
                  </a:glow>
                </a:effectLst>
                <a:cs typeface="+mn-ea"/>
                <a:sym typeface="+mn-lt"/>
              </a:endParaRPr>
            </a:p>
          </p:txBody>
        </p:sp>
      </p:grpSp>
      <p:graphicFrame>
        <p:nvGraphicFramePr>
          <p:cNvPr id="3" name="图示 2"/>
          <p:cNvGraphicFramePr/>
          <p:nvPr/>
        </p:nvGraphicFramePr>
        <p:xfrm>
          <a:off x="945932" y="1828800"/>
          <a:ext cx="4103146" cy="37862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6" name="箭头: 右 5"/>
          <p:cNvSpPr/>
          <p:nvPr/>
        </p:nvSpPr>
        <p:spPr>
          <a:xfrm>
            <a:off x="5387926" y="1988219"/>
            <a:ext cx="708074" cy="539081"/>
          </a:xfrm>
          <a:prstGeom prst="rightArrow">
            <a:avLst>
              <a:gd name="adj1" fmla="val 40577"/>
              <a:gd name="adj2" fmla="val 50000"/>
            </a:avLst>
          </a:prstGeom>
          <a:solidFill>
            <a:srgbClr val="8A0203">
              <a:alpha val="74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3" name="箭头: 右 12"/>
          <p:cNvSpPr/>
          <p:nvPr/>
        </p:nvSpPr>
        <p:spPr>
          <a:xfrm>
            <a:off x="5387926" y="3195972"/>
            <a:ext cx="708074" cy="539081"/>
          </a:xfrm>
          <a:prstGeom prst="rightArrow">
            <a:avLst>
              <a:gd name="adj1" fmla="val 40577"/>
              <a:gd name="adj2" fmla="val 50000"/>
            </a:avLst>
          </a:prstGeom>
          <a:solidFill>
            <a:srgbClr val="8A0203">
              <a:alpha val="74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4" name="箭头: 右 13"/>
          <p:cNvSpPr/>
          <p:nvPr/>
        </p:nvSpPr>
        <p:spPr>
          <a:xfrm>
            <a:off x="5355476" y="4446575"/>
            <a:ext cx="708074" cy="539081"/>
          </a:xfrm>
          <a:prstGeom prst="rightArrow">
            <a:avLst>
              <a:gd name="adj1" fmla="val 40577"/>
              <a:gd name="adj2" fmla="val 50000"/>
            </a:avLst>
          </a:prstGeom>
          <a:solidFill>
            <a:srgbClr val="8A0203">
              <a:alpha val="74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5" name="文本框 14"/>
          <p:cNvSpPr txBox="1"/>
          <p:nvPr/>
        </p:nvSpPr>
        <p:spPr>
          <a:xfrm>
            <a:off x="6616668" y="1619999"/>
            <a:ext cx="4554330" cy="1061829"/>
          </a:xfrm>
          <a:prstGeom prst="rect">
            <a:avLst/>
          </a:prstGeom>
          <a:noFill/>
        </p:spPr>
        <p:txBody>
          <a:bodyPr wrap="square">
            <a:spAutoFit/>
          </a:bodyPr>
          <a:lstStyle/>
          <a:p>
            <a:pPr lvl="0">
              <a:lnSpc>
                <a:spcPct val="150000"/>
              </a:lnSpc>
            </a:pPr>
            <a:r>
              <a:rPr lang="en-US" altLang="zh-CN" sz="1400" spc="600" dirty="0">
                <a:solidFill>
                  <a:srgbClr val="B70100"/>
                </a:solidFill>
                <a:cs typeface="+mn-ea"/>
                <a:sym typeface="+mn-lt"/>
              </a:rPr>
              <a:t>1994</a:t>
            </a:r>
            <a:r>
              <a:rPr lang="zh-CN" altLang="en-US" sz="1400" spc="600" dirty="0">
                <a:solidFill>
                  <a:srgbClr val="B70100"/>
                </a:solidFill>
                <a:cs typeface="+mn-ea"/>
                <a:sym typeface="+mn-lt"/>
              </a:rPr>
              <a:t>年</a:t>
            </a:r>
            <a:r>
              <a:rPr lang="en-US" altLang="zh-CN" sz="1400" spc="600" dirty="0">
                <a:solidFill>
                  <a:srgbClr val="B70100"/>
                </a:solidFill>
                <a:cs typeface="+mn-ea"/>
                <a:sym typeface="+mn-lt"/>
              </a:rPr>
              <a:t>5</a:t>
            </a:r>
            <a:r>
              <a:rPr lang="zh-CN" altLang="en-US" sz="1400" spc="600" dirty="0">
                <a:solidFill>
                  <a:srgbClr val="B70100"/>
                </a:solidFill>
                <a:cs typeface="+mn-ea"/>
                <a:sym typeface="+mn-lt"/>
              </a:rPr>
              <a:t>月</a:t>
            </a:r>
            <a:r>
              <a:rPr lang="en-US" altLang="zh-CN" sz="1400" spc="600" dirty="0">
                <a:solidFill>
                  <a:srgbClr val="B70100"/>
                </a:solidFill>
                <a:cs typeface="+mn-ea"/>
                <a:sym typeface="+mn-lt"/>
              </a:rPr>
              <a:t>16</a:t>
            </a:r>
            <a:r>
              <a:rPr lang="zh-CN" altLang="en-US" sz="1400" spc="600" dirty="0">
                <a:solidFill>
                  <a:srgbClr val="B70100"/>
                </a:solidFill>
                <a:cs typeface="+mn-ea"/>
                <a:sym typeface="+mn-lt"/>
              </a:rPr>
              <a:t>日至</a:t>
            </a:r>
            <a:r>
              <a:rPr lang="en-US" altLang="zh-CN" sz="1400" spc="600" dirty="0">
                <a:solidFill>
                  <a:srgbClr val="B70100"/>
                </a:solidFill>
                <a:cs typeface="+mn-ea"/>
                <a:sym typeface="+mn-lt"/>
              </a:rPr>
              <a:t>22</a:t>
            </a:r>
            <a:r>
              <a:rPr lang="zh-CN" altLang="en-US" sz="1400" spc="600" dirty="0">
                <a:solidFill>
                  <a:srgbClr val="B70100"/>
                </a:solidFill>
                <a:cs typeface="+mn-ea"/>
                <a:sym typeface="+mn-lt"/>
              </a:rPr>
              <a:t>日，劳动部开展了以“勿忘安全，珍惜生命”为主题，以控制事故为目的。</a:t>
            </a:r>
            <a:endParaRPr kumimoji="0" lang="zh-CN" altLang="en-US" sz="1200" b="0" i="0" u="none" strike="noStrike" kern="0" cap="none" spc="600" normalizeH="0" noProof="0" dirty="0">
              <a:ln>
                <a:noFill/>
              </a:ln>
              <a:solidFill>
                <a:srgbClr val="B70100"/>
              </a:solidFill>
              <a:effectLst/>
              <a:uLnTx/>
              <a:uFillTx/>
              <a:cs typeface="+mn-ea"/>
              <a:sym typeface="+mn-lt"/>
            </a:endParaRPr>
          </a:p>
        </p:txBody>
      </p:sp>
      <p:sp>
        <p:nvSpPr>
          <p:cNvPr id="16" name="文本框 15"/>
          <p:cNvSpPr txBox="1"/>
          <p:nvPr/>
        </p:nvSpPr>
        <p:spPr>
          <a:xfrm>
            <a:off x="6616668" y="2913820"/>
            <a:ext cx="4554330" cy="1061829"/>
          </a:xfrm>
          <a:prstGeom prst="rect">
            <a:avLst/>
          </a:prstGeom>
          <a:noFill/>
        </p:spPr>
        <p:txBody>
          <a:bodyPr wrap="square">
            <a:spAutoFit/>
          </a:bodyPr>
          <a:lstStyle/>
          <a:p>
            <a:pPr lvl="0">
              <a:lnSpc>
                <a:spcPct val="150000"/>
              </a:lnSpc>
            </a:pPr>
            <a:r>
              <a:rPr lang="zh-CN" altLang="en-US" sz="1400" spc="600" dirty="0">
                <a:solidFill>
                  <a:srgbClr val="B70100"/>
                </a:solidFill>
                <a:cs typeface="+mn-ea"/>
                <a:sym typeface="+mn-lt"/>
              </a:rPr>
              <a:t>以“不伤害自己，不伤害他人，不被他人伤害”为主要内容的“安全生产周”活动。</a:t>
            </a:r>
            <a:endParaRPr kumimoji="0" lang="zh-CN" altLang="en-US" sz="1200" b="0" i="0" u="none" strike="noStrike" kern="0" cap="none" spc="600" normalizeH="0" noProof="0" dirty="0">
              <a:ln>
                <a:noFill/>
              </a:ln>
              <a:solidFill>
                <a:srgbClr val="B70100"/>
              </a:solidFill>
              <a:effectLst/>
              <a:uLnTx/>
              <a:uFillTx/>
              <a:cs typeface="+mn-ea"/>
              <a:sym typeface="+mn-lt"/>
            </a:endParaRPr>
          </a:p>
        </p:txBody>
      </p:sp>
      <p:sp>
        <p:nvSpPr>
          <p:cNvPr id="17" name="文本框 16"/>
          <p:cNvSpPr txBox="1"/>
          <p:nvPr/>
        </p:nvSpPr>
        <p:spPr>
          <a:xfrm>
            <a:off x="6573001" y="4207642"/>
            <a:ext cx="4554330" cy="1384995"/>
          </a:xfrm>
          <a:prstGeom prst="rect">
            <a:avLst/>
          </a:prstGeom>
          <a:noFill/>
        </p:spPr>
        <p:txBody>
          <a:bodyPr wrap="square">
            <a:spAutoFit/>
          </a:bodyPr>
          <a:lstStyle/>
          <a:p>
            <a:pPr lvl="0">
              <a:lnSpc>
                <a:spcPct val="150000"/>
              </a:lnSpc>
            </a:pPr>
            <a:r>
              <a:rPr lang="en-US" altLang="zh-CN" sz="1400" spc="600" dirty="0">
                <a:solidFill>
                  <a:srgbClr val="B70100"/>
                </a:solidFill>
                <a:cs typeface="+mn-ea"/>
                <a:sym typeface="+mn-lt"/>
              </a:rPr>
              <a:t>1994</a:t>
            </a:r>
            <a:r>
              <a:rPr lang="zh-CN" altLang="en-US" sz="1400" spc="600" dirty="0">
                <a:solidFill>
                  <a:srgbClr val="B70100"/>
                </a:solidFill>
                <a:cs typeface="+mn-ea"/>
                <a:sym typeface="+mn-lt"/>
              </a:rPr>
              <a:t>年，我国的安全生产状况还没有根本好转，一些重大恶性事故仍然不断发生，全国安全生产形势呈现时好时差的局面，</a:t>
            </a:r>
            <a:endParaRPr kumimoji="0" lang="zh-CN" altLang="en-US" sz="1200" b="0" i="0" u="none" strike="noStrike" kern="0" cap="none" spc="600" normalizeH="0" noProof="0" dirty="0">
              <a:ln>
                <a:noFill/>
              </a:ln>
              <a:solidFill>
                <a:srgbClr val="B70100"/>
              </a:solidFill>
              <a:effectLst/>
              <a:uLnTx/>
              <a:uFillTx/>
              <a:cs typeface="+mn-ea"/>
              <a:sym typeface="+mn-lt"/>
            </a:endParaRPr>
          </a:p>
        </p:txBody>
      </p:sp>
    </p:spTree>
    <p:custDataLst>
      <p:tags r:id="rId6"/>
    </p:custDataLst>
  </p:cSld>
  <p:clrMapOvr>
    <a:masterClrMapping/>
  </p:clrMapOvr>
  <mc:AlternateContent xmlns:mc="http://schemas.openxmlformats.org/markup-compatibility/2006">
    <mc:Choice xmlns:p14="http://schemas.microsoft.com/office/powerpoint/2010/main" Requires="p14">
      <p:transition spd="slow" p14:dur="1500" advTm="3217">
        <p:random/>
      </p:transition>
    </mc:Choice>
    <mc:Fallback>
      <p:transition spd="slow" advTm="3217">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down)">
                                      <p:cBhvr>
                                        <p:cTn id="13" dur="500"/>
                                        <p:tgtEl>
                                          <p:spTgt spid="6"/>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wipe(down)">
                                      <p:cBhvr>
                                        <p:cTn id="18" dur="500"/>
                                        <p:tgtEl>
                                          <p:spTgt spid="13"/>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ipe(down)">
                                      <p:cBhvr>
                                        <p:cTn id="23" dur="500"/>
                                        <p:tgtEl>
                                          <p:spTgt spid="14"/>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14" presetClass="entr" presetSubtype="10" fill="hold" grpId="0" nodeType="click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randombar(horizontal)">
                                      <p:cBhvr>
                                        <p:cTn id="33" dur="500"/>
                                        <p:tgtEl>
                                          <p:spTgt spid="15"/>
                                        </p:tgtEl>
                                      </p:cBhvr>
                                    </p:animEffect>
                                  </p:childTnLst>
                                </p:cTn>
                              </p:par>
                              <p:par>
                                <p:cTn id="34" presetID="14" presetClass="entr" presetSubtype="10" fill="hold" grpId="0" nodeType="with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randombar(horizontal)">
                                      <p:cBhvr>
                                        <p:cTn id="36" dur="500"/>
                                        <p:tgtEl>
                                          <p:spTgt spid="16"/>
                                        </p:tgtEl>
                                      </p:cBhvr>
                                    </p:animEffect>
                                  </p:childTnLst>
                                </p:cTn>
                              </p:par>
                              <p:par>
                                <p:cTn id="37" presetID="14" presetClass="entr" presetSubtype="1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randombar(horizontal)">
                                      <p:cBhvr>
                                        <p:cTn id="3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P spid="6" grpId="0" animBg="1"/>
      <p:bldP spid="13" grpId="0" animBg="1"/>
      <p:bldP spid="14" grpId="0" animBg="1"/>
      <p:bldP spid="15" grpId="0"/>
      <p:bldP spid="16" grpId="0"/>
      <p:bldP spid="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17"/>
          <p:cNvSpPr/>
          <p:nvPr/>
        </p:nvSpPr>
        <p:spPr>
          <a:xfrm>
            <a:off x="660400" y="1028700"/>
            <a:ext cx="10858500" cy="53735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n>
                <a:solidFill>
                  <a:schemeClr val="bg1"/>
                </a:solidFill>
              </a:ln>
              <a:solidFill>
                <a:schemeClr val="bg1"/>
              </a:solidFill>
              <a:cs typeface="+mn-ea"/>
              <a:sym typeface="+mn-lt"/>
            </a:endParaRPr>
          </a:p>
        </p:txBody>
      </p:sp>
      <p:grpSp>
        <p:nvGrpSpPr>
          <p:cNvPr id="10" name="组合 9"/>
          <p:cNvGrpSpPr/>
          <p:nvPr/>
        </p:nvGrpSpPr>
        <p:grpSpPr>
          <a:xfrm>
            <a:off x="4353771" y="190561"/>
            <a:ext cx="3484458" cy="674781"/>
            <a:chOff x="4189953" y="570989"/>
            <a:chExt cx="853074" cy="798035"/>
          </a:xfrm>
          <a:effectLst/>
        </p:grpSpPr>
        <p:sp>
          <p:nvSpPr>
            <p:cNvPr id="11" name="文本框 10"/>
            <p:cNvSpPr txBox="1"/>
            <p:nvPr/>
          </p:nvSpPr>
          <p:spPr>
            <a:xfrm>
              <a:off x="4195249" y="1077829"/>
              <a:ext cx="826593" cy="291195"/>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000" dirty="0">
                  <a:solidFill>
                    <a:srgbClr val="F8F0C1"/>
                  </a:solidFill>
                  <a:effectLst>
                    <a:glow rad="101600">
                      <a:srgbClr val="F8F0C1">
                        <a:alpha val="40000"/>
                      </a:srgbClr>
                    </a:glow>
                  </a:effectLst>
                  <a:cs typeface="+mn-ea"/>
                  <a:sym typeface="+mn-lt"/>
                </a:rPr>
                <a:t>THE OTHER</a:t>
              </a:r>
              <a:endParaRPr lang="zh-CN" altLang="en-US" sz="1000" dirty="0">
                <a:solidFill>
                  <a:srgbClr val="F8F0C1"/>
                </a:solidFill>
                <a:effectLst>
                  <a:glow rad="101600">
                    <a:srgbClr val="F8F0C1">
                      <a:alpha val="40000"/>
                    </a:srgbClr>
                  </a:glow>
                </a:effectLst>
                <a:cs typeface="+mn-ea"/>
                <a:sym typeface="+mn-lt"/>
              </a:endParaRPr>
            </a:p>
          </p:txBody>
        </p:sp>
        <p:sp>
          <p:nvSpPr>
            <p:cNvPr id="12" name="文本框 11"/>
            <p:cNvSpPr txBox="1"/>
            <p:nvPr/>
          </p:nvSpPr>
          <p:spPr>
            <a:xfrm>
              <a:off x="4189953" y="570989"/>
              <a:ext cx="853074" cy="545992"/>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2400" dirty="0">
                  <a:solidFill>
                    <a:srgbClr val="F8F0C1"/>
                  </a:solidFill>
                  <a:effectLst>
                    <a:glow rad="101600">
                      <a:srgbClr val="F8F0C1">
                        <a:alpha val="40000"/>
                      </a:srgbClr>
                    </a:glow>
                  </a:effectLst>
                  <a:cs typeface="+mn-ea"/>
                  <a:sym typeface="+mn-lt"/>
                </a:rPr>
                <a:t>安全生产月的意义</a:t>
              </a:r>
              <a:endParaRPr lang="zh-CN" altLang="en-US" sz="2400" dirty="0">
                <a:solidFill>
                  <a:srgbClr val="F8F0C1"/>
                </a:solidFill>
                <a:effectLst>
                  <a:glow rad="101600">
                    <a:srgbClr val="F8F0C1">
                      <a:alpha val="40000"/>
                    </a:srgbClr>
                  </a:glow>
                </a:effectLst>
                <a:cs typeface="+mn-ea"/>
                <a:sym typeface="+mn-lt"/>
              </a:endParaRPr>
            </a:p>
          </p:txBody>
        </p:sp>
      </p:grpSp>
      <p:grpSp>
        <p:nvGrpSpPr>
          <p:cNvPr id="24" name="组合 23"/>
          <p:cNvGrpSpPr/>
          <p:nvPr/>
        </p:nvGrpSpPr>
        <p:grpSpPr>
          <a:xfrm>
            <a:off x="1568450" y="1293902"/>
            <a:ext cx="9055100" cy="1881094"/>
            <a:chOff x="1536000" y="1264874"/>
            <a:chExt cx="9055100" cy="1881094"/>
          </a:xfrm>
        </p:grpSpPr>
        <p:grpSp>
          <p:nvGrpSpPr>
            <p:cNvPr id="16" name="组合 15"/>
            <p:cNvGrpSpPr/>
            <p:nvPr/>
          </p:nvGrpSpPr>
          <p:grpSpPr>
            <a:xfrm>
              <a:off x="1536000" y="1264874"/>
              <a:ext cx="9055100" cy="1881094"/>
              <a:chOff x="1282700" y="1090706"/>
              <a:chExt cx="9055100" cy="1881094"/>
            </a:xfrm>
          </p:grpSpPr>
          <p:sp>
            <p:nvSpPr>
              <p:cNvPr id="4" name="矩形: 圆角 3"/>
              <p:cNvSpPr/>
              <p:nvPr/>
            </p:nvSpPr>
            <p:spPr>
              <a:xfrm>
                <a:off x="1663700" y="1195553"/>
                <a:ext cx="2019300" cy="452268"/>
              </a:xfrm>
              <a:prstGeom prst="roundRect">
                <a:avLst/>
              </a:prstGeom>
              <a:solidFill>
                <a:srgbClr val="F8F0C1"/>
              </a:solidFill>
              <a:ln>
                <a:solidFill>
                  <a:srgbClr val="C402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7" name="矩形: 圆角 6"/>
              <p:cNvSpPr/>
              <p:nvPr/>
            </p:nvSpPr>
            <p:spPr>
              <a:xfrm>
                <a:off x="1282700" y="1090706"/>
                <a:ext cx="9055100" cy="1881094"/>
              </a:xfrm>
              <a:prstGeom prst="roundRect">
                <a:avLst/>
              </a:prstGeom>
              <a:noFill/>
              <a:ln>
                <a:solidFill>
                  <a:srgbClr val="C402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sp>
          <p:nvSpPr>
            <p:cNvPr id="20" name="文本框 19"/>
            <p:cNvSpPr txBox="1"/>
            <p:nvPr/>
          </p:nvSpPr>
          <p:spPr>
            <a:xfrm>
              <a:off x="2177141" y="1355207"/>
              <a:ext cx="1524000" cy="830997"/>
            </a:xfrm>
            <a:prstGeom prst="rect">
              <a:avLst/>
            </a:prstGeom>
            <a:noFill/>
            <a:ln>
              <a:noFill/>
            </a:ln>
          </p:spPr>
          <p:txBody>
            <a:bodyPr wrap="square" rtlCol="0">
              <a:spAutoFit/>
            </a:bodyPr>
            <a:lstStyle/>
            <a:p>
              <a:pPr algn="dist"/>
              <a:r>
                <a:rPr lang="zh-CN" altLang="en-US" sz="2400" dirty="0">
                  <a:solidFill>
                    <a:srgbClr val="B70100"/>
                  </a:solidFill>
                  <a:cs typeface="+mn-ea"/>
                  <a:sym typeface="+mn-lt"/>
                </a:rPr>
                <a:t>节日意义</a:t>
              </a:r>
              <a:endParaRPr lang="zh-CN" altLang="en-US" sz="2400" dirty="0">
                <a:solidFill>
                  <a:srgbClr val="B70100"/>
                </a:solidFill>
                <a:cs typeface="+mn-ea"/>
                <a:sym typeface="+mn-lt"/>
              </a:endParaRPr>
            </a:p>
            <a:p>
              <a:pPr algn="dist"/>
              <a:endParaRPr lang="zh-CN" altLang="en-US" sz="2400" dirty="0">
                <a:solidFill>
                  <a:srgbClr val="75000A"/>
                </a:solidFill>
                <a:cs typeface="+mn-ea"/>
                <a:sym typeface="+mn-lt"/>
              </a:endParaRPr>
            </a:p>
          </p:txBody>
        </p:sp>
      </p:grpSp>
      <p:grpSp>
        <p:nvGrpSpPr>
          <p:cNvPr id="25" name="组合 24"/>
          <p:cNvGrpSpPr/>
          <p:nvPr/>
        </p:nvGrpSpPr>
        <p:grpSpPr>
          <a:xfrm>
            <a:off x="1553633" y="3521850"/>
            <a:ext cx="9055100" cy="1881094"/>
            <a:chOff x="1536000" y="1264874"/>
            <a:chExt cx="9055100" cy="1881094"/>
          </a:xfrm>
        </p:grpSpPr>
        <p:grpSp>
          <p:nvGrpSpPr>
            <p:cNvPr id="26" name="组合 25"/>
            <p:cNvGrpSpPr/>
            <p:nvPr/>
          </p:nvGrpSpPr>
          <p:grpSpPr>
            <a:xfrm>
              <a:off x="1536000" y="1264874"/>
              <a:ext cx="9055100" cy="1881094"/>
              <a:chOff x="1282700" y="1090706"/>
              <a:chExt cx="9055100" cy="1881094"/>
            </a:xfrm>
          </p:grpSpPr>
          <p:sp>
            <p:nvSpPr>
              <p:cNvPr id="28" name="矩形: 圆角 27"/>
              <p:cNvSpPr/>
              <p:nvPr/>
            </p:nvSpPr>
            <p:spPr>
              <a:xfrm>
                <a:off x="1663700" y="1195553"/>
                <a:ext cx="2019300" cy="452268"/>
              </a:xfrm>
              <a:prstGeom prst="roundRect">
                <a:avLst/>
              </a:prstGeom>
              <a:solidFill>
                <a:srgbClr val="F8F0C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9" name="矩形: 圆角 28"/>
              <p:cNvSpPr/>
              <p:nvPr/>
            </p:nvSpPr>
            <p:spPr>
              <a:xfrm>
                <a:off x="1282700" y="1090706"/>
                <a:ext cx="9055100" cy="1881094"/>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grpSp>
        <p:sp>
          <p:nvSpPr>
            <p:cNvPr id="27" name="文本框 26"/>
            <p:cNvSpPr txBox="1"/>
            <p:nvPr/>
          </p:nvSpPr>
          <p:spPr>
            <a:xfrm>
              <a:off x="2177141" y="1355207"/>
              <a:ext cx="1524000" cy="830997"/>
            </a:xfrm>
            <a:prstGeom prst="rect">
              <a:avLst/>
            </a:prstGeom>
            <a:noFill/>
            <a:ln>
              <a:noFill/>
            </a:ln>
          </p:spPr>
          <p:txBody>
            <a:bodyPr wrap="square" rtlCol="0">
              <a:spAutoFit/>
            </a:bodyPr>
            <a:lstStyle/>
            <a:p>
              <a:pPr algn="dist"/>
              <a:r>
                <a:rPr lang="zh-CN" altLang="en-US" sz="2400" dirty="0">
                  <a:solidFill>
                    <a:srgbClr val="B70100"/>
                  </a:solidFill>
                  <a:cs typeface="+mn-ea"/>
                  <a:sym typeface="+mn-lt"/>
                </a:rPr>
                <a:t>节日意义</a:t>
              </a:r>
              <a:endParaRPr lang="zh-CN" altLang="en-US" sz="2400" dirty="0">
                <a:solidFill>
                  <a:srgbClr val="B70100"/>
                </a:solidFill>
                <a:cs typeface="+mn-ea"/>
                <a:sym typeface="+mn-lt"/>
              </a:endParaRPr>
            </a:p>
            <a:p>
              <a:pPr algn="dist"/>
              <a:endParaRPr lang="zh-CN" altLang="en-US" sz="2400" dirty="0">
                <a:solidFill>
                  <a:srgbClr val="75000A"/>
                </a:solidFill>
                <a:cs typeface="+mn-ea"/>
                <a:sym typeface="+mn-lt"/>
              </a:endParaRPr>
            </a:p>
          </p:txBody>
        </p:sp>
      </p:grpSp>
      <p:sp>
        <p:nvSpPr>
          <p:cNvPr id="30" name="文本框 29"/>
          <p:cNvSpPr txBox="1"/>
          <p:nvPr/>
        </p:nvSpPr>
        <p:spPr>
          <a:xfrm>
            <a:off x="1838325" y="2102690"/>
            <a:ext cx="8515350" cy="700576"/>
          </a:xfrm>
          <a:prstGeom prst="rect">
            <a:avLst/>
          </a:prstGeom>
          <a:noFill/>
        </p:spPr>
        <p:txBody>
          <a:bodyPr wrap="square">
            <a:spAutoFit/>
          </a:bodyPr>
          <a:lstStyle/>
          <a:p>
            <a:pPr lvl="0">
              <a:lnSpc>
                <a:spcPct val="150000"/>
              </a:lnSpc>
            </a:pPr>
            <a:r>
              <a:rPr lang="en-US" altLang="zh-CN" sz="1400" spc="600" dirty="0">
                <a:solidFill>
                  <a:srgbClr val="B70100"/>
                </a:solidFill>
                <a:cs typeface="+mn-ea"/>
                <a:sym typeface="+mn-lt"/>
              </a:rPr>
              <a:t>1995</a:t>
            </a:r>
            <a:r>
              <a:rPr lang="zh-CN" altLang="en-US" sz="1400" spc="600" dirty="0">
                <a:solidFill>
                  <a:srgbClr val="B70100"/>
                </a:solidFill>
                <a:cs typeface="+mn-ea"/>
                <a:sym typeface="+mn-lt"/>
              </a:rPr>
              <a:t>年</a:t>
            </a:r>
            <a:r>
              <a:rPr lang="en-US" altLang="zh-CN" sz="1400" spc="600" dirty="0">
                <a:solidFill>
                  <a:srgbClr val="B70100"/>
                </a:solidFill>
                <a:cs typeface="+mn-ea"/>
                <a:sym typeface="+mn-lt"/>
              </a:rPr>
              <a:t>5</a:t>
            </a:r>
            <a:r>
              <a:rPr lang="zh-CN" altLang="en-US" sz="1400" spc="600" dirty="0">
                <a:solidFill>
                  <a:srgbClr val="B70100"/>
                </a:solidFill>
                <a:cs typeface="+mn-ea"/>
                <a:sym typeface="+mn-lt"/>
              </a:rPr>
              <a:t>月</a:t>
            </a:r>
            <a:r>
              <a:rPr lang="en-US" altLang="zh-CN" sz="1400" spc="600" dirty="0">
                <a:solidFill>
                  <a:srgbClr val="B70100"/>
                </a:solidFill>
                <a:cs typeface="+mn-ea"/>
                <a:sym typeface="+mn-lt"/>
              </a:rPr>
              <a:t>15</a:t>
            </a:r>
            <a:r>
              <a:rPr lang="zh-CN" altLang="en-US" sz="1400" spc="600" dirty="0">
                <a:solidFill>
                  <a:srgbClr val="B70100"/>
                </a:solidFill>
                <a:cs typeface="+mn-ea"/>
                <a:sym typeface="+mn-lt"/>
              </a:rPr>
              <a:t>日至</a:t>
            </a:r>
            <a:r>
              <a:rPr lang="en-US" altLang="zh-CN" sz="1400" spc="600" dirty="0">
                <a:solidFill>
                  <a:srgbClr val="B70100"/>
                </a:solidFill>
                <a:cs typeface="+mn-ea"/>
                <a:sym typeface="+mn-lt"/>
              </a:rPr>
              <a:t>21</a:t>
            </a:r>
            <a:r>
              <a:rPr lang="zh-CN" altLang="en-US" sz="1400" spc="600" dirty="0">
                <a:solidFill>
                  <a:srgbClr val="B70100"/>
                </a:solidFill>
                <a:cs typeface="+mn-ea"/>
                <a:sym typeface="+mn-lt"/>
              </a:rPr>
              <a:t>日，劳动部开展了以“治理隐患、保障安全”为主题，以“坚持预防为主，加强隐患治理，积极贯彻</a:t>
            </a:r>
            <a:r>
              <a:rPr lang="en-US" altLang="zh-CN" sz="1400" spc="600" dirty="0">
                <a:solidFill>
                  <a:srgbClr val="B70100"/>
                </a:solidFill>
                <a:cs typeface="+mn-ea"/>
                <a:sym typeface="+mn-lt"/>
              </a:rPr>
              <a:t>《</a:t>
            </a:r>
            <a:r>
              <a:rPr lang="zh-CN" altLang="en-US" sz="1400" spc="600" dirty="0">
                <a:solidFill>
                  <a:srgbClr val="B70100"/>
                </a:solidFill>
                <a:cs typeface="+mn-ea"/>
                <a:sym typeface="+mn-lt"/>
              </a:rPr>
              <a:t>劳动法</a:t>
            </a:r>
            <a:r>
              <a:rPr lang="en-US" altLang="zh-CN" sz="1400" spc="600" dirty="0">
                <a:solidFill>
                  <a:srgbClr val="B70100"/>
                </a:solidFill>
                <a:cs typeface="+mn-ea"/>
                <a:sym typeface="+mn-lt"/>
              </a:rPr>
              <a:t>》</a:t>
            </a:r>
            <a:endParaRPr kumimoji="0" lang="zh-CN" altLang="en-US" sz="1200" b="0" i="0" u="none" strike="noStrike" kern="0" cap="none" spc="600" normalizeH="0" noProof="0" dirty="0">
              <a:ln>
                <a:noFill/>
              </a:ln>
              <a:solidFill>
                <a:srgbClr val="B70100"/>
              </a:solidFill>
              <a:effectLst/>
              <a:uLnTx/>
              <a:uFillTx/>
              <a:cs typeface="+mn-ea"/>
              <a:sym typeface="+mn-lt"/>
            </a:endParaRPr>
          </a:p>
        </p:txBody>
      </p:sp>
      <p:sp>
        <p:nvSpPr>
          <p:cNvPr id="31" name="文本框 30"/>
          <p:cNvSpPr txBox="1"/>
          <p:nvPr/>
        </p:nvSpPr>
        <p:spPr>
          <a:xfrm>
            <a:off x="1838325" y="4334073"/>
            <a:ext cx="8515350" cy="700576"/>
          </a:xfrm>
          <a:prstGeom prst="rect">
            <a:avLst/>
          </a:prstGeom>
          <a:noFill/>
        </p:spPr>
        <p:txBody>
          <a:bodyPr wrap="square">
            <a:spAutoFit/>
          </a:bodyPr>
          <a:lstStyle/>
          <a:p>
            <a:pPr lvl="0">
              <a:lnSpc>
                <a:spcPct val="150000"/>
              </a:lnSpc>
            </a:pPr>
            <a:r>
              <a:rPr lang="en-US" altLang="zh-CN" sz="1400" spc="600" dirty="0">
                <a:solidFill>
                  <a:srgbClr val="B70100"/>
                </a:solidFill>
                <a:cs typeface="+mn-ea"/>
                <a:sym typeface="+mn-lt"/>
              </a:rPr>
              <a:t>《</a:t>
            </a:r>
            <a:r>
              <a:rPr lang="zh-CN" altLang="en-US" sz="1400" spc="600" dirty="0">
                <a:solidFill>
                  <a:srgbClr val="B70100"/>
                </a:solidFill>
                <a:cs typeface="+mn-ea"/>
                <a:sym typeface="+mn-lt"/>
              </a:rPr>
              <a:t>矿山安全法</a:t>
            </a:r>
            <a:r>
              <a:rPr lang="en-US" altLang="zh-CN" sz="1400" spc="600" dirty="0">
                <a:solidFill>
                  <a:srgbClr val="B70100"/>
                </a:solidFill>
                <a:cs typeface="+mn-ea"/>
                <a:sym typeface="+mn-lt"/>
              </a:rPr>
              <a:t>》</a:t>
            </a:r>
            <a:r>
              <a:rPr lang="zh-CN" altLang="en-US" sz="1400" spc="600" dirty="0">
                <a:solidFill>
                  <a:srgbClr val="B70100"/>
                </a:solidFill>
                <a:cs typeface="+mn-ea"/>
                <a:sym typeface="+mn-lt"/>
              </a:rPr>
              <a:t>等有关法律法规，倡导安全文化，提高全民安全意识”为主要内容的“安全生产周”活动。</a:t>
            </a:r>
            <a:endParaRPr kumimoji="0" lang="zh-CN" altLang="en-US" sz="1200" b="0" i="0" u="none" strike="noStrike" kern="0" cap="none" spc="600" normalizeH="0" noProof="0" dirty="0">
              <a:ln>
                <a:noFill/>
              </a:ln>
              <a:solidFill>
                <a:srgbClr val="B70100"/>
              </a:solidFill>
              <a:effectLst/>
              <a:uLnTx/>
              <a:uFillTx/>
              <a:cs typeface="+mn-ea"/>
              <a:sym typeface="+mn-lt"/>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500" advTm="2679">
        <p:random/>
      </p:transition>
    </mc:Choice>
    <mc:Fallback>
      <p:transition spd="slow" advTm="2679">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box(out)">
                                      <p:cBhvr>
                                        <p:cTn id="12" dur="2000"/>
                                        <p:tgtEl>
                                          <p:spTgt spid="24"/>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box(in)">
                                      <p:cBhvr>
                                        <p:cTn id="17" dur="2000"/>
                                        <p:tgtEl>
                                          <p:spTgt spid="25"/>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500"/>
                                        <p:tgtEl>
                                          <p:spTgt spid="30"/>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fade">
                                      <p:cBhvr>
                                        <p:cTn id="25"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矩形 26"/>
          <p:cNvSpPr/>
          <p:nvPr/>
        </p:nvSpPr>
        <p:spPr>
          <a:xfrm>
            <a:off x="660400" y="1028700"/>
            <a:ext cx="10858500" cy="53735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n>
                <a:solidFill>
                  <a:schemeClr val="bg1"/>
                </a:solidFill>
              </a:ln>
              <a:solidFill>
                <a:schemeClr val="bg1"/>
              </a:solidFill>
              <a:cs typeface="+mn-ea"/>
              <a:sym typeface="+mn-lt"/>
            </a:endParaRPr>
          </a:p>
        </p:txBody>
      </p:sp>
      <p:grpSp>
        <p:nvGrpSpPr>
          <p:cNvPr id="10" name="组合 9"/>
          <p:cNvGrpSpPr/>
          <p:nvPr/>
        </p:nvGrpSpPr>
        <p:grpSpPr>
          <a:xfrm>
            <a:off x="4353771" y="190561"/>
            <a:ext cx="3484458" cy="674781"/>
            <a:chOff x="4189953" y="570989"/>
            <a:chExt cx="853074" cy="798035"/>
          </a:xfrm>
          <a:effectLst/>
        </p:grpSpPr>
        <p:sp>
          <p:nvSpPr>
            <p:cNvPr id="11" name="文本框 10"/>
            <p:cNvSpPr txBox="1"/>
            <p:nvPr/>
          </p:nvSpPr>
          <p:spPr>
            <a:xfrm>
              <a:off x="4195249" y="1077829"/>
              <a:ext cx="826593" cy="291195"/>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000" dirty="0">
                  <a:solidFill>
                    <a:srgbClr val="F8F0C1"/>
                  </a:solidFill>
                  <a:effectLst>
                    <a:glow rad="101600">
                      <a:srgbClr val="F8F0C1">
                        <a:alpha val="40000"/>
                      </a:srgbClr>
                    </a:glow>
                  </a:effectLst>
                  <a:cs typeface="+mn-ea"/>
                  <a:sym typeface="+mn-lt"/>
                </a:rPr>
                <a:t>THE OTHER</a:t>
              </a:r>
              <a:endParaRPr lang="zh-CN" altLang="en-US" sz="1000" dirty="0">
                <a:solidFill>
                  <a:srgbClr val="F8F0C1"/>
                </a:solidFill>
                <a:effectLst>
                  <a:glow rad="101600">
                    <a:srgbClr val="F8F0C1">
                      <a:alpha val="40000"/>
                    </a:srgbClr>
                  </a:glow>
                </a:effectLst>
                <a:cs typeface="+mn-ea"/>
                <a:sym typeface="+mn-lt"/>
              </a:endParaRPr>
            </a:p>
          </p:txBody>
        </p:sp>
        <p:sp>
          <p:nvSpPr>
            <p:cNvPr id="12" name="文本框 11"/>
            <p:cNvSpPr txBox="1"/>
            <p:nvPr/>
          </p:nvSpPr>
          <p:spPr>
            <a:xfrm>
              <a:off x="4189953" y="570989"/>
              <a:ext cx="853074" cy="545992"/>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2400" dirty="0">
                  <a:solidFill>
                    <a:srgbClr val="F8F0C1"/>
                  </a:solidFill>
                  <a:effectLst>
                    <a:glow rad="101600">
                      <a:srgbClr val="F8F0C1">
                        <a:alpha val="40000"/>
                      </a:srgbClr>
                    </a:glow>
                  </a:effectLst>
                  <a:cs typeface="+mn-ea"/>
                  <a:sym typeface="+mn-lt"/>
                </a:rPr>
                <a:t>安全生产月的意义</a:t>
              </a:r>
              <a:endParaRPr lang="zh-CN" altLang="en-US" sz="2400" dirty="0">
                <a:solidFill>
                  <a:srgbClr val="F8F0C1"/>
                </a:solidFill>
                <a:effectLst>
                  <a:glow rad="101600">
                    <a:srgbClr val="F8F0C1">
                      <a:alpha val="40000"/>
                    </a:srgbClr>
                  </a:glow>
                </a:effectLst>
                <a:cs typeface="+mn-ea"/>
                <a:sym typeface="+mn-lt"/>
              </a:endParaRPr>
            </a:p>
          </p:txBody>
        </p:sp>
      </p:grpSp>
      <p:grpSp>
        <p:nvGrpSpPr>
          <p:cNvPr id="24" name="组合 23"/>
          <p:cNvGrpSpPr/>
          <p:nvPr/>
        </p:nvGrpSpPr>
        <p:grpSpPr>
          <a:xfrm>
            <a:off x="2679694" y="1575708"/>
            <a:ext cx="6986820" cy="955214"/>
            <a:chOff x="2679694" y="1575708"/>
            <a:chExt cx="6986820" cy="955214"/>
          </a:xfrm>
        </p:grpSpPr>
        <p:sp>
          <p:nvSpPr>
            <p:cNvPr id="4" name="矩形: 圆角 3"/>
            <p:cNvSpPr/>
            <p:nvPr/>
          </p:nvSpPr>
          <p:spPr>
            <a:xfrm>
              <a:off x="3875315" y="1575708"/>
              <a:ext cx="5791199" cy="955214"/>
            </a:xfrm>
            <a:prstGeom prst="roundRect">
              <a:avLst/>
            </a:prstGeom>
            <a:noFill/>
            <a:ln>
              <a:solidFill>
                <a:srgbClr val="8A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8" name="Oval 4"/>
            <p:cNvSpPr/>
            <p:nvPr/>
          </p:nvSpPr>
          <p:spPr>
            <a:xfrm>
              <a:off x="2679694" y="1707227"/>
              <a:ext cx="809181" cy="809181"/>
            </a:xfrm>
            <a:prstGeom prst="ellipse">
              <a:avLst/>
            </a:prstGeom>
            <a:solidFill>
              <a:srgbClr val="8A0203"/>
            </a:solidFill>
            <a:ln>
              <a:noFill/>
            </a:ln>
            <a:effectLst>
              <a:outerShdw blurRad="254000" dist="101600" dir="5400000" algn="ctr"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2800" dirty="0">
                  <a:ln w="19050">
                    <a:noFill/>
                  </a:ln>
                  <a:solidFill>
                    <a:schemeClr val="bg1"/>
                  </a:solidFill>
                  <a:cs typeface="+mn-ea"/>
                  <a:sym typeface="+mn-lt"/>
                </a:rPr>
                <a:t>01</a:t>
              </a:r>
              <a:endParaRPr lang="en-US" sz="2800" dirty="0">
                <a:ln w="19050">
                  <a:noFill/>
                </a:ln>
                <a:solidFill>
                  <a:schemeClr val="bg1"/>
                </a:solidFill>
                <a:cs typeface="+mn-ea"/>
                <a:sym typeface="+mn-lt"/>
              </a:endParaRPr>
            </a:p>
          </p:txBody>
        </p:sp>
        <p:sp>
          <p:nvSpPr>
            <p:cNvPr id="21" name="文本框 20"/>
            <p:cNvSpPr txBox="1"/>
            <p:nvPr/>
          </p:nvSpPr>
          <p:spPr>
            <a:xfrm>
              <a:off x="4010474" y="1704369"/>
              <a:ext cx="5520879" cy="700576"/>
            </a:xfrm>
            <a:prstGeom prst="rect">
              <a:avLst/>
            </a:prstGeom>
            <a:noFill/>
          </p:spPr>
          <p:txBody>
            <a:bodyPr wrap="square">
              <a:spAutoFit/>
            </a:bodyPr>
            <a:lstStyle/>
            <a:p>
              <a:pPr lvl="0">
                <a:lnSpc>
                  <a:spcPct val="150000"/>
                </a:lnSpc>
              </a:pPr>
              <a:r>
                <a:rPr lang="en-US" altLang="zh-CN" sz="1400" kern="0" spc="600" dirty="0">
                  <a:solidFill>
                    <a:srgbClr val="75000A"/>
                  </a:solidFill>
                  <a:cs typeface="+mn-ea"/>
                  <a:sym typeface="+mn-lt"/>
                </a:rPr>
                <a:t>1996</a:t>
              </a:r>
              <a:r>
                <a:rPr lang="zh-CN" altLang="en-US" sz="1400" kern="0" spc="600" dirty="0">
                  <a:solidFill>
                    <a:srgbClr val="75000A"/>
                  </a:solidFill>
                  <a:cs typeface="+mn-ea"/>
                  <a:sym typeface="+mn-lt"/>
                </a:rPr>
                <a:t>年是“九五”计划实施的第一年。劳动部在</a:t>
              </a:r>
              <a:r>
                <a:rPr lang="en-US" altLang="zh-CN" sz="1400" kern="0" spc="600" dirty="0">
                  <a:solidFill>
                    <a:srgbClr val="75000A"/>
                  </a:solidFill>
                  <a:cs typeface="+mn-ea"/>
                  <a:sym typeface="+mn-lt"/>
                </a:rPr>
                <a:t>1995</a:t>
              </a:r>
              <a:r>
                <a:rPr lang="zh-CN" altLang="en-US" sz="1400" kern="0" spc="600" dirty="0">
                  <a:solidFill>
                    <a:srgbClr val="75000A"/>
                  </a:solidFill>
                  <a:cs typeface="+mn-ea"/>
                  <a:sym typeface="+mn-lt"/>
                </a:rPr>
                <a:t>年全国安全生产形势相对平稳</a:t>
              </a:r>
              <a:endParaRPr kumimoji="0" lang="zh-CN" altLang="en-US" sz="1400" b="0" i="0" u="none" strike="noStrike" kern="0" cap="none" spc="600" normalizeH="0" noProof="0" dirty="0">
                <a:ln>
                  <a:noFill/>
                </a:ln>
                <a:solidFill>
                  <a:srgbClr val="75000A"/>
                </a:solidFill>
                <a:effectLst/>
                <a:uLnTx/>
                <a:uFillTx/>
                <a:cs typeface="+mn-ea"/>
                <a:sym typeface="+mn-lt"/>
              </a:endParaRPr>
            </a:p>
          </p:txBody>
        </p:sp>
      </p:grpSp>
      <p:grpSp>
        <p:nvGrpSpPr>
          <p:cNvPr id="25" name="组合 24"/>
          <p:cNvGrpSpPr/>
          <p:nvPr/>
        </p:nvGrpSpPr>
        <p:grpSpPr>
          <a:xfrm>
            <a:off x="2650666" y="3190197"/>
            <a:ext cx="6983398" cy="955214"/>
            <a:chOff x="2650666" y="3190197"/>
            <a:chExt cx="6983398" cy="955214"/>
          </a:xfrm>
        </p:grpSpPr>
        <p:sp>
          <p:nvSpPr>
            <p:cNvPr id="14" name="矩形: 圆角 13"/>
            <p:cNvSpPr/>
            <p:nvPr/>
          </p:nvSpPr>
          <p:spPr>
            <a:xfrm>
              <a:off x="3842865" y="3190197"/>
              <a:ext cx="5791199" cy="955214"/>
            </a:xfrm>
            <a:prstGeom prst="roundRect">
              <a:avLst/>
            </a:prstGeom>
            <a:noFill/>
            <a:ln>
              <a:solidFill>
                <a:srgbClr val="8A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20" name="Oval 4"/>
            <p:cNvSpPr/>
            <p:nvPr/>
          </p:nvSpPr>
          <p:spPr>
            <a:xfrm>
              <a:off x="2650666" y="3307202"/>
              <a:ext cx="809181" cy="809181"/>
            </a:xfrm>
            <a:prstGeom prst="ellipse">
              <a:avLst/>
            </a:prstGeom>
            <a:solidFill>
              <a:srgbClr val="8A0203"/>
            </a:solidFill>
            <a:ln>
              <a:noFill/>
            </a:ln>
            <a:effectLst>
              <a:outerShdw blurRad="254000" dist="101600" dir="5400000" algn="ctr"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2800" dirty="0">
                  <a:ln w="19050">
                    <a:noFill/>
                  </a:ln>
                  <a:solidFill>
                    <a:schemeClr val="bg1"/>
                  </a:solidFill>
                  <a:cs typeface="+mn-ea"/>
                  <a:sym typeface="+mn-lt"/>
                </a:rPr>
                <a:t>02</a:t>
              </a:r>
              <a:endParaRPr lang="en-US" sz="2800" dirty="0">
                <a:ln w="19050">
                  <a:noFill/>
                </a:ln>
                <a:solidFill>
                  <a:schemeClr val="bg1"/>
                </a:solidFill>
                <a:cs typeface="+mn-ea"/>
                <a:sym typeface="+mn-lt"/>
              </a:endParaRPr>
            </a:p>
          </p:txBody>
        </p:sp>
        <p:sp>
          <p:nvSpPr>
            <p:cNvPr id="22" name="文本框 21"/>
            <p:cNvSpPr txBox="1"/>
            <p:nvPr/>
          </p:nvSpPr>
          <p:spPr>
            <a:xfrm>
              <a:off x="4020455" y="3307202"/>
              <a:ext cx="5520879" cy="700576"/>
            </a:xfrm>
            <a:prstGeom prst="rect">
              <a:avLst/>
            </a:prstGeom>
            <a:noFill/>
          </p:spPr>
          <p:txBody>
            <a:bodyPr wrap="square">
              <a:spAutoFit/>
            </a:bodyPr>
            <a:lstStyle/>
            <a:p>
              <a:pPr lvl="0">
                <a:lnSpc>
                  <a:spcPct val="150000"/>
                </a:lnSpc>
              </a:pPr>
              <a:r>
                <a:rPr lang="zh-CN" altLang="en-US" sz="1400" kern="0" spc="600" dirty="0">
                  <a:solidFill>
                    <a:srgbClr val="75000A"/>
                  </a:solidFill>
                  <a:cs typeface="+mn-ea"/>
                  <a:sym typeface="+mn-lt"/>
                </a:rPr>
                <a:t>特大恶性事故有所减少的情况下，为进一步认真贯彻“安全第一、预防为主”的方针，</a:t>
              </a:r>
              <a:endParaRPr kumimoji="0" lang="zh-CN" altLang="en-US" sz="1400" b="0" i="0" u="none" strike="noStrike" kern="0" cap="none" spc="600" normalizeH="0" noProof="0" dirty="0">
                <a:ln>
                  <a:noFill/>
                </a:ln>
                <a:solidFill>
                  <a:srgbClr val="75000A"/>
                </a:solidFill>
                <a:effectLst/>
                <a:uLnTx/>
                <a:uFillTx/>
                <a:cs typeface="+mn-ea"/>
                <a:sym typeface="+mn-lt"/>
              </a:endParaRPr>
            </a:p>
          </p:txBody>
        </p:sp>
      </p:grpSp>
      <p:grpSp>
        <p:nvGrpSpPr>
          <p:cNvPr id="26" name="组合 25"/>
          <p:cNvGrpSpPr/>
          <p:nvPr/>
        </p:nvGrpSpPr>
        <p:grpSpPr>
          <a:xfrm>
            <a:off x="2651875" y="4804685"/>
            <a:ext cx="6982189" cy="955214"/>
            <a:chOff x="2651875" y="4804685"/>
            <a:chExt cx="6982189" cy="955214"/>
          </a:xfrm>
        </p:grpSpPr>
        <p:sp>
          <p:nvSpPr>
            <p:cNvPr id="17" name="矩形: 圆角 16"/>
            <p:cNvSpPr/>
            <p:nvPr/>
          </p:nvSpPr>
          <p:spPr>
            <a:xfrm>
              <a:off x="3842865" y="4804685"/>
              <a:ext cx="5791199" cy="955214"/>
            </a:xfrm>
            <a:prstGeom prst="roundRect">
              <a:avLst/>
            </a:prstGeom>
            <a:noFill/>
            <a:ln>
              <a:solidFill>
                <a:srgbClr val="8A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cs typeface="+mn-ea"/>
                <a:sym typeface="+mn-lt"/>
              </a:endParaRPr>
            </a:p>
          </p:txBody>
        </p:sp>
        <p:sp>
          <p:nvSpPr>
            <p:cNvPr id="19" name="Oval 4"/>
            <p:cNvSpPr/>
            <p:nvPr/>
          </p:nvSpPr>
          <p:spPr>
            <a:xfrm>
              <a:off x="2651875" y="4921690"/>
              <a:ext cx="809181" cy="809181"/>
            </a:xfrm>
            <a:prstGeom prst="ellipse">
              <a:avLst/>
            </a:prstGeom>
            <a:solidFill>
              <a:srgbClr val="8A0203"/>
            </a:solidFill>
            <a:ln>
              <a:noFill/>
            </a:ln>
            <a:effectLst>
              <a:outerShdw blurRad="254000" dist="101600" dir="5400000" algn="ctr"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2800" dirty="0">
                  <a:ln w="19050">
                    <a:noFill/>
                  </a:ln>
                  <a:solidFill>
                    <a:schemeClr val="bg1"/>
                  </a:solidFill>
                  <a:cs typeface="+mn-ea"/>
                  <a:sym typeface="+mn-lt"/>
                </a:rPr>
                <a:t>03</a:t>
              </a:r>
              <a:endParaRPr lang="en-US" sz="2800" dirty="0">
                <a:ln w="19050">
                  <a:noFill/>
                </a:ln>
                <a:solidFill>
                  <a:schemeClr val="bg1"/>
                </a:solidFill>
                <a:cs typeface="+mn-ea"/>
                <a:sym typeface="+mn-lt"/>
              </a:endParaRPr>
            </a:p>
          </p:txBody>
        </p:sp>
        <p:sp>
          <p:nvSpPr>
            <p:cNvPr id="23" name="文本框 22"/>
            <p:cNvSpPr txBox="1"/>
            <p:nvPr/>
          </p:nvSpPr>
          <p:spPr>
            <a:xfrm>
              <a:off x="4026797" y="4921690"/>
              <a:ext cx="5520879" cy="700576"/>
            </a:xfrm>
            <a:prstGeom prst="rect">
              <a:avLst/>
            </a:prstGeom>
            <a:noFill/>
          </p:spPr>
          <p:txBody>
            <a:bodyPr wrap="square">
              <a:spAutoFit/>
            </a:bodyPr>
            <a:lstStyle/>
            <a:p>
              <a:pPr lvl="0">
                <a:lnSpc>
                  <a:spcPct val="150000"/>
                </a:lnSpc>
              </a:pPr>
              <a:r>
                <a:rPr lang="zh-CN" altLang="en-US" sz="1400" kern="0" spc="600" dirty="0">
                  <a:solidFill>
                    <a:srgbClr val="75000A"/>
                  </a:solidFill>
                  <a:cs typeface="+mn-ea"/>
                  <a:sym typeface="+mn-lt"/>
                </a:rPr>
                <a:t>坚持不懈地抓好安全生产工作，确定本次活动的主题为“遵章守纪、保障安全”。</a:t>
              </a:r>
              <a:endParaRPr kumimoji="0" lang="zh-CN" altLang="en-US" sz="1400" b="0" i="0" u="none" strike="noStrike" kern="0" cap="none" spc="600" normalizeH="0" noProof="0" dirty="0">
                <a:ln>
                  <a:noFill/>
                </a:ln>
                <a:solidFill>
                  <a:srgbClr val="75000A"/>
                </a:solidFill>
                <a:effectLst/>
                <a:uLnTx/>
                <a:uFillTx/>
                <a:cs typeface="+mn-ea"/>
                <a:sym typeface="+mn-lt"/>
              </a:endParaRPr>
            </a:p>
          </p:txBody>
        </p:sp>
      </p:gr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500" advTm="2532">
        <p:random/>
      </p:transition>
    </mc:Choice>
    <mc:Fallback>
      <p:transition spd="slow" advTm="2532">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1000"/>
                                        <p:tgtEl>
                                          <p:spTgt spid="24"/>
                                        </p:tgtEl>
                                      </p:cBhvr>
                                    </p:animEffect>
                                    <p:anim calcmode="lin" valueType="num">
                                      <p:cBhvr>
                                        <p:cTn id="13" dur="1000" fill="hold"/>
                                        <p:tgtEl>
                                          <p:spTgt spid="24"/>
                                        </p:tgtEl>
                                        <p:attrNameLst>
                                          <p:attrName>ppt_x</p:attrName>
                                        </p:attrNameLst>
                                      </p:cBhvr>
                                      <p:tavLst>
                                        <p:tav tm="0">
                                          <p:val>
                                            <p:strVal val="#ppt_x"/>
                                          </p:val>
                                        </p:tav>
                                        <p:tav tm="100000">
                                          <p:val>
                                            <p:strVal val="#ppt_x"/>
                                          </p:val>
                                        </p:tav>
                                      </p:tavLst>
                                    </p:anim>
                                    <p:anim calcmode="lin" valueType="num">
                                      <p:cBhvr>
                                        <p:cTn id="1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fade">
                                      <p:cBhvr>
                                        <p:cTn id="19" dur="1000"/>
                                        <p:tgtEl>
                                          <p:spTgt spid="25"/>
                                        </p:tgtEl>
                                      </p:cBhvr>
                                    </p:animEffect>
                                    <p:anim calcmode="lin" valueType="num">
                                      <p:cBhvr>
                                        <p:cTn id="20" dur="1000" fill="hold"/>
                                        <p:tgtEl>
                                          <p:spTgt spid="25"/>
                                        </p:tgtEl>
                                        <p:attrNameLst>
                                          <p:attrName>ppt_x</p:attrName>
                                        </p:attrNameLst>
                                      </p:cBhvr>
                                      <p:tavLst>
                                        <p:tav tm="0">
                                          <p:val>
                                            <p:strVal val="#ppt_x"/>
                                          </p:val>
                                        </p:tav>
                                        <p:tav tm="100000">
                                          <p:val>
                                            <p:strVal val="#ppt_x"/>
                                          </p:val>
                                        </p:tav>
                                      </p:tavLst>
                                    </p:anim>
                                    <p:anim calcmode="lin" valueType="num">
                                      <p:cBhvr>
                                        <p:cTn id="21"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6"/>
                                        </p:tgtEl>
                                        <p:attrNameLst>
                                          <p:attrName>style.visibility</p:attrName>
                                        </p:attrNameLst>
                                      </p:cBhvr>
                                      <p:to>
                                        <p:strVal val="visible"/>
                                      </p:to>
                                    </p:set>
                                    <p:animEffect transition="in" filter="fade">
                                      <p:cBhvr>
                                        <p:cTn id="26" dur="1000"/>
                                        <p:tgtEl>
                                          <p:spTgt spid="26"/>
                                        </p:tgtEl>
                                      </p:cBhvr>
                                    </p:animEffect>
                                    <p:anim calcmode="lin" valueType="num">
                                      <p:cBhvr>
                                        <p:cTn id="27" dur="1000" fill="hold"/>
                                        <p:tgtEl>
                                          <p:spTgt spid="26"/>
                                        </p:tgtEl>
                                        <p:attrNameLst>
                                          <p:attrName>ppt_x</p:attrName>
                                        </p:attrNameLst>
                                      </p:cBhvr>
                                      <p:tavLst>
                                        <p:tav tm="0">
                                          <p:val>
                                            <p:strVal val="#ppt_x"/>
                                          </p:val>
                                        </p:tav>
                                        <p:tav tm="100000">
                                          <p:val>
                                            <p:strVal val="#ppt_x"/>
                                          </p:val>
                                        </p:tav>
                                      </p:tavLst>
                                    </p:anim>
                                    <p:anim calcmode="lin" valueType="num">
                                      <p:cBhvr>
                                        <p:cTn id="28"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814287" y="2338825"/>
            <a:ext cx="8592574" cy="1437861"/>
            <a:chOff x="4271220" y="-3445372"/>
            <a:chExt cx="903558" cy="1437861"/>
          </a:xfrm>
          <a:effectLst/>
        </p:grpSpPr>
        <p:sp>
          <p:nvSpPr>
            <p:cNvPr id="4" name="文本框 3"/>
            <p:cNvSpPr txBox="1"/>
            <p:nvPr/>
          </p:nvSpPr>
          <p:spPr>
            <a:xfrm>
              <a:off x="4284944" y="-2315288"/>
              <a:ext cx="879138" cy="307777"/>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400" dirty="0">
                  <a:solidFill>
                    <a:srgbClr val="F8F0C1"/>
                  </a:solidFill>
                  <a:effectLst>
                    <a:glow rad="101600">
                      <a:srgbClr val="F8F0C1">
                        <a:alpha val="40000"/>
                      </a:srgbClr>
                    </a:glow>
                    <a:outerShdw blurRad="38100" dist="38100" dir="2700000" algn="tl">
                      <a:srgbClr val="000000">
                        <a:alpha val="43137"/>
                      </a:srgbClr>
                    </a:outerShdw>
                  </a:effectLst>
                  <a:cs typeface="+mn-ea"/>
                  <a:sym typeface="+mn-lt"/>
                </a:rPr>
                <a:t>THE OTHER</a:t>
              </a:r>
              <a:endParaRPr lang="zh-CN" altLang="en-US" sz="1400" dirty="0">
                <a:solidFill>
                  <a:srgbClr val="F8F0C1"/>
                </a:solidFill>
                <a:effectLst>
                  <a:glow rad="101600">
                    <a:srgbClr val="F8F0C1">
                      <a:alpha val="40000"/>
                    </a:srgbClr>
                  </a:glow>
                  <a:outerShdw blurRad="38100" dist="38100" dir="2700000" algn="tl">
                    <a:srgbClr val="000000">
                      <a:alpha val="43137"/>
                    </a:srgbClr>
                  </a:outerShdw>
                </a:effectLst>
                <a:cs typeface="+mn-ea"/>
                <a:sym typeface="+mn-lt"/>
              </a:endParaRPr>
            </a:p>
          </p:txBody>
        </p:sp>
        <p:sp>
          <p:nvSpPr>
            <p:cNvPr id="5" name="文本框 4"/>
            <p:cNvSpPr txBox="1"/>
            <p:nvPr/>
          </p:nvSpPr>
          <p:spPr>
            <a:xfrm>
              <a:off x="4271220" y="-3445372"/>
              <a:ext cx="903558" cy="1200329"/>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defPPr>
                <a:defRPr lang="zh-CN"/>
              </a:defPPr>
              <a:lvl1pPr algn="dist">
                <a:defRPr sz="7200">
                  <a:solidFill>
                    <a:srgbClr val="F8F0C1"/>
                  </a:solidFill>
                  <a:effectLst>
                    <a:glow rad="101600">
                      <a:srgbClr val="F8F0C1">
                        <a:alpha val="40000"/>
                      </a:srgbClr>
                    </a:glow>
                    <a:outerShdw blurRad="38100" dist="38100" dir="2700000" algn="tl">
                      <a:srgbClr val="000000">
                        <a:alpha val="43137"/>
                      </a:srgbClr>
                    </a:outerShdw>
                  </a:effectLst>
                  <a:latin typeface="方正粗黑宋简体" panose="02000000000000000000" pitchFamily="2" charset="-122"/>
                  <a:ea typeface="方正粗黑宋简体" panose="02000000000000000000" pitchFamily="2" charset="-122"/>
                  <a:cs typeface="+mn-ea"/>
                </a:defRPr>
              </a:lvl1pPr>
            </a:lstStyle>
            <a:p>
              <a:r>
                <a:rPr lang="zh-CN" altLang="en-US" dirty="0">
                  <a:sym typeface="+mn-lt"/>
                </a:rPr>
                <a:t>安全生产月的培训                      </a:t>
              </a:r>
              <a:endParaRPr lang="zh-CN" altLang="en-US" dirty="0">
                <a:sym typeface="+mn-lt"/>
              </a:endParaRPr>
            </a:p>
          </p:txBody>
        </p:sp>
      </p:grpSp>
      <p:pic>
        <p:nvPicPr>
          <p:cNvPr id="6" name="图片 5"/>
          <p:cNvPicPr>
            <a:picLocks noChangeAspect="1"/>
          </p:cNvPicPr>
          <p:nvPr/>
        </p:nvPicPr>
        <p:blipFill rotWithShape="1">
          <a:blip r:embed="rId1">
            <a:extLst>
              <a:ext uri="{28A0092B-C50C-407E-A947-70E740481C1C}">
                <a14:useLocalDpi xmlns:a14="http://schemas.microsoft.com/office/drawing/2010/main" val="0"/>
              </a:ext>
            </a:extLst>
          </a:blip>
          <a:srcRect t="999" b="16589"/>
          <a:stretch>
            <a:fillRect/>
          </a:stretch>
        </p:blipFill>
        <p:spPr>
          <a:xfrm>
            <a:off x="8984360" y="4055631"/>
            <a:ext cx="2268594" cy="1709137"/>
          </a:xfrm>
          <a:prstGeom prst="rect">
            <a:avLst/>
          </a:prstGeom>
          <a:noFill/>
        </p:spPr>
      </p:pic>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1392">
        <p:random/>
      </p:transition>
    </mc:Choice>
    <mc:Fallback>
      <p:transition spd="slow" advTm="1392">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660400" y="1028700"/>
            <a:ext cx="10858500" cy="53735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n>
                <a:solidFill>
                  <a:schemeClr val="bg1"/>
                </a:solidFill>
              </a:ln>
              <a:solidFill>
                <a:schemeClr val="bg1"/>
              </a:solidFill>
              <a:cs typeface="+mn-ea"/>
              <a:sym typeface="+mn-lt"/>
            </a:endParaRPr>
          </a:p>
        </p:txBody>
      </p:sp>
      <p:grpSp>
        <p:nvGrpSpPr>
          <p:cNvPr id="10" name="组合 9"/>
          <p:cNvGrpSpPr/>
          <p:nvPr/>
        </p:nvGrpSpPr>
        <p:grpSpPr>
          <a:xfrm>
            <a:off x="4353771" y="190561"/>
            <a:ext cx="3484458" cy="674781"/>
            <a:chOff x="4189953" y="570989"/>
            <a:chExt cx="853074" cy="798035"/>
          </a:xfrm>
          <a:effectLst/>
        </p:grpSpPr>
        <p:sp>
          <p:nvSpPr>
            <p:cNvPr id="11" name="文本框 10"/>
            <p:cNvSpPr txBox="1"/>
            <p:nvPr/>
          </p:nvSpPr>
          <p:spPr>
            <a:xfrm>
              <a:off x="4195249" y="1077829"/>
              <a:ext cx="826593" cy="291195"/>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000" dirty="0">
                  <a:solidFill>
                    <a:srgbClr val="F8F0C1"/>
                  </a:solidFill>
                  <a:effectLst>
                    <a:glow rad="101600">
                      <a:srgbClr val="F8F0C1">
                        <a:alpha val="40000"/>
                      </a:srgbClr>
                    </a:glow>
                  </a:effectLst>
                  <a:cs typeface="+mn-ea"/>
                  <a:sym typeface="+mn-lt"/>
                </a:rPr>
                <a:t>THE OTHER</a:t>
              </a:r>
              <a:endParaRPr lang="zh-CN" altLang="en-US" sz="1000" dirty="0">
                <a:solidFill>
                  <a:srgbClr val="F8F0C1"/>
                </a:solidFill>
                <a:effectLst>
                  <a:glow rad="101600">
                    <a:srgbClr val="F8F0C1">
                      <a:alpha val="40000"/>
                    </a:srgbClr>
                  </a:glow>
                </a:effectLst>
                <a:cs typeface="+mn-ea"/>
                <a:sym typeface="+mn-lt"/>
              </a:endParaRPr>
            </a:p>
          </p:txBody>
        </p:sp>
        <p:sp>
          <p:nvSpPr>
            <p:cNvPr id="12" name="文本框 11"/>
            <p:cNvSpPr txBox="1"/>
            <p:nvPr/>
          </p:nvSpPr>
          <p:spPr>
            <a:xfrm>
              <a:off x="4189953" y="570989"/>
              <a:ext cx="853074" cy="545992"/>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2400" dirty="0">
                  <a:solidFill>
                    <a:srgbClr val="F8F0C1"/>
                  </a:solidFill>
                  <a:effectLst>
                    <a:glow rad="101600">
                      <a:srgbClr val="F8F0C1">
                        <a:alpha val="40000"/>
                      </a:srgbClr>
                    </a:glow>
                  </a:effectLst>
                  <a:cs typeface="+mn-ea"/>
                  <a:sym typeface="+mn-lt"/>
                </a:rPr>
                <a:t>安全生产月的培训</a:t>
              </a:r>
              <a:endParaRPr lang="zh-CN" altLang="en-US" sz="2400" dirty="0">
                <a:solidFill>
                  <a:srgbClr val="F8F0C1"/>
                </a:solidFill>
                <a:effectLst>
                  <a:glow rad="101600">
                    <a:srgbClr val="F8F0C1">
                      <a:alpha val="40000"/>
                    </a:srgbClr>
                  </a:glow>
                </a:effectLst>
                <a:cs typeface="+mn-ea"/>
                <a:sym typeface="+mn-lt"/>
              </a:endParaRPr>
            </a:p>
          </p:txBody>
        </p:sp>
      </p:grpSp>
      <p:grpSp>
        <p:nvGrpSpPr>
          <p:cNvPr id="4" name="组合 3"/>
          <p:cNvGrpSpPr/>
          <p:nvPr/>
        </p:nvGrpSpPr>
        <p:grpSpPr>
          <a:xfrm>
            <a:off x="3494718" y="1595923"/>
            <a:ext cx="7155542" cy="1608800"/>
            <a:chOff x="4702629" y="969243"/>
            <a:chExt cx="7155542" cy="1608800"/>
          </a:xfrm>
        </p:grpSpPr>
        <p:sp>
          <p:nvSpPr>
            <p:cNvPr id="7" name="文本框 6"/>
            <p:cNvSpPr txBox="1"/>
            <p:nvPr/>
          </p:nvSpPr>
          <p:spPr>
            <a:xfrm>
              <a:off x="4702629" y="1516214"/>
              <a:ext cx="7155542" cy="1061829"/>
            </a:xfrm>
            <a:prstGeom prst="rect">
              <a:avLst/>
            </a:prstGeom>
            <a:noFill/>
          </p:spPr>
          <p:txBody>
            <a:bodyPr wrap="square">
              <a:spAutoFit/>
            </a:bodyPr>
            <a:lstStyle/>
            <a:p>
              <a:pPr lvl="0">
                <a:lnSpc>
                  <a:spcPct val="150000"/>
                </a:lnSpc>
              </a:pPr>
              <a:r>
                <a:rPr lang="zh-CN" altLang="en-US" sz="1400" spc="600" dirty="0">
                  <a:solidFill>
                    <a:srgbClr val="C00000"/>
                  </a:solidFill>
                  <a:cs typeface="+mn-ea"/>
                  <a:sym typeface="+mn-lt"/>
                </a:rPr>
                <a:t>从</a:t>
              </a:r>
              <a:r>
                <a:rPr lang="en-US" altLang="zh-CN" sz="1400" spc="600" dirty="0">
                  <a:solidFill>
                    <a:srgbClr val="C00000"/>
                  </a:solidFill>
                  <a:cs typeface="+mn-ea"/>
                  <a:sym typeface="+mn-lt"/>
                </a:rPr>
                <a:t>2002</a:t>
              </a:r>
              <a:r>
                <a:rPr lang="zh-CN" altLang="en-US" sz="1400" spc="600" dirty="0">
                  <a:solidFill>
                    <a:srgbClr val="C00000"/>
                  </a:solidFill>
                  <a:cs typeface="+mn-ea"/>
                  <a:sym typeface="+mn-lt"/>
                </a:rPr>
                <a:t>年开始，我国将安全生产周改为安全生产月。</a:t>
              </a:r>
              <a:r>
                <a:rPr lang="en-US" altLang="zh-CN" sz="1400" spc="600" dirty="0">
                  <a:solidFill>
                    <a:srgbClr val="C00000"/>
                  </a:solidFill>
                  <a:cs typeface="+mn-ea"/>
                  <a:sym typeface="+mn-lt"/>
                </a:rPr>
                <a:t>2002</a:t>
              </a:r>
              <a:r>
                <a:rPr lang="zh-CN" altLang="en-US" sz="1400" spc="600" dirty="0">
                  <a:solidFill>
                    <a:srgbClr val="C00000"/>
                  </a:solidFill>
                  <a:cs typeface="+mn-ea"/>
                  <a:sym typeface="+mn-lt"/>
                </a:rPr>
                <a:t>年，中共中央宣传部、国家安全生产监督管理局等部委结合当前安全生产工作的形势，在总结经验的基础上，</a:t>
              </a:r>
              <a:endParaRPr kumimoji="0" lang="zh-CN" altLang="en-US" sz="1200" b="0" i="0" u="none" strike="noStrike" kern="0" cap="none" spc="600" normalizeH="0" noProof="0" dirty="0">
                <a:ln>
                  <a:noFill/>
                </a:ln>
                <a:solidFill>
                  <a:srgbClr val="C00000"/>
                </a:solidFill>
                <a:effectLst/>
                <a:uLnTx/>
                <a:uFillTx/>
                <a:cs typeface="+mn-ea"/>
                <a:sym typeface="+mn-lt"/>
              </a:endParaRPr>
            </a:p>
          </p:txBody>
        </p:sp>
        <p:sp>
          <p:nvSpPr>
            <p:cNvPr id="9" name="文本框 8"/>
            <p:cNvSpPr txBox="1"/>
            <p:nvPr/>
          </p:nvSpPr>
          <p:spPr>
            <a:xfrm>
              <a:off x="4702629" y="969243"/>
              <a:ext cx="1524000" cy="461665"/>
            </a:xfrm>
            <a:prstGeom prst="rect">
              <a:avLst/>
            </a:prstGeom>
            <a:noFill/>
          </p:spPr>
          <p:txBody>
            <a:bodyPr wrap="square" rtlCol="0">
              <a:spAutoFit/>
            </a:bodyPr>
            <a:lstStyle/>
            <a:p>
              <a:pPr algn="dist"/>
              <a:r>
                <a:rPr lang="zh-CN" altLang="en-US" sz="2400" b="1" dirty="0">
                  <a:solidFill>
                    <a:srgbClr val="C00000"/>
                  </a:solidFill>
                  <a:cs typeface="+mn-ea"/>
                  <a:sym typeface="+mn-lt"/>
                </a:rPr>
                <a:t>节日培训</a:t>
              </a:r>
              <a:endParaRPr lang="zh-CN" altLang="en-US" sz="2400" b="1" dirty="0">
                <a:solidFill>
                  <a:srgbClr val="C00000"/>
                </a:solidFill>
                <a:cs typeface="+mn-ea"/>
                <a:sym typeface="+mn-lt"/>
              </a:endParaRPr>
            </a:p>
          </p:txBody>
        </p:sp>
      </p:grpSp>
      <p:grpSp>
        <p:nvGrpSpPr>
          <p:cNvPr id="5" name="组合 4"/>
          <p:cNvGrpSpPr/>
          <p:nvPr/>
        </p:nvGrpSpPr>
        <p:grpSpPr>
          <a:xfrm>
            <a:off x="3494718" y="3744281"/>
            <a:ext cx="7155542" cy="1837287"/>
            <a:chOff x="4702629" y="3352981"/>
            <a:chExt cx="7155542" cy="1837287"/>
          </a:xfrm>
        </p:grpSpPr>
        <p:sp>
          <p:nvSpPr>
            <p:cNvPr id="8" name="文本框 7"/>
            <p:cNvSpPr txBox="1"/>
            <p:nvPr/>
          </p:nvSpPr>
          <p:spPr>
            <a:xfrm>
              <a:off x="4702629" y="3805273"/>
              <a:ext cx="7155542" cy="1384995"/>
            </a:xfrm>
            <a:prstGeom prst="rect">
              <a:avLst/>
            </a:prstGeom>
            <a:noFill/>
          </p:spPr>
          <p:txBody>
            <a:bodyPr wrap="square">
              <a:spAutoFit/>
            </a:bodyPr>
            <a:lstStyle/>
            <a:p>
              <a:pPr lvl="0">
                <a:lnSpc>
                  <a:spcPct val="150000"/>
                </a:lnSpc>
              </a:pPr>
              <a:r>
                <a:rPr lang="zh-CN" altLang="en-US" sz="1400" spc="600" dirty="0">
                  <a:solidFill>
                    <a:srgbClr val="C00000"/>
                  </a:solidFill>
                  <a:cs typeface="+mn-ea"/>
                  <a:sym typeface="+mn-lt"/>
                </a:rPr>
                <a:t>确定</a:t>
              </a:r>
              <a:r>
                <a:rPr lang="en-US" altLang="zh-CN" sz="1400" spc="600" dirty="0">
                  <a:solidFill>
                    <a:srgbClr val="C00000"/>
                  </a:solidFill>
                  <a:cs typeface="+mn-ea"/>
                  <a:sym typeface="+mn-lt"/>
                </a:rPr>
                <a:t>2002</a:t>
              </a:r>
              <a:r>
                <a:rPr lang="zh-CN" altLang="en-US" sz="1400" spc="600" dirty="0">
                  <a:solidFill>
                    <a:srgbClr val="C00000"/>
                  </a:solidFill>
                  <a:cs typeface="+mn-ea"/>
                  <a:sym typeface="+mn-lt"/>
                </a:rPr>
                <a:t>年</a:t>
              </a:r>
              <a:r>
                <a:rPr lang="en-US" altLang="zh-CN" sz="1400" spc="600" dirty="0">
                  <a:solidFill>
                    <a:srgbClr val="C00000"/>
                  </a:solidFill>
                  <a:cs typeface="+mn-ea"/>
                  <a:sym typeface="+mn-lt"/>
                </a:rPr>
                <a:t>6</a:t>
              </a:r>
              <a:r>
                <a:rPr lang="zh-CN" altLang="en-US" sz="1400" spc="600" dirty="0">
                  <a:solidFill>
                    <a:srgbClr val="C00000"/>
                  </a:solidFill>
                  <a:cs typeface="+mn-ea"/>
                  <a:sym typeface="+mn-lt"/>
                </a:rPr>
                <a:t>月份开展首次安全生产月活动，将安全生产周活动的形式和内容进行了延伸。这是党中央、国务院为宣传安全生产一系列方针政策和普及安全生产法律法规知识、增强全民安全意识的一项重要举措。</a:t>
              </a:r>
              <a:endParaRPr kumimoji="0" lang="zh-CN" altLang="en-US" sz="1200" b="0" i="0" u="none" strike="noStrike" kern="0" cap="none" spc="600" normalizeH="0" noProof="0" dirty="0">
                <a:ln>
                  <a:noFill/>
                </a:ln>
                <a:solidFill>
                  <a:srgbClr val="C00000"/>
                </a:solidFill>
                <a:effectLst/>
                <a:uLnTx/>
                <a:uFillTx/>
                <a:cs typeface="+mn-ea"/>
                <a:sym typeface="+mn-lt"/>
              </a:endParaRPr>
            </a:p>
          </p:txBody>
        </p:sp>
        <p:sp>
          <p:nvSpPr>
            <p:cNvPr id="13" name="文本框 12"/>
            <p:cNvSpPr txBox="1"/>
            <p:nvPr/>
          </p:nvSpPr>
          <p:spPr>
            <a:xfrm>
              <a:off x="4702629" y="3352981"/>
              <a:ext cx="1524000" cy="461665"/>
            </a:xfrm>
            <a:prstGeom prst="rect">
              <a:avLst/>
            </a:prstGeom>
            <a:noFill/>
          </p:spPr>
          <p:txBody>
            <a:bodyPr wrap="square" rtlCol="0">
              <a:spAutoFit/>
            </a:bodyPr>
            <a:lstStyle/>
            <a:p>
              <a:pPr algn="dist"/>
              <a:r>
                <a:rPr lang="zh-CN" altLang="en-US" sz="2400" b="1" dirty="0">
                  <a:solidFill>
                    <a:srgbClr val="C00000"/>
                  </a:solidFill>
                  <a:cs typeface="+mn-ea"/>
                  <a:sym typeface="+mn-lt"/>
                </a:rPr>
                <a:t>节日培训</a:t>
              </a:r>
              <a:endParaRPr lang="zh-CN" altLang="en-US" sz="2400" b="1" dirty="0">
                <a:solidFill>
                  <a:srgbClr val="C00000"/>
                </a:solidFill>
                <a:cs typeface="+mn-ea"/>
                <a:sym typeface="+mn-lt"/>
              </a:endParaRPr>
            </a:p>
          </p:txBody>
        </p:sp>
      </p:grpSp>
      <p:sp>
        <p:nvSpPr>
          <p:cNvPr id="15" name="Oval 4"/>
          <p:cNvSpPr/>
          <p:nvPr/>
        </p:nvSpPr>
        <p:spPr>
          <a:xfrm>
            <a:off x="2092672" y="1741093"/>
            <a:ext cx="809181" cy="809181"/>
          </a:xfrm>
          <a:prstGeom prst="ellipse">
            <a:avLst/>
          </a:prstGeom>
          <a:solidFill>
            <a:srgbClr val="8A0203"/>
          </a:solidFill>
          <a:ln>
            <a:noFill/>
          </a:ln>
          <a:effectLst>
            <a:outerShdw blurRad="254000" dist="101600" dir="5400000" algn="ctr"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2800" dirty="0">
                <a:ln w="19050">
                  <a:noFill/>
                </a:ln>
                <a:solidFill>
                  <a:schemeClr val="bg1"/>
                </a:solidFill>
                <a:cs typeface="+mn-ea"/>
                <a:sym typeface="+mn-lt"/>
              </a:rPr>
              <a:t>01</a:t>
            </a:r>
            <a:endParaRPr lang="en-US" sz="2800" dirty="0">
              <a:ln w="19050">
                <a:noFill/>
              </a:ln>
              <a:solidFill>
                <a:schemeClr val="bg1"/>
              </a:solidFill>
              <a:cs typeface="+mn-ea"/>
              <a:sym typeface="+mn-lt"/>
            </a:endParaRPr>
          </a:p>
        </p:txBody>
      </p:sp>
      <p:sp>
        <p:nvSpPr>
          <p:cNvPr id="16" name="Oval 4"/>
          <p:cNvSpPr/>
          <p:nvPr/>
        </p:nvSpPr>
        <p:spPr>
          <a:xfrm>
            <a:off x="2092672" y="3684007"/>
            <a:ext cx="809181" cy="809181"/>
          </a:xfrm>
          <a:prstGeom prst="ellipse">
            <a:avLst/>
          </a:prstGeom>
          <a:solidFill>
            <a:srgbClr val="8A0203"/>
          </a:solidFill>
          <a:ln>
            <a:noFill/>
          </a:ln>
          <a:effectLst>
            <a:outerShdw blurRad="254000" dist="101600" dir="5400000" algn="ctr" rotWithShape="0">
              <a:srgbClr val="C30F0F">
                <a:alpha val="23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altLang="zh-CN" sz="2800" dirty="0">
                <a:ln w="19050">
                  <a:noFill/>
                </a:ln>
                <a:solidFill>
                  <a:schemeClr val="bg1"/>
                </a:solidFill>
                <a:cs typeface="+mn-ea"/>
                <a:sym typeface="+mn-lt"/>
              </a:rPr>
              <a:t>02</a:t>
            </a:r>
            <a:endParaRPr lang="en-US" sz="2800" dirty="0">
              <a:ln w="19050">
                <a:noFill/>
              </a:ln>
              <a:solidFill>
                <a:schemeClr val="bg1"/>
              </a:solidFill>
              <a:cs typeface="+mn-ea"/>
              <a:sym typeface="+mn-lt"/>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500" advTm="2447">
        <p:random/>
      </p:transition>
    </mc:Choice>
    <mc:Fallback>
      <p:transition spd="slow" advTm="2447">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Vertic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barn(inVertical)">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anim calcmode="lin" valueType="num">
                                      <p:cBhvr additive="base">
                                        <p:cTn id="28" dur="500" fill="hold"/>
                                        <p:tgtEl>
                                          <p:spTgt spid="5"/>
                                        </p:tgtEl>
                                        <p:attrNameLst>
                                          <p:attrName>ppt_x</p:attrName>
                                        </p:attrNameLst>
                                      </p:cBhvr>
                                      <p:tavLst>
                                        <p:tav tm="0">
                                          <p:val>
                                            <p:strVal val="#ppt_x"/>
                                          </p:val>
                                        </p:tav>
                                        <p:tav tm="100000">
                                          <p:val>
                                            <p:strVal val="#ppt_x"/>
                                          </p:val>
                                        </p:tav>
                                      </p:tavLst>
                                    </p:anim>
                                    <p:anim calcmode="lin" valueType="num">
                                      <p:cBhvr additive="base">
                                        <p:cTn id="29"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矩形 13"/>
          <p:cNvSpPr/>
          <p:nvPr/>
        </p:nvSpPr>
        <p:spPr>
          <a:xfrm>
            <a:off x="660400" y="1028700"/>
            <a:ext cx="10858500" cy="53735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n>
                <a:solidFill>
                  <a:schemeClr val="bg1"/>
                </a:solidFill>
              </a:ln>
              <a:solidFill>
                <a:schemeClr val="bg1"/>
              </a:solidFill>
              <a:cs typeface="+mn-ea"/>
              <a:sym typeface="+mn-lt"/>
            </a:endParaRPr>
          </a:p>
        </p:txBody>
      </p:sp>
      <p:grpSp>
        <p:nvGrpSpPr>
          <p:cNvPr id="10" name="组合 9"/>
          <p:cNvGrpSpPr/>
          <p:nvPr/>
        </p:nvGrpSpPr>
        <p:grpSpPr>
          <a:xfrm>
            <a:off x="4353771" y="190561"/>
            <a:ext cx="3484458" cy="674781"/>
            <a:chOff x="4189953" y="570989"/>
            <a:chExt cx="853074" cy="798035"/>
          </a:xfrm>
          <a:effectLst/>
        </p:grpSpPr>
        <p:sp>
          <p:nvSpPr>
            <p:cNvPr id="11" name="文本框 10"/>
            <p:cNvSpPr txBox="1"/>
            <p:nvPr/>
          </p:nvSpPr>
          <p:spPr>
            <a:xfrm>
              <a:off x="4195249" y="1077829"/>
              <a:ext cx="826593" cy="291195"/>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000" dirty="0">
                  <a:solidFill>
                    <a:srgbClr val="F8F0C1"/>
                  </a:solidFill>
                  <a:effectLst>
                    <a:glow rad="101600">
                      <a:srgbClr val="F8F0C1">
                        <a:alpha val="40000"/>
                      </a:srgbClr>
                    </a:glow>
                  </a:effectLst>
                  <a:cs typeface="+mn-ea"/>
                  <a:sym typeface="+mn-lt"/>
                </a:rPr>
                <a:t>THE OTHER</a:t>
              </a:r>
              <a:endParaRPr lang="zh-CN" altLang="en-US" sz="1000" dirty="0">
                <a:solidFill>
                  <a:srgbClr val="F8F0C1"/>
                </a:solidFill>
                <a:effectLst>
                  <a:glow rad="101600">
                    <a:srgbClr val="F8F0C1">
                      <a:alpha val="40000"/>
                    </a:srgbClr>
                  </a:glow>
                </a:effectLst>
                <a:cs typeface="+mn-ea"/>
                <a:sym typeface="+mn-lt"/>
              </a:endParaRPr>
            </a:p>
          </p:txBody>
        </p:sp>
        <p:sp>
          <p:nvSpPr>
            <p:cNvPr id="12" name="文本框 11"/>
            <p:cNvSpPr txBox="1"/>
            <p:nvPr/>
          </p:nvSpPr>
          <p:spPr>
            <a:xfrm>
              <a:off x="4189953" y="570989"/>
              <a:ext cx="853074" cy="545992"/>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2400" dirty="0">
                  <a:solidFill>
                    <a:srgbClr val="F8F0C1"/>
                  </a:solidFill>
                  <a:effectLst>
                    <a:glow rad="101600">
                      <a:srgbClr val="F8F0C1">
                        <a:alpha val="40000"/>
                      </a:srgbClr>
                    </a:glow>
                  </a:effectLst>
                  <a:cs typeface="+mn-ea"/>
                  <a:sym typeface="+mn-lt"/>
                </a:rPr>
                <a:t>安全生产月的培训</a:t>
              </a:r>
              <a:endParaRPr lang="zh-CN" altLang="en-US" sz="2400" dirty="0">
                <a:solidFill>
                  <a:srgbClr val="F8F0C1"/>
                </a:solidFill>
                <a:effectLst>
                  <a:glow rad="101600">
                    <a:srgbClr val="F8F0C1">
                      <a:alpha val="40000"/>
                    </a:srgbClr>
                  </a:glow>
                </a:effectLst>
                <a:cs typeface="+mn-ea"/>
                <a:sym typeface="+mn-lt"/>
              </a:endParaRPr>
            </a:p>
          </p:txBody>
        </p:sp>
      </p:grpSp>
      <p:sp>
        <p:nvSpPr>
          <p:cNvPr id="7" name="文本框 6"/>
          <p:cNvSpPr txBox="1"/>
          <p:nvPr/>
        </p:nvSpPr>
        <p:spPr>
          <a:xfrm>
            <a:off x="1090038" y="1660660"/>
            <a:ext cx="3748926" cy="1346907"/>
          </a:xfrm>
          <a:prstGeom prst="rect">
            <a:avLst/>
          </a:prstGeom>
          <a:noFill/>
        </p:spPr>
        <p:txBody>
          <a:bodyPr wrap="square">
            <a:spAutoFit/>
          </a:bodyPr>
          <a:lstStyle/>
          <a:p>
            <a:pPr lvl="0">
              <a:lnSpc>
                <a:spcPct val="150000"/>
              </a:lnSpc>
            </a:pPr>
            <a:r>
              <a:rPr lang="en-US" altLang="zh-CN" sz="1400" spc="600" dirty="0">
                <a:solidFill>
                  <a:srgbClr val="C00000"/>
                </a:solidFill>
                <a:cs typeface="+mn-ea"/>
                <a:sym typeface="+mn-lt"/>
              </a:rPr>
              <a:t>1996</a:t>
            </a:r>
            <a:r>
              <a:rPr lang="zh-CN" altLang="en-US" sz="1400" spc="600" dirty="0">
                <a:solidFill>
                  <a:srgbClr val="C00000"/>
                </a:solidFill>
                <a:cs typeface="+mn-ea"/>
                <a:sym typeface="+mn-lt"/>
              </a:rPr>
              <a:t>年各类事故有</a:t>
            </a:r>
            <a:r>
              <a:rPr lang="en-US" altLang="zh-CN" sz="1400" spc="600" dirty="0">
                <a:solidFill>
                  <a:srgbClr val="C00000"/>
                </a:solidFill>
                <a:cs typeface="+mn-ea"/>
                <a:sym typeface="+mn-lt"/>
              </a:rPr>
              <a:t>60%</a:t>
            </a:r>
            <a:r>
              <a:rPr lang="zh-CN" altLang="en-US" sz="1400" spc="600" dirty="0">
                <a:solidFill>
                  <a:srgbClr val="C00000"/>
                </a:solidFill>
                <a:cs typeface="+mn-ea"/>
                <a:sym typeface="+mn-lt"/>
              </a:rPr>
              <a:t>以上是由于“三违”造成的，而安全管理松懈是“三违”行为发生的土壤。</a:t>
            </a:r>
            <a:endParaRPr kumimoji="0" lang="zh-CN" altLang="en-US" sz="1200" b="0" i="0" u="none" strike="noStrike" kern="0" cap="none" spc="600" normalizeH="0" noProof="0" dirty="0">
              <a:ln>
                <a:noFill/>
              </a:ln>
              <a:solidFill>
                <a:srgbClr val="C00000"/>
              </a:solidFill>
              <a:effectLst/>
              <a:uLnTx/>
              <a:uFillTx/>
              <a:cs typeface="+mn-ea"/>
              <a:sym typeface="+mn-lt"/>
            </a:endParaRPr>
          </a:p>
        </p:txBody>
      </p:sp>
      <p:sp>
        <p:nvSpPr>
          <p:cNvPr id="8" name="文本框 7"/>
          <p:cNvSpPr txBox="1"/>
          <p:nvPr/>
        </p:nvSpPr>
        <p:spPr>
          <a:xfrm>
            <a:off x="7782674" y="1560640"/>
            <a:ext cx="3748926" cy="1384995"/>
          </a:xfrm>
          <a:prstGeom prst="rect">
            <a:avLst/>
          </a:prstGeom>
          <a:noFill/>
        </p:spPr>
        <p:txBody>
          <a:bodyPr wrap="square">
            <a:spAutoFit/>
          </a:bodyPr>
          <a:lstStyle/>
          <a:p>
            <a:pPr lvl="0">
              <a:lnSpc>
                <a:spcPct val="150000"/>
              </a:lnSpc>
            </a:pPr>
            <a:r>
              <a:rPr lang="zh-CN" altLang="en-US" sz="1400" spc="600" dirty="0">
                <a:solidFill>
                  <a:srgbClr val="C00000"/>
                </a:solidFill>
                <a:cs typeface="+mn-ea"/>
                <a:sym typeface="+mn-lt"/>
              </a:rPr>
              <a:t>因此，</a:t>
            </a:r>
            <a:r>
              <a:rPr lang="en-US" altLang="zh-CN" sz="1400" spc="600" dirty="0">
                <a:solidFill>
                  <a:srgbClr val="C00000"/>
                </a:solidFill>
                <a:cs typeface="+mn-ea"/>
                <a:sym typeface="+mn-lt"/>
              </a:rPr>
              <a:t>1997</a:t>
            </a:r>
            <a:r>
              <a:rPr lang="zh-CN" altLang="en-US" sz="1400" spc="600" dirty="0">
                <a:solidFill>
                  <a:srgbClr val="C00000"/>
                </a:solidFill>
                <a:cs typeface="+mn-ea"/>
                <a:sym typeface="+mn-lt"/>
              </a:rPr>
              <a:t>年</a:t>
            </a:r>
            <a:r>
              <a:rPr lang="en-US" altLang="zh-CN" sz="1400" spc="600" dirty="0">
                <a:solidFill>
                  <a:srgbClr val="C00000"/>
                </a:solidFill>
                <a:cs typeface="+mn-ea"/>
                <a:sym typeface="+mn-lt"/>
              </a:rPr>
              <a:t>5</a:t>
            </a:r>
            <a:r>
              <a:rPr lang="zh-CN" altLang="en-US" sz="1400" spc="600" dirty="0">
                <a:solidFill>
                  <a:srgbClr val="C00000"/>
                </a:solidFill>
                <a:cs typeface="+mn-ea"/>
                <a:sym typeface="+mn-lt"/>
              </a:rPr>
              <a:t>月</a:t>
            </a:r>
            <a:r>
              <a:rPr lang="en-US" altLang="zh-CN" sz="1400" spc="600" dirty="0">
                <a:solidFill>
                  <a:srgbClr val="C00000"/>
                </a:solidFill>
                <a:cs typeface="+mn-ea"/>
                <a:sym typeface="+mn-lt"/>
              </a:rPr>
              <a:t>12</a:t>
            </a:r>
            <a:r>
              <a:rPr lang="zh-CN" altLang="en-US" sz="1400" spc="600" dirty="0">
                <a:solidFill>
                  <a:srgbClr val="C00000"/>
                </a:solidFill>
                <a:cs typeface="+mn-ea"/>
                <a:sym typeface="+mn-lt"/>
              </a:rPr>
              <a:t>日至</a:t>
            </a:r>
            <a:r>
              <a:rPr lang="en-US" altLang="zh-CN" sz="1400" spc="600" dirty="0">
                <a:solidFill>
                  <a:srgbClr val="C00000"/>
                </a:solidFill>
                <a:cs typeface="+mn-ea"/>
                <a:sym typeface="+mn-lt"/>
              </a:rPr>
              <a:t>18</a:t>
            </a:r>
            <a:r>
              <a:rPr lang="zh-CN" altLang="en-US" sz="1400" spc="600" dirty="0">
                <a:solidFill>
                  <a:srgbClr val="C00000"/>
                </a:solidFill>
                <a:cs typeface="+mn-ea"/>
                <a:sym typeface="+mn-lt"/>
              </a:rPr>
              <a:t>日，原劳动部开展了以“加强管理、保障安全”为主题的全国第七次“安全生产周”活动。</a:t>
            </a:r>
            <a:endParaRPr kumimoji="0" lang="zh-CN" altLang="en-US" sz="1200" b="0" i="0" u="none" strike="noStrike" kern="0" cap="none" spc="600" normalizeH="0" noProof="0" dirty="0">
              <a:ln>
                <a:noFill/>
              </a:ln>
              <a:solidFill>
                <a:srgbClr val="C00000"/>
              </a:solidFill>
              <a:effectLst/>
              <a:uLnTx/>
              <a:uFillTx/>
              <a:cs typeface="+mn-ea"/>
              <a:sym typeface="+mn-lt"/>
            </a:endParaRPr>
          </a:p>
        </p:txBody>
      </p:sp>
      <p:sp>
        <p:nvSpPr>
          <p:cNvPr id="9" name="文本框 8"/>
          <p:cNvSpPr txBox="1"/>
          <p:nvPr/>
        </p:nvSpPr>
        <p:spPr>
          <a:xfrm>
            <a:off x="911936" y="4017856"/>
            <a:ext cx="3748926" cy="1384995"/>
          </a:xfrm>
          <a:prstGeom prst="rect">
            <a:avLst/>
          </a:prstGeom>
          <a:noFill/>
        </p:spPr>
        <p:txBody>
          <a:bodyPr wrap="square">
            <a:spAutoFit/>
          </a:bodyPr>
          <a:lstStyle/>
          <a:p>
            <a:pPr lvl="0">
              <a:lnSpc>
                <a:spcPct val="150000"/>
              </a:lnSpc>
            </a:pPr>
            <a:r>
              <a:rPr lang="en-US" altLang="zh-CN" sz="1400" spc="600" dirty="0">
                <a:solidFill>
                  <a:srgbClr val="C00000"/>
                </a:solidFill>
                <a:cs typeface="+mn-ea"/>
                <a:sym typeface="+mn-lt"/>
              </a:rPr>
              <a:t>1998</a:t>
            </a:r>
            <a:r>
              <a:rPr lang="zh-CN" altLang="en-US" sz="1400" spc="600" dirty="0">
                <a:solidFill>
                  <a:srgbClr val="C00000"/>
                </a:solidFill>
                <a:cs typeface="+mn-ea"/>
                <a:sym typeface="+mn-lt"/>
              </a:rPr>
              <a:t>年的“安全生产周”活动主题为“落实责任、保障安全”，</a:t>
            </a:r>
            <a:r>
              <a:rPr lang="en-US" altLang="zh-CN" sz="1400" spc="600" dirty="0">
                <a:solidFill>
                  <a:srgbClr val="C00000"/>
                </a:solidFill>
                <a:cs typeface="+mn-ea"/>
                <a:sym typeface="+mn-lt"/>
              </a:rPr>
              <a:t>1999</a:t>
            </a:r>
            <a:r>
              <a:rPr lang="zh-CN" altLang="en-US" sz="1400" spc="600" dirty="0">
                <a:solidFill>
                  <a:srgbClr val="C00000"/>
                </a:solidFill>
                <a:cs typeface="+mn-ea"/>
                <a:sym typeface="+mn-lt"/>
              </a:rPr>
              <a:t>年为“安全、生命、稳定、发展”</a:t>
            </a:r>
            <a:r>
              <a:rPr lang="zh-CN" altLang="en-US" sz="1400" spc="600" dirty="0">
                <a:solidFill>
                  <a:srgbClr val="F8F0C1"/>
                </a:solidFill>
                <a:cs typeface="+mn-ea"/>
                <a:sym typeface="+mn-lt"/>
              </a:rPr>
              <a:t>。</a:t>
            </a:r>
            <a:endParaRPr kumimoji="0" lang="zh-CN" altLang="en-US" sz="1200" b="0" i="0" u="none" strike="noStrike" kern="0" cap="none" spc="600" normalizeH="0" noProof="0" dirty="0">
              <a:ln>
                <a:noFill/>
              </a:ln>
              <a:solidFill>
                <a:srgbClr val="F8F0C1"/>
              </a:solidFill>
              <a:effectLst/>
              <a:uLnTx/>
              <a:uFillTx/>
              <a:cs typeface="+mn-ea"/>
              <a:sym typeface="+mn-lt"/>
            </a:endParaRPr>
          </a:p>
        </p:txBody>
      </p:sp>
      <p:sp>
        <p:nvSpPr>
          <p:cNvPr id="13" name="文本框 12"/>
          <p:cNvSpPr txBox="1"/>
          <p:nvPr/>
        </p:nvSpPr>
        <p:spPr>
          <a:xfrm>
            <a:off x="7727119" y="4009166"/>
            <a:ext cx="3748926" cy="1384995"/>
          </a:xfrm>
          <a:prstGeom prst="rect">
            <a:avLst/>
          </a:prstGeom>
          <a:noFill/>
        </p:spPr>
        <p:txBody>
          <a:bodyPr wrap="square">
            <a:spAutoFit/>
          </a:bodyPr>
          <a:lstStyle/>
          <a:p>
            <a:pPr lvl="0">
              <a:lnSpc>
                <a:spcPct val="150000"/>
              </a:lnSpc>
            </a:pPr>
            <a:r>
              <a:rPr lang="en-US" altLang="zh-CN" sz="1400" spc="600" dirty="0">
                <a:solidFill>
                  <a:srgbClr val="C00000"/>
                </a:solidFill>
                <a:cs typeface="+mn-ea"/>
                <a:sym typeface="+mn-lt"/>
              </a:rPr>
              <a:t>2000</a:t>
            </a:r>
            <a:r>
              <a:rPr lang="zh-CN" altLang="en-US" sz="1400" spc="600" dirty="0">
                <a:solidFill>
                  <a:srgbClr val="C00000"/>
                </a:solidFill>
                <a:cs typeface="+mn-ea"/>
                <a:sym typeface="+mn-lt"/>
              </a:rPr>
              <a:t>年</a:t>
            </a:r>
            <a:r>
              <a:rPr lang="en-US" altLang="zh-CN" sz="1400" spc="600" dirty="0">
                <a:solidFill>
                  <a:srgbClr val="C00000"/>
                </a:solidFill>
                <a:cs typeface="+mn-ea"/>
                <a:sym typeface="+mn-lt"/>
              </a:rPr>
              <a:t>5</a:t>
            </a:r>
            <a:r>
              <a:rPr lang="zh-CN" altLang="en-US" sz="1400" spc="600" dirty="0">
                <a:solidFill>
                  <a:srgbClr val="C00000"/>
                </a:solidFill>
                <a:cs typeface="+mn-ea"/>
                <a:sym typeface="+mn-lt"/>
              </a:rPr>
              <a:t>月</a:t>
            </a:r>
            <a:r>
              <a:rPr lang="en-US" altLang="zh-CN" sz="1400" spc="600" dirty="0">
                <a:solidFill>
                  <a:srgbClr val="C00000"/>
                </a:solidFill>
                <a:cs typeface="+mn-ea"/>
                <a:sym typeface="+mn-lt"/>
              </a:rPr>
              <a:t>14</a:t>
            </a:r>
            <a:r>
              <a:rPr lang="zh-CN" altLang="en-US" sz="1400" spc="600" dirty="0">
                <a:solidFill>
                  <a:srgbClr val="C00000"/>
                </a:solidFill>
                <a:cs typeface="+mn-ea"/>
                <a:sym typeface="+mn-lt"/>
              </a:rPr>
              <a:t>日至</a:t>
            </a:r>
            <a:r>
              <a:rPr lang="en-US" altLang="zh-CN" sz="1400" spc="600" dirty="0">
                <a:solidFill>
                  <a:srgbClr val="C00000"/>
                </a:solidFill>
                <a:cs typeface="+mn-ea"/>
                <a:sym typeface="+mn-lt"/>
              </a:rPr>
              <a:t>20</a:t>
            </a:r>
            <a:r>
              <a:rPr lang="zh-CN" altLang="en-US" sz="1400" spc="600" dirty="0">
                <a:solidFill>
                  <a:srgbClr val="C00000"/>
                </a:solidFill>
                <a:cs typeface="+mn-ea"/>
                <a:sym typeface="+mn-lt"/>
              </a:rPr>
              <a:t>日，主题为“掌握安全知识，迎接新的世纪”的第</a:t>
            </a:r>
            <a:r>
              <a:rPr lang="en-US" altLang="zh-CN" sz="1400" spc="600" dirty="0">
                <a:solidFill>
                  <a:srgbClr val="C00000"/>
                </a:solidFill>
                <a:cs typeface="+mn-ea"/>
                <a:sym typeface="+mn-lt"/>
              </a:rPr>
              <a:t>10</a:t>
            </a:r>
            <a:r>
              <a:rPr lang="zh-CN" altLang="en-US" sz="1400" spc="600" dirty="0">
                <a:solidFill>
                  <a:srgbClr val="C00000"/>
                </a:solidFill>
                <a:cs typeface="+mn-ea"/>
                <a:sym typeface="+mn-lt"/>
              </a:rPr>
              <a:t>届全国“安全生产周”活动展开。</a:t>
            </a:r>
            <a:endParaRPr kumimoji="0" lang="zh-CN" altLang="en-US" sz="1200" b="0" i="0" u="none" strike="noStrike" kern="0" cap="none" spc="600" normalizeH="0" noProof="0" dirty="0">
              <a:ln>
                <a:noFill/>
              </a:ln>
              <a:solidFill>
                <a:srgbClr val="C00000"/>
              </a:solidFill>
              <a:effectLst/>
              <a:uLnTx/>
              <a:uFillTx/>
              <a:cs typeface="+mn-ea"/>
              <a:sym typeface="+mn-lt"/>
            </a:endParaRPr>
          </a:p>
        </p:txBody>
      </p:sp>
      <p:pic>
        <p:nvPicPr>
          <p:cNvPr id="15" name="图片 1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3518631" y="1610140"/>
            <a:ext cx="5568926" cy="4176695"/>
          </a:xfrm>
          <a:prstGeom prst="rect">
            <a:avLst/>
          </a:prstGeom>
        </p:spPr>
      </p:pic>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2346">
        <p:random/>
      </p:transition>
    </mc:Choice>
    <mc:Fallback>
      <p:transition spd="slow" advTm="2346">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500"/>
                                        <p:tgtEl>
                                          <p:spTgt spid="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矩形 24"/>
          <p:cNvSpPr/>
          <p:nvPr/>
        </p:nvSpPr>
        <p:spPr>
          <a:xfrm>
            <a:off x="660400" y="1028700"/>
            <a:ext cx="10858500" cy="53735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n>
                <a:solidFill>
                  <a:schemeClr val="bg1"/>
                </a:solidFill>
              </a:ln>
              <a:solidFill>
                <a:schemeClr val="bg1"/>
              </a:solidFill>
              <a:cs typeface="+mn-ea"/>
              <a:sym typeface="+mn-lt"/>
            </a:endParaRPr>
          </a:p>
        </p:txBody>
      </p:sp>
      <p:grpSp>
        <p:nvGrpSpPr>
          <p:cNvPr id="10" name="组合 9"/>
          <p:cNvGrpSpPr/>
          <p:nvPr/>
        </p:nvGrpSpPr>
        <p:grpSpPr>
          <a:xfrm>
            <a:off x="4353771" y="190561"/>
            <a:ext cx="3484458" cy="674781"/>
            <a:chOff x="4189953" y="570989"/>
            <a:chExt cx="853074" cy="798035"/>
          </a:xfrm>
          <a:effectLst/>
        </p:grpSpPr>
        <p:sp>
          <p:nvSpPr>
            <p:cNvPr id="11" name="文本框 10"/>
            <p:cNvSpPr txBox="1"/>
            <p:nvPr/>
          </p:nvSpPr>
          <p:spPr>
            <a:xfrm>
              <a:off x="4195249" y="1077829"/>
              <a:ext cx="826593" cy="291195"/>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000" dirty="0">
                  <a:solidFill>
                    <a:srgbClr val="F8F0C1"/>
                  </a:solidFill>
                  <a:effectLst>
                    <a:glow rad="101600">
                      <a:srgbClr val="F8F0C1">
                        <a:alpha val="40000"/>
                      </a:srgbClr>
                    </a:glow>
                  </a:effectLst>
                  <a:cs typeface="+mn-ea"/>
                  <a:sym typeface="+mn-lt"/>
                </a:rPr>
                <a:t>THE OTHER</a:t>
              </a:r>
              <a:endParaRPr lang="zh-CN" altLang="en-US" sz="1000" dirty="0">
                <a:solidFill>
                  <a:srgbClr val="F8F0C1"/>
                </a:solidFill>
                <a:effectLst>
                  <a:glow rad="101600">
                    <a:srgbClr val="F8F0C1">
                      <a:alpha val="40000"/>
                    </a:srgbClr>
                  </a:glow>
                </a:effectLst>
                <a:cs typeface="+mn-ea"/>
                <a:sym typeface="+mn-lt"/>
              </a:endParaRPr>
            </a:p>
          </p:txBody>
        </p:sp>
        <p:sp>
          <p:nvSpPr>
            <p:cNvPr id="12" name="文本框 11"/>
            <p:cNvSpPr txBox="1"/>
            <p:nvPr/>
          </p:nvSpPr>
          <p:spPr>
            <a:xfrm>
              <a:off x="4189953" y="570989"/>
              <a:ext cx="853074" cy="545992"/>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2400" dirty="0">
                  <a:solidFill>
                    <a:srgbClr val="F8F0C1"/>
                  </a:solidFill>
                  <a:effectLst>
                    <a:glow rad="101600">
                      <a:srgbClr val="F8F0C1">
                        <a:alpha val="40000"/>
                      </a:srgbClr>
                    </a:glow>
                  </a:effectLst>
                  <a:cs typeface="+mn-ea"/>
                  <a:sym typeface="+mn-lt"/>
                </a:rPr>
                <a:t>安全生产月的培训</a:t>
              </a:r>
              <a:endParaRPr lang="zh-CN" altLang="en-US" sz="2400" dirty="0">
                <a:solidFill>
                  <a:srgbClr val="F8F0C1"/>
                </a:solidFill>
                <a:effectLst>
                  <a:glow rad="101600">
                    <a:srgbClr val="F8F0C1">
                      <a:alpha val="40000"/>
                    </a:srgbClr>
                  </a:glow>
                </a:effectLst>
                <a:cs typeface="+mn-ea"/>
                <a:sym typeface="+mn-lt"/>
              </a:endParaRPr>
            </a:p>
          </p:txBody>
        </p:sp>
      </p:grpSp>
      <p:sp>
        <p:nvSpPr>
          <p:cNvPr id="21" name="文本框 20"/>
          <p:cNvSpPr txBox="1"/>
          <p:nvPr/>
        </p:nvSpPr>
        <p:spPr>
          <a:xfrm>
            <a:off x="1249271" y="3136530"/>
            <a:ext cx="2668667" cy="1993238"/>
          </a:xfrm>
          <a:prstGeom prst="rect">
            <a:avLst/>
          </a:prstGeom>
          <a:noFill/>
        </p:spPr>
        <p:txBody>
          <a:bodyPr wrap="square">
            <a:spAutoFit/>
          </a:bodyPr>
          <a:lstStyle/>
          <a:p>
            <a:pPr lvl="0">
              <a:lnSpc>
                <a:spcPct val="150000"/>
              </a:lnSpc>
            </a:pPr>
            <a:r>
              <a:rPr lang="en-US" altLang="zh-CN" sz="1400" spc="600" dirty="0">
                <a:solidFill>
                  <a:srgbClr val="C00000"/>
                </a:solidFill>
                <a:cs typeface="+mn-ea"/>
                <a:sym typeface="+mn-lt"/>
              </a:rPr>
              <a:t>1998</a:t>
            </a:r>
            <a:r>
              <a:rPr lang="zh-CN" altLang="en-US" sz="1400" spc="600" dirty="0">
                <a:solidFill>
                  <a:srgbClr val="C00000"/>
                </a:solidFill>
                <a:cs typeface="+mn-ea"/>
                <a:sym typeface="+mn-lt"/>
              </a:rPr>
              <a:t>年的“安全生产周”活动主题为“落实责任、保障安全”，</a:t>
            </a:r>
            <a:r>
              <a:rPr lang="en-US" altLang="zh-CN" sz="1400" spc="600" dirty="0">
                <a:solidFill>
                  <a:srgbClr val="C00000"/>
                </a:solidFill>
                <a:cs typeface="+mn-ea"/>
                <a:sym typeface="+mn-lt"/>
              </a:rPr>
              <a:t>1999</a:t>
            </a:r>
            <a:r>
              <a:rPr lang="zh-CN" altLang="en-US" sz="1400" spc="600" dirty="0">
                <a:solidFill>
                  <a:srgbClr val="C00000"/>
                </a:solidFill>
                <a:cs typeface="+mn-ea"/>
                <a:sym typeface="+mn-lt"/>
              </a:rPr>
              <a:t>年为“安全、生命、稳定、发展”</a:t>
            </a:r>
            <a:r>
              <a:rPr lang="zh-CN" altLang="en-US" sz="1400" spc="600" dirty="0">
                <a:solidFill>
                  <a:srgbClr val="F8F0C1"/>
                </a:solidFill>
                <a:cs typeface="+mn-ea"/>
                <a:sym typeface="+mn-lt"/>
              </a:rPr>
              <a:t>。</a:t>
            </a:r>
            <a:endParaRPr kumimoji="0" lang="zh-CN" altLang="en-US" sz="1200" b="0" i="0" u="none" strike="noStrike" kern="0" cap="none" spc="600" normalizeH="0" noProof="0" dirty="0">
              <a:ln>
                <a:noFill/>
              </a:ln>
              <a:solidFill>
                <a:srgbClr val="F8F0C1"/>
              </a:solidFill>
              <a:effectLst/>
              <a:uLnTx/>
              <a:uFillTx/>
              <a:cs typeface="+mn-ea"/>
              <a:sym typeface="+mn-lt"/>
            </a:endParaRPr>
          </a:p>
        </p:txBody>
      </p:sp>
      <p:sp>
        <p:nvSpPr>
          <p:cNvPr id="22" name="文本框 21"/>
          <p:cNvSpPr txBox="1"/>
          <p:nvPr/>
        </p:nvSpPr>
        <p:spPr>
          <a:xfrm>
            <a:off x="4765182" y="3136530"/>
            <a:ext cx="2668667" cy="1993238"/>
          </a:xfrm>
          <a:prstGeom prst="rect">
            <a:avLst/>
          </a:prstGeom>
          <a:noFill/>
        </p:spPr>
        <p:txBody>
          <a:bodyPr wrap="square">
            <a:spAutoFit/>
          </a:bodyPr>
          <a:lstStyle/>
          <a:p>
            <a:pPr lvl="0">
              <a:lnSpc>
                <a:spcPct val="150000"/>
              </a:lnSpc>
            </a:pPr>
            <a:r>
              <a:rPr lang="en-US" altLang="zh-CN" sz="1400" spc="600" dirty="0">
                <a:solidFill>
                  <a:srgbClr val="C00000"/>
                </a:solidFill>
                <a:cs typeface="+mn-ea"/>
                <a:sym typeface="+mn-lt"/>
              </a:rPr>
              <a:t>2000</a:t>
            </a:r>
            <a:r>
              <a:rPr lang="zh-CN" altLang="en-US" sz="1400" spc="600" dirty="0">
                <a:solidFill>
                  <a:srgbClr val="C00000"/>
                </a:solidFill>
                <a:cs typeface="+mn-ea"/>
                <a:sym typeface="+mn-lt"/>
              </a:rPr>
              <a:t>年</a:t>
            </a:r>
            <a:r>
              <a:rPr lang="en-US" altLang="zh-CN" sz="1400" spc="600" dirty="0">
                <a:solidFill>
                  <a:srgbClr val="C00000"/>
                </a:solidFill>
                <a:cs typeface="+mn-ea"/>
                <a:sym typeface="+mn-lt"/>
              </a:rPr>
              <a:t>5</a:t>
            </a:r>
            <a:r>
              <a:rPr lang="zh-CN" altLang="en-US" sz="1400" spc="600" dirty="0">
                <a:solidFill>
                  <a:srgbClr val="C00000"/>
                </a:solidFill>
                <a:cs typeface="+mn-ea"/>
                <a:sym typeface="+mn-lt"/>
              </a:rPr>
              <a:t>月</a:t>
            </a:r>
            <a:r>
              <a:rPr lang="en-US" altLang="zh-CN" sz="1400" spc="600" dirty="0">
                <a:solidFill>
                  <a:srgbClr val="C00000"/>
                </a:solidFill>
                <a:cs typeface="+mn-ea"/>
                <a:sym typeface="+mn-lt"/>
              </a:rPr>
              <a:t>14</a:t>
            </a:r>
            <a:r>
              <a:rPr lang="zh-CN" altLang="en-US" sz="1400" spc="600" dirty="0">
                <a:solidFill>
                  <a:srgbClr val="C00000"/>
                </a:solidFill>
                <a:cs typeface="+mn-ea"/>
                <a:sym typeface="+mn-lt"/>
              </a:rPr>
              <a:t>日至</a:t>
            </a:r>
            <a:r>
              <a:rPr lang="en-US" altLang="zh-CN" sz="1400" spc="600" dirty="0">
                <a:solidFill>
                  <a:srgbClr val="C00000"/>
                </a:solidFill>
                <a:cs typeface="+mn-ea"/>
                <a:sym typeface="+mn-lt"/>
              </a:rPr>
              <a:t>20</a:t>
            </a:r>
            <a:r>
              <a:rPr lang="zh-CN" altLang="en-US" sz="1400" spc="600" dirty="0">
                <a:solidFill>
                  <a:srgbClr val="C00000"/>
                </a:solidFill>
                <a:cs typeface="+mn-ea"/>
                <a:sym typeface="+mn-lt"/>
              </a:rPr>
              <a:t>日，主题为“掌握安全知识，迎接新的世纪”的第</a:t>
            </a:r>
            <a:r>
              <a:rPr lang="en-US" altLang="zh-CN" sz="1400" spc="600" dirty="0">
                <a:solidFill>
                  <a:srgbClr val="C00000"/>
                </a:solidFill>
                <a:cs typeface="+mn-ea"/>
                <a:sym typeface="+mn-lt"/>
              </a:rPr>
              <a:t>10</a:t>
            </a:r>
            <a:r>
              <a:rPr lang="zh-CN" altLang="en-US" sz="1400" spc="600" dirty="0">
                <a:solidFill>
                  <a:srgbClr val="C00000"/>
                </a:solidFill>
                <a:cs typeface="+mn-ea"/>
                <a:sym typeface="+mn-lt"/>
              </a:rPr>
              <a:t>届全国“安全生产周”活动展开。</a:t>
            </a:r>
            <a:endParaRPr kumimoji="0" lang="zh-CN" altLang="en-US" sz="1200" b="0" i="0" u="none" strike="noStrike" kern="0" cap="none" spc="600" normalizeH="0" noProof="0" dirty="0">
              <a:ln>
                <a:noFill/>
              </a:ln>
              <a:solidFill>
                <a:srgbClr val="C00000"/>
              </a:solidFill>
              <a:effectLst/>
              <a:uLnTx/>
              <a:uFillTx/>
              <a:cs typeface="+mn-ea"/>
              <a:sym typeface="+mn-lt"/>
            </a:endParaRPr>
          </a:p>
        </p:txBody>
      </p:sp>
      <p:sp>
        <p:nvSpPr>
          <p:cNvPr id="23" name="文本框 22"/>
          <p:cNvSpPr txBox="1"/>
          <p:nvPr/>
        </p:nvSpPr>
        <p:spPr>
          <a:xfrm>
            <a:off x="8281092" y="3136530"/>
            <a:ext cx="2668667" cy="2031325"/>
          </a:xfrm>
          <a:prstGeom prst="rect">
            <a:avLst/>
          </a:prstGeom>
          <a:noFill/>
        </p:spPr>
        <p:txBody>
          <a:bodyPr wrap="square">
            <a:spAutoFit/>
          </a:bodyPr>
          <a:lstStyle/>
          <a:p>
            <a:pPr lvl="0">
              <a:lnSpc>
                <a:spcPct val="150000"/>
              </a:lnSpc>
            </a:pPr>
            <a:r>
              <a:rPr lang="en-US" altLang="zh-CN" sz="1400" spc="600" dirty="0">
                <a:solidFill>
                  <a:srgbClr val="C00000"/>
                </a:solidFill>
                <a:cs typeface="+mn-ea"/>
                <a:sym typeface="+mn-lt"/>
              </a:rPr>
              <a:t>2001</a:t>
            </a:r>
            <a:r>
              <a:rPr lang="zh-CN" altLang="en-US" sz="1400" spc="600" dirty="0">
                <a:solidFill>
                  <a:srgbClr val="C00000"/>
                </a:solidFill>
                <a:cs typeface="+mn-ea"/>
                <a:sym typeface="+mn-lt"/>
              </a:rPr>
              <a:t>年</a:t>
            </a:r>
            <a:r>
              <a:rPr lang="en-US" altLang="zh-CN" sz="1400" spc="600" dirty="0">
                <a:solidFill>
                  <a:srgbClr val="C00000"/>
                </a:solidFill>
                <a:cs typeface="+mn-ea"/>
                <a:sym typeface="+mn-lt"/>
              </a:rPr>
              <a:t>5</a:t>
            </a:r>
            <a:r>
              <a:rPr lang="zh-CN" altLang="en-US" sz="1400" spc="600" dirty="0">
                <a:solidFill>
                  <a:srgbClr val="C00000"/>
                </a:solidFill>
                <a:cs typeface="+mn-ea"/>
                <a:sym typeface="+mn-lt"/>
              </a:rPr>
              <a:t>月</a:t>
            </a:r>
            <a:r>
              <a:rPr lang="en-US" altLang="zh-CN" sz="1400" spc="600" dirty="0">
                <a:solidFill>
                  <a:srgbClr val="C00000"/>
                </a:solidFill>
                <a:cs typeface="+mn-ea"/>
                <a:sym typeface="+mn-lt"/>
              </a:rPr>
              <a:t>13</a:t>
            </a:r>
            <a:r>
              <a:rPr lang="zh-CN" altLang="en-US" sz="1400" spc="600" dirty="0">
                <a:solidFill>
                  <a:srgbClr val="C00000"/>
                </a:solidFill>
                <a:cs typeface="+mn-ea"/>
                <a:sym typeface="+mn-lt"/>
              </a:rPr>
              <a:t>至</a:t>
            </a:r>
            <a:r>
              <a:rPr lang="en-US" altLang="zh-CN" sz="1400" spc="600" dirty="0">
                <a:solidFill>
                  <a:srgbClr val="C00000"/>
                </a:solidFill>
                <a:cs typeface="+mn-ea"/>
                <a:sym typeface="+mn-lt"/>
              </a:rPr>
              <a:t>19</a:t>
            </a:r>
            <a:r>
              <a:rPr lang="zh-CN" altLang="en-US" sz="1400" spc="600" dirty="0">
                <a:solidFill>
                  <a:srgbClr val="C00000"/>
                </a:solidFill>
                <a:cs typeface="+mn-ea"/>
                <a:sym typeface="+mn-lt"/>
              </a:rPr>
              <a:t>日，主题为“落实安全规章制度，强化安全防范措施”的“安全生产周”活动在全国展开</a:t>
            </a:r>
            <a:r>
              <a:rPr lang="zh-CN" altLang="en-US" sz="1400" spc="600" dirty="0">
                <a:solidFill>
                  <a:srgbClr val="F8F0C1"/>
                </a:solidFill>
                <a:cs typeface="+mn-ea"/>
                <a:sym typeface="+mn-lt"/>
              </a:rPr>
              <a:t>。</a:t>
            </a:r>
            <a:endParaRPr kumimoji="0" lang="zh-CN" altLang="en-US" sz="1200" b="0" i="0" u="none" strike="noStrike" kern="0" cap="none" spc="600" normalizeH="0" noProof="0" dirty="0">
              <a:ln>
                <a:noFill/>
              </a:ln>
              <a:solidFill>
                <a:srgbClr val="F8F0C1"/>
              </a:solidFill>
              <a:effectLst/>
              <a:uLnTx/>
              <a:uFillTx/>
              <a:cs typeface="+mn-ea"/>
              <a:sym typeface="+mn-lt"/>
            </a:endParaRPr>
          </a:p>
        </p:txBody>
      </p:sp>
      <p:sp>
        <p:nvSpPr>
          <p:cNvPr id="24" name="文本框 23"/>
          <p:cNvSpPr txBox="1"/>
          <p:nvPr/>
        </p:nvSpPr>
        <p:spPr>
          <a:xfrm>
            <a:off x="1249271" y="5447671"/>
            <a:ext cx="9920689" cy="700576"/>
          </a:xfrm>
          <a:prstGeom prst="rect">
            <a:avLst/>
          </a:prstGeom>
          <a:noFill/>
        </p:spPr>
        <p:txBody>
          <a:bodyPr wrap="square">
            <a:spAutoFit/>
          </a:bodyPr>
          <a:lstStyle/>
          <a:p>
            <a:pPr lvl="0">
              <a:lnSpc>
                <a:spcPct val="150000"/>
              </a:lnSpc>
            </a:pPr>
            <a:r>
              <a:rPr lang="en-US" altLang="zh-CN" sz="1400" spc="600" dirty="0">
                <a:solidFill>
                  <a:srgbClr val="C00000"/>
                </a:solidFill>
                <a:cs typeface="+mn-ea"/>
                <a:sym typeface="+mn-lt"/>
              </a:rPr>
              <a:t>11</a:t>
            </a:r>
            <a:r>
              <a:rPr lang="zh-CN" altLang="en-US" sz="1400" spc="600" dirty="0">
                <a:solidFill>
                  <a:srgbClr val="C00000"/>
                </a:solidFill>
                <a:cs typeface="+mn-ea"/>
                <a:sym typeface="+mn-lt"/>
              </a:rPr>
              <a:t>年来，“安全生产周”活动较好地促进了企业安全生产，积累和创造了许多安全宣传教育成功的经验</a:t>
            </a:r>
            <a:r>
              <a:rPr lang="zh-CN" altLang="en-US" sz="1400" spc="600" dirty="0">
                <a:solidFill>
                  <a:srgbClr val="F8F0C1"/>
                </a:solidFill>
                <a:cs typeface="+mn-ea"/>
                <a:sym typeface="+mn-lt"/>
              </a:rPr>
              <a:t>。</a:t>
            </a:r>
            <a:endParaRPr kumimoji="0" lang="zh-CN" altLang="en-US" sz="1200" b="0" i="0" u="none" strike="noStrike" kern="0" cap="none" spc="600" normalizeH="0" noProof="0" dirty="0">
              <a:ln>
                <a:noFill/>
              </a:ln>
              <a:solidFill>
                <a:srgbClr val="F8F0C1"/>
              </a:solidFill>
              <a:effectLst/>
              <a:uLnTx/>
              <a:uFillTx/>
              <a:cs typeface="+mn-ea"/>
              <a:sym typeface="+mn-lt"/>
            </a:endParaRPr>
          </a:p>
        </p:txBody>
      </p:sp>
      <p:cxnSp>
        <p:nvCxnSpPr>
          <p:cNvPr id="33" name="直接连接符 32"/>
          <p:cNvCxnSpPr/>
          <p:nvPr/>
        </p:nvCxnSpPr>
        <p:spPr>
          <a:xfrm>
            <a:off x="1048637" y="2111124"/>
            <a:ext cx="10029825" cy="0"/>
          </a:xfrm>
          <a:prstGeom prst="line">
            <a:avLst/>
          </a:prstGeom>
          <a:ln w="12700">
            <a:solidFill>
              <a:srgbClr val="8A0203"/>
            </a:solidFill>
            <a:headEnd type="oval"/>
            <a:tailEnd type="oval"/>
          </a:ln>
        </p:spPr>
        <p:style>
          <a:lnRef idx="1">
            <a:schemeClr val="accent1"/>
          </a:lnRef>
          <a:fillRef idx="0">
            <a:schemeClr val="accent1"/>
          </a:fillRef>
          <a:effectRef idx="0">
            <a:schemeClr val="accent1"/>
          </a:effectRef>
          <a:fontRef idx="minor">
            <a:schemeClr val="tx1"/>
          </a:fontRef>
        </p:style>
      </p:cxnSp>
      <p:grpSp>
        <p:nvGrpSpPr>
          <p:cNvPr id="5" name="组合 4"/>
          <p:cNvGrpSpPr/>
          <p:nvPr/>
        </p:nvGrpSpPr>
        <p:grpSpPr>
          <a:xfrm>
            <a:off x="8706656" y="1437774"/>
            <a:ext cx="1067264" cy="1347970"/>
            <a:chOff x="9088120" y="2233295"/>
            <a:chExt cx="1407160" cy="1796415"/>
          </a:xfrm>
        </p:grpSpPr>
        <p:sp>
          <p:nvSpPr>
            <p:cNvPr id="29" name="任意多边形 30"/>
            <p:cNvSpPr/>
            <p:nvPr/>
          </p:nvSpPr>
          <p:spPr>
            <a:xfrm>
              <a:off x="9088120" y="2233295"/>
              <a:ext cx="1407160" cy="1796415"/>
            </a:xfrm>
            <a:custGeom>
              <a:avLst/>
              <a:gdLst/>
              <a:ahLst/>
              <a:cxnLst>
                <a:cxn ang="3">
                  <a:pos x="hc" y="t"/>
                </a:cxn>
                <a:cxn ang="cd2">
                  <a:pos x="l" y="vc"/>
                </a:cxn>
                <a:cxn ang="cd4">
                  <a:pos x="hc" y="b"/>
                </a:cxn>
                <a:cxn ang="0">
                  <a:pos x="r" y="vc"/>
                </a:cxn>
              </a:cxnLst>
              <a:rect l="l" t="t" r="r" b="b"/>
              <a:pathLst>
                <a:path w="3030" h="3866">
                  <a:moveTo>
                    <a:pt x="0" y="0"/>
                  </a:moveTo>
                  <a:lnTo>
                    <a:pt x="3030" y="0"/>
                  </a:lnTo>
                  <a:lnTo>
                    <a:pt x="3030" y="3866"/>
                  </a:lnTo>
                  <a:lnTo>
                    <a:pt x="1515" y="2890"/>
                  </a:lnTo>
                  <a:lnTo>
                    <a:pt x="0" y="3866"/>
                  </a:lnTo>
                  <a:lnTo>
                    <a:pt x="0" y="0"/>
                  </a:lnTo>
                  <a:close/>
                </a:path>
              </a:pathLst>
            </a:custGeom>
            <a:solidFill>
              <a:srgbClr val="8A020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sp>
          <p:nvSpPr>
            <p:cNvPr id="30" name="Freeform 17"/>
            <p:cNvSpPr>
              <a:spLocks noEditPoints="1"/>
            </p:cNvSpPr>
            <p:nvPr/>
          </p:nvSpPr>
          <p:spPr bwMode="auto">
            <a:xfrm>
              <a:off x="9546590" y="2785745"/>
              <a:ext cx="490220" cy="451485"/>
            </a:xfrm>
            <a:custGeom>
              <a:avLst/>
              <a:gdLst>
                <a:gd name="T0" fmla="*/ 1120 w 2069"/>
                <a:gd name="T1" fmla="*/ 0 h 1899"/>
                <a:gd name="T2" fmla="*/ 189 w 2069"/>
                <a:gd name="T3" fmla="*/ 777 h 1899"/>
                <a:gd name="T4" fmla="*/ 0 w 2069"/>
                <a:gd name="T5" fmla="*/ 777 h 1899"/>
                <a:gd name="T6" fmla="*/ 259 w 2069"/>
                <a:gd name="T7" fmla="*/ 1122 h 1899"/>
                <a:gd name="T8" fmla="*/ 517 w 2069"/>
                <a:gd name="T9" fmla="*/ 777 h 1899"/>
                <a:gd name="T10" fmla="*/ 362 w 2069"/>
                <a:gd name="T11" fmla="*/ 777 h 1899"/>
                <a:gd name="T12" fmla="*/ 1120 w 2069"/>
                <a:gd name="T13" fmla="*/ 173 h 1899"/>
                <a:gd name="T14" fmla="*/ 1896 w 2069"/>
                <a:gd name="T15" fmla="*/ 950 h 1899"/>
                <a:gd name="T16" fmla="*/ 1120 w 2069"/>
                <a:gd name="T17" fmla="*/ 1727 h 1899"/>
                <a:gd name="T18" fmla="*/ 477 w 2069"/>
                <a:gd name="T19" fmla="*/ 1381 h 1899"/>
                <a:gd name="T20" fmla="*/ 276 w 2069"/>
                <a:gd name="T21" fmla="*/ 1381 h 1899"/>
                <a:gd name="T22" fmla="*/ 1120 w 2069"/>
                <a:gd name="T23" fmla="*/ 1899 h 1899"/>
                <a:gd name="T24" fmla="*/ 2069 w 2069"/>
                <a:gd name="T25" fmla="*/ 950 h 1899"/>
                <a:gd name="T26" fmla="*/ 1120 w 2069"/>
                <a:gd name="T27" fmla="*/ 0 h 1899"/>
                <a:gd name="T28" fmla="*/ 1080 w 2069"/>
                <a:gd name="T29" fmla="*/ 345 h 1899"/>
                <a:gd name="T30" fmla="*/ 1080 w 2069"/>
                <a:gd name="T31" fmla="*/ 978 h 1899"/>
                <a:gd name="T32" fmla="*/ 1528 w 2069"/>
                <a:gd name="T33" fmla="*/ 1243 h 1899"/>
                <a:gd name="T34" fmla="*/ 1569 w 2069"/>
                <a:gd name="T35" fmla="*/ 1168 h 1899"/>
                <a:gd name="T36" fmla="*/ 1166 w 2069"/>
                <a:gd name="T37" fmla="*/ 926 h 1899"/>
                <a:gd name="T38" fmla="*/ 1166 w 2069"/>
                <a:gd name="T39" fmla="*/ 345 h 1899"/>
                <a:gd name="T40" fmla="*/ 1080 w 2069"/>
                <a:gd name="T41" fmla="*/ 345 h 1899"/>
                <a:gd name="T42" fmla="*/ 1080 w 2069"/>
                <a:gd name="T43" fmla="*/ 345 h 1899"/>
                <a:gd name="T44" fmla="*/ 1080 w 2069"/>
                <a:gd name="T45" fmla="*/ 345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069" h="1899">
                  <a:moveTo>
                    <a:pt x="1120" y="0"/>
                  </a:moveTo>
                  <a:cubicBezTo>
                    <a:pt x="655" y="0"/>
                    <a:pt x="270" y="334"/>
                    <a:pt x="189" y="777"/>
                  </a:cubicBezTo>
                  <a:cubicBezTo>
                    <a:pt x="0" y="777"/>
                    <a:pt x="0" y="777"/>
                    <a:pt x="0" y="777"/>
                  </a:cubicBezTo>
                  <a:cubicBezTo>
                    <a:pt x="259" y="1122"/>
                    <a:pt x="259" y="1122"/>
                    <a:pt x="259" y="1122"/>
                  </a:cubicBezTo>
                  <a:cubicBezTo>
                    <a:pt x="517" y="777"/>
                    <a:pt x="517" y="777"/>
                    <a:pt x="517" y="777"/>
                  </a:cubicBezTo>
                  <a:cubicBezTo>
                    <a:pt x="362" y="777"/>
                    <a:pt x="362" y="777"/>
                    <a:pt x="362" y="777"/>
                  </a:cubicBezTo>
                  <a:cubicBezTo>
                    <a:pt x="442" y="432"/>
                    <a:pt x="747" y="173"/>
                    <a:pt x="1120" y="173"/>
                  </a:cubicBezTo>
                  <a:cubicBezTo>
                    <a:pt x="1552" y="173"/>
                    <a:pt x="1896" y="518"/>
                    <a:pt x="1896" y="950"/>
                  </a:cubicBezTo>
                  <a:cubicBezTo>
                    <a:pt x="1896" y="1381"/>
                    <a:pt x="1552" y="1727"/>
                    <a:pt x="1120" y="1727"/>
                  </a:cubicBezTo>
                  <a:cubicBezTo>
                    <a:pt x="850" y="1727"/>
                    <a:pt x="615" y="1588"/>
                    <a:pt x="477" y="1381"/>
                  </a:cubicBezTo>
                  <a:cubicBezTo>
                    <a:pt x="276" y="1381"/>
                    <a:pt x="276" y="1381"/>
                    <a:pt x="276" y="1381"/>
                  </a:cubicBezTo>
                  <a:cubicBezTo>
                    <a:pt x="431" y="1686"/>
                    <a:pt x="753" y="1899"/>
                    <a:pt x="1120" y="1899"/>
                  </a:cubicBezTo>
                  <a:cubicBezTo>
                    <a:pt x="1643" y="1899"/>
                    <a:pt x="2069" y="1473"/>
                    <a:pt x="2069" y="950"/>
                  </a:cubicBezTo>
                  <a:cubicBezTo>
                    <a:pt x="2069" y="426"/>
                    <a:pt x="1643" y="0"/>
                    <a:pt x="1120" y="0"/>
                  </a:cubicBezTo>
                  <a:close/>
                  <a:moveTo>
                    <a:pt x="1080" y="345"/>
                  </a:moveTo>
                  <a:cubicBezTo>
                    <a:pt x="1080" y="978"/>
                    <a:pt x="1080" y="978"/>
                    <a:pt x="1080" y="978"/>
                  </a:cubicBezTo>
                  <a:cubicBezTo>
                    <a:pt x="1528" y="1243"/>
                    <a:pt x="1528" y="1243"/>
                    <a:pt x="1528" y="1243"/>
                  </a:cubicBezTo>
                  <a:cubicBezTo>
                    <a:pt x="1569" y="1168"/>
                    <a:pt x="1569" y="1168"/>
                    <a:pt x="1569" y="1168"/>
                  </a:cubicBezTo>
                  <a:cubicBezTo>
                    <a:pt x="1166" y="926"/>
                    <a:pt x="1166" y="926"/>
                    <a:pt x="1166" y="926"/>
                  </a:cubicBezTo>
                  <a:cubicBezTo>
                    <a:pt x="1166" y="345"/>
                    <a:pt x="1166" y="345"/>
                    <a:pt x="1166" y="345"/>
                  </a:cubicBezTo>
                  <a:lnTo>
                    <a:pt x="1080" y="345"/>
                  </a:lnTo>
                  <a:close/>
                  <a:moveTo>
                    <a:pt x="1080" y="345"/>
                  </a:moveTo>
                  <a:cubicBezTo>
                    <a:pt x="1080" y="345"/>
                    <a:pt x="1080" y="345"/>
                    <a:pt x="1080" y="345"/>
                  </a:cubicBezTo>
                </a:path>
              </a:pathLst>
            </a:custGeom>
            <a:solidFill>
              <a:schemeClr val="bg1"/>
            </a:solidFill>
            <a:ln>
              <a:noFill/>
            </a:ln>
            <a:effectLst/>
          </p:spPr>
          <p:txBody>
            <a:bodyPr vert="horz" wrap="square" lIns="121920" tIns="60960" rIns="121920" bIns="60960" numCol="1" anchor="t" anchorCtr="0" compatLnSpc="1"/>
            <a:lstStyle/>
            <a:p>
              <a:pPr defTabSz="1219200" eaLnBrk="0" fontAlgn="base" hangingPunct="0">
                <a:spcBef>
                  <a:spcPct val="0"/>
                </a:spcBef>
                <a:spcAft>
                  <a:spcPct val="0"/>
                </a:spcAft>
              </a:pPr>
              <a:endParaRPr lang="zh-CN" altLang="en-US" sz="2400">
                <a:solidFill>
                  <a:prstClr val="black"/>
                </a:solidFill>
                <a:cs typeface="+mn-ea"/>
                <a:sym typeface="+mn-lt"/>
              </a:endParaRPr>
            </a:p>
          </p:txBody>
        </p:sp>
      </p:grpSp>
      <p:grpSp>
        <p:nvGrpSpPr>
          <p:cNvPr id="4" name="组合 3"/>
          <p:cNvGrpSpPr/>
          <p:nvPr/>
        </p:nvGrpSpPr>
        <p:grpSpPr>
          <a:xfrm>
            <a:off x="5319845" y="1437773"/>
            <a:ext cx="1170079" cy="1347971"/>
            <a:chOff x="4058920" y="2233295"/>
            <a:chExt cx="1407160" cy="1796415"/>
          </a:xfrm>
        </p:grpSpPr>
        <p:sp>
          <p:nvSpPr>
            <p:cNvPr id="27" name="任意多边形 27"/>
            <p:cNvSpPr/>
            <p:nvPr/>
          </p:nvSpPr>
          <p:spPr>
            <a:xfrm>
              <a:off x="4058920" y="2233295"/>
              <a:ext cx="1407160" cy="1796415"/>
            </a:xfrm>
            <a:custGeom>
              <a:avLst/>
              <a:gdLst/>
              <a:ahLst/>
              <a:cxnLst>
                <a:cxn ang="3">
                  <a:pos x="hc" y="t"/>
                </a:cxn>
                <a:cxn ang="cd2">
                  <a:pos x="l" y="vc"/>
                </a:cxn>
                <a:cxn ang="cd4">
                  <a:pos x="hc" y="b"/>
                </a:cxn>
                <a:cxn ang="0">
                  <a:pos x="r" y="vc"/>
                </a:cxn>
              </a:cxnLst>
              <a:rect l="l" t="t" r="r" b="b"/>
              <a:pathLst>
                <a:path w="3030" h="3866">
                  <a:moveTo>
                    <a:pt x="0" y="0"/>
                  </a:moveTo>
                  <a:lnTo>
                    <a:pt x="3030" y="0"/>
                  </a:lnTo>
                  <a:lnTo>
                    <a:pt x="3030" y="3866"/>
                  </a:lnTo>
                  <a:lnTo>
                    <a:pt x="1515" y="2890"/>
                  </a:lnTo>
                  <a:lnTo>
                    <a:pt x="0" y="3866"/>
                  </a:lnTo>
                  <a:lnTo>
                    <a:pt x="0" y="0"/>
                  </a:lnTo>
                  <a:close/>
                </a:path>
              </a:pathLst>
            </a:custGeom>
            <a:solidFill>
              <a:srgbClr val="8A020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dirty="0">
                <a:cs typeface="+mn-ea"/>
                <a:sym typeface="+mn-lt"/>
              </a:endParaRPr>
            </a:p>
          </p:txBody>
        </p:sp>
        <p:sp>
          <p:nvSpPr>
            <p:cNvPr id="31" name="Freeform 83"/>
            <p:cNvSpPr>
              <a:spLocks noEditPoints="1"/>
            </p:cNvSpPr>
            <p:nvPr/>
          </p:nvSpPr>
          <p:spPr bwMode="auto">
            <a:xfrm>
              <a:off x="4548505" y="2769870"/>
              <a:ext cx="427990" cy="483235"/>
            </a:xfrm>
            <a:custGeom>
              <a:avLst/>
              <a:gdLst/>
              <a:ahLst/>
              <a:cxnLst>
                <a:cxn ang="0">
                  <a:pos x="79375" y="0"/>
                </a:cxn>
                <a:cxn ang="0">
                  <a:pos x="127000" y="22225"/>
                </a:cxn>
                <a:cxn ang="0">
                  <a:pos x="136525" y="111125"/>
                </a:cxn>
                <a:cxn ang="0">
                  <a:pos x="104775" y="136525"/>
                </a:cxn>
                <a:cxn ang="0">
                  <a:pos x="82550" y="158750"/>
                </a:cxn>
                <a:cxn ang="0">
                  <a:pos x="73025" y="158750"/>
                </a:cxn>
                <a:cxn ang="0">
                  <a:pos x="73025" y="158750"/>
                </a:cxn>
                <a:cxn ang="0">
                  <a:pos x="73025" y="158750"/>
                </a:cxn>
                <a:cxn ang="0">
                  <a:pos x="50800" y="136525"/>
                </a:cxn>
                <a:cxn ang="0">
                  <a:pos x="19050" y="111125"/>
                </a:cxn>
                <a:cxn ang="0">
                  <a:pos x="28575" y="22225"/>
                </a:cxn>
                <a:cxn ang="0">
                  <a:pos x="79375" y="0"/>
                </a:cxn>
                <a:cxn ang="0">
                  <a:pos x="79375" y="34925"/>
                </a:cxn>
                <a:cxn ang="0">
                  <a:pos x="79375" y="34925"/>
                </a:cxn>
                <a:cxn ang="0">
                  <a:pos x="101600" y="44450"/>
                </a:cxn>
                <a:cxn ang="0">
                  <a:pos x="114300" y="69850"/>
                </a:cxn>
                <a:cxn ang="0">
                  <a:pos x="101600" y="95250"/>
                </a:cxn>
                <a:cxn ang="0">
                  <a:pos x="79375" y="104775"/>
                </a:cxn>
                <a:cxn ang="0">
                  <a:pos x="53975" y="95250"/>
                </a:cxn>
                <a:cxn ang="0">
                  <a:pos x="41275" y="69850"/>
                </a:cxn>
                <a:cxn ang="0">
                  <a:pos x="53975" y="44450"/>
                </a:cxn>
                <a:cxn ang="0">
                  <a:pos x="79375" y="34925"/>
                </a:cxn>
                <a:cxn ang="0">
                  <a:pos x="98425" y="50800"/>
                </a:cxn>
                <a:cxn ang="0">
                  <a:pos x="98425" y="50800"/>
                </a:cxn>
                <a:cxn ang="0">
                  <a:pos x="79375" y="41275"/>
                </a:cxn>
                <a:cxn ang="0">
                  <a:pos x="57150" y="50800"/>
                </a:cxn>
                <a:cxn ang="0">
                  <a:pos x="50800" y="69850"/>
                </a:cxn>
                <a:cxn ang="0">
                  <a:pos x="57150" y="88900"/>
                </a:cxn>
                <a:cxn ang="0">
                  <a:pos x="79375" y="98425"/>
                </a:cxn>
                <a:cxn ang="0">
                  <a:pos x="98425" y="88900"/>
                </a:cxn>
                <a:cxn ang="0">
                  <a:pos x="104775" y="69850"/>
                </a:cxn>
                <a:cxn ang="0">
                  <a:pos x="98425" y="50800"/>
                </a:cxn>
                <a:cxn ang="0">
                  <a:pos x="117475" y="28575"/>
                </a:cxn>
                <a:cxn ang="0">
                  <a:pos x="117475" y="28575"/>
                </a:cxn>
                <a:cxn ang="0">
                  <a:pos x="79375" y="12700"/>
                </a:cxn>
                <a:cxn ang="0">
                  <a:pos x="38100" y="28575"/>
                </a:cxn>
                <a:cxn ang="0">
                  <a:pos x="28575" y="104775"/>
                </a:cxn>
                <a:cxn ang="0">
                  <a:pos x="57150" y="123825"/>
                </a:cxn>
                <a:cxn ang="0">
                  <a:pos x="60325" y="127000"/>
                </a:cxn>
                <a:cxn ang="0">
                  <a:pos x="79375" y="146050"/>
                </a:cxn>
                <a:cxn ang="0">
                  <a:pos x="95250" y="127000"/>
                </a:cxn>
                <a:cxn ang="0">
                  <a:pos x="98425" y="123825"/>
                </a:cxn>
                <a:cxn ang="0">
                  <a:pos x="127000" y="104775"/>
                </a:cxn>
                <a:cxn ang="0">
                  <a:pos x="117475" y="28575"/>
                </a:cxn>
              </a:cxnLst>
              <a:rect l="0" t="0" r="0" b="0"/>
              <a:pathLst>
                <a:path w="49" h="51">
                  <a:moveTo>
                    <a:pt x="25" y="0"/>
                  </a:moveTo>
                  <a:cubicBezTo>
                    <a:pt x="31" y="0"/>
                    <a:pt x="36" y="3"/>
                    <a:pt x="40" y="7"/>
                  </a:cubicBezTo>
                  <a:cubicBezTo>
                    <a:pt x="48" y="14"/>
                    <a:pt x="49" y="26"/>
                    <a:pt x="43" y="35"/>
                  </a:cubicBezTo>
                  <a:cubicBezTo>
                    <a:pt x="40" y="38"/>
                    <a:pt x="37" y="41"/>
                    <a:pt x="33" y="43"/>
                  </a:cubicBezTo>
                  <a:cubicBezTo>
                    <a:pt x="26" y="50"/>
                    <a:pt x="26" y="50"/>
                    <a:pt x="26" y="50"/>
                  </a:cubicBezTo>
                  <a:cubicBezTo>
                    <a:pt x="25" y="51"/>
                    <a:pt x="24" y="51"/>
                    <a:pt x="23" y="50"/>
                  </a:cubicBezTo>
                  <a:cubicBezTo>
                    <a:pt x="23" y="50"/>
                    <a:pt x="23" y="50"/>
                    <a:pt x="23" y="50"/>
                  </a:cubicBezTo>
                  <a:cubicBezTo>
                    <a:pt x="23" y="50"/>
                    <a:pt x="23" y="50"/>
                    <a:pt x="23" y="50"/>
                  </a:cubicBezTo>
                  <a:cubicBezTo>
                    <a:pt x="16" y="43"/>
                    <a:pt x="16" y="43"/>
                    <a:pt x="16" y="43"/>
                  </a:cubicBezTo>
                  <a:cubicBezTo>
                    <a:pt x="12" y="41"/>
                    <a:pt x="9" y="38"/>
                    <a:pt x="6" y="35"/>
                  </a:cubicBezTo>
                  <a:cubicBezTo>
                    <a:pt x="0" y="26"/>
                    <a:pt x="1" y="14"/>
                    <a:pt x="9" y="7"/>
                  </a:cubicBezTo>
                  <a:cubicBezTo>
                    <a:pt x="13" y="3"/>
                    <a:pt x="18" y="0"/>
                    <a:pt x="25" y="0"/>
                  </a:cubicBezTo>
                  <a:close/>
                  <a:moveTo>
                    <a:pt x="25" y="11"/>
                  </a:moveTo>
                  <a:cubicBezTo>
                    <a:pt x="25" y="11"/>
                    <a:pt x="25" y="11"/>
                    <a:pt x="25" y="11"/>
                  </a:cubicBezTo>
                  <a:cubicBezTo>
                    <a:pt x="28" y="11"/>
                    <a:pt x="30" y="12"/>
                    <a:pt x="32" y="14"/>
                  </a:cubicBezTo>
                  <a:cubicBezTo>
                    <a:pt x="34" y="16"/>
                    <a:pt x="36" y="19"/>
                    <a:pt x="36" y="22"/>
                  </a:cubicBezTo>
                  <a:cubicBezTo>
                    <a:pt x="36" y="25"/>
                    <a:pt x="34" y="28"/>
                    <a:pt x="32" y="30"/>
                  </a:cubicBezTo>
                  <a:cubicBezTo>
                    <a:pt x="30" y="32"/>
                    <a:pt x="28" y="33"/>
                    <a:pt x="25" y="33"/>
                  </a:cubicBezTo>
                  <a:cubicBezTo>
                    <a:pt x="21" y="33"/>
                    <a:pt x="19" y="32"/>
                    <a:pt x="17" y="30"/>
                  </a:cubicBezTo>
                  <a:cubicBezTo>
                    <a:pt x="15" y="28"/>
                    <a:pt x="13" y="25"/>
                    <a:pt x="13" y="22"/>
                  </a:cubicBezTo>
                  <a:cubicBezTo>
                    <a:pt x="13" y="19"/>
                    <a:pt x="15" y="16"/>
                    <a:pt x="17" y="14"/>
                  </a:cubicBezTo>
                  <a:cubicBezTo>
                    <a:pt x="19" y="12"/>
                    <a:pt x="21" y="11"/>
                    <a:pt x="25" y="11"/>
                  </a:cubicBezTo>
                  <a:close/>
                  <a:moveTo>
                    <a:pt x="31" y="16"/>
                  </a:moveTo>
                  <a:cubicBezTo>
                    <a:pt x="31" y="16"/>
                    <a:pt x="31" y="16"/>
                    <a:pt x="31" y="16"/>
                  </a:cubicBezTo>
                  <a:cubicBezTo>
                    <a:pt x="29" y="14"/>
                    <a:pt x="27" y="13"/>
                    <a:pt x="25" y="13"/>
                  </a:cubicBezTo>
                  <a:cubicBezTo>
                    <a:pt x="22" y="13"/>
                    <a:pt x="20" y="14"/>
                    <a:pt x="18" y="16"/>
                  </a:cubicBezTo>
                  <a:cubicBezTo>
                    <a:pt x="17" y="18"/>
                    <a:pt x="16" y="20"/>
                    <a:pt x="16" y="22"/>
                  </a:cubicBezTo>
                  <a:cubicBezTo>
                    <a:pt x="16" y="25"/>
                    <a:pt x="17" y="27"/>
                    <a:pt x="18" y="28"/>
                  </a:cubicBezTo>
                  <a:cubicBezTo>
                    <a:pt x="20" y="30"/>
                    <a:pt x="22" y="31"/>
                    <a:pt x="25" y="31"/>
                  </a:cubicBezTo>
                  <a:cubicBezTo>
                    <a:pt x="27" y="31"/>
                    <a:pt x="29" y="30"/>
                    <a:pt x="31" y="28"/>
                  </a:cubicBezTo>
                  <a:cubicBezTo>
                    <a:pt x="32" y="27"/>
                    <a:pt x="33" y="25"/>
                    <a:pt x="33" y="22"/>
                  </a:cubicBezTo>
                  <a:cubicBezTo>
                    <a:pt x="33" y="20"/>
                    <a:pt x="32" y="18"/>
                    <a:pt x="31" y="16"/>
                  </a:cubicBezTo>
                  <a:close/>
                  <a:moveTo>
                    <a:pt x="37" y="9"/>
                  </a:moveTo>
                  <a:cubicBezTo>
                    <a:pt x="37" y="9"/>
                    <a:pt x="37" y="9"/>
                    <a:pt x="37" y="9"/>
                  </a:cubicBezTo>
                  <a:cubicBezTo>
                    <a:pt x="34" y="6"/>
                    <a:pt x="30" y="4"/>
                    <a:pt x="25" y="4"/>
                  </a:cubicBezTo>
                  <a:cubicBezTo>
                    <a:pt x="19" y="4"/>
                    <a:pt x="15" y="6"/>
                    <a:pt x="12" y="9"/>
                  </a:cubicBezTo>
                  <a:cubicBezTo>
                    <a:pt x="5" y="16"/>
                    <a:pt x="5" y="25"/>
                    <a:pt x="9" y="33"/>
                  </a:cubicBezTo>
                  <a:cubicBezTo>
                    <a:pt x="12" y="36"/>
                    <a:pt x="14" y="38"/>
                    <a:pt x="18" y="39"/>
                  </a:cubicBezTo>
                  <a:cubicBezTo>
                    <a:pt x="18" y="39"/>
                    <a:pt x="18" y="39"/>
                    <a:pt x="19" y="40"/>
                  </a:cubicBezTo>
                  <a:cubicBezTo>
                    <a:pt x="25" y="46"/>
                    <a:pt x="25" y="46"/>
                    <a:pt x="25" y="46"/>
                  </a:cubicBezTo>
                  <a:cubicBezTo>
                    <a:pt x="30" y="40"/>
                    <a:pt x="30" y="40"/>
                    <a:pt x="30" y="40"/>
                  </a:cubicBezTo>
                  <a:cubicBezTo>
                    <a:pt x="31" y="39"/>
                    <a:pt x="31" y="39"/>
                    <a:pt x="31" y="39"/>
                  </a:cubicBezTo>
                  <a:cubicBezTo>
                    <a:pt x="35" y="38"/>
                    <a:pt x="37" y="36"/>
                    <a:pt x="40" y="33"/>
                  </a:cubicBezTo>
                  <a:cubicBezTo>
                    <a:pt x="44" y="25"/>
                    <a:pt x="44" y="16"/>
                    <a:pt x="37" y="9"/>
                  </a:cubicBezTo>
                  <a:close/>
                </a:path>
              </a:pathLst>
            </a:custGeom>
            <a:solidFill>
              <a:schemeClr val="bg1"/>
            </a:solidFill>
            <a:ln>
              <a:noFill/>
            </a:ln>
            <a:effectLst/>
          </p:spPr>
          <p:txBody>
            <a:bodyPr wrap="square" lIns="19050" tIns="19050" rIns="19050" bIns="19050" anchor="ctr">
              <a:noAutofit/>
            </a:bodyPr>
            <a:lstStyle/>
            <a:p>
              <a:pPr lvl="0" algn="ctr" defTabSz="228600" fontAlgn="base" hangingPunct="0">
                <a:buClrTx/>
                <a:buSzTx/>
                <a:buFontTx/>
                <a:defRPr/>
              </a:pPr>
              <a:endParaRPr lang="en-US" sz="1500" noProof="0" dirty="0">
                <a:ln>
                  <a:noFill/>
                </a:ln>
                <a:solidFill>
                  <a:srgbClr val="FFFFFF"/>
                </a:solidFill>
                <a:effectLst>
                  <a:outerShdw blurRad="38100" dist="38100" dir="2700000" algn="tl">
                    <a:srgbClr val="000000"/>
                  </a:outerShdw>
                </a:effectLst>
                <a:uLnTx/>
                <a:uFillTx/>
                <a:cs typeface="+mn-ea"/>
                <a:sym typeface="+mn-lt"/>
              </a:endParaRPr>
            </a:p>
          </p:txBody>
        </p:sp>
      </p:grpSp>
      <p:grpSp>
        <p:nvGrpSpPr>
          <p:cNvPr id="3" name="组合 2"/>
          <p:cNvGrpSpPr/>
          <p:nvPr/>
        </p:nvGrpSpPr>
        <p:grpSpPr>
          <a:xfrm>
            <a:off x="1879155" y="1437774"/>
            <a:ext cx="1060811" cy="1347971"/>
            <a:chOff x="1544320" y="2233295"/>
            <a:chExt cx="1407160" cy="1796415"/>
          </a:xfrm>
        </p:grpSpPr>
        <p:sp>
          <p:nvSpPr>
            <p:cNvPr id="26" name="任意多边形 25"/>
            <p:cNvSpPr/>
            <p:nvPr/>
          </p:nvSpPr>
          <p:spPr>
            <a:xfrm>
              <a:off x="1544320" y="2233295"/>
              <a:ext cx="1407160" cy="1796415"/>
            </a:xfrm>
            <a:custGeom>
              <a:avLst/>
              <a:gdLst/>
              <a:ahLst/>
              <a:cxnLst>
                <a:cxn ang="3">
                  <a:pos x="hc" y="t"/>
                </a:cxn>
                <a:cxn ang="cd2">
                  <a:pos x="l" y="vc"/>
                </a:cxn>
                <a:cxn ang="cd4">
                  <a:pos x="hc" y="b"/>
                </a:cxn>
                <a:cxn ang="0">
                  <a:pos x="r" y="vc"/>
                </a:cxn>
              </a:cxnLst>
              <a:rect l="l" t="t" r="r" b="b"/>
              <a:pathLst>
                <a:path w="3030" h="3866">
                  <a:moveTo>
                    <a:pt x="0" y="0"/>
                  </a:moveTo>
                  <a:lnTo>
                    <a:pt x="3030" y="0"/>
                  </a:lnTo>
                  <a:lnTo>
                    <a:pt x="3030" y="3866"/>
                  </a:lnTo>
                  <a:lnTo>
                    <a:pt x="1515" y="2890"/>
                  </a:lnTo>
                  <a:lnTo>
                    <a:pt x="0" y="3866"/>
                  </a:lnTo>
                  <a:lnTo>
                    <a:pt x="0" y="0"/>
                  </a:lnTo>
                  <a:close/>
                </a:path>
              </a:pathLst>
            </a:custGeom>
            <a:solidFill>
              <a:srgbClr val="8A020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defPPr>
                <a:defRPr lang="zh-CN">
                  <a:solidFill>
                    <a:schemeClr val="lt1"/>
                  </a:solidFill>
                </a:defRPr>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cs typeface="+mn-ea"/>
                <a:sym typeface="+mn-lt"/>
              </a:endParaRPr>
            </a:p>
          </p:txBody>
        </p:sp>
        <p:sp>
          <p:nvSpPr>
            <p:cNvPr id="32" name="Freeform 160"/>
            <p:cNvSpPr>
              <a:spLocks noEditPoints="1"/>
            </p:cNvSpPr>
            <p:nvPr/>
          </p:nvSpPr>
          <p:spPr bwMode="auto">
            <a:xfrm>
              <a:off x="2045970" y="2777490"/>
              <a:ext cx="404495" cy="467995"/>
            </a:xfrm>
            <a:custGeom>
              <a:avLst/>
              <a:gdLst/>
              <a:ahLst/>
              <a:cxnLst>
                <a:cxn ang="0">
                  <a:pos x="121934" y="104775"/>
                </a:cxn>
                <a:cxn ang="0">
                  <a:pos x="141187" y="114300"/>
                </a:cxn>
                <a:cxn ang="0">
                  <a:pos x="141187" y="114300"/>
                </a:cxn>
                <a:cxn ang="0">
                  <a:pos x="150813" y="133350"/>
                </a:cxn>
                <a:cxn ang="0">
                  <a:pos x="121934" y="161925"/>
                </a:cxn>
                <a:cxn ang="0">
                  <a:pos x="93055" y="133350"/>
                </a:cxn>
                <a:cxn ang="0">
                  <a:pos x="96264" y="123825"/>
                </a:cxn>
                <a:cxn ang="0">
                  <a:pos x="67385" y="107950"/>
                </a:cxn>
                <a:cxn ang="0">
                  <a:pos x="64176" y="107950"/>
                </a:cxn>
                <a:cxn ang="0">
                  <a:pos x="64176" y="107950"/>
                </a:cxn>
                <a:cxn ang="0">
                  <a:pos x="38505" y="117475"/>
                </a:cxn>
                <a:cxn ang="0">
                  <a:pos x="0" y="82550"/>
                </a:cxn>
                <a:cxn ang="0">
                  <a:pos x="38505" y="44450"/>
                </a:cxn>
                <a:cxn ang="0">
                  <a:pos x="64176" y="53975"/>
                </a:cxn>
                <a:cxn ang="0">
                  <a:pos x="64176" y="53975"/>
                </a:cxn>
                <a:cxn ang="0">
                  <a:pos x="64176" y="53975"/>
                </a:cxn>
                <a:cxn ang="0">
                  <a:pos x="67385" y="57150"/>
                </a:cxn>
                <a:cxn ang="0">
                  <a:pos x="96264" y="38100"/>
                </a:cxn>
                <a:cxn ang="0">
                  <a:pos x="93055" y="28575"/>
                </a:cxn>
                <a:cxn ang="0">
                  <a:pos x="121934" y="0"/>
                </a:cxn>
                <a:cxn ang="0">
                  <a:pos x="150813" y="28575"/>
                </a:cxn>
                <a:cxn ang="0">
                  <a:pos x="121934" y="57150"/>
                </a:cxn>
                <a:cxn ang="0">
                  <a:pos x="102681" y="47625"/>
                </a:cxn>
                <a:cxn ang="0">
                  <a:pos x="102681" y="47625"/>
                </a:cxn>
                <a:cxn ang="0">
                  <a:pos x="73802" y="66675"/>
                </a:cxn>
                <a:cxn ang="0">
                  <a:pos x="77011" y="82550"/>
                </a:cxn>
                <a:cxn ang="0">
                  <a:pos x="73802" y="95250"/>
                </a:cxn>
                <a:cxn ang="0">
                  <a:pos x="102681" y="114300"/>
                </a:cxn>
                <a:cxn ang="0">
                  <a:pos x="102681" y="114300"/>
                </a:cxn>
                <a:cxn ang="0">
                  <a:pos x="102681" y="114300"/>
                </a:cxn>
                <a:cxn ang="0">
                  <a:pos x="102681" y="114300"/>
                </a:cxn>
                <a:cxn ang="0">
                  <a:pos x="121934" y="104775"/>
                </a:cxn>
                <a:cxn ang="0">
                  <a:pos x="134769" y="120650"/>
                </a:cxn>
                <a:cxn ang="0">
                  <a:pos x="134769" y="120650"/>
                </a:cxn>
                <a:cxn ang="0">
                  <a:pos x="121934" y="117475"/>
                </a:cxn>
                <a:cxn ang="0">
                  <a:pos x="112308" y="120650"/>
                </a:cxn>
                <a:cxn ang="0">
                  <a:pos x="112308" y="120650"/>
                </a:cxn>
                <a:cxn ang="0">
                  <a:pos x="105890" y="133350"/>
                </a:cxn>
                <a:cxn ang="0">
                  <a:pos x="121934" y="149225"/>
                </a:cxn>
                <a:cxn ang="0">
                  <a:pos x="137978" y="133350"/>
                </a:cxn>
                <a:cxn ang="0">
                  <a:pos x="134769" y="120650"/>
                </a:cxn>
                <a:cxn ang="0">
                  <a:pos x="134769" y="120650"/>
                </a:cxn>
                <a:cxn ang="0">
                  <a:pos x="54549" y="63500"/>
                </a:cxn>
                <a:cxn ang="0">
                  <a:pos x="54549" y="63500"/>
                </a:cxn>
                <a:cxn ang="0">
                  <a:pos x="38505" y="57150"/>
                </a:cxn>
                <a:cxn ang="0">
                  <a:pos x="12835" y="82550"/>
                </a:cxn>
                <a:cxn ang="0">
                  <a:pos x="38505" y="107950"/>
                </a:cxn>
                <a:cxn ang="0">
                  <a:pos x="54549" y="98425"/>
                </a:cxn>
                <a:cxn ang="0">
                  <a:pos x="54549" y="98425"/>
                </a:cxn>
                <a:cxn ang="0">
                  <a:pos x="64176" y="82550"/>
                </a:cxn>
                <a:cxn ang="0">
                  <a:pos x="54549" y="63500"/>
                </a:cxn>
                <a:cxn ang="0">
                  <a:pos x="54549" y="63500"/>
                </a:cxn>
                <a:cxn ang="0">
                  <a:pos x="121934" y="12700"/>
                </a:cxn>
                <a:cxn ang="0">
                  <a:pos x="121934" y="12700"/>
                </a:cxn>
                <a:cxn ang="0">
                  <a:pos x="105890" y="28575"/>
                </a:cxn>
                <a:cxn ang="0">
                  <a:pos x="109099" y="38100"/>
                </a:cxn>
                <a:cxn ang="0">
                  <a:pos x="109099" y="38100"/>
                </a:cxn>
                <a:cxn ang="0">
                  <a:pos x="112308" y="41275"/>
                </a:cxn>
                <a:cxn ang="0">
                  <a:pos x="112308" y="41275"/>
                </a:cxn>
                <a:cxn ang="0">
                  <a:pos x="121934" y="44450"/>
                </a:cxn>
                <a:cxn ang="0">
                  <a:pos x="137978" y="28575"/>
                </a:cxn>
                <a:cxn ang="0">
                  <a:pos x="121934" y="12700"/>
                </a:cxn>
              </a:cxnLst>
              <a:rect l="0" t="0" r="0" b="0"/>
              <a:pathLst>
                <a:path w="47" h="51">
                  <a:moveTo>
                    <a:pt x="38" y="33"/>
                  </a:moveTo>
                  <a:cubicBezTo>
                    <a:pt x="41" y="33"/>
                    <a:pt x="43" y="34"/>
                    <a:pt x="44" y="36"/>
                  </a:cubicBezTo>
                  <a:cubicBezTo>
                    <a:pt x="44" y="36"/>
                    <a:pt x="44" y="36"/>
                    <a:pt x="44" y="36"/>
                  </a:cubicBezTo>
                  <a:cubicBezTo>
                    <a:pt x="46" y="37"/>
                    <a:pt x="47" y="40"/>
                    <a:pt x="47" y="42"/>
                  </a:cubicBezTo>
                  <a:cubicBezTo>
                    <a:pt x="47" y="47"/>
                    <a:pt x="43" y="51"/>
                    <a:pt x="38" y="51"/>
                  </a:cubicBezTo>
                  <a:cubicBezTo>
                    <a:pt x="33" y="51"/>
                    <a:pt x="29" y="47"/>
                    <a:pt x="29" y="42"/>
                  </a:cubicBezTo>
                  <a:cubicBezTo>
                    <a:pt x="29" y="41"/>
                    <a:pt x="30" y="40"/>
                    <a:pt x="30" y="39"/>
                  </a:cubicBezTo>
                  <a:cubicBezTo>
                    <a:pt x="21" y="34"/>
                    <a:pt x="21" y="34"/>
                    <a:pt x="21" y="34"/>
                  </a:cubicBezTo>
                  <a:cubicBezTo>
                    <a:pt x="21" y="34"/>
                    <a:pt x="20" y="34"/>
                    <a:pt x="20" y="34"/>
                  </a:cubicBezTo>
                  <a:cubicBezTo>
                    <a:pt x="20" y="34"/>
                    <a:pt x="20" y="34"/>
                    <a:pt x="20" y="34"/>
                  </a:cubicBezTo>
                  <a:cubicBezTo>
                    <a:pt x="18" y="36"/>
                    <a:pt x="15" y="37"/>
                    <a:pt x="12" y="37"/>
                  </a:cubicBezTo>
                  <a:cubicBezTo>
                    <a:pt x="5" y="37"/>
                    <a:pt x="0" y="32"/>
                    <a:pt x="0" y="26"/>
                  </a:cubicBezTo>
                  <a:cubicBezTo>
                    <a:pt x="0" y="19"/>
                    <a:pt x="5" y="14"/>
                    <a:pt x="12" y="14"/>
                  </a:cubicBezTo>
                  <a:cubicBezTo>
                    <a:pt x="15" y="14"/>
                    <a:pt x="18" y="15"/>
                    <a:pt x="20" y="17"/>
                  </a:cubicBezTo>
                  <a:cubicBezTo>
                    <a:pt x="20" y="17"/>
                    <a:pt x="20" y="17"/>
                    <a:pt x="20" y="17"/>
                  </a:cubicBezTo>
                  <a:cubicBezTo>
                    <a:pt x="20" y="17"/>
                    <a:pt x="20" y="17"/>
                    <a:pt x="20" y="17"/>
                  </a:cubicBezTo>
                  <a:cubicBezTo>
                    <a:pt x="20" y="17"/>
                    <a:pt x="21" y="17"/>
                    <a:pt x="21" y="18"/>
                  </a:cubicBezTo>
                  <a:cubicBezTo>
                    <a:pt x="30" y="12"/>
                    <a:pt x="30" y="12"/>
                    <a:pt x="30" y="12"/>
                  </a:cubicBezTo>
                  <a:cubicBezTo>
                    <a:pt x="30" y="11"/>
                    <a:pt x="29" y="10"/>
                    <a:pt x="29" y="9"/>
                  </a:cubicBezTo>
                  <a:cubicBezTo>
                    <a:pt x="29" y="4"/>
                    <a:pt x="33" y="0"/>
                    <a:pt x="38" y="0"/>
                  </a:cubicBezTo>
                  <a:cubicBezTo>
                    <a:pt x="43" y="0"/>
                    <a:pt x="47" y="4"/>
                    <a:pt x="47" y="9"/>
                  </a:cubicBezTo>
                  <a:cubicBezTo>
                    <a:pt x="47" y="14"/>
                    <a:pt x="43" y="18"/>
                    <a:pt x="38" y="18"/>
                  </a:cubicBezTo>
                  <a:cubicBezTo>
                    <a:pt x="36" y="18"/>
                    <a:pt x="34" y="17"/>
                    <a:pt x="32" y="15"/>
                  </a:cubicBezTo>
                  <a:cubicBezTo>
                    <a:pt x="32" y="15"/>
                    <a:pt x="32" y="15"/>
                    <a:pt x="32" y="15"/>
                  </a:cubicBezTo>
                  <a:cubicBezTo>
                    <a:pt x="23" y="21"/>
                    <a:pt x="23" y="21"/>
                    <a:pt x="23" y="21"/>
                  </a:cubicBezTo>
                  <a:cubicBezTo>
                    <a:pt x="23" y="22"/>
                    <a:pt x="24" y="24"/>
                    <a:pt x="24" y="26"/>
                  </a:cubicBezTo>
                  <a:cubicBezTo>
                    <a:pt x="24" y="27"/>
                    <a:pt x="23" y="29"/>
                    <a:pt x="23" y="30"/>
                  </a:cubicBezTo>
                  <a:cubicBezTo>
                    <a:pt x="32" y="36"/>
                    <a:pt x="32" y="36"/>
                    <a:pt x="32" y="36"/>
                  </a:cubicBezTo>
                  <a:cubicBezTo>
                    <a:pt x="32" y="36"/>
                    <a:pt x="32" y="36"/>
                    <a:pt x="32" y="36"/>
                  </a:cubicBezTo>
                  <a:cubicBezTo>
                    <a:pt x="32" y="36"/>
                    <a:pt x="32" y="36"/>
                    <a:pt x="32" y="36"/>
                  </a:cubicBezTo>
                  <a:cubicBezTo>
                    <a:pt x="32" y="36"/>
                    <a:pt x="32" y="36"/>
                    <a:pt x="32" y="36"/>
                  </a:cubicBezTo>
                  <a:cubicBezTo>
                    <a:pt x="34" y="34"/>
                    <a:pt x="36" y="33"/>
                    <a:pt x="38" y="33"/>
                  </a:cubicBezTo>
                  <a:close/>
                  <a:moveTo>
                    <a:pt x="42" y="38"/>
                  </a:moveTo>
                  <a:cubicBezTo>
                    <a:pt x="42" y="38"/>
                    <a:pt x="42" y="38"/>
                    <a:pt x="42" y="38"/>
                  </a:cubicBezTo>
                  <a:cubicBezTo>
                    <a:pt x="41" y="38"/>
                    <a:pt x="40" y="37"/>
                    <a:pt x="38" y="37"/>
                  </a:cubicBezTo>
                  <a:cubicBezTo>
                    <a:pt x="37" y="37"/>
                    <a:pt x="36" y="38"/>
                    <a:pt x="35" y="38"/>
                  </a:cubicBezTo>
                  <a:cubicBezTo>
                    <a:pt x="35" y="38"/>
                    <a:pt x="35" y="38"/>
                    <a:pt x="35" y="38"/>
                  </a:cubicBezTo>
                  <a:cubicBezTo>
                    <a:pt x="34" y="39"/>
                    <a:pt x="33" y="41"/>
                    <a:pt x="33" y="42"/>
                  </a:cubicBezTo>
                  <a:cubicBezTo>
                    <a:pt x="33" y="45"/>
                    <a:pt x="36" y="47"/>
                    <a:pt x="38" y="47"/>
                  </a:cubicBezTo>
                  <a:cubicBezTo>
                    <a:pt x="41" y="47"/>
                    <a:pt x="43" y="45"/>
                    <a:pt x="43" y="42"/>
                  </a:cubicBezTo>
                  <a:cubicBezTo>
                    <a:pt x="43" y="41"/>
                    <a:pt x="43" y="39"/>
                    <a:pt x="42" y="38"/>
                  </a:cubicBezTo>
                  <a:cubicBezTo>
                    <a:pt x="42" y="38"/>
                    <a:pt x="42" y="38"/>
                    <a:pt x="42" y="38"/>
                  </a:cubicBezTo>
                  <a:close/>
                  <a:moveTo>
                    <a:pt x="17" y="20"/>
                  </a:moveTo>
                  <a:cubicBezTo>
                    <a:pt x="17" y="20"/>
                    <a:pt x="17" y="20"/>
                    <a:pt x="17" y="20"/>
                  </a:cubicBezTo>
                  <a:cubicBezTo>
                    <a:pt x="16" y="18"/>
                    <a:pt x="14" y="18"/>
                    <a:pt x="12" y="18"/>
                  </a:cubicBezTo>
                  <a:cubicBezTo>
                    <a:pt x="7" y="18"/>
                    <a:pt x="4" y="21"/>
                    <a:pt x="4" y="26"/>
                  </a:cubicBezTo>
                  <a:cubicBezTo>
                    <a:pt x="4" y="30"/>
                    <a:pt x="7" y="34"/>
                    <a:pt x="12" y="34"/>
                  </a:cubicBezTo>
                  <a:cubicBezTo>
                    <a:pt x="14" y="34"/>
                    <a:pt x="16" y="33"/>
                    <a:pt x="17" y="31"/>
                  </a:cubicBezTo>
                  <a:cubicBezTo>
                    <a:pt x="17" y="31"/>
                    <a:pt x="17" y="31"/>
                    <a:pt x="17" y="31"/>
                  </a:cubicBezTo>
                  <a:cubicBezTo>
                    <a:pt x="19" y="30"/>
                    <a:pt x="20" y="28"/>
                    <a:pt x="20" y="26"/>
                  </a:cubicBezTo>
                  <a:cubicBezTo>
                    <a:pt x="20" y="23"/>
                    <a:pt x="19" y="21"/>
                    <a:pt x="17" y="20"/>
                  </a:cubicBezTo>
                  <a:cubicBezTo>
                    <a:pt x="17" y="20"/>
                    <a:pt x="17" y="20"/>
                    <a:pt x="17" y="20"/>
                  </a:cubicBezTo>
                  <a:close/>
                  <a:moveTo>
                    <a:pt x="38" y="4"/>
                  </a:moveTo>
                  <a:cubicBezTo>
                    <a:pt x="38" y="4"/>
                    <a:pt x="38" y="4"/>
                    <a:pt x="38" y="4"/>
                  </a:cubicBezTo>
                  <a:cubicBezTo>
                    <a:pt x="36" y="4"/>
                    <a:pt x="33" y="7"/>
                    <a:pt x="33" y="9"/>
                  </a:cubicBezTo>
                  <a:cubicBezTo>
                    <a:pt x="33" y="10"/>
                    <a:pt x="34" y="11"/>
                    <a:pt x="34" y="12"/>
                  </a:cubicBezTo>
                  <a:cubicBezTo>
                    <a:pt x="34" y="12"/>
                    <a:pt x="34" y="12"/>
                    <a:pt x="34" y="12"/>
                  </a:cubicBezTo>
                  <a:cubicBezTo>
                    <a:pt x="34" y="12"/>
                    <a:pt x="34" y="12"/>
                    <a:pt x="35" y="13"/>
                  </a:cubicBezTo>
                  <a:cubicBezTo>
                    <a:pt x="35" y="13"/>
                    <a:pt x="35" y="13"/>
                    <a:pt x="35" y="13"/>
                  </a:cubicBezTo>
                  <a:cubicBezTo>
                    <a:pt x="36" y="14"/>
                    <a:pt x="37" y="14"/>
                    <a:pt x="38" y="14"/>
                  </a:cubicBezTo>
                  <a:cubicBezTo>
                    <a:pt x="41" y="14"/>
                    <a:pt x="43" y="12"/>
                    <a:pt x="43" y="9"/>
                  </a:cubicBezTo>
                  <a:cubicBezTo>
                    <a:pt x="43" y="7"/>
                    <a:pt x="41" y="4"/>
                    <a:pt x="38" y="4"/>
                  </a:cubicBezTo>
                  <a:close/>
                </a:path>
              </a:pathLst>
            </a:custGeom>
            <a:solidFill>
              <a:schemeClr val="bg1"/>
            </a:solidFill>
            <a:ln>
              <a:noFill/>
            </a:ln>
            <a:effectLst/>
          </p:spPr>
          <p:txBody>
            <a:bodyPr wrap="square" lIns="19050" tIns="19050" rIns="19050" bIns="19050" anchor="ctr">
              <a:noAutofit/>
            </a:bodyPr>
            <a:lstStyle/>
            <a:p>
              <a:pPr lvl="0" algn="ctr" defTabSz="228600" fontAlgn="base" hangingPunct="0">
                <a:buClrTx/>
                <a:buSzTx/>
                <a:buFontTx/>
                <a:defRPr/>
              </a:pPr>
              <a:endParaRPr lang="en-US" sz="1500" noProof="0" dirty="0">
                <a:ln>
                  <a:noFill/>
                </a:ln>
                <a:solidFill>
                  <a:srgbClr val="FFFFFF"/>
                </a:solidFill>
                <a:effectLst>
                  <a:outerShdw blurRad="38100" dist="38100" dir="2700000" algn="tl">
                    <a:srgbClr val="000000"/>
                  </a:outerShdw>
                </a:effectLst>
                <a:uLnTx/>
                <a:uFillTx/>
                <a:cs typeface="+mn-ea"/>
                <a:sym typeface="+mn-lt"/>
              </a:endParaRPr>
            </a:p>
          </p:txBody>
        </p:sp>
      </p:gr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500" advTm="4465">
        <p:random/>
      </p:transition>
    </mc:Choice>
    <mc:Fallback>
      <p:transition spd="slow" advTm="4465">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33"/>
                                        </p:tgtEl>
                                        <p:attrNameLst>
                                          <p:attrName>style.visibility</p:attrName>
                                        </p:attrNameLst>
                                      </p:cBhvr>
                                      <p:to>
                                        <p:strVal val="visible"/>
                                      </p:to>
                                    </p:set>
                                    <p:animEffect transition="in" filter="barn(inVertical)">
                                      <p:cBhvr>
                                        <p:cTn id="28" dur="500"/>
                                        <p:tgtEl>
                                          <p:spTgt spid="33"/>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500"/>
                                        <p:tgtEl>
                                          <p:spTgt spid="10"/>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1"/>
                                        </p:tgtEl>
                                        <p:attrNameLst>
                                          <p:attrName>style.visibility</p:attrName>
                                        </p:attrNameLst>
                                      </p:cBhvr>
                                      <p:to>
                                        <p:strVal val="visible"/>
                                      </p:to>
                                    </p:set>
                                    <p:animEffect transition="in" filter="fade">
                                      <p:cBhvr>
                                        <p:cTn id="36" dur="500"/>
                                        <p:tgtEl>
                                          <p:spTgt spid="21"/>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animEffect transition="in" filter="fade">
                                      <p:cBhvr>
                                        <p:cTn id="39" dur="500"/>
                                        <p:tgtEl>
                                          <p:spTgt spid="22"/>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3"/>
                                        </p:tgtEl>
                                        <p:attrNameLst>
                                          <p:attrName>style.visibility</p:attrName>
                                        </p:attrNameLst>
                                      </p:cBhvr>
                                      <p:to>
                                        <p:strVal val="visible"/>
                                      </p:to>
                                    </p:set>
                                    <p:animEffect transition="in" filter="fade">
                                      <p:cBhvr>
                                        <p:cTn id="42" dur="500"/>
                                        <p:tgtEl>
                                          <p:spTgt spid="23"/>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4"/>
                                        </p:tgtEl>
                                        <p:attrNameLst>
                                          <p:attrName>style.visibility</p:attrName>
                                        </p:attrNameLst>
                                      </p:cBhvr>
                                      <p:to>
                                        <p:strVal val="visible"/>
                                      </p:to>
                                    </p:set>
                                    <p:animEffect transition="in" filter="fade">
                                      <p:cBhvr>
                                        <p:cTn id="45"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P spid="2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矩形 24"/>
          <p:cNvSpPr/>
          <p:nvPr/>
        </p:nvSpPr>
        <p:spPr>
          <a:xfrm>
            <a:off x="660400" y="1028700"/>
            <a:ext cx="10858500" cy="53735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n>
                <a:solidFill>
                  <a:schemeClr val="bg1"/>
                </a:solidFill>
              </a:ln>
              <a:solidFill>
                <a:schemeClr val="bg1"/>
              </a:solidFill>
              <a:cs typeface="+mn-ea"/>
              <a:sym typeface="+mn-lt"/>
            </a:endParaRPr>
          </a:p>
        </p:txBody>
      </p:sp>
      <p:grpSp>
        <p:nvGrpSpPr>
          <p:cNvPr id="10" name="组合 9"/>
          <p:cNvGrpSpPr/>
          <p:nvPr/>
        </p:nvGrpSpPr>
        <p:grpSpPr>
          <a:xfrm>
            <a:off x="4353771" y="190561"/>
            <a:ext cx="3484458" cy="674781"/>
            <a:chOff x="4189953" y="570989"/>
            <a:chExt cx="853074" cy="798035"/>
          </a:xfrm>
          <a:effectLst/>
        </p:grpSpPr>
        <p:sp>
          <p:nvSpPr>
            <p:cNvPr id="11" name="文本框 10"/>
            <p:cNvSpPr txBox="1"/>
            <p:nvPr/>
          </p:nvSpPr>
          <p:spPr>
            <a:xfrm>
              <a:off x="4195249" y="1077829"/>
              <a:ext cx="826593" cy="291195"/>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000" dirty="0">
                  <a:solidFill>
                    <a:srgbClr val="F8F0C1"/>
                  </a:solidFill>
                  <a:effectLst>
                    <a:glow rad="101600">
                      <a:srgbClr val="F8F0C1">
                        <a:alpha val="40000"/>
                      </a:srgbClr>
                    </a:glow>
                  </a:effectLst>
                  <a:cs typeface="+mn-ea"/>
                  <a:sym typeface="+mn-lt"/>
                </a:rPr>
                <a:t>THE OTHER</a:t>
              </a:r>
              <a:endParaRPr lang="zh-CN" altLang="en-US" sz="1000" dirty="0">
                <a:solidFill>
                  <a:srgbClr val="F8F0C1"/>
                </a:solidFill>
                <a:effectLst>
                  <a:glow rad="101600">
                    <a:srgbClr val="F8F0C1">
                      <a:alpha val="40000"/>
                    </a:srgbClr>
                  </a:glow>
                </a:effectLst>
                <a:cs typeface="+mn-ea"/>
                <a:sym typeface="+mn-lt"/>
              </a:endParaRPr>
            </a:p>
          </p:txBody>
        </p:sp>
        <p:sp>
          <p:nvSpPr>
            <p:cNvPr id="12" name="文本框 11"/>
            <p:cNvSpPr txBox="1"/>
            <p:nvPr/>
          </p:nvSpPr>
          <p:spPr>
            <a:xfrm>
              <a:off x="4189953" y="570989"/>
              <a:ext cx="853074" cy="545992"/>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2400" dirty="0">
                  <a:solidFill>
                    <a:srgbClr val="F8F0C1"/>
                  </a:solidFill>
                  <a:effectLst>
                    <a:glow rad="101600">
                      <a:srgbClr val="F8F0C1">
                        <a:alpha val="40000"/>
                      </a:srgbClr>
                    </a:glow>
                  </a:effectLst>
                  <a:cs typeface="+mn-ea"/>
                  <a:sym typeface="+mn-lt"/>
                </a:rPr>
                <a:t>安全生产月的培训</a:t>
              </a:r>
              <a:endParaRPr lang="zh-CN" altLang="en-US" sz="2400" dirty="0">
                <a:solidFill>
                  <a:srgbClr val="F8F0C1"/>
                </a:solidFill>
                <a:effectLst>
                  <a:glow rad="101600">
                    <a:srgbClr val="F8F0C1">
                      <a:alpha val="40000"/>
                    </a:srgbClr>
                  </a:glow>
                </a:effectLst>
                <a:cs typeface="+mn-ea"/>
                <a:sym typeface="+mn-lt"/>
              </a:endParaRPr>
            </a:p>
          </p:txBody>
        </p:sp>
      </p:grpSp>
      <p:sp>
        <p:nvSpPr>
          <p:cNvPr id="21" name="文本框 20"/>
          <p:cNvSpPr txBox="1"/>
          <p:nvPr/>
        </p:nvSpPr>
        <p:spPr>
          <a:xfrm>
            <a:off x="1245641" y="1334026"/>
            <a:ext cx="4153118" cy="1346907"/>
          </a:xfrm>
          <a:prstGeom prst="rect">
            <a:avLst/>
          </a:prstGeom>
          <a:noFill/>
        </p:spPr>
        <p:txBody>
          <a:bodyPr wrap="square">
            <a:spAutoFit/>
          </a:bodyPr>
          <a:lstStyle/>
          <a:p>
            <a:pPr lvl="0">
              <a:lnSpc>
                <a:spcPct val="150000"/>
              </a:lnSpc>
            </a:pPr>
            <a:r>
              <a:rPr lang="en-US" altLang="zh-CN" sz="1400" spc="600" dirty="0">
                <a:solidFill>
                  <a:srgbClr val="C00000"/>
                </a:solidFill>
                <a:cs typeface="+mn-ea"/>
                <a:sym typeface="+mn-lt"/>
              </a:rPr>
              <a:t>1998</a:t>
            </a:r>
            <a:r>
              <a:rPr lang="zh-CN" altLang="en-US" sz="1400" spc="600" dirty="0">
                <a:solidFill>
                  <a:srgbClr val="C00000"/>
                </a:solidFill>
                <a:cs typeface="+mn-ea"/>
                <a:sym typeface="+mn-lt"/>
              </a:rPr>
              <a:t>年的“安全生产周”活动主题为“落实责任、保障安全”，</a:t>
            </a:r>
            <a:r>
              <a:rPr lang="en-US" altLang="zh-CN" sz="1400" spc="600" dirty="0">
                <a:solidFill>
                  <a:srgbClr val="C00000"/>
                </a:solidFill>
                <a:cs typeface="+mn-ea"/>
                <a:sym typeface="+mn-lt"/>
              </a:rPr>
              <a:t>1999</a:t>
            </a:r>
            <a:r>
              <a:rPr lang="zh-CN" altLang="en-US" sz="1400" spc="600" dirty="0">
                <a:solidFill>
                  <a:srgbClr val="C00000"/>
                </a:solidFill>
                <a:cs typeface="+mn-ea"/>
                <a:sym typeface="+mn-lt"/>
              </a:rPr>
              <a:t>年为“安全、生命、稳定、发展”。</a:t>
            </a:r>
            <a:endParaRPr kumimoji="0" lang="zh-CN" altLang="en-US" sz="1200" b="0" i="0" u="none" strike="noStrike" kern="0" cap="none" spc="600" normalizeH="0" noProof="0" dirty="0">
              <a:ln>
                <a:noFill/>
              </a:ln>
              <a:solidFill>
                <a:srgbClr val="C00000"/>
              </a:solidFill>
              <a:effectLst/>
              <a:uLnTx/>
              <a:uFillTx/>
              <a:cs typeface="+mn-ea"/>
              <a:sym typeface="+mn-lt"/>
            </a:endParaRPr>
          </a:p>
        </p:txBody>
      </p:sp>
      <p:sp>
        <p:nvSpPr>
          <p:cNvPr id="22" name="文本框 21"/>
          <p:cNvSpPr txBox="1"/>
          <p:nvPr/>
        </p:nvSpPr>
        <p:spPr>
          <a:xfrm>
            <a:off x="6745826" y="2478750"/>
            <a:ext cx="4440303" cy="1346907"/>
          </a:xfrm>
          <a:prstGeom prst="rect">
            <a:avLst/>
          </a:prstGeom>
          <a:noFill/>
        </p:spPr>
        <p:txBody>
          <a:bodyPr wrap="square">
            <a:spAutoFit/>
          </a:bodyPr>
          <a:lstStyle/>
          <a:p>
            <a:pPr lvl="0">
              <a:lnSpc>
                <a:spcPct val="150000"/>
              </a:lnSpc>
            </a:pPr>
            <a:r>
              <a:rPr lang="en-US" altLang="zh-CN" sz="1400" spc="600" dirty="0">
                <a:solidFill>
                  <a:srgbClr val="C00000"/>
                </a:solidFill>
                <a:cs typeface="+mn-ea"/>
                <a:sym typeface="+mn-lt"/>
              </a:rPr>
              <a:t>2000</a:t>
            </a:r>
            <a:r>
              <a:rPr lang="zh-CN" altLang="en-US" sz="1400" spc="600" dirty="0">
                <a:solidFill>
                  <a:srgbClr val="C00000"/>
                </a:solidFill>
                <a:cs typeface="+mn-ea"/>
                <a:sym typeface="+mn-lt"/>
              </a:rPr>
              <a:t>年</a:t>
            </a:r>
            <a:r>
              <a:rPr lang="en-US" altLang="zh-CN" sz="1400" spc="600" dirty="0">
                <a:solidFill>
                  <a:srgbClr val="C00000"/>
                </a:solidFill>
                <a:cs typeface="+mn-ea"/>
                <a:sym typeface="+mn-lt"/>
              </a:rPr>
              <a:t>5</a:t>
            </a:r>
            <a:r>
              <a:rPr lang="zh-CN" altLang="en-US" sz="1400" spc="600" dirty="0">
                <a:solidFill>
                  <a:srgbClr val="C00000"/>
                </a:solidFill>
                <a:cs typeface="+mn-ea"/>
                <a:sym typeface="+mn-lt"/>
              </a:rPr>
              <a:t>月</a:t>
            </a:r>
            <a:r>
              <a:rPr lang="en-US" altLang="zh-CN" sz="1400" spc="600" dirty="0">
                <a:solidFill>
                  <a:srgbClr val="C00000"/>
                </a:solidFill>
                <a:cs typeface="+mn-ea"/>
                <a:sym typeface="+mn-lt"/>
              </a:rPr>
              <a:t>14</a:t>
            </a:r>
            <a:r>
              <a:rPr lang="zh-CN" altLang="en-US" sz="1400" spc="600" dirty="0">
                <a:solidFill>
                  <a:srgbClr val="C00000"/>
                </a:solidFill>
                <a:cs typeface="+mn-ea"/>
                <a:sym typeface="+mn-lt"/>
              </a:rPr>
              <a:t>日至</a:t>
            </a:r>
            <a:r>
              <a:rPr lang="en-US" altLang="zh-CN" sz="1400" spc="600" dirty="0">
                <a:solidFill>
                  <a:srgbClr val="C00000"/>
                </a:solidFill>
                <a:cs typeface="+mn-ea"/>
                <a:sym typeface="+mn-lt"/>
              </a:rPr>
              <a:t>20</a:t>
            </a:r>
            <a:r>
              <a:rPr lang="zh-CN" altLang="en-US" sz="1400" spc="600" dirty="0">
                <a:solidFill>
                  <a:srgbClr val="C00000"/>
                </a:solidFill>
                <a:cs typeface="+mn-ea"/>
                <a:sym typeface="+mn-lt"/>
              </a:rPr>
              <a:t>日，主题为“掌握安全知识，迎接新的世纪”的第</a:t>
            </a:r>
            <a:r>
              <a:rPr lang="en-US" altLang="zh-CN" sz="1400" spc="600" dirty="0">
                <a:solidFill>
                  <a:srgbClr val="C00000"/>
                </a:solidFill>
                <a:cs typeface="+mn-ea"/>
                <a:sym typeface="+mn-lt"/>
              </a:rPr>
              <a:t>10</a:t>
            </a:r>
            <a:r>
              <a:rPr lang="zh-CN" altLang="en-US" sz="1400" spc="600" dirty="0">
                <a:solidFill>
                  <a:srgbClr val="C00000"/>
                </a:solidFill>
                <a:cs typeface="+mn-ea"/>
                <a:sym typeface="+mn-lt"/>
              </a:rPr>
              <a:t>届全国“安全生产周”活动展开</a:t>
            </a:r>
            <a:r>
              <a:rPr lang="zh-CN" altLang="en-US" sz="1400" spc="600" dirty="0">
                <a:solidFill>
                  <a:srgbClr val="F8F0C1"/>
                </a:solidFill>
                <a:cs typeface="+mn-ea"/>
                <a:sym typeface="+mn-lt"/>
              </a:rPr>
              <a:t>。</a:t>
            </a:r>
            <a:endParaRPr kumimoji="0" lang="zh-CN" altLang="en-US" sz="1200" b="0" i="0" u="none" strike="noStrike" kern="0" cap="none" spc="600" normalizeH="0" noProof="0" dirty="0">
              <a:ln>
                <a:noFill/>
              </a:ln>
              <a:solidFill>
                <a:srgbClr val="F8F0C1"/>
              </a:solidFill>
              <a:effectLst/>
              <a:uLnTx/>
              <a:uFillTx/>
              <a:cs typeface="+mn-ea"/>
              <a:sym typeface="+mn-lt"/>
            </a:endParaRPr>
          </a:p>
        </p:txBody>
      </p:sp>
      <p:sp>
        <p:nvSpPr>
          <p:cNvPr id="23" name="文本框 22"/>
          <p:cNvSpPr txBox="1"/>
          <p:nvPr/>
        </p:nvSpPr>
        <p:spPr>
          <a:xfrm>
            <a:off x="1204881" y="3656321"/>
            <a:ext cx="4142612" cy="1346907"/>
          </a:xfrm>
          <a:prstGeom prst="rect">
            <a:avLst/>
          </a:prstGeom>
          <a:noFill/>
        </p:spPr>
        <p:txBody>
          <a:bodyPr wrap="square">
            <a:spAutoFit/>
          </a:bodyPr>
          <a:lstStyle/>
          <a:p>
            <a:pPr lvl="0">
              <a:lnSpc>
                <a:spcPct val="150000"/>
              </a:lnSpc>
            </a:pPr>
            <a:r>
              <a:rPr lang="en-US" altLang="zh-CN" sz="1400" spc="600" dirty="0">
                <a:solidFill>
                  <a:srgbClr val="C00000"/>
                </a:solidFill>
                <a:cs typeface="+mn-ea"/>
                <a:sym typeface="+mn-lt"/>
              </a:rPr>
              <a:t>2001</a:t>
            </a:r>
            <a:r>
              <a:rPr lang="zh-CN" altLang="en-US" sz="1400" spc="600" dirty="0">
                <a:solidFill>
                  <a:srgbClr val="C00000"/>
                </a:solidFill>
                <a:cs typeface="+mn-ea"/>
                <a:sym typeface="+mn-lt"/>
              </a:rPr>
              <a:t>年</a:t>
            </a:r>
            <a:r>
              <a:rPr lang="en-US" altLang="zh-CN" sz="1400" spc="600" dirty="0">
                <a:solidFill>
                  <a:srgbClr val="C00000"/>
                </a:solidFill>
                <a:cs typeface="+mn-ea"/>
                <a:sym typeface="+mn-lt"/>
              </a:rPr>
              <a:t>5</a:t>
            </a:r>
            <a:r>
              <a:rPr lang="zh-CN" altLang="en-US" sz="1400" spc="600" dirty="0">
                <a:solidFill>
                  <a:srgbClr val="C00000"/>
                </a:solidFill>
                <a:cs typeface="+mn-ea"/>
                <a:sym typeface="+mn-lt"/>
              </a:rPr>
              <a:t>月</a:t>
            </a:r>
            <a:r>
              <a:rPr lang="en-US" altLang="zh-CN" sz="1400" spc="600" dirty="0">
                <a:solidFill>
                  <a:srgbClr val="C00000"/>
                </a:solidFill>
                <a:cs typeface="+mn-ea"/>
                <a:sym typeface="+mn-lt"/>
              </a:rPr>
              <a:t>13</a:t>
            </a:r>
            <a:r>
              <a:rPr lang="zh-CN" altLang="en-US" sz="1400" spc="600" dirty="0">
                <a:solidFill>
                  <a:srgbClr val="C00000"/>
                </a:solidFill>
                <a:cs typeface="+mn-ea"/>
                <a:sym typeface="+mn-lt"/>
              </a:rPr>
              <a:t>至</a:t>
            </a:r>
            <a:r>
              <a:rPr lang="en-US" altLang="zh-CN" sz="1400" spc="600" dirty="0">
                <a:solidFill>
                  <a:srgbClr val="C00000"/>
                </a:solidFill>
                <a:cs typeface="+mn-ea"/>
                <a:sym typeface="+mn-lt"/>
              </a:rPr>
              <a:t>19</a:t>
            </a:r>
            <a:r>
              <a:rPr lang="zh-CN" altLang="en-US" sz="1400" spc="600" dirty="0">
                <a:solidFill>
                  <a:srgbClr val="C00000"/>
                </a:solidFill>
                <a:cs typeface="+mn-ea"/>
                <a:sym typeface="+mn-lt"/>
              </a:rPr>
              <a:t>日，主题为“落实安全规章制度，强化安全防范措施”的“安全生产周”活动在全国展开。</a:t>
            </a:r>
            <a:endParaRPr kumimoji="0" lang="zh-CN" altLang="en-US" sz="1200" b="0" i="0" u="none" strike="noStrike" kern="0" cap="none" spc="600" normalizeH="0" noProof="0" dirty="0">
              <a:ln>
                <a:noFill/>
              </a:ln>
              <a:solidFill>
                <a:srgbClr val="C00000"/>
              </a:solidFill>
              <a:effectLst/>
              <a:uLnTx/>
              <a:uFillTx/>
              <a:cs typeface="+mn-ea"/>
              <a:sym typeface="+mn-lt"/>
            </a:endParaRPr>
          </a:p>
        </p:txBody>
      </p:sp>
      <p:sp>
        <p:nvSpPr>
          <p:cNvPr id="24" name="文本框 23"/>
          <p:cNvSpPr txBox="1"/>
          <p:nvPr/>
        </p:nvSpPr>
        <p:spPr>
          <a:xfrm>
            <a:off x="6732214" y="4849545"/>
            <a:ext cx="4440303" cy="1061829"/>
          </a:xfrm>
          <a:prstGeom prst="rect">
            <a:avLst/>
          </a:prstGeom>
          <a:noFill/>
        </p:spPr>
        <p:txBody>
          <a:bodyPr wrap="square">
            <a:spAutoFit/>
          </a:bodyPr>
          <a:lstStyle/>
          <a:p>
            <a:pPr lvl="0">
              <a:lnSpc>
                <a:spcPct val="150000"/>
              </a:lnSpc>
            </a:pPr>
            <a:r>
              <a:rPr lang="en-US" altLang="zh-CN" sz="1400" spc="600" dirty="0">
                <a:solidFill>
                  <a:srgbClr val="C00000"/>
                </a:solidFill>
                <a:cs typeface="+mn-ea"/>
                <a:sym typeface="+mn-lt"/>
              </a:rPr>
              <a:t>11</a:t>
            </a:r>
            <a:r>
              <a:rPr lang="zh-CN" altLang="en-US" sz="1400" spc="600" dirty="0">
                <a:solidFill>
                  <a:srgbClr val="C00000"/>
                </a:solidFill>
                <a:cs typeface="+mn-ea"/>
                <a:sym typeface="+mn-lt"/>
              </a:rPr>
              <a:t>年来，“安全生产周”活动较好地促进了企业安全生产，积累和创造了许多安全宣传教育成功的经验。</a:t>
            </a:r>
            <a:endParaRPr kumimoji="0" lang="zh-CN" altLang="en-US" sz="1200" b="0" i="0" u="none" strike="noStrike" kern="0" cap="none" spc="600" normalizeH="0" noProof="0" dirty="0">
              <a:ln>
                <a:noFill/>
              </a:ln>
              <a:solidFill>
                <a:srgbClr val="C00000"/>
              </a:solidFill>
              <a:effectLst/>
              <a:uLnTx/>
              <a:uFillTx/>
              <a:cs typeface="+mn-ea"/>
              <a:sym typeface="+mn-lt"/>
            </a:endParaRPr>
          </a:p>
        </p:txBody>
      </p:sp>
      <p:grpSp>
        <p:nvGrpSpPr>
          <p:cNvPr id="26" name="组合 25"/>
          <p:cNvGrpSpPr/>
          <p:nvPr/>
        </p:nvGrpSpPr>
        <p:grpSpPr>
          <a:xfrm>
            <a:off x="5495656" y="1502411"/>
            <a:ext cx="951902" cy="4571238"/>
            <a:chOff x="5856012" y="1181373"/>
            <a:chExt cx="951902" cy="4571238"/>
          </a:xfrm>
        </p:grpSpPr>
        <p:grpSp>
          <p:nvGrpSpPr>
            <p:cNvPr id="27" name="组合 26"/>
            <p:cNvGrpSpPr/>
            <p:nvPr/>
          </p:nvGrpSpPr>
          <p:grpSpPr>
            <a:xfrm flipV="1">
              <a:off x="5856012" y="1181373"/>
              <a:ext cx="934650" cy="1211792"/>
              <a:chOff x="1587192" y="1544792"/>
              <a:chExt cx="1273325" cy="1788032"/>
            </a:xfrm>
            <a:solidFill>
              <a:srgbClr val="F8F0C1"/>
            </a:solidFill>
          </p:grpSpPr>
          <p:sp>
            <p:nvSpPr>
              <p:cNvPr id="34" name="圆: 空心 33"/>
              <p:cNvSpPr/>
              <p:nvPr/>
            </p:nvSpPr>
            <p:spPr>
              <a:xfrm>
                <a:off x="1587192" y="2059500"/>
                <a:ext cx="1273325" cy="1273324"/>
              </a:xfrm>
              <a:prstGeom prst="donut">
                <a:avLst>
                  <a:gd name="adj" fmla="val 11121"/>
                </a:avLst>
              </a:prstGeom>
              <a:solidFill>
                <a:srgbClr val="B10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75000A"/>
                  </a:solidFill>
                  <a:cs typeface="+mn-ea"/>
                  <a:sym typeface="+mn-lt"/>
                </a:endParaRPr>
              </a:p>
            </p:txBody>
          </p:sp>
          <p:sp>
            <p:nvSpPr>
              <p:cNvPr id="35" name="文本框 26"/>
              <p:cNvSpPr txBox="1"/>
              <p:nvPr/>
            </p:nvSpPr>
            <p:spPr>
              <a:xfrm flipV="1">
                <a:off x="1656346" y="1544792"/>
                <a:ext cx="1072162" cy="1589465"/>
              </a:xfrm>
              <a:prstGeom prst="rect">
                <a:avLst/>
              </a:prstGeom>
              <a:noFill/>
              <a:ln>
                <a:noFill/>
              </a:ln>
            </p:spPr>
            <p:txBody>
              <a:bodyPr wrap="square" rtlCol="0">
                <a:spAutoFit/>
              </a:bodyPr>
              <a:lstStyle/>
              <a:p>
                <a:pPr algn="ctr"/>
                <a:r>
                  <a:rPr lang="en-US" altLang="zh-CN" sz="3200" b="1" dirty="0">
                    <a:solidFill>
                      <a:srgbClr val="B70100"/>
                    </a:solidFill>
                    <a:cs typeface="+mn-ea"/>
                    <a:sym typeface="+mn-lt"/>
                  </a:rPr>
                  <a:t>0 1</a:t>
                </a:r>
                <a:endParaRPr lang="zh-CN" altLang="en-US" sz="3200" b="1" dirty="0">
                  <a:solidFill>
                    <a:srgbClr val="B70100"/>
                  </a:solidFill>
                  <a:cs typeface="+mn-ea"/>
                  <a:sym typeface="+mn-lt"/>
                </a:endParaRPr>
              </a:p>
            </p:txBody>
          </p:sp>
        </p:grpSp>
        <p:sp>
          <p:nvSpPr>
            <p:cNvPr id="28" name="圆: 空心 27"/>
            <p:cNvSpPr/>
            <p:nvPr/>
          </p:nvSpPr>
          <p:spPr>
            <a:xfrm flipV="1">
              <a:off x="5856012" y="2266889"/>
              <a:ext cx="934650" cy="862962"/>
            </a:xfrm>
            <a:prstGeom prst="donut">
              <a:avLst>
                <a:gd name="adj" fmla="val 11121"/>
              </a:avLst>
            </a:prstGeom>
            <a:solidFill>
              <a:srgbClr val="B10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75000A"/>
                </a:solidFill>
                <a:cs typeface="+mn-ea"/>
                <a:sym typeface="+mn-lt"/>
              </a:endParaRPr>
            </a:p>
          </p:txBody>
        </p:sp>
        <p:sp>
          <p:nvSpPr>
            <p:cNvPr id="29" name="文本框 26"/>
            <p:cNvSpPr txBox="1"/>
            <p:nvPr/>
          </p:nvSpPr>
          <p:spPr>
            <a:xfrm>
              <a:off x="5906773" y="2411486"/>
              <a:ext cx="786992" cy="1077218"/>
            </a:xfrm>
            <a:prstGeom prst="rect">
              <a:avLst/>
            </a:prstGeom>
            <a:noFill/>
            <a:ln>
              <a:noFill/>
            </a:ln>
          </p:spPr>
          <p:txBody>
            <a:bodyPr wrap="square" rtlCol="0">
              <a:spAutoFit/>
            </a:bodyPr>
            <a:lstStyle/>
            <a:p>
              <a:pPr algn="ctr"/>
              <a:r>
                <a:rPr lang="en-US" altLang="zh-CN" sz="3200" b="1" dirty="0">
                  <a:solidFill>
                    <a:srgbClr val="B70100"/>
                  </a:solidFill>
                  <a:cs typeface="+mn-ea"/>
                  <a:sym typeface="+mn-lt"/>
                </a:rPr>
                <a:t>0 2</a:t>
              </a:r>
              <a:endParaRPr lang="zh-CN" altLang="en-US" sz="3200" b="1" dirty="0">
                <a:solidFill>
                  <a:srgbClr val="B70100"/>
                </a:solidFill>
                <a:cs typeface="+mn-ea"/>
                <a:sym typeface="+mn-lt"/>
              </a:endParaRPr>
            </a:p>
          </p:txBody>
        </p:sp>
        <p:sp>
          <p:nvSpPr>
            <p:cNvPr id="30" name="圆: 空心 29"/>
            <p:cNvSpPr/>
            <p:nvPr/>
          </p:nvSpPr>
          <p:spPr>
            <a:xfrm flipV="1">
              <a:off x="5873264" y="4530796"/>
              <a:ext cx="934650" cy="862962"/>
            </a:xfrm>
            <a:prstGeom prst="donut">
              <a:avLst>
                <a:gd name="adj" fmla="val 11121"/>
              </a:avLst>
            </a:prstGeom>
            <a:solidFill>
              <a:srgbClr val="B10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75000A"/>
                </a:solidFill>
                <a:cs typeface="+mn-ea"/>
                <a:sym typeface="+mn-lt"/>
              </a:endParaRPr>
            </a:p>
          </p:txBody>
        </p:sp>
        <p:sp>
          <p:nvSpPr>
            <p:cNvPr id="31" name="文本框 26"/>
            <p:cNvSpPr txBox="1"/>
            <p:nvPr/>
          </p:nvSpPr>
          <p:spPr>
            <a:xfrm>
              <a:off x="5924025" y="4675393"/>
              <a:ext cx="786992" cy="1077218"/>
            </a:xfrm>
            <a:prstGeom prst="rect">
              <a:avLst/>
            </a:prstGeom>
            <a:noFill/>
            <a:ln>
              <a:noFill/>
            </a:ln>
          </p:spPr>
          <p:txBody>
            <a:bodyPr wrap="square" rtlCol="0">
              <a:spAutoFit/>
            </a:bodyPr>
            <a:lstStyle/>
            <a:p>
              <a:pPr algn="ctr"/>
              <a:r>
                <a:rPr lang="en-US" altLang="zh-CN" sz="3200" b="1" dirty="0">
                  <a:solidFill>
                    <a:srgbClr val="B70100"/>
                  </a:solidFill>
                  <a:cs typeface="+mn-ea"/>
                  <a:sym typeface="+mn-lt"/>
                </a:rPr>
                <a:t>0 4</a:t>
              </a:r>
              <a:endParaRPr lang="zh-CN" altLang="en-US" sz="3200" b="1" dirty="0">
                <a:solidFill>
                  <a:srgbClr val="B70100"/>
                </a:solidFill>
                <a:cs typeface="+mn-ea"/>
                <a:sym typeface="+mn-lt"/>
              </a:endParaRPr>
            </a:p>
          </p:txBody>
        </p:sp>
        <p:sp>
          <p:nvSpPr>
            <p:cNvPr id="32" name="圆: 空心 31"/>
            <p:cNvSpPr/>
            <p:nvPr/>
          </p:nvSpPr>
          <p:spPr>
            <a:xfrm flipV="1">
              <a:off x="5873264" y="3370201"/>
              <a:ext cx="934650" cy="862962"/>
            </a:xfrm>
            <a:prstGeom prst="donut">
              <a:avLst>
                <a:gd name="adj" fmla="val 11121"/>
              </a:avLst>
            </a:prstGeom>
            <a:solidFill>
              <a:srgbClr val="B10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75000A"/>
                </a:solidFill>
                <a:cs typeface="+mn-ea"/>
                <a:sym typeface="+mn-lt"/>
              </a:endParaRPr>
            </a:p>
          </p:txBody>
        </p:sp>
        <p:sp>
          <p:nvSpPr>
            <p:cNvPr id="33" name="文本框 26"/>
            <p:cNvSpPr txBox="1"/>
            <p:nvPr/>
          </p:nvSpPr>
          <p:spPr>
            <a:xfrm>
              <a:off x="5924025" y="3514798"/>
              <a:ext cx="786992" cy="1077218"/>
            </a:xfrm>
            <a:prstGeom prst="rect">
              <a:avLst/>
            </a:prstGeom>
            <a:noFill/>
            <a:ln>
              <a:noFill/>
            </a:ln>
          </p:spPr>
          <p:txBody>
            <a:bodyPr wrap="square" rtlCol="0">
              <a:spAutoFit/>
            </a:bodyPr>
            <a:lstStyle/>
            <a:p>
              <a:pPr algn="ctr"/>
              <a:r>
                <a:rPr lang="en-US" altLang="zh-CN" sz="3200" b="1" dirty="0">
                  <a:solidFill>
                    <a:srgbClr val="B70100"/>
                  </a:solidFill>
                  <a:cs typeface="+mn-ea"/>
                  <a:sym typeface="+mn-lt"/>
                </a:rPr>
                <a:t>0 3</a:t>
              </a:r>
              <a:endParaRPr lang="zh-CN" altLang="en-US" sz="3200" b="1" dirty="0">
                <a:solidFill>
                  <a:srgbClr val="B70100"/>
                </a:solidFill>
                <a:cs typeface="+mn-ea"/>
                <a:sym typeface="+mn-lt"/>
              </a:endParaRPr>
            </a:p>
          </p:txBody>
        </p:sp>
      </p:gr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500" advTm="2384">
        <p:random/>
      </p:transition>
    </mc:Choice>
    <mc:Fallback>
      <p:transition spd="slow" advTm="2384">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down)">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1"/>
                                        </p:tgtEl>
                                        <p:attrNameLst>
                                          <p:attrName>style.visibility</p:attrName>
                                        </p:attrNameLst>
                                      </p:cBhvr>
                                      <p:to>
                                        <p:strVal val="visible"/>
                                      </p:to>
                                    </p:set>
                                    <p:animEffect transition="in" filter="fade">
                                      <p:cBhvr>
                                        <p:cTn id="17" dur="500"/>
                                        <p:tgtEl>
                                          <p:spTgt spid="21"/>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fade">
                                      <p:cBhvr>
                                        <p:cTn id="20" dur="500"/>
                                        <p:tgtEl>
                                          <p:spTgt spid="22"/>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animEffect transition="in" filter="fade">
                                      <p:cBhvr>
                                        <p:cTn id="23" dur="500"/>
                                        <p:tgtEl>
                                          <p:spTgt spid="2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fade">
                                      <p:cBhvr>
                                        <p:cTn id="26"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3" grpId="0"/>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组合 8"/>
          <p:cNvGrpSpPr/>
          <p:nvPr/>
        </p:nvGrpSpPr>
        <p:grpSpPr>
          <a:xfrm>
            <a:off x="1496203" y="2372056"/>
            <a:ext cx="1391179" cy="2520288"/>
            <a:chOff x="1564888" y="538863"/>
            <a:chExt cx="1391179" cy="911904"/>
          </a:xfrm>
        </p:grpSpPr>
        <p:sp>
          <p:nvSpPr>
            <p:cNvPr id="7" name="文本框 6"/>
            <p:cNvSpPr txBox="1"/>
            <p:nvPr/>
          </p:nvSpPr>
          <p:spPr>
            <a:xfrm>
              <a:off x="2602124" y="916331"/>
              <a:ext cx="353943" cy="534436"/>
            </a:xfrm>
            <a:prstGeom prst="rect">
              <a:avLst/>
            </a:prstGeom>
            <a:noFill/>
            <a:ln cmpd="dbl">
              <a:noFill/>
              <a:prstDash val="solid"/>
            </a:ln>
            <a:effectLst>
              <a:outerShdw blurRad="63500" sx="102000" sy="102000" algn="ctr" rotWithShape="0">
                <a:prstClr val="black">
                  <a:alpha val="40000"/>
                </a:prstClr>
              </a:outerShdw>
            </a:effectLst>
          </p:spPr>
          <p:txBody>
            <a:bodyPr vert="eaVert" wrap="square" rtlCol="0">
              <a:spAutoFit/>
            </a:bodyPr>
            <a:lstStyle/>
            <a:p>
              <a:pPr algn="dist"/>
              <a:r>
                <a:rPr lang="en-US" altLang="zh-CN" sz="1100" dirty="0">
                  <a:solidFill>
                    <a:srgbClr val="F8F0C1"/>
                  </a:solidFill>
                  <a:effectLst>
                    <a:glow>
                      <a:srgbClr val="F8F0C1"/>
                    </a:glow>
                    <a:outerShdw blurRad="38100" dist="38100" dir="2700000" algn="tl">
                      <a:srgbClr val="000000">
                        <a:alpha val="43137"/>
                      </a:srgbClr>
                    </a:outerShdw>
                  </a:effectLst>
                  <a:latin typeface="方正粗黑宋简体" panose="02000000000000000000" pitchFamily="2" charset="-122"/>
                  <a:ea typeface="方正粗黑宋简体" panose="02000000000000000000" pitchFamily="2" charset="-122"/>
                  <a:cs typeface="+mn-ea"/>
                  <a:sym typeface="+mn-lt"/>
                </a:rPr>
                <a:t>CONTENTES</a:t>
              </a:r>
              <a:endParaRPr lang="zh-CN" altLang="en-US" sz="1100" dirty="0">
                <a:solidFill>
                  <a:srgbClr val="F8F0C1"/>
                </a:solidFill>
                <a:effectLst>
                  <a:glow>
                    <a:srgbClr val="F8F0C1"/>
                  </a:glow>
                  <a:outerShdw blurRad="38100" dist="38100" dir="2700000" algn="tl">
                    <a:srgbClr val="000000">
                      <a:alpha val="43137"/>
                    </a:srgbClr>
                  </a:outerShdw>
                </a:effectLst>
                <a:latin typeface="方正粗黑宋简体" panose="02000000000000000000" pitchFamily="2" charset="-122"/>
                <a:ea typeface="方正粗黑宋简体" panose="02000000000000000000" pitchFamily="2" charset="-122"/>
                <a:cs typeface="+mn-ea"/>
                <a:sym typeface="+mn-lt"/>
              </a:endParaRPr>
            </a:p>
          </p:txBody>
        </p:sp>
        <p:sp>
          <p:nvSpPr>
            <p:cNvPr id="8" name="文本框 7"/>
            <p:cNvSpPr txBox="1"/>
            <p:nvPr/>
          </p:nvSpPr>
          <p:spPr>
            <a:xfrm>
              <a:off x="1564888" y="538863"/>
              <a:ext cx="1200329" cy="706689"/>
            </a:xfrm>
            <a:prstGeom prst="rect">
              <a:avLst/>
            </a:prstGeom>
            <a:noFill/>
            <a:effectLst>
              <a:glow rad="88900">
                <a:schemeClr val="accent4">
                  <a:satMod val="175000"/>
                  <a:alpha val="14000"/>
                </a:schemeClr>
              </a:glow>
            </a:effectLst>
          </p:spPr>
          <p:txBody>
            <a:bodyPr vert="eaVert" wrap="square" rtlCol="0">
              <a:spAutoFit/>
            </a:bodyPr>
            <a:lstStyle/>
            <a:p>
              <a:pPr algn="dist"/>
              <a:r>
                <a:rPr lang="zh-CN" altLang="en-US" sz="6600" b="1" dirty="0">
                  <a:solidFill>
                    <a:srgbClr val="F8F0C1"/>
                  </a:solidFill>
                  <a:effectLst>
                    <a:glow rad="63500">
                      <a:schemeClr val="accent4">
                        <a:satMod val="175000"/>
                        <a:alpha val="40000"/>
                      </a:schemeClr>
                    </a:glow>
                  </a:effectLst>
                  <a:latin typeface="方正粗黑宋简体" panose="02000000000000000000" pitchFamily="2" charset="-122"/>
                  <a:ea typeface="方正粗黑宋简体" panose="02000000000000000000" pitchFamily="2" charset="-122"/>
                  <a:cs typeface="+mn-ea"/>
                  <a:sym typeface="+mn-lt"/>
                </a:rPr>
                <a:t>目录</a:t>
              </a:r>
              <a:endParaRPr lang="zh-CN" altLang="en-US" sz="6600" b="1" dirty="0">
                <a:solidFill>
                  <a:srgbClr val="F8F0C1"/>
                </a:solidFill>
                <a:effectLst>
                  <a:glow rad="63500">
                    <a:schemeClr val="accent4">
                      <a:satMod val="175000"/>
                      <a:alpha val="40000"/>
                    </a:schemeClr>
                  </a:glow>
                </a:effectLst>
                <a:latin typeface="方正粗黑宋简体" panose="02000000000000000000" pitchFamily="2" charset="-122"/>
                <a:ea typeface="方正粗黑宋简体" panose="02000000000000000000" pitchFamily="2" charset="-122"/>
                <a:cs typeface="+mn-ea"/>
                <a:sym typeface="+mn-lt"/>
              </a:endParaRPr>
            </a:p>
          </p:txBody>
        </p:sp>
      </p:grpSp>
      <p:grpSp>
        <p:nvGrpSpPr>
          <p:cNvPr id="10" name="组合 9"/>
          <p:cNvGrpSpPr/>
          <p:nvPr/>
        </p:nvGrpSpPr>
        <p:grpSpPr>
          <a:xfrm>
            <a:off x="3737308" y="1601119"/>
            <a:ext cx="4675658" cy="768450"/>
            <a:chOff x="4189953" y="570989"/>
            <a:chExt cx="853074" cy="768450"/>
          </a:xfrm>
          <a:effectLst/>
        </p:grpSpPr>
        <p:sp>
          <p:nvSpPr>
            <p:cNvPr id="11" name="文本框 10"/>
            <p:cNvSpPr txBox="1"/>
            <p:nvPr/>
          </p:nvSpPr>
          <p:spPr>
            <a:xfrm>
              <a:off x="4195249" y="1077829"/>
              <a:ext cx="826593" cy="261610"/>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100" b="1" dirty="0">
                  <a:solidFill>
                    <a:srgbClr val="F8F0C1"/>
                  </a:solidFill>
                  <a:effectLst>
                    <a:glow rad="101600">
                      <a:srgbClr val="F8F0C1">
                        <a:alpha val="40000"/>
                      </a:srgbClr>
                    </a:glow>
                  </a:effectLst>
                  <a:latin typeface="方正粗黑宋简体" panose="02000000000000000000" pitchFamily="2" charset="-122"/>
                  <a:ea typeface="方正粗黑宋简体" panose="02000000000000000000" pitchFamily="2" charset="-122"/>
                  <a:cs typeface="+mn-ea"/>
                  <a:sym typeface="+mn-lt"/>
                </a:rPr>
                <a:t>THE OTHER</a:t>
              </a:r>
              <a:endParaRPr lang="zh-CN" altLang="en-US" sz="1100" b="1" dirty="0">
                <a:solidFill>
                  <a:srgbClr val="F8F0C1"/>
                </a:solidFill>
                <a:effectLst>
                  <a:glow rad="101600">
                    <a:srgbClr val="F8F0C1">
                      <a:alpha val="40000"/>
                    </a:srgbClr>
                  </a:glow>
                </a:effectLst>
                <a:latin typeface="方正粗黑宋简体" panose="02000000000000000000" pitchFamily="2" charset="-122"/>
                <a:ea typeface="方正粗黑宋简体" panose="02000000000000000000" pitchFamily="2" charset="-122"/>
                <a:cs typeface="+mn-ea"/>
                <a:sym typeface="+mn-lt"/>
              </a:endParaRPr>
            </a:p>
          </p:txBody>
        </p:sp>
        <p:sp>
          <p:nvSpPr>
            <p:cNvPr id="12" name="文本框 11"/>
            <p:cNvSpPr txBox="1"/>
            <p:nvPr/>
          </p:nvSpPr>
          <p:spPr>
            <a:xfrm>
              <a:off x="4189953" y="570989"/>
              <a:ext cx="853074" cy="584775"/>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3200" b="1" dirty="0">
                  <a:solidFill>
                    <a:srgbClr val="F8F0C1"/>
                  </a:solidFill>
                  <a:effectLst>
                    <a:glow rad="101600">
                      <a:srgbClr val="F8F0C1">
                        <a:alpha val="40000"/>
                      </a:srgbClr>
                    </a:glow>
                  </a:effectLst>
                  <a:latin typeface="方正粗黑宋简体" panose="02000000000000000000" pitchFamily="2" charset="-122"/>
                  <a:ea typeface="方正粗黑宋简体" panose="02000000000000000000" pitchFamily="2" charset="-122"/>
                  <a:cs typeface="+mn-ea"/>
                  <a:sym typeface="+mn-lt"/>
                </a:rPr>
                <a:t>安全生产月的由来</a:t>
              </a:r>
              <a:endParaRPr lang="zh-CN" altLang="en-US" sz="3200" b="1" dirty="0">
                <a:solidFill>
                  <a:srgbClr val="F8F0C1"/>
                </a:solidFill>
                <a:effectLst>
                  <a:glow rad="101600">
                    <a:srgbClr val="F8F0C1">
                      <a:alpha val="40000"/>
                    </a:srgbClr>
                  </a:glow>
                </a:effectLst>
                <a:latin typeface="方正粗黑宋简体" panose="02000000000000000000" pitchFamily="2" charset="-122"/>
                <a:ea typeface="方正粗黑宋简体" panose="02000000000000000000" pitchFamily="2" charset="-122"/>
                <a:cs typeface="+mn-ea"/>
                <a:sym typeface="+mn-lt"/>
              </a:endParaRPr>
            </a:p>
          </p:txBody>
        </p:sp>
      </p:grpSp>
      <p:grpSp>
        <p:nvGrpSpPr>
          <p:cNvPr id="13" name="组合 12"/>
          <p:cNvGrpSpPr/>
          <p:nvPr/>
        </p:nvGrpSpPr>
        <p:grpSpPr>
          <a:xfrm>
            <a:off x="3737308" y="2571337"/>
            <a:ext cx="4675658" cy="768450"/>
            <a:chOff x="4189953" y="570989"/>
            <a:chExt cx="853074" cy="768450"/>
          </a:xfrm>
          <a:effectLst/>
        </p:grpSpPr>
        <p:sp>
          <p:nvSpPr>
            <p:cNvPr id="14" name="文本框 13"/>
            <p:cNvSpPr txBox="1"/>
            <p:nvPr/>
          </p:nvSpPr>
          <p:spPr>
            <a:xfrm>
              <a:off x="4195249" y="1077829"/>
              <a:ext cx="826593" cy="261610"/>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100" b="1" dirty="0">
                  <a:solidFill>
                    <a:srgbClr val="F8F0C1"/>
                  </a:solidFill>
                  <a:effectLst>
                    <a:glow rad="101600">
                      <a:srgbClr val="F8F0C1">
                        <a:alpha val="40000"/>
                      </a:srgbClr>
                    </a:glow>
                  </a:effectLst>
                  <a:latin typeface="方正粗黑宋简体" panose="02000000000000000000" pitchFamily="2" charset="-122"/>
                  <a:ea typeface="方正粗黑宋简体" panose="02000000000000000000" pitchFamily="2" charset="-122"/>
                  <a:cs typeface="+mn-ea"/>
                  <a:sym typeface="+mn-lt"/>
                </a:rPr>
                <a:t>THE OTHER</a:t>
              </a:r>
              <a:endParaRPr lang="zh-CN" altLang="en-US" sz="1100" b="1" dirty="0">
                <a:solidFill>
                  <a:srgbClr val="F8F0C1"/>
                </a:solidFill>
                <a:effectLst>
                  <a:glow rad="101600">
                    <a:srgbClr val="F8F0C1">
                      <a:alpha val="40000"/>
                    </a:srgbClr>
                  </a:glow>
                </a:effectLst>
                <a:latin typeface="方正粗黑宋简体" panose="02000000000000000000" pitchFamily="2" charset="-122"/>
                <a:ea typeface="方正粗黑宋简体" panose="02000000000000000000" pitchFamily="2" charset="-122"/>
                <a:cs typeface="+mn-ea"/>
                <a:sym typeface="+mn-lt"/>
              </a:endParaRPr>
            </a:p>
          </p:txBody>
        </p:sp>
        <p:sp>
          <p:nvSpPr>
            <p:cNvPr id="15" name="文本框 14"/>
            <p:cNvSpPr txBox="1"/>
            <p:nvPr/>
          </p:nvSpPr>
          <p:spPr>
            <a:xfrm>
              <a:off x="4189953" y="570989"/>
              <a:ext cx="853074" cy="584775"/>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3200" b="1" dirty="0">
                  <a:solidFill>
                    <a:srgbClr val="F8F0C1"/>
                  </a:solidFill>
                  <a:effectLst>
                    <a:glow rad="101600">
                      <a:srgbClr val="F8F0C1">
                        <a:alpha val="40000"/>
                      </a:srgbClr>
                    </a:glow>
                  </a:effectLst>
                  <a:latin typeface="方正粗黑宋简体" panose="02000000000000000000" pitchFamily="2" charset="-122"/>
                  <a:ea typeface="方正粗黑宋简体" panose="02000000000000000000" pitchFamily="2" charset="-122"/>
                  <a:cs typeface="+mn-ea"/>
                  <a:sym typeface="+mn-lt"/>
                </a:rPr>
                <a:t>安全生产月的意义</a:t>
              </a:r>
              <a:endParaRPr lang="zh-CN" altLang="en-US" sz="3200" b="1" dirty="0">
                <a:solidFill>
                  <a:srgbClr val="F8F0C1"/>
                </a:solidFill>
                <a:effectLst>
                  <a:glow rad="101600">
                    <a:srgbClr val="F8F0C1">
                      <a:alpha val="40000"/>
                    </a:srgbClr>
                  </a:glow>
                </a:effectLst>
                <a:latin typeface="方正粗黑宋简体" panose="02000000000000000000" pitchFamily="2" charset="-122"/>
                <a:ea typeface="方正粗黑宋简体" panose="02000000000000000000" pitchFamily="2" charset="-122"/>
                <a:cs typeface="+mn-ea"/>
                <a:sym typeface="+mn-lt"/>
              </a:endParaRPr>
            </a:p>
          </p:txBody>
        </p:sp>
      </p:grpSp>
      <p:grpSp>
        <p:nvGrpSpPr>
          <p:cNvPr id="16" name="组合 15"/>
          <p:cNvGrpSpPr/>
          <p:nvPr/>
        </p:nvGrpSpPr>
        <p:grpSpPr>
          <a:xfrm>
            <a:off x="3737308" y="3694091"/>
            <a:ext cx="4675658" cy="768450"/>
            <a:chOff x="4189953" y="570989"/>
            <a:chExt cx="853074" cy="768450"/>
          </a:xfrm>
          <a:effectLst/>
        </p:grpSpPr>
        <p:sp>
          <p:nvSpPr>
            <p:cNvPr id="17" name="文本框 16"/>
            <p:cNvSpPr txBox="1"/>
            <p:nvPr/>
          </p:nvSpPr>
          <p:spPr>
            <a:xfrm>
              <a:off x="4195249" y="1077829"/>
              <a:ext cx="826593" cy="261610"/>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100" b="1" dirty="0">
                  <a:solidFill>
                    <a:srgbClr val="F8F0C1"/>
                  </a:solidFill>
                  <a:effectLst>
                    <a:glow rad="101600">
                      <a:srgbClr val="F8F0C1">
                        <a:alpha val="40000"/>
                      </a:srgbClr>
                    </a:glow>
                  </a:effectLst>
                  <a:latin typeface="方正粗黑宋简体" panose="02000000000000000000" pitchFamily="2" charset="-122"/>
                  <a:ea typeface="方正粗黑宋简体" panose="02000000000000000000" pitchFamily="2" charset="-122"/>
                  <a:cs typeface="+mn-ea"/>
                  <a:sym typeface="+mn-lt"/>
                </a:rPr>
                <a:t>THE OTHER</a:t>
              </a:r>
              <a:endParaRPr lang="zh-CN" altLang="en-US" sz="1100" b="1" dirty="0">
                <a:solidFill>
                  <a:srgbClr val="F8F0C1"/>
                </a:solidFill>
                <a:effectLst>
                  <a:glow rad="101600">
                    <a:srgbClr val="F8F0C1">
                      <a:alpha val="40000"/>
                    </a:srgbClr>
                  </a:glow>
                </a:effectLst>
                <a:latin typeface="方正粗黑宋简体" panose="02000000000000000000" pitchFamily="2" charset="-122"/>
                <a:ea typeface="方正粗黑宋简体" panose="02000000000000000000" pitchFamily="2" charset="-122"/>
                <a:cs typeface="+mn-ea"/>
                <a:sym typeface="+mn-lt"/>
              </a:endParaRPr>
            </a:p>
          </p:txBody>
        </p:sp>
        <p:sp>
          <p:nvSpPr>
            <p:cNvPr id="18" name="文本框 17"/>
            <p:cNvSpPr txBox="1"/>
            <p:nvPr/>
          </p:nvSpPr>
          <p:spPr>
            <a:xfrm>
              <a:off x="4189953" y="570989"/>
              <a:ext cx="853074" cy="584775"/>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3200" b="1" dirty="0">
                  <a:solidFill>
                    <a:srgbClr val="F8F0C1"/>
                  </a:solidFill>
                  <a:effectLst>
                    <a:glow rad="101600">
                      <a:srgbClr val="F8F0C1">
                        <a:alpha val="40000"/>
                      </a:srgbClr>
                    </a:glow>
                  </a:effectLst>
                  <a:latin typeface="方正粗黑宋简体" panose="02000000000000000000" pitchFamily="2" charset="-122"/>
                  <a:ea typeface="方正粗黑宋简体" panose="02000000000000000000" pitchFamily="2" charset="-122"/>
                  <a:cs typeface="+mn-ea"/>
                  <a:sym typeface="+mn-lt"/>
                </a:rPr>
                <a:t>安全生产月的培训</a:t>
              </a:r>
              <a:endParaRPr lang="zh-CN" altLang="en-US" sz="3200" b="1" dirty="0">
                <a:solidFill>
                  <a:srgbClr val="F8F0C1"/>
                </a:solidFill>
                <a:effectLst>
                  <a:glow rad="101600">
                    <a:srgbClr val="F8F0C1">
                      <a:alpha val="40000"/>
                    </a:srgbClr>
                  </a:glow>
                </a:effectLst>
                <a:latin typeface="方正粗黑宋简体" panose="02000000000000000000" pitchFamily="2" charset="-122"/>
                <a:ea typeface="方正粗黑宋简体" panose="02000000000000000000" pitchFamily="2" charset="-122"/>
                <a:cs typeface="+mn-ea"/>
                <a:sym typeface="+mn-lt"/>
              </a:endParaRPr>
            </a:p>
          </p:txBody>
        </p:sp>
      </p:grpSp>
      <p:grpSp>
        <p:nvGrpSpPr>
          <p:cNvPr id="19" name="组合 18"/>
          <p:cNvGrpSpPr/>
          <p:nvPr/>
        </p:nvGrpSpPr>
        <p:grpSpPr>
          <a:xfrm>
            <a:off x="3766334" y="4894831"/>
            <a:ext cx="4675658" cy="768450"/>
            <a:chOff x="4189953" y="570989"/>
            <a:chExt cx="853074" cy="768450"/>
          </a:xfrm>
          <a:effectLst/>
        </p:grpSpPr>
        <p:sp>
          <p:nvSpPr>
            <p:cNvPr id="20" name="文本框 19"/>
            <p:cNvSpPr txBox="1"/>
            <p:nvPr/>
          </p:nvSpPr>
          <p:spPr>
            <a:xfrm>
              <a:off x="4195249" y="1077829"/>
              <a:ext cx="826593" cy="261610"/>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100" b="1" dirty="0">
                  <a:solidFill>
                    <a:srgbClr val="F8F0C1"/>
                  </a:solidFill>
                  <a:effectLst>
                    <a:glow rad="101600">
                      <a:srgbClr val="F8F0C1">
                        <a:alpha val="40000"/>
                      </a:srgbClr>
                    </a:glow>
                  </a:effectLst>
                  <a:latin typeface="方正粗黑宋简体" panose="02000000000000000000" pitchFamily="2" charset="-122"/>
                  <a:ea typeface="方正粗黑宋简体" panose="02000000000000000000" pitchFamily="2" charset="-122"/>
                  <a:cs typeface="+mn-ea"/>
                  <a:sym typeface="+mn-lt"/>
                </a:rPr>
                <a:t>THE OTHER</a:t>
              </a:r>
              <a:endParaRPr lang="zh-CN" altLang="en-US" sz="1100" b="1" dirty="0">
                <a:solidFill>
                  <a:srgbClr val="F8F0C1"/>
                </a:solidFill>
                <a:effectLst>
                  <a:glow rad="101600">
                    <a:srgbClr val="F8F0C1">
                      <a:alpha val="40000"/>
                    </a:srgbClr>
                  </a:glow>
                </a:effectLst>
                <a:latin typeface="方正粗黑宋简体" panose="02000000000000000000" pitchFamily="2" charset="-122"/>
                <a:ea typeface="方正粗黑宋简体" panose="02000000000000000000" pitchFamily="2" charset="-122"/>
                <a:cs typeface="+mn-ea"/>
                <a:sym typeface="+mn-lt"/>
              </a:endParaRPr>
            </a:p>
          </p:txBody>
        </p:sp>
        <p:sp>
          <p:nvSpPr>
            <p:cNvPr id="21" name="文本框 20"/>
            <p:cNvSpPr txBox="1"/>
            <p:nvPr/>
          </p:nvSpPr>
          <p:spPr>
            <a:xfrm>
              <a:off x="4189953" y="570989"/>
              <a:ext cx="853074" cy="584775"/>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3200" b="1" dirty="0">
                  <a:solidFill>
                    <a:srgbClr val="F8F0C1"/>
                  </a:solidFill>
                  <a:effectLst>
                    <a:glow rad="101600">
                      <a:srgbClr val="F8F0C1">
                        <a:alpha val="40000"/>
                      </a:srgbClr>
                    </a:glow>
                  </a:effectLst>
                  <a:latin typeface="方正粗黑宋简体" panose="02000000000000000000" pitchFamily="2" charset="-122"/>
                  <a:ea typeface="方正粗黑宋简体" panose="02000000000000000000" pitchFamily="2" charset="-122"/>
                  <a:cs typeface="+mn-ea"/>
                  <a:sym typeface="+mn-lt"/>
                </a:rPr>
                <a:t>安全生产月的感受</a:t>
              </a:r>
              <a:endParaRPr lang="zh-CN" altLang="en-US" sz="3200" b="1" dirty="0">
                <a:solidFill>
                  <a:srgbClr val="F8F0C1"/>
                </a:solidFill>
                <a:effectLst>
                  <a:glow rad="101600">
                    <a:srgbClr val="F8F0C1">
                      <a:alpha val="40000"/>
                    </a:srgbClr>
                  </a:glow>
                </a:effectLst>
                <a:latin typeface="方正粗黑宋简体" panose="02000000000000000000" pitchFamily="2" charset="-122"/>
                <a:ea typeface="方正粗黑宋简体" panose="02000000000000000000" pitchFamily="2" charset="-122"/>
                <a:cs typeface="+mn-ea"/>
                <a:sym typeface="+mn-lt"/>
              </a:endParaRPr>
            </a:p>
          </p:txBody>
        </p:sp>
      </p:grpSp>
      <p:pic>
        <p:nvPicPr>
          <p:cNvPr id="22" name="图片 21"/>
          <p:cNvPicPr>
            <a:picLocks noChangeAspect="1"/>
          </p:cNvPicPr>
          <p:nvPr/>
        </p:nvPicPr>
        <p:blipFill rotWithShape="1">
          <a:blip r:embed="rId1">
            <a:extLst>
              <a:ext uri="{28A0092B-C50C-407E-A947-70E740481C1C}">
                <a14:useLocalDpi xmlns:a14="http://schemas.microsoft.com/office/drawing/2010/main" val="0"/>
              </a:ext>
            </a:extLst>
          </a:blip>
          <a:srcRect t="999" b="16589"/>
          <a:stretch>
            <a:fillRect/>
          </a:stretch>
        </p:blipFill>
        <p:spPr>
          <a:xfrm>
            <a:off x="8984360" y="4055631"/>
            <a:ext cx="2268594" cy="1709137"/>
          </a:xfrm>
          <a:prstGeom prst="rect">
            <a:avLst/>
          </a:prstGeom>
          <a:noFill/>
        </p:spPr>
      </p:pic>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4844">
        <p:random/>
      </p:transition>
    </mc:Choice>
    <mc:Fallback>
      <p:transition spd="slow" advTm="4844">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additive="base">
                                        <p:cTn id="7" dur="500" fill="hold"/>
                                        <p:tgtEl>
                                          <p:spTgt spid="22"/>
                                        </p:tgtEl>
                                        <p:attrNameLst>
                                          <p:attrName>ppt_x</p:attrName>
                                        </p:attrNameLst>
                                      </p:cBhvr>
                                      <p:tavLst>
                                        <p:tav tm="0">
                                          <p:val>
                                            <p:strVal val="#ppt_x"/>
                                          </p:val>
                                        </p:tav>
                                        <p:tav tm="100000">
                                          <p:val>
                                            <p:strVal val="#ppt_x"/>
                                          </p:val>
                                        </p:tav>
                                      </p:tavLst>
                                    </p:anim>
                                    <p:anim calcmode="lin" valueType="num">
                                      <p:cBhvr additive="base">
                                        <p:cTn id="8"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7" presetClass="entr" presetSubtype="0" fill="hold" nodeType="click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anim calcmode="lin" valueType="num">
                                      <p:cBhvr>
                                        <p:cTn id="14" dur="1000" fill="hold"/>
                                        <p:tgtEl>
                                          <p:spTgt spid="9"/>
                                        </p:tgtEl>
                                        <p:attrNameLst>
                                          <p:attrName>ppt_x</p:attrName>
                                        </p:attrNameLst>
                                      </p:cBhvr>
                                      <p:tavLst>
                                        <p:tav tm="0">
                                          <p:val>
                                            <p:strVal val="#ppt_x"/>
                                          </p:val>
                                        </p:tav>
                                        <p:tav tm="100000">
                                          <p:val>
                                            <p:strVal val="#ppt_x"/>
                                          </p:val>
                                        </p:tav>
                                      </p:tavLst>
                                    </p:anim>
                                    <p:anim calcmode="lin" valueType="num">
                                      <p:cBhvr>
                                        <p:cTn id="1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500"/>
                                        <p:tgtEl>
                                          <p:spTgt spid="1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500"/>
                                        <p:tgtEl>
                                          <p:spTgt spid="16"/>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814287" y="2338825"/>
            <a:ext cx="8592574" cy="1437861"/>
            <a:chOff x="4271220" y="-3445372"/>
            <a:chExt cx="903558" cy="1437861"/>
          </a:xfrm>
          <a:effectLst/>
        </p:grpSpPr>
        <p:sp>
          <p:nvSpPr>
            <p:cNvPr id="4" name="文本框 3"/>
            <p:cNvSpPr txBox="1"/>
            <p:nvPr/>
          </p:nvSpPr>
          <p:spPr>
            <a:xfrm>
              <a:off x="4284944" y="-2315288"/>
              <a:ext cx="879138" cy="307777"/>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400" dirty="0">
                  <a:solidFill>
                    <a:srgbClr val="F8F0C1"/>
                  </a:solidFill>
                  <a:effectLst>
                    <a:glow rad="101600">
                      <a:srgbClr val="F8F0C1">
                        <a:alpha val="40000"/>
                      </a:srgbClr>
                    </a:glow>
                    <a:outerShdw blurRad="38100" dist="38100" dir="2700000" algn="tl">
                      <a:srgbClr val="000000">
                        <a:alpha val="43137"/>
                      </a:srgbClr>
                    </a:outerShdw>
                  </a:effectLst>
                  <a:cs typeface="+mn-ea"/>
                  <a:sym typeface="+mn-lt"/>
                </a:rPr>
                <a:t>THE OTHER</a:t>
              </a:r>
              <a:endParaRPr lang="zh-CN" altLang="en-US" sz="1400" dirty="0">
                <a:solidFill>
                  <a:srgbClr val="F8F0C1"/>
                </a:solidFill>
                <a:effectLst>
                  <a:glow rad="101600">
                    <a:srgbClr val="F8F0C1">
                      <a:alpha val="40000"/>
                    </a:srgbClr>
                  </a:glow>
                  <a:outerShdw blurRad="38100" dist="38100" dir="2700000" algn="tl">
                    <a:srgbClr val="000000">
                      <a:alpha val="43137"/>
                    </a:srgbClr>
                  </a:outerShdw>
                </a:effectLst>
                <a:cs typeface="+mn-ea"/>
                <a:sym typeface="+mn-lt"/>
              </a:endParaRPr>
            </a:p>
          </p:txBody>
        </p:sp>
        <p:sp>
          <p:nvSpPr>
            <p:cNvPr id="5" name="文本框 4"/>
            <p:cNvSpPr txBox="1"/>
            <p:nvPr/>
          </p:nvSpPr>
          <p:spPr>
            <a:xfrm>
              <a:off x="4271220" y="-3445372"/>
              <a:ext cx="903558" cy="1200329"/>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defPPr>
                <a:defRPr lang="zh-CN"/>
              </a:defPPr>
              <a:lvl1pPr algn="dist">
                <a:defRPr sz="7200">
                  <a:solidFill>
                    <a:srgbClr val="F8F0C1"/>
                  </a:solidFill>
                  <a:effectLst>
                    <a:glow rad="101600">
                      <a:srgbClr val="F8F0C1">
                        <a:alpha val="40000"/>
                      </a:srgbClr>
                    </a:glow>
                    <a:outerShdw blurRad="38100" dist="38100" dir="2700000" algn="tl">
                      <a:srgbClr val="000000">
                        <a:alpha val="43137"/>
                      </a:srgbClr>
                    </a:outerShdw>
                  </a:effectLst>
                  <a:latin typeface="方正粗黑宋简体" panose="02000000000000000000" pitchFamily="2" charset="-122"/>
                  <a:ea typeface="方正粗黑宋简体" panose="02000000000000000000" pitchFamily="2" charset="-122"/>
                  <a:cs typeface="+mn-ea"/>
                </a:defRPr>
              </a:lvl1pPr>
            </a:lstStyle>
            <a:p>
              <a:r>
                <a:rPr lang="zh-CN" altLang="en-US" dirty="0">
                  <a:sym typeface="+mn-lt"/>
                </a:rPr>
                <a:t>安全生产月的感受                      </a:t>
              </a:r>
              <a:endParaRPr lang="zh-CN" altLang="en-US" dirty="0">
                <a:sym typeface="+mn-lt"/>
              </a:endParaRPr>
            </a:p>
          </p:txBody>
        </p:sp>
      </p:grpSp>
      <p:pic>
        <p:nvPicPr>
          <p:cNvPr id="6" name="图片 5"/>
          <p:cNvPicPr>
            <a:picLocks noChangeAspect="1"/>
          </p:cNvPicPr>
          <p:nvPr/>
        </p:nvPicPr>
        <p:blipFill rotWithShape="1">
          <a:blip r:embed="rId1">
            <a:extLst>
              <a:ext uri="{28A0092B-C50C-407E-A947-70E740481C1C}">
                <a14:useLocalDpi xmlns:a14="http://schemas.microsoft.com/office/drawing/2010/main" val="0"/>
              </a:ext>
            </a:extLst>
          </a:blip>
          <a:srcRect t="999" b="16589"/>
          <a:stretch>
            <a:fillRect/>
          </a:stretch>
        </p:blipFill>
        <p:spPr>
          <a:xfrm>
            <a:off x="8984360" y="4055631"/>
            <a:ext cx="2268594" cy="1709137"/>
          </a:xfrm>
          <a:prstGeom prst="rect">
            <a:avLst/>
          </a:prstGeom>
          <a:noFill/>
        </p:spPr>
      </p:pic>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1557">
        <p:random/>
      </p:transition>
    </mc:Choice>
    <mc:Fallback>
      <p:transition spd="slow" advTm="1557">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矩形 14"/>
          <p:cNvSpPr/>
          <p:nvPr/>
        </p:nvSpPr>
        <p:spPr>
          <a:xfrm>
            <a:off x="660400" y="1028700"/>
            <a:ext cx="10858500" cy="53735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n>
                <a:solidFill>
                  <a:schemeClr val="bg1"/>
                </a:solidFill>
              </a:ln>
              <a:solidFill>
                <a:schemeClr val="bg1"/>
              </a:solidFill>
              <a:cs typeface="+mn-ea"/>
              <a:sym typeface="+mn-lt"/>
            </a:endParaRPr>
          </a:p>
        </p:txBody>
      </p:sp>
      <p:grpSp>
        <p:nvGrpSpPr>
          <p:cNvPr id="10" name="组合 9"/>
          <p:cNvGrpSpPr/>
          <p:nvPr/>
        </p:nvGrpSpPr>
        <p:grpSpPr>
          <a:xfrm>
            <a:off x="4353771" y="190561"/>
            <a:ext cx="3484458" cy="674781"/>
            <a:chOff x="4189953" y="570989"/>
            <a:chExt cx="853074" cy="798035"/>
          </a:xfrm>
          <a:effectLst/>
        </p:grpSpPr>
        <p:sp>
          <p:nvSpPr>
            <p:cNvPr id="11" name="文本框 10"/>
            <p:cNvSpPr txBox="1"/>
            <p:nvPr/>
          </p:nvSpPr>
          <p:spPr>
            <a:xfrm>
              <a:off x="4195249" y="1077829"/>
              <a:ext cx="826593" cy="291195"/>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000" dirty="0">
                  <a:solidFill>
                    <a:srgbClr val="F8F0C1"/>
                  </a:solidFill>
                  <a:effectLst>
                    <a:glow rad="101600">
                      <a:srgbClr val="F8F0C1">
                        <a:alpha val="40000"/>
                      </a:srgbClr>
                    </a:glow>
                  </a:effectLst>
                  <a:cs typeface="+mn-ea"/>
                  <a:sym typeface="+mn-lt"/>
                </a:rPr>
                <a:t>THE OTHER</a:t>
              </a:r>
              <a:endParaRPr lang="zh-CN" altLang="en-US" sz="1000" dirty="0">
                <a:solidFill>
                  <a:srgbClr val="F8F0C1"/>
                </a:solidFill>
                <a:effectLst>
                  <a:glow rad="101600">
                    <a:srgbClr val="F8F0C1">
                      <a:alpha val="40000"/>
                    </a:srgbClr>
                  </a:glow>
                </a:effectLst>
                <a:cs typeface="+mn-ea"/>
                <a:sym typeface="+mn-lt"/>
              </a:endParaRPr>
            </a:p>
          </p:txBody>
        </p:sp>
        <p:sp>
          <p:nvSpPr>
            <p:cNvPr id="12" name="文本框 11"/>
            <p:cNvSpPr txBox="1"/>
            <p:nvPr/>
          </p:nvSpPr>
          <p:spPr>
            <a:xfrm>
              <a:off x="4189953" y="570989"/>
              <a:ext cx="853074" cy="545992"/>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2400" dirty="0">
                  <a:solidFill>
                    <a:srgbClr val="F8F0C1"/>
                  </a:solidFill>
                  <a:effectLst>
                    <a:glow rad="101600">
                      <a:srgbClr val="F8F0C1">
                        <a:alpha val="40000"/>
                      </a:srgbClr>
                    </a:glow>
                  </a:effectLst>
                  <a:cs typeface="+mn-ea"/>
                  <a:sym typeface="+mn-lt"/>
                </a:rPr>
                <a:t>安全生产月的感受</a:t>
              </a:r>
              <a:endParaRPr lang="zh-CN" altLang="en-US" sz="2400" dirty="0">
                <a:solidFill>
                  <a:srgbClr val="F8F0C1"/>
                </a:solidFill>
                <a:effectLst>
                  <a:glow rad="101600">
                    <a:srgbClr val="F8F0C1">
                      <a:alpha val="40000"/>
                    </a:srgbClr>
                  </a:glow>
                </a:effectLst>
                <a:cs typeface="+mn-ea"/>
                <a:sym typeface="+mn-lt"/>
              </a:endParaRPr>
            </a:p>
          </p:txBody>
        </p:sp>
      </p:grpSp>
      <p:sp>
        <p:nvSpPr>
          <p:cNvPr id="9" name="文本框 8"/>
          <p:cNvSpPr txBox="1"/>
          <p:nvPr/>
        </p:nvSpPr>
        <p:spPr>
          <a:xfrm>
            <a:off x="1318510" y="1621847"/>
            <a:ext cx="6620389" cy="700576"/>
          </a:xfrm>
          <a:prstGeom prst="rect">
            <a:avLst/>
          </a:prstGeom>
          <a:noFill/>
        </p:spPr>
        <p:txBody>
          <a:bodyPr wrap="square">
            <a:spAutoFit/>
          </a:bodyPr>
          <a:lstStyle/>
          <a:p>
            <a:pPr lvl="0">
              <a:lnSpc>
                <a:spcPct val="150000"/>
              </a:lnSpc>
            </a:pPr>
            <a:r>
              <a:rPr lang="en-US" altLang="zh-CN" sz="1400" spc="600" dirty="0">
                <a:solidFill>
                  <a:srgbClr val="C00000"/>
                </a:solidFill>
                <a:cs typeface="+mn-ea"/>
                <a:sym typeface="+mn-lt"/>
              </a:rPr>
              <a:t>2001</a:t>
            </a:r>
            <a:r>
              <a:rPr lang="zh-CN" altLang="en-US" sz="1400" spc="600" dirty="0">
                <a:solidFill>
                  <a:srgbClr val="C00000"/>
                </a:solidFill>
                <a:cs typeface="+mn-ea"/>
                <a:sym typeface="+mn-lt"/>
              </a:rPr>
              <a:t>年</a:t>
            </a:r>
            <a:r>
              <a:rPr lang="en-US" altLang="zh-CN" sz="1400" spc="600" dirty="0">
                <a:solidFill>
                  <a:srgbClr val="C00000"/>
                </a:solidFill>
                <a:cs typeface="+mn-ea"/>
                <a:sym typeface="+mn-lt"/>
              </a:rPr>
              <a:t>5</a:t>
            </a:r>
            <a:r>
              <a:rPr lang="zh-CN" altLang="en-US" sz="1400" spc="600" dirty="0">
                <a:solidFill>
                  <a:srgbClr val="C00000"/>
                </a:solidFill>
                <a:cs typeface="+mn-ea"/>
                <a:sym typeface="+mn-lt"/>
              </a:rPr>
              <a:t>月</a:t>
            </a:r>
            <a:r>
              <a:rPr lang="en-US" altLang="zh-CN" sz="1400" spc="600" dirty="0">
                <a:solidFill>
                  <a:srgbClr val="C00000"/>
                </a:solidFill>
                <a:cs typeface="+mn-ea"/>
                <a:sym typeface="+mn-lt"/>
              </a:rPr>
              <a:t>13</a:t>
            </a:r>
            <a:r>
              <a:rPr lang="zh-CN" altLang="en-US" sz="1400" spc="600" dirty="0">
                <a:solidFill>
                  <a:srgbClr val="C00000"/>
                </a:solidFill>
                <a:cs typeface="+mn-ea"/>
                <a:sym typeface="+mn-lt"/>
              </a:rPr>
              <a:t>至</a:t>
            </a:r>
            <a:r>
              <a:rPr lang="en-US" altLang="zh-CN" sz="1400" spc="600" dirty="0">
                <a:solidFill>
                  <a:srgbClr val="C00000"/>
                </a:solidFill>
                <a:cs typeface="+mn-ea"/>
                <a:sym typeface="+mn-lt"/>
              </a:rPr>
              <a:t>19</a:t>
            </a:r>
            <a:r>
              <a:rPr lang="zh-CN" altLang="en-US" sz="1400" spc="600" dirty="0">
                <a:solidFill>
                  <a:srgbClr val="C00000"/>
                </a:solidFill>
                <a:cs typeface="+mn-ea"/>
                <a:sym typeface="+mn-lt"/>
              </a:rPr>
              <a:t>日，主题为“落实安全规章制度，强化安全防范措施”的“安全生产周”活动在全国展开。</a:t>
            </a:r>
            <a:endParaRPr kumimoji="0" lang="zh-CN" altLang="en-US" sz="1200" b="0" i="0" u="none" strike="noStrike" kern="0" cap="none" spc="600" normalizeH="0" noProof="0" dirty="0">
              <a:ln>
                <a:noFill/>
              </a:ln>
              <a:solidFill>
                <a:srgbClr val="C00000"/>
              </a:solidFill>
              <a:effectLst/>
              <a:uLnTx/>
              <a:uFillTx/>
              <a:cs typeface="+mn-ea"/>
              <a:sym typeface="+mn-lt"/>
            </a:endParaRPr>
          </a:p>
        </p:txBody>
      </p:sp>
      <p:sp>
        <p:nvSpPr>
          <p:cNvPr id="19" name="文本框 18"/>
          <p:cNvSpPr txBox="1"/>
          <p:nvPr/>
        </p:nvSpPr>
        <p:spPr>
          <a:xfrm>
            <a:off x="1347763" y="4072553"/>
            <a:ext cx="5703832" cy="1346907"/>
          </a:xfrm>
          <a:prstGeom prst="rect">
            <a:avLst/>
          </a:prstGeom>
          <a:noFill/>
        </p:spPr>
        <p:txBody>
          <a:bodyPr wrap="square">
            <a:spAutoFit/>
          </a:bodyPr>
          <a:lstStyle/>
          <a:p>
            <a:pPr lvl="0">
              <a:lnSpc>
                <a:spcPct val="150000"/>
              </a:lnSpc>
            </a:pPr>
            <a:r>
              <a:rPr lang="zh-CN" altLang="en-US" sz="1400" spc="600" dirty="0">
                <a:solidFill>
                  <a:srgbClr val="C00000"/>
                </a:solidFill>
                <a:cs typeface="+mn-ea"/>
                <a:sym typeface="+mn-lt"/>
              </a:rPr>
              <a:t>从</a:t>
            </a:r>
            <a:r>
              <a:rPr lang="en-US" altLang="zh-CN" sz="1400" spc="600" dirty="0">
                <a:solidFill>
                  <a:srgbClr val="C00000"/>
                </a:solidFill>
                <a:cs typeface="+mn-ea"/>
                <a:sym typeface="+mn-lt"/>
              </a:rPr>
              <a:t>2002</a:t>
            </a:r>
            <a:r>
              <a:rPr lang="zh-CN" altLang="en-US" sz="1400" spc="600" dirty="0">
                <a:solidFill>
                  <a:srgbClr val="C00000"/>
                </a:solidFill>
                <a:cs typeface="+mn-ea"/>
                <a:sym typeface="+mn-lt"/>
              </a:rPr>
              <a:t>年开始，我国将安全生产周改为安全生产月。</a:t>
            </a:r>
            <a:r>
              <a:rPr lang="en-US" altLang="zh-CN" sz="1400" spc="600" dirty="0">
                <a:solidFill>
                  <a:srgbClr val="C00000"/>
                </a:solidFill>
                <a:cs typeface="+mn-ea"/>
                <a:sym typeface="+mn-lt"/>
              </a:rPr>
              <a:t>2002</a:t>
            </a:r>
            <a:r>
              <a:rPr lang="zh-CN" altLang="en-US" sz="1400" spc="600" dirty="0">
                <a:solidFill>
                  <a:srgbClr val="C00000"/>
                </a:solidFill>
                <a:cs typeface="+mn-ea"/>
                <a:sym typeface="+mn-lt"/>
              </a:rPr>
              <a:t>年，中共中央宣传部、国家安全生产监督管理局等部委结合当前安全生产工作的形势，</a:t>
            </a:r>
            <a:endParaRPr kumimoji="0" lang="zh-CN" altLang="en-US" sz="1200" b="0" i="0" u="none" strike="noStrike" kern="0" cap="none" spc="600" normalizeH="0" noProof="0" dirty="0">
              <a:ln>
                <a:noFill/>
              </a:ln>
              <a:solidFill>
                <a:srgbClr val="C00000"/>
              </a:solidFill>
              <a:effectLst/>
              <a:uLnTx/>
              <a:uFillTx/>
              <a:cs typeface="+mn-ea"/>
              <a:sym typeface="+mn-lt"/>
            </a:endParaRPr>
          </a:p>
        </p:txBody>
      </p:sp>
      <p:sp>
        <p:nvSpPr>
          <p:cNvPr id="3" name="箭头: 燕尾形 2"/>
          <p:cNvSpPr/>
          <p:nvPr/>
        </p:nvSpPr>
        <p:spPr>
          <a:xfrm rot="5400000">
            <a:off x="1923998" y="2664453"/>
            <a:ext cx="1273800" cy="954911"/>
          </a:xfrm>
          <a:prstGeom prst="notchedRightArrow">
            <a:avLst/>
          </a:prstGeom>
          <a:solidFill>
            <a:srgbClr val="8A0203"/>
          </a:solidFill>
          <a:ln>
            <a:solidFill>
              <a:srgbClr val="8A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1" name="箭头: 燕尾形 20"/>
          <p:cNvSpPr/>
          <p:nvPr/>
        </p:nvSpPr>
        <p:spPr>
          <a:xfrm rot="5400000">
            <a:off x="3093367" y="2664454"/>
            <a:ext cx="1273800" cy="954911"/>
          </a:xfrm>
          <a:prstGeom prst="notchedRightArrow">
            <a:avLst/>
          </a:prstGeom>
          <a:solidFill>
            <a:srgbClr val="8A0203"/>
          </a:solidFill>
          <a:ln>
            <a:solidFill>
              <a:srgbClr val="8A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sp>
        <p:nvSpPr>
          <p:cNvPr id="22" name="箭头: 燕尾形 21"/>
          <p:cNvSpPr/>
          <p:nvPr/>
        </p:nvSpPr>
        <p:spPr>
          <a:xfrm rot="5400000">
            <a:off x="4262735" y="2664453"/>
            <a:ext cx="1273800" cy="954911"/>
          </a:xfrm>
          <a:prstGeom prst="notchedRightArrow">
            <a:avLst/>
          </a:prstGeom>
          <a:solidFill>
            <a:srgbClr val="8A0203"/>
          </a:solidFill>
          <a:ln>
            <a:solidFill>
              <a:srgbClr val="8A02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cs typeface="+mn-ea"/>
              <a:sym typeface="+mn-lt"/>
            </a:endParaRPr>
          </a:p>
        </p:txBody>
      </p:sp>
      <p:pic>
        <p:nvPicPr>
          <p:cNvPr id="23" name="图片 22"/>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577478" y="1627120"/>
            <a:ext cx="5568926" cy="4176695"/>
          </a:xfrm>
          <a:prstGeom prst="rect">
            <a:avLst/>
          </a:prstGeom>
        </p:spPr>
      </p:pic>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3524">
        <p:random/>
      </p:transition>
    </mc:Choice>
    <mc:Fallback>
      <p:transition spd="slow" advTm="3524">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1000"/>
                                        <p:tgtEl>
                                          <p:spTgt spid="23"/>
                                        </p:tgtEl>
                                      </p:cBhvr>
                                    </p:animEffect>
                                    <p:anim calcmode="lin" valueType="num">
                                      <p:cBhvr>
                                        <p:cTn id="8" dur="1000" fill="hold"/>
                                        <p:tgtEl>
                                          <p:spTgt spid="23"/>
                                        </p:tgtEl>
                                        <p:attrNameLst>
                                          <p:attrName>ppt_x</p:attrName>
                                        </p:attrNameLst>
                                      </p:cBhvr>
                                      <p:tavLst>
                                        <p:tav tm="0">
                                          <p:val>
                                            <p:strVal val="#ppt_x"/>
                                          </p:val>
                                        </p:tav>
                                        <p:tav tm="100000">
                                          <p:val>
                                            <p:strVal val="#ppt_x"/>
                                          </p:val>
                                        </p:tav>
                                      </p:tavLst>
                                    </p:anim>
                                    <p:anim calcmode="lin" valueType="num">
                                      <p:cBhvr>
                                        <p:cTn id="9"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5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wipe(down)">
                                      <p:cBhvr>
                                        <p:cTn id="24" dur="500"/>
                                        <p:tgtEl>
                                          <p:spTgt spid="3"/>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ipe(down)">
                                      <p:cBhvr>
                                        <p:cTn id="27" dur="500"/>
                                        <p:tgtEl>
                                          <p:spTgt spid="21"/>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wipe(down)">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P spid="3" grpId="0" animBg="1"/>
      <p:bldP spid="21" grpId="0" animBg="1"/>
      <p:bldP spid="2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660400" y="1028700"/>
            <a:ext cx="10858500" cy="53735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n>
                <a:solidFill>
                  <a:schemeClr val="bg1"/>
                </a:solidFill>
              </a:ln>
              <a:solidFill>
                <a:schemeClr val="bg1"/>
              </a:solidFill>
              <a:cs typeface="+mn-ea"/>
              <a:sym typeface="+mn-lt"/>
            </a:endParaRPr>
          </a:p>
        </p:txBody>
      </p:sp>
      <p:grpSp>
        <p:nvGrpSpPr>
          <p:cNvPr id="10" name="组合 9"/>
          <p:cNvGrpSpPr/>
          <p:nvPr/>
        </p:nvGrpSpPr>
        <p:grpSpPr>
          <a:xfrm>
            <a:off x="4353771" y="190561"/>
            <a:ext cx="3484458" cy="674781"/>
            <a:chOff x="4189953" y="570989"/>
            <a:chExt cx="853074" cy="798035"/>
          </a:xfrm>
          <a:effectLst/>
        </p:grpSpPr>
        <p:sp>
          <p:nvSpPr>
            <p:cNvPr id="11" name="文本框 10"/>
            <p:cNvSpPr txBox="1"/>
            <p:nvPr/>
          </p:nvSpPr>
          <p:spPr>
            <a:xfrm>
              <a:off x="4195249" y="1077829"/>
              <a:ext cx="826593" cy="291195"/>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000" dirty="0">
                  <a:solidFill>
                    <a:srgbClr val="F8F0C1"/>
                  </a:solidFill>
                  <a:effectLst>
                    <a:glow rad="101600">
                      <a:srgbClr val="F8F0C1">
                        <a:alpha val="40000"/>
                      </a:srgbClr>
                    </a:glow>
                  </a:effectLst>
                  <a:cs typeface="+mn-ea"/>
                  <a:sym typeface="+mn-lt"/>
                </a:rPr>
                <a:t>THE OTHER</a:t>
              </a:r>
              <a:endParaRPr lang="zh-CN" altLang="en-US" sz="1000" dirty="0">
                <a:solidFill>
                  <a:srgbClr val="F8F0C1"/>
                </a:solidFill>
                <a:effectLst>
                  <a:glow rad="101600">
                    <a:srgbClr val="F8F0C1">
                      <a:alpha val="40000"/>
                    </a:srgbClr>
                  </a:glow>
                </a:effectLst>
                <a:cs typeface="+mn-ea"/>
                <a:sym typeface="+mn-lt"/>
              </a:endParaRPr>
            </a:p>
          </p:txBody>
        </p:sp>
        <p:sp>
          <p:nvSpPr>
            <p:cNvPr id="12" name="文本框 11"/>
            <p:cNvSpPr txBox="1"/>
            <p:nvPr/>
          </p:nvSpPr>
          <p:spPr>
            <a:xfrm>
              <a:off x="4189953" y="570989"/>
              <a:ext cx="853074" cy="545992"/>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2400" dirty="0">
                  <a:solidFill>
                    <a:srgbClr val="F8F0C1"/>
                  </a:solidFill>
                  <a:effectLst>
                    <a:glow rad="101600">
                      <a:srgbClr val="F8F0C1">
                        <a:alpha val="40000"/>
                      </a:srgbClr>
                    </a:glow>
                  </a:effectLst>
                  <a:cs typeface="+mn-ea"/>
                  <a:sym typeface="+mn-lt"/>
                </a:rPr>
                <a:t>安全生产月的感受</a:t>
              </a:r>
              <a:endParaRPr lang="zh-CN" altLang="en-US" sz="2400" dirty="0">
                <a:solidFill>
                  <a:srgbClr val="F8F0C1"/>
                </a:solidFill>
                <a:effectLst>
                  <a:glow rad="101600">
                    <a:srgbClr val="F8F0C1">
                      <a:alpha val="40000"/>
                    </a:srgbClr>
                  </a:glow>
                </a:effectLst>
                <a:cs typeface="+mn-ea"/>
                <a:sym typeface="+mn-lt"/>
              </a:endParaRPr>
            </a:p>
          </p:txBody>
        </p:sp>
      </p:grpSp>
      <p:grpSp>
        <p:nvGrpSpPr>
          <p:cNvPr id="8" name="组合 7"/>
          <p:cNvGrpSpPr/>
          <p:nvPr/>
        </p:nvGrpSpPr>
        <p:grpSpPr>
          <a:xfrm>
            <a:off x="5689599" y="1837991"/>
            <a:ext cx="5276205" cy="1523494"/>
            <a:chOff x="1455899" y="1991600"/>
            <a:chExt cx="5276205" cy="1523494"/>
          </a:xfrm>
        </p:grpSpPr>
        <p:sp>
          <p:nvSpPr>
            <p:cNvPr id="9" name="文本框 8"/>
            <p:cNvSpPr txBox="1"/>
            <p:nvPr/>
          </p:nvSpPr>
          <p:spPr>
            <a:xfrm>
              <a:off x="1455899" y="2453265"/>
              <a:ext cx="5276205" cy="1061829"/>
            </a:xfrm>
            <a:prstGeom prst="rect">
              <a:avLst/>
            </a:prstGeom>
            <a:noFill/>
          </p:spPr>
          <p:txBody>
            <a:bodyPr wrap="square">
              <a:spAutoFit/>
            </a:bodyPr>
            <a:lstStyle/>
            <a:p>
              <a:pPr lvl="0">
                <a:lnSpc>
                  <a:spcPct val="150000"/>
                </a:lnSpc>
              </a:pPr>
              <a:r>
                <a:rPr lang="en-US" altLang="zh-CN" sz="1400" spc="600" dirty="0">
                  <a:solidFill>
                    <a:srgbClr val="C00000"/>
                  </a:solidFill>
                  <a:cs typeface="+mn-ea"/>
                  <a:sym typeface="+mn-lt"/>
                </a:rPr>
                <a:t>1992</a:t>
              </a:r>
              <a:r>
                <a:rPr lang="zh-CN" altLang="en-US" sz="1400" spc="600" dirty="0">
                  <a:solidFill>
                    <a:srgbClr val="C00000"/>
                  </a:solidFill>
                  <a:cs typeface="+mn-ea"/>
                  <a:sym typeface="+mn-lt"/>
                </a:rPr>
                <a:t>年，全国安委会继续开展了以“国有大中型企业创建良好安全生产环境和提高全社会的安全意识”为目的的“安全生产周”活动</a:t>
              </a:r>
              <a:r>
                <a:rPr lang="zh-CN" altLang="en-US" sz="1400" spc="600" dirty="0">
                  <a:solidFill>
                    <a:srgbClr val="F8F0C1"/>
                  </a:solidFill>
                  <a:cs typeface="+mn-ea"/>
                  <a:sym typeface="+mn-lt"/>
                </a:rPr>
                <a:t>。</a:t>
              </a:r>
              <a:endParaRPr kumimoji="0" lang="zh-CN" altLang="en-US" sz="1200" b="0" i="0" u="none" strike="noStrike" kern="0" cap="none" spc="600" normalizeH="0" noProof="0" dirty="0">
                <a:ln>
                  <a:noFill/>
                </a:ln>
                <a:solidFill>
                  <a:srgbClr val="F8F0C1"/>
                </a:solidFill>
                <a:effectLst/>
                <a:uLnTx/>
                <a:uFillTx/>
                <a:cs typeface="+mn-ea"/>
                <a:sym typeface="+mn-lt"/>
              </a:endParaRPr>
            </a:p>
          </p:txBody>
        </p:sp>
        <p:sp>
          <p:nvSpPr>
            <p:cNvPr id="13" name="文本框 12"/>
            <p:cNvSpPr txBox="1"/>
            <p:nvPr/>
          </p:nvSpPr>
          <p:spPr>
            <a:xfrm>
              <a:off x="1455899" y="1991600"/>
              <a:ext cx="1500025" cy="461665"/>
            </a:xfrm>
            <a:prstGeom prst="rect">
              <a:avLst/>
            </a:prstGeom>
            <a:noFill/>
          </p:spPr>
          <p:txBody>
            <a:bodyPr wrap="square" rtlCol="0">
              <a:spAutoFit/>
            </a:bodyPr>
            <a:lstStyle/>
            <a:p>
              <a:pPr lvl="0" algn="ctr"/>
              <a:r>
                <a:rPr lang="zh-CN" altLang="en-US" sz="2400" kern="0" dirty="0">
                  <a:solidFill>
                    <a:srgbClr val="C00000"/>
                  </a:solidFill>
                  <a:cs typeface="+mn-ea"/>
                  <a:sym typeface="+mn-lt"/>
                </a:rPr>
                <a:t>节日感受</a:t>
              </a:r>
              <a:endParaRPr lang="zh-CN" altLang="en-US" sz="2400" kern="0" dirty="0">
                <a:solidFill>
                  <a:srgbClr val="C00000"/>
                </a:solidFill>
                <a:cs typeface="+mn-ea"/>
                <a:sym typeface="+mn-lt"/>
              </a:endParaRPr>
            </a:p>
          </p:txBody>
        </p:sp>
      </p:grpSp>
      <p:grpSp>
        <p:nvGrpSpPr>
          <p:cNvPr id="14" name="组合 13"/>
          <p:cNvGrpSpPr/>
          <p:nvPr/>
        </p:nvGrpSpPr>
        <p:grpSpPr>
          <a:xfrm>
            <a:off x="5689599" y="3825073"/>
            <a:ext cx="5276205" cy="1523494"/>
            <a:chOff x="1455899" y="1991600"/>
            <a:chExt cx="5276205" cy="1523494"/>
          </a:xfrm>
        </p:grpSpPr>
        <p:sp>
          <p:nvSpPr>
            <p:cNvPr id="15" name="文本框 14"/>
            <p:cNvSpPr txBox="1"/>
            <p:nvPr/>
          </p:nvSpPr>
          <p:spPr>
            <a:xfrm>
              <a:off x="1455899" y="2453265"/>
              <a:ext cx="5276205" cy="1061829"/>
            </a:xfrm>
            <a:prstGeom prst="rect">
              <a:avLst/>
            </a:prstGeom>
            <a:noFill/>
          </p:spPr>
          <p:txBody>
            <a:bodyPr wrap="square">
              <a:spAutoFit/>
            </a:bodyPr>
            <a:lstStyle/>
            <a:p>
              <a:pPr lvl="0">
                <a:lnSpc>
                  <a:spcPct val="150000"/>
                </a:lnSpc>
              </a:pPr>
              <a:r>
                <a:rPr lang="zh-CN" altLang="en-US" sz="1400" spc="600" dirty="0">
                  <a:solidFill>
                    <a:srgbClr val="C00000"/>
                  </a:solidFill>
                  <a:cs typeface="+mn-ea"/>
                  <a:sym typeface="+mn-lt"/>
                </a:rPr>
                <a:t>在总结经验的基础上，确定</a:t>
              </a:r>
              <a:r>
                <a:rPr lang="en-US" altLang="zh-CN" sz="1400" spc="600" dirty="0">
                  <a:solidFill>
                    <a:srgbClr val="C00000"/>
                  </a:solidFill>
                  <a:cs typeface="+mn-ea"/>
                  <a:sym typeface="+mn-lt"/>
                </a:rPr>
                <a:t>2002</a:t>
              </a:r>
              <a:r>
                <a:rPr lang="zh-CN" altLang="en-US" sz="1400" spc="600" dirty="0">
                  <a:solidFill>
                    <a:srgbClr val="C00000"/>
                  </a:solidFill>
                  <a:cs typeface="+mn-ea"/>
                  <a:sym typeface="+mn-lt"/>
                </a:rPr>
                <a:t>年</a:t>
              </a:r>
              <a:r>
                <a:rPr lang="en-US" altLang="zh-CN" sz="1400" spc="600" dirty="0">
                  <a:solidFill>
                    <a:srgbClr val="C00000"/>
                  </a:solidFill>
                  <a:cs typeface="+mn-ea"/>
                  <a:sym typeface="+mn-lt"/>
                </a:rPr>
                <a:t>6</a:t>
              </a:r>
              <a:r>
                <a:rPr lang="zh-CN" altLang="en-US" sz="1400" spc="600" dirty="0">
                  <a:solidFill>
                    <a:srgbClr val="C00000"/>
                  </a:solidFill>
                  <a:cs typeface="+mn-ea"/>
                  <a:sym typeface="+mn-lt"/>
                </a:rPr>
                <a:t>月份开展首次安全生产月活动，将安全生产周活动的形式和内容进行了延伸。</a:t>
              </a:r>
              <a:endParaRPr kumimoji="0" lang="zh-CN" altLang="en-US" sz="1200" b="0" i="0" u="none" strike="noStrike" kern="0" cap="none" spc="600" normalizeH="0" noProof="0" dirty="0">
                <a:ln>
                  <a:noFill/>
                </a:ln>
                <a:solidFill>
                  <a:srgbClr val="C00000"/>
                </a:solidFill>
                <a:effectLst/>
                <a:uLnTx/>
                <a:uFillTx/>
                <a:cs typeface="+mn-ea"/>
                <a:sym typeface="+mn-lt"/>
              </a:endParaRPr>
            </a:p>
          </p:txBody>
        </p:sp>
        <p:sp>
          <p:nvSpPr>
            <p:cNvPr id="16" name="文本框 15"/>
            <p:cNvSpPr txBox="1"/>
            <p:nvPr/>
          </p:nvSpPr>
          <p:spPr>
            <a:xfrm>
              <a:off x="1455899" y="1991600"/>
              <a:ext cx="1500025" cy="461665"/>
            </a:xfrm>
            <a:prstGeom prst="rect">
              <a:avLst/>
            </a:prstGeom>
            <a:noFill/>
          </p:spPr>
          <p:txBody>
            <a:bodyPr wrap="square" rtlCol="0">
              <a:spAutoFit/>
            </a:bodyPr>
            <a:lstStyle/>
            <a:p>
              <a:pPr lvl="0" algn="ctr"/>
              <a:r>
                <a:rPr lang="zh-CN" altLang="en-US" sz="2400" kern="0" dirty="0">
                  <a:solidFill>
                    <a:srgbClr val="C00000"/>
                  </a:solidFill>
                  <a:cs typeface="+mn-ea"/>
                  <a:sym typeface="+mn-lt"/>
                </a:rPr>
                <a:t>节日感受</a:t>
              </a:r>
              <a:endParaRPr lang="zh-CN" altLang="en-US" sz="2400" kern="0" dirty="0">
                <a:solidFill>
                  <a:srgbClr val="C00000"/>
                </a:solidFill>
                <a:cs typeface="+mn-ea"/>
                <a:sym typeface="+mn-lt"/>
              </a:endParaRPr>
            </a:p>
          </p:txBody>
        </p:sp>
      </p:grpSp>
      <p:pic>
        <p:nvPicPr>
          <p:cNvPr id="19" name="图片 1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283863" y="1619245"/>
            <a:ext cx="5812137" cy="4359103"/>
          </a:xfrm>
          <a:prstGeom prst="rect">
            <a:avLst/>
          </a:prstGeom>
        </p:spPr>
      </p:pic>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2296">
        <p:random/>
      </p:transition>
    </mc:Choice>
    <mc:Fallback>
      <p:transition spd="slow" advTm="2296">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1000"/>
                                        <p:tgtEl>
                                          <p:spTgt spid="19"/>
                                        </p:tgtEl>
                                      </p:cBhvr>
                                    </p:animEffect>
                                    <p:anim calcmode="lin" valueType="num">
                                      <p:cBhvr>
                                        <p:cTn id="8" dur="1000" fill="hold"/>
                                        <p:tgtEl>
                                          <p:spTgt spid="19"/>
                                        </p:tgtEl>
                                        <p:attrNameLst>
                                          <p:attrName>ppt_x</p:attrName>
                                        </p:attrNameLst>
                                      </p:cBhvr>
                                      <p:tavLst>
                                        <p:tav tm="0">
                                          <p:val>
                                            <p:strVal val="#ppt_x"/>
                                          </p:val>
                                        </p:tav>
                                        <p:tav tm="100000">
                                          <p:val>
                                            <p:strVal val="#ppt_x"/>
                                          </p:val>
                                        </p:tav>
                                      </p:tavLst>
                                    </p:anim>
                                    <p:anim calcmode="lin" valueType="num">
                                      <p:cBhvr>
                                        <p:cTn id="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14" presetClass="entr" presetSubtype="10"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randombar(horizontal)">
                                      <p:cBhvr>
                                        <p:cTn id="19" dur="500"/>
                                        <p:tgtEl>
                                          <p:spTgt spid="8"/>
                                        </p:tgtEl>
                                      </p:cBhvr>
                                    </p:animEffect>
                                  </p:childTnLst>
                                </p:cTn>
                              </p:par>
                              <p:par>
                                <p:cTn id="20" presetID="14" presetClass="entr" presetSubtype="10"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randombar(horizontal)">
                                      <p:cBhvr>
                                        <p:cTn id="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矩形 21"/>
          <p:cNvSpPr/>
          <p:nvPr/>
        </p:nvSpPr>
        <p:spPr>
          <a:xfrm>
            <a:off x="660400" y="1028700"/>
            <a:ext cx="10858500" cy="53735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n>
                <a:solidFill>
                  <a:schemeClr val="bg1"/>
                </a:solidFill>
              </a:ln>
              <a:solidFill>
                <a:schemeClr val="bg1"/>
              </a:solidFill>
              <a:cs typeface="+mn-ea"/>
              <a:sym typeface="+mn-lt"/>
            </a:endParaRPr>
          </a:p>
        </p:txBody>
      </p:sp>
      <p:grpSp>
        <p:nvGrpSpPr>
          <p:cNvPr id="10" name="组合 9"/>
          <p:cNvGrpSpPr/>
          <p:nvPr/>
        </p:nvGrpSpPr>
        <p:grpSpPr>
          <a:xfrm>
            <a:off x="4353771" y="190561"/>
            <a:ext cx="3484458" cy="674781"/>
            <a:chOff x="4189953" y="570989"/>
            <a:chExt cx="853074" cy="798035"/>
          </a:xfrm>
          <a:effectLst/>
        </p:grpSpPr>
        <p:sp>
          <p:nvSpPr>
            <p:cNvPr id="11" name="文本框 10"/>
            <p:cNvSpPr txBox="1"/>
            <p:nvPr/>
          </p:nvSpPr>
          <p:spPr>
            <a:xfrm>
              <a:off x="4195249" y="1077829"/>
              <a:ext cx="826593" cy="291195"/>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000" dirty="0">
                  <a:solidFill>
                    <a:srgbClr val="F8F0C1"/>
                  </a:solidFill>
                  <a:effectLst>
                    <a:glow rad="101600">
                      <a:srgbClr val="F8F0C1">
                        <a:alpha val="40000"/>
                      </a:srgbClr>
                    </a:glow>
                  </a:effectLst>
                  <a:cs typeface="+mn-ea"/>
                  <a:sym typeface="+mn-lt"/>
                </a:rPr>
                <a:t>THE OTHER</a:t>
              </a:r>
              <a:endParaRPr lang="zh-CN" altLang="en-US" sz="1000" dirty="0">
                <a:solidFill>
                  <a:srgbClr val="F8F0C1"/>
                </a:solidFill>
                <a:effectLst>
                  <a:glow rad="101600">
                    <a:srgbClr val="F8F0C1">
                      <a:alpha val="40000"/>
                    </a:srgbClr>
                  </a:glow>
                </a:effectLst>
                <a:cs typeface="+mn-ea"/>
                <a:sym typeface="+mn-lt"/>
              </a:endParaRPr>
            </a:p>
          </p:txBody>
        </p:sp>
        <p:sp>
          <p:nvSpPr>
            <p:cNvPr id="12" name="文本框 11"/>
            <p:cNvSpPr txBox="1"/>
            <p:nvPr/>
          </p:nvSpPr>
          <p:spPr>
            <a:xfrm>
              <a:off x="4189953" y="570989"/>
              <a:ext cx="853074" cy="545992"/>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2400" dirty="0">
                  <a:solidFill>
                    <a:srgbClr val="F8F0C1"/>
                  </a:solidFill>
                  <a:effectLst>
                    <a:glow rad="101600">
                      <a:srgbClr val="F8F0C1">
                        <a:alpha val="40000"/>
                      </a:srgbClr>
                    </a:glow>
                  </a:effectLst>
                  <a:cs typeface="+mn-ea"/>
                  <a:sym typeface="+mn-lt"/>
                </a:rPr>
                <a:t>安全生产月的感受</a:t>
              </a:r>
              <a:endParaRPr lang="zh-CN" altLang="en-US" sz="2400" dirty="0">
                <a:solidFill>
                  <a:srgbClr val="F8F0C1"/>
                </a:solidFill>
                <a:effectLst>
                  <a:glow rad="101600">
                    <a:srgbClr val="F8F0C1">
                      <a:alpha val="40000"/>
                    </a:srgbClr>
                  </a:glow>
                </a:effectLst>
                <a:cs typeface="+mn-ea"/>
                <a:sym typeface="+mn-lt"/>
              </a:endParaRPr>
            </a:p>
          </p:txBody>
        </p:sp>
      </p:grpSp>
      <p:sp>
        <p:nvSpPr>
          <p:cNvPr id="18" name="文本框 17"/>
          <p:cNvSpPr txBox="1"/>
          <p:nvPr/>
        </p:nvSpPr>
        <p:spPr>
          <a:xfrm>
            <a:off x="1508792" y="1617652"/>
            <a:ext cx="3771268" cy="1384995"/>
          </a:xfrm>
          <a:prstGeom prst="rect">
            <a:avLst/>
          </a:prstGeom>
          <a:noFill/>
        </p:spPr>
        <p:txBody>
          <a:bodyPr wrap="square">
            <a:spAutoFit/>
          </a:bodyPr>
          <a:lstStyle/>
          <a:p>
            <a:pPr lvl="0" algn="ctr">
              <a:lnSpc>
                <a:spcPct val="150000"/>
              </a:lnSpc>
            </a:pPr>
            <a:r>
              <a:rPr lang="en-US" altLang="zh-CN" sz="1400" spc="600" dirty="0">
                <a:solidFill>
                  <a:srgbClr val="C00000"/>
                </a:solidFill>
                <a:cs typeface="+mn-ea"/>
                <a:sym typeface="+mn-lt"/>
              </a:rPr>
              <a:t>1998</a:t>
            </a:r>
            <a:r>
              <a:rPr lang="zh-CN" altLang="en-US" sz="1400" spc="600" dirty="0">
                <a:solidFill>
                  <a:srgbClr val="C00000"/>
                </a:solidFill>
                <a:cs typeface="+mn-ea"/>
                <a:sym typeface="+mn-lt"/>
              </a:rPr>
              <a:t>年的“安全生产周”活动主题为“落实责任、保障安全”，</a:t>
            </a:r>
            <a:r>
              <a:rPr lang="en-US" altLang="zh-CN" sz="1400" spc="600" dirty="0">
                <a:solidFill>
                  <a:srgbClr val="C00000"/>
                </a:solidFill>
                <a:cs typeface="+mn-ea"/>
                <a:sym typeface="+mn-lt"/>
              </a:rPr>
              <a:t>1999</a:t>
            </a:r>
            <a:r>
              <a:rPr lang="zh-CN" altLang="en-US" sz="1400" spc="600" dirty="0">
                <a:solidFill>
                  <a:srgbClr val="C00000"/>
                </a:solidFill>
                <a:cs typeface="+mn-ea"/>
                <a:sym typeface="+mn-lt"/>
              </a:rPr>
              <a:t>年为“安全、生命、稳定、发展”</a:t>
            </a:r>
            <a:r>
              <a:rPr lang="zh-CN" altLang="en-US" sz="1400" spc="600" dirty="0">
                <a:solidFill>
                  <a:srgbClr val="F8F0C1"/>
                </a:solidFill>
                <a:cs typeface="+mn-ea"/>
                <a:sym typeface="+mn-lt"/>
              </a:rPr>
              <a:t>。</a:t>
            </a:r>
            <a:endParaRPr kumimoji="0" lang="zh-CN" altLang="en-US" sz="1200" b="0" i="0" u="none" strike="noStrike" kern="0" cap="none" spc="600" normalizeH="0" noProof="0" dirty="0">
              <a:ln>
                <a:noFill/>
              </a:ln>
              <a:solidFill>
                <a:srgbClr val="F8F0C1"/>
              </a:solidFill>
              <a:effectLst/>
              <a:uLnTx/>
              <a:uFillTx/>
              <a:cs typeface="+mn-ea"/>
              <a:sym typeface="+mn-lt"/>
            </a:endParaRPr>
          </a:p>
        </p:txBody>
      </p:sp>
      <p:sp>
        <p:nvSpPr>
          <p:cNvPr id="19" name="文本框 18"/>
          <p:cNvSpPr txBox="1"/>
          <p:nvPr/>
        </p:nvSpPr>
        <p:spPr>
          <a:xfrm>
            <a:off x="7169214" y="1475945"/>
            <a:ext cx="3621423" cy="1384995"/>
          </a:xfrm>
          <a:prstGeom prst="rect">
            <a:avLst/>
          </a:prstGeom>
          <a:noFill/>
        </p:spPr>
        <p:txBody>
          <a:bodyPr wrap="square">
            <a:spAutoFit/>
          </a:bodyPr>
          <a:lstStyle/>
          <a:p>
            <a:pPr lvl="0" algn="ctr">
              <a:lnSpc>
                <a:spcPct val="150000"/>
              </a:lnSpc>
            </a:pPr>
            <a:r>
              <a:rPr lang="en-US" altLang="zh-CN" sz="1400" spc="600" dirty="0">
                <a:solidFill>
                  <a:srgbClr val="C00000"/>
                </a:solidFill>
                <a:cs typeface="+mn-ea"/>
                <a:sym typeface="+mn-lt"/>
              </a:rPr>
              <a:t>2000</a:t>
            </a:r>
            <a:r>
              <a:rPr lang="zh-CN" altLang="en-US" sz="1400" spc="600" dirty="0">
                <a:solidFill>
                  <a:srgbClr val="C00000"/>
                </a:solidFill>
                <a:cs typeface="+mn-ea"/>
                <a:sym typeface="+mn-lt"/>
              </a:rPr>
              <a:t>年</a:t>
            </a:r>
            <a:r>
              <a:rPr lang="en-US" altLang="zh-CN" sz="1400" spc="600" dirty="0">
                <a:solidFill>
                  <a:srgbClr val="C00000"/>
                </a:solidFill>
                <a:cs typeface="+mn-ea"/>
                <a:sym typeface="+mn-lt"/>
              </a:rPr>
              <a:t>5</a:t>
            </a:r>
            <a:r>
              <a:rPr lang="zh-CN" altLang="en-US" sz="1400" spc="600" dirty="0">
                <a:solidFill>
                  <a:srgbClr val="C00000"/>
                </a:solidFill>
                <a:cs typeface="+mn-ea"/>
                <a:sym typeface="+mn-lt"/>
              </a:rPr>
              <a:t>月</a:t>
            </a:r>
            <a:r>
              <a:rPr lang="en-US" altLang="zh-CN" sz="1400" spc="600" dirty="0">
                <a:solidFill>
                  <a:srgbClr val="C00000"/>
                </a:solidFill>
                <a:cs typeface="+mn-ea"/>
                <a:sym typeface="+mn-lt"/>
              </a:rPr>
              <a:t>14</a:t>
            </a:r>
            <a:r>
              <a:rPr lang="zh-CN" altLang="en-US" sz="1400" spc="600" dirty="0">
                <a:solidFill>
                  <a:srgbClr val="C00000"/>
                </a:solidFill>
                <a:cs typeface="+mn-ea"/>
                <a:sym typeface="+mn-lt"/>
              </a:rPr>
              <a:t>日至</a:t>
            </a:r>
            <a:r>
              <a:rPr lang="en-US" altLang="zh-CN" sz="1400" spc="600" dirty="0">
                <a:solidFill>
                  <a:srgbClr val="C00000"/>
                </a:solidFill>
                <a:cs typeface="+mn-ea"/>
                <a:sym typeface="+mn-lt"/>
              </a:rPr>
              <a:t>20</a:t>
            </a:r>
            <a:r>
              <a:rPr lang="zh-CN" altLang="en-US" sz="1400" spc="600" dirty="0">
                <a:solidFill>
                  <a:srgbClr val="C00000"/>
                </a:solidFill>
                <a:cs typeface="+mn-ea"/>
                <a:sym typeface="+mn-lt"/>
              </a:rPr>
              <a:t>日，主题为“掌握安全知识，迎接新的世纪”的第</a:t>
            </a:r>
            <a:r>
              <a:rPr lang="en-US" altLang="zh-CN" sz="1400" spc="600" dirty="0">
                <a:solidFill>
                  <a:srgbClr val="C00000"/>
                </a:solidFill>
                <a:cs typeface="+mn-ea"/>
                <a:sym typeface="+mn-lt"/>
              </a:rPr>
              <a:t>10</a:t>
            </a:r>
            <a:r>
              <a:rPr lang="zh-CN" altLang="en-US" sz="1400" spc="600" dirty="0">
                <a:solidFill>
                  <a:srgbClr val="C00000"/>
                </a:solidFill>
                <a:cs typeface="+mn-ea"/>
                <a:sym typeface="+mn-lt"/>
              </a:rPr>
              <a:t>届全国“安全生产周”活动展开</a:t>
            </a:r>
            <a:r>
              <a:rPr lang="zh-CN" altLang="en-US" sz="1400" spc="600" dirty="0">
                <a:solidFill>
                  <a:srgbClr val="F8F0C1"/>
                </a:solidFill>
                <a:cs typeface="+mn-ea"/>
                <a:sym typeface="+mn-lt"/>
              </a:rPr>
              <a:t>。</a:t>
            </a:r>
            <a:endParaRPr kumimoji="0" lang="zh-CN" altLang="en-US" sz="1200" b="0" i="0" u="none" strike="noStrike" kern="0" cap="none" spc="600" normalizeH="0" noProof="0" dirty="0">
              <a:ln>
                <a:noFill/>
              </a:ln>
              <a:solidFill>
                <a:srgbClr val="F8F0C1"/>
              </a:solidFill>
              <a:effectLst/>
              <a:uLnTx/>
              <a:uFillTx/>
              <a:cs typeface="+mn-ea"/>
              <a:sym typeface="+mn-lt"/>
            </a:endParaRPr>
          </a:p>
        </p:txBody>
      </p:sp>
      <p:sp>
        <p:nvSpPr>
          <p:cNvPr id="20" name="文本框 19"/>
          <p:cNvSpPr txBox="1"/>
          <p:nvPr/>
        </p:nvSpPr>
        <p:spPr>
          <a:xfrm>
            <a:off x="1502513" y="4623972"/>
            <a:ext cx="3761728" cy="1384995"/>
          </a:xfrm>
          <a:prstGeom prst="rect">
            <a:avLst/>
          </a:prstGeom>
          <a:noFill/>
        </p:spPr>
        <p:txBody>
          <a:bodyPr wrap="square">
            <a:spAutoFit/>
          </a:bodyPr>
          <a:lstStyle/>
          <a:p>
            <a:pPr lvl="0" algn="ctr">
              <a:lnSpc>
                <a:spcPct val="150000"/>
              </a:lnSpc>
            </a:pPr>
            <a:r>
              <a:rPr lang="en-US" altLang="zh-CN" sz="1400" spc="600" dirty="0">
                <a:solidFill>
                  <a:srgbClr val="C00000"/>
                </a:solidFill>
                <a:cs typeface="+mn-ea"/>
                <a:sym typeface="+mn-lt"/>
              </a:rPr>
              <a:t>2001</a:t>
            </a:r>
            <a:r>
              <a:rPr lang="zh-CN" altLang="en-US" sz="1400" spc="600" dirty="0">
                <a:solidFill>
                  <a:srgbClr val="C00000"/>
                </a:solidFill>
                <a:cs typeface="+mn-ea"/>
                <a:sym typeface="+mn-lt"/>
              </a:rPr>
              <a:t>年</a:t>
            </a:r>
            <a:r>
              <a:rPr lang="en-US" altLang="zh-CN" sz="1400" spc="600" dirty="0">
                <a:solidFill>
                  <a:srgbClr val="C00000"/>
                </a:solidFill>
                <a:cs typeface="+mn-ea"/>
                <a:sym typeface="+mn-lt"/>
              </a:rPr>
              <a:t>5</a:t>
            </a:r>
            <a:r>
              <a:rPr lang="zh-CN" altLang="en-US" sz="1400" spc="600" dirty="0">
                <a:solidFill>
                  <a:srgbClr val="C00000"/>
                </a:solidFill>
                <a:cs typeface="+mn-ea"/>
                <a:sym typeface="+mn-lt"/>
              </a:rPr>
              <a:t>月</a:t>
            </a:r>
            <a:r>
              <a:rPr lang="en-US" altLang="zh-CN" sz="1400" spc="600" dirty="0">
                <a:solidFill>
                  <a:srgbClr val="C00000"/>
                </a:solidFill>
                <a:cs typeface="+mn-ea"/>
                <a:sym typeface="+mn-lt"/>
              </a:rPr>
              <a:t>13</a:t>
            </a:r>
            <a:r>
              <a:rPr lang="zh-CN" altLang="en-US" sz="1400" spc="600" dirty="0">
                <a:solidFill>
                  <a:srgbClr val="C00000"/>
                </a:solidFill>
                <a:cs typeface="+mn-ea"/>
                <a:sym typeface="+mn-lt"/>
              </a:rPr>
              <a:t>至</a:t>
            </a:r>
            <a:r>
              <a:rPr lang="en-US" altLang="zh-CN" sz="1400" spc="600" dirty="0">
                <a:solidFill>
                  <a:srgbClr val="C00000"/>
                </a:solidFill>
                <a:cs typeface="+mn-ea"/>
                <a:sym typeface="+mn-lt"/>
              </a:rPr>
              <a:t>19</a:t>
            </a:r>
            <a:r>
              <a:rPr lang="zh-CN" altLang="en-US" sz="1400" spc="600" dirty="0">
                <a:solidFill>
                  <a:srgbClr val="C00000"/>
                </a:solidFill>
                <a:cs typeface="+mn-ea"/>
                <a:sym typeface="+mn-lt"/>
              </a:rPr>
              <a:t>日，主题为“落实安全规章制度，强化安全防范措施”的“安全生产周”活动在全国展开。</a:t>
            </a:r>
            <a:endParaRPr kumimoji="0" lang="zh-CN" altLang="en-US" sz="1200" b="0" i="0" u="none" strike="noStrike" kern="0" cap="none" spc="600" normalizeH="0" noProof="0" dirty="0">
              <a:ln>
                <a:noFill/>
              </a:ln>
              <a:solidFill>
                <a:srgbClr val="C00000"/>
              </a:solidFill>
              <a:effectLst/>
              <a:uLnTx/>
              <a:uFillTx/>
              <a:cs typeface="+mn-ea"/>
              <a:sym typeface="+mn-lt"/>
            </a:endParaRPr>
          </a:p>
        </p:txBody>
      </p:sp>
      <p:sp>
        <p:nvSpPr>
          <p:cNvPr id="21" name="文本框 20"/>
          <p:cNvSpPr txBox="1"/>
          <p:nvPr/>
        </p:nvSpPr>
        <p:spPr>
          <a:xfrm>
            <a:off x="7184916" y="4482265"/>
            <a:ext cx="3621423" cy="1384995"/>
          </a:xfrm>
          <a:prstGeom prst="rect">
            <a:avLst/>
          </a:prstGeom>
          <a:noFill/>
        </p:spPr>
        <p:txBody>
          <a:bodyPr wrap="square">
            <a:spAutoFit/>
          </a:bodyPr>
          <a:lstStyle/>
          <a:p>
            <a:pPr lvl="0" algn="ctr">
              <a:lnSpc>
                <a:spcPct val="150000"/>
              </a:lnSpc>
            </a:pPr>
            <a:r>
              <a:rPr lang="en-US" altLang="zh-CN" sz="1400" spc="600" dirty="0">
                <a:solidFill>
                  <a:srgbClr val="C00000"/>
                </a:solidFill>
                <a:cs typeface="+mn-ea"/>
                <a:sym typeface="+mn-lt"/>
              </a:rPr>
              <a:t>11</a:t>
            </a:r>
            <a:r>
              <a:rPr lang="zh-CN" altLang="en-US" sz="1400" spc="600" dirty="0">
                <a:solidFill>
                  <a:srgbClr val="C00000"/>
                </a:solidFill>
                <a:cs typeface="+mn-ea"/>
                <a:sym typeface="+mn-lt"/>
              </a:rPr>
              <a:t>年来，“安全生产周”活动较好地促进了企业安全生产，积累和创造了许多安全宣传教育成功的经验。</a:t>
            </a:r>
            <a:endParaRPr kumimoji="0" lang="zh-CN" altLang="en-US" sz="1200" b="0" i="0" u="none" strike="noStrike" kern="0" cap="none" spc="600" normalizeH="0" noProof="0" dirty="0">
              <a:ln>
                <a:noFill/>
              </a:ln>
              <a:solidFill>
                <a:srgbClr val="C00000"/>
              </a:solidFill>
              <a:effectLst/>
              <a:uLnTx/>
              <a:uFillTx/>
              <a:cs typeface="+mn-ea"/>
              <a:sym typeface="+mn-lt"/>
            </a:endParaRPr>
          </a:p>
        </p:txBody>
      </p:sp>
      <p:grpSp>
        <p:nvGrpSpPr>
          <p:cNvPr id="23" name="组合 22"/>
          <p:cNvGrpSpPr/>
          <p:nvPr/>
        </p:nvGrpSpPr>
        <p:grpSpPr>
          <a:xfrm>
            <a:off x="5123176" y="2664631"/>
            <a:ext cx="2029341" cy="2229374"/>
            <a:chOff x="4761321" y="2266889"/>
            <a:chExt cx="2029341" cy="2229374"/>
          </a:xfrm>
        </p:grpSpPr>
        <p:grpSp>
          <p:nvGrpSpPr>
            <p:cNvPr id="24" name="组合 23"/>
            <p:cNvGrpSpPr/>
            <p:nvPr/>
          </p:nvGrpSpPr>
          <p:grpSpPr>
            <a:xfrm flipV="1">
              <a:off x="4761321" y="2271027"/>
              <a:ext cx="934650" cy="1211792"/>
              <a:chOff x="95835" y="-63022"/>
              <a:chExt cx="1273325" cy="1788032"/>
            </a:xfrm>
            <a:solidFill>
              <a:srgbClr val="F8F0C1"/>
            </a:solidFill>
          </p:grpSpPr>
          <p:sp>
            <p:nvSpPr>
              <p:cNvPr id="31" name="圆: 空心 30"/>
              <p:cNvSpPr/>
              <p:nvPr/>
            </p:nvSpPr>
            <p:spPr>
              <a:xfrm>
                <a:off x="95835" y="451686"/>
                <a:ext cx="1273325" cy="1273324"/>
              </a:xfrm>
              <a:prstGeom prst="donut">
                <a:avLst>
                  <a:gd name="adj" fmla="val 11121"/>
                </a:avLst>
              </a:prstGeom>
              <a:solidFill>
                <a:srgbClr val="B10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75000A"/>
                  </a:solidFill>
                  <a:cs typeface="+mn-ea"/>
                  <a:sym typeface="+mn-lt"/>
                </a:endParaRPr>
              </a:p>
            </p:txBody>
          </p:sp>
          <p:sp>
            <p:nvSpPr>
              <p:cNvPr id="32" name="文本框 26"/>
              <p:cNvSpPr txBox="1"/>
              <p:nvPr/>
            </p:nvSpPr>
            <p:spPr>
              <a:xfrm flipV="1">
                <a:off x="164989" y="-63022"/>
                <a:ext cx="1072162" cy="1589465"/>
              </a:xfrm>
              <a:prstGeom prst="rect">
                <a:avLst/>
              </a:prstGeom>
              <a:noFill/>
              <a:ln>
                <a:noFill/>
              </a:ln>
            </p:spPr>
            <p:txBody>
              <a:bodyPr wrap="square" rtlCol="0">
                <a:spAutoFit/>
              </a:bodyPr>
              <a:lstStyle/>
              <a:p>
                <a:pPr algn="ctr"/>
                <a:r>
                  <a:rPr lang="en-US" altLang="zh-CN" sz="3200" b="1" dirty="0">
                    <a:solidFill>
                      <a:srgbClr val="B70100"/>
                    </a:solidFill>
                    <a:cs typeface="+mn-ea"/>
                    <a:sym typeface="+mn-lt"/>
                  </a:rPr>
                  <a:t>0 1</a:t>
                </a:r>
                <a:endParaRPr lang="zh-CN" altLang="en-US" sz="3200" b="1" dirty="0">
                  <a:solidFill>
                    <a:srgbClr val="B70100"/>
                  </a:solidFill>
                  <a:cs typeface="+mn-ea"/>
                  <a:sym typeface="+mn-lt"/>
                </a:endParaRPr>
              </a:p>
            </p:txBody>
          </p:sp>
        </p:grpSp>
        <p:sp>
          <p:nvSpPr>
            <p:cNvPr id="25" name="圆: 空心 24"/>
            <p:cNvSpPr/>
            <p:nvPr/>
          </p:nvSpPr>
          <p:spPr>
            <a:xfrm flipV="1">
              <a:off x="5856012" y="2266889"/>
              <a:ext cx="934650" cy="862962"/>
            </a:xfrm>
            <a:prstGeom prst="donut">
              <a:avLst>
                <a:gd name="adj" fmla="val 11121"/>
              </a:avLst>
            </a:prstGeom>
            <a:solidFill>
              <a:srgbClr val="B10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75000A"/>
                </a:solidFill>
                <a:cs typeface="+mn-ea"/>
                <a:sym typeface="+mn-lt"/>
              </a:endParaRPr>
            </a:p>
          </p:txBody>
        </p:sp>
        <p:sp>
          <p:nvSpPr>
            <p:cNvPr id="26" name="文本框 26"/>
            <p:cNvSpPr txBox="1"/>
            <p:nvPr/>
          </p:nvSpPr>
          <p:spPr>
            <a:xfrm>
              <a:off x="5906773" y="2411486"/>
              <a:ext cx="786992" cy="1077218"/>
            </a:xfrm>
            <a:prstGeom prst="rect">
              <a:avLst/>
            </a:prstGeom>
            <a:noFill/>
            <a:ln>
              <a:noFill/>
            </a:ln>
          </p:spPr>
          <p:txBody>
            <a:bodyPr wrap="square" rtlCol="0">
              <a:spAutoFit/>
            </a:bodyPr>
            <a:lstStyle/>
            <a:p>
              <a:pPr algn="ctr"/>
              <a:r>
                <a:rPr lang="en-US" altLang="zh-CN" sz="3200" b="1" dirty="0">
                  <a:solidFill>
                    <a:srgbClr val="B70100"/>
                  </a:solidFill>
                  <a:cs typeface="+mn-ea"/>
                  <a:sym typeface="+mn-lt"/>
                </a:rPr>
                <a:t>0 2</a:t>
              </a:r>
              <a:endParaRPr lang="zh-CN" altLang="en-US" sz="3200" b="1" dirty="0">
                <a:solidFill>
                  <a:srgbClr val="B70100"/>
                </a:solidFill>
                <a:cs typeface="+mn-ea"/>
                <a:sym typeface="+mn-lt"/>
              </a:endParaRPr>
            </a:p>
          </p:txBody>
        </p:sp>
        <p:sp>
          <p:nvSpPr>
            <p:cNvPr id="27" name="圆: 空心 26"/>
            <p:cNvSpPr/>
            <p:nvPr/>
          </p:nvSpPr>
          <p:spPr>
            <a:xfrm flipV="1">
              <a:off x="5856012" y="3274448"/>
              <a:ext cx="934650" cy="862962"/>
            </a:xfrm>
            <a:prstGeom prst="donut">
              <a:avLst>
                <a:gd name="adj" fmla="val 11121"/>
              </a:avLst>
            </a:prstGeom>
            <a:solidFill>
              <a:srgbClr val="B10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75000A"/>
                </a:solidFill>
                <a:cs typeface="+mn-ea"/>
                <a:sym typeface="+mn-lt"/>
              </a:endParaRPr>
            </a:p>
          </p:txBody>
        </p:sp>
        <p:sp>
          <p:nvSpPr>
            <p:cNvPr id="28" name="文本框 26"/>
            <p:cNvSpPr txBox="1"/>
            <p:nvPr/>
          </p:nvSpPr>
          <p:spPr>
            <a:xfrm>
              <a:off x="5906773" y="3419045"/>
              <a:ext cx="786992" cy="1077218"/>
            </a:xfrm>
            <a:prstGeom prst="rect">
              <a:avLst/>
            </a:prstGeom>
            <a:noFill/>
            <a:ln>
              <a:noFill/>
            </a:ln>
          </p:spPr>
          <p:txBody>
            <a:bodyPr wrap="square" rtlCol="0">
              <a:spAutoFit/>
            </a:bodyPr>
            <a:lstStyle/>
            <a:p>
              <a:pPr algn="ctr"/>
              <a:r>
                <a:rPr lang="en-US" altLang="zh-CN" sz="3200" b="1" dirty="0">
                  <a:solidFill>
                    <a:srgbClr val="B70100"/>
                  </a:solidFill>
                  <a:cs typeface="+mn-ea"/>
                  <a:sym typeface="+mn-lt"/>
                </a:rPr>
                <a:t>0 4</a:t>
              </a:r>
              <a:endParaRPr lang="zh-CN" altLang="en-US" sz="3200" b="1" dirty="0">
                <a:solidFill>
                  <a:srgbClr val="B70100"/>
                </a:solidFill>
                <a:cs typeface="+mn-ea"/>
                <a:sym typeface="+mn-lt"/>
              </a:endParaRPr>
            </a:p>
          </p:txBody>
        </p:sp>
        <p:sp>
          <p:nvSpPr>
            <p:cNvPr id="29" name="圆: 空心 28"/>
            <p:cNvSpPr/>
            <p:nvPr/>
          </p:nvSpPr>
          <p:spPr>
            <a:xfrm flipV="1">
              <a:off x="4782027" y="3240681"/>
              <a:ext cx="934650" cy="862962"/>
            </a:xfrm>
            <a:prstGeom prst="donut">
              <a:avLst>
                <a:gd name="adj" fmla="val 11121"/>
              </a:avLst>
            </a:prstGeom>
            <a:solidFill>
              <a:srgbClr val="B10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75000A"/>
                </a:solidFill>
                <a:cs typeface="+mn-ea"/>
                <a:sym typeface="+mn-lt"/>
              </a:endParaRPr>
            </a:p>
          </p:txBody>
        </p:sp>
        <p:sp>
          <p:nvSpPr>
            <p:cNvPr id="30" name="文本框 26"/>
            <p:cNvSpPr txBox="1"/>
            <p:nvPr/>
          </p:nvSpPr>
          <p:spPr>
            <a:xfrm>
              <a:off x="4832788" y="3385278"/>
              <a:ext cx="786992" cy="1077218"/>
            </a:xfrm>
            <a:prstGeom prst="rect">
              <a:avLst/>
            </a:prstGeom>
            <a:noFill/>
            <a:ln>
              <a:noFill/>
            </a:ln>
          </p:spPr>
          <p:txBody>
            <a:bodyPr wrap="square" rtlCol="0">
              <a:spAutoFit/>
            </a:bodyPr>
            <a:lstStyle/>
            <a:p>
              <a:pPr algn="ctr"/>
              <a:r>
                <a:rPr lang="en-US" altLang="zh-CN" sz="3200" b="1" dirty="0">
                  <a:solidFill>
                    <a:srgbClr val="B70100"/>
                  </a:solidFill>
                  <a:cs typeface="+mn-ea"/>
                  <a:sym typeface="+mn-lt"/>
                </a:rPr>
                <a:t>0 3</a:t>
              </a:r>
              <a:endParaRPr lang="zh-CN" altLang="en-US" sz="3200" b="1" dirty="0">
                <a:solidFill>
                  <a:srgbClr val="B70100"/>
                </a:solidFill>
                <a:cs typeface="+mn-ea"/>
                <a:sym typeface="+mn-lt"/>
              </a:endParaRPr>
            </a:p>
          </p:txBody>
        </p:sp>
      </p:gr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500" advTm="2443">
        <p:random/>
      </p:transition>
    </mc:Choice>
    <mc:Fallback>
      <p:transition spd="slow" advTm="2443">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heel(1)">
                                      <p:cBhvr>
                                        <p:cTn id="12" dur="20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9"/>
                                        </p:tgtEl>
                                        <p:attrNameLst>
                                          <p:attrName>style.visibility</p:attrName>
                                        </p:attrNameLst>
                                      </p:cBhvr>
                                      <p:to>
                                        <p:strVal val="visible"/>
                                      </p:to>
                                    </p:set>
                                    <p:animEffect transition="in" filter="fade">
                                      <p:cBhvr>
                                        <p:cTn id="20" dur="500"/>
                                        <p:tgtEl>
                                          <p:spTgt spid="19"/>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0"/>
                                        </p:tgtEl>
                                        <p:attrNameLst>
                                          <p:attrName>style.visibility</p:attrName>
                                        </p:attrNameLst>
                                      </p:cBhvr>
                                      <p:to>
                                        <p:strVal val="visible"/>
                                      </p:to>
                                    </p:set>
                                    <p:animEffect transition="in" filter="fade">
                                      <p:cBhvr>
                                        <p:cTn id="23" dur="500"/>
                                        <p:tgtEl>
                                          <p:spTgt spid="20"/>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1"/>
                                        </p:tgtEl>
                                        <p:attrNameLst>
                                          <p:attrName>style.visibility</p:attrName>
                                        </p:attrNameLst>
                                      </p:cBhvr>
                                      <p:to>
                                        <p:strVal val="visible"/>
                                      </p:to>
                                    </p:set>
                                    <p:animEffect transition="in" filter="fade">
                                      <p:cBhvr>
                                        <p:cTn id="26"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矩形 20"/>
          <p:cNvSpPr/>
          <p:nvPr/>
        </p:nvSpPr>
        <p:spPr>
          <a:xfrm>
            <a:off x="660400" y="1028700"/>
            <a:ext cx="10858500" cy="53735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n>
                <a:solidFill>
                  <a:schemeClr val="bg1"/>
                </a:solidFill>
              </a:ln>
              <a:solidFill>
                <a:schemeClr val="bg1"/>
              </a:solidFill>
              <a:cs typeface="+mn-ea"/>
              <a:sym typeface="+mn-lt"/>
            </a:endParaRPr>
          </a:p>
        </p:txBody>
      </p:sp>
      <p:grpSp>
        <p:nvGrpSpPr>
          <p:cNvPr id="10" name="组合 9"/>
          <p:cNvGrpSpPr/>
          <p:nvPr/>
        </p:nvGrpSpPr>
        <p:grpSpPr>
          <a:xfrm>
            <a:off x="4353771" y="190561"/>
            <a:ext cx="3484458" cy="674781"/>
            <a:chOff x="4189953" y="570989"/>
            <a:chExt cx="853074" cy="798035"/>
          </a:xfrm>
          <a:effectLst/>
        </p:grpSpPr>
        <p:sp>
          <p:nvSpPr>
            <p:cNvPr id="11" name="文本框 10"/>
            <p:cNvSpPr txBox="1"/>
            <p:nvPr/>
          </p:nvSpPr>
          <p:spPr>
            <a:xfrm>
              <a:off x="4195249" y="1077829"/>
              <a:ext cx="826593" cy="291195"/>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000" dirty="0">
                  <a:solidFill>
                    <a:srgbClr val="F8F0C1"/>
                  </a:solidFill>
                  <a:effectLst>
                    <a:glow rad="101600">
                      <a:srgbClr val="F8F0C1">
                        <a:alpha val="40000"/>
                      </a:srgbClr>
                    </a:glow>
                  </a:effectLst>
                  <a:cs typeface="+mn-ea"/>
                  <a:sym typeface="+mn-lt"/>
                </a:rPr>
                <a:t>THE OTHER</a:t>
              </a:r>
              <a:endParaRPr lang="zh-CN" altLang="en-US" sz="1000" dirty="0">
                <a:solidFill>
                  <a:srgbClr val="F8F0C1"/>
                </a:solidFill>
                <a:effectLst>
                  <a:glow rad="101600">
                    <a:srgbClr val="F8F0C1">
                      <a:alpha val="40000"/>
                    </a:srgbClr>
                  </a:glow>
                </a:effectLst>
                <a:cs typeface="+mn-ea"/>
                <a:sym typeface="+mn-lt"/>
              </a:endParaRPr>
            </a:p>
          </p:txBody>
        </p:sp>
        <p:sp>
          <p:nvSpPr>
            <p:cNvPr id="12" name="文本框 11"/>
            <p:cNvSpPr txBox="1"/>
            <p:nvPr/>
          </p:nvSpPr>
          <p:spPr>
            <a:xfrm>
              <a:off x="4189953" y="570989"/>
              <a:ext cx="853074" cy="545992"/>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2400" dirty="0">
                  <a:solidFill>
                    <a:srgbClr val="F8F0C1"/>
                  </a:solidFill>
                  <a:effectLst>
                    <a:glow rad="101600">
                      <a:srgbClr val="F8F0C1">
                        <a:alpha val="40000"/>
                      </a:srgbClr>
                    </a:glow>
                  </a:effectLst>
                  <a:cs typeface="+mn-ea"/>
                  <a:sym typeface="+mn-lt"/>
                </a:rPr>
                <a:t>安全生产月的感受</a:t>
              </a:r>
              <a:endParaRPr lang="zh-CN" altLang="en-US" sz="2400" dirty="0">
                <a:solidFill>
                  <a:srgbClr val="F8F0C1"/>
                </a:solidFill>
                <a:effectLst>
                  <a:glow rad="101600">
                    <a:srgbClr val="F8F0C1">
                      <a:alpha val="40000"/>
                    </a:srgbClr>
                  </a:glow>
                </a:effectLst>
                <a:cs typeface="+mn-ea"/>
                <a:sym typeface="+mn-lt"/>
              </a:endParaRPr>
            </a:p>
          </p:txBody>
        </p:sp>
      </p:grpSp>
      <p:grpSp>
        <p:nvGrpSpPr>
          <p:cNvPr id="6" name="组合 5"/>
          <p:cNvGrpSpPr/>
          <p:nvPr/>
        </p:nvGrpSpPr>
        <p:grpSpPr>
          <a:xfrm>
            <a:off x="1281965" y="1753976"/>
            <a:ext cx="2363372" cy="773723"/>
            <a:chOff x="1281965" y="1485875"/>
            <a:chExt cx="2363372" cy="773723"/>
          </a:xfrm>
          <a:solidFill>
            <a:srgbClr val="8A0203"/>
          </a:solidFill>
        </p:grpSpPr>
        <p:sp>
          <p:nvSpPr>
            <p:cNvPr id="7" name="箭头: 五边形 6"/>
            <p:cNvSpPr/>
            <p:nvPr/>
          </p:nvSpPr>
          <p:spPr>
            <a:xfrm>
              <a:off x="1281965" y="1485875"/>
              <a:ext cx="2363372" cy="773723"/>
            </a:xfrm>
            <a:prstGeom prst="homePlate">
              <a:avLst>
                <a:gd name="adj" fmla="val 37273"/>
              </a:avLst>
            </a:prstGeom>
            <a:grpFill/>
            <a:ln w="19050">
              <a:solidFill>
                <a:srgbClr val="8A0203"/>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8F0C1"/>
                </a:solidFill>
                <a:cs typeface="+mn-ea"/>
                <a:sym typeface="+mn-lt"/>
              </a:endParaRPr>
            </a:p>
          </p:txBody>
        </p:sp>
        <p:sp>
          <p:nvSpPr>
            <p:cNvPr id="8" name="文本框 96"/>
            <p:cNvSpPr txBox="1"/>
            <p:nvPr/>
          </p:nvSpPr>
          <p:spPr>
            <a:xfrm>
              <a:off x="1529954" y="1641904"/>
              <a:ext cx="1614175" cy="461665"/>
            </a:xfrm>
            <a:prstGeom prst="rect">
              <a:avLst/>
            </a:prstGeom>
            <a:grpFill/>
            <a:ln w="19050">
              <a:solidFill>
                <a:srgbClr val="8A0203"/>
              </a:solidFill>
              <a:prstDash val="solid"/>
            </a:ln>
          </p:spPr>
          <p:txBody>
            <a:bodyPr wrap="square" rtlCol="0">
              <a:spAutoFit/>
            </a:bodyPr>
            <a:lstStyle/>
            <a:p>
              <a:pPr algn="ctr"/>
              <a:r>
                <a:rPr lang="zh-CN" altLang="en-US" sz="2400" spc="300" dirty="0">
                  <a:solidFill>
                    <a:schemeClr val="bg1"/>
                  </a:solidFill>
                  <a:cs typeface="+mn-ea"/>
                  <a:sym typeface="+mn-lt"/>
                </a:rPr>
                <a:t>节日感受</a:t>
              </a:r>
              <a:endParaRPr lang="zh-CN" altLang="en-US" sz="2400" spc="300" dirty="0">
                <a:solidFill>
                  <a:schemeClr val="bg1"/>
                </a:solidFill>
                <a:cs typeface="+mn-ea"/>
                <a:sym typeface="+mn-lt"/>
              </a:endParaRPr>
            </a:p>
          </p:txBody>
        </p:sp>
      </p:grpSp>
      <p:grpSp>
        <p:nvGrpSpPr>
          <p:cNvPr id="9" name="组合 8"/>
          <p:cNvGrpSpPr/>
          <p:nvPr/>
        </p:nvGrpSpPr>
        <p:grpSpPr>
          <a:xfrm flipH="1">
            <a:off x="8639363" y="3236408"/>
            <a:ext cx="2363372" cy="773723"/>
            <a:chOff x="1281965" y="1485875"/>
            <a:chExt cx="2363372" cy="773723"/>
          </a:xfrm>
          <a:solidFill>
            <a:srgbClr val="8A0203"/>
          </a:solidFill>
        </p:grpSpPr>
        <p:sp>
          <p:nvSpPr>
            <p:cNvPr id="13" name="箭头: 五边形 12"/>
            <p:cNvSpPr/>
            <p:nvPr/>
          </p:nvSpPr>
          <p:spPr>
            <a:xfrm>
              <a:off x="1281965" y="1485875"/>
              <a:ext cx="2363372" cy="773723"/>
            </a:xfrm>
            <a:prstGeom prst="homePlate">
              <a:avLst>
                <a:gd name="adj" fmla="val 37273"/>
              </a:avLst>
            </a:prstGeom>
            <a:grpFill/>
            <a:ln w="19050">
              <a:solidFill>
                <a:srgbClr val="8A0203"/>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8F0C1"/>
                </a:solidFill>
                <a:cs typeface="+mn-ea"/>
                <a:sym typeface="+mn-lt"/>
              </a:endParaRPr>
            </a:p>
          </p:txBody>
        </p:sp>
        <p:sp>
          <p:nvSpPr>
            <p:cNvPr id="14" name="文本框 96"/>
            <p:cNvSpPr txBox="1"/>
            <p:nvPr/>
          </p:nvSpPr>
          <p:spPr>
            <a:xfrm>
              <a:off x="1529954" y="1641904"/>
              <a:ext cx="1614175" cy="461665"/>
            </a:xfrm>
            <a:prstGeom prst="rect">
              <a:avLst/>
            </a:prstGeom>
            <a:grpFill/>
            <a:ln w="19050">
              <a:solidFill>
                <a:srgbClr val="8A0203"/>
              </a:solidFill>
              <a:prstDash val="solid"/>
            </a:ln>
          </p:spPr>
          <p:txBody>
            <a:bodyPr wrap="square" rtlCol="0">
              <a:spAutoFit/>
            </a:bodyPr>
            <a:lstStyle/>
            <a:p>
              <a:pPr algn="ctr"/>
              <a:r>
                <a:rPr lang="zh-CN" altLang="en-US" sz="2400" spc="300" dirty="0">
                  <a:solidFill>
                    <a:schemeClr val="bg1"/>
                  </a:solidFill>
                  <a:cs typeface="+mn-ea"/>
                  <a:sym typeface="+mn-lt"/>
                </a:rPr>
                <a:t>节日感受</a:t>
              </a:r>
              <a:endParaRPr lang="zh-CN" altLang="en-US" sz="2400" spc="300" dirty="0">
                <a:solidFill>
                  <a:schemeClr val="bg1"/>
                </a:solidFill>
                <a:cs typeface="+mn-ea"/>
                <a:sym typeface="+mn-lt"/>
              </a:endParaRPr>
            </a:p>
          </p:txBody>
        </p:sp>
      </p:grpSp>
      <p:grpSp>
        <p:nvGrpSpPr>
          <p:cNvPr id="15" name="组合 14"/>
          <p:cNvGrpSpPr/>
          <p:nvPr/>
        </p:nvGrpSpPr>
        <p:grpSpPr>
          <a:xfrm>
            <a:off x="1155355" y="4935659"/>
            <a:ext cx="2363372" cy="773723"/>
            <a:chOff x="1281965" y="1485875"/>
            <a:chExt cx="2363372" cy="773723"/>
          </a:xfrm>
          <a:solidFill>
            <a:srgbClr val="8A0203"/>
          </a:solidFill>
        </p:grpSpPr>
        <p:sp>
          <p:nvSpPr>
            <p:cNvPr id="16" name="箭头: 五边形 15"/>
            <p:cNvSpPr/>
            <p:nvPr/>
          </p:nvSpPr>
          <p:spPr>
            <a:xfrm>
              <a:off x="1281965" y="1485875"/>
              <a:ext cx="2363372" cy="773723"/>
            </a:xfrm>
            <a:prstGeom prst="homePlate">
              <a:avLst>
                <a:gd name="adj" fmla="val 37273"/>
              </a:avLst>
            </a:prstGeom>
            <a:grpFill/>
            <a:ln w="19050">
              <a:solidFill>
                <a:srgbClr val="8A0203"/>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F8F0C1"/>
                </a:solidFill>
                <a:cs typeface="+mn-ea"/>
                <a:sym typeface="+mn-lt"/>
              </a:endParaRPr>
            </a:p>
          </p:txBody>
        </p:sp>
        <p:sp>
          <p:nvSpPr>
            <p:cNvPr id="17" name="文本框 96"/>
            <p:cNvSpPr txBox="1"/>
            <p:nvPr/>
          </p:nvSpPr>
          <p:spPr>
            <a:xfrm>
              <a:off x="1529954" y="1641904"/>
              <a:ext cx="1614175" cy="461665"/>
            </a:xfrm>
            <a:prstGeom prst="rect">
              <a:avLst/>
            </a:prstGeom>
            <a:grpFill/>
            <a:ln w="19050">
              <a:solidFill>
                <a:srgbClr val="8A0203"/>
              </a:solidFill>
              <a:prstDash val="solid"/>
            </a:ln>
          </p:spPr>
          <p:txBody>
            <a:bodyPr wrap="square" rtlCol="0">
              <a:spAutoFit/>
            </a:bodyPr>
            <a:lstStyle/>
            <a:p>
              <a:pPr algn="ctr"/>
              <a:r>
                <a:rPr lang="zh-CN" altLang="en-US" sz="2400" spc="300" dirty="0">
                  <a:solidFill>
                    <a:schemeClr val="bg1"/>
                  </a:solidFill>
                  <a:cs typeface="+mn-ea"/>
                  <a:sym typeface="+mn-lt"/>
                </a:rPr>
                <a:t>节日感受</a:t>
              </a:r>
              <a:endParaRPr lang="zh-CN" altLang="en-US" sz="2400" spc="300" dirty="0">
                <a:solidFill>
                  <a:schemeClr val="bg1"/>
                </a:solidFill>
                <a:cs typeface="+mn-ea"/>
                <a:sym typeface="+mn-lt"/>
              </a:endParaRPr>
            </a:p>
          </p:txBody>
        </p:sp>
      </p:grpSp>
      <p:sp>
        <p:nvSpPr>
          <p:cNvPr id="18" name="文本框 17"/>
          <p:cNvSpPr txBox="1"/>
          <p:nvPr/>
        </p:nvSpPr>
        <p:spPr>
          <a:xfrm>
            <a:off x="4032721" y="1793947"/>
            <a:ext cx="6924222" cy="700576"/>
          </a:xfrm>
          <a:prstGeom prst="rect">
            <a:avLst/>
          </a:prstGeom>
          <a:noFill/>
          <a:ln>
            <a:solidFill>
              <a:srgbClr val="8A0203"/>
            </a:solidFill>
          </a:ln>
        </p:spPr>
        <p:txBody>
          <a:bodyPr wrap="square">
            <a:spAutoFit/>
          </a:bodyPr>
          <a:lstStyle/>
          <a:p>
            <a:pPr lvl="0">
              <a:lnSpc>
                <a:spcPct val="150000"/>
              </a:lnSpc>
            </a:pPr>
            <a:r>
              <a:rPr lang="zh-CN" altLang="en-US" sz="1400" spc="600" dirty="0">
                <a:solidFill>
                  <a:srgbClr val="C00000"/>
                </a:solidFill>
                <a:cs typeface="+mn-ea"/>
                <a:sym typeface="+mn-lt"/>
              </a:rPr>
              <a:t>这是党中央、国务院为宣传安全生产一系列方针政策和普及安全生产法律法规知识、增强全民安全意识的一项重要举措。</a:t>
            </a:r>
            <a:endParaRPr kumimoji="0" lang="zh-CN" altLang="en-US" sz="1200" b="0" i="0" u="none" strike="noStrike" kern="0" cap="none" spc="600" normalizeH="0" noProof="0" dirty="0">
              <a:ln>
                <a:noFill/>
              </a:ln>
              <a:solidFill>
                <a:srgbClr val="C00000"/>
              </a:solidFill>
              <a:effectLst/>
              <a:uLnTx/>
              <a:uFillTx/>
              <a:cs typeface="+mn-ea"/>
              <a:sym typeface="+mn-lt"/>
            </a:endParaRPr>
          </a:p>
        </p:txBody>
      </p:sp>
      <p:sp>
        <p:nvSpPr>
          <p:cNvPr id="19" name="文本框 18"/>
          <p:cNvSpPr txBox="1"/>
          <p:nvPr/>
        </p:nvSpPr>
        <p:spPr>
          <a:xfrm>
            <a:off x="1281965" y="3114796"/>
            <a:ext cx="6924222" cy="1346907"/>
          </a:xfrm>
          <a:prstGeom prst="rect">
            <a:avLst/>
          </a:prstGeom>
          <a:noFill/>
          <a:ln>
            <a:solidFill>
              <a:srgbClr val="8A0203"/>
            </a:solidFill>
          </a:ln>
        </p:spPr>
        <p:txBody>
          <a:bodyPr wrap="square">
            <a:spAutoFit/>
          </a:bodyPr>
          <a:lstStyle/>
          <a:p>
            <a:pPr lvl="0">
              <a:lnSpc>
                <a:spcPct val="150000"/>
              </a:lnSpc>
            </a:pPr>
            <a:r>
              <a:rPr lang="zh-CN" altLang="en-US" sz="1400" spc="600" dirty="0">
                <a:solidFill>
                  <a:srgbClr val="C00000"/>
                </a:solidFill>
                <a:cs typeface="+mn-ea"/>
                <a:sym typeface="+mn-lt"/>
              </a:rPr>
              <a:t>此次活动旨在最大限度地消除身边的事故隐患，遏制重特大事故发生，促进安全生产形势稳定好转。活动以“三个代表”重要思想为指导，贯彻“安全第一、预防为主”的方针。</a:t>
            </a:r>
            <a:endParaRPr kumimoji="0" lang="zh-CN" altLang="en-US" sz="1200" b="0" i="0" u="none" strike="noStrike" kern="0" cap="none" spc="600" normalizeH="0" noProof="0" dirty="0">
              <a:ln>
                <a:noFill/>
              </a:ln>
              <a:solidFill>
                <a:srgbClr val="C00000"/>
              </a:solidFill>
              <a:effectLst/>
              <a:uLnTx/>
              <a:uFillTx/>
              <a:cs typeface="+mn-ea"/>
              <a:sym typeface="+mn-lt"/>
            </a:endParaRPr>
          </a:p>
        </p:txBody>
      </p:sp>
      <p:sp>
        <p:nvSpPr>
          <p:cNvPr id="20" name="文本框 19"/>
          <p:cNvSpPr txBox="1"/>
          <p:nvPr/>
        </p:nvSpPr>
        <p:spPr>
          <a:xfrm>
            <a:off x="4032721" y="4814048"/>
            <a:ext cx="6924222" cy="1061829"/>
          </a:xfrm>
          <a:prstGeom prst="rect">
            <a:avLst/>
          </a:prstGeom>
          <a:noFill/>
          <a:ln>
            <a:solidFill>
              <a:srgbClr val="8A0203"/>
            </a:solidFill>
          </a:ln>
        </p:spPr>
        <p:txBody>
          <a:bodyPr wrap="square">
            <a:spAutoFit/>
          </a:bodyPr>
          <a:lstStyle/>
          <a:p>
            <a:pPr lvl="0">
              <a:lnSpc>
                <a:spcPct val="150000"/>
              </a:lnSpc>
            </a:pPr>
            <a:r>
              <a:rPr lang="zh-CN" altLang="en-US" sz="1400" spc="600" dirty="0">
                <a:solidFill>
                  <a:srgbClr val="C00000"/>
                </a:solidFill>
                <a:cs typeface="+mn-ea"/>
                <a:sym typeface="+mn-lt"/>
              </a:rPr>
              <a:t>突出“安全责任重于泰山”这一主题，普及安全生产的法律法规和安全知识。为了进一步强化各级、各岗位的安全生产责任制。</a:t>
            </a:r>
            <a:endParaRPr kumimoji="0" lang="zh-CN" altLang="en-US" sz="1200" b="0" i="0" u="none" strike="noStrike" kern="0" cap="none" spc="600" normalizeH="0" noProof="0" dirty="0">
              <a:ln>
                <a:noFill/>
              </a:ln>
              <a:solidFill>
                <a:srgbClr val="C00000"/>
              </a:solidFill>
              <a:effectLst/>
              <a:uLnTx/>
              <a:uFillTx/>
              <a:cs typeface="+mn-ea"/>
              <a:sym typeface="+mn-lt"/>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500" advTm="2069">
        <p:random/>
      </p:transition>
    </mc:Choice>
    <mc:Fallback>
      <p:transition spd="slow" advTm="2069">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fade">
                                      <p:cBhvr>
                                        <p:cTn id="15" dur="500"/>
                                        <p:tgtEl>
                                          <p:spTgt spid="1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500"/>
                                        <p:tgtEl>
                                          <p:spTgt spid="15"/>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fade">
                                      <p:cBhvr>
                                        <p:cTn id="29"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文本框 9"/>
          <p:cNvSpPr txBox="1"/>
          <p:nvPr/>
        </p:nvSpPr>
        <p:spPr>
          <a:xfrm>
            <a:off x="3913212" y="4281246"/>
            <a:ext cx="4352875" cy="461665"/>
          </a:xfrm>
          <a:prstGeom prst="rect">
            <a:avLst/>
          </a:prstGeom>
          <a:noFill/>
        </p:spPr>
        <p:txBody>
          <a:bodyPr wrap="square" rtlCol="0">
            <a:spAutoFit/>
          </a:bodyPr>
          <a:lstStyle/>
          <a:p>
            <a:pPr algn="ctr"/>
            <a:r>
              <a:rPr lang="zh-CN" altLang="en-US" sz="2400" dirty="0">
                <a:solidFill>
                  <a:prstClr val="white"/>
                </a:solidFill>
                <a:cs typeface="+mn-ea"/>
                <a:sym typeface="+mn-lt"/>
              </a:rPr>
              <a:t>安全生产月 安全第一</a:t>
            </a:r>
            <a:r>
              <a:rPr lang="en-US" altLang="zh-CN" sz="2400" dirty="0">
                <a:solidFill>
                  <a:prstClr val="white"/>
                </a:solidFill>
                <a:cs typeface="+mn-ea"/>
                <a:sym typeface="+mn-lt"/>
              </a:rPr>
              <a:t> </a:t>
            </a:r>
            <a:r>
              <a:rPr lang="zh-CN" altLang="en-US" sz="2400" dirty="0">
                <a:solidFill>
                  <a:prstClr val="white"/>
                </a:solidFill>
                <a:cs typeface="+mn-ea"/>
                <a:sym typeface="+mn-lt"/>
              </a:rPr>
              <a:t>预防为主</a:t>
            </a:r>
            <a:endParaRPr lang="zh-CN" altLang="en-US" sz="2400" dirty="0">
              <a:solidFill>
                <a:prstClr val="white"/>
              </a:solidFill>
              <a:cs typeface="+mn-ea"/>
              <a:sym typeface="+mn-lt"/>
            </a:endParaRPr>
          </a:p>
        </p:txBody>
      </p:sp>
      <p:sp>
        <p:nvSpPr>
          <p:cNvPr id="11" name="文本框 10"/>
          <p:cNvSpPr txBox="1"/>
          <p:nvPr/>
        </p:nvSpPr>
        <p:spPr>
          <a:xfrm>
            <a:off x="9727013" y="1423306"/>
            <a:ext cx="1682651" cy="276999"/>
          </a:xfrm>
          <a:prstGeom prst="rect">
            <a:avLst/>
          </a:prstGeom>
          <a:noFill/>
        </p:spPr>
        <p:txBody>
          <a:bodyPr wrap="square" rtlCol="0">
            <a:spAutoFit/>
          </a:bodyPr>
          <a:lstStyle/>
          <a:p>
            <a:pPr algn="ctr"/>
            <a:r>
              <a:rPr lang="zh-CN" altLang="en-US" sz="1200" dirty="0">
                <a:solidFill>
                  <a:srgbClr val="FDE2E2"/>
                </a:solidFill>
                <a:cs typeface="+mn-ea"/>
                <a:sym typeface="+mn-lt"/>
              </a:rPr>
              <a:t>生</a:t>
            </a:r>
            <a:r>
              <a:rPr lang="en-US" altLang="zh-CN" sz="1200" dirty="0">
                <a:solidFill>
                  <a:srgbClr val="FDE2E2"/>
                </a:solidFill>
                <a:cs typeface="+mn-ea"/>
                <a:sym typeface="+mn-lt"/>
              </a:rPr>
              <a:t>.</a:t>
            </a:r>
            <a:r>
              <a:rPr lang="zh-CN" altLang="en-US" sz="1200" dirty="0">
                <a:solidFill>
                  <a:srgbClr val="FDE2E2"/>
                </a:solidFill>
                <a:cs typeface="+mn-ea"/>
                <a:sym typeface="+mn-lt"/>
              </a:rPr>
              <a:t>命</a:t>
            </a:r>
            <a:r>
              <a:rPr lang="en-US" altLang="zh-CN" sz="1200" dirty="0">
                <a:solidFill>
                  <a:srgbClr val="FDE2E2"/>
                </a:solidFill>
                <a:cs typeface="+mn-ea"/>
                <a:sym typeface="+mn-lt"/>
              </a:rPr>
              <a:t>.</a:t>
            </a:r>
            <a:r>
              <a:rPr lang="zh-CN" altLang="en-US" sz="1200" dirty="0">
                <a:solidFill>
                  <a:srgbClr val="FDE2E2"/>
                </a:solidFill>
                <a:cs typeface="+mn-ea"/>
                <a:sym typeface="+mn-lt"/>
              </a:rPr>
              <a:t>至</a:t>
            </a:r>
            <a:r>
              <a:rPr lang="en-US" altLang="zh-CN" sz="1200" dirty="0">
                <a:solidFill>
                  <a:srgbClr val="FDE2E2"/>
                </a:solidFill>
                <a:cs typeface="+mn-ea"/>
                <a:sym typeface="+mn-lt"/>
              </a:rPr>
              <a:t>.</a:t>
            </a:r>
            <a:r>
              <a:rPr lang="zh-CN" altLang="en-US" sz="1200" dirty="0">
                <a:solidFill>
                  <a:srgbClr val="FDE2E2"/>
                </a:solidFill>
                <a:cs typeface="+mn-ea"/>
                <a:sym typeface="+mn-lt"/>
              </a:rPr>
              <a:t>上</a:t>
            </a:r>
            <a:endParaRPr lang="zh-CN" altLang="en-US" sz="1200" dirty="0">
              <a:solidFill>
                <a:srgbClr val="FDE2E2"/>
              </a:solidFill>
              <a:cs typeface="+mn-ea"/>
              <a:sym typeface="+mn-lt"/>
            </a:endParaRPr>
          </a:p>
        </p:txBody>
      </p:sp>
      <p:sp>
        <p:nvSpPr>
          <p:cNvPr id="12" name="文本框 11"/>
          <p:cNvSpPr txBox="1"/>
          <p:nvPr/>
        </p:nvSpPr>
        <p:spPr>
          <a:xfrm>
            <a:off x="9274877" y="1167172"/>
            <a:ext cx="2586923" cy="276999"/>
          </a:xfrm>
          <a:prstGeom prst="rect">
            <a:avLst/>
          </a:prstGeom>
          <a:noFill/>
        </p:spPr>
        <p:txBody>
          <a:bodyPr wrap="square">
            <a:spAutoFit/>
          </a:bodyPr>
          <a:lstStyle/>
          <a:p>
            <a:pPr algn="ctr"/>
            <a:r>
              <a:rPr lang="en-US" altLang="zh-CN" sz="1200" dirty="0">
                <a:solidFill>
                  <a:srgbClr val="FDE2E2"/>
                </a:solidFill>
                <a:cs typeface="+mn-ea"/>
                <a:sym typeface="+mn-lt"/>
              </a:rPr>
              <a:t>SAFE PRODUCTION MONTH</a:t>
            </a:r>
            <a:endParaRPr lang="en-US" altLang="zh-CN" sz="1200" dirty="0">
              <a:solidFill>
                <a:srgbClr val="FDE2E2"/>
              </a:solidFill>
              <a:cs typeface="+mn-ea"/>
              <a:sym typeface="+mn-lt"/>
            </a:endParaRPr>
          </a:p>
        </p:txBody>
      </p:sp>
      <p:sp>
        <p:nvSpPr>
          <p:cNvPr id="13" name="文本框 12"/>
          <p:cNvSpPr txBox="1"/>
          <p:nvPr/>
        </p:nvSpPr>
        <p:spPr>
          <a:xfrm>
            <a:off x="3157985" y="5035563"/>
            <a:ext cx="6303515" cy="369332"/>
          </a:xfrm>
          <a:prstGeom prst="rect">
            <a:avLst/>
          </a:prstGeom>
          <a:noFill/>
        </p:spPr>
        <p:txBody>
          <a:bodyPr wrap="square">
            <a:spAutoFit/>
          </a:bodyPr>
          <a:lstStyle/>
          <a:p>
            <a:r>
              <a:rPr lang="zh-CN" altLang="en-US" dirty="0">
                <a:solidFill>
                  <a:srgbClr val="FDEDA7"/>
                </a:solidFill>
                <a:cs typeface="+mn-ea"/>
                <a:sym typeface="+mn-lt"/>
              </a:rPr>
              <a:t>第 </a:t>
            </a:r>
            <a:r>
              <a:rPr lang="en-US" altLang="zh-CN" dirty="0">
                <a:solidFill>
                  <a:srgbClr val="FDEDA7"/>
                </a:solidFill>
                <a:cs typeface="+mn-ea"/>
                <a:sym typeface="+mn-lt"/>
              </a:rPr>
              <a:t>XX</a:t>
            </a:r>
            <a:r>
              <a:rPr lang="zh-CN" altLang="en-US" dirty="0" smtClean="0">
                <a:solidFill>
                  <a:srgbClr val="FDEDA7"/>
                </a:solidFill>
                <a:cs typeface="+mn-ea"/>
                <a:sym typeface="+mn-lt"/>
              </a:rPr>
              <a:t> </a:t>
            </a:r>
            <a:r>
              <a:rPr lang="zh-CN" altLang="en-US" dirty="0">
                <a:solidFill>
                  <a:srgbClr val="FDEDA7"/>
                </a:solidFill>
                <a:cs typeface="+mn-ea"/>
                <a:sym typeface="+mn-lt"/>
              </a:rPr>
              <a:t>个 安 全 生 产 月          </a:t>
            </a:r>
            <a:r>
              <a:rPr lang="en-US" altLang="zh-CN" dirty="0">
                <a:solidFill>
                  <a:srgbClr val="FDEDA7"/>
                </a:solidFill>
                <a:cs typeface="+mn-ea"/>
                <a:sym typeface="+mn-lt"/>
              </a:rPr>
              <a:t>#</a:t>
            </a:r>
            <a:r>
              <a:rPr lang="zh-CN" altLang="en-US" dirty="0">
                <a:solidFill>
                  <a:srgbClr val="FDEDA7"/>
                </a:solidFill>
                <a:cs typeface="+mn-ea"/>
                <a:sym typeface="+mn-lt"/>
              </a:rPr>
              <a:t>安 全 上 岗   平 安 回 家 </a:t>
            </a:r>
            <a:r>
              <a:rPr lang="en-US" altLang="zh-CN" dirty="0">
                <a:solidFill>
                  <a:srgbClr val="FDEDA7"/>
                </a:solidFill>
                <a:cs typeface="+mn-ea"/>
                <a:sym typeface="+mn-lt"/>
              </a:rPr>
              <a:t>#</a:t>
            </a:r>
            <a:endParaRPr lang="en-US" altLang="zh-CN" dirty="0">
              <a:solidFill>
                <a:srgbClr val="FDEDA7"/>
              </a:solidFill>
              <a:cs typeface="+mn-ea"/>
              <a:sym typeface="+mn-lt"/>
            </a:endParaRPr>
          </a:p>
        </p:txBody>
      </p:sp>
      <p:pic>
        <p:nvPicPr>
          <p:cNvPr id="14" name="图片 13"/>
          <p:cNvPicPr>
            <a:picLocks noChangeAspect="1"/>
          </p:cNvPicPr>
          <p:nvPr/>
        </p:nvPicPr>
        <p:blipFill rotWithShape="1">
          <a:blip r:embed="rId1">
            <a:extLst>
              <a:ext uri="{28A0092B-C50C-407E-A947-70E740481C1C}">
                <a14:useLocalDpi xmlns:a14="http://schemas.microsoft.com/office/drawing/2010/main" val="0"/>
              </a:ext>
            </a:extLst>
          </a:blip>
          <a:srcRect t="999" b="16589"/>
          <a:stretch>
            <a:fillRect/>
          </a:stretch>
        </p:blipFill>
        <p:spPr>
          <a:xfrm>
            <a:off x="9353648" y="4116349"/>
            <a:ext cx="2838352" cy="2138387"/>
          </a:xfrm>
          <a:prstGeom prst="rect">
            <a:avLst/>
          </a:prstGeom>
          <a:noFill/>
        </p:spPr>
      </p:pic>
      <p:sp>
        <p:nvSpPr>
          <p:cNvPr id="5" name="矩形 4"/>
          <p:cNvSpPr/>
          <p:nvPr/>
        </p:nvSpPr>
        <p:spPr>
          <a:xfrm>
            <a:off x="2772520" y="2171404"/>
            <a:ext cx="6646961" cy="1862048"/>
          </a:xfrm>
          <a:prstGeom prst="rect">
            <a:avLst/>
          </a:prstGeom>
          <a:noFill/>
        </p:spPr>
        <p:txBody>
          <a:bodyPr wrap="square" lIns="91440" tIns="45720" rIns="91440" bIns="45720">
            <a:spAutoFit/>
          </a:bodyPr>
          <a:lstStyle/>
          <a:p>
            <a:pPr algn="dist"/>
            <a:r>
              <a:rPr lang="zh-CN" altLang="en-US" sz="11500" dirty="0">
                <a:ln w="12700" cmpd="sng">
                  <a:solidFill>
                    <a:srgbClr val="FF0000"/>
                  </a:solidFill>
                  <a:prstDash val="solid"/>
                </a:ln>
                <a:solidFill>
                  <a:srgbClr val="F8F0C1"/>
                </a:solidFill>
                <a:latin typeface="方正粗黑宋简体" panose="02000000000000000000" pitchFamily="2" charset="-122"/>
                <a:ea typeface="方正粗黑宋简体" panose="02000000000000000000" pitchFamily="2" charset="-122"/>
                <a:cs typeface="+mn-ea"/>
                <a:sym typeface="+mn-lt"/>
              </a:rPr>
              <a:t>谢谢观看</a:t>
            </a:r>
            <a:endParaRPr lang="zh-CN" altLang="en-US" sz="11500" dirty="0">
              <a:ln w="12700" cmpd="sng">
                <a:solidFill>
                  <a:srgbClr val="FF0000"/>
                </a:solidFill>
                <a:prstDash val="solid"/>
              </a:ln>
              <a:solidFill>
                <a:srgbClr val="F8F0C1"/>
              </a:solidFill>
              <a:latin typeface="方正粗黑宋简体" panose="02000000000000000000" pitchFamily="2" charset="-122"/>
              <a:ea typeface="方正粗黑宋简体" panose="02000000000000000000" pitchFamily="2" charset="-122"/>
              <a:cs typeface="+mn-ea"/>
              <a:sym typeface="+mn-lt"/>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3808">
        <p:random/>
      </p:transition>
    </mc:Choice>
    <mc:Fallback>
      <p:transition spd="slow" advTm="3808">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1000"/>
                                        <p:tgtEl>
                                          <p:spTgt spid="10"/>
                                        </p:tgtEl>
                                      </p:cBhvr>
                                    </p:animEffect>
                                    <p:anim calcmode="lin" valueType="num">
                                      <p:cBhvr>
                                        <p:cTn id="22" dur="1000" fill="hold"/>
                                        <p:tgtEl>
                                          <p:spTgt spid="10"/>
                                        </p:tgtEl>
                                        <p:attrNameLst>
                                          <p:attrName>ppt_x</p:attrName>
                                        </p:attrNameLst>
                                      </p:cBhvr>
                                      <p:tavLst>
                                        <p:tav tm="0">
                                          <p:val>
                                            <p:strVal val="#ppt_x"/>
                                          </p:val>
                                        </p:tav>
                                        <p:tav tm="100000">
                                          <p:val>
                                            <p:strVal val="#ppt_x"/>
                                          </p:val>
                                        </p:tav>
                                      </p:tavLst>
                                    </p:anim>
                                    <p:anim calcmode="lin" valueType="num">
                                      <p:cBhvr>
                                        <p:cTn id="2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fade">
                                      <p:cBhvr>
                                        <p:cTn id="28" dur="1000"/>
                                        <p:tgtEl>
                                          <p:spTgt spid="13"/>
                                        </p:tgtEl>
                                      </p:cBhvr>
                                    </p:animEffect>
                                    <p:anim calcmode="lin" valueType="num">
                                      <p:cBhvr>
                                        <p:cTn id="29" dur="1000" fill="hold"/>
                                        <p:tgtEl>
                                          <p:spTgt spid="13"/>
                                        </p:tgtEl>
                                        <p:attrNameLst>
                                          <p:attrName>ppt_x</p:attrName>
                                        </p:attrNameLst>
                                      </p:cBhvr>
                                      <p:tavLst>
                                        <p:tav tm="0">
                                          <p:val>
                                            <p:strVal val="#ppt_x"/>
                                          </p:val>
                                        </p:tav>
                                        <p:tav tm="100000">
                                          <p:val>
                                            <p:strVal val="#ppt_x"/>
                                          </p:val>
                                        </p:tav>
                                      </p:tavLst>
                                    </p:anim>
                                    <p:anim calcmode="lin" valueType="num">
                                      <p:cBhvr>
                                        <p:cTn id="30" dur="1000" fill="hold"/>
                                        <p:tgtEl>
                                          <p:spTgt spid="13"/>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fade">
                                      <p:cBhvr>
                                        <p:cTn id="33" dur="1000"/>
                                        <p:tgtEl>
                                          <p:spTgt spid="12"/>
                                        </p:tgtEl>
                                      </p:cBhvr>
                                    </p:animEffect>
                                    <p:anim calcmode="lin" valueType="num">
                                      <p:cBhvr>
                                        <p:cTn id="34" dur="1000" fill="hold"/>
                                        <p:tgtEl>
                                          <p:spTgt spid="12"/>
                                        </p:tgtEl>
                                        <p:attrNameLst>
                                          <p:attrName>ppt_x</p:attrName>
                                        </p:attrNameLst>
                                      </p:cBhvr>
                                      <p:tavLst>
                                        <p:tav tm="0">
                                          <p:val>
                                            <p:strVal val="#ppt_x"/>
                                          </p:val>
                                        </p:tav>
                                        <p:tav tm="100000">
                                          <p:val>
                                            <p:strVal val="#ppt_x"/>
                                          </p:val>
                                        </p:tav>
                                      </p:tavLst>
                                    </p:anim>
                                    <p:anim calcmode="lin" valueType="num">
                                      <p:cBhvr>
                                        <p:cTn id="35" dur="1000" fill="hold"/>
                                        <p:tgtEl>
                                          <p:spTgt spid="12"/>
                                        </p:tgtEl>
                                        <p:attrNameLst>
                                          <p:attrName>ppt_y</p:attrName>
                                        </p:attrNameLst>
                                      </p:cBhvr>
                                      <p:tavLst>
                                        <p:tav tm="0">
                                          <p:val>
                                            <p:strVal val="#ppt_y+.1"/>
                                          </p:val>
                                        </p:tav>
                                        <p:tav tm="100000">
                                          <p:val>
                                            <p:strVal val="#ppt_y"/>
                                          </p:val>
                                        </p:tav>
                                      </p:tavLst>
                                    </p:anim>
                                  </p:childTnLst>
                                </p:cTn>
                              </p:par>
                              <p:par>
                                <p:cTn id="36" presetID="42" presetClass="entr" presetSubtype="0" fill="hold" grpId="0" nodeType="withEffect">
                                  <p:stCondLst>
                                    <p:cond delay="0"/>
                                  </p:stCondLst>
                                  <p:childTnLst>
                                    <p:set>
                                      <p:cBhvr>
                                        <p:cTn id="37" dur="1" fill="hold">
                                          <p:stCondLst>
                                            <p:cond delay="0"/>
                                          </p:stCondLst>
                                        </p:cTn>
                                        <p:tgtEl>
                                          <p:spTgt spid="11"/>
                                        </p:tgtEl>
                                        <p:attrNameLst>
                                          <p:attrName>style.visibility</p:attrName>
                                        </p:attrNameLst>
                                      </p:cBhvr>
                                      <p:to>
                                        <p:strVal val="visible"/>
                                      </p:to>
                                    </p:set>
                                    <p:animEffect transition="in" filter="fade">
                                      <p:cBhvr>
                                        <p:cTn id="38" dur="1000"/>
                                        <p:tgtEl>
                                          <p:spTgt spid="11"/>
                                        </p:tgtEl>
                                      </p:cBhvr>
                                    </p:animEffect>
                                    <p:anim calcmode="lin" valueType="num">
                                      <p:cBhvr>
                                        <p:cTn id="39" dur="1000" fill="hold"/>
                                        <p:tgtEl>
                                          <p:spTgt spid="11"/>
                                        </p:tgtEl>
                                        <p:attrNameLst>
                                          <p:attrName>ppt_x</p:attrName>
                                        </p:attrNameLst>
                                      </p:cBhvr>
                                      <p:tavLst>
                                        <p:tav tm="0">
                                          <p:val>
                                            <p:strVal val="#ppt_x"/>
                                          </p:val>
                                        </p:tav>
                                        <p:tav tm="100000">
                                          <p:val>
                                            <p:strVal val="#ppt_x"/>
                                          </p:val>
                                        </p:tav>
                                      </p:tavLst>
                                    </p:anim>
                                    <p:anim calcmode="lin" valueType="num">
                                      <p:cBhvr>
                                        <p:cTn id="4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9525" y="-36195"/>
            <a:ext cx="12182475" cy="68941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矩形 6"/>
          <p:cNvSpPr/>
          <p:nvPr/>
        </p:nvSpPr>
        <p:spPr>
          <a:xfrm>
            <a:off x="635" y="2586990"/>
            <a:ext cx="12191365" cy="1237615"/>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charset="-122"/>
              <a:ea typeface="微软雅黑" panose="020B0503020204020204" charset="-122"/>
              <a:cs typeface="+mn-cs"/>
            </a:endParaRPr>
          </a:p>
        </p:txBody>
      </p:sp>
      <p:pic>
        <p:nvPicPr>
          <p:cNvPr id="4" name="图片 3" descr="logo"/>
          <p:cNvPicPr>
            <a:picLocks noChangeAspect="1"/>
          </p:cNvPicPr>
          <p:nvPr/>
        </p:nvPicPr>
        <p:blipFill>
          <a:blip r:embed="rId1"/>
          <a:stretch>
            <a:fillRect/>
          </a:stretch>
        </p:blipFill>
        <p:spPr>
          <a:xfrm>
            <a:off x="4843145" y="1400175"/>
            <a:ext cx="2505075" cy="762000"/>
          </a:xfrm>
          <a:prstGeom prst="rect">
            <a:avLst/>
          </a:prstGeom>
        </p:spPr>
      </p:pic>
      <p:sp>
        <p:nvSpPr>
          <p:cNvPr id="5" name="文本框 4"/>
          <p:cNvSpPr txBox="1"/>
          <p:nvPr/>
        </p:nvSpPr>
        <p:spPr>
          <a:xfrm>
            <a:off x="4200525" y="4134485"/>
            <a:ext cx="3800475"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799713" y="2450814"/>
            <a:ext cx="8592574" cy="1437861"/>
            <a:chOff x="4271220" y="-3445372"/>
            <a:chExt cx="903558" cy="1437861"/>
          </a:xfrm>
          <a:effectLst/>
        </p:grpSpPr>
        <p:sp>
          <p:nvSpPr>
            <p:cNvPr id="4" name="文本框 3"/>
            <p:cNvSpPr txBox="1"/>
            <p:nvPr/>
          </p:nvSpPr>
          <p:spPr>
            <a:xfrm>
              <a:off x="4284944" y="-2315288"/>
              <a:ext cx="879138" cy="307777"/>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400" dirty="0">
                  <a:solidFill>
                    <a:srgbClr val="F8F0C1"/>
                  </a:solidFill>
                  <a:effectLst>
                    <a:glow rad="101600">
                      <a:srgbClr val="F8F0C1">
                        <a:alpha val="40000"/>
                      </a:srgbClr>
                    </a:glow>
                    <a:outerShdw blurRad="38100" dist="38100" dir="2700000" algn="tl">
                      <a:srgbClr val="000000">
                        <a:alpha val="43137"/>
                      </a:srgbClr>
                    </a:outerShdw>
                  </a:effectLst>
                  <a:cs typeface="+mn-ea"/>
                  <a:sym typeface="+mn-lt"/>
                </a:rPr>
                <a:t>THE OTHER</a:t>
              </a:r>
              <a:endParaRPr lang="zh-CN" altLang="en-US" sz="1400" dirty="0">
                <a:solidFill>
                  <a:srgbClr val="F8F0C1"/>
                </a:solidFill>
                <a:effectLst>
                  <a:glow rad="101600">
                    <a:srgbClr val="F8F0C1">
                      <a:alpha val="40000"/>
                    </a:srgbClr>
                  </a:glow>
                  <a:outerShdw blurRad="38100" dist="38100" dir="2700000" algn="tl">
                    <a:srgbClr val="000000">
                      <a:alpha val="43137"/>
                    </a:srgbClr>
                  </a:outerShdw>
                </a:effectLst>
                <a:cs typeface="+mn-ea"/>
                <a:sym typeface="+mn-lt"/>
              </a:endParaRPr>
            </a:p>
          </p:txBody>
        </p:sp>
        <p:sp>
          <p:nvSpPr>
            <p:cNvPr id="5" name="文本框 4"/>
            <p:cNvSpPr txBox="1"/>
            <p:nvPr/>
          </p:nvSpPr>
          <p:spPr>
            <a:xfrm>
              <a:off x="4271220" y="-3445372"/>
              <a:ext cx="903558" cy="1200329"/>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7200" dirty="0">
                  <a:solidFill>
                    <a:srgbClr val="F8F0C1"/>
                  </a:solidFill>
                  <a:effectLst>
                    <a:glow rad="101600">
                      <a:srgbClr val="F8F0C1">
                        <a:alpha val="40000"/>
                      </a:srgbClr>
                    </a:glow>
                    <a:outerShdw blurRad="38100" dist="38100" dir="2700000" algn="tl">
                      <a:srgbClr val="000000">
                        <a:alpha val="43137"/>
                      </a:srgbClr>
                    </a:outerShdw>
                  </a:effectLst>
                  <a:latin typeface="方正粗黑宋简体" panose="02000000000000000000" pitchFamily="2" charset="-122"/>
                  <a:ea typeface="方正粗黑宋简体" panose="02000000000000000000" pitchFamily="2" charset="-122"/>
                  <a:cs typeface="+mn-ea"/>
                  <a:sym typeface="+mn-lt"/>
                </a:rPr>
                <a:t>安全生产月的由来                      </a:t>
              </a:r>
              <a:endParaRPr lang="zh-CN" altLang="en-US" sz="7200" dirty="0">
                <a:solidFill>
                  <a:srgbClr val="F8F0C1"/>
                </a:solidFill>
                <a:effectLst>
                  <a:glow rad="101600">
                    <a:srgbClr val="F8F0C1">
                      <a:alpha val="40000"/>
                    </a:srgbClr>
                  </a:glow>
                  <a:outerShdw blurRad="38100" dist="38100" dir="2700000" algn="tl">
                    <a:srgbClr val="000000">
                      <a:alpha val="43137"/>
                    </a:srgbClr>
                  </a:outerShdw>
                </a:effectLst>
                <a:latin typeface="方正粗黑宋简体" panose="02000000000000000000" pitchFamily="2" charset="-122"/>
                <a:ea typeface="方正粗黑宋简体" panose="02000000000000000000" pitchFamily="2" charset="-122"/>
                <a:cs typeface="+mn-ea"/>
                <a:sym typeface="+mn-lt"/>
              </a:endParaRPr>
            </a:p>
          </p:txBody>
        </p:sp>
      </p:grpSp>
      <p:pic>
        <p:nvPicPr>
          <p:cNvPr id="6" name="图片 5"/>
          <p:cNvPicPr>
            <a:picLocks noChangeAspect="1"/>
          </p:cNvPicPr>
          <p:nvPr/>
        </p:nvPicPr>
        <p:blipFill rotWithShape="1">
          <a:blip r:embed="rId1">
            <a:extLst>
              <a:ext uri="{28A0092B-C50C-407E-A947-70E740481C1C}">
                <a14:useLocalDpi xmlns:a14="http://schemas.microsoft.com/office/drawing/2010/main" val="0"/>
              </a:ext>
            </a:extLst>
          </a:blip>
          <a:srcRect t="999" b="16589"/>
          <a:stretch>
            <a:fillRect/>
          </a:stretch>
        </p:blipFill>
        <p:spPr>
          <a:xfrm>
            <a:off x="8984360" y="4055631"/>
            <a:ext cx="2268594" cy="1709137"/>
          </a:xfrm>
          <a:prstGeom prst="rect">
            <a:avLst/>
          </a:prstGeom>
          <a:noFill/>
        </p:spPr>
      </p:pic>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1665">
        <p:random/>
      </p:transition>
    </mc:Choice>
    <mc:Fallback>
      <p:transition spd="slow" advTm="1665">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660400" y="1028700"/>
            <a:ext cx="10858500" cy="53735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cs typeface="+mn-ea"/>
              <a:sym typeface="+mn-lt"/>
            </a:endParaRPr>
          </a:p>
        </p:txBody>
      </p:sp>
      <p:grpSp>
        <p:nvGrpSpPr>
          <p:cNvPr id="10" name="组合 9"/>
          <p:cNvGrpSpPr/>
          <p:nvPr/>
        </p:nvGrpSpPr>
        <p:grpSpPr>
          <a:xfrm>
            <a:off x="4353771" y="190561"/>
            <a:ext cx="3484458" cy="674782"/>
            <a:chOff x="4189953" y="570988"/>
            <a:chExt cx="853074" cy="798036"/>
          </a:xfrm>
          <a:effectLst/>
        </p:grpSpPr>
        <p:sp>
          <p:nvSpPr>
            <p:cNvPr id="11" name="文本框 10"/>
            <p:cNvSpPr txBox="1"/>
            <p:nvPr/>
          </p:nvSpPr>
          <p:spPr>
            <a:xfrm>
              <a:off x="4195249" y="1077829"/>
              <a:ext cx="826593" cy="291195"/>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000" dirty="0">
                  <a:solidFill>
                    <a:srgbClr val="F8F0C1"/>
                  </a:solidFill>
                  <a:effectLst>
                    <a:glow rad="101600">
                      <a:srgbClr val="F8F0C1">
                        <a:alpha val="40000"/>
                      </a:srgbClr>
                    </a:glow>
                  </a:effectLst>
                  <a:cs typeface="+mn-ea"/>
                  <a:sym typeface="+mn-lt"/>
                </a:rPr>
                <a:t>THE OTHER</a:t>
              </a:r>
              <a:endParaRPr lang="zh-CN" altLang="en-US" sz="1000" dirty="0">
                <a:solidFill>
                  <a:srgbClr val="F8F0C1"/>
                </a:solidFill>
                <a:effectLst>
                  <a:glow rad="101600">
                    <a:srgbClr val="F8F0C1">
                      <a:alpha val="40000"/>
                    </a:srgbClr>
                  </a:glow>
                </a:effectLst>
                <a:cs typeface="+mn-ea"/>
                <a:sym typeface="+mn-lt"/>
              </a:endParaRPr>
            </a:p>
          </p:txBody>
        </p:sp>
        <p:sp>
          <p:nvSpPr>
            <p:cNvPr id="12" name="文本框 11"/>
            <p:cNvSpPr txBox="1"/>
            <p:nvPr/>
          </p:nvSpPr>
          <p:spPr>
            <a:xfrm>
              <a:off x="4189953" y="570988"/>
              <a:ext cx="853074" cy="545991"/>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2400" dirty="0">
                  <a:solidFill>
                    <a:srgbClr val="F8F0C1"/>
                  </a:solidFill>
                  <a:effectLst>
                    <a:glow rad="101600">
                      <a:srgbClr val="F8F0C1">
                        <a:alpha val="40000"/>
                      </a:srgbClr>
                    </a:glow>
                  </a:effectLst>
                  <a:cs typeface="+mn-ea"/>
                  <a:sym typeface="+mn-lt"/>
                </a:rPr>
                <a:t>安全生产月的由来</a:t>
              </a:r>
              <a:endParaRPr lang="zh-CN" altLang="en-US" sz="2400" dirty="0">
                <a:solidFill>
                  <a:srgbClr val="F8F0C1"/>
                </a:solidFill>
                <a:effectLst>
                  <a:glow rad="101600">
                    <a:srgbClr val="F8F0C1">
                      <a:alpha val="40000"/>
                    </a:srgbClr>
                  </a:glow>
                </a:effectLst>
                <a:cs typeface="+mn-ea"/>
                <a:sym typeface="+mn-lt"/>
              </a:endParaRPr>
            </a:p>
          </p:txBody>
        </p:sp>
      </p:grpSp>
      <p:sp>
        <p:nvSpPr>
          <p:cNvPr id="9" name="文本框 8"/>
          <p:cNvSpPr txBox="1"/>
          <p:nvPr/>
        </p:nvSpPr>
        <p:spPr>
          <a:xfrm>
            <a:off x="7448560" y="1932681"/>
            <a:ext cx="1713900" cy="461665"/>
          </a:xfrm>
          <a:prstGeom prst="rect">
            <a:avLst/>
          </a:prstGeom>
          <a:noFill/>
        </p:spPr>
        <p:txBody>
          <a:bodyPr wrap="square" rtlCol="0">
            <a:spAutoFit/>
          </a:bodyPr>
          <a:lstStyle/>
          <a:p>
            <a:pPr lvl="0" algn="ctr"/>
            <a:r>
              <a:rPr lang="zh-CN" altLang="en-US" sz="2400" kern="0" dirty="0">
                <a:solidFill>
                  <a:srgbClr val="B70100"/>
                </a:solidFill>
                <a:cs typeface="+mn-ea"/>
                <a:sym typeface="+mn-lt"/>
              </a:rPr>
              <a:t>节日由来</a:t>
            </a:r>
            <a:endParaRPr lang="zh-CN" altLang="en-US" sz="2400" kern="0" dirty="0">
              <a:solidFill>
                <a:srgbClr val="B70100"/>
              </a:solidFill>
              <a:cs typeface="+mn-ea"/>
              <a:sym typeface="+mn-lt"/>
            </a:endParaRPr>
          </a:p>
        </p:txBody>
      </p:sp>
      <p:sp>
        <p:nvSpPr>
          <p:cNvPr id="13" name="文本框 12"/>
          <p:cNvSpPr txBox="1"/>
          <p:nvPr/>
        </p:nvSpPr>
        <p:spPr>
          <a:xfrm>
            <a:off x="5747658" y="2610832"/>
            <a:ext cx="5115704" cy="2354491"/>
          </a:xfrm>
          <a:prstGeom prst="rect">
            <a:avLst/>
          </a:prstGeom>
          <a:noFill/>
        </p:spPr>
        <p:txBody>
          <a:bodyPr wrap="square">
            <a:spAutoFit/>
          </a:bodyPr>
          <a:lstStyle/>
          <a:p>
            <a:pPr lvl="0" algn="ctr">
              <a:lnSpc>
                <a:spcPct val="150000"/>
              </a:lnSpc>
            </a:pPr>
            <a:r>
              <a:rPr lang="zh-CN" altLang="en-US" sz="1400" spc="600" dirty="0">
                <a:solidFill>
                  <a:srgbClr val="B70100"/>
                </a:solidFill>
                <a:cs typeface="+mn-ea"/>
                <a:sym typeface="+mn-lt"/>
              </a:rPr>
              <a:t>经国务院批准，由国家经委、国家建委、国防工办、国务院财贸小组、全国总工会和中央广播事业局等十个部门共同作出决定，于</a:t>
            </a:r>
            <a:r>
              <a:rPr lang="en-US" altLang="zh-CN" sz="1400" spc="600" dirty="0">
                <a:solidFill>
                  <a:srgbClr val="B70100"/>
                </a:solidFill>
                <a:cs typeface="+mn-ea"/>
                <a:sym typeface="+mn-lt"/>
              </a:rPr>
              <a:t>1980</a:t>
            </a:r>
            <a:r>
              <a:rPr lang="zh-CN" altLang="en-US" sz="1400" spc="600" dirty="0">
                <a:solidFill>
                  <a:srgbClr val="B70100"/>
                </a:solidFill>
                <a:cs typeface="+mn-ea"/>
                <a:sym typeface="+mn-lt"/>
              </a:rPr>
              <a:t>年</a:t>
            </a:r>
            <a:r>
              <a:rPr lang="en-US" altLang="zh-CN" sz="1400" spc="600" dirty="0">
                <a:solidFill>
                  <a:srgbClr val="B70100"/>
                </a:solidFill>
                <a:cs typeface="+mn-ea"/>
                <a:sym typeface="+mn-lt"/>
              </a:rPr>
              <a:t>5</a:t>
            </a:r>
            <a:r>
              <a:rPr lang="zh-CN" altLang="en-US" sz="1400" spc="600" dirty="0">
                <a:solidFill>
                  <a:srgbClr val="B70100"/>
                </a:solidFill>
                <a:cs typeface="+mn-ea"/>
                <a:sym typeface="+mn-lt"/>
              </a:rPr>
              <a:t>月在全国开展安全生产月（</a:t>
            </a:r>
            <a:r>
              <a:rPr lang="en-US" altLang="zh-CN" sz="1400" spc="600" dirty="0">
                <a:solidFill>
                  <a:srgbClr val="B70100"/>
                </a:solidFill>
                <a:cs typeface="+mn-ea"/>
                <a:sym typeface="+mn-lt"/>
              </a:rPr>
              <a:t>1991</a:t>
            </a:r>
            <a:r>
              <a:rPr lang="zh-CN" altLang="en-US" sz="1400" spc="600" dirty="0">
                <a:solidFill>
                  <a:srgbClr val="B70100"/>
                </a:solidFill>
                <a:cs typeface="+mn-ea"/>
                <a:sym typeface="+mn-lt"/>
              </a:rPr>
              <a:t>年</a:t>
            </a:r>
            <a:r>
              <a:rPr lang="en-US" altLang="zh-CN" sz="1400" spc="600" dirty="0">
                <a:solidFill>
                  <a:srgbClr val="B70100"/>
                </a:solidFill>
                <a:cs typeface="+mn-ea"/>
                <a:sym typeface="+mn-lt"/>
              </a:rPr>
              <a:t>——2001</a:t>
            </a:r>
            <a:r>
              <a:rPr lang="zh-CN" altLang="en-US" sz="1400" spc="600" dirty="0">
                <a:solidFill>
                  <a:srgbClr val="B70100"/>
                </a:solidFill>
                <a:cs typeface="+mn-ea"/>
                <a:sym typeface="+mn-lt"/>
              </a:rPr>
              <a:t>年改为“安全生产周”），并确定今后每年</a:t>
            </a:r>
            <a:r>
              <a:rPr lang="en-US" altLang="zh-CN" sz="1400" spc="600" dirty="0">
                <a:solidFill>
                  <a:srgbClr val="B70100"/>
                </a:solidFill>
                <a:cs typeface="+mn-ea"/>
                <a:sym typeface="+mn-lt"/>
              </a:rPr>
              <a:t>6</a:t>
            </a:r>
            <a:r>
              <a:rPr lang="zh-CN" altLang="en-US" sz="1400" spc="600" dirty="0">
                <a:solidFill>
                  <a:srgbClr val="B70100"/>
                </a:solidFill>
                <a:cs typeface="+mn-ea"/>
                <a:sym typeface="+mn-lt"/>
              </a:rPr>
              <a:t>月都开展安全生产月，使之经常化、制度化。</a:t>
            </a:r>
            <a:endParaRPr kumimoji="0" lang="zh-CN" altLang="en-US" sz="1200" b="0" i="0" u="none" strike="noStrike" kern="0" cap="none" spc="600" normalizeH="0" noProof="0" dirty="0">
              <a:ln>
                <a:noFill/>
              </a:ln>
              <a:solidFill>
                <a:srgbClr val="B70100"/>
              </a:solidFill>
              <a:effectLst/>
              <a:uLnTx/>
              <a:uFillTx/>
              <a:cs typeface="+mn-ea"/>
              <a:sym typeface="+mn-lt"/>
            </a:endParaRPr>
          </a:p>
        </p:txBody>
      </p:sp>
      <p:pic>
        <p:nvPicPr>
          <p:cNvPr id="3" name="图片 2"/>
          <p:cNvPicPr>
            <a:picLocks noChangeAspect="1"/>
          </p:cNvPicPr>
          <p:nvPr/>
        </p:nvPicPr>
        <p:blipFill rotWithShape="1">
          <a:blip r:embed="rId1" cstate="print">
            <a:extLst>
              <a:ext uri="{28A0092B-C50C-407E-A947-70E740481C1C}">
                <a14:useLocalDpi xmlns:a14="http://schemas.microsoft.com/office/drawing/2010/main" val="0"/>
              </a:ext>
            </a:extLst>
          </a:blip>
          <a:srcRect l="19708" t="5037" r="20911" b="7967"/>
          <a:stretch>
            <a:fillRect/>
          </a:stretch>
        </p:blipFill>
        <p:spPr>
          <a:xfrm>
            <a:off x="1424010" y="1638327"/>
            <a:ext cx="3668110" cy="4030506"/>
          </a:xfrm>
          <a:prstGeom prst="rect">
            <a:avLst/>
          </a:prstGeom>
          <a:solidFill>
            <a:schemeClr val="bg1"/>
          </a:solidFill>
        </p:spPr>
      </p:pic>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2704">
        <p:random/>
      </p:transition>
    </mc:Choice>
    <mc:Fallback>
      <p:transition spd="slow" advTm="2704">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500"/>
                                        <p:tgtEl>
                                          <p:spTgt spid="10"/>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fade">
                                      <p:cBhvr>
                                        <p:cTn id="19" dur="500"/>
                                        <p:tgtEl>
                                          <p:spTgt spid="13"/>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矩形 56"/>
          <p:cNvSpPr/>
          <p:nvPr/>
        </p:nvSpPr>
        <p:spPr>
          <a:xfrm>
            <a:off x="660400" y="1028700"/>
            <a:ext cx="10858500" cy="53735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cs typeface="+mn-ea"/>
              <a:sym typeface="+mn-lt"/>
            </a:endParaRPr>
          </a:p>
        </p:txBody>
      </p:sp>
      <p:grpSp>
        <p:nvGrpSpPr>
          <p:cNvPr id="10" name="组合 9"/>
          <p:cNvGrpSpPr/>
          <p:nvPr/>
        </p:nvGrpSpPr>
        <p:grpSpPr>
          <a:xfrm>
            <a:off x="4353771" y="190561"/>
            <a:ext cx="3484458" cy="674781"/>
            <a:chOff x="4189953" y="570989"/>
            <a:chExt cx="853074" cy="798035"/>
          </a:xfrm>
          <a:effectLst/>
        </p:grpSpPr>
        <p:sp>
          <p:nvSpPr>
            <p:cNvPr id="11" name="文本框 10"/>
            <p:cNvSpPr txBox="1"/>
            <p:nvPr/>
          </p:nvSpPr>
          <p:spPr>
            <a:xfrm>
              <a:off x="4195249" y="1077829"/>
              <a:ext cx="826593" cy="291195"/>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000" dirty="0">
                  <a:solidFill>
                    <a:srgbClr val="F8F0C1"/>
                  </a:solidFill>
                  <a:effectLst>
                    <a:glow rad="101600">
                      <a:srgbClr val="F8F0C1">
                        <a:alpha val="40000"/>
                      </a:srgbClr>
                    </a:glow>
                  </a:effectLst>
                  <a:cs typeface="+mn-ea"/>
                  <a:sym typeface="+mn-lt"/>
                </a:rPr>
                <a:t>THE OTHER</a:t>
              </a:r>
              <a:endParaRPr lang="zh-CN" altLang="en-US" sz="1000" dirty="0">
                <a:solidFill>
                  <a:srgbClr val="F8F0C1"/>
                </a:solidFill>
                <a:effectLst>
                  <a:glow rad="101600">
                    <a:srgbClr val="F8F0C1">
                      <a:alpha val="40000"/>
                    </a:srgbClr>
                  </a:glow>
                </a:effectLst>
                <a:cs typeface="+mn-ea"/>
                <a:sym typeface="+mn-lt"/>
              </a:endParaRPr>
            </a:p>
          </p:txBody>
        </p:sp>
        <p:sp>
          <p:nvSpPr>
            <p:cNvPr id="12" name="文本框 11"/>
            <p:cNvSpPr txBox="1"/>
            <p:nvPr/>
          </p:nvSpPr>
          <p:spPr>
            <a:xfrm>
              <a:off x="4189953" y="570989"/>
              <a:ext cx="853074" cy="545992"/>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2400" dirty="0">
                  <a:solidFill>
                    <a:srgbClr val="F8F0C1"/>
                  </a:solidFill>
                  <a:effectLst>
                    <a:glow rad="101600">
                      <a:srgbClr val="F8F0C1">
                        <a:alpha val="40000"/>
                      </a:srgbClr>
                    </a:glow>
                  </a:effectLst>
                  <a:cs typeface="+mn-ea"/>
                  <a:sym typeface="+mn-lt"/>
                </a:rPr>
                <a:t>安全生产月的由来</a:t>
              </a:r>
              <a:endParaRPr lang="zh-CN" altLang="en-US" sz="2400" dirty="0">
                <a:solidFill>
                  <a:srgbClr val="F8F0C1"/>
                </a:solidFill>
                <a:effectLst>
                  <a:glow rad="101600">
                    <a:srgbClr val="F8F0C1">
                      <a:alpha val="40000"/>
                    </a:srgbClr>
                  </a:glow>
                </a:effectLst>
                <a:cs typeface="+mn-ea"/>
                <a:sym typeface="+mn-lt"/>
              </a:endParaRPr>
            </a:p>
          </p:txBody>
        </p:sp>
      </p:grpSp>
      <p:grpSp>
        <p:nvGrpSpPr>
          <p:cNvPr id="22" name="组合 21"/>
          <p:cNvGrpSpPr/>
          <p:nvPr/>
        </p:nvGrpSpPr>
        <p:grpSpPr>
          <a:xfrm>
            <a:off x="1039005" y="1569457"/>
            <a:ext cx="2159000" cy="4067059"/>
            <a:chOff x="1039005" y="1569457"/>
            <a:chExt cx="2159000" cy="4067059"/>
          </a:xfrm>
          <a:solidFill>
            <a:srgbClr val="F8F0C1"/>
          </a:solidFill>
          <a:effectLst>
            <a:glow rad="88900">
              <a:srgbClr val="F8F0C1">
                <a:alpha val="93000"/>
              </a:srgbClr>
            </a:glow>
          </a:effectLst>
        </p:grpSpPr>
        <p:grpSp>
          <p:nvGrpSpPr>
            <p:cNvPr id="23" name="组合 22"/>
            <p:cNvGrpSpPr/>
            <p:nvPr/>
          </p:nvGrpSpPr>
          <p:grpSpPr>
            <a:xfrm>
              <a:off x="1039005" y="1569457"/>
              <a:ext cx="2159000" cy="4067059"/>
              <a:chOff x="973603" y="2006594"/>
              <a:chExt cx="2159000" cy="4067059"/>
            </a:xfrm>
            <a:grpFill/>
          </p:grpSpPr>
          <p:sp>
            <p:nvSpPr>
              <p:cNvPr id="26" name="矩形: 圆角 25"/>
              <p:cNvSpPr/>
              <p:nvPr/>
            </p:nvSpPr>
            <p:spPr>
              <a:xfrm>
                <a:off x="973603" y="2367762"/>
                <a:ext cx="2159000" cy="3705891"/>
              </a:xfrm>
              <a:prstGeom prst="roundRect">
                <a:avLst>
                  <a:gd name="adj" fmla="val 7778"/>
                </a:avLst>
              </a:prstGeom>
              <a:solidFill>
                <a:srgbClr val="F8F0C1"/>
              </a:solidFill>
              <a:ln w="22225"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rgbClr val="75000A"/>
                  </a:solidFill>
                  <a:effectLst/>
                  <a:uLnTx/>
                  <a:uFillTx/>
                  <a:cs typeface="+mn-ea"/>
                  <a:sym typeface="+mn-lt"/>
                </a:endParaRPr>
              </a:p>
            </p:txBody>
          </p:sp>
          <p:grpSp>
            <p:nvGrpSpPr>
              <p:cNvPr id="27" name="组合 26"/>
              <p:cNvGrpSpPr/>
              <p:nvPr/>
            </p:nvGrpSpPr>
            <p:grpSpPr>
              <a:xfrm>
                <a:off x="1678727" y="2006594"/>
                <a:ext cx="677800" cy="677800"/>
                <a:chOff x="1678727" y="1817912"/>
                <a:chExt cx="677800" cy="677800"/>
              </a:xfrm>
              <a:grpFill/>
            </p:grpSpPr>
            <p:sp>
              <p:nvSpPr>
                <p:cNvPr id="28" name="椭圆 27"/>
                <p:cNvSpPr/>
                <p:nvPr/>
              </p:nvSpPr>
              <p:spPr>
                <a:xfrm>
                  <a:off x="1678727" y="1817912"/>
                  <a:ext cx="677800" cy="677800"/>
                </a:xfrm>
                <a:prstGeom prst="ellipse">
                  <a:avLst/>
                </a:prstGeom>
                <a:solidFill>
                  <a:srgbClr val="B10101"/>
                </a:solidFill>
                <a:ln w="12700" cap="flat" cmpd="sng" algn="ctr">
                  <a:noFill/>
                  <a:prstDash val="solid"/>
                  <a:miter lim="800000"/>
                </a:ln>
                <a:effectLst>
                  <a:outerShdw blurRad="635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rgbClr val="C00000"/>
                    </a:solidFill>
                    <a:effectLst/>
                    <a:uLnTx/>
                    <a:uFillTx/>
                    <a:cs typeface="+mn-ea"/>
                    <a:sym typeface="+mn-lt"/>
                  </a:endParaRPr>
                </a:p>
              </p:txBody>
            </p:sp>
            <p:sp>
              <p:nvSpPr>
                <p:cNvPr id="29" name="文本框 28"/>
                <p:cNvSpPr txBox="1"/>
                <p:nvPr/>
              </p:nvSpPr>
              <p:spPr>
                <a:xfrm>
                  <a:off x="1805849" y="1895202"/>
                  <a:ext cx="423555" cy="523220"/>
                </a:xfrm>
                <a:prstGeom prst="rect">
                  <a:avLst/>
                </a:prstGeom>
                <a:solidFill>
                  <a:srgbClr val="B10101"/>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2800" b="0" i="0" u="none" strike="noStrike" kern="0" cap="none" spc="0" normalizeH="0" baseline="0" noProof="0" dirty="0">
                      <a:ln>
                        <a:noFill/>
                      </a:ln>
                      <a:solidFill>
                        <a:srgbClr val="F8F0C1"/>
                      </a:solidFill>
                      <a:effectLst/>
                      <a:uLnTx/>
                      <a:uFillTx/>
                      <a:cs typeface="+mn-ea"/>
                      <a:sym typeface="+mn-lt"/>
                    </a:rPr>
                    <a:t>壹</a:t>
                  </a:r>
                  <a:endParaRPr kumimoji="0" lang="zh-CN" altLang="en-US" sz="2800" b="0" i="0" u="none" strike="noStrike" kern="0" cap="none" spc="0" normalizeH="0" baseline="0" noProof="0" dirty="0">
                    <a:ln>
                      <a:noFill/>
                    </a:ln>
                    <a:solidFill>
                      <a:srgbClr val="F8F0C1"/>
                    </a:solidFill>
                    <a:effectLst/>
                    <a:uLnTx/>
                    <a:uFillTx/>
                    <a:cs typeface="+mn-ea"/>
                    <a:sym typeface="+mn-lt"/>
                  </a:endParaRPr>
                </a:p>
              </p:txBody>
            </p:sp>
          </p:grpSp>
        </p:grpSp>
        <p:sp>
          <p:nvSpPr>
            <p:cNvPr id="24" name="文本框 23"/>
            <p:cNvSpPr txBox="1"/>
            <p:nvPr/>
          </p:nvSpPr>
          <p:spPr>
            <a:xfrm>
              <a:off x="1261555" y="2625062"/>
              <a:ext cx="1713900" cy="461665"/>
            </a:xfrm>
            <a:prstGeom prst="rect">
              <a:avLst/>
            </a:prstGeom>
            <a:grpFill/>
          </p:spPr>
          <p:txBody>
            <a:bodyPr wrap="square" rtlCol="0">
              <a:spAutoFit/>
            </a:bodyPr>
            <a:lstStyle/>
            <a:p>
              <a:pPr lvl="0" algn="ctr"/>
              <a:r>
                <a:rPr lang="zh-CN" altLang="en-US" sz="2400" kern="0" dirty="0">
                  <a:solidFill>
                    <a:srgbClr val="75000A"/>
                  </a:solidFill>
                  <a:cs typeface="+mn-ea"/>
                  <a:sym typeface="+mn-lt"/>
                </a:rPr>
                <a:t>节日由来</a:t>
              </a:r>
              <a:endParaRPr lang="zh-CN" altLang="en-US" sz="2400" kern="0" dirty="0">
                <a:solidFill>
                  <a:srgbClr val="75000A"/>
                </a:solidFill>
                <a:cs typeface="+mn-ea"/>
                <a:sym typeface="+mn-lt"/>
              </a:endParaRPr>
            </a:p>
          </p:txBody>
        </p:sp>
        <p:sp>
          <p:nvSpPr>
            <p:cNvPr id="25" name="文本框 24"/>
            <p:cNvSpPr txBox="1"/>
            <p:nvPr/>
          </p:nvSpPr>
          <p:spPr>
            <a:xfrm>
              <a:off x="1204105" y="3126583"/>
              <a:ext cx="1828800" cy="1384995"/>
            </a:xfrm>
            <a:prstGeom prst="rect">
              <a:avLst/>
            </a:prstGeom>
            <a:grpFill/>
          </p:spPr>
          <p:txBody>
            <a:bodyPr wrap="square">
              <a:spAutoFit/>
            </a:bodyPr>
            <a:lstStyle/>
            <a:p>
              <a:pPr lvl="0" algn="ctr">
                <a:lnSpc>
                  <a:spcPct val="150000"/>
                </a:lnSpc>
              </a:pPr>
              <a:r>
                <a:rPr lang="en-US" altLang="zh-CN" sz="1400" kern="0" spc="600" dirty="0">
                  <a:solidFill>
                    <a:srgbClr val="75000A"/>
                  </a:solidFill>
                  <a:cs typeface="+mn-ea"/>
                  <a:sym typeface="+mn-lt"/>
                </a:rPr>
                <a:t>1980</a:t>
              </a:r>
              <a:r>
                <a:rPr lang="zh-CN" altLang="en-US" sz="1400" kern="0" spc="600" dirty="0">
                  <a:solidFill>
                    <a:srgbClr val="75000A"/>
                  </a:solidFill>
                  <a:cs typeface="+mn-ea"/>
                  <a:sym typeface="+mn-lt"/>
                </a:rPr>
                <a:t>年开展的安全月活动是建国以来的第一次。</a:t>
              </a:r>
              <a:endParaRPr kumimoji="0" lang="zh-CN" altLang="en-US" sz="1400" b="0" i="0" u="none" strike="noStrike" kern="0" cap="none" spc="600" normalizeH="0" noProof="0" dirty="0">
                <a:ln>
                  <a:noFill/>
                </a:ln>
                <a:solidFill>
                  <a:srgbClr val="75000A"/>
                </a:solidFill>
                <a:effectLst/>
                <a:uLnTx/>
                <a:uFillTx/>
                <a:cs typeface="+mn-ea"/>
                <a:sym typeface="+mn-lt"/>
              </a:endParaRPr>
            </a:p>
          </p:txBody>
        </p:sp>
      </p:grpSp>
      <p:grpSp>
        <p:nvGrpSpPr>
          <p:cNvPr id="30" name="组合 29"/>
          <p:cNvGrpSpPr/>
          <p:nvPr/>
        </p:nvGrpSpPr>
        <p:grpSpPr>
          <a:xfrm>
            <a:off x="3734270" y="1569457"/>
            <a:ext cx="2159000" cy="4067059"/>
            <a:chOff x="3734270" y="1569457"/>
            <a:chExt cx="2159000" cy="4067059"/>
          </a:xfrm>
        </p:grpSpPr>
        <p:grpSp>
          <p:nvGrpSpPr>
            <p:cNvPr id="31" name="组合 30"/>
            <p:cNvGrpSpPr/>
            <p:nvPr/>
          </p:nvGrpSpPr>
          <p:grpSpPr>
            <a:xfrm>
              <a:off x="3734270" y="1569457"/>
              <a:ext cx="2159000" cy="4067059"/>
              <a:chOff x="3734270" y="1569457"/>
              <a:chExt cx="2159000" cy="4067059"/>
            </a:xfrm>
            <a:solidFill>
              <a:srgbClr val="F8F0C1"/>
            </a:solidFill>
            <a:effectLst>
              <a:glow rad="88900">
                <a:srgbClr val="F8F0C1">
                  <a:alpha val="93000"/>
                </a:srgbClr>
              </a:glow>
            </a:effectLst>
          </p:grpSpPr>
          <p:grpSp>
            <p:nvGrpSpPr>
              <p:cNvPr id="33" name="组合 32"/>
              <p:cNvGrpSpPr/>
              <p:nvPr/>
            </p:nvGrpSpPr>
            <p:grpSpPr>
              <a:xfrm>
                <a:off x="3734270" y="1569457"/>
                <a:ext cx="2159000" cy="4067059"/>
                <a:chOff x="3668868" y="2006594"/>
                <a:chExt cx="2159000" cy="4067059"/>
              </a:xfrm>
              <a:grpFill/>
            </p:grpSpPr>
            <p:sp>
              <p:nvSpPr>
                <p:cNvPr id="35" name="矩形: 圆角 34"/>
                <p:cNvSpPr/>
                <p:nvPr/>
              </p:nvSpPr>
              <p:spPr>
                <a:xfrm>
                  <a:off x="3668868" y="2367762"/>
                  <a:ext cx="2159000" cy="3705891"/>
                </a:xfrm>
                <a:prstGeom prst="roundRect">
                  <a:avLst>
                    <a:gd name="adj" fmla="val 7778"/>
                  </a:avLst>
                </a:prstGeom>
                <a:grpFill/>
                <a:ln w="22225"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rgbClr val="75000A"/>
                    </a:solidFill>
                    <a:effectLst/>
                    <a:uLnTx/>
                    <a:uFillTx/>
                    <a:cs typeface="+mn-ea"/>
                    <a:sym typeface="+mn-lt"/>
                  </a:endParaRPr>
                </a:p>
              </p:txBody>
            </p:sp>
            <p:grpSp>
              <p:nvGrpSpPr>
                <p:cNvPr id="36" name="组合 35"/>
                <p:cNvGrpSpPr/>
                <p:nvPr/>
              </p:nvGrpSpPr>
              <p:grpSpPr>
                <a:xfrm>
                  <a:off x="4385817" y="2006594"/>
                  <a:ext cx="677800" cy="677800"/>
                  <a:chOff x="4385817" y="1817912"/>
                  <a:chExt cx="677800" cy="677800"/>
                </a:xfrm>
                <a:grpFill/>
              </p:grpSpPr>
              <p:sp>
                <p:nvSpPr>
                  <p:cNvPr id="37" name="椭圆 36"/>
                  <p:cNvSpPr/>
                  <p:nvPr/>
                </p:nvSpPr>
                <p:spPr>
                  <a:xfrm>
                    <a:off x="4385817" y="1817912"/>
                    <a:ext cx="677800" cy="677800"/>
                  </a:xfrm>
                  <a:prstGeom prst="ellipse">
                    <a:avLst/>
                  </a:prstGeom>
                  <a:solidFill>
                    <a:srgbClr val="B10101"/>
                  </a:solidFill>
                  <a:ln w="12700" cap="flat" cmpd="sng" algn="ctr">
                    <a:noFill/>
                    <a:prstDash val="solid"/>
                    <a:miter lim="800000"/>
                  </a:ln>
                  <a:effectLst>
                    <a:outerShdw blurRad="635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rgbClr val="75000A"/>
                      </a:solidFill>
                      <a:effectLst/>
                      <a:uLnTx/>
                      <a:uFillTx/>
                      <a:cs typeface="+mn-ea"/>
                      <a:sym typeface="+mn-lt"/>
                    </a:endParaRPr>
                  </a:p>
                </p:txBody>
              </p:sp>
              <p:sp>
                <p:nvSpPr>
                  <p:cNvPr id="38" name="文本框 37"/>
                  <p:cNvSpPr txBox="1"/>
                  <p:nvPr/>
                </p:nvSpPr>
                <p:spPr>
                  <a:xfrm>
                    <a:off x="4512939" y="1873928"/>
                    <a:ext cx="423555" cy="523220"/>
                  </a:xfrm>
                  <a:prstGeom prst="rect">
                    <a:avLst/>
                  </a:prstGeom>
                  <a:solidFill>
                    <a:srgbClr val="B10101"/>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2800" b="0" i="0" u="none" strike="noStrike" kern="0" cap="none" spc="0" normalizeH="0" baseline="0" noProof="0" dirty="0">
                        <a:ln>
                          <a:noFill/>
                        </a:ln>
                        <a:solidFill>
                          <a:srgbClr val="F8F0C1"/>
                        </a:solidFill>
                        <a:effectLst/>
                        <a:uLnTx/>
                        <a:uFillTx/>
                        <a:cs typeface="+mn-ea"/>
                        <a:sym typeface="+mn-lt"/>
                      </a:rPr>
                      <a:t>贰</a:t>
                    </a:r>
                    <a:endParaRPr kumimoji="0" lang="zh-CN" altLang="en-US" sz="2800" b="0" i="0" u="none" strike="noStrike" kern="0" cap="none" spc="0" normalizeH="0" baseline="0" noProof="0" dirty="0">
                      <a:ln>
                        <a:noFill/>
                      </a:ln>
                      <a:solidFill>
                        <a:srgbClr val="F8F0C1"/>
                      </a:solidFill>
                      <a:effectLst/>
                      <a:uLnTx/>
                      <a:uFillTx/>
                      <a:cs typeface="+mn-ea"/>
                      <a:sym typeface="+mn-lt"/>
                    </a:endParaRPr>
                  </a:p>
                </p:txBody>
              </p:sp>
            </p:grpSp>
          </p:grpSp>
          <p:sp>
            <p:nvSpPr>
              <p:cNvPr id="34" name="文本框 33"/>
              <p:cNvSpPr txBox="1"/>
              <p:nvPr/>
            </p:nvSpPr>
            <p:spPr>
              <a:xfrm>
                <a:off x="3953541" y="2625062"/>
                <a:ext cx="1713900" cy="461665"/>
              </a:xfrm>
              <a:prstGeom prst="rect">
                <a:avLst/>
              </a:prstGeom>
              <a:grpFill/>
            </p:spPr>
            <p:txBody>
              <a:bodyPr wrap="square" rtlCol="0">
                <a:spAutoFit/>
              </a:bodyPr>
              <a:lstStyle/>
              <a:p>
                <a:pPr lvl="0" algn="ctr"/>
                <a:r>
                  <a:rPr lang="zh-CN" altLang="en-US" sz="2400" kern="0" dirty="0">
                    <a:solidFill>
                      <a:srgbClr val="75000A"/>
                    </a:solidFill>
                    <a:cs typeface="+mn-ea"/>
                    <a:sym typeface="+mn-lt"/>
                  </a:rPr>
                  <a:t>节日由来</a:t>
                </a:r>
                <a:endParaRPr lang="zh-CN" altLang="en-US" sz="2400" kern="0" dirty="0">
                  <a:solidFill>
                    <a:srgbClr val="75000A"/>
                  </a:solidFill>
                  <a:cs typeface="+mn-ea"/>
                  <a:sym typeface="+mn-lt"/>
                </a:endParaRPr>
              </a:p>
            </p:txBody>
          </p:sp>
        </p:grpSp>
        <p:sp>
          <p:nvSpPr>
            <p:cNvPr id="32" name="文本框 31"/>
            <p:cNvSpPr txBox="1"/>
            <p:nvPr/>
          </p:nvSpPr>
          <p:spPr>
            <a:xfrm>
              <a:off x="3896091" y="3141436"/>
              <a:ext cx="1828800" cy="2031325"/>
            </a:xfrm>
            <a:prstGeom prst="rect">
              <a:avLst/>
            </a:prstGeom>
            <a:solidFill>
              <a:srgbClr val="F8F0C1"/>
            </a:solidFill>
          </p:spPr>
          <p:txBody>
            <a:bodyPr wrap="square">
              <a:spAutoFit/>
            </a:bodyPr>
            <a:lstStyle/>
            <a:p>
              <a:pPr algn="ctr">
                <a:lnSpc>
                  <a:spcPct val="150000"/>
                </a:lnSpc>
              </a:pPr>
              <a:r>
                <a:rPr lang="zh-CN" altLang="en-US" sz="1400" kern="0" spc="600" dirty="0">
                  <a:solidFill>
                    <a:srgbClr val="75000A"/>
                  </a:solidFill>
                  <a:cs typeface="+mn-ea"/>
                  <a:sym typeface="+mn-lt"/>
                </a:rPr>
                <a:t>这体现了党和国家对劳动者的安全健康的关怀，也是四化建设的迫切需要。</a:t>
              </a:r>
              <a:endParaRPr lang="zh-CN" altLang="en-US" sz="1400" kern="0" spc="600" dirty="0">
                <a:solidFill>
                  <a:srgbClr val="75000A"/>
                </a:solidFill>
                <a:cs typeface="+mn-ea"/>
                <a:sym typeface="+mn-lt"/>
              </a:endParaRPr>
            </a:p>
          </p:txBody>
        </p:sp>
      </p:grpSp>
      <p:grpSp>
        <p:nvGrpSpPr>
          <p:cNvPr id="39" name="组合 38"/>
          <p:cNvGrpSpPr/>
          <p:nvPr/>
        </p:nvGrpSpPr>
        <p:grpSpPr>
          <a:xfrm>
            <a:off x="6429535" y="1569457"/>
            <a:ext cx="2159000" cy="4067059"/>
            <a:chOff x="6429535" y="1569457"/>
            <a:chExt cx="2159000" cy="4067059"/>
          </a:xfrm>
        </p:grpSpPr>
        <p:grpSp>
          <p:nvGrpSpPr>
            <p:cNvPr id="40" name="组合 39"/>
            <p:cNvGrpSpPr/>
            <p:nvPr/>
          </p:nvGrpSpPr>
          <p:grpSpPr>
            <a:xfrm>
              <a:off x="6429535" y="1569457"/>
              <a:ext cx="2159000" cy="4067059"/>
              <a:chOff x="6429535" y="1569457"/>
              <a:chExt cx="2159000" cy="4067059"/>
            </a:xfrm>
            <a:solidFill>
              <a:srgbClr val="F8F0C1"/>
            </a:solidFill>
            <a:effectLst>
              <a:glow rad="88900">
                <a:srgbClr val="F8F0C1">
                  <a:alpha val="93000"/>
                </a:srgbClr>
              </a:glow>
            </a:effectLst>
          </p:grpSpPr>
          <p:grpSp>
            <p:nvGrpSpPr>
              <p:cNvPr id="42" name="组合 41"/>
              <p:cNvGrpSpPr/>
              <p:nvPr/>
            </p:nvGrpSpPr>
            <p:grpSpPr>
              <a:xfrm>
                <a:off x="6429535" y="1569457"/>
                <a:ext cx="2159000" cy="4067059"/>
                <a:chOff x="6364133" y="2006594"/>
                <a:chExt cx="2159000" cy="4067059"/>
              </a:xfrm>
              <a:grpFill/>
            </p:grpSpPr>
            <p:sp>
              <p:nvSpPr>
                <p:cNvPr id="44" name="矩形: 圆角 43"/>
                <p:cNvSpPr/>
                <p:nvPr/>
              </p:nvSpPr>
              <p:spPr>
                <a:xfrm>
                  <a:off x="6364133" y="2367762"/>
                  <a:ext cx="2159000" cy="3705891"/>
                </a:xfrm>
                <a:prstGeom prst="roundRect">
                  <a:avLst>
                    <a:gd name="adj" fmla="val 7778"/>
                  </a:avLst>
                </a:prstGeom>
                <a:grpFill/>
                <a:ln w="22225"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rgbClr val="75000A"/>
                    </a:solidFill>
                    <a:effectLst/>
                    <a:uLnTx/>
                    <a:uFillTx/>
                    <a:cs typeface="+mn-ea"/>
                    <a:sym typeface="+mn-lt"/>
                  </a:endParaRPr>
                </a:p>
              </p:txBody>
            </p:sp>
            <p:grpSp>
              <p:nvGrpSpPr>
                <p:cNvPr id="45" name="组合 44"/>
                <p:cNvGrpSpPr/>
                <p:nvPr/>
              </p:nvGrpSpPr>
              <p:grpSpPr>
                <a:xfrm>
                  <a:off x="7092907" y="2006594"/>
                  <a:ext cx="677800" cy="677800"/>
                  <a:chOff x="7092907" y="1817912"/>
                  <a:chExt cx="677800" cy="677800"/>
                </a:xfrm>
                <a:grpFill/>
              </p:grpSpPr>
              <p:sp>
                <p:nvSpPr>
                  <p:cNvPr id="46" name="椭圆 45"/>
                  <p:cNvSpPr/>
                  <p:nvPr/>
                </p:nvSpPr>
                <p:spPr>
                  <a:xfrm>
                    <a:off x="7092907" y="1817912"/>
                    <a:ext cx="677800" cy="677800"/>
                  </a:xfrm>
                  <a:prstGeom prst="ellipse">
                    <a:avLst/>
                  </a:prstGeom>
                  <a:solidFill>
                    <a:srgbClr val="B10101"/>
                  </a:solidFill>
                  <a:ln w="12700" cap="flat" cmpd="sng" algn="ctr">
                    <a:noFill/>
                    <a:prstDash val="solid"/>
                    <a:miter lim="800000"/>
                  </a:ln>
                  <a:effectLst>
                    <a:outerShdw blurRad="635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rgbClr val="75000A"/>
                      </a:solidFill>
                      <a:effectLst/>
                      <a:uLnTx/>
                      <a:uFillTx/>
                      <a:cs typeface="+mn-ea"/>
                      <a:sym typeface="+mn-lt"/>
                    </a:endParaRPr>
                  </a:p>
                </p:txBody>
              </p:sp>
              <p:sp>
                <p:nvSpPr>
                  <p:cNvPr id="47" name="文本框 46"/>
                  <p:cNvSpPr txBox="1"/>
                  <p:nvPr/>
                </p:nvSpPr>
                <p:spPr>
                  <a:xfrm>
                    <a:off x="7220029" y="1890481"/>
                    <a:ext cx="423555" cy="523220"/>
                  </a:xfrm>
                  <a:prstGeom prst="rect">
                    <a:avLst/>
                  </a:prstGeom>
                  <a:solidFill>
                    <a:srgbClr val="B10101"/>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2800" b="0" i="0" u="none" strike="noStrike" kern="0" cap="none" spc="0" normalizeH="0" baseline="0" noProof="0" dirty="0">
                        <a:ln>
                          <a:noFill/>
                        </a:ln>
                        <a:solidFill>
                          <a:srgbClr val="F8F0C1"/>
                        </a:solidFill>
                        <a:effectLst/>
                        <a:uLnTx/>
                        <a:uFillTx/>
                        <a:cs typeface="+mn-ea"/>
                        <a:sym typeface="+mn-lt"/>
                      </a:rPr>
                      <a:t>叁</a:t>
                    </a:r>
                    <a:endParaRPr kumimoji="0" lang="zh-CN" altLang="en-US" sz="2800" b="0" i="0" u="none" strike="noStrike" kern="0" cap="none" spc="0" normalizeH="0" baseline="0" noProof="0" dirty="0">
                      <a:ln>
                        <a:noFill/>
                      </a:ln>
                      <a:solidFill>
                        <a:srgbClr val="F8F0C1"/>
                      </a:solidFill>
                      <a:effectLst/>
                      <a:uLnTx/>
                      <a:uFillTx/>
                      <a:cs typeface="+mn-ea"/>
                      <a:sym typeface="+mn-lt"/>
                    </a:endParaRPr>
                  </a:p>
                </p:txBody>
              </p:sp>
            </p:grpSp>
          </p:grpSp>
          <p:sp>
            <p:nvSpPr>
              <p:cNvPr id="43" name="文本框 42"/>
              <p:cNvSpPr txBox="1"/>
              <p:nvPr/>
            </p:nvSpPr>
            <p:spPr>
              <a:xfrm>
                <a:off x="6645527" y="2625062"/>
                <a:ext cx="1713900" cy="461665"/>
              </a:xfrm>
              <a:prstGeom prst="rect">
                <a:avLst/>
              </a:prstGeom>
              <a:grpFill/>
            </p:spPr>
            <p:txBody>
              <a:bodyPr wrap="square" rtlCol="0">
                <a:spAutoFit/>
              </a:bodyPr>
              <a:lstStyle/>
              <a:p>
                <a:pPr lvl="0" algn="ctr"/>
                <a:r>
                  <a:rPr lang="zh-CN" altLang="en-US" sz="2400" kern="0" dirty="0">
                    <a:solidFill>
                      <a:srgbClr val="75000A"/>
                    </a:solidFill>
                    <a:cs typeface="+mn-ea"/>
                    <a:sym typeface="+mn-lt"/>
                  </a:rPr>
                  <a:t>节日由来</a:t>
                </a:r>
                <a:endParaRPr lang="zh-CN" altLang="en-US" sz="2400" kern="0" dirty="0">
                  <a:solidFill>
                    <a:srgbClr val="75000A"/>
                  </a:solidFill>
                  <a:cs typeface="+mn-ea"/>
                  <a:sym typeface="+mn-lt"/>
                </a:endParaRPr>
              </a:p>
            </p:txBody>
          </p:sp>
        </p:grpSp>
        <p:sp>
          <p:nvSpPr>
            <p:cNvPr id="41" name="文本框 40"/>
            <p:cNvSpPr txBox="1"/>
            <p:nvPr/>
          </p:nvSpPr>
          <p:spPr>
            <a:xfrm>
              <a:off x="6606522" y="3137880"/>
              <a:ext cx="1828800" cy="1708160"/>
            </a:xfrm>
            <a:prstGeom prst="rect">
              <a:avLst/>
            </a:prstGeom>
            <a:solidFill>
              <a:srgbClr val="F8F0C1"/>
            </a:solidFill>
          </p:spPr>
          <p:txBody>
            <a:bodyPr wrap="square">
              <a:spAutoFit/>
            </a:bodyPr>
            <a:lstStyle/>
            <a:p>
              <a:pPr lvl="0" algn="ctr">
                <a:lnSpc>
                  <a:spcPct val="150000"/>
                </a:lnSpc>
              </a:pPr>
              <a:r>
                <a:rPr lang="en-US" altLang="zh-CN" sz="1400" kern="0" spc="600" dirty="0">
                  <a:solidFill>
                    <a:srgbClr val="75000A"/>
                  </a:solidFill>
                  <a:cs typeface="+mn-ea"/>
                  <a:sym typeface="+mn-lt"/>
                </a:rPr>
                <a:t>1980</a:t>
              </a:r>
              <a:r>
                <a:rPr lang="zh-CN" altLang="en-US" sz="1400" kern="0" spc="600" dirty="0">
                  <a:solidFill>
                    <a:srgbClr val="75000A"/>
                  </a:solidFill>
                  <a:cs typeface="+mn-ea"/>
                  <a:sym typeface="+mn-lt"/>
                </a:rPr>
                <a:t>年以前，由于种种原因，不少企业单位长期以来安全生产情况较差，</a:t>
              </a:r>
              <a:endParaRPr kumimoji="0" lang="zh-CN" altLang="en-US" sz="1400" b="0" i="0" u="none" strike="noStrike" kern="0" cap="none" spc="600" normalizeH="0" noProof="0" dirty="0">
                <a:ln>
                  <a:noFill/>
                </a:ln>
                <a:solidFill>
                  <a:srgbClr val="75000A"/>
                </a:solidFill>
                <a:effectLst/>
                <a:uLnTx/>
                <a:uFillTx/>
                <a:cs typeface="+mn-ea"/>
                <a:sym typeface="+mn-lt"/>
              </a:endParaRPr>
            </a:p>
          </p:txBody>
        </p:sp>
      </p:grpSp>
      <p:grpSp>
        <p:nvGrpSpPr>
          <p:cNvPr id="48" name="组合 47"/>
          <p:cNvGrpSpPr/>
          <p:nvPr/>
        </p:nvGrpSpPr>
        <p:grpSpPr>
          <a:xfrm>
            <a:off x="9124799" y="1569457"/>
            <a:ext cx="2159000" cy="4067059"/>
            <a:chOff x="9124799" y="1569457"/>
            <a:chExt cx="2159000" cy="4067059"/>
          </a:xfrm>
        </p:grpSpPr>
        <p:grpSp>
          <p:nvGrpSpPr>
            <p:cNvPr id="49" name="组合 48"/>
            <p:cNvGrpSpPr/>
            <p:nvPr/>
          </p:nvGrpSpPr>
          <p:grpSpPr>
            <a:xfrm>
              <a:off x="9124799" y="1569457"/>
              <a:ext cx="2159000" cy="4067059"/>
              <a:chOff x="9124799" y="1569457"/>
              <a:chExt cx="2159000" cy="4067059"/>
            </a:xfrm>
            <a:solidFill>
              <a:srgbClr val="F8F0C1"/>
            </a:solidFill>
            <a:effectLst>
              <a:glow rad="88900">
                <a:srgbClr val="F8F0C1">
                  <a:alpha val="93000"/>
                </a:srgbClr>
              </a:glow>
            </a:effectLst>
          </p:grpSpPr>
          <p:grpSp>
            <p:nvGrpSpPr>
              <p:cNvPr id="51" name="组合 50"/>
              <p:cNvGrpSpPr/>
              <p:nvPr/>
            </p:nvGrpSpPr>
            <p:grpSpPr>
              <a:xfrm>
                <a:off x="9124799" y="1569457"/>
                <a:ext cx="2159000" cy="4067059"/>
                <a:chOff x="9059397" y="2006594"/>
                <a:chExt cx="2159000" cy="4067059"/>
              </a:xfrm>
              <a:grpFill/>
            </p:grpSpPr>
            <p:sp>
              <p:nvSpPr>
                <p:cNvPr id="53" name="矩形: 圆角 52"/>
                <p:cNvSpPr/>
                <p:nvPr/>
              </p:nvSpPr>
              <p:spPr>
                <a:xfrm>
                  <a:off x="9059397" y="2367762"/>
                  <a:ext cx="2159000" cy="3705891"/>
                </a:xfrm>
                <a:prstGeom prst="roundRect">
                  <a:avLst>
                    <a:gd name="adj" fmla="val 7778"/>
                  </a:avLst>
                </a:prstGeom>
                <a:grpFill/>
                <a:ln w="22225"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rgbClr val="75000A"/>
                    </a:solidFill>
                    <a:effectLst/>
                    <a:uLnTx/>
                    <a:uFillTx/>
                    <a:cs typeface="+mn-ea"/>
                    <a:sym typeface="+mn-lt"/>
                  </a:endParaRPr>
                </a:p>
              </p:txBody>
            </p:sp>
            <p:grpSp>
              <p:nvGrpSpPr>
                <p:cNvPr id="54" name="组合 53"/>
                <p:cNvGrpSpPr/>
                <p:nvPr/>
              </p:nvGrpSpPr>
              <p:grpSpPr>
                <a:xfrm>
                  <a:off x="9799997" y="2006594"/>
                  <a:ext cx="677800" cy="677800"/>
                  <a:chOff x="9799997" y="1817912"/>
                  <a:chExt cx="677800" cy="677800"/>
                </a:xfrm>
                <a:grpFill/>
              </p:grpSpPr>
              <p:sp>
                <p:nvSpPr>
                  <p:cNvPr id="55" name="椭圆 54"/>
                  <p:cNvSpPr/>
                  <p:nvPr/>
                </p:nvSpPr>
                <p:spPr>
                  <a:xfrm>
                    <a:off x="9799997" y="1817912"/>
                    <a:ext cx="677800" cy="677800"/>
                  </a:xfrm>
                  <a:prstGeom prst="ellipse">
                    <a:avLst/>
                  </a:prstGeom>
                  <a:solidFill>
                    <a:srgbClr val="B10101"/>
                  </a:solidFill>
                  <a:ln w="12700" cap="flat" cmpd="sng" algn="ctr">
                    <a:noFill/>
                    <a:prstDash val="solid"/>
                    <a:miter lim="800000"/>
                  </a:ln>
                  <a:effectLst>
                    <a:outerShdw blurRad="63500" sx="102000" sy="102000" algn="ctr"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rgbClr val="75000A"/>
                      </a:solidFill>
                      <a:effectLst/>
                      <a:uLnTx/>
                      <a:uFillTx/>
                      <a:cs typeface="+mn-ea"/>
                      <a:sym typeface="+mn-lt"/>
                    </a:endParaRPr>
                  </a:p>
                </p:txBody>
              </p:sp>
              <p:sp>
                <p:nvSpPr>
                  <p:cNvPr id="56" name="文本框 55"/>
                  <p:cNvSpPr txBox="1"/>
                  <p:nvPr/>
                </p:nvSpPr>
                <p:spPr>
                  <a:xfrm>
                    <a:off x="9922845" y="1890481"/>
                    <a:ext cx="423555" cy="523220"/>
                  </a:xfrm>
                  <a:prstGeom prst="rect">
                    <a:avLst/>
                  </a:prstGeom>
                  <a:solidFill>
                    <a:srgbClr val="B10101"/>
                  </a:solid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2800" b="0" i="0" u="none" strike="noStrike" kern="0" cap="none" spc="0" normalizeH="0" baseline="0" noProof="0" dirty="0">
                        <a:ln>
                          <a:noFill/>
                        </a:ln>
                        <a:solidFill>
                          <a:srgbClr val="F8F0C1"/>
                        </a:solidFill>
                        <a:effectLst/>
                        <a:uLnTx/>
                        <a:uFillTx/>
                        <a:cs typeface="+mn-ea"/>
                        <a:sym typeface="+mn-lt"/>
                      </a:rPr>
                      <a:t>肆</a:t>
                    </a:r>
                    <a:endParaRPr kumimoji="0" lang="zh-CN" altLang="en-US" sz="2800" b="0" i="0" u="none" strike="noStrike" kern="0" cap="none" spc="0" normalizeH="0" baseline="0" noProof="0" dirty="0">
                      <a:ln>
                        <a:noFill/>
                      </a:ln>
                      <a:solidFill>
                        <a:srgbClr val="F8F0C1"/>
                      </a:solidFill>
                      <a:effectLst/>
                      <a:uLnTx/>
                      <a:uFillTx/>
                      <a:cs typeface="+mn-ea"/>
                      <a:sym typeface="+mn-lt"/>
                    </a:endParaRPr>
                  </a:p>
                </p:txBody>
              </p:sp>
            </p:grpSp>
          </p:grpSp>
          <p:sp>
            <p:nvSpPr>
              <p:cNvPr id="52" name="文本框 51"/>
              <p:cNvSpPr txBox="1"/>
              <p:nvPr/>
            </p:nvSpPr>
            <p:spPr>
              <a:xfrm>
                <a:off x="9337514" y="2625062"/>
                <a:ext cx="1713900" cy="461665"/>
              </a:xfrm>
              <a:prstGeom prst="rect">
                <a:avLst/>
              </a:prstGeom>
              <a:grpFill/>
            </p:spPr>
            <p:txBody>
              <a:bodyPr wrap="square" rtlCol="0">
                <a:spAutoFit/>
              </a:bodyPr>
              <a:lstStyle/>
              <a:p>
                <a:pPr lvl="0" algn="ctr"/>
                <a:r>
                  <a:rPr lang="zh-CN" altLang="en-US" sz="2400" kern="0" dirty="0">
                    <a:solidFill>
                      <a:srgbClr val="75000A"/>
                    </a:solidFill>
                    <a:cs typeface="+mn-ea"/>
                    <a:sym typeface="+mn-lt"/>
                  </a:rPr>
                  <a:t>节日由来</a:t>
                </a:r>
                <a:endParaRPr lang="zh-CN" altLang="en-US" sz="2400" kern="0" dirty="0">
                  <a:solidFill>
                    <a:srgbClr val="75000A"/>
                  </a:solidFill>
                  <a:cs typeface="+mn-ea"/>
                  <a:sym typeface="+mn-lt"/>
                </a:endParaRPr>
              </a:p>
            </p:txBody>
          </p:sp>
        </p:grpSp>
        <p:sp>
          <p:nvSpPr>
            <p:cNvPr id="50" name="文本框 49"/>
            <p:cNvSpPr txBox="1"/>
            <p:nvPr/>
          </p:nvSpPr>
          <p:spPr>
            <a:xfrm>
              <a:off x="9337514" y="3137975"/>
              <a:ext cx="1828800" cy="2354491"/>
            </a:xfrm>
            <a:prstGeom prst="rect">
              <a:avLst/>
            </a:prstGeom>
            <a:solidFill>
              <a:srgbClr val="F8F0C1"/>
            </a:solidFill>
          </p:spPr>
          <p:txBody>
            <a:bodyPr wrap="square">
              <a:spAutoFit/>
            </a:bodyPr>
            <a:lstStyle/>
            <a:p>
              <a:pPr lvl="0" algn="ctr">
                <a:lnSpc>
                  <a:spcPct val="150000"/>
                </a:lnSpc>
              </a:pPr>
              <a:r>
                <a:rPr lang="zh-CN" altLang="en-US" sz="1400" kern="0" spc="600" dirty="0">
                  <a:solidFill>
                    <a:srgbClr val="75000A"/>
                  </a:solidFill>
                  <a:cs typeface="+mn-ea"/>
                  <a:sym typeface="+mn-lt"/>
                </a:rPr>
                <a:t>伤亡事故多发，职业病严重。政府相关部门痛下决心，花大力气，采取有力措施。</a:t>
              </a:r>
              <a:endParaRPr kumimoji="0" lang="zh-CN" altLang="en-US" sz="1400" b="0" i="0" u="none" strike="noStrike" kern="0" cap="none" spc="600" normalizeH="0" noProof="0" dirty="0">
                <a:ln>
                  <a:noFill/>
                </a:ln>
                <a:solidFill>
                  <a:srgbClr val="75000A"/>
                </a:solidFill>
                <a:effectLst/>
                <a:uLnTx/>
                <a:uFillTx/>
                <a:cs typeface="+mn-ea"/>
                <a:sym typeface="+mn-lt"/>
              </a:endParaRPr>
            </a:p>
          </p:txBody>
        </p:sp>
      </p:gr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500" advTm="2817">
        <p:random/>
      </p:transition>
    </mc:Choice>
    <mc:Fallback>
      <p:transition spd="slow" advTm="2817">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1000"/>
                                        <p:tgtEl>
                                          <p:spTgt spid="22"/>
                                        </p:tgtEl>
                                      </p:cBhvr>
                                    </p:animEffect>
                                    <p:anim calcmode="lin" valueType="num">
                                      <p:cBhvr>
                                        <p:cTn id="13" dur="1000" fill="hold"/>
                                        <p:tgtEl>
                                          <p:spTgt spid="22"/>
                                        </p:tgtEl>
                                        <p:attrNameLst>
                                          <p:attrName>ppt_x</p:attrName>
                                        </p:attrNameLst>
                                      </p:cBhvr>
                                      <p:tavLst>
                                        <p:tav tm="0">
                                          <p:val>
                                            <p:strVal val="#ppt_x"/>
                                          </p:val>
                                        </p:tav>
                                        <p:tav tm="100000">
                                          <p:val>
                                            <p:strVal val="#ppt_x"/>
                                          </p:val>
                                        </p:tav>
                                      </p:tavLst>
                                    </p:anim>
                                    <p:anim calcmode="lin" valueType="num">
                                      <p:cBhvr>
                                        <p:cTn id="14" dur="1000" fill="hold"/>
                                        <p:tgtEl>
                                          <p:spTgt spid="22"/>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fade">
                                      <p:cBhvr>
                                        <p:cTn id="17" dur="1000"/>
                                        <p:tgtEl>
                                          <p:spTgt spid="30"/>
                                        </p:tgtEl>
                                      </p:cBhvr>
                                    </p:animEffect>
                                    <p:anim calcmode="lin" valueType="num">
                                      <p:cBhvr>
                                        <p:cTn id="18" dur="1000" fill="hold"/>
                                        <p:tgtEl>
                                          <p:spTgt spid="30"/>
                                        </p:tgtEl>
                                        <p:attrNameLst>
                                          <p:attrName>ppt_x</p:attrName>
                                        </p:attrNameLst>
                                      </p:cBhvr>
                                      <p:tavLst>
                                        <p:tav tm="0">
                                          <p:val>
                                            <p:strVal val="#ppt_x"/>
                                          </p:val>
                                        </p:tav>
                                        <p:tav tm="100000">
                                          <p:val>
                                            <p:strVal val="#ppt_x"/>
                                          </p:val>
                                        </p:tav>
                                      </p:tavLst>
                                    </p:anim>
                                    <p:anim calcmode="lin" valueType="num">
                                      <p:cBhvr>
                                        <p:cTn id="19" dur="1000" fill="hold"/>
                                        <p:tgtEl>
                                          <p:spTgt spid="30"/>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fade">
                                      <p:cBhvr>
                                        <p:cTn id="22" dur="1000"/>
                                        <p:tgtEl>
                                          <p:spTgt spid="39"/>
                                        </p:tgtEl>
                                      </p:cBhvr>
                                    </p:animEffect>
                                    <p:anim calcmode="lin" valueType="num">
                                      <p:cBhvr>
                                        <p:cTn id="23" dur="1000" fill="hold"/>
                                        <p:tgtEl>
                                          <p:spTgt spid="39"/>
                                        </p:tgtEl>
                                        <p:attrNameLst>
                                          <p:attrName>ppt_x</p:attrName>
                                        </p:attrNameLst>
                                      </p:cBhvr>
                                      <p:tavLst>
                                        <p:tav tm="0">
                                          <p:val>
                                            <p:strVal val="#ppt_x"/>
                                          </p:val>
                                        </p:tav>
                                        <p:tav tm="100000">
                                          <p:val>
                                            <p:strVal val="#ppt_x"/>
                                          </p:val>
                                        </p:tav>
                                      </p:tavLst>
                                    </p:anim>
                                    <p:anim calcmode="lin" valueType="num">
                                      <p:cBhvr>
                                        <p:cTn id="24" dur="1000" fill="hold"/>
                                        <p:tgtEl>
                                          <p:spTgt spid="39"/>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48"/>
                                        </p:tgtEl>
                                        <p:attrNameLst>
                                          <p:attrName>style.visibility</p:attrName>
                                        </p:attrNameLst>
                                      </p:cBhvr>
                                      <p:to>
                                        <p:strVal val="visible"/>
                                      </p:to>
                                    </p:set>
                                    <p:animEffect transition="in" filter="fade">
                                      <p:cBhvr>
                                        <p:cTn id="27" dur="1000"/>
                                        <p:tgtEl>
                                          <p:spTgt spid="48"/>
                                        </p:tgtEl>
                                      </p:cBhvr>
                                    </p:animEffect>
                                    <p:anim calcmode="lin" valueType="num">
                                      <p:cBhvr>
                                        <p:cTn id="28" dur="1000" fill="hold"/>
                                        <p:tgtEl>
                                          <p:spTgt spid="48"/>
                                        </p:tgtEl>
                                        <p:attrNameLst>
                                          <p:attrName>ppt_x</p:attrName>
                                        </p:attrNameLst>
                                      </p:cBhvr>
                                      <p:tavLst>
                                        <p:tav tm="0">
                                          <p:val>
                                            <p:strVal val="#ppt_x"/>
                                          </p:val>
                                        </p:tav>
                                        <p:tav tm="100000">
                                          <p:val>
                                            <p:strVal val="#ppt_x"/>
                                          </p:val>
                                        </p:tav>
                                      </p:tavLst>
                                    </p:anim>
                                    <p:anim calcmode="lin" valueType="num">
                                      <p:cBhvr>
                                        <p:cTn id="29"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矩形 58"/>
          <p:cNvSpPr/>
          <p:nvPr/>
        </p:nvSpPr>
        <p:spPr>
          <a:xfrm>
            <a:off x="660400" y="1028700"/>
            <a:ext cx="10858500" cy="53735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cs typeface="+mn-ea"/>
              <a:sym typeface="+mn-lt"/>
            </a:endParaRPr>
          </a:p>
        </p:txBody>
      </p:sp>
      <p:grpSp>
        <p:nvGrpSpPr>
          <p:cNvPr id="10" name="组合 9"/>
          <p:cNvGrpSpPr/>
          <p:nvPr/>
        </p:nvGrpSpPr>
        <p:grpSpPr>
          <a:xfrm>
            <a:off x="4353771" y="190561"/>
            <a:ext cx="3484458" cy="674781"/>
            <a:chOff x="4189953" y="570989"/>
            <a:chExt cx="853074" cy="798035"/>
          </a:xfrm>
          <a:effectLst/>
        </p:grpSpPr>
        <p:sp>
          <p:nvSpPr>
            <p:cNvPr id="11" name="文本框 10"/>
            <p:cNvSpPr txBox="1"/>
            <p:nvPr/>
          </p:nvSpPr>
          <p:spPr>
            <a:xfrm>
              <a:off x="4195249" y="1077829"/>
              <a:ext cx="826593" cy="291195"/>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000" dirty="0">
                  <a:solidFill>
                    <a:srgbClr val="F8F0C1"/>
                  </a:solidFill>
                  <a:effectLst>
                    <a:glow rad="101600">
                      <a:srgbClr val="F8F0C1">
                        <a:alpha val="40000"/>
                      </a:srgbClr>
                    </a:glow>
                  </a:effectLst>
                  <a:cs typeface="+mn-ea"/>
                  <a:sym typeface="+mn-lt"/>
                </a:rPr>
                <a:t>THE OTHER</a:t>
              </a:r>
              <a:endParaRPr lang="zh-CN" altLang="en-US" sz="1000" dirty="0">
                <a:solidFill>
                  <a:srgbClr val="F8F0C1"/>
                </a:solidFill>
                <a:effectLst>
                  <a:glow rad="101600">
                    <a:srgbClr val="F8F0C1">
                      <a:alpha val="40000"/>
                    </a:srgbClr>
                  </a:glow>
                </a:effectLst>
                <a:cs typeface="+mn-ea"/>
                <a:sym typeface="+mn-lt"/>
              </a:endParaRPr>
            </a:p>
          </p:txBody>
        </p:sp>
        <p:sp>
          <p:nvSpPr>
            <p:cNvPr id="12" name="文本框 11"/>
            <p:cNvSpPr txBox="1"/>
            <p:nvPr/>
          </p:nvSpPr>
          <p:spPr>
            <a:xfrm>
              <a:off x="4189953" y="570989"/>
              <a:ext cx="853074" cy="545992"/>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2400" dirty="0">
                  <a:solidFill>
                    <a:srgbClr val="F8F0C1"/>
                  </a:solidFill>
                  <a:effectLst>
                    <a:glow rad="101600">
                      <a:srgbClr val="F8F0C1">
                        <a:alpha val="40000"/>
                      </a:srgbClr>
                    </a:glow>
                  </a:effectLst>
                  <a:cs typeface="+mn-ea"/>
                  <a:sym typeface="+mn-lt"/>
                </a:rPr>
                <a:t>安全生产月的由来</a:t>
              </a:r>
              <a:endParaRPr lang="zh-CN" altLang="en-US" sz="2400" dirty="0">
                <a:solidFill>
                  <a:srgbClr val="F8F0C1"/>
                </a:solidFill>
                <a:effectLst>
                  <a:glow rad="101600">
                    <a:srgbClr val="F8F0C1">
                      <a:alpha val="40000"/>
                    </a:srgbClr>
                  </a:glow>
                </a:effectLst>
                <a:cs typeface="+mn-ea"/>
                <a:sym typeface="+mn-lt"/>
              </a:endParaRPr>
            </a:p>
          </p:txBody>
        </p:sp>
      </p:grpSp>
      <p:sp>
        <p:nvSpPr>
          <p:cNvPr id="23" name="文本框 22"/>
          <p:cNvSpPr txBox="1"/>
          <p:nvPr/>
        </p:nvSpPr>
        <p:spPr>
          <a:xfrm>
            <a:off x="2082106" y="5227187"/>
            <a:ext cx="3414598" cy="700576"/>
          </a:xfrm>
          <a:prstGeom prst="rect">
            <a:avLst/>
          </a:prstGeom>
          <a:noFill/>
        </p:spPr>
        <p:txBody>
          <a:bodyPr wrap="square">
            <a:spAutoFit/>
          </a:bodyPr>
          <a:lstStyle/>
          <a:p>
            <a:pPr lvl="0" algn="ctr">
              <a:lnSpc>
                <a:spcPct val="150000"/>
              </a:lnSpc>
            </a:pPr>
            <a:r>
              <a:rPr lang="zh-CN" altLang="en-US" sz="1400" spc="600" dirty="0">
                <a:solidFill>
                  <a:srgbClr val="B70100"/>
                </a:solidFill>
                <a:cs typeface="+mn-ea"/>
                <a:sym typeface="+mn-lt"/>
              </a:rPr>
              <a:t>政府相关部门痛下决心，花大力气，采取有力措施、</a:t>
            </a:r>
            <a:endParaRPr kumimoji="0" lang="zh-CN" altLang="en-US" sz="1200" b="0" i="0" u="none" strike="noStrike" kern="0" cap="none" spc="600" normalizeH="0" noProof="0" dirty="0">
              <a:ln>
                <a:noFill/>
              </a:ln>
              <a:solidFill>
                <a:srgbClr val="B70100"/>
              </a:solidFill>
              <a:effectLst/>
              <a:uLnTx/>
              <a:uFillTx/>
              <a:cs typeface="+mn-ea"/>
              <a:sym typeface="+mn-lt"/>
            </a:endParaRPr>
          </a:p>
        </p:txBody>
      </p:sp>
      <p:sp>
        <p:nvSpPr>
          <p:cNvPr id="24" name="文本框 23"/>
          <p:cNvSpPr txBox="1"/>
          <p:nvPr/>
        </p:nvSpPr>
        <p:spPr>
          <a:xfrm>
            <a:off x="2101258" y="1196319"/>
            <a:ext cx="3376294" cy="1061829"/>
          </a:xfrm>
          <a:prstGeom prst="rect">
            <a:avLst/>
          </a:prstGeom>
          <a:noFill/>
        </p:spPr>
        <p:txBody>
          <a:bodyPr wrap="square">
            <a:spAutoFit/>
          </a:bodyPr>
          <a:lstStyle/>
          <a:p>
            <a:pPr lvl="0" algn="ctr">
              <a:lnSpc>
                <a:spcPct val="150000"/>
              </a:lnSpc>
            </a:pPr>
            <a:r>
              <a:rPr lang="zh-CN" altLang="en-US" sz="1400" spc="600" dirty="0">
                <a:solidFill>
                  <a:srgbClr val="B70100"/>
                </a:solidFill>
                <a:cs typeface="+mn-ea"/>
                <a:sym typeface="+mn-lt"/>
              </a:rPr>
              <a:t>力争解决劳动保护工作中的问题，扭转伤亡事故和职业病严重的状况。</a:t>
            </a:r>
            <a:endParaRPr kumimoji="0" lang="zh-CN" altLang="en-US" sz="1200" b="0" i="0" u="none" strike="noStrike" kern="0" cap="none" spc="600" normalizeH="0" noProof="0" dirty="0">
              <a:ln>
                <a:noFill/>
              </a:ln>
              <a:solidFill>
                <a:srgbClr val="B70100"/>
              </a:solidFill>
              <a:effectLst/>
              <a:uLnTx/>
              <a:uFillTx/>
              <a:cs typeface="+mn-ea"/>
              <a:sym typeface="+mn-lt"/>
            </a:endParaRPr>
          </a:p>
        </p:txBody>
      </p:sp>
      <p:sp>
        <p:nvSpPr>
          <p:cNvPr id="25" name="文本框 24"/>
          <p:cNvSpPr txBox="1"/>
          <p:nvPr/>
        </p:nvSpPr>
        <p:spPr>
          <a:xfrm>
            <a:off x="7048910" y="2263495"/>
            <a:ext cx="3376294" cy="700576"/>
          </a:xfrm>
          <a:prstGeom prst="rect">
            <a:avLst/>
          </a:prstGeom>
          <a:noFill/>
        </p:spPr>
        <p:txBody>
          <a:bodyPr wrap="square">
            <a:spAutoFit/>
          </a:bodyPr>
          <a:lstStyle/>
          <a:p>
            <a:pPr lvl="0" algn="ctr">
              <a:lnSpc>
                <a:spcPct val="150000"/>
              </a:lnSpc>
            </a:pPr>
            <a:r>
              <a:rPr lang="en-US" altLang="zh-CN" sz="1400" spc="600" dirty="0">
                <a:solidFill>
                  <a:srgbClr val="B70100"/>
                </a:solidFill>
                <a:cs typeface="+mn-ea"/>
                <a:sym typeface="+mn-lt"/>
              </a:rPr>
              <a:t>1984</a:t>
            </a:r>
            <a:r>
              <a:rPr lang="zh-CN" altLang="en-US" sz="1400" spc="600" dirty="0">
                <a:solidFill>
                  <a:srgbClr val="B70100"/>
                </a:solidFill>
                <a:cs typeface="+mn-ea"/>
                <a:sym typeface="+mn-lt"/>
              </a:rPr>
              <a:t>年</a:t>
            </a:r>
            <a:r>
              <a:rPr lang="en-US" altLang="zh-CN" sz="1400" spc="600" dirty="0">
                <a:solidFill>
                  <a:srgbClr val="B70100"/>
                </a:solidFill>
                <a:cs typeface="+mn-ea"/>
                <a:sym typeface="+mn-lt"/>
              </a:rPr>
              <a:t>3</a:t>
            </a:r>
            <a:r>
              <a:rPr lang="zh-CN" altLang="en-US" sz="1400" spc="600" dirty="0">
                <a:solidFill>
                  <a:srgbClr val="B70100"/>
                </a:solidFill>
                <a:cs typeface="+mn-ea"/>
                <a:sym typeface="+mn-lt"/>
              </a:rPr>
              <a:t>月</a:t>
            </a:r>
            <a:r>
              <a:rPr lang="en-US" altLang="zh-CN" sz="1400" spc="600" dirty="0">
                <a:solidFill>
                  <a:srgbClr val="B70100"/>
                </a:solidFill>
                <a:cs typeface="+mn-ea"/>
                <a:sym typeface="+mn-lt"/>
              </a:rPr>
              <a:t>29</a:t>
            </a:r>
            <a:r>
              <a:rPr lang="zh-CN" altLang="en-US" sz="1400" spc="600" dirty="0">
                <a:solidFill>
                  <a:srgbClr val="B70100"/>
                </a:solidFill>
                <a:cs typeface="+mn-ea"/>
                <a:sym typeface="+mn-lt"/>
              </a:rPr>
              <a:t>日，国家经委、劳动人事部、卫生部</a:t>
            </a:r>
            <a:r>
              <a:rPr lang="zh-CN" altLang="en-US" sz="1400" spc="600" dirty="0">
                <a:solidFill>
                  <a:srgbClr val="F8F0C1"/>
                </a:solidFill>
                <a:cs typeface="+mn-ea"/>
                <a:sym typeface="+mn-lt"/>
              </a:rPr>
              <a:t>、</a:t>
            </a:r>
            <a:endParaRPr kumimoji="0" lang="zh-CN" altLang="en-US" sz="1200" b="0" i="0" u="none" strike="noStrike" kern="0" cap="none" spc="600" normalizeH="0" noProof="0" dirty="0">
              <a:ln>
                <a:noFill/>
              </a:ln>
              <a:solidFill>
                <a:srgbClr val="F8F0C1"/>
              </a:solidFill>
              <a:effectLst/>
              <a:uLnTx/>
              <a:uFillTx/>
              <a:cs typeface="+mn-ea"/>
              <a:sym typeface="+mn-lt"/>
            </a:endParaRPr>
          </a:p>
        </p:txBody>
      </p:sp>
      <p:sp>
        <p:nvSpPr>
          <p:cNvPr id="26" name="文本框 25"/>
          <p:cNvSpPr txBox="1"/>
          <p:nvPr/>
        </p:nvSpPr>
        <p:spPr>
          <a:xfrm>
            <a:off x="1846519" y="3059366"/>
            <a:ext cx="3675546" cy="1061829"/>
          </a:xfrm>
          <a:prstGeom prst="rect">
            <a:avLst/>
          </a:prstGeom>
          <a:noFill/>
        </p:spPr>
        <p:txBody>
          <a:bodyPr wrap="square">
            <a:spAutoFit/>
          </a:bodyPr>
          <a:lstStyle/>
          <a:p>
            <a:pPr lvl="0" algn="ctr">
              <a:lnSpc>
                <a:spcPct val="150000"/>
              </a:lnSpc>
            </a:pPr>
            <a:r>
              <a:rPr lang="zh-CN" altLang="en-US" sz="1400" spc="600" dirty="0">
                <a:solidFill>
                  <a:srgbClr val="B70100"/>
                </a:solidFill>
                <a:cs typeface="+mn-ea"/>
                <a:sym typeface="+mn-lt"/>
              </a:rPr>
              <a:t>同年</a:t>
            </a:r>
            <a:r>
              <a:rPr lang="en-US" altLang="zh-CN" sz="1400" spc="600" dirty="0">
                <a:solidFill>
                  <a:srgbClr val="B70100"/>
                </a:solidFill>
                <a:cs typeface="+mn-ea"/>
                <a:sym typeface="+mn-lt"/>
              </a:rPr>
              <a:t>4</a:t>
            </a:r>
            <a:r>
              <a:rPr lang="zh-CN" altLang="en-US" sz="1400" spc="600" dirty="0">
                <a:solidFill>
                  <a:srgbClr val="B70100"/>
                </a:solidFill>
                <a:cs typeface="+mn-ea"/>
                <a:sym typeface="+mn-lt"/>
              </a:rPr>
              <a:t>月</a:t>
            </a:r>
            <a:r>
              <a:rPr lang="en-US" altLang="zh-CN" sz="1400" spc="600" dirty="0">
                <a:solidFill>
                  <a:srgbClr val="B70100"/>
                </a:solidFill>
                <a:cs typeface="+mn-ea"/>
                <a:sym typeface="+mn-lt"/>
              </a:rPr>
              <a:t>27</a:t>
            </a:r>
            <a:r>
              <a:rPr lang="zh-CN" altLang="en-US" sz="1400" spc="600" dirty="0">
                <a:solidFill>
                  <a:srgbClr val="B70100"/>
                </a:solidFill>
                <a:cs typeface="+mn-ea"/>
                <a:sym typeface="+mn-lt"/>
              </a:rPr>
              <a:t>日，国务委员、国家经委主任，“全国安全月”领导小组组长张劲夫发表题为</a:t>
            </a:r>
            <a:endParaRPr kumimoji="0" lang="zh-CN" altLang="en-US" sz="1200" b="0" i="0" u="none" strike="noStrike" kern="0" cap="none" spc="600" normalizeH="0" noProof="0" dirty="0">
              <a:ln>
                <a:noFill/>
              </a:ln>
              <a:solidFill>
                <a:srgbClr val="B70100"/>
              </a:solidFill>
              <a:effectLst/>
              <a:uLnTx/>
              <a:uFillTx/>
              <a:cs typeface="+mn-ea"/>
              <a:sym typeface="+mn-lt"/>
            </a:endParaRPr>
          </a:p>
        </p:txBody>
      </p:sp>
      <p:sp>
        <p:nvSpPr>
          <p:cNvPr id="27" name="文本框 26"/>
          <p:cNvSpPr txBox="1"/>
          <p:nvPr/>
        </p:nvSpPr>
        <p:spPr>
          <a:xfrm>
            <a:off x="7117603" y="4166140"/>
            <a:ext cx="3200603" cy="1061829"/>
          </a:xfrm>
          <a:prstGeom prst="rect">
            <a:avLst/>
          </a:prstGeom>
          <a:noFill/>
        </p:spPr>
        <p:txBody>
          <a:bodyPr wrap="square">
            <a:spAutoFit/>
          </a:bodyPr>
          <a:lstStyle/>
          <a:p>
            <a:pPr lvl="0" algn="ctr">
              <a:lnSpc>
                <a:spcPct val="150000"/>
              </a:lnSpc>
            </a:pPr>
            <a:r>
              <a:rPr lang="zh-CN" altLang="en-US" sz="1400" spc="600" dirty="0">
                <a:solidFill>
                  <a:srgbClr val="B70100"/>
                </a:solidFill>
                <a:cs typeface="+mn-ea"/>
                <a:sym typeface="+mn-lt"/>
              </a:rPr>
              <a:t>公安部等联合发出开展第</a:t>
            </a:r>
            <a:r>
              <a:rPr lang="en-US" altLang="zh-CN" sz="1400" spc="600" dirty="0">
                <a:solidFill>
                  <a:srgbClr val="B70100"/>
                </a:solidFill>
                <a:cs typeface="+mn-ea"/>
                <a:sym typeface="+mn-lt"/>
              </a:rPr>
              <a:t>5</a:t>
            </a:r>
            <a:r>
              <a:rPr lang="zh-CN" altLang="en-US" sz="1400" spc="600" dirty="0">
                <a:solidFill>
                  <a:srgbClr val="B70100"/>
                </a:solidFill>
                <a:cs typeface="+mn-ea"/>
                <a:sym typeface="+mn-lt"/>
              </a:rPr>
              <a:t>次“全国安全月”活动的通知。</a:t>
            </a:r>
            <a:endParaRPr kumimoji="0" lang="zh-CN" altLang="en-US" sz="1200" b="0" i="0" u="none" strike="noStrike" kern="0" cap="none" spc="600" normalizeH="0" noProof="0" dirty="0">
              <a:ln>
                <a:noFill/>
              </a:ln>
              <a:solidFill>
                <a:srgbClr val="B70100"/>
              </a:solidFill>
              <a:effectLst/>
              <a:uLnTx/>
              <a:uFillTx/>
              <a:cs typeface="+mn-ea"/>
              <a:sym typeface="+mn-lt"/>
            </a:endParaRPr>
          </a:p>
        </p:txBody>
      </p:sp>
      <p:grpSp>
        <p:nvGrpSpPr>
          <p:cNvPr id="4" name="组合 3"/>
          <p:cNvGrpSpPr/>
          <p:nvPr/>
        </p:nvGrpSpPr>
        <p:grpSpPr>
          <a:xfrm>
            <a:off x="5840975" y="1179846"/>
            <a:ext cx="957718" cy="5240489"/>
            <a:chOff x="5840975" y="1179846"/>
            <a:chExt cx="957718" cy="5240489"/>
          </a:xfrm>
        </p:grpSpPr>
        <p:grpSp>
          <p:nvGrpSpPr>
            <p:cNvPr id="60" name="组合 59"/>
            <p:cNvGrpSpPr/>
            <p:nvPr/>
          </p:nvGrpSpPr>
          <p:grpSpPr>
            <a:xfrm>
              <a:off x="5840975" y="1179846"/>
              <a:ext cx="957718" cy="4288563"/>
              <a:chOff x="5832944" y="1226546"/>
              <a:chExt cx="957718" cy="4288563"/>
            </a:xfrm>
          </p:grpSpPr>
          <p:grpSp>
            <p:nvGrpSpPr>
              <p:cNvPr id="61" name="组合 60"/>
              <p:cNvGrpSpPr/>
              <p:nvPr/>
            </p:nvGrpSpPr>
            <p:grpSpPr>
              <a:xfrm flipV="1">
                <a:off x="5856012" y="1226546"/>
                <a:ext cx="934650" cy="1211792"/>
                <a:chOff x="1587192" y="1478138"/>
                <a:chExt cx="1273325" cy="1788032"/>
              </a:xfrm>
              <a:solidFill>
                <a:srgbClr val="F8F0C1"/>
              </a:solidFill>
            </p:grpSpPr>
            <p:sp>
              <p:nvSpPr>
                <p:cNvPr id="68" name="圆: 空心 67"/>
                <p:cNvSpPr/>
                <p:nvPr/>
              </p:nvSpPr>
              <p:spPr>
                <a:xfrm>
                  <a:off x="1587192" y="1992846"/>
                  <a:ext cx="1273325" cy="1273324"/>
                </a:xfrm>
                <a:prstGeom prst="donut">
                  <a:avLst>
                    <a:gd name="adj" fmla="val 11121"/>
                  </a:avLst>
                </a:prstGeom>
                <a:solidFill>
                  <a:srgbClr val="B10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75000A"/>
                    </a:solidFill>
                    <a:cs typeface="+mn-ea"/>
                    <a:sym typeface="+mn-lt"/>
                  </a:endParaRPr>
                </a:p>
              </p:txBody>
            </p:sp>
            <p:sp>
              <p:nvSpPr>
                <p:cNvPr id="69" name="文本框 26"/>
                <p:cNvSpPr txBox="1"/>
                <p:nvPr/>
              </p:nvSpPr>
              <p:spPr>
                <a:xfrm flipV="1">
                  <a:off x="1656346" y="1478138"/>
                  <a:ext cx="1072162" cy="1589465"/>
                </a:xfrm>
                <a:prstGeom prst="rect">
                  <a:avLst/>
                </a:prstGeom>
                <a:noFill/>
                <a:ln>
                  <a:noFill/>
                </a:ln>
              </p:spPr>
              <p:txBody>
                <a:bodyPr wrap="square" rtlCol="0">
                  <a:spAutoFit/>
                </a:bodyPr>
                <a:lstStyle/>
                <a:p>
                  <a:pPr algn="ctr"/>
                  <a:r>
                    <a:rPr lang="en-US" altLang="zh-CN" sz="3200" b="1" dirty="0">
                      <a:solidFill>
                        <a:srgbClr val="B70100"/>
                      </a:solidFill>
                      <a:cs typeface="+mn-ea"/>
                      <a:sym typeface="+mn-lt"/>
                    </a:rPr>
                    <a:t>0 1</a:t>
                  </a:r>
                  <a:endParaRPr lang="zh-CN" altLang="en-US" sz="3200" b="1" dirty="0">
                    <a:solidFill>
                      <a:srgbClr val="B70100"/>
                    </a:solidFill>
                    <a:cs typeface="+mn-ea"/>
                    <a:sym typeface="+mn-lt"/>
                  </a:endParaRPr>
                </a:p>
              </p:txBody>
            </p:sp>
          </p:grpSp>
          <p:sp>
            <p:nvSpPr>
              <p:cNvPr id="62" name="圆: 空心 61"/>
              <p:cNvSpPr/>
              <p:nvPr/>
            </p:nvSpPr>
            <p:spPr>
              <a:xfrm flipV="1">
                <a:off x="5856012" y="2266889"/>
                <a:ext cx="934650" cy="862962"/>
              </a:xfrm>
              <a:prstGeom prst="donut">
                <a:avLst>
                  <a:gd name="adj" fmla="val 11121"/>
                </a:avLst>
              </a:prstGeom>
              <a:solidFill>
                <a:srgbClr val="B10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75000A"/>
                  </a:solidFill>
                  <a:cs typeface="+mn-ea"/>
                  <a:sym typeface="+mn-lt"/>
                </a:endParaRPr>
              </a:p>
            </p:txBody>
          </p:sp>
          <p:sp>
            <p:nvSpPr>
              <p:cNvPr id="63" name="文本框 26"/>
              <p:cNvSpPr txBox="1"/>
              <p:nvPr/>
            </p:nvSpPr>
            <p:spPr>
              <a:xfrm>
                <a:off x="5906773" y="2411486"/>
                <a:ext cx="786992" cy="1077218"/>
              </a:xfrm>
              <a:prstGeom prst="rect">
                <a:avLst/>
              </a:prstGeom>
              <a:noFill/>
              <a:ln>
                <a:noFill/>
              </a:ln>
            </p:spPr>
            <p:txBody>
              <a:bodyPr wrap="square" rtlCol="0">
                <a:spAutoFit/>
              </a:bodyPr>
              <a:lstStyle/>
              <a:p>
                <a:pPr algn="ctr"/>
                <a:r>
                  <a:rPr lang="en-US" altLang="zh-CN" sz="3200" b="1" dirty="0">
                    <a:solidFill>
                      <a:srgbClr val="B70100"/>
                    </a:solidFill>
                    <a:cs typeface="+mn-ea"/>
                    <a:sym typeface="+mn-lt"/>
                  </a:rPr>
                  <a:t>0 2</a:t>
                </a:r>
                <a:endParaRPr lang="zh-CN" altLang="en-US" sz="3200" b="1" dirty="0">
                  <a:solidFill>
                    <a:srgbClr val="B70100"/>
                  </a:solidFill>
                  <a:cs typeface="+mn-ea"/>
                  <a:sym typeface="+mn-lt"/>
                </a:endParaRPr>
              </a:p>
            </p:txBody>
          </p:sp>
          <p:sp>
            <p:nvSpPr>
              <p:cNvPr id="64" name="圆: 空心 63"/>
              <p:cNvSpPr/>
              <p:nvPr/>
            </p:nvSpPr>
            <p:spPr>
              <a:xfrm flipV="1">
                <a:off x="5832944" y="4293294"/>
                <a:ext cx="934650" cy="862962"/>
              </a:xfrm>
              <a:prstGeom prst="donut">
                <a:avLst>
                  <a:gd name="adj" fmla="val 11121"/>
                </a:avLst>
              </a:prstGeom>
              <a:solidFill>
                <a:srgbClr val="B10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75000A"/>
                  </a:solidFill>
                  <a:cs typeface="+mn-ea"/>
                  <a:sym typeface="+mn-lt"/>
                </a:endParaRPr>
              </a:p>
            </p:txBody>
          </p:sp>
          <p:sp>
            <p:nvSpPr>
              <p:cNvPr id="65" name="文本框 26"/>
              <p:cNvSpPr txBox="1"/>
              <p:nvPr/>
            </p:nvSpPr>
            <p:spPr>
              <a:xfrm>
                <a:off x="5883705" y="4437891"/>
                <a:ext cx="786992" cy="1077218"/>
              </a:xfrm>
              <a:prstGeom prst="rect">
                <a:avLst/>
              </a:prstGeom>
              <a:noFill/>
              <a:ln>
                <a:noFill/>
              </a:ln>
            </p:spPr>
            <p:txBody>
              <a:bodyPr wrap="square" rtlCol="0">
                <a:spAutoFit/>
              </a:bodyPr>
              <a:lstStyle/>
              <a:p>
                <a:pPr algn="ctr"/>
                <a:r>
                  <a:rPr lang="en-US" altLang="zh-CN" sz="3200" b="1" dirty="0">
                    <a:solidFill>
                      <a:srgbClr val="B70100"/>
                    </a:solidFill>
                    <a:cs typeface="+mn-ea"/>
                    <a:sym typeface="+mn-lt"/>
                  </a:rPr>
                  <a:t>0 4</a:t>
                </a:r>
                <a:endParaRPr lang="zh-CN" altLang="en-US" sz="3200" b="1" dirty="0">
                  <a:solidFill>
                    <a:srgbClr val="B70100"/>
                  </a:solidFill>
                  <a:cs typeface="+mn-ea"/>
                  <a:sym typeface="+mn-lt"/>
                </a:endParaRPr>
              </a:p>
            </p:txBody>
          </p:sp>
          <p:sp>
            <p:nvSpPr>
              <p:cNvPr id="66" name="圆: 空心 65"/>
              <p:cNvSpPr/>
              <p:nvPr/>
            </p:nvSpPr>
            <p:spPr>
              <a:xfrm flipV="1">
                <a:off x="5856012" y="3266974"/>
                <a:ext cx="934650" cy="862962"/>
              </a:xfrm>
              <a:prstGeom prst="donut">
                <a:avLst>
                  <a:gd name="adj" fmla="val 11121"/>
                </a:avLst>
              </a:prstGeom>
              <a:solidFill>
                <a:srgbClr val="B10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75000A"/>
                  </a:solidFill>
                  <a:cs typeface="+mn-ea"/>
                  <a:sym typeface="+mn-lt"/>
                </a:endParaRPr>
              </a:p>
            </p:txBody>
          </p:sp>
          <p:sp>
            <p:nvSpPr>
              <p:cNvPr id="67" name="文本框 26"/>
              <p:cNvSpPr txBox="1"/>
              <p:nvPr/>
            </p:nvSpPr>
            <p:spPr>
              <a:xfrm>
                <a:off x="5906773" y="3411571"/>
                <a:ext cx="786992" cy="1077218"/>
              </a:xfrm>
              <a:prstGeom prst="rect">
                <a:avLst/>
              </a:prstGeom>
              <a:noFill/>
              <a:ln>
                <a:noFill/>
              </a:ln>
            </p:spPr>
            <p:txBody>
              <a:bodyPr wrap="square" rtlCol="0">
                <a:spAutoFit/>
              </a:bodyPr>
              <a:lstStyle/>
              <a:p>
                <a:pPr algn="ctr"/>
                <a:r>
                  <a:rPr lang="en-US" altLang="zh-CN" sz="3200" b="1" dirty="0">
                    <a:solidFill>
                      <a:srgbClr val="B70100"/>
                    </a:solidFill>
                    <a:cs typeface="+mn-ea"/>
                    <a:sym typeface="+mn-lt"/>
                  </a:rPr>
                  <a:t>0 3</a:t>
                </a:r>
                <a:endParaRPr lang="zh-CN" altLang="en-US" sz="3200" b="1" dirty="0">
                  <a:solidFill>
                    <a:srgbClr val="B70100"/>
                  </a:solidFill>
                  <a:cs typeface="+mn-ea"/>
                  <a:sym typeface="+mn-lt"/>
                </a:endParaRPr>
              </a:p>
            </p:txBody>
          </p:sp>
        </p:grpSp>
        <p:sp>
          <p:nvSpPr>
            <p:cNvPr id="70" name="圆: 空心 69"/>
            <p:cNvSpPr/>
            <p:nvPr/>
          </p:nvSpPr>
          <p:spPr>
            <a:xfrm flipV="1">
              <a:off x="5840975" y="5198520"/>
              <a:ext cx="934650" cy="862962"/>
            </a:xfrm>
            <a:prstGeom prst="donut">
              <a:avLst>
                <a:gd name="adj" fmla="val 11121"/>
              </a:avLst>
            </a:prstGeom>
            <a:solidFill>
              <a:srgbClr val="B10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75000A"/>
                </a:solidFill>
                <a:cs typeface="+mn-ea"/>
                <a:sym typeface="+mn-lt"/>
              </a:endParaRPr>
            </a:p>
          </p:txBody>
        </p:sp>
        <p:sp>
          <p:nvSpPr>
            <p:cNvPr id="71" name="文本框 26"/>
            <p:cNvSpPr txBox="1"/>
            <p:nvPr/>
          </p:nvSpPr>
          <p:spPr>
            <a:xfrm>
              <a:off x="5891736" y="5343117"/>
              <a:ext cx="786992" cy="1077218"/>
            </a:xfrm>
            <a:prstGeom prst="rect">
              <a:avLst/>
            </a:prstGeom>
            <a:noFill/>
            <a:ln>
              <a:noFill/>
            </a:ln>
          </p:spPr>
          <p:txBody>
            <a:bodyPr wrap="square" rtlCol="0">
              <a:spAutoFit/>
            </a:bodyPr>
            <a:lstStyle/>
            <a:p>
              <a:pPr algn="ctr"/>
              <a:r>
                <a:rPr lang="en-US" altLang="zh-CN" sz="3200" b="1" dirty="0">
                  <a:solidFill>
                    <a:srgbClr val="B70100"/>
                  </a:solidFill>
                  <a:cs typeface="+mn-ea"/>
                  <a:sym typeface="+mn-lt"/>
                </a:rPr>
                <a:t>0 5</a:t>
              </a:r>
              <a:endParaRPr lang="zh-CN" altLang="en-US" sz="3200" b="1" dirty="0">
                <a:solidFill>
                  <a:srgbClr val="B70100"/>
                </a:solidFill>
                <a:cs typeface="+mn-ea"/>
                <a:sym typeface="+mn-lt"/>
              </a:endParaRPr>
            </a:p>
          </p:txBody>
        </p:sp>
      </p:grpSp>
      <p:sp>
        <p:nvSpPr>
          <p:cNvPr id="29" name="TextBox 28"/>
          <p:cNvSpPr txBox="1"/>
          <p:nvPr/>
        </p:nvSpPr>
        <p:spPr>
          <a:xfrm>
            <a:off x="1225194" y="6563339"/>
            <a:ext cx="1224136" cy="123111"/>
          </a:xfrm>
          <a:prstGeom prst="rect">
            <a:avLst/>
          </a:prstGeom>
          <a:noFill/>
        </p:spPr>
        <p:txBody>
          <a:bodyPr wrap="square" rtlCol="0">
            <a:spAutoFit/>
          </a:bodyPr>
          <a:lstStyle/>
          <a:p>
            <a:pPr marL="0" marR="0" lvl="0" indent="0" defTabSz="914400" eaLnBrk="1" fontAlgn="auto" latinLnBrk="0" hangingPunct="1">
              <a:lnSpc>
                <a:spcPct val="200000"/>
              </a:lnSpc>
              <a:spcBef>
                <a:spcPts val="0"/>
              </a:spcBef>
              <a:spcAft>
                <a:spcPts val="0"/>
              </a:spcAft>
              <a:buClrTx/>
              <a:buSzTx/>
              <a:buFontTx/>
              <a:buNone/>
              <a:defRPr/>
            </a:pPr>
            <a:r>
              <a:rPr kumimoji="0" lang="en-US" altLang="zh-CN" sz="100" b="0" i="0" u="none" strike="noStrike" kern="0" cap="none" spc="0" normalizeH="0" baseline="0" noProof="0" dirty="0" smtClean="0">
                <a:ln>
                  <a:noFill/>
                </a:ln>
                <a:solidFill>
                  <a:srgbClr val="C00000"/>
                </a:solidFill>
                <a:effectLst/>
                <a:uLnTx/>
                <a:uFillTx/>
              </a:rPr>
              <a:t>PPT</a:t>
            </a:r>
            <a:r>
              <a:rPr kumimoji="0" lang="zh-CN" altLang="en-US" sz="100" b="0" i="0" u="none" strike="noStrike" kern="0" cap="none" spc="0" normalizeH="0" baseline="0" noProof="0" dirty="0" smtClean="0">
                <a:ln>
                  <a:noFill/>
                </a:ln>
                <a:solidFill>
                  <a:srgbClr val="C00000"/>
                </a:solidFill>
                <a:effectLst/>
                <a:uLnTx/>
                <a:uFillTx/>
              </a:rPr>
              <a:t>下载 </a:t>
            </a:r>
            <a:r>
              <a:rPr kumimoji="0" lang="en-US" altLang="zh-CN" sz="100" b="0" i="0" u="none" strike="noStrike" kern="0" cap="none" spc="0" normalizeH="0" baseline="0" noProof="0" dirty="0" smtClean="0">
                <a:ln>
                  <a:noFill/>
                </a:ln>
                <a:solidFill>
                  <a:srgbClr val="C00000"/>
                </a:solidFill>
                <a:effectLst/>
                <a:uLnTx/>
                <a:uFillTx/>
              </a:rPr>
              <a:t>http://www.1ppt.com/xiazai/</a:t>
            </a:r>
            <a:endParaRPr kumimoji="0" lang="en-US" altLang="zh-CN" sz="100" b="0" i="0" u="none" strike="noStrike" kern="0" cap="none" spc="0" normalizeH="0" baseline="0" noProof="0" dirty="0" smtClean="0">
              <a:ln>
                <a:noFill/>
              </a:ln>
              <a:solidFill>
                <a:srgbClr val="C00000"/>
              </a:solidFill>
              <a:effectLst/>
              <a:uLnTx/>
              <a:uFillTx/>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500" advTm="3174">
        <p:random/>
      </p:transition>
    </mc:Choice>
    <mc:Fallback>
      <p:transition spd="slow" advTm="3174">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4"/>
                                        </p:tgtEl>
                                        <p:attrNameLst>
                                          <p:attrName>style.visibility</p:attrName>
                                        </p:attrNameLst>
                                      </p:cBhvr>
                                      <p:to>
                                        <p:strVal val="visible"/>
                                      </p:to>
                                    </p:set>
                                    <p:animEffect transition="in" filter="fade">
                                      <p:cBhvr>
                                        <p:cTn id="17" dur="500"/>
                                        <p:tgtEl>
                                          <p:spTgt spid="24"/>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3"/>
                                        </p:tgtEl>
                                        <p:attrNameLst>
                                          <p:attrName>style.visibility</p:attrName>
                                        </p:attrNameLst>
                                      </p:cBhvr>
                                      <p:to>
                                        <p:strVal val="visible"/>
                                      </p:to>
                                    </p:set>
                                    <p:animEffect transition="in" filter="fade">
                                      <p:cBhvr>
                                        <p:cTn id="20" dur="500"/>
                                        <p:tgtEl>
                                          <p:spTgt spid="23"/>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fade">
                                      <p:cBhvr>
                                        <p:cTn id="23" dur="500"/>
                                        <p:tgtEl>
                                          <p:spTgt spid="25"/>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fade">
                                      <p:cBhvr>
                                        <p:cTn id="26" dur="500"/>
                                        <p:tgtEl>
                                          <p:spTgt spid="27"/>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6"/>
                                        </p:tgtEl>
                                        <p:attrNameLst>
                                          <p:attrName>style.visibility</p:attrName>
                                        </p:attrNameLst>
                                      </p:cBhvr>
                                      <p:to>
                                        <p:strVal val="visible"/>
                                      </p:to>
                                    </p:set>
                                    <p:animEffect transition="in" filter="fade">
                                      <p:cBhvr>
                                        <p:cTn id="2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4" grpId="0"/>
      <p:bldP spid="25" grpId="0"/>
      <p:bldP spid="26" grpId="0"/>
      <p:bldP spid="2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矩形 27"/>
          <p:cNvSpPr/>
          <p:nvPr/>
        </p:nvSpPr>
        <p:spPr>
          <a:xfrm>
            <a:off x="660400" y="1028700"/>
            <a:ext cx="10858500" cy="53735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cs typeface="+mn-ea"/>
              <a:sym typeface="+mn-lt"/>
            </a:endParaRPr>
          </a:p>
        </p:txBody>
      </p:sp>
      <p:grpSp>
        <p:nvGrpSpPr>
          <p:cNvPr id="10" name="组合 9"/>
          <p:cNvGrpSpPr/>
          <p:nvPr/>
        </p:nvGrpSpPr>
        <p:grpSpPr>
          <a:xfrm>
            <a:off x="4353771" y="190561"/>
            <a:ext cx="3484458" cy="674781"/>
            <a:chOff x="4189953" y="570989"/>
            <a:chExt cx="853074" cy="798035"/>
          </a:xfrm>
          <a:effectLst/>
        </p:grpSpPr>
        <p:sp>
          <p:nvSpPr>
            <p:cNvPr id="11" name="文本框 10"/>
            <p:cNvSpPr txBox="1"/>
            <p:nvPr/>
          </p:nvSpPr>
          <p:spPr>
            <a:xfrm>
              <a:off x="4195249" y="1077829"/>
              <a:ext cx="826593" cy="291195"/>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000" dirty="0">
                  <a:solidFill>
                    <a:srgbClr val="F8F0C1"/>
                  </a:solidFill>
                  <a:effectLst>
                    <a:glow rad="101600">
                      <a:srgbClr val="F8F0C1">
                        <a:alpha val="40000"/>
                      </a:srgbClr>
                    </a:glow>
                  </a:effectLst>
                  <a:cs typeface="+mn-ea"/>
                  <a:sym typeface="+mn-lt"/>
                </a:rPr>
                <a:t>THE OTHER</a:t>
              </a:r>
              <a:endParaRPr lang="zh-CN" altLang="en-US" sz="1000" dirty="0">
                <a:solidFill>
                  <a:srgbClr val="F8F0C1"/>
                </a:solidFill>
                <a:effectLst>
                  <a:glow rad="101600">
                    <a:srgbClr val="F8F0C1">
                      <a:alpha val="40000"/>
                    </a:srgbClr>
                  </a:glow>
                </a:effectLst>
                <a:cs typeface="+mn-ea"/>
                <a:sym typeface="+mn-lt"/>
              </a:endParaRPr>
            </a:p>
          </p:txBody>
        </p:sp>
        <p:sp>
          <p:nvSpPr>
            <p:cNvPr id="12" name="文本框 11"/>
            <p:cNvSpPr txBox="1"/>
            <p:nvPr/>
          </p:nvSpPr>
          <p:spPr>
            <a:xfrm>
              <a:off x="4189953" y="570989"/>
              <a:ext cx="853074" cy="545992"/>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2400" dirty="0">
                  <a:solidFill>
                    <a:srgbClr val="F8F0C1"/>
                  </a:solidFill>
                  <a:effectLst>
                    <a:glow rad="101600">
                      <a:srgbClr val="F8F0C1">
                        <a:alpha val="40000"/>
                      </a:srgbClr>
                    </a:glow>
                  </a:effectLst>
                  <a:cs typeface="+mn-ea"/>
                  <a:sym typeface="+mn-lt"/>
                </a:rPr>
                <a:t>安全生产月的由来</a:t>
              </a:r>
              <a:endParaRPr lang="zh-CN" altLang="en-US" sz="2400" dirty="0">
                <a:solidFill>
                  <a:srgbClr val="F8F0C1"/>
                </a:solidFill>
                <a:effectLst>
                  <a:glow rad="101600">
                    <a:srgbClr val="F8F0C1">
                      <a:alpha val="40000"/>
                    </a:srgbClr>
                  </a:glow>
                </a:effectLst>
                <a:cs typeface="+mn-ea"/>
                <a:sym typeface="+mn-lt"/>
              </a:endParaRPr>
            </a:p>
          </p:txBody>
        </p:sp>
      </p:grpSp>
      <p:sp>
        <p:nvSpPr>
          <p:cNvPr id="25" name="文本框 24"/>
          <p:cNvSpPr txBox="1"/>
          <p:nvPr/>
        </p:nvSpPr>
        <p:spPr>
          <a:xfrm>
            <a:off x="1309661" y="1490806"/>
            <a:ext cx="4201902" cy="1061829"/>
          </a:xfrm>
          <a:prstGeom prst="rect">
            <a:avLst/>
          </a:prstGeom>
          <a:noFill/>
        </p:spPr>
        <p:txBody>
          <a:bodyPr wrap="square">
            <a:spAutoFit/>
          </a:bodyPr>
          <a:lstStyle/>
          <a:p>
            <a:pPr lvl="0" algn="ctr">
              <a:lnSpc>
                <a:spcPct val="150000"/>
              </a:lnSpc>
            </a:pPr>
            <a:r>
              <a:rPr lang="en-US" altLang="zh-CN" sz="1400" spc="600" dirty="0">
                <a:solidFill>
                  <a:srgbClr val="B70100"/>
                </a:solidFill>
                <a:cs typeface="+mn-ea"/>
                <a:sym typeface="+mn-lt"/>
              </a:rPr>
              <a:t>《</a:t>
            </a:r>
            <a:r>
              <a:rPr lang="zh-CN" altLang="en-US" sz="1400" spc="600" dirty="0">
                <a:solidFill>
                  <a:srgbClr val="B70100"/>
                </a:solidFill>
                <a:cs typeface="+mn-ea"/>
                <a:sym typeface="+mn-lt"/>
              </a:rPr>
              <a:t>狠抓安全生产，提高经济效益</a:t>
            </a:r>
            <a:r>
              <a:rPr lang="en-US" altLang="zh-CN" sz="1400" spc="600" dirty="0">
                <a:solidFill>
                  <a:srgbClr val="B70100"/>
                </a:solidFill>
                <a:cs typeface="+mn-ea"/>
                <a:sym typeface="+mn-lt"/>
              </a:rPr>
              <a:t>》</a:t>
            </a:r>
            <a:r>
              <a:rPr lang="zh-CN" altLang="en-US" sz="1400" spc="600" dirty="0">
                <a:solidFill>
                  <a:srgbClr val="B70100"/>
                </a:solidFill>
                <a:cs typeface="+mn-ea"/>
                <a:sym typeface="+mn-lt"/>
              </a:rPr>
              <a:t>的广播电视讲话，动员全国开展第</a:t>
            </a:r>
            <a:r>
              <a:rPr lang="en-US" altLang="zh-CN" sz="1400" spc="600" dirty="0">
                <a:solidFill>
                  <a:srgbClr val="B70100"/>
                </a:solidFill>
                <a:cs typeface="+mn-ea"/>
                <a:sym typeface="+mn-lt"/>
              </a:rPr>
              <a:t>5</a:t>
            </a:r>
            <a:r>
              <a:rPr lang="zh-CN" altLang="en-US" sz="1400" spc="600" dirty="0">
                <a:solidFill>
                  <a:srgbClr val="B70100"/>
                </a:solidFill>
                <a:cs typeface="+mn-ea"/>
                <a:sym typeface="+mn-lt"/>
              </a:rPr>
              <a:t>次全国安全月活动。</a:t>
            </a:r>
            <a:endParaRPr kumimoji="0" lang="zh-CN" altLang="en-US" sz="1200" b="0" i="0" u="none" strike="noStrike" kern="0" cap="none" spc="600" normalizeH="0" noProof="0" dirty="0">
              <a:ln>
                <a:noFill/>
              </a:ln>
              <a:solidFill>
                <a:srgbClr val="B70100"/>
              </a:solidFill>
              <a:effectLst/>
              <a:uLnTx/>
              <a:uFillTx/>
              <a:cs typeface="+mn-ea"/>
              <a:sym typeface="+mn-lt"/>
            </a:endParaRPr>
          </a:p>
        </p:txBody>
      </p:sp>
      <p:sp>
        <p:nvSpPr>
          <p:cNvPr id="26" name="文本框 25"/>
          <p:cNvSpPr txBox="1"/>
          <p:nvPr/>
        </p:nvSpPr>
        <p:spPr>
          <a:xfrm>
            <a:off x="1541321" y="3788755"/>
            <a:ext cx="3987494" cy="1061829"/>
          </a:xfrm>
          <a:prstGeom prst="rect">
            <a:avLst/>
          </a:prstGeom>
          <a:noFill/>
        </p:spPr>
        <p:txBody>
          <a:bodyPr wrap="square">
            <a:spAutoFit/>
          </a:bodyPr>
          <a:lstStyle/>
          <a:p>
            <a:pPr lvl="0" algn="ctr">
              <a:lnSpc>
                <a:spcPct val="150000"/>
              </a:lnSpc>
            </a:pPr>
            <a:r>
              <a:rPr lang="zh-CN" altLang="en-US" sz="1400" spc="600" dirty="0">
                <a:solidFill>
                  <a:srgbClr val="B70100"/>
                </a:solidFill>
                <a:cs typeface="+mn-ea"/>
                <a:sym typeface="+mn-lt"/>
              </a:rPr>
              <a:t>决定成立常设的安全生产委员会，就加强安全生产工作提出了意见</a:t>
            </a:r>
            <a:r>
              <a:rPr lang="zh-CN" altLang="en-US" sz="1400" spc="600" dirty="0">
                <a:solidFill>
                  <a:srgbClr val="F8F0C1"/>
                </a:solidFill>
                <a:cs typeface="+mn-ea"/>
                <a:sym typeface="+mn-lt"/>
              </a:rPr>
              <a:t>。</a:t>
            </a:r>
            <a:endParaRPr kumimoji="0" lang="zh-CN" altLang="en-US" sz="1200" b="0" i="0" u="none" strike="noStrike" kern="0" cap="none" spc="600" normalizeH="0" noProof="0" dirty="0">
              <a:ln>
                <a:noFill/>
              </a:ln>
              <a:solidFill>
                <a:srgbClr val="F8F0C1"/>
              </a:solidFill>
              <a:effectLst/>
              <a:uLnTx/>
              <a:uFillTx/>
              <a:cs typeface="+mn-ea"/>
              <a:sym typeface="+mn-lt"/>
            </a:endParaRPr>
          </a:p>
        </p:txBody>
      </p:sp>
      <p:sp>
        <p:nvSpPr>
          <p:cNvPr id="27" name="文本框 26"/>
          <p:cNvSpPr txBox="1"/>
          <p:nvPr/>
        </p:nvSpPr>
        <p:spPr>
          <a:xfrm>
            <a:off x="6659034" y="4634879"/>
            <a:ext cx="5055435" cy="1708160"/>
          </a:xfrm>
          <a:prstGeom prst="rect">
            <a:avLst/>
          </a:prstGeom>
          <a:noFill/>
        </p:spPr>
        <p:txBody>
          <a:bodyPr wrap="square">
            <a:spAutoFit/>
          </a:bodyPr>
          <a:lstStyle/>
          <a:p>
            <a:pPr lvl="0" algn="ctr">
              <a:lnSpc>
                <a:spcPct val="150000"/>
              </a:lnSpc>
            </a:pPr>
            <a:r>
              <a:rPr lang="en-US" altLang="zh-CN" sz="1400" spc="600" dirty="0">
                <a:solidFill>
                  <a:srgbClr val="B70100"/>
                </a:solidFill>
                <a:cs typeface="+mn-ea"/>
                <a:sym typeface="+mn-lt"/>
              </a:rPr>
              <a:t>1985</a:t>
            </a:r>
            <a:r>
              <a:rPr lang="zh-CN" altLang="en-US" sz="1400" spc="600" dirty="0">
                <a:solidFill>
                  <a:srgbClr val="B70100"/>
                </a:solidFill>
                <a:cs typeface="+mn-ea"/>
                <a:sym typeface="+mn-lt"/>
              </a:rPr>
              <a:t>年</a:t>
            </a:r>
            <a:r>
              <a:rPr lang="en-US" altLang="zh-CN" sz="1400" spc="600" dirty="0">
                <a:solidFill>
                  <a:srgbClr val="B70100"/>
                </a:solidFill>
                <a:cs typeface="+mn-ea"/>
                <a:sym typeface="+mn-lt"/>
              </a:rPr>
              <a:t>4</a:t>
            </a:r>
            <a:r>
              <a:rPr lang="zh-CN" altLang="en-US" sz="1400" spc="600" dirty="0">
                <a:solidFill>
                  <a:srgbClr val="B70100"/>
                </a:solidFill>
                <a:cs typeface="+mn-ea"/>
                <a:sym typeface="+mn-lt"/>
              </a:rPr>
              <a:t>月</a:t>
            </a:r>
            <a:r>
              <a:rPr lang="en-US" altLang="zh-CN" sz="1400" spc="600" dirty="0">
                <a:solidFill>
                  <a:srgbClr val="B70100"/>
                </a:solidFill>
                <a:cs typeface="+mn-ea"/>
                <a:sym typeface="+mn-lt"/>
              </a:rPr>
              <a:t>26</a:t>
            </a:r>
            <a:r>
              <a:rPr lang="zh-CN" altLang="en-US" sz="1400" spc="600" dirty="0">
                <a:solidFill>
                  <a:srgbClr val="B70100"/>
                </a:solidFill>
                <a:cs typeface="+mn-ea"/>
                <a:sym typeface="+mn-lt"/>
              </a:rPr>
              <a:t>日，全国安全生产委员会发出</a:t>
            </a:r>
            <a:r>
              <a:rPr lang="en-US" altLang="zh-CN" sz="1400" spc="600" dirty="0">
                <a:solidFill>
                  <a:srgbClr val="B70100"/>
                </a:solidFill>
                <a:cs typeface="+mn-ea"/>
                <a:sym typeface="+mn-lt"/>
              </a:rPr>
              <a:t>《</a:t>
            </a:r>
            <a:r>
              <a:rPr lang="zh-CN" altLang="en-US" sz="1400" spc="600" dirty="0">
                <a:solidFill>
                  <a:srgbClr val="B70100"/>
                </a:solidFill>
                <a:cs typeface="+mn-ea"/>
                <a:sym typeface="+mn-lt"/>
              </a:rPr>
              <a:t>关于开展安全活动的通知</a:t>
            </a:r>
            <a:r>
              <a:rPr lang="en-US" altLang="zh-CN" sz="1400" spc="600" dirty="0">
                <a:solidFill>
                  <a:srgbClr val="B70100"/>
                </a:solidFill>
                <a:cs typeface="+mn-ea"/>
                <a:sym typeface="+mn-lt"/>
              </a:rPr>
              <a:t>》</a:t>
            </a:r>
            <a:r>
              <a:rPr lang="zh-CN" altLang="en-US" sz="1400" spc="600" dirty="0">
                <a:solidFill>
                  <a:srgbClr val="B70100"/>
                </a:solidFill>
                <a:cs typeface="+mn-ea"/>
                <a:sym typeface="+mn-lt"/>
              </a:rPr>
              <a:t>。通知指出，今后不再搞“全国安全月”了，但各地区、各部门必须针对实际情况认真组织安全生产活动</a:t>
            </a:r>
            <a:r>
              <a:rPr lang="zh-CN" altLang="en-US" sz="1400" spc="600" dirty="0">
                <a:solidFill>
                  <a:srgbClr val="F8F0C1"/>
                </a:solidFill>
                <a:cs typeface="+mn-ea"/>
                <a:sym typeface="+mn-lt"/>
              </a:rPr>
              <a:t>。</a:t>
            </a:r>
            <a:endParaRPr kumimoji="0" lang="zh-CN" altLang="en-US" sz="1200" b="0" i="0" u="none" strike="noStrike" kern="0" cap="none" spc="600" normalizeH="0" noProof="0" dirty="0">
              <a:ln>
                <a:noFill/>
              </a:ln>
              <a:solidFill>
                <a:srgbClr val="F8F0C1"/>
              </a:solidFill>
              <a:effectLst/>
              <a:uLnTx/>
              <a:uFillTx/>
              <a:cs typeface="+mn-ea"/>
              <a:sym typeface="+mn-lt"/>
            </a:endParaRPr>
          </a:p>
        </p:txBody>
      </p:sp>
      <p:sp>
        <p:nvSpPr>
          <p:cNvPr id="30" name="文本框 29"/>
          <p:cNvSpPr txBox="1"/>
          <p:nvPr/>
        </p:nvSpPr>
        <p:spPr>
          <a:xfrm>
            <a:off x="6659034" y="2590708"/>
            <a:ext cx="4689148" cy="1061829"/>
          </a:xfrm>
          <a:prstGeom prst="rect">
            <a:avLst/>
          </a:prstGeom>
          <a:noFill/>
        </p:spPr>
        <p:txBody>
          <a:bodyPr wrap="square">
            <a:spAutoFit/>
          </a:bodyPr>
          <a:lstStyle/>
          <a:p>
            <a:pPr lvl="0" algn="ctr">
              <a:lnSpc>
                <a:spcPct val="150000"/>
              </a:lnSpc>
            </a:pPr>
            <a:r>
              <a:rPr lang="en-US" altLang="zh-CN" sz="1400" spc="600" dirty="0">
                <a:solidFill>
                  <a:srgbClr val="B70100"/>
                </a:solidFill>
                <a:cs typeface="+mn-ea"/>
                <a:sym typeface="+mn-lt"/>
              </a:rPr>
              <a:t>1984</a:t>
            </a:r>
            <a:r>
              <a:rPr lang="zh-CN" altLang="en-US" sz="1400" spc="600" dirty="0">
                <a:solidFill>
                  <a:srgbClr val="B70100"/>
                </a:solidFill>
                <a:cs typeface="+mn-ea"/>
                <a:sym typeface="+mn-lt"/>
              </a:rPr>
              <a:t>年</a:t>
            </a:r>
            <a:r>
              <a:rPr lang="en-US" altLang="zh-CN" sz="1400" spc="600" dirty="0">
                <a:solidFill>
                  <a:srgbClr val="B70100"/>
                </a:solidFill>
                <a:cs typeface="+mn-ea"/>
                <a:sym typeface="+mn-lt"/>
              </a:rPr>
              <a:t>11</a:t>
            </a:r>
            <a:r>
              <a:rPr lang="zh-CN" altLang="en-US" sz="1400" spc="600" dirty="0">
                <a:solidFill>
                  <a:srgbClr val="B70100"/>
                </a:solidFill>
                <a:cs typeface="+mn-ea"/>
                <a:sym typeface="+mn-lt"/>
              </a:rPr>
              <a:t>月</a:t>
            </a:r>
            <a:r>
              <a:rPr lang="en-US" altLang="zh-CN" sz="1400" spc="600" dirty="0">
                <a:solidFill>
                  <a:srgbClr val="B70100"/>
                </a:solidFill>
                <a:cs typeface="+mn-ea"/>
                <a:sym typeface="+mn-lt"/>
              </a:rPr>
              <a:t>26</a:t>
            </a:r>
            <a:r>
              <a:rPr lang="zh-CN" altLang="en-US" sz="1400" spc="600" dirty="0">
                <a:solidFill>
                  <a:srgbClr val="B70100"/>
                </a:solidFill>
                <a:cs typeface="+mn-ea"/>
                <a:sym typeface="+mn-lt"/>
              </a:rPr>
              <a:t>日，国务院批准了全国安全月领导小组</a:t>
            </a:r>
            <a:r>
              <a:rPr lang="en-US" altLang="zh-CN" sz="1400" spc="600" dirty="0">
                <a:solidFill>
                  <a:srgbClr val="B70100"/>
                </a:solidFill>
                <a:cs typeface="+mn-ea"/>
                <a:sym typeface="+mn-lt"/>
              </a:rPr>
              <a:t>《</a:t>
            </a:r>
            <a:r>
              <a:rPr lang="zh-CN" altLang="en-US" sz="1400" spc="600" dirty="0">
                <a:solidFill>
                  <a:srgbClr val="B70100"/>
                </a:solidFill>
                <a:cs typeface="+mn-ea"/>
                <a:sym typeface="+mn-lt"/>
              </a:rPr>
              <a:t>关于今年</a:t>
            </a:r>
            <a:r>
              <a:rPr lang="en-US" altLang="zh-CN" sz="1400" spc="600" dirty="0">
                <a:solidFill>
                  <a:srgbClr val="B70100"/>
                </a:solidFill>
                <a:cs typeface="+mn-ea"/>
                <a:sym typeface="+mn-lt"/>
              </a:rPr>
              <a:t>"</a:t>
            </a:r>
            <a:r>
              <a:rPr lang="zh-CN" altLang="en-US" sz="1400" spc="600" dirty="0">
                <a:solidFill>
                  <a:srgbClr val="B70100"/>
                </a:solidFill>
                <a:cs typeface="+mn-ea"/>
                <a:sym typeface="+mn-lt"/>
              </a:rPr>
              <a:t>安全月</a:t>
            </a:r>
            <a:r>
              <a:rPr lang="en-US" altLang="zh-CN" sz="1400" spc="600" dirty="0">
                <a:solidFill>
                  <a:srgbClr val="B70100"/>
                </a:solidFill>
                <a:cs typeface="+mn-ea"/>
                <a:sym typeface="+mn-lt"/>
              </a:rPr>
              <a:t>"</a:t>
            </a:r>
            <a:r>
              <a:rPr lang="zh-CN" altLang="en-US" sz="1400" spc="600" dirty="0">
                <a:solidFill>
                  <a:srgbClr val="B70100"/>
                </a:solidFill>
                <a:cs typeface="+mn-ea"/>
                <a:sym typeface="+mn-lt"/>
              </a:rPr>
              <a:t>活动的情况和今后意见的报告</a:t>
            </a:r>
            <a:r>
              <a:rPr lang="en-US" altLang="zh-CN" sz="1400" spc="600" dirty="0">
                <a:solidFill>
                  <a:srgbClr val="B70100"/>
                </a:solidFill>
                <a:cs typeface="+mn-ea"/>
                <a:sym typeface="+mn-lt"/>
              </a:rPr>
              <a:t>》</a:t>
            </a:r>
            <a:r>
              <a:rPr lang="zh-CN" altLang="en-US" sz="1400" spc="600" dirty="0">
                <a:solidFill>
                  <a:srgbClr val="F8F0C1"/>
                </a:solidFill>
                <a:cs typeface="+mn-ea"/>
                <a:sym typeface="+mn-lt"/>
              </a:rPr>
              <a:t>、</a:t>
            </a:r>
            <a:endParaRPr kumimoji="0" lang="zh-CN" altLang="en-US" sz="1200" b="0" i="0" u="none" strike="noStrike" kern="0" cap="none" spc="600" normalizeH="0" noProof="0" dirty="0">
              <a:ln>
                <a:noFill/>
              </a:ln>
              <a:solidFill>
                <a:srgbClr val="F8F0C1"/>
              </a:solidFill>
              <a:effectLst/>
              <a:uLnTx/>
              <a:uFillTx/>
              <a:cs typeface="+mn-ea"/>
              <a:sym typeface="+mn-lt"/>
            </a:endParaRPr>
          </a:p>
        </p:txBody>
      </p:sp>
      <p:grpSp>
        <p:nvGrpSpPr>
          <p:cNvPr id="3" name="组合 2"/>
          <p:cNvGrpSpPr/>
          <p:nvPr/>
        </p:nvGrpSpPr>
        <p:grpSpPr>
          <a:xfrm>
            <a:off x="5587599" y="1563224"/>
            <a:ext cx="951902" cy="4571238"/>
            <a:chOff x="5856012" y="1181373"/>
            <a:chExt cx="951902" cy="4571238"/>
          </a:xfrm>
        </p:grpSpPr>
        <p:grpSp>
          <p:nvGrpSpPr>
            <p:cNvPr id="17" name="组合 16"/>
            <p:cNvGrpSpPr/>
            <p:nvPr/>
          </p:nvGrpSpPr>
          <p:grpSpPr>
            <a:xfrm flipV="1">
              <a:off x="5856012" y="1181373"/>
              <a:ext cx="934650" cy="1211792"/>
              <a:chOff x="1587192" y="1544792"/>
              <a:chExt cx="1273325" cy="1788032"/>
            </a:xfrm>
            <a:solidFill>
              <a:srgbClr val="F8F0C1"/>
            </a:solidFill>
          </p:grpSpPr>
          <p:sp>
            <p:nvSpPr>
              <p:cNvPr id="19" name="圆: 空心 18"/>
              <p:cNvSpPr/>
              <p:nvPr/>
            </p:nvSpPr>
            <p:spPr>
              <a:xfrm>
                <a:off x="1587192" y="2059500"/>
                <a:ext cx="1273325" cy="1273324"/>
              </a:xfrm>
              <a:prstGeom prst="donut">
                <a:avLst>
                  <a:gd name="adj" fmla="val 11121"/>
                </a:avLst>
              </a:prstGeom>
              <a:solidFill>
                <a:srgbClr val="B10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75000A"/>
                  </a:solidFill>
                  <a:cs typeface="+mn-ea"/>
                  <a:sym typeface="+mn-lt"/>
                </a:endParaRPr>
              </a:p>
            </p:txBody>
          </p:sp>
          <p:sp>
            <p:nvSpPr>
              <p:cNvPr id="20" name="文本框 26"/>
              <p:cNvSpPr txBox="1"/>
              <p:nvPr/>
            </p:nvSpPr>
            <p:spPr>
              <a:xfrm flipV="1">
                <a:off x="1656346" y="1544792"/>
                <a:ext cx="1072162" cy="1589465"/>
              </a:xfrm>
              <a:prstGeom prst="rect">
                <a:avLst/>
              </a:prstGeom>
              <a:noFill/>
              <a:ln>
                <a:noFill/>
              </a:ln>
            </p:spPr>
            <p:txBody>
              <a:bodyPr wrap="square" rtlCol="0">
                <a:spAutoFit/>
              </a:bodyPr>
              <a:lstStyle/>
              <a:p>
                <a:pPr algn="ctr"/>
                <a:r>
                  <a:rPr lang="en-US" altLang="zh-CN" sz="3200" b="1" dirty="0">
                    <a:solidFill>
                      <a:srgbClr val="B70100"/>
                    </a:solidFill>
                    <a:cs typeface="+mn-ea"/>
                    <a:sym typeface="+mn-lt"/>
                  </a:rPr>
                  <a:t>0 1</a:t>
                </a:r>
                <a:endParaRPr lang="zh-CN" altLang="en-US" sz="3200" b="1" dirty="0">
                  <a:solidFill>
                    <a:srgbClr val="B70100"/>
                  </a:solidFill>
                  <a:cs typeface="+mn-ea"/>
                  <a:sym typeface="+mn-lt"/>
                </a:endParaRPr>
              </a:p>
            </p:txBody>
          </p:sp>
        </p:grpSp>
        <p:sp>
          <p:nvSpPr>
            <p:cNvPr id="31" name="圆: 空心 30"/>
            <p:cNvSpPr/>
            <p:nvPr/>
          </p:nvSpPr>
          <p:spPr>
            <a:xfrm flipV="1">
              <a:off x="5856012" y="2266889"/>
              <a:ext cx="934650" cy="862962"/>
            </a:xfrm>
            <a:prstGeom prst="donut">
              <a:avLst>
                <a:gd name="adj" fmla="val 11121"/>
              </a:avLst>
            </a:prstGeom>
            <a:solidFill>
              <a:srgbClr val="B10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75000A"/>
                </a:solidFill>
                <a:cs typeface="+mn-ea"/>
                <a:sym typeface="+mn-lt"/>
              </a:endParaRPr>
            </a:p>
          </p:txBody>
        </p:sp>
        <p:sp>
          <p:nvSpPr>
            <p:cNvPr id="32" name="文本框 26"/>
            <p:cNvSpPr txBox="1"/>
            <p:nvPr/>
          </p:nvSpPr>
          <p:spPr>
            <a:xfrm>
              <a:off x="5906773" y="2411486"/>
              <a:ext cx="786992" cy="1077218"/>
            </a:xfrm>
            <a:prstGeom prst="rect">
              <a:avLst/>
            </a:prstGeom>
            <a:noFill/>
            <a:ln>
              <a:noFill/>
            </a:ln>
          </p:spPr>
          <p:txBody>
            <a:bodyPr wrap="square" rtlCol="0">
              <a:spAutoFit/>
            </a:bodyPr>
            <a:lstStyle/>
            <a:p>
              <a:pPr algn="ctr"/>
              <a:r>
                <a:rPr lang="en-US" altLang="zh-CN" sz="3200" b="1" dirty="0">
                  <a:solidFill>
                    <a:srgbClr val="B70100"/>
                  </a:solidFill>
                  <a:cs typeface="+mn-ea"/>
                  <a:sym typeface="+mn-lt"/>
                </a:rPr>
                <a:t>0 2</a:t>
              </a:r>
              <a:endParaRPr lang="zh-CN" altLang="en-US" sz="3200" b="1" dirty="0">
                <a:solidFill>
                  <a:srgbClr val="B70100"/>
                </a:solidFill>
                <a:cs typeface="+mn-ea"/>
                <a:sym typeface="+mn-lt"/>
              </a:endParaRPr>
            </a:p>
          </p:txBody>
        </p:sp>
        <p:sp>
          <p:nvSpPr>
            <p:cNvPr id="33" name="圆: 空心 32"/>
            <p:cNvSpPr/>
            <p:nvPr/>
          </p:nvSpPr>
          <p:spPr>
            <a:xfrm flipV="1">
              <a:off x="5873264" y="4530796"/>
              <a:ext cx="934650" cy="862962"/>
            </a:xfrm>
            <a:prstGeom prst="donut">
              <a:avLst>
                <a:gd name="adj" fmla="val 11121"/>
              </a:avLst>
            </a:prstGeom>
            <a:solidFill>
              <a:srgbClr val="B10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75000A"/>
                </a:solidFill>
                <a:cs typeface="+mn-ea"/>
                <a:sym typeface="+mn-lt"/>
              </a:endParaRPr>
            </a:p>
          </p:txBody>
        </p:sp>
        <p:sp>
          <p:nvSpPr>
            <p:cNvPr id="34" name="文本框 26"/>
            <p:cNvSpPr txBox="1"/>
            <p:nvPr/>
          </p:nvSpPr>
          <p:spPr>
            <a:xfrm>
              <a:off x="5924025" y="4675393"/>
              <a:ext cx="786992" cy="1077218"/>
            </a:xfrm>
            <a:prstGeom prst="rect">
              <a:avLst/>
            </a:prstGeom>
            <a:noFill/>
            <a:ln>
              <a:noFill/>
            </a:ln>
          </p:spPr>
          <p:txBody>
            <a:bodyPr wrap="square" rtlCol="0">
              <a:spAutoFit/>
            </a:bodyPr>
            <a:lstStyle/>
            <a:p>
              <a:pPr algn="ctr"/>
              <a:r>
                <a:rPr lang="en-US" altLang="zh-CN" sz="3200" b="1" dirty="0">
                  <a:solidFill>
                    <a:srgbClr val="B70100"/>
                  </a:solidFill>
                  <a:cs typeface="+mn-ea"/>
                  <a:sym typeface="+mn-lt"/>
                </a:rPr>
                <a:t>0 4</a:t>
              </a:r>
              <a:endParaRPr lang="zh-CN" altLang="en-US" sz="3200" b="1" dirty="0">
                <a:solidFill>
                  <a:srgbClr val="B70100"/>
                </a:solidFill>
                <a:cs typeface="+mn-ea"/>
                <a:sym typeface="+mn-lt"/>
              </a:endParaRPr>
            </a:p>
          </p:txBody>
        </p:sp>
        <p:sp>
          <p:nvSpPr>
            <p:cNvPr id="35" name="圆: 空心 34"/>
            <p:cNvSpPr/>
            <p:nvPr/>
          </p:nvSpPr>
          <p:spPr>
            <a:xfrm flipV="1">
              <a:off x="5873264" y="3370201"/>
              <a:ext cx="934650" cy="862962"/>
            </a:xfrm>
            <a:prstGeom prst="donut">
              <a:avLst>
                <a:gd name="adj" fmla="val 11121"/>
              </a:avLst>
            </a:prstGeom>
            <a:solidFill>
              <a:srgbClr val="B10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rgbClr val="75000A"/>
                </a:solidFill>
                <a:cs typeface="+mn-ea"/>
                <a:sym typeface="+mn-lt"/>
              </a:endParaRPr>
            </a:p>
          </p:txBody>
        </p:sp>
        <p:sp>
          <p:nvSpPr>
            <p:cNvPr id="36" name="文本框 26"/>
            <p:cNvSpPr txBox="1"/>
            <p:nvPr/>
          </p:nvSpPr>
          <p:spPr>
            <a:xfrm>
              <a:off x="5924025" y="3514798"/>
              <a:ext cx="786992" cy="1077218"/>
            </a:xfrm>
            <a:prstGeom prst="rect">
              <a:avLst/>
            </a:prstGeom>
            <a:noFill/>
            <a:ln>
              <a:noFill/>
            </a:ln>
          </p:spPr>
          <p:txBody>
            <a:bodyPr wrap="square" rtlCol="0">
              <a:spAutoFit/>
            </a:bodyPr>
            <a:lstStyle/>
            <a:p>
              <a:pPr algn="ctr"/>
              <a:r>
                <a:rPr lang="en-US" altLang="zh-CN" sz="3200" b="1" dirty="0">
                  <a:solidFill>
                    <a:srgbClr val="B70100"/>
                  </a:solidFill>
                  <a:cs typeface="+mn-ea"/>
                  <a:sym typeface="+mn-lt"/>
                </a:rPr>
                <a:t>0 3</a:t>
              </a:r>
              <a:endParaRPr lang="zh-CN" altLang="en-US" sz="3200" b="1" dirty="0">
                <a:solidFill>
                  <a:srgbClr val="B70100"/>
                </a:solidFill>
                <a:cs typeface="+mn-ea"/>
                <a:sym typeface="+mn-lt"/>
              </a:endParaRPr>
            </a:p>
          </p:txBody>
        </p:sp>
      </p:grpSp>
    </p:spTree>
    <p:custDataLst>
      <p:tags r:id="rId1"/>
    </p:custDataLst>
  </p:cSld>
  <p:clrMapOvr>
    <a:masterClrMapping/>
  </p:clrMapOvr>
  <mc:AlternateContent xmlns:mc="http://schemas.openxmlformats.org/markup-compatibility/2006">
    <mc:Choice xmlns:p14="http://schemas.microsoft.com/office/powerpoint/2010/main" Requires="p14">
      <p:transition spd="slow" p14:dur="1500" advTm="3755">
        <p:random/>
      </p:transition>
    </mc:Choice>
    <mc:Fallback>
      <p:transition spd="slow" advTm="3755">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randombar(horizontal)">
                                      <p:cBhvr>
                                        <p:cTn id="17" dur="500"/>
                                        <p:tgtEl>
                                          <p:spTgt spid="25"/>
                                        </p:tgtEl>
                                      </p:cBhvr>
                                    </p:animEffect>
                                  </p:childTnLst>
                                </p:cTn>
                              </p:par>
                              <p:par>
                                <p:cTn id="18" presetID="14" presetClass="entr" presetSubtype="10" fill="hold" grpId="0" nodeType="withEffect">
                                  <p:stCondLst>
                                    <p:cond delay="0"/>
                                  </p:stCondLst>
                                  <p:childTnLst>
                                    <p:set>
                                      <p:cBhvr>
                                        <p:cTn id="19" dur="1" fill="hold">
                                          <p:stCondLst>
                                            <p:cond delay="0"/>
                                          </p:stCondLst>
                                        </p:cTn>
                                        <p:tgtEl>
                                          <p:spTgt spid="30"/>
                                        </p:tgtEl>
                                        <p:attrNameLst>
                                          <p:attrName>style.visibility</p:attrName>
                                        </p:attrNameLst>
                                      </p:cBhvr>
                                      <p:to>
                                        <p:strVal val="visible"/>
                                      </p:to>
                                    </p:set>
                                    <p:animEffect transition="in" filter="randombar(horizontal)">
                                      <p:cBhvr>
                                        <p:cTn id="20" dur="500"/>
                                        <p:tgtEl>
                                          <p:spTgt spid="30"/>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26"/>
                                        </p:tgtEl>
                                        <p:attrNameLst>
                                          <p:attrName>style.visibility</p:attrName>
                                        </p:attrNameLst>
                                      </p:cBhvr>
                                      <p:to>
                                        <p:strVal val="visible"/>
                                      </p:to>
                                    </p:set>
                                    <p:animEffect transition="in" filter="randombar(horizontal)">
                                      <p:cBhvr>
                                        <p:cTn id="23" dur="500"/>
                                        <p:tgtEl>
                                          <p:spTgt spid="26"/>
                                        </p:tgtEl>
                                      </p:cBhvr>
                                    </p:animEffect>
                                  </p:childTnLst>
                                </p:cTn>
                              </p:par>
                              <p:par>
                                <p:cTn id="24" presetID="14" presetClass="entr" presetSubtype="10" fill="hold" grpId="0" nodeType="with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randombar(horizontal)">
                                      <p:cBhvr>
                                        <p:cTn id="26"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p:bldP spid="27" grpId="0"/>
      <p:bldP spid="3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矩形 30"/>
          <p:cNvSpPr/>
          <p:nvPr/>
        </p:nvSpPr>
        <p:spPr>
          <a:xfrm>
            <a:off x="660400" y="1028700"/>
            <a:ext cx="10858500" cy="53735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1"/>
                </a:solidFill>
              </a:ln>
              <a:solidFill>
                <a:schemeClr val="bg1"/>
              </a:solidFill>
              <a:cs typeface="+mn-ea"/>
              <a:sym typeface="+mn-lt"/>
            </a:endParaRPr>
          </a:p>
        </p:txBody>
      </p:sp>
      <p:grpSp>
        <p:nvGrpSpPr>
          <p:cNvPr id="10" name="组合 9"/>
          <p:cNvGrpSpPr/>
          <p:nvPr/>
        </p:nvGrpSpPr>
        <p:grpSpPr>
          <a:xfrm>
            <a:off x="4353771" y="190561"/>
            <a:ext cx="3484458" cy="674781"/>
            <a:chOff x="4189953" y="570989"/>
            <a:chExt cx="853074" cy="798035"/>
          </a:xfrm>
          <a:effectLst/>
        </p:grpSpPr>
        <p:sp>
          <p:nvSpPr>
            <p:cNvPr id="11" name="文本框 10"/>
            <p:cNvSpPr txBox="1"/>
            <p:nvPr/>
          </p:nvSpPr>
          <p:spPr>
            <a:xfrm>
              <a:off x="4195249" y="1077829"/>
              <a:ext cx="826593" cy="291195"/>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000" dirty="0">
                  <a:solidFill>
                    <a:srgbClr val="F8F0C1"/>
                  </a:solidFill>
                  <a:effectLst>
                    <a:glow rad="101600">
                      <a:srgbClr val="F8F0C1">
                        <a:alpha val="40000"/>
                      </a:srgbClr>
                    </a:glow>
                  </a:effectLst>
                  <a:cs typeface="+mn-ea"/>
                  <a:sym typeface="+mn-lt"/>
                </a:rPr>
                <a:t>THE OTHER</a:t>
              </a:r>
              <a:endParaRPr lang="zh-CN" altLang="en-US" sz="1000" dirty="0">
                <a:solidFill>
                  <a:srgbClr val="F8F0C1"/>
                </a:solidFill>
                <a:effectLst>
                  <a:glow rad="101600">
                    <a:srgbClr val="F8F0C1">
                      <a:alpha val="40000"/>
                    </a:srgbClr>
                  </a:glow>
                </a:effectLst>
                <a:cs typeface="+mn-ea"/>
                <a:sym typeface="+mn-lt"/>
              </a:endParaRPr>
            </a:p>
          </p:txBody>
        </p:sp>
        <p:sp>
          <p:nvSpPr>
            <p:cNvPr id="12" name="文本框 11"/>
            <p:cNvSpPr txBox="1"/>
            <p:nvPr/>
          </p:nvSpPr>
          <p:spPr>
            <a:xfrm>
              <a:off x="4189953" y="570989"/>
              <a:ext cx="853074" cy="545992"/>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zh-CN" altLang="en-US" sz="2400" dirty="0">
                  <a:solidFill>
                    <a:srgbClr val="F8F0C1"/>
                  </a:solidFill>
                  <a:effectLst>
                    <a:glow rad="101600">
                      <a:srgbClr val="F8F0C1">
                        <a:alpha val="40000"/>
                      </a:srgbClr>
                    </a:glow>
                  </a:effectLst>
                  <a:cs typeface="+mn-ea"/>
                  <a:sym typeface="+mn-lt"/>
                </a:rPr>
                <a:t>安全生产月的由来</a:t>
              </a:r>
              <a:endParaRPr lang="zh-CN" altLang="en-US" sz="2400" dirty="0">
                <a:solidFill>
                  <a:srgbClr val="F8F0C1"/>
                </a:solidFill>
                <a:effectLst>
                  <a:glow rad="101600">
                    <a:srgbClr val="F8F0C1">
                      <a:alpha val="40000"/>
                    </a:srgbClr>
                  </a:glow>
                </a:effectLst>
                <a:cs typeface="+mn-ea"/>
                <a:sym typeface="+mn-lt"/>
              </a:endParaRPr>
            </a:p>
          </p:txBody>
        </p:sp>
      </p:grpSp>
      <p:graphicFrame>
        <p:nvGraphicFramePr>
          <p:cNvPr id="5" name="图表 4"/>
          <p:cNvGraphicFramePr/>
          <p:nvPr/>
        </p:nvGraphicFramePr>
        <p:xfrm>
          <a:off x="4408927" y="2113112"/>
          <a:ext cx="3376294" cy="2731305"/>
        </p:xfrm>
        <a:graphic>
          <a:graphicData uri="http://schemas.openxmlformats.org/drawingml/2006/chart">
            <c:chart xmlns:c="http://schemas.openxmlformats.org/drawingml/2006/chart" xmlns:r="http://schemas.openxmlformats.org/officeDocument/2006/relationships" r:id="rId1"/>
          </a:graphicData>
        </a:graphic>
      </p:graphicFrame>
      <p:sp>
        <p:nvSpPr>
          <p:cNvPr id="9" name="文本框 8"/>
          <p:cNvSpPr txBox="1"/>
          <p:nvPr/>
        </p:nvSpPr>
        <p:spPr>
          <a:xfrm>
            <a:off x="977478" y="1710716"/>
            <a:ext cx="3376293" cy="1061829"/>
          </a:xfrm>
          <a:prstGeom prst="rect">
            <a:avLst/>
          </a:prstGeom>
          <a:noFill/>
        </p:spPr>
        <p:txBody>
          <a:bodyPr wrap="square">
            <a:spAutoFit/>
          </a:bodyPr>
          <a:lstStyle/>
          <a:p>
            <a:pPr lvl="0" algn="ctr">
              <a:lnSpc>
                <a:spcPct val="150000"/>
              </a:lnSpc>
            </a:pPr>
            <a:r>
              <a:rPr lang="zh-CN" altLang="en-US" sz="1400" spc="600" dirty="0">
                <a:solidFill>
                  <a:srgbClr val="B70100"/>
                </a:solidFill>
                <a:cs typeface="+mn-ea"/>
                <a:sym typeface="+mn-lt"/>
              </a:rPr>
              <a:t>从</a:t>
            </a:r>
            <a:r>
              <a:rPr lang="en-US" altLang="zh-CN" sz="1400" spc="600" dirty="0">
                <a:solidFill>
                  <a:srgbClr val="B70100"/>
                </a:solidFill>
                <a:cs typeface="+mn-ea"/>
                <a:sym typeface="+mn-lt"/>
              </a:rPr>
              <a:t>1991</a:t>
            </a:r>
            <a:r>
              <a:rPr lang="zh-CN" altLang="en-US" sz="1400" spc="600" dirty="0">
                <a:solidFill>
                  <a:srgbClr val="B70100"/>
                </a:solidFill>
                <a:cs typeface="+mn-ea"/>
                <a:sym typeface="+mn-lt"/>
              </a:rPr>
              <a:t>年开始，全国安委会开始在全国组织开展“安全生产周”活动</a:t>
            </a:r>
            <a:r>
              <a:rPr lang="zh-CN" altLang="en-US" sz="1400" spc="600" dirty="0">
                <a:solidFill>
                  <a:srgbClr val="F8F0C1"/>
                </a:solidFill>
                <a:cs typeface="+mn-ea"/>
                <a:sym typeface="+mn-lt"/>
              </a:rPr>
              <a:t>。</a:t>
            </a:r>
            <a:endParaRPr kumimoji="0" lang="zh-CN" altLang="en-US" sz="1200" b="0" i="0" u="none" strike="noStrike" kern="0" cap="none" spc="600" normalizeH="0" noProof="0" dirty="0">
              <a:ln>
                <a:noFill/>
              </a:ln>
              <a:solidFill>
                <a:srgbClr val="F8F0C1"/>
              </a:solidFill>
              <a:effectLst/>
              <a:uLnTx/>
              <a:uFillTx/>
              <a:cs typeface="+mn-ea"/>
              <a:sym typeface="+mn-lt"/>
            </a:endParaRPr>
          </a:p>
        </p:txBody>
      </p:sp>
      <p:grpSp>
        <p:nvGrpSpPr>
          <p:cNvPr id="14" name="组合 13"/>
          <p:cNvGrpSpPr/>
          <p:nvPr/>
        </p:nvGrpSpPr>
        <p:grpSpPr>
          <a:xfrm>
            <a:off x="4353771" y="2219188"/>
            <a:ext cx="1094624" cy="426904"/>
            <a:chOff x="4365272" y="2219188"/>
            <a:chExt cx="1094624" cy="426904"/>
          </a:xfrm>
        </p:grpSpPr>
        <p:cxnSp>
          <p:nvCxnSpPr>
            <p:cNvPr id="7" name="直接连接符 6"/>
            <p:cNvCxnSpPr>
              <a:stCxn id="9" idx="3"/>
            </p:cNvCxnSpPr>
            <p:nvPr/>
          </p:nvCxnSpPr>
          <p:spPr>
            <a:xfrm flipV="1">
              <a:off x="4365272" y="2219189"/>
              <a:ext cx="1094624" cy="22442"/>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p:nvCxnSpPr>
          <p:spPr>
            <a:xfrm>
              <a:off x="5441561" y="2219188"/>
              <a:ext cx="0" cy="426904"/>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15" name="文本框 14"/>
          <p:cNvSpPr txBox="1"/>
          <p:nvPr/>
        </p:nvSpPr>
        <p:spPr>
          <a:xfrm>
            <a:off x="977478" y="4229868"/>
            <a:ext cx="3376293" cy="1061829"/>
          </a:xfrm>
          <a:prstGeom prst="rect">
            <a:avLst/>
          </a:prstGeom>
          <a:noFill/>
        </p:spPr>
        <p:txBody>
          <a:bodyPr wrap="square">
            <a:spAutoFit/>
          </a:bodyPr>
          <a:lstStyle/>
          <a:p>
            <a:pPr lvl="0" algn="ctr">
              <a:lnSpc>
                <a:spcPct val="150000"/>
              </a:lnSpc>
            </a:pPr>
            <a:r>
              <a:rPr lang="zh-CN" altLang="en-US" sz="1400" spc="600" dirty="0">
                <a:solidFill>
                  <a:srgbClr val="B70100"/>
                </a:solidFill>
                <a:cs typeface="+mn-ea"/>
                <a:sym typeface="+mn-lt"/>
              </a:rPr>
              <a:t>为了保证“八五”计划的顺利实施，给经济建设创造一个良好的安全生产环境。</a:t>
            </a:r>
            <a:endParaRPr kumimoji="0" lang="zh-CN" altLang="en-US" sz="1200" b="0" i="0" u="none" strike="noStrike" kern="0" cap="none" spc="600" normalizeH="0" noProof="0" dirty="0">
              <a:ln>
                <a:noFill/>
              </a:ln>
              <a:solidFill>
                <a:srgbClr val="B70100"/>
              </a:solidFill>
              <a:effectLst/>
              <a:uLnTx/>
              <a:uFillTx/>
              <a:cs typeface="+mn-ea"/>
              <a:sym typeface="+mn-lt"/>
            </a:endParaRPr>
          </a:p>
        </p:txBody>
      </p:sp>
      <p:grpSp>
        <p:nvGrpSpPr>
          <p:cNvPr id="20" name="组合 19"/>
          <p:cNvGrpSpPr/>
          <p:nvPr/>
        </p:nvGrpSpPr>
        <p:grpSpPr>
          <a:xfrm flipV="1">
            <a:off x="4342270" y="4209664"/>
            <a:ext cx="1106125" cy="426904"/>
            <a:chOff x="4353771" y="2219188"/>
            <a:chExt cx="1106125" cy="426904"/>
          </a:xfrm>
        </p:grpSpPr>
        <p:cxnSp>
          <p:nvCxnSpPr>
            <p:cNvPr id="21" name="直接连接符 20"/>
            <p:cNvCxnSpPr/>
            <p:nvPr/>
          </p:nvCxnSpPr>
          <p:spPr>
            <a:xfrm>
              <a:off x="4353771" y="2219189"/>
              <a:ext cx="1106125"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5441561" y="2219188"/>
              <a:ext cx="0" cy="426904"/>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3" name="文本框 22"/>
          <p:cNvSpPr txBox="1"/>
          <p:nvPr/>
        </p:nvSpPr>
        <p:spPr>
          <a:xfrm>
            <a:off x="7718563" y="1851633"/>
            <a:ext cx="3376293" cy="1061829"/>
          </a:xfrm>
          <a:prstGeom prst="rect">
            <a:avLst/>
          </a:prstGeom>
          <a:noFill/>
        </p:spPr>
        <p:txBody>
          <a:bodyPr wrap="square">
            <a:spAutoFit/>
          </a:bodyPr>
          <a:lstStyle/>
          <a:p>
            <a:pPr lvl="0" algn="ctr">
              <a:lnSpc>
                <a:spcPct val="150000"/>
              </a:lnSpc>
            </a:pPr>
            <a:r>
              <a:rPr lang="en-US" altLang="zh-CN" sz="1400" spc="600" dirty="0">
                <a:solidFill>
                  <a:srgbClr val="B70100"/>
                </a:solidFill>
                <a:cs typeface="+mn-ea"/>
                <a:sym typeface="+mn-lt"/>
              </a:rPr>
              <a:t>1991</a:t>
            </a:r>
            <a:r>
              <a:rPr lang="zh-CN" altLang="en-US" sz="1400" spc="600" dirty="0">
                <a:solidFill>
                  <a:srgbClr val="B70100"/>
                </a:solidFill>
                <a:cs typeface="+mn-ea"/>
                <a:sym typeface="+mn-lt"/>
              </a:rPr>
              <a:t>是“八五”计划实施的第一年，也是我国开展治理整顿，深化改革的一年。</a:t>
            </a:r>
            <a:endParaRPr kumimoji="0" lang="zh-CN" altLang="en-US" sz="1200" b="0" i="0" u="none" strike="noStrike" kern="0" cap="none" spc="600" normalizeH="0" noProof="0" dirty="0">
              <a:ln>
                <a:noFill/>
              </a:ln>
              <a:solidFill>
                <a:srgbClr val="B70100"/>
              </a:solidFill>
              <a:effectLst/>
              <a:uLnTx/>
              <a:uFillTx/>
              <a:cs typeface="+mn-ea"/>
              <a:sym typeface="+mn-lt"/>
            </a:endParaRPr>
          </a:p>
        </p:txBody>
      </p:sp>
      <p:grpSp>
        <p:nvGrpSpPr>
          <p:cNvPr id="24" name="组合 23"/>
          <p:cNvGrpSpPr/>
          <p:nvPr/>
        </p:nvGrpSpPr>
        <p:grpSpPr>
          <a:xfrm flipH="1">
            <a:off x="6531816" y="2219188"/>
            <a:ext cx="1106125" cy="426904"/>
            <a:chOff x="4353771" y="2219188"/>
            <a:chExt cx="1106125" cy="426904"/>
          </a:xfrm>
        </p:grpSpPr>
        <p:cxnSp>
          <p:nvCxnSpPr>
            <p:cNvPr id="25" name="直接连接符 24"/>
            <p:cNvCxnSpPr/>
            <p:nvPr/>
          </p:nvCxnSpPr>
          <p:spPr>
            <a:xfrm>
              <a:off x="4353771" y="2219189"/>
              <a:ext cx="1106125"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6" name="直接连接符 25"/>
            <p:cNvCxnSpPr/>
            <p:nvPr/>
          </p:nvCxnSpPr>
          <p:spPr>
            <a:xfrm>
              <a:off x="5441561" y="2219188"/>
              <a:ext cx="0" cy="426904"/>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
        <p:nvSpPr>
          <p:cNvPr id="27" name="文本框 26"/>
          <p:cNvSpPr txBox="1"/>
          <p:nvPr/>
        </p:nvSpPr>
        <p:spPr>
          <a:xfrm>
            <a:off x="7637941" y="4209664"/>
            <a:ext cx="3376293" cy="1670073"/>
          </a:xfrm>
          <a:prstGeom prst="rect">
            <a:avLst/>
          </a:prstGeom>
          <a:noFill/>
        </p:spPr>
        <p:txBody>
          <a:bodyPr wrap="square">
            <a:spAutoFit/>
          </a:bodyPr>
          <a:lstStyle/>
          <a:p>
            <a:pPr lvl="0" algn="ctr">
              <a:lnSpc>
                <a:spcPct val="150000"/>
              </a:lnSpc>
            </a:pPr>
            <a:r>
              <a:rPr lang="zh-CN" altLang="en-US" sz="1400" spc="600" dirty="0">
                <a:solidFill>
                  <a:srgbClr val="B70100"/>
                </a:solidFill>
                <a:cs typeface="+mn-ea"/>
                <a:sym typeface="+mn-lt"/>
              </a:rPr>
              <a:t>月</a:t>
            </a:r>
            <a:r>
              <a:rPr lang="en-US" altLang="zh-CN" sz="1400" spc="600" dirty="0">
                <a:solidFill>
                  <a:srgbClr val="B70100"/>
                </a:solidFill>
                <a:cs typeface="+mn-ea"/>
                <a:sym typeface="+mn-lt"/>
              </a:rPr>
              <a:t>17</a:t>
            </a:r>
            <a:r>
              <a:rPr lang="zh-CN" altLang="en-US" sz="1400" spc="600" dirty="0">
                <a:solidFill>
                  <a:srgbClr val="B70100"/>
                </a:solidFill>
                <a:cs typeface="+mn-ea"/>
                <a:sym typeface="+mn-lt"/>
              </a:rPr>
              <a:t>日至</a:t>
            </a:r>
            <a:r>
              <a:rPr lang="en-US" altLang="zh-CN" sz="1400" spc="600" dirty="0">
                <a:solidFill>
                  <a:srgbClr val="B70100"/>
                </a:solidFill>
                <a:cs typeface="+mn-ea"/>
                <a:sym typeface="+mn-lt"/>
              </a:rPr>
              <a:t>23</a:t>
            </a:r>
            <a:r>
              <a:rPr lang="zh-CN" altLang="en-US" sz="1400" spc="600" dirty="0">
                <a:solidFill>
                  <a:srgbClr val="B70100"/>
                </a:solidFill>
                <a:cs typeface="+mn-ea"/>
                <a:sym typeface="+mn-lt"/>
              </a:rPr>
              <a:t>日，全国安委会首次开展了以“安全就是效益和提高职工安全意识”为主要内容的“安全生产周”活动。</a:t>
            </a:r>
            <a:endParaRPr kumimoji="0" lang="zh-CN" altLang="en-US" sz="1200" b="0" i="0" u="none" strike="noStrike" kern="0" cap="none" spc="600" normalizeH="0" noProof="0" dirty="0">
              <a:ln>
                <a:noFill/>
              </a:ln>
              <a:solidFill>
                <a:srgbClr val="B70100"/>
              </a:solidFill>
              <a:effectLst/>
              <a:uLnTx/>
              <a:uFillTx/>
              <a:cs typeface="+mn-ea"/>
              <a:sym typeface="+mn-lt"/>
            </a:endParaRPr>
          </a:p>
        </p:txBody>
      </p:sp>
      <p:grpSp>
        <p:nvGrpSpPr>
          <p:cNvPr id="28" name="组合 27"/>
          <p:cNvGrpSpPr/>
          <p:nvPr/>
        </p:nvGrpSpPr>
        <p:grpSpPr>
          <a:xfrm flipH="1" flipV="1">
            <a:off x="6527325" y="4204062"/>
            <a:ext cx="1106125" cy="426904"/>
            <a:chOff x="4353771" y="2219188"/>
            <a:chExt cx="1106125" cy="426904"/>
          </a:xfrm>
        </p:grpSpPr>
        <p:cxnSp>
          <p:nvCxnSpPr>
            <p:cNvPr id="29" name="直接连接符 28"/>
            <p:cNvCxnSpPr/>
            <p:nvPr/>
          </p:nvCxnSpPr>
          <p:spPr>
            <a:xfrm>
              <a:off x="4353771" y="2219189"/>
              <a:ext cx="1106125"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0" name="直接连接符 29"/>
            <p:cNvCxnSpPr/>
            <p:nvPr/>
          </p:nvCxnSpPr>
          <p:spPr>
            <a:xfrm>
              <a:off x="5441561" y="2219188"/>
              <a:ext cx="0" cy="426904"/>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2850">
        <p:random/>
      </p:transition>
    </mc:Choice>
    <mc:Fallback>
      <p:transition spd="slow" advTm="2850">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par>
                                <p:cTn id="18" presetID="10" presetClass="entr" presetSubtype="0" fill="hold" nodeType="with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fade">
                                      <p:cBhvr>
                                        <p:cTn id="20" dur="500"/>
                                        <p:tgtEl>
                                          <p:spTgt spid="14"/>
                                        </p:tgtEl>
                                      </p:cBhvr>
                                    </p:animEffect>
                                  </p:childTnLst>
                                </p:cTn>
                              </p:par>
                              <p:par>
                                <p:cTn id="21" presetID="10" presetClass="entr" presetSubtype="0" fill="hold" nodeType="with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fade">
                                      <p:cBhvr>
                                        <p:cTn id="23" dur="500"/>
                                        <p:tgtEl>
                                          <p:spTgt spid="24"/>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fade">
                                      <p:cBhvr>
                                        <p:cTn id="26" dur="500"/>
                                        <p:tgtEl>
                                          <p:spTgt spid="2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500"/>
                                        <p:tgtEl>
                                          <p:spTgt spid="15"/>
                                        </p:tgtEl>
                                      </p:cBhvr>
                                    </p:animEffect>
                                  </p:childTnLst>
                                </p:cTn>
                              </p:par>
                              <p:par>
                                <p:cTn id="30" presetID="10" presetClass="entr" presetSubtype="0" fill="hold" nodeType="withEffect">
                                  <p:stCondLst>
                                    <p:cond delay="0"/>
                                  </p:stCondLst>
                                  <p:childTnLst>
                                    <p:set>
                                      <p:cBhvr>
                                        <p:cTn id="31" dur="1" fill="hold">
                                          <p:stCondLst>
                                            <p:cond delay="0"/>
                                          </p:stCondLst>
                                        </p:cTn>
                                        <p:tgtEl>
                                          <p:spTgt spid="20"/>
                                        </p:tgtEl>
                                        <p:attrNameLst>
                                          <p:attrName>style.visibility</p:attrName>
                                        </p:attrNameLst>
                                      </p:cBhvr>
                                      <p:to>
                                        <p:strVal val="visible"/>
                                      </p:to>
                                    </p:set>
                                    <p:animEffect transition="in" filter="fade">
                                      <p:cBhvr>
                                        <p:cTn id="32" dur="500"/>
                                        <p:tgtEl>
                                          <p:spTgt spid="20"/>
                                        </p:tgtEl>
                                      </p:cBhvr>
                                    </p:animEffect>
                                  </p:childTnLst>
                                </p:cTn>
                              </p:par>
                              <p:par>
                                <p:cTn id="33" presetID="10" presetClass="entr" presetSubtype="0" fill="hold" nodeType="with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fade">
                                      <p:cBhvr>
                                        <p:cTn id="35" dur="500"/>
                                        <p:tgtEl>
                                          <p:spTgt spid="28"/>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7"/>
                                        </p:tgtEl>
                                        <p:attrNameLst>
                                          <p:attrName>style.visibility</p:attrName>
                                        </p:attrNameLst>
                                      </p:cBhvr>
                                      <p:to>
                                        <p:strVal val="visible"/>
                                      </p:to>
                                    </p:set>
                                    <p:animEffect transition="in" filter="fade">
                                      <p:cBhvr>
                                        <p:cTn id="38"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9" grpId="0"/>
      <p:bldP spid="15" grpId="0"/>
      <p:bldP spid="23" grpId="0"/>
      <p:bldP spid="2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组合 2"/>
          <p:cNvGrpSpPr/>
          <p:nvPr/>
        </p:nvGrpSpPr>
        <p:grpSpPr>
          <a:xfrm>
            <a:off x="1814287" y="2338825"/>
            <a:ext cx="8592574" cy="1437861"/>
            <a:chOff x="4271220" y="-3445372"/>
            <a:chExt cx="903558" cy="1437861"/>
          </a:xfrm>
          <a:effectLst/>
        </p:grpSpPr>
        <p:sp>
          <p:nvSpPr>
            <p:cNvPr id="4" name="文本框 3"/>
            <p:cNvSpPr txBox="1"/>
            <p:nvPr/>
          </p:nvSpPr>
          <p:spPr>
            <a:xfrm>
              <a:off x="4284944" y="-2315288"/>
              <a:ext cx="879138" cy="307777"/>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p>
              <a:pPr algn="dist"/>
              <a:r>
                <a:rPr lang="en-US" altLang="zh-CN" sz="1400" dirty="0">
                  <a:solidFill>
                    <a:srgbClr val="F8F0C1"/>
                  </a:solidFill>
                  <a:effectLst>
                    <a:glow rad="101600">
                      <a:srgbClr val="F8F0C1">
                        <a:alpha val="40000"/>
                      </a:srgbClr>
                    </a:glow>
                    <a:outerShdw blurRad="38100" dist="38100" dir="2700000" algn="tl">
                      <a:srgbClr val="000000">
                        <a:alpha val="43137"/>
                      </a:srgbClr>
                    </a:outerShdw>
                  </a:effectLst>
                  <a:cs typeface="+mn-ea"/>
                  <a:sym typeface="+mn-lt"/>
                </a:rPr>
                <a:t>THE OTHER</a:t>
              </a:r>
              <a:endParaRPr lang="zh-CN" altLang="en-US" sz="1400" dirty="0">
                <a:solidFill>
                  <a:srgbClr val="F8F0C1"/>
                </a:solidFill>
                <a:effectLst>
                  <a:glow rad="101600">
                    <a:srgbClr val="F8F0C1">
                      <a:alpha val="40000"/>
                    </a:srgbClr>
                  </a:glow>
                  <a:outerShdw blurRad="38100" dist="38100" dir="2700000" algn="tl">
                    <a:srgbClr val="000000">
                      <a:alpha val="43137"/>
                    </a:srgbClr>
                  </a:outerShdw>
                </a:effectLst>
                <a:cs typeface="+mn-ea"/>
                <a:sym typeface="+mn-lt"/>
              </a:endParaRPr>
            </a:p>
          </p:txBody>
        </p:sp>
        <p:sp>
          <p:nvSpPr>
            <p:cNvPr id="5" name="文本框 4"/>
            <p:cNvSpPr txBox="1"/>
            <p:nvPr/>
          </p:nvSpPr>
          <p:spPr>
            <a:xfrm>
              <a:off x="4271220" y="-3445372"/>
              <a:ext cx="903558" cy="1200329"/>
            </a:xfrm>
            <a:prstGeom prst="rect">
              <a:avLst/>
            </a:prstGeom>
            <a:noFill/>
            <a:effectLst>
              <a:glow rad="63500">
                <a:schemeClr val="accent4">
                  <a:satMod val="175000"/>
                  <a:alpha val="40000"/>
                </a:schemeClr>
              </a:glow>
              <a:outerShdw blurRad="63500" sx="102000" sy="102000" algn="ctr" rotWithShape="0">
                <a:prstClr val="black">
                  <a:alpha val="40000"/>
                </a:prstClr>
              </a:outerShdw>
            </a:effectLst>
          </p:spPr>
          <p:txBody>
            <a:bodyPr vert="horz" wrap="square" rtlCol="0">
              <a:spAutoFit/>
            </a:bodyPr>
            <a:lstStyle>
              <a:defPPr>
                <a:defRPr lang="zh-CN"/>
              </a:defPPr>
              <a:lvl1pPr algn="dist">
                <a:defRPr sz="7200">
                  <a:solidFill>
                    <a:srgbClr val="F8F0C1"/>
                  </a:solidFill>
                  <a:effectLst>
                    <a:glow rad="101600">
                      <a:srgbClr val="F8F0C1">
                        <a:alpha val="40000"/>
                      </a:srgbClr>
                    </a:glow>
                    <a:outerShdw blurRad="38100" dist="38100" dir="2700000" algn="tl">
                      <a:srgbClr val="000000">
                        <a:alpha val="43137"/>
                      </a:srgbClr>
                    </a:outerShdw>
                  </a:effectLst>
                  <a:latin typeface="方正粗黑宋简体" panose="02000000000000000000" pitchFamily="2" charset="-122"/>
                  <a:ea typeface="方正粗黑宋简体" panose="02000000000000000000" pitchFamily="2" charset="-122"/>
                  <a:cs typeface="+mn-ea"/>
                </a:defRPr>
              </a:lvl1pPr>
            </a:lstStyle>
            <a:p>
              <a:r>
                <a:rPr lang="zh-CN" altLang="en-US" dirty="0">
                  <a:sym typeface="+mn-lt"/>
                </a:rPr>
                <a:t>安全生产月的意义</a:t>
              </a:r>
              <a:endParaRPr lang="zh-CN" altLang="en-US" dirty="0">
                <a:sym typeface="+mn-lt"/>
              </a:endParaRPr>
            </a:p>
          </p:txBody>
        </p:sp>
      </p:grpSp>
      <p:pic>
        <p:nvPicPr>
          <p:cNvPr id="6" name="图片 5"/>
          <p:cNvPicPr>
            <a:picLocks noChangeAspect="1"/>
          </p:cNvPicPr>
          <p:nvPr/>
        </p:nvPicPr>
        <p:blipFill rotWithShape="1">
          <a:blip r:embed="rId1">
            <a:extLst>
              <a:ext uri="{28A0092B-C50C-407E-A947-70E740481C1C}">
                <a14:useLocalDpi xmlns:a14="http://schemas.microsoft.com/office/drawing/2010/main" val="0"/>
              </a:ext>
            </a:extLst>
          </a:blip>
          <a:srcRect t="999" b="16589"/>
          <a:stretch>
            <a:fillRect/>
          </a:stretch>
        </p:blipFill>
        <p:spPr>
          <a:xfrm>
            <a:off x="8984360" y="4055631"/>
            <a:ext cx="2268594" cy="1709137"/>
          </a:xfrm>
          <a:prstGeom prst="rect">
            <a:avLst/>
          </a:prstGeom>
          <a:noFill/>
        </p:spPr>
      </p:pic>
    </p:spTree>
    <p:custDataLst>
      <p:tags r:id="rId2"/>
    </p:custDataLst>
  </p:cSld>
  <p:clrMapOvr>
    <a:masterClrMapping/>
  </p:clrMapOvr>
  <mc:AlternateContent xmlns:mc="http://schemas.openxmlformats.org/markup-compatibility/2006">
    <mc:Choice xmlns:p14="http://schemas.microsoft.com/office/powerpoint/2010/main" Requires="p14">
      <p:transition spd="slow" p14:dur="1500" advTm="1148">
        <p:random/>
      </p:transition>
    </mc:Choice>
    <mc:Fallback>
      <p:transition spd="slow" advTm="1148">
        <p:random/>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TIMING" val="|0.9|0.5|1.2"/>
</p:tagLst>
</file>

<file path=ppt/tags/tag10.xml><?xml version="1.0" encoding="utf-8"?>
<p:tagLst xmlns:p="http://schemas.openxmlformats.org/presentationml/2006/main">
  <p:tag name="TIMING" val="|0.7|0.6|0.5|0.4|0.4|0.5"/>
</p:tagLst>
</file>

<file path=ppt/tags/tag11.xml><?xml version="1.0" encoding="utf-8"?>
<p:tagLst xmlns:p="http://schemas.openxmlformats.org/presentationml/2006/main">
  <p:tag name="TIMING" val="|0.8|0.6"/>
</p:tagLst>
</file>

<file path=ppt/tags/tag12.xml><?xml version="1.0" encoding="utf-8"?>
<p:tagLst xmlns:p="http://schemas.openxmlformats.org/presentationml/2006/main">
  <p:tag name="TIMING" val="|0.6|0.4|0.3|0.6"/>
</p:tagLst>
</file>

<file path=ppt/tags/tag13.xml><?xml version="1.0" encoding="utf-8"?>
<p:tagLst xmlns:p="http://schemas.openxmlformats.org/presentationml/2006/main">
  <p:tag name="TIMING" val="|0|0.8|0.5|0.6"/>
</p:tagLst>
</file>

<file path=ppt/tags/tag14.xml><?xml version="1.0" encoding="utf-8"?>
<p:tagLst xmlns:p="http://schemas.openxmlformats.org/presentationml/2006/main">
  <p:tag name="TIMING" val="|0.4|0.5"/>
</p:tagLst>
</file>

<file path=ppt/tags/tag15.xml><?xml version="1.0" encoding="utf-8"?>
<p:tagLst xmlns:p="http://schemas.openxmlformats.org/presentationml/2006/main">
  <p:tag name="TIMING" val="|0.7"/>
</p:tagLst>
</file>

<file path=ppt/tags/tag16.xml><?xml version="1.0" encoding="utf-8"?>
<p:tagLst xmlns:p="http://schemas.openxmlformats.org/presentationml/2006/main">
  <p:tag name="TIMING" val="|0.5|0.6|0.6"/>
</p:tagLst>
</file>

<file path=ppt/tags/tag17.xml><?xml version="1.0" encoding="utf-8"?>
<p:tagLst xmlns:p="http://schemas.openxmlformats.org/presentationml/2006/main">
  <p:tag name="TIMING" val="|0.1|0.5|0.8"/>
</p:tagLst>
</file>

<file path=ppt/tags/tag18.xml><?xml version="1.0" encoding="utf-8"?>
<p:tagLst xmlns:p="http://schemas.openxmlformats.org/presentationml/2006/main">
  <p:tag name="TIMING" val="|0.8|0.5|0.6|0.7|0.4|0.5"/>
</p:tagLst>
</file>

<file path=ppt/tags/tag19.xml><?xml version="1.0" encoding="utf-8"?>
<p:tagLst xmlns:p="http://schemas.openxmlformats.org/presentationml/2006/main">
  <p:tag name="TIMING" val="|0.7|0.5|0.5"/>
</p:tagLst>
</file>

<file path=ppt/tags/tag2.xml><?xml version="1.0" encoding="utf-8"?>
<p:tagLst xmlns:p="http://schemas.openxmlformats.org/presentationml/2006/main">
  <p:tag name="TIMING" val="|1.4|1|0.7|0.4|0.4"/>
</p:tagLst>
</file>

<file path=ppt/tags/tag20.xml><?xml version="1.0" encoding="utf-8"?>
<p:tagLst xmlns:p="http://schemas.openxmlformats.org/presentationml/2006/main">
  <p:tag name="TIMING" val="|0.5"/>
</p:tagLst>
</file>

<file path=ppt/tags/tag21.xml><?xml version="1.0" encoding="utf-8"?>
<p:tagLst xmlns:p="http://schemas.openxmlformats.org/presentationml/2006/main">
  <p:tag name="TIMING" val="|0.4|0.6|0.4|0.4|0.4"/>
</p:tagLst>
</file>

<file path=ppt/tags/tag22.xml><?xml version="1.0" encoding="utf-8"?>
<p:tagLst xmlns:p="http://schemas.openxmlformats.org/presentationml/2006/main">
  <p:tag name="TIMING" val="|0.3|0.5|0.4"/>
</p:tagLst>
</file>

<file path=ppt/tags/tag23.xml><?xml version="1.0" encoding="utf-8"?>
<p:tagLst xmlns:p="http://schemas.openxmlformats.org/presentationml/2006/main">
  <p:tag name="TIMING" val="|0.4|0.5|0.3|0.4"/>
</p:tagLst>
</file>

<file path=ppt/tags/tag24.xml><?xml version="1.0" encoding="utf-8"?>
<p:tagLst xmlns:p="http://schemas.openxmlformats.org/presentationml/2006/main">
  <p:tag name="TIMING" val="|0.3|0.3|0.3|0.3"/>
</p:tagLst>
</file>

<file path=ppt/tags/tag25.xml><?xml version="1.0" encoding="utf-8"?>
<p:tagLst xmlns:p="http://schemas.openxmlformats.org/presentationml/2006/main">
  <p:tag name="TIMING" val="|0.9|0.5|1.2"/>
</p:tagLst>
</file>

<file path=ppt/tags/tag26.xml><?xml version="1.0" encoding="utf-8"?>
<p:tagLst xmlns:p="http://schemas.openxmlformats.org/presentationml/2006/main">
  <p:tag name="commondata" val="eyJoZGlkIjoiZGNhZmE2NDBkNDJkMTExZWJjNGYzYzk5NTUzODY3ZTQifQ=="/>
</p:tagLst>
</file>

<file path=ppt/tags/tag3.xml><?xml version="1.0" encoding="utf-8"?>
<p:tagLst xmlns:p="http://schemas.openxmlformats.org/presentationml/2006/main">
  <p:tag name="TIMING" val="|1"/>
</p:tagLst>
</file>

<file path=ppt/tags/tag4.xml><?xml version="1.0" encoding="utf-8"?>
<p:tagLst xmlns:p="http://schemas.openxmlformats.org/presentationml/2006/main">
  <p:tag name="TIMING" val="|0.7|0.7"/>
</p:tagLst>
</file>

<file path=ppt/tags/tag5.xml><?xml version="1.0" encoding="utf-8"?>
<p:tagLst xmlns:p="http://schemas.openxmlformats.org/presentationml/2006/main">
  <p:tag name="TIMING" val="|0.7|0.7"/>
</p:tagLst>
</file>

<file path=ppt/tags/tag6.xml><?xml version="1.0" encoding="utf-8"?>
<p:tagLst xmlns:p="http://schemas.openxmlformats.org/presentationml/2006/main">
  <p:tag name="TIMING" val="|1.6|0.6"/>
</p:tagLst>
</file>

<file path=ppt/tags/tag7.xml><?xml version="1.0" encoding="utf-8"?>
<p:tagLst xmlns:p="http://schemas.openxmlformats.org/presentationml/2006/main">
  <p:tag name="TIMING" val="|1.1|0.7|1"/>
</p:tagLst>
</file>

<file path=ppt/tags/tag8.xml><?xml version="1.0" encoding="utf-8"?>
<p:tagLst xmlns:p="http://schemas.openxmlformats.org/presentationml/2006/main">
  <p:tag name="TIMING" val="|0.9|0.7|0.5"/>
</p:tagLst>
</file>

<file path=ppt/tags/tag9.xml><?xml version="1.0" encoding="utf-8"?>
<p:tagLst xmlns:p="http://schemas.openxmlformats.org/presentationml/2006/main">
  <p:tag name="TIMING" val="|0.5"/>
</p:tagLst>
</file>

<file path=ppt/theme/theme1.xml><?xml version="1.0" encoding="utf-8"?>
<a:theme xmlns:a="http://schemas.openxmlformats.org/drawingml/2006/main" name="www.pptying.com">
  <a:themeElements>
    <a:clrScheme name="自定义 15">
      <a:dk1>
        <a:sysClr val="windowText" lastClr="000000"/>
      </a:dk1>
      <a:lt1>
        <a:sysClr val="window" lastClr="FFFFFF"/>
      </a:lt1>
      <a:dk2>
        <a:srgbClr val="44546A"/>
      </a:dk2>
      <a:lt2>
        <a:srgbClr val="E7E6E6"/>
      </a:lt2>
      <a:accent1>
        <a:srgbClr val="4472C4"/>
      </a:accent1>
      <a:accent2>
        <a:srgbClr val="FF0000"/>
      </a:accent2>
      <a:accent3>
        <a:srgbClr val="A5A5A5"/>
      </a:accent3>
      <a:accent4>
        <a:srgbClr val="FF0000"/>
      </a:accent4>
      <a:accent5>
        <a:srgbClr val="5B9BD5"/>
      </a:accent5>
      <a:accent6>
        <a:srgbClr val="70AD47"/>
      </a:accent6>
      <a:hlink>
        <a:srgbClr val="0563C1"/>
      </a:hlink>
      <a:folHlink>
        <a:srgbClr val="954F72"/>
      </a:folHlink>
    </a:clrScheme>
    <a:fontScheme name="lwc4ta5g">
      <a:majorFont>
        <a:latin typeface="微软雅黑"/>
        <a:ea typeface="微软雅黑"/>
        <a:cs typeface=""/>
      </a:majorFont>
      <a:minorFont>
        <a:latin typeface="微软雅黑"/>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3701</Words>
  <Application>WPS 演示</Application>
  <PresentationFormat>宽屏</PresentationFormat>
  <Paragraphs>338</Paragraphs>
  <Slides>26</Slides>
  <Notes>2</Notes>
  <HiddenSlides>0</HiddenSlides>
  <MMClips>0</MMClips>
  <ScaleCrop>false</ScaleCrop>
  <HeadingPairs>
    <vt:vector size="6" baseType="variant">
      <vt:variant>
        <vt:lpstr>已用的字体</vt:lpstr>
      </vt:variant>
      <vt:variant>
        <vt:i4>13</vt:i4>
      </vt:variant>
      <vt:variant>
        <vt:lpstr>主题</vt:lpstr>
      </vt:variant>
      <vt:variant>
        <vt:i4>2</vt:i4>
      </vt:variant>
      <vt:variant>
        <vt:lpstr>幻灯片标题</vt:lpstr>
      </vt:variant>
      <vt:variant>
        <vt:i4>26</vt:i4>
      </vt:variant>
    </vt:vector>
  </HeadingPairs>
  <TitlesOfParts>
    <vt:vector size="41" baseType="lpstr">
      <vt:lpstr>Arial</vt:lpstr>
      <vt:lpstr>宋体</vt:lpstr>
      <vt:lpstr>Wingdings</vt:lpstr>
      <vt:lpstr>思源黑体</vt:lpstr>
      <vt:lpstr>黑体</vt:lpstr>
      <vt:lpstr>方正粗黑宋简体</vt:lpstr>
      <vt:lpstr>微软雅黑</vt:lpstr>
      <vt:lpstr>Arial Unicode MS</vt:lpstr>
      <vt:lpstr>Calibri</vt:lpstr>
      <vt:lpstr>Meiryo</vt:lpstr>
      <vt:lpstr>Yu Gothic UI</vt:lpstr>
      <vt:lpstr>Arial Narrow</vt:lpstr>
      <vt:lpstr>Calibri Light</vt:lpstr>
      <vt:lpstr>www.pptying.com</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creator>优品PPT</dc:creator>
  <dc:subject>https://www.ypppt.com/</dc:subject>
  <cp:lastModifiedBy>Years later</cp:lastModifiedBy>
  <cp:revision>59</cp:revision>
  <dcterms:created xsi:type="dcterms:W3CDTF">2021-05-08T08:12:00Z</dcterms:created>
  <dcterms:modified xsi:type="dcterms:W3CDTF">2024-03-22T10:21:24Z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48CD5256512945F2BD3B8B2B04F993F8_13</vt:lpwstr>
  </property>
  <property fmtid="{D5CDD505-2E9C-101B-9397-08002B2CF9AE}" pid="3" name="KSOProductBuildVer">
    <vt:lpwstr>2052-12.1.0.16412</vt:lpwstr>
  </property>
</Properties>
</file>