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4" r:id="rId3"/>
  </p:sldMasterIdLst>
  <p:notesMasterIdLst>
    <p:notesMasterId r:id="rId16"/>
  </p:notesMasterIdLst>
  <p:sldIdLst>
    <p:sldId id="257" r:id="rId4"/>
    <p:sldId id="259" r:id="rId5"/>
    <p:sldId id="260" r:id="rId6"/>
    <p:sldId id="264" r:id="rId7"/>
    <p:sldId id="265" r:id="rId8"/>
    <p:sldId id="266" r:id="rId9"/>
    <p:sldId id="267" r:id="rId10"/>
    <p:sldId id="268" r:id="rId11"/>
    <p:sldId id="261" r:id="rId12"/>
    <p:sldId id="269" r:id="rId13"/>
    <p:sldId id="270" r:id="rId14"/>
    <p:sldId id="271" r:id="rId15"/>
    <p:sldId id="272" r:id="rId17"/>
    <p:sldId id="262" r:id="rId18"/>
    <p:sldId id="273" r:id="rId19"/>
    <p:sldId id="274" r:id="rId20"/>
    <p:sldId id="275" r:id="rId21"/>
    <p:sldId id="276" r:id="rId22"/>
    <p:sldId id="263" r:id="rId23"/>
    <p:sldId id="277" r:id="rId24"/>
    <p:sldId id="278" r:id="rId25"/>
    <p:sldId id="279" r:id="rId26"/>
    <p:sldId id="280" r:id="rId27"/>
    <p:sldId id="258" r:id="rId28"/>
    <p:sldId id="286" r:id="rId29"/>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A9DB2"/>
    <a:srgbClr val="4F7D94"/>
    <a:srgbClr val="2C52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6" d="100"/>
          <a:sy n="106" d="100"/>
        </p:scale>
        <p:origin x="756" y="78"/>
      </p:cViewPr>
      <p:guideLst>
        <p:guide orient="horz" pos="2160"/>
        <p:guide pos="3795"/>
      </p:guideLst>
    </p:cSldViewPr>
  </p:slideViewPr>
  <p:notesTextViewPr>
    <p:cViewPr>
      <p:scale>
        <a:sx n="1" d="1"/>
        <a:sy n="1" d="1"/>
      </p:scale>
      <p:origin x="0" y="0"/>
    </p:cViewPr>
  </p:notesTextViewPr>
  <p:notesViewPr>
    <p:cSldViewPr snapToGrid="0">
      <p:cViewPr varScale="1">
        <p:scale>
          <a:sx n="84" d="100"/>
          <a:sy n="84" d="100"/>
        </p:scale>
        <p:origin x="1086" y="9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3" Type="http://schemas.openxmlformats.org/officeDocument/2006/relationships/tags" Target="tags/tag88.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E08F7-F22F-4D2B-8DC0-329AB988F53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002BB-0009-45EC-8C11-326FB19188E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05002BB-0009-45EC-8C11-326FB19188E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05002BB-0009-45EC-8C11-326FB19188E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0" y="6619582"/>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A9DB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tags" Target="../tags/tag23.xml"/><Relationship Id="rId4" Type="http://schemas.openxmlformats.org/officeDocument/2006/relationships/image" Target="../media/image10.jpeg"/><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6.xml"/><Relationship Id="rId3" Type="http://schemas.openxmlformats.org/officeDocument/2006/relationships/image" Target="../media/image11.jpeg"/><Relationship Id="rId2" Type="http://schemas.openxmlformats.org/officeDocument/2006/relationships/tags" Target="../tags/tag25.xml"/><Relationship Id="rId1" Type="http://schemas.openxmlformats.org/officeDocument/2006/relationships/tags" Target="../tags/tag24.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8.xml"/><Relationship Id="rId3" Type="http://schemas.openxmlformats.org/officeDocument/2006/relationships/image" Target="../media/image2.jpeg"/><Relationship Id="rId2" Type="http://schemas.openxmlformats.org/officeDocument/2006/relationships/tags" Target="../tags/tag27.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0" Type="http://schemas.openxmlformats.org/officeDocument/2006/relationships/slideLayout" Target="../slideLayouts/slideLayout2.xml"/><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9" Type="http://schemas.openxmlformats.org/officeDocument/2006/relationships/image" Target="../media/image12.jpeg"/><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1" Type="http://schemas.openxmlformats.org/officeDocument/2006/relationships/slideLayout" Target="../slideLayouts/slideLayout2.xml"/><Relationship Id="rId10" Type="http://schemas.openxmlformats.org/officeDocument/2006/relationships/tags" Target="../tags/tag46.xml"/><Relationship Id="rId1" Type="http://schemas.openxmlformats.org/officeDocument/2006/relationships/tags" Target="../tags/tag38.xml"/></Relationships>
</file>

<file path=ppt/slides/_rels/slide17.xml.rels><?xml version="1.0" encoding="UTF-8" standalone="yes"?>
<Relationships xmlns="http://schemas.openxmlformats.org/package/2006/relationships"><Relationship Id="rId9" Type="http://schemas.openxmlformats.org/officeDocument/2006/relationships/tags" Target="../tags/tag55.xml"/><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2" Type="http://schemas.openxmlformats.org/officeDocument/2006/relationships/slideLayout" Target="../slideLayouts/slideLayout2.xml"/><Relationship Id="rId11" Type="http://schemas.openxmlformats.org/officeDocument/2006/relationships/tags" Target="../tags/tag57.xml"/><Relationship Id="rId10" Type="http://schemas.openxmlformats.org/officeDocument/2006/relationships/tags" Target="../tags/tag56.xml"/><Relationship Id="rId1" Type="http://schemas.openxmlformats.org/officeDocument/2006/relationships/tags" Target="../tags/tag47.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3.xml"/><Relationship Id="rId3" Type="http://schemas.openxmlformats.org/officeDocument/2006/relationships/image" Target="../media/image2.jpeg"/><Relationship Id="rId2" Type="http://schemas.openxmlformats.org/officeDocument/2006/relationships/tags" Target="../tags/tag6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68.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s>
</file>

<file path=ppt/slides/_rels/slide21.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4" Type="http://schemas.openxmlformats.org/officeDocument/2006/relationships/slideLayout" Target="../slideLayouts/slideLayout2.xml"/><Relationship Id="rId13" Type="http://schemas.openxmlformats.org/officeDocument/2006/relationships/tags" Target="../tags/tag81.xml"/><Relationship Id="rId12" Type="http://schemas.openxmlformats.org/officeDocument/2006/relationships/tags" Target="../tags/tag80.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tags" Target="../tags/tag69.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image" Target="../media/image16.png"/><Relationship Id="rId1" Type="http://schemas.openxmlformats.org/officeDocument/2006/relationships/image" Target="../media/image15.png"/></Relationships>
</file>

<file path=ppt/slides/_rels/slide2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86.xml"/><Relationship Id="rId4" Type="http://schemas.openxmlformats.org/officeDocument/2006/relationships/image" Target="../media/image17.jpeg"/><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tags" Target="../tags/tag87.xml"/><Relationship Id="rId2" Type="http://schemas.openxmlformats.org/officeDocument/2006/relationships/image" Target="../media/image2.jpe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18.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image" Target="../media/image2.jpeg"/><Relationship Id="rId2" Type="http://schemas.openxmlformats.org/officeDocument/2006/relationships/tags" Target="../tags/tag3.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8.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9.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xml"/><Relationship Id="rId2" Type="http://schemas.openxmlformats.org/officeDocument/2006/relationships/image" Target="../media/image9.jpeg"/><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4.xml"/><Relationship Id="rId3" Type="http://schemas.openxmlformats.org/officeDocument/2006/relationships/image" Target="../media/image2.jpeg"/><Relationship Id="rId2" Type="http://schemas.openxmlformats.org/officeDocument/2006/relationships/tags" Target="../tags/tag13.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1" cstate="screen"/>
          <a:srcRect/>
          <a:stretch>
            <a:fillRect/>
          </a:stretch>
        </p:blipFill>
        <p:spPr>
          <a:xfrm flipH="1">
            <a:off x="0" y="0"/>
            <a:ext cx="12192000" cy="6858000"/>
          </a:xfrm>
          <a:prstGeom prst="rect">
            <a:avLst/>
          </a:prstGeom>
        </p:spPr>
      </p:pic>
      <p:grpSp>
        <p:nvGrpSpPr>
          <p:cNvPr id="11" name="组合 10"/>
          <p:cNvGrpSpPr/>
          <p:nvPr/>
        </p:nvGrpSpPr>
        <p:grpSpPr>
          <a:xfrm>
            <a:off x="627871" y="1087556"/>
            <a:ext cx="4685358" cy="4685358"/>
            <a:chOff x="6403428" y="993228"/>
            <a:chExt cx="4871544" cy="4871544"/>
          </a:xfrm>
        </p:grpSpPr>
        <p:sp>
          <p:nvSpPr>
            <p:cNvPr id="27" name="椭圆 26"/>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8" name="椭圆 27"/>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9" name="椭圆 28"/>
            <p:cNvSpPr/>
            <p:nvPr/>
          </p:nvSpPr>
          <p:spPr>
            <a:xfrm flipH="1">
              <a:off x="7256069" y="1845867"/>
              <a:ext cx="3166263" cy="3166266"/>
            </a:xfrm>
            <a:prstGeom prst="ellipse">
              <a:avLst/>
            </a:prstGeom>
            <a:blipFill dpi="0" rotWithShape="1">
              <a:blip r:embed="rId2"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椭圆 30"/>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40" name="任意多边形: 形状 39"/>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3" name="文本框 42"/>
          <p:cNvSpPr txBox="1"/>
          <p:nvPr/>
        </p:nvSpPr>
        <p:spPr>
          <a:xfrm>
            <a:off x="5654311" y="2200894"/>
            <a:ext cx="1410643" cy="1692771"/>
          </a:xfrm>
          <a:prstGeom prst="rect">
            <a:avLst/>
          </a:prstGeom>
          <a:noFill/>
        </p:spPr>
        <p:txBody>
          <a:bodyPr wrap="none" lIns="0" tIns="0" rIns="0" bIns="0" rtlCol="0">
            <a:spAutoFit/>
          </a:bodyPr>
          <a:lstStyle/>
          <a:p>
            <a:pPr algn="ctr"/>
            <a:r>
              <a:rPr lang="zh-CN" altLang="en-US" sz="11000" b="1" dirty="0">
                <a:ln w="38100">
                  <a:solidFill>
                    <a:schemeClr val="bg1"/>
                  </a:solidFill>
                </a:ln>
                <a:noFill/>
                <a:cs typeface="+mn-ea"/>
                <a:sym typeface="+mn-lt"/>
              </a:rPr>
              <a:t>财</a:t>
            </a:r>
            <a:endParaRPr lang="zh-CN" altLang="en-US" sz="11000" b="1" dirty="0">
              <a:ln w="38100">
                <a:solidFill>
                  <a:schemeClr val="bg1"/>
                </a:solidFill>
              </a:ln>
              <a:noFill/>
              <a:cs typeface="+mn-ea"/>
              <a:sym typeface="+mn-lt"/>
            </a:endParaRPr>
          </a:p>
        </p:txBody>
      </p:sp>
      <p:sp>
        <p:nvSpPr>
          <p:cNvPr id="44" name="文本框 43"/>
          <p:cNvSpPr txBox="1"/>
          <p:nvPr/>
        </p:nvSpPr>
        <p:spPr>
          <a:xfrm>
            <a:off x="6930957" y="2200894"/>
            <a:ext cx="1410643" cy="1692771"/>
          </a:xfrm>
          <a:prstGeom prst="rect">
            <a:avLst/>
          </a:prstGeom>
          <a:noFill/>
        </p:spPr>
        <p:txBody>
          <a:bodyPr wrap="none" lIns="0" tIns="0" rIns="0" bIns="0" rtlCol="0">
            <a:spAutoFit/>
          </a:bodyPr>
          <a:lstStyle/>
          <a:p>
            <a:pPr algn="ctr"/>
            <a:r>
              <a:rPr lang="zh-CN" altLang="en-US" sz="11000" b="1" dirty="0">
                <a:ln w="38100">
                  <a:solidFill>
                    <a:schemeClr val="bg1"/>
                  </a:solidFill>
                </a:ln>
                <a:noFill/>
                <a:cs typeface="+mn-ea"/>
                <a:sym typeface="+mn-lt"/>
              </a:rPr>
              <a:t>会</a:t>
            </a:r>
            <a:endParaRPr lang="zh-CN" altLang="en-US" sz="11000" b="1" dirty="0">
              <a:ln w="38100">
                <a:solidFill>
                  <a:schemeClr val="bg1"/>
                </a:solidFill>
              </a:ln>
              <a:noFill/>
              <a:cs typeface="+mn-ea"/>
              <a:sym typeface="+mn-lt"/>
            </a:endParaRPr>
          </a:p>
        </p:txBody>
      </p:sp>
      <p:sp>
        <p:nvSpPr>
          <p:cNvPr id="45" name="文本框 44"/>
          <p:cNvSpPr txBox="1"/>
          <p:nvPr/>
        </p:nvSpPr>
        <p:spPr>
          <a:xfrm>
            <a:off x="8207603" y="2200894"/>
            <a:ext cx="1410644" cy="1692771"/>
          </a:xfrm>
          <a:prstGeom prst="rect">
            <a:avLst/>
          </a:prstGeom>
          <a:noFill/>
        </p:spPr>
        <p:txBody>
          <a:bodyPr wrap="none" lIns="0" tIns="0" rIns="0" bIns="0" rtlCol="0">
            <a:spAutoFit/>
          </a:bodyPr>
          <a:lstStyle/>
          <a:p>
            <a:pPr algn="ctr"/>
            <a:r>
              <a:rPr lang="zh-CN" altLang="en-US" sz="11000">
                <a:solidFill>
                  <a:schemeClr val="bg1"/>
                </a:solidFill>
                <a:effectLst>
                  <a:outerShdw blurRad="38100" dist="38100" dir="2700000" algn="tl">
                    <a:srgbClr val="000000">
                      <a:alpha val="43137"/>
                    </a:srgbClr>
                  </a:outerShdw>
                </a:effectLst>
                <a:cs typeface="+mn-ea"/>
                <a:sym typeface="+mn-lt"/>
              </a:rPr>
              <a:t>专</a:t>
            </a:r>
            <a:endParaRPr lang="zh-CN" altLang="en-US" sz="11000" dirty="0">
              <a:solidFill>
                <a:schemeClr val="bg1"/>
              </a:solidFill>
              <a:effectLst>
                <a:outerShdw blurRad="38100" dist="38100" dir="2700000" algn="tl">
                  <a:srgbClr val="000000">
                    <a:alpha val="43137"/>
                  </a:srgbClr>
                </a:outerShdw>
              </a:effectLst>
              <a:cs typeface="+mn-ea"/>
              <a:sym typeface="+mn-lt"/>
            </a:endParaRPr>
          </a:p>
        </p:txBody>
      </p:sp>
      <p:sp>
        <p:nvSpPr>
          <p:cNvPr id="46" name="文本框 45"/>
          <p:cNvSpPr txBox="1"/>
          <p:nvPr/>
        </p:nvSpPr>
        <p:spPr>
          <a:xfrm>
            <a:off x="9484248" y="2200894"/>
            <a:ext cx="1410644" cy="1692771"/>
          </a:xfrm>
          <a:prstGeom prst="rect">
            <a:avLst/>
          </a:prstGeom>
          <a:noFill/>
        </p:spPr>
        <p:txBody>
          <a:bodyPr wrap="none" lIns="0" tIns="0" rIns="0" bIns="0" rtlCol="0">
            <a:spAutoFit/>
          </a:bodyPr>
          <a:lstStyle/>
          <a:p>
            <a:pPr algn="ctr"/>
            <a:r>
              <a:rPr lang="zh-CN" altLang="en-US" sz="11000">
                <a:solidFill>
                  <a:schemeClr val="bg1"/>
                </a:solidFill>
                <a:effectLst>
                  <a:outerShdw blurRad="38100" dist="38100" dir="2700000" algn="tl">
                    <a:srgbClr val="000000">
                      <a:alpha val="43137"/>
                    </a:srgbClr>
                  </a:outerShdw>
                </a:effectLst>
                <a:cs typeface="+mn-ea"/>
                <a:sym typeface="+mn-lt"/>
              </a:rPr>
              <a:t>业</a:t>
            </a:r>
            <a:endParaRPr lang="zh-CN" altLang="en-US" sz="11000" dirty="0">
              <a:solidFill>
                <a:schemeClr val="bg1"/>
              </a:solidFill>
              <a:effectLst>
                <a:outerShdw blurRad="38100" dist="38100" dir="2700000" algn="tl">
                  <a:srgbClr val="000000">
                    <a:alpha val="43137"/>
                  </a:srgbClr>
                </a:outerShdw>
              </a:effectLst>
              <a:cs typeface="+mn-ea"/>
              <a:sym typeface="+mn-lt"/>
            </a:endParaRPr>
          </a:p>
        </p:txBody>
      </p:sp>
      <p:sp>
        <p:nvSpPr>
          <p:cNvPr id="49" name="文本框 48"/>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grpSp>
        <p:nvGrpSpPr>
          <p:cNvPr id="52" name="组合 51"/>
          <p:cNvGrpSpPr/>
          <p:nvPr/>
        </p:nvGrpSpPr>
        <p:grpSpPr>
          <a:xfrm>
            <a:off x="5749692" y="1638431"/>
            <a:ext cx="5363606" cy="553998"/>
            <a:chOff x="-1813957" y="3781207"/>
            <a:chExt cx="5363606" cy="553998"/>
          </a:xfrm>
        </p:grpSpPr>
        <p:sp>
          <p:nvSpPr>
            <p:cNvPr id="42" name="文本框 41"/>
            <p:cNvSpPr txBox="1"/>
            <p:nvPr/>
          </p:nvSpPr>
          <p:spPr>
            <a:xfrm>
              <a:off x="693964" y="3781207"/>
              <a:ext cx="2855685" cy="553998"/>
            </a:xfrm>
            <a:prstGeom prst="rect">
              <a:avLst/>
            </a:prstGeom>
            <a:noFill/>
          </p:spPr>
          <p:txBody>
            <a:bodyPr wrap="square" lIns="0" tIns="0" rIns="0" bIns="0" rtlCol="0">
              <a:spAutoFit/>
            </a:bodyPr>
            <a:lstStyle/>
            <a:p>
              <a:r>
                <a:rPr lang="zh-CN" altLang="en-US" sz="3600" dirty="0">
                  <a:solidFill>
                    <a:schemeClr val="bg1"/>
                  </a:solidFill>
                  <a:effectLst>
                    <a:outerShdw blurRad="38100" dist="38100" dir="2700000" algn="tl">
                      <a:srgbClr val="000000">
                        <a:alpha val="43137"/>
                      </a:srgbClr>
                    </a:outerShdw>
                  </a:effectLst>
                  <a:cs typeface="+mn-ea"/>
                  <a:sym typeface="+mn-lt"/>
                </a:rPr>
                <a:t>毕</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业</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答</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辩</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cxnSp>
          <p:nvCxnSpPr>
            <p:cNvPr id="51" name="直接连接符 50"/>
            <p:cNvCxnSpPr/>
            <p:nvPr/>
          </p:nvCxnSpPr>
          <p:spPr>
            <a:xfrm>
              <a:off x="-1813957" y="4070131"/>
              <a:ext cx="2344464"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53" name="矩形: 圆角 52"/>
          <p:cNvSpPr/>
          <p:nvPr/>
        </p:nvSpPr>
        <p:spPr>
          <a:xfrm>
            <a:off x="5787455" y="4346021"/>
            <a:ext cx="5108292" cy="45374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spc="300" dirty="0">
                <a:solidFill>
                  <a:schemeClr val="tx1">
                    <a:lumMod val="75000"/>
                    <a:lumOff val="25000"/>
                  </a:schemeClr>
                </a:solidFill>
                <a:cs typeface="+mn-ea"/>
                <a:sym typeface="+mn-lt"/>
              </a:rPr>
              <a:t>会计专业</a:t>
            </a:r>
            <a:r>
              <a:rPr lang="en-US" altLang="zh-CN" spc="300" dirty="0">
                <a:solidFill>
                  <a:schemeClr val="tx1">
                    <a:lumMod val="75000"/>
                    <a:lumOff val="25000"/>
                  </a:schemeClr>
                </a:solidFill>
                <a:cs typeface="+mn-ea"/>
                <a:sym typeface="+mn-lt"/>
              </a:rPr>
              <a:t>-</a:t>
            </a:r>
            <a:r>
              <a:rPr lang="zh-CN" altLang="en-US" spc="300" dirty="0">
                <a:solidFill>
                  <a:schemeClr val="tx1">
                    <a:lumMod val="75000"/>
                    <a:lumOff val="25000"/>
                  </a:schemeClr>
                </a:solidFill>
                <a:cs typeface="+mn-ea"/>
                <a:sym typeface="+mn-lt"/>
              </a:rPr>
              <a:t>会计答辩</a:t>
            </a:r>
            <a:r>
              <a:rPr lang="en-US" altLang="zh-CN" spc="300" dirty="0">
                <a:solidFill>
                  <a:schemeClr val="tx1">
                    <a:lumMod val="75000"/>
                    <a:lumOff val="25000"/>
                  </a:schemeClr>
                </a:solidFill>
                <a:cs typeface="+mn-ea"/>
                <a:sym typeface="+mn-lt"/>
              </a:rPr>
              <a:t>-</a:t>
            </a:r>
            <a:r>
              <a:rPr lang="zh-CN" altLang="en-US" spc="300" dirty="0">
                <a:solidFill>
                  <a:schemeClr val="tx1">
                    <a:lumMod val="75000"/>
                    <a:lumOff val="25000"/>
                  </a:schemeClr>
                </a:solidFill>
                <a:cs typeface="+mn-ea"/>
                <a:sym typeface="+mn-lt"/>
              </a:rPr>
              <a:t>财务专业</a:t>
            </a:r>
            <a:endParaRPr lang="zh-CN" altLang="en-US" spc="300" dirty="0">
              <a:solidFill>
                <a:schemeClr val="tx1">
                  <a:lumMod val="75000"/>
                  <a:lumOff val="25000"/>
                </a:schemeClr>
              </a:solidFill>
              <a:cs typeface="+mn-ea"/>
              <a:sym typeface="+mn-lt"/>
            </a:endParaRPr>
          </a:p>
        </p:txBody>
      </p:sp>
      <p:sp>
        <p:nvSpPr>
          <p:cNvPr id="56" name="文本框 55"/>
          <p:cNvSpPr txBox="1"/>
          <p:nvPr/>
        </p:nvSpPr>
        <p:spPr>
          <a:xfrm>
            <a:off x="4790878" y="3824301"/>
            <a:ext cx="6104014" cy="369332"/>
          </a:xfrm>
          <a:prstGeom prst="rect">
            <a:avLst/>
          </a:prstGeom>
          <a:noFill/>
        </p:spPr>
        <p:txBody>
          <a:bodyPr wrap="square" lIns="0" tIns="0" rIns="0" bIns="0" rtlCol="0">
            <a:spAutoFit/>
          </a:bodyPr>
          <a:lstStyle/>
          <a:p>
            <a:pPr algn="r"/>
            <a:r>
              <a:rPr lang="en-US" altLang="zh-CN" sz="2400" spc="500" dirty="0">
                <a:solidFill>
                  <a:schemeClr val="bg1"/>
                </a:solidFill>
                <a:cs typeface="+mn-ea"/>
                <a:sym typeface="+mn-lt"/>
              </a:rPr>
              <a:t>ACCOUNTING PROFESSION</a:t>
            </a:r>
            <a:endParaRPr lang="zh-CN" altLang="en-US" sz="2400" spc="500" dirty="0">
              <a:solidFill>
                <a:schemeClr val="bg1"/>
              </a:solidFill>
              <a:cs typeface="+mn-ea"/>
              <a:sym typeface="+mn-lt"/>
            </a:endParaRPr>
          </a:p>
        </p:txBody>
      </p:sp>
      <p:sp>
        <p:nvSpPr>
          <p:cNvPr id="48" name="文本框 47"/>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grpSp>
        <p:nvGrpSpPr>
          <p:cNvPr id="61" name="组合 60"/>
          <p:cNvGrpSpPr/>
          <p:nvPr/>
        </p:nvGrpSpPr>
        <p:grpSpPr>
          <a:xfrm>
            <a:off x="7250859" y="5361958"/>
            <a:ext cx="4317024" cy="307340"/>
            <a:chOff x="2627584" y="5786288"/>
            <a:chExt cx="4317024" cy="307340"/>
          </a:xfrm>
        </p:grpSpPr>
        <p:sp>
          <p:nvSpPr>
            <p:cNvPr id="59" name="文本框 58"/>
            <p:cNvSpPr txBox="1"/>
            <p:nvPr/>
          </p:nvSpPr>
          <p:spPr>
            <a:xfrm>
              <a:off x="2930486" y="5786288"/>
              <a:ext cx="4014122" cy="307340"/>
            </a:xfrm>
            <a:prstGeom prst="rect">
              <a:avLst/>
            </a:prstGeom>
            <a:noFill/>
          </p:spPr>
          <p:txBody>
            <a:bodyPr wrap="square" lIns="0" tIns="0" rIns="0" bIns="0" rtlCol="0">
              <a:spAutoFit/>
            </a:bodyPr>
            <a:lstStyle/>
            <a:p>
              <a:pPr lvl="0"/>
              <a:r>
                <a:rPr lang="zh-CN" altLang="en-US" sz="2000" dirty="0">
                  <a:solidFill>
                    <a:prstClr val="white"/>
                  </a:solidFill>
                  <a:cs typeface="+mn-ea"/>
                  <a:sym typeface="+mn-lt"/>
                </a:rPr>
                <a:t>答辩人</a:t>
              </a:r>
              <a:r>
                <a:rPr lang="zh-CN" altLang="en-US" sz="2000" dirty="0" smtClean="0">
                  <a:solidFill>
                    <a:prstClr val="white"/>
                  </a:solidFill>
                  <a:cs typeface="+mn-ea"/>
                  <a:sym typeface="+mn-lt"/>
                </a:rPr>
                <a:t>：</a:t>
              </a:r>
              <a:r>
                <a:rPr lang="en-US" altLang="zh-CN" sz="2000" dirty="0" smtClean="0">
                  <a:solidFill>
                    <a:prstClr val="white"/>
                  </a:solidFill>
                  <a:cs typeface="+mn-ea"/>
                  <a:sym typeface="+mn-lt"/>
                </a:rPr>
                <a:t>PPTying   </a:t>
              </a:r>
              <a:r>
                <a:rPr lang="zh-CN" altLang="en-US" sz="2000" dirty="0">
                  <a:solidFill>
                    <a:prstClr val="white"/>
                  </a:solidFill>
                  <a:cs typeface="+mn-ea"/>
                  <a:sym typeface="+mn-lt"/>
                </a:rPr>
                <a:t>老师：王教授</a:t>
              </a:r>
              <a:endParaRPr lang="en-US" altLang="zh-CN" sz="2000" dirty="0">
                <a:solidFill>
                  <a:prstClr val="white"/>
                </a:solidFill>
                <a:cs typeface="+mn-ea"/>
                <a:sym typeface="+mn-lt"/>
              </a:endParaRPr>
            </a:p>
          </p:txBody>
        </p:sp>
        <p:sp>
          <p:nvSpPr>
            <p:cNvPr id="60" name="Freeform 88"/>
            <p:cNvSpPr>
              <a:spLocks noChangeArrowheads="1"/>
            </p:cNvSpPr>
            <p:nvPr/>
          </p:nvSpPr>
          <p:spPr bwMode="auto">
            <a:xfrm>
              <a:off x="2627584" y="5794918"/>
              <a:ext cx="238513" cy="242021"/>
            </a:xfrm>
            <a:custGeom>
              <a:avLst/>
              <a:gdLst>
                <a:gd name="T0" fmla="*/ 2147483646 w 601"/>
                <a:gd name="T1" fmla="*/ 2147483646 h 609"/>
                <a:gd name="T2" fmla="*/ 2147483646 w 601"/>
                <a:gd name="T3" fmla="*/ 2147483646 h 609"/>
                <a:gd name="T4" fmla="*/ 0 w 601"/>
                <a:gd name="T5" fmla="*/ 2147483646 h 609"/>
                <a:gd name="T6" fmla="*/ 2147483646 w 601"/>
                <a:gd name="T7" fmla="*/ 0 h 609"/>
                <a:gd name="T8" fmla="*/ 2147483646 w 601"/>
                <a:gd name="T9" fmla="*/ 2147483646 h 609"/>
                <a:gd name="T10" fmla="*/ 2147483646 w 601"/>
                <a:gd name="T11" fmla="*/ 2147483646 h 609"/>
                <a:gd name="T12" fmla="*/ 2147483646 w 601"/>
                <a:gd name="T13" fmla="*/ 2147483646 h 609"/>
                <a:gd name="T14" fmla="*/ 2147483646 w 601"/>
                <a:gd name="T15" fmla="*/ 2147483646 h 609"/>
                <a:gd name="T16" fmla="*/ 2147483646 w 601"/>
                <a:gd name="T17" fmla="*/ 2147483646 h 609"/>
                <a:gd name="T18" fmla="*/ 2147483646 w 601"/>
                <a:gd name="T19" fmla="*/ 2147483646 h 609"/>
                <a:gd name="T20" fmla="*/ 2147483646 w 601"/>
                <a:gd name="T21" fmla="*/ 2147483646 h 609"/>
                <a:gd name="T22" fmla="*/ 2147483646 w 601"/>
                <a:gd name="T23" fmla="*/ 2147483646 h 609"/>
                <a:gd name="T24" fmla="*/ 2147483646 w 601"/>
                <a:gd name="T25" fmla="*/ 2147483646 h 609"/>
                <a:gd name="T26" fmla="*/ 2147483646 w 601"/>
                <a:gd name="T27" fmla="*/ 2147483646 h 609"/>
                <a:gd name="T28" fmla="*/ 2147483646 w 601"/>
                <a:gd name="T29" fmla="*/ 2147483646 h 609"/>
                <a:gd name="T30" fmla="*/ 2147483646 w 601"/>
                <a:gd name="T31" fmla="*/ 2147483646 h 609"/>
                <a:gd name="T32" fmla="*/ 2147483646 w 601"/>
                <a:gd name="T33" fmla="*/ 2147483646 h 609"/>
                <a:gd name="T34" fmla="*/ 2147483646 w 601"/>
                <a:gd name="T35" fmla="*/ 2147483646 h 609"/>
                <a:gd name="T36" fmla="*/ 2147483646 w 601"/>
                <a:gd name="T37" fmla="*/ 2147483646 h 609"/>
                <a:gd name="T38" fmla="*/ 2147483646 w 601"/>
                <a:gd name="T39" fmla="*/ 2147483646 h 609"/>
                <a:gd name="T40" fmla="*/ 2147483646 w 601"/>
                <a:gd name="T41" fmla="*/ 2147483646 h 609"/>
                <a:gd name="T42" fmla="*/ 2147483646 w 601"/>
                <a:gd name="T43" fmla="*/ 2147483646 h 609"/>
                <a:gd name="T44" fmla="*/ 2147483646 w 601"/>
                <a:gd name="T45" fmla="*/ 2147483646 h 609"/>
                <a:gd name="T46" fmla="*/ 2147483646 w 601"/>
                <a:gd name="T47" fmla="*/ 2147483646 h 609"/>
                <a:gd name="T48" fmla="*/ 2147483646 w 601"/>
                <a:gd name="T49" fmla="*/ 2147483646 h 609"/>
                <a:gd name="T50" fmla="*/ 2147483646 w 601"/>
                <a:gd name="T51" fmla="*/ 2147483646 h 609"/>
                <a:gd name="T52" fmla="*/ 2147483646 w 601"/>
                <a:gd name="T53" fmla="*/ 2147483646 h 609"/>
                <a:gd name="T54" fmla="*/ 2147483646 w 601"/>
                <a:gd name="T55" fmla="*/ 2147483646 h 60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01" h="609">
                  <a:moveTo>
                    <a:pt x="297" y="608"/>
                  </a:moveTo>
                  <a:lnTo>
                    <a:pt x="297" y="608"/>
                  </a:lnTo>
                  <a:cubicBezTo>
                    <a:pt x="134" y="608"/>
                    <a:pt x="0" y="474"/>
                    <a:pt x="0" y="304"/>
                  </a:cubicBezTo>
                  <a:cubicBezTo>
                    <a:pt x="0" y="135"/>
                    <a:pt x="134" y="0"/>
                    <a:pt x="297" y="0"/>
                  </a:cubicBezTo>
                  <a:cubicBezTo>
                    <a:pt x="466" y="0"/>
                    <a:pt x="600" y="135"/>
                    <a:pt x="600" y="304"/>
                  </a:cubicBezTo>
                  <a:cubicBezTo>
                    <a:pt x="600" y="474"/>
                    <a:pt x="466" y="608"/>
                    <a:pt x="297" y="608"/>
                  </a:cubicBezTo>
                  <a:close/>
                  <a:moveTo>
                    <a:pt x="297" y="57"/>
                  </a:moveTo>
                  <a:lnTo>
                    <a:pt x="297" y="57"/>
                  </a:lnTo>
                  <a:cubicBezTo>
                    <a:pt x="162" y="57"/>
                    <a:pt x="56" y="170"/>
                    <a:pt x="56" y="304"/>
                  </a:cubicBezTo>
                  <a:cubicBezTo>
                    <a:pt x="56" y="368"/>
                    <a:pt x="78" y="425"/>
                    <a:pt x="120" y="467"/>
                  </a:cubicBezTo>
                  <a:cubicBezTo>
                    <a:pt x="155" y="453"/>
                    <a:pt x="141" y="467"/>
                    <a:pt x="183" y="446"/>
                  </a:cubicBezTo>
                  <a:cubicBezTo>
                    <a:pt x="233" y="425"/>
                    <a:pt x="247" y="418"/>
                    <a:pt x="247" y="418"/>
                  </a:cubicBezTo>
                  <a:cubicBezTo>
                    <a:pt x="247" y="375"/>
                    <a:pt x="247" y="375"/>
                    <a:pt x="247" y="375"/>
                  </a:cubicBezTo>
                  <a:cubicBezTo>
                    <a:pt x="247" y="375"/>
                    <a:pt x="226" y="361"/>
                    <a:pt x="219" y="319"/>
                  </a:cubicBezTo>
                  <a:cubicBezTo>
                    <a:pt x="212" y="326"/>
                    <a:pt x="205" y="304"/>
                    <a:pt x="205" y="297"/>
                  </a:cubicBezTo>
                  <a:cubicBezTo>
                    <a:pt x="205" y="283"/>
                    <a:pt x="198" y="255"/>
                    <a:pt x="212" y="255"/>
                  </a:cubicBezTo>
                  <a:cubicBezTo>
                    <a:pt x="212" y="234"/>
                    <a:pt x="212" y="220"/>
                    <a:pt x="212" y="205"/>
                  </a:cubicBezTo>
                  <a:cubicBezTo>
                    <a:pt x="212" y="177"/>
                    <a:pt x="247" y="135"/>
                    <a:pt x="297" y="135"/>
                  </a:cubicBezTo>
                  <a:cubicBezTo>
                    <a:pt x="360" y="135"/>
                    <a:pt x="381" y="177"/>
                    <a:pt x="389" y="205"/>
                  </a:cubicBezTo>
                  <a:cubicBezTo>
                    <a:pt x="389" y="220"/>
                    <a:pt x="389" y="234"/>
                    <a:pt x="381" y="255"/>
                  </a:cubicBezTo>
                  <a:cubicBezTo>
                    <a:pt x="396" y="255"/>
                    <a:pt x="389" y="283"/>
                    <a:pt x="389" y="297"/>
                  </a:cubicBezTo>
                  <a:cubicBezTo>
                    <a:pt x="389" y="304"/>
                    <a:pt x="389" y="326"/>
                    <a:pt x="374" y="319"/>
                  </a:cubicBezTo>
                  <a:cubicBezTo>
                    <a:pt x="367" y="361"/>
                    <a:pt x="353" y="375"/>
                    <a:pt x="353" y="375"/>
                  </a:cubicBezTo>
                  <a:cubicBezTo>
                    <a:pt x="353" y="418"/>
                    <a:pt x="353" y="418"/>
                    <a:pt x="353" y="418"/>
                  </a:cubicBezTo>
                  <a:cubicBezTo>
                    <a:pt x="353" y="418"/>
                    <a:pt x="367" y="425"/>
                    <a:pt x="410" y="446"/>
                  </a:cubicBezTo>
                  <a:cubicBezTo>
                    <a:pt x="459" y="467"/>
                    <a:pt x="445" y="453"/>
                    <a:pt x="480" y="467"/>
                  </a:cubicBezTo>
                  <a:cubicBezTo>
                    <a:pt x="523" y="425"/>
                    <a:pt x="544" y="368"/>
                    <a:pt x="544" y="304"/>
                  </a:cubicBezTo>
                  <a:cubicBezTo>
                    <a:pt x="544" y="170"/>
                    <a:pt x="431" y="57"/>
                    <a:pt x="297" y="5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r"/>
              <a:endParaRPr lang="zh-CN" altLang="en-US" sz="2400">
                <a:cs typeface="+mn-ea"/>
                <a:sym typeface="+mn-lt"/>
              </a:endParaRPr>
            </a:p>
          </p:txBody>
        </p:sp>
      </p:grpSp>
      <p:sp>
        <p:nvSpPr>
          <p:cNvPr id="81" name="任意多边形: 形状 80"/>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0" advTm="5000"/>
    </mc:Choice>
    <mc:Fallback>
      <p:transition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down)">
                                      <p:cBhvr>
                                        <p:cTn id="10" dur="500"/>
                                        <p:tgtEl>
                                          <p:spTgt spid="49"/>
                                        </p:tgtEl>
                                      </p:cBhvr>
                                    </p:animEffect>
                                  </p:childTnLst>
                                </p:cTn>
                              </p:par>
                              <p:par>
                                <p:cTn id="11" presetID="10" presetClass="entr" presetSubtype="0" fill="hold" grpId="0" nodeType="withEffect">
                                  <p:stCondLst>
                                    <p:cond delay="0"/>
                                  </p:stCondLst>
                                  <p:iterate type="wd">
                                    <p:tmPct val="10000"/>
                                  </p:iterate>
                                  <p:childTnLst>
                                    <p:set>
                                      <p:cBhvr>
                                        <p:cTn id="12" dur="1" fill="hold">
                                          <p:stCondLst>
                                            <p:cond delay="0"/>
                                          </p:stCondLst>
                                        </p:cTn>
                                        <p:tgtEl>
                                          <p:spTgt spid="43"/>
                                        </p:tgtEl>
                                        <p:attrNameLst>
                                          <p:attrName>style.visibility</p:attrName>
                                        </p:attrNameLst>
                                      </p:cBhvr>
                                      <p:to>
                                        <p:strVal val="visible"/>
                                      </p:to>
                                    </p:set>
                                    <p:anim to="0" calcmode="lin" valueType="num">
                                      <p:cBhvr>
                                        <p:cTn id="13" dur="500" decel="100000" fill="hold">
                                          <p:stCondLst>
                                            <p:cond delay="0"/>
                                          </p:stCondLst>
                                        </p:cTn>
                                        <p:tgtEl>
                                          <p:spTgt spid="43"/>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43"/>
                                        </p:tgtEl>
                                      </p:cBhvr>
                                    </p:animEffect>
                                    <p:animScale>
                                      <p:cBhvr>
                                        <p:cTn id="15" dur="500" decel="100000" fill="hold">
                                          <p:stCondLst>
                                            <p:cond delay="0"/>
                                          </p:stCondLst>
                                        </p:cTn>
                                        <p:tgtEl>
                                          <p:spTgt spid="43"/>
                                        </p:tgtEl>
                                      </p:cBhvr>
                                      <p:by x="100000" y="100000"/>
                                      <p:from x="110000" y="110000"/>
                                      <p:to x="100000" y="100000"/>
                                    </p:animScale>
                                  </p:childTnLst>
                                </p:cTn>
                              </p:par>
                              <p:par>
                                <p:cTn id="16" presetID="10" presetClass="entr" presetSubtype="0" fill="hold" grpId="0" nodeType="withEffect">
                                  <p:stCondLst>
                                    <p:cond delay="0"/>
                                  </p:stCondLst>
                                  <p:iterate type="wd">
                                    <p:tmPct val="10000"/>
                                  </p:iterate>
                                  <p:childTnLst>
                                    <p:set>
                                      <p:cBhvr>
                                        <p:cTn id="17" dur="1" fill="hold">
                                          <p:stCondLst>
                                            <p:cond delay="0"/>
                                          </p:stCondLst>
                                        </p:cTn>
                                        <p:tgtEl>
                                          <p:spTgt spid="44"/>
                                        </p:tgtEl>
                                        <p:attrNameLst>
                                          <p:attrName>style.visibility</p:attrName>
                                        </p:attrNameLst>
                                      </p:cBhvr>
                                      <p:to>
                                        <p:strVal val="visible"/>
                                      </p:to>
                                    </p:set>
                                    <p:anim to="0" calcmode="lin" valueType="num">
                                      <p:cBhvr>
                                        <p:cTn id="18" dur="500" decel="100000" fill="hold">
                                          <p:stCondLst>
                                            <p:cond delay="0"/>
                                          </p:stCondLst>
                                        </p:cTn>
                                        <p:tgtEl>
                                          <p:spTgt spid="44"/>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44"/>
                                        </p:tgtEl>
                                      </p:cBhvr>
                                    </p:animEffect>
                                    <p:animScale>
                                      <p:cBhvr>
                                        <p:cTn id="20" dur="500" decel="100000" fill="hold">
                                          <p:stCondLst>
                                            <p:cond delay="0"/>
                                          </p:stCondLst>
                                        </p:cTn>
                                        <p:tgtEl>
                                          <p:spTgt spid="44"/>
                                        </p:tgtEl>
                                      </p:cBhvr>
                                      <p:by x="100000" y="100000"/>
                                      <p:from x="110000" y="110000"/>
                                      <p:to x="100000" y="100000"/>
                                    </p:animScale>
                                  </p:childTnLst>
                                </p:cTn>
                              </p:par>
                              <p:par>
                                <p:cTn id="21" presetID="10" presetClass="entr" presetSubtype="0" fill="hold" grpId="0" nodeType="withEffect">
                                  <p:stCondLst>
                                    <p:cond delay="0"/>
                                  </p:stCondLst>
                                  <p:iterate type="wd">
                                    <p:tmPct val="10000"/>
                                  </p:iterate>
                                  <p:childTnLst>
                                    <p:set>
                                      <p:cBhvr>
                                        <p:cTn id="22" dur="1" fill="hold">
                                          <p:stCondLst>
                                            <p:cond delay="0"/>
                                          </p:stCondLst>
                                        </p:cTn>
                                        <p:tgtEl>
                                          <p:spTgt spid="45"/>
                                        </p:tgtEl>
                                        <p:attrNameLst>
                                          <p:attrName>style.visibility</p:attrName>
                                        </p:attrNameLst>
                                      </p:cBhvr>
                                      <p:to>
                                        <p:strVal val="visible"/>
                                      </p:to>
                                    </p:set>
                                    <p:anim to="0" calcmode="lin" valueType="num">
                                      <p:cBhvr>
                                        <p:cTn id="23" dur="500" decel="100000" fill="hold">
                                          <p:stCondLst>
                                            <p:cond delay="0"/>
                                          </p:stCondLst>
                                        </p:cTn>
                                        <p:tgtEl>
                                          <p:spTgt spid="45"/>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45"/>
                                        </p:tgtEl>
                                      </p:cBhvr>
                                    </p:animEffect>
                                    <p:animScale>
                                      <p:cBhvr>
                                        <p:cTn id="25" dur="500" decel="100000" fill="hold">
                                          <p:stCondLst>
                                            <p:cond delay="0"/>
                                          </p:stCondLst>
                                        </p:cTn>
                                        <p:tgtEl>
                                          <p:spTgt spid="45"/>
                                        </p:tgtEl>
                                      </p:cBhvr>
                                      <p:by x="100000" y="100000"/>
                                      <p:from x="110000" y="110000"/>
                                      <p:to x="100000" y="100000"/>
                                    </p:animScale>
                                  </p:childTnLst>
                                </p:cTn>
                              </p:par>
                              <p:par>
                                <p:cTn id="26" presetID="10" presetClass="entr" presetSubtype="0" fill="hold" grpId="0" nodeType="withEffect">
                                  <p:stCondLst>
                                    <p:cond delay="0"/>
                                  </p:stCondLst>
                                  <p:iterate type="wd">
                                    <p:tmPct val="10000"/>
                                  </p:iterate>
                                  <p:childTnLst>
                                    <p:set>
                                      <p:cBhvr>
                                        <p:cTn id="27" dur="1" fill="hold">
                                          <p:stCondLst>
                                            <p:cond delay="0"/>
                                          </p:stCondLst>
                                        </p:cTn>
                                        <p:tgtEl>
                                          <p:spTgt spid="46"/>
                                        </p:tgtEl>
                                        <p:attrNameLst>
                                          <p:attrName>style.visibility</p:attrName>
                                        </p:attrNameLst>
                                      </p:cBhvr>
                                      <p:to>
                                        <p:strVal val="visible"/>
                                      </p:to>
                                    </p:set>
                                    <p:anim to="0" calcmode="lin" valueType="num">
                                      <p:cBhvr>
                                        <p:cTn id="28" dur="500" decel="100000" fill="hold">
                                          <p:stCondLst>
                                            <p:cond delay="0"/>
                                          </p:stCondLst>
                                        </p:cTn>
                                        <p:tgtEl>
                                          <p:spTgt spid="46"/>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46"/>
                                        </p:tgtEl>
                                      </p:cBhvr>
                                    </p:animEffect>
                                    <p:animScale>
                                      <p:cBhvr>
                                        <p:cTn id="30" dur="500" decel="100000" fill="hold">
                                          <p:stCondLst>
                                            <p:cond delay="0"/>
                                          </p:stCondLst>
                                        </p:cTn>
                                        <p:tgtEl>
                                          <p:spTgt spid="46"/>
                                        </p:tgtEl>
                                      </p:cBhvr>
                                      <p:by x="100000" y="100000"/>
                                      <p:from x="110000" y="110000"/>
                                      <p:to x="100000" y="100000"/>
                                    </p:animScale>
                                  </p:childTnLst>
                                </p:cTn>
                              </p:par>
                              <p:par>
                                <p:cTn id="31" presetID="10" presetClass="entr" presetSubtype="0" decel="10000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500">
                                          <p:stCondLst>
                                            <p:cond delay="0"/>
                                          </p:stCondLst>
                                        </p:cTn>
                                        <p:tgtEl>
                                          <p:spTgt spid="52"/>
                                        </p:tgtEl>
                                      </p:cBhvr>
                                    </p:animEffect>
                                    <p:anim to="0" calcmode="lin" valueType="num">
                                      <p:cBhvr>
                                        <p:cTn id="34" dur="500" fill="hold">
                                          <p:stCondLst>
                                            <p:cond delay="0"/>
                                          </p:stCondLst>
                                        </p:cTn>
                                        <p:tgtEl>
                                          <p:spTgt spid="52"/>
                                        </p:tgtEl>
                                        <p:attrNameLst>
                                          <p:attrName>ppt_x</p:attrName>
                                        </p:attrNameLst>
                                      </p:cBhvr>
                                      <p:tavLst>
                                        <p:tav tm="0">
                                          <p:val>
                                            <p:strVal val="#ppt_x+.05"/>
                                          </p:val>
                                        </p:tav>
                                        <p:tav tm="100000">
                                          <p:val>
                                            <p:strVal val="#ppt_x"/>
                                          </p:val>
                                        </p:tav>
                                      </p:tavLst>
                                    </p:anim>
                                  </p:childTnLst>
                                </p:cTn>
                              </p:par>
                              <p:par>
                                <p:cTn id="35" presetID="10" presetClass="entr" presetSubtype="0" fill="hold" grpId="0" nodeType="withEffect">
                                  <p:stCondLst>
                                    <p:cond delay="0"/>
                                  </p:stCondLst>
                                  <p:iterate type="wd">
                                    <p:tmPct val="10000"/>
                                  </p:iterate>
                                  <p:childTnLst>
                                    <p:set>
                                      <p:cBhvr>
                                        <p:cTn id="36" dur="1" fill="hold">
                                          <p:stCondLst>
                                            <p:cond delay="0"/>
                                          </p:stCondLst>
                                        </p:cTn>
                                        <p:tgtEl>
                                          <p:spTgt spid="56"/>
                                        </p:tgtEl>
                                        <p:attrNameLst>
                                          <p:attrName>style.visibility</p:attrName>
                                        </p:attrNameLst>
                                      </p:cBhvr>
                                      <p:to>
                                        <p:strVal val="visible"/>
                                      </p:to>
                                    </p:set>
                                    <p:anim to="0" calcmode="lin" valueType="num">
                                      <p:cBhvr>
                                        <p:cTn id="37" dur="500" decel="100000" fill="hold">
                                          <p:stCondLst>
                                            <p:cond delay="0"/>
                                          </p:stCondLst>
                                        </p:cTn>
                                        <p:tgtEl>
                                          <p:spTgt spid="56"/>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56"/>
                                        </p:tgtEl>
                                      </p:cBhvr>
                                    </p:animEffect>
                                    <p:animScale>
                                      <p:cBhvr>
                                        <p:cTn id="39" dur="500" decel="100000" fill="hold">
                                          <p:stCondLst>
                                            <p:cond delay="0"/>
                                          </p:stCondLst>
                                        </p:cTn>
                                        <p:tgtEl>
                                          <p:spTgt spid="56"/>
                                        </p:tgtEl>
                                      </p:cBhvr>
                                      <p:by x="100000" y="100000"/>
                                      <p:from x="110000" y="110000"/>
                                      <p:to x="100000" y="100000"/>
                                    </p:animScale>
                                  </p:childTnLst>
                                </p:cTn>
                              </p:par>
                            </p:childTnLst>
                          </p:cTn>
                        </p:par>
                        <p:par>
                          <p:cTn id="40" fill="hold">
                            <p:stCondLst>
                              <p:cond delay="1500"/>
                            </p:stCondLst>
                            <p:childTnLst>
                              <p:par>
                                <p:cTn id="41" presetID="22" presetClass="entr" presetSubtype="4"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wipe(down)">
                                      <p:cBhvr>
                                        <p:cTn id="43" dur="500"/>
                                        <p:tgtEl>
                                          <p:spTgt spid="53"/>
                                        </p:tgtEl>
                                      </p:cBhvr>
                                    </p:animEffect>
                                  </p:childTnLst>
                                </p:cTn>
                              </p:par>
                            </p:childTnLst>
                          </p:cTn>
                        </p:par>
                        <p:par>
                          <p:cTn id="44" fill="hold">
                            <p:stCondLst>
                              <p:cond delay="2000"/>
                            </p:stCondLst>
                            <p:childTnLst>
                              <p:par>
                                <p:cTn id="45" presetID="22" presetClass="entr" presetSubtype="4" fill="hold"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wipe(down)">
                                      <p:cBhvr>
                                        <p:cTn id="47" dur="500"/>
                                        <p:tgtEl>
                                          <p:spTgt spid="61"/>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81"/>
                                        </p:tgtEl>
                                        <p:attrNameLst>
                                          <p:attrName>style.visibility</p:attrName>
                                        </p:attrNameLst>
                                      </p:cBhvr>
                                      <p:to>
                                        <p:strVal val="visible"/>
                                      </p:to>
                                    </p:set>
                                    <p:animEffect transition="in" filter="fade">
                                      <p:cBhvr>
                                        <p:cTn id="52" dur="1000"/>
                                        <p:tgtEl>
                                          <p:spTgt spid="81"/>
                                        </p:tgtEl>
                                      </p:cBhvr>
                                    </p:animEffect>
                                    <p:anim calcmode="lin" valueType="num">
                                      <p:cBhvr>
                                        <p:cTn id="53" dur="1000" fill="hold"/>
                                        <p:tgtEl>
                                          <p:spTgt spid="81"/>
                                        </p:tgtEl>
                                        <p:attrNameLst>
                                          <p:attrName>ppt_x</p:attrName>
                                        </p:attrNameLst>
                                      </p:cBhvr>
                                      <p:tavLst>
                                        <p:tav tm="0">
                                          <p:val>
                                            <p:strVal val="#ppt_x"/>
                                          </p:val>
                                        </p:tav>
                                        <p:tav tm="100000">
                                          <p:val>
                                            <p:strVal val="#ppt_x"/>
                                          </p:val>
                                        </p:tav>
                                      </p:tavLst>
                                    </p:anim>
                                    <p:anim calcmode="lin" valueType="num">
                                      <p:cBhvr>
                                        <p:cTn id="54"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3" grpId="0"/>
      <p:bldP spid="44" grpId="0"/>
      <p:bldP spid="45" grpId="0"/>
      <p:bldP spid="46" grpId="0"/>
      <p:bldP spid="49" grpId="0"/>
      <p:bldP spid="53" grpId="0" animBg="1"/>
      <p:bldP spid="56" grpId="0"/>
      <p:bldP spid="8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5" name="组合 24"/>
          <p:cNvGrpSpPr/>
          <p:nvPr/>
        </p:nvGrpSpPr>
        <p:grpSpPr>
          <a:xfrm>
            <a:off x="704720" y="697319"/>
            <a:ext cx="4236488" cy="474481"/>
            <a:chOff x="704720" y="697319"/>
            <a:chExt cx="4236488" cy="474481"/>
          </a:xfrm>
        </p:grpSpPr>
        <p:grpSp>
          <p:nvGrpSpPr>
            <p:cNvPr id="24" name="组合 23"/>
            <p:cNvGrpSpPr/>
            <p:nvPr/>
          </p:nvGrpSpPr>
          <p:grpSpPr>
            <a:xfrm>
              <a:off x="704720" y="697319"/>
              <a:ext cx="3166876" cy="474481"/>
              <a:chOff x="571370" y="697319"/>
              <a:chExt cx="3166876" cy="474481"/>
            </a:xfrm>
          </p:grpSpPr>
          <p:sp>
            <p:nvSpPr>
              <p:cNvPr id="59" name="文本框 5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研究思路与方法</a:t>
                </a:r>
                <a:endParaRPr lang="zh-CN" altLang="en-US" sz="2800" dirty="0">
                  <a:solidFill>
                    <a:srgbClr val="4F7D94"/>
                  </a:solidFill>
                  <a:cs typeface="+mn-ea"/>
                  <a:sym typeface="+mn-lt"/>
                </a:endParaRPr>
              </a:p>
            </p:txBody>
          </p:sp>
          <p:grpSp>
            <p:nvGrpSpPr>
              <p:cNvPr id="60" name="组合 59"/>
              <p:cNvGrpSpPr/>
              <p:nvPr/>
            </p:nvGrpSpPr>
            <p:grpSpPr>
              <a:xfrm>
                <a:off x="571370" y="697319"/>
                <a:ext cx="467453" cy="467453"/>
                <a:chOff x="10357798" y="5176240"/>
                <a:chExt cx="703860" cy="703860"/>
              </a:xfrm>
            </p:grpSpPr>
            <p:sp>
              <p:nvSpPr>
                <p:cNvPr id="61" name="椭圆 60"/>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63"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cs typeface="+mn-ea"/>
                    <a:sym typeface="+mn-lt"/>
                  </a:endParaRPr>
                </a:p>
              </p:txBody>
            </p:sp>
          </p:grpSp>
        </p:grpSp>
        <p:sp>
          <p:nvSpPr>
            <p:cNvPr id="64" name="文本框 63"/>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6A9DB2"/>
                  </a:solidFill>
                  <a:cs typeface="+mn-ea"/>
                  <a:sym typeface="+mn-lt"/>
                </a:rPr>
                <a:t>PART-02</a:t>
              </a:r>
              <a:endParaRPr lang="zh-CN" altLang="en-US" sz="1400" spc="300" dirty="0">
                <a:solidFill>
                  <a:srgbClr val="6A9DB2"/>
                </a:solidFill>
                <a:cs typeface="+mn-ea"/>
                <a:sym typeface="+mn-lt"/>
              </a:endParaRPr>
            </a:p>
          </p:txBody>
        </p:sp>
      </p:grpSp>
      <p:grpSp>
        <p:nvGrpSpPr>
          <p:cNvPr id="12" name="组合 11"/>
          <p:cNvGrpSpPr/>
          <p:nvPr/>
        </p:nvGrpSpPr>
        <p:grpSpPr>
          <a:xfrm>
            <a:off x="1344385" y="2015705"/>
            <a:ext cx="2260600" cy="2260600"/>
            <a:chOff x="1143000" y="1914105"/>
            <a:chExt cx="2260600" cy="2260600"/>
          </a:xfrm>
        </p:grpSpPr>
        <p:sp>
          <p:nvSpPr>
            <p:cNvPr id="10" name="椭圆 9"/>
            <p:cNvSpPr/>
            <p:nvPr/>
          </p:nvSpPr>
          <p:spPr>
            <a:xfrm>
              <a:off x="1143000" y="1914105"/>
              <a:ext cx="2260600" cy="22606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dirty="0">
                <a:solidFill>
                  <a:schemeClr val="bg1"/>
                </a:solidFill>
                <a:cs typeface="+mn-ea"/>
                <a:sym typeface="+mn-lt"/>
              </a:endParaRPr>
            </a:p>
          </p:txBody>
        </p:sp>
        <p:sp>
          <p:nvSpPr>
            <p:cNvPr id="62" name="文本框 61"/>
            <p:cNvSpPr txBox="1"/>
            <p:nvPr/>
          </p:nvSpPr>
          <p:spPr>
            <a:xfrm>
              <a:off x="1346200" y="2530315"/>
              <a:ext cx="1854200" cy="1015663"/>
            </a:xfrm>
            <a:prstGeom prst="rect">
              <a:avLst/>
            </a:prstGeom>
            <a:noFill/>
          </p:spPr>
          <p:txBody>
            <a:bodyPr wrap="square" rtlCol="0">
              <a:spAutoFit/>
            </a:bodyPr>
            <a:lstStyle/>
            <a:p>
              <a:pPr algn="ctr"/>
              <a:r>
                <a:rPr lang="en-US" altLang="zh-CN" sz="6000" dirty="0">
                  <a:solidFill>
                    <a:schemeClr val="bg1"/>
                  </a:solidFill>
                  <a:cs typeface="+mn-ea"/>
                  <a:sym typeface="+mn-lt"/>
                </a:rPr>
                <a:t>53</a:t>
              </a:r>
              <a:r>
                <a:rPr lang="en-US" altLang="zh-CN" sz="3600" dirty="0">
                  <a:solidFill>
                    <a:schemeClr val="bg1"/>
                  </a:solidFill>
                  <a:cs typeface="+mn-ea"/>
                  <a:sym typeface="+mn-lt"/>
                </a:rPr>
                <a:t>%</a:t>
              </a:r>
              <a:endParaRPr lang="en-US" altLang="zh-CN" sz="6000" dirty="0">
                <a:solidFill>
                  <a:schemeClr val="bg1"/>
                </a:solidFill>
                <a:cs typeface="+mn-ea"/>
                <a:sym typeface="+mn-lt"/>
              </a:endParaRPr>
            </a:p>
          </p:txBody>
        </p:sp>
        <p:sp>
          <p:nvSpPr>
            <p:cNvPr id="81" name="椭圆 80"/>
            <p:cNvSpPr/>
            <p:nvPr/>
          </p:nvSpPr>
          <p:spPr>
            <a:xfrm>
              <a:off x="1342605" y="2113710"/>
              <a:ext cx="1861390" cy="1861390"/>
            </a:xfrm>
            <a:prstGeom prst="ellipse">
              <a:avLst/>
            </a:prstGeom>
            <a:no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grpSp>
        <p:nvGrpSpPr>
          <p:cNvPr id="51" name="组合 50"/>
          <p:cNvGrpSpPr/>
          <p:nvPr/>
        </p:nvGrpSpPr>
        <p:grpSpPr>
          <a:xfrm>
            <a:off x="8545285" y="2015705"/>
            <a:ext cx="2260600" cy="2260600"/>
            <a:chOff x="1143000" y="1914105"/>
            <a:chExt cx="2260600" cy="2260600"/>
          </a:xfrm>
        </p:grpSpPr>
        <p:sp>
          <p:nvSpPr>
            <p:cNvPr id="52" name="椭圆 51"/>
            <p:cNvSpPr/>
            <p:nvPr/>
          </p:nvSpPr>
          <p:spPr>
            <a:xfrm>
              <a:off x="1143000" y="1914105"/>
              <a:ext cx="2260600" cy="22606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56" name="椭圆 55"/>
            <p:cNvSpPr/>
            <p:nvPr/>
          </p:nvSpPr>
          <p:spPr>
            <a:xfrm>
              <a:off x="1342605" y="2113710"/>
              <a:ext cx="1861390" cy="1861390"/>
            </a:xfrm>
            <a:prstGeom prst="ellipse">
              <a:avLst/>
            </a:prstGeom>
            <a:no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sp>
        <p:nvSpPr>
          <p:cNvPr id="66" name="文本框 65"/>
          <p:cNvSpPr txBox="1"/>
          <p:nvPr/>
        </p:nvSpPr>
        <p:spPr>
          <a:xfrm>
            <a:off x="8748485" y="2657315"/>
            <a:ext cx="1854200" cy="1015663"/>
          </a:xfrm>
          <a:prstGeom prst="rect">
            <a:avLst/>
          </a:prstGeom>
          <a:noFill/>
        </p:spPr>
        <p:txBody>
          <a:bodyPr wrap="square" rtlCol="0">
            <a:spAutoFit/>
          </a:bodyPr>
          <a:lstStyle/>
          <a:p>
            <a:pPr algn="ctr"/>
            <a:r>
              <a:rPr lang="en-US" altLang="zh-CN" sz="6000" dirty="0">
                <a:solidFill>
                  <a:schemeClr val="bg1"/>
                </a:solidFill>
                <a:cs typeface="+mn-ea"/>
                <a:sym typeface="+mn-lt"/>
              </a:rPr>
              <a:t>32</a:t>
            </a:r>
            <a:r>
              <a:rPr lang="en-US" altLang="zh-CN" sz="3600" dirty="0">
                <a:solidFill>
                  <a:schemeClr val="bg1"/>
                </a:solidFill>
                <a:cs typeface="+mn-ea"/>
                <a:sym typeface="+mn-lt"/>
              </a:rPr>
              <a:t>%</a:t>
            </a:r>
            <a:endParaRPr lang="en-US" altLang="zh-CN" sz="6000" dirty="0">
              <a:solidFill>
                <a:schemeClr val="bg1"/>
              </a:solidFill>
              <a:cs typeface="+mn-ea"/>
              <a:sym typeface="+mn-lt"/>
            </a:endParaRPr>
          </a:p>
        </p:txBody>
      </p:sp>
      <p:sp>
        <p:nvSpPr>
          <p:cNvPr id="71" name="文本框 70"/>
          <p:cNvSpPr txBox="1"/>
          <p:nvPr/>
        </p:nvSpPr>
        <p:spPr>
          <a:xfrm>
            <a:off x="4186010" y="2299447"/>
            <a:ext cx="3169557" cy="461665"/>
          </a:xfrm>
          <a:prstGeom prst="rect">
            <a:avLst/>
          </a:prstGeom>
          <a:noFill/>
        </p:spPr>
        <p:txBody>
          <a:bodyPr wrap="square" rtlCol="0">
            <a:spAutoFit/>
          </a:bodyPr>
          <a:lstStyle/>
          <a:p>
            <a:pPr algn="just"/>
            <a:r>
              <a:rPr lang="zh-CN" altLang="en-US" sz="2400" dirty="0">
                <a:solidFill>
                  <a:srgbClr val="4F7D94"/>
                </a:solidFill>
                <a:cs typeface="+mn-ea"/>
                <a:sym typeface="+mn-lt"/>
              </a:rPr>
              <a:t>重视服务质量提升</a:t>
            </a:r>
            <a:endParaRPr lang="zh-CN" altLang="en-US" sz="2400" dirty="0">
              <a:solidFill>
                <a:srgbClr val="4F7D94"/>
              </a:solidFill>
              <a:cs typeface="+mn-ea"/>
              <a:sym typeface="+mn-lt"/>
            </a:endParaRPr>
          </a:p>
        </p:txBody>
      </p:sp>
      <p:sp>
        <p:nvSpPr>
          <p:cNvPr id="76" name="PA-文本框 89"/>
          <p:cNvSpPr txBox="1"/>
          <p:nvPr>
            <p:custDataLst>
              <p:tags r:id="rId1"/>
            </p:custDataLst>
          </p:nvPr>
        </p:nvSpPr>
        <p:spPr>
          <a:xfrm>
            <a:off x="4300310" y="2935952"/>
            <a:ext cx="3744021" cy="2492990"/>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cs typeface="+mn-ea"/>
                <a:sym typeface="+mn-lt"/>
              </a:rPr>
              <a:t>管理人员对于财务管理工作的重视程度不够相较于现代企业来说，事业单位的管理理念与管理体系不够完善，在财务管理制度方面也存在着一定的问题，比如管理理念相对来说比较传统、程序</a:t>
            </a:r>
            <a:endParaRPr lang="zh-CN" altLang="en-US" dirty="0">
              <a:solidFill>
                <a:schemeClr val="tx1">
                  <a:lumMod val="85000"/>
                  <a:lumOff val="15000"/>
                </a:schemeClr>
              </a:solidFill>
              <a:cs typeface="+mn-ea"/>
              <a:sym typeface="+mn-lt"/>
            </a:endParaRPr>
          </a:p>
        </p:txBody>
      </p:sp>
      <p:sp>
        <p:nvSpPr>
          <p:cNvPr id="85" name="文本框 84"/>
          <p:cNvSpPr txBox="1"/>
          <p:nvPr/>
        </p:nvSpPr>
        <p:spPr>
          <a:xfrm>
            <a:off x="1674585" y="4536915"/>
            <a:ext cx="1600200" cy="369332"/>
          </a:xfrm>
          <a:prstGeom prst="rect">
            <a:avLst/>
          </a:prstGeom>
          <a:noFill/>
        </p:spPr>
        <p:txBody>
          <a:bodyPr wrap="square" rtlCol="0">
            <a:spAutoFit/>
          </a:bodyPr>
          <a:lstStyle/>
          <a:p>
            <a:pPr algn="ctr"/>
            <a:r>
              <a:rPr lang="en-US" altLang="zh-CN" dirty="0">
                <a:solidFill>
                  <a:schemeClr val="tx1">
                    <a:lumMod val="85000"/>
                    <a:lumOff val="15000"/>
                  </a:schemeClr>
                </a:solidFill>
                <a:cs typeface="+mn-ea"/>
                <a:sym typeface="+mn-lt"/>
              </a:rPr>
              <a:t>No-01</a:t>
            </a:r>
            <a:endParaRPr lang="zh-CN" altLang="en-US" dirty="0">
              <a:solidFill>
                <a:schemeClr val="tx1">
                  <a:lumMod val="85000"/>
                  <a:lumOff val="15000"/>
                </a:schemeClr>
              </a:solidFill>
              <a:cs typeface="+mn-ea"/>
              <a:sym typeface="+mn-lt"/>
            </a:endParaRPr>
          </a:p>
        </p:txBody>
      </p:sp>
      <p:sp>
        <p:nvSpPr>
          <p:cNvPr id="86" name="文本框 85"/>
          <p:cNvSpPr txBox="1"/>
          <p:nvPr/>
        </p:nvSpPr>
        <p:spPr>
          <a:xfrm>
            <a:off x="899885" y="4917915"/>
            <a:ext cx="3149600" cy="461665"/>
          </a:xfrm>
          <a:prstGeom prst="rect">
            <a:avLst/>
          </a:prstGeom>
          <a:noFill/>
        </p:spPr>
        <p:txBody>
          <a:bodyPr wrap="square" rtlCol="0">
            <a:spAutoFit/>
          </a:bodyPr>
          <a:lstStyle/>
          <a:p>
            <a:pPr algn="ctr"/>
            <a:r>
              <a:rPr lang="zh-CN" altLang="en-US" sz="2400" dirty="0">
                <a:solidFill>
                  <a:srgbClr val="4F7D94"/>
                </a:solidFill>
                <a:cs typeface="+mn-ea"/>
                <a:sym typeface="+mn-lt"/>
              </a:rPr>
              <a:t>财务网络化管理</a:t>
            </a:r>
            <a:endParaRPr lang="zh-CN" altLang="en-US" sz="2400" dirty="0">
              <a:solidFill>
                <a:srgbClr val="4F7D94"/>
              </a:solidFill>
              <a:cs typeface="+mn-ea"/>
              <a:sym typeface="+mn-lt"/>
            </a:endParaRPr>
          </a:p>
        </p:txBody>
      </p:sp>
      <p:sp>
        <p:nvSpPr>
          <p:cNvPr id="87" name="文本框 86"/>
          <p:cNvSpPr txBox="1"/>
          <p:nvPr/>
        </p:nvSpPr>
        <p:spPr>
          <a:xfrm>
            <a:off x="8875485" y="4536915"/>
            <a:ext cx="1600200" cy="369332"/>
          </a:xfrm>
          <a:prstGeom prst="rect">
            <a:avLst/>
          </a:prstGeom>
          <a:noFill/>
        </p:spPr>
        <p:txBody>
          <a:bodyPr wrap="square" rtlCol="0">
            <a:spAutoFit/>
          </a:bodyPr>
          <a:lstStyle/>
          <a:p>
            <a:pPr algn="ctr"/>
            <a:r>
              <a:rPr lang="en-US" altLang="zh-CN" dirty="0">
                <a:solidFill>
                  <a:schemeClr val="tx1">
                    <a:lumMod val="85000"/>
                    <a:lumOff val="15000"/>
                  </a:schemeClr>
                </a:solidFill>
                <a:cs typeface="+mn-ea"/>
                <a:sym typeface="+mn-lt"/>
              </a:rPr>
              <a:t>No-02</a:t>
            </a:r>
            <a:endParaRPr lang="zh-CN" altLang="en-US" dirty="0">
              <a:solidFill>
                <a:schemeClr val="tx1">
                  <a:lumMod val="85000"/>
                  <a:lumOff val="15000"/>
                </a:schemeClr>
              </a:solidFill>
              <a:cs typeface="+mn-ea"/>
              <a:sym typeface="+mn-lt"/>
            </a:endParaRPr>
          </a:p>
        </p:txBody>
      </p:sp>
      <p:sp>
        <p:nvSpPr>
          <p:cNvPr id="88" name="文本框 87"/>
          <p:cNvSpPr txBox="1"/>
          <p:nvPr/>
        </p:nvSpPr>
        <p:spPr>
          <a:xfrm>
            <a:off x="8100785" y="4917915"/>
            <a:ext cx="3149600" cy="461665"/>
          </a:xfrm>
          <a:prstGeom prst="rect">
            <a:avLst/>
          </a:prstGeom>
          <a:noFill/>
        </p:spPr>
        <p:txBody>
          <a:bodyPr wrap="square" rtlCol="0">
            <a:spAutoFit/>
          </a:bodyPr>
          <a:lstStyle/>
          <a:p>
            <a:pPr algn="ctr"/>
            <a:r>
              <a:rPr lang="zh-CN" altLang="en-US" sz="2400" dirty="0">
                <a:solidFill>
                  <a:srgbClr val="4F7D94"/>
                </a:solidFill>
                <a:cs typeface="+mn-ea"/>
                <a:sym typeface="+mn-lt"/>
              </a:rPr>
              <a:t>建立组织体系</a:t>
            </a:r>
            <a:endParaRPr lang="zh-CN" altLang="en-US" sz="2400" dirty="0">
              <a:solidFill>
                <a:srgbClr val="4F7D94"/>
              </a:solidFill>
              <a:cs typeface="+mn-ea"/>
              <a:sym typeface="+mn-lt"/>
            </a:endParaRPr>
          </a:p>
        </p:txBody>
      </p:sp>
      <p:grpSp>
        <p:nvGrpSpPr>
          <p:cNvPr id="40" name="组合 39"/>
          <p:cNvGrpSpPr/>
          <p:nvPr/>
        </p:nvGrpSpPr>
        <p:grpSpPr>
          <a:xfrm>
            <a:off x="10493829" y="5619905"/>
            <a:ext cx="1698171" cy="1238094"/>
            <a:chOff x="6668995" y="2831314"/>
            <a:chExt cx="5523005" cy="4026686"/>
          </a:xfrm>
        </p:grpSpPr>
        <p:sp>
          <p:nvSpPr>
            <p:cNvPr id="41" name="任意多边形: 形状 40"/>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2" name="任意多边形: 形状 41"/>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28" name="TextBox 27"/>
          <p:cNvSpPr txBox="1"/>
          <p:nvPr/>
        </p:nvSpPr>
        <p:spPr>
          <a:xfrm>
            <a:off x="896532" y="6686452"/>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rgbClr val="6A9DB2"/>
                </a:solidFill>
                <a:effectLst/>
                <a:uLnTx/>
                <a:uFillTx/>
              </a:rPr>
              <a:t>PPT</a:t>
            </a:r>
            <a:r>
              <a:rPr kumimoji="0" lang="zh-CN" altLang="en-US" sz="100" b="0" i="0" u="none" strike="noStrike" kern="0" cap="none" spc="0" normalizeH="0" baseline="0" noProof="0" dirty="0" smtClean="0">
                <a:ln>
                  <a:noFill/>
                </a:ln>
                <a:solidFill>
                  <a:srgbClr val="6A9DB2"/>
                </a:solidFill>
                <a:effectLst/>
                <a:uLnTx/>
                <a:uFillTx/>
              </a:rPr>
              <a:t>下载 </a:t>
            </a:r>
            <a:r>
              <a:rPr kumimoji="0" lang="en-US" altLang="zh-CN" sz="100" b="0" i="0" u="none" strike="noStrike" kern="0" cap="none" spc="0" normalizeH="0" baseline="0" noProof="0" dirty="0" smtClean="0">
                <a:ln>
                  <a:noFill/>
                </a:ln>
                <a:solidFill>
                  <a:srgbClr val="6A9DB2"/>
                </a:solidFill>
                <a:effectLst/>
                <a:uLnTx/>
                <a:uFillTx/>
              </a:rPr>
              <a:t>http://www.ypppt.com/xiazai/</a:t>
            </a:r>
            <a:endParaRPr kumimoji="0" lang="en-US" altLang="zh-CN" sz="100" b="0" i="0" u="none" strike="noStrike" kern="0" cap="none" spc="0" normalizeH="0" baseline="0" noProof="0" dirty="0" smtClean="0">
              <a:ln>
                <a:noFill/>
              </a:ln>
              <a:solidFill>
                <a:srgbClr val="6A9DB2"/>
              </a:solidFill>
              <a:effectLst/>
              <a:uLnTx/>
              <a:uFillTx/>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66"/>
                                        </p:tgtEl>
                                        <p:attrNameLst>
                                          <p:attrName>style.visibility</p:attrName>
                                        </p:attrNameLst>
                                      </p:cBhvr>
                                      <p:to>
                                        <p:strVal val="visible"/>
                                      </p:to>
                                    </p:set>
                                    <p:anim calcmode="lin" valueType="num">
                                      <p:cBhvr>
                                        <p:cTn id="10" dur="500" fill="hold"/>
                                        <p:tgtEl>
                                          <p:spTgt spid="66"/>
                                        </p:tgtEl>
                                        <p:attrNameLst>
                                          <p:attrName>ppt_w</p:attrName>
                                        </p:attrNameLst>
                                      </p:cBhvr>
                                      <p:tavLst>
                                        <p:tav tm="0">
                                          <p:val>
                                            <p:fltVal val="0"/>
                                          </p:val>
                                        </p:tav>
                                        <p:tav tm="100000">
                                          <p:val>
                                            <p:strVal val="#ppt_w"/>
                                          </p:val>
                                        </p:tav>
                                      </p:tavLst>
                                    </p:anim>
                                    <p:anim calcmode="lin" valueType="num">
                                      <p:cBhvr>
                                        <p:cTn id="11" dur="500" fill="hold"/>
                                        <p:tgtEl>
                                          <p:spTgt spid="66"/>
                                        </p:tgtEl>
                                        <p:attrNameLst>
                                          <p:attrName>ppt_h</p:attrName>
                                        </p:attrNameLst>
                                      </p:cBhvr>
                                      <p:tavLst>
                                        <p:tav tm="0">
                                          <p:val>
                                            <p:fltVal val="0"/>
                                          </p:val>
                                        </p:tav>
                                        <p:tav tm="100000">
                                          <p:val>
                                            <p:strVal val="#ppt_h"/>
                                          </p:val>
                                        </p:tav>
                                      </p:tavLst>
                                    </p:anim>
                                    <p:animEffect transition="in" filter="fade">
                                      <p:cBhvr>
                                        <p:cTn id="12" dur="500"/>
                                        <p:tgtEl>
                                          <p:spTgt spid="66"/>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85"/>
                                        </p:tgtEl>
                                        <p:attrNameLst>
                                          <p:attrName>style.visibility</p:attrName>
                                        </p:attrNameLst>
                                      </p:cBhvr>
                                      <p:to>
                                        <p:strVal val="visible"/>
                                      </p:to>
                                    </p:set>
                                    <p:animEffect transition="in" filter="wipe(down)">
                                      <p:cBhvr>
                                        <p:cTn id="16" dur="500"/>
                                        <p:tgtEl>
                                          <p:spTgt spid="85"/>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86"/>
                                        </p:tgtEl>
                                        <p:attrNameLst>
                                          <p:attrName>style.visibility</p:attrName>
                                        </p:attrNameLst>
                                      </p:cBhvr>
                                      <p:to>
                                        <p:strVal val="visible"/>
                                      </p:to>
                                    </p:set>
                                    <p:animEffect transition="in" filter="wipe(down)">
                                      <p:cBhvr>
                                        <p:cTn id="20" dur="500"/>
                                        <p:tgtEl>
                                          <p:spTgt spid="86"/>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down)">
                                      <p:cBhvr>
                                        <p:cTn id="24" dur="500"/>
                                        <p:tgtEl>
                                          <p:spTgt spid="87"/>
                                        </p:tgtEl>
                                      </p:cBhvr>
                                    </p:animEffect>
                                  </p:childTnLst>
                                </p:cTn>
                              </p:par>
                            </p:childTnLst>
                          </p:cTn>
                        </p:par>
                        <p:par>
                          <p:cTn id="25" fill="hold">
                            <p:stCondLst>
                              <p:cond delay="2000"/>
                            </p:stCondLst>
                            <p:childTnLst>
                              <p:par>
                                <p:cTn id="26" presetID="22" presetClass="entr" presetSubtype="4" fill="hold" grpId="0" nodeType="afterEffect">
                                  <p:stCondLst>
                                    <p:cond delay="0"/>
                                  </p:stCondLst>
                                  <p:childTnLst>
                                    <p:set>
                                      <p:cBhvr>
                                        <p:cTn id="27" dur="1" fill="hold">
                                          <p:stCondLst>
                                            <p:cond delay="0"/>
                                          </p:stCondLst>
                                        </p:cTn>
                                        <p:tgtEl>
                                          <p:spTgt spid="88"/>
                                        </p:tgtEl>
                                        <p:attrNameLst>
                                          <p:attrName>style.visibility</p:attrName>
                                        </p:attrNameLst>
                                      </p:cBhvr>
                                      <p:to>
                                        <p:strVal val="visible"/>
                                      </p:to>
                                    </p:set>
                                    <p:animEffect transition="in" filter="wipe(down)">
                                      <p:cBhvr>
                                        <p:cTn id="28" dur="500"/>
                                        <p:tgtEl>
                                          <p:spTgt spid="8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wipe(down)">
                                      <p:cBhvr>
                                        <p:cTn id="33" dur="500"/>
                                        <p:tgtEl>
                                          <p:spTgt spid="76"/>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71"/>
                                        </p:tgtEl>
                                        <p:attrNameLst>
                                          <p:attrName>style.visibility</p:attrName>
                                        </p:attrNameLst>
                                      </p:cBhvr>
                                      <p:to>
                                        <p:strVal val="visible"/>
                                      </p:to>
                                    </p:set>
                                    <p:animEffect transition="in" filter="wipe(down)">
                                      <p:cBhvr>
                                        <p:cTn id="36"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71" grpId="0"/>
      <p:bldP spid="76" grpId="0"/>
      <p:bldP spid="85" grpId="0"/>
      <p:bldP spid="86" grpId="0"/>
      <p:bldP spid="87" grpId="0"/>
      <p:bldP spid="8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6" name="PA-文本框 89"/>
          <p:cNvSpPr txBox="1"/>
          <p:nvPr>
            <p:custDataLst>
              <p:tags r:id="rId1"/>
            </p:custDataLst>
          </p:nvPr>
        </p:nvSpPr>
        <p:spPr>
          <a:xfrm>
            <a:off x="1050558" y="2443441"/>
            <a:ext cx="4054248" cy="3508653"/>
          </a:xfrm>
          <a:prstGeom prst="rect">
            <a:avLst/>
          </a:prstGeom>
          <a:noFill/>
        </p:spPr>
        <p:txBody>
          <a:bodyPr wrap="square" lIns="0" tIns="0" rIns="0" bIns="0" rtlCol="0">
            <a:spAutoFit/>
          </a:bodyPr>
          <a:lstStyle/>
          <a:p>
            <a:pPr algn="ctr" hangingPunct="0">
              <a:lnSpc>
                <a:spcPct val="200000"/>
              </a:lnSpc>
            </a:pPr>
            <a:r>
              <a:rPr lang="zh-CN" altLang="en-US" sz="2400" dirty="0">
                <a:solidFill>
                  <a:srgbClr val="4F7D94"/>
                </a:solidFill>
                <a:cs typeface="+mn-ea"/>
                <a:sym typeface="+mn-lt"/>
              </a:rPr>
              <a:t>提高财务管理团队整体素养</a:t>
            </a:r>
            <a:endParaRPr lang="en-US" altLang="zh-CN" sz="2400" dirty="0">
              <a:solidFill>
                <a:srgbClr val="4F7D94"/>
              </a:solidFill>
              <a:cs typeface="+mn-ea"/>
              <a:sym typeface="+mn-lt"/>
            </a:endParaRPr>
          </a:p>
          <a:p>
            <a:pPr algn="ctr" hangingPunct="0">
              <a:lnSpc>
                <a:spcPct val="200000"/>
              </a:lnSpc>
            </a:pPr>
            <a:r>
              <a:rPr lang="zh-CN" altLang="en-US" dirty="0">
                <a:solidFill>
                  <a:schemeClr val="tx1">
                    <a:lumMod val="85000"/>
                    <a:lumOff val="15000"/>
                  </a:schemeClr>
                </a:solidFill>
                <a:cs typeface="+mn-ea"/>
                <a:sym typeface="+mn-lt"/>
              </a:rPr>
              <a:t>随着国家经济环境的变化，国家必然要对相应的财务准则进行不断调整，所以财务人员必须终身学习，否则就不能适应快速发展的新形势要求。财务工作因其特殊</a:t>
            </a:r>
            <a:endParaRPr lang="zh-CN" altLang="en-US" dirty="0">
              <a:solidFill>
                <a:schemeClr val="tx1">
                  <a:lumMod val="85000"/>
                  <a:lumOff val="15000"/>
                </a:schemeClr>
              </a:solidFill>
              <a:cs typeface="+mn-ea"/>
              <a:sym typeface="+mn-lt"/>
            </a:endParaRPr>
          </a:p>
        </p:txBody>
      </p:sp>
      <p:sp>
        <p:nvSpPr>
          <p:cNvPr id="41" name="PA-文本框 89"/>
          <p:cNvSpPr txBox="1"/>
          <p:nvPr>
            <p:custDataLst>
              <p:tags r:id="rId2"/>
            </p:custDataLst>
          </p:nvPr>
        </p:nvSpPr>
        <p:spPr>
          <a:xfrm>
            <a:off x="6667586" y="2450389"/>
            <a:ext cx="4359048" cy="3139321"/>
          </a:xfrm>
          <a:prstGeom prst="rect">
            <a:avLst/>
          </a:prstGeom>
          <a:noFill/>
        </p:spPr>
        <p:txBody>
          <a:bodyPr wrap="square" lIns="0" tIns="0" rIns="0" bIns="0" rtlCol="0">
            <a:spAutoFit/>
          </a:bodyPr>
          <a:lstStyle/>
          <a:p>
            <a:pPr algn="ctr" hangingPunct="0">
              <a:lnSpc>
                <a:spcPct val="200000"/>
              </a:lnSpc>
            </a:pPr>
            <a:r>
              <a:rPr lang="zh-CN" altLang="en-US" sz="2400" dirty="0">
                <a:solidFill>
                  <a:srgbClr val="4F7D94"/>
                </a:solidFill>
                <a:cs typeface="+mn-ea"/>
                <a:sym typeface="+mn-lt"/>
              </a:rPr>
              <a:t>为了在事业单位中建立具有良好约束利于激励效应的管理机制</a:t>
            </a:r>
            <a:endParaRPr lang="en-US" altLang="zh-CN" sz="2400" dirty="0">
              <a:solidFill>
                <a:srgbClr val="4F7D94"/>
              </a:solidFill>
              <a:cs typeface="+mn-ea"/>
              <a:sym typeface="+mn-lt"/>
            </a:endParaRPr>
          </a:p>
          <a:p>
            <a:pPr algn="ctr" hangingPunct="0">
              <a:lnSpc>
                <a:spcPct val="200000"/>
              </a:lnSpc>
            </a:pPr>
            <a:r>
              <a:rPr lang="zh-CN" altLang="en-US" dirty="0">
                <a:solidFill>
                  <a:schemeClr val="tx1">
                    <a:lumMod val="85000"/>
                    <a:lumOff val="15000"/>
                  </a:schemeClr>
                </a:solidFill>
                <a:cs typeface="+mn-ea"/>
                <a:sym typeface="+mn-lt"/>
              </a:rPr>
              <a:t>推动事业单位运营监管工作的顺利进行，政府开始尝试在事业单位中进行财务会计制度的改革。加强了对于事业单位的监管力度</a:t>
            </a:r>
            <a:endParaRPr lang="zh-CN" altLang="en-US" dirty="0">
              <a:solidFill>
                <a:schemeClr val="tx1">
                  <a:lumMod val="85000"/>
                  <a:lumOff val="15000"/>
                </a:schemeClr>
              </a:solidFill>
              <a:cs typeface="+mn-ea"/>
              <a:sym typeface="+mn-lt"/>
            </a:endParaRPr>
          </a:p>
        </p:txBody>
      </p:sp>
      <p:sp>
        <p:nvSpPr>
          <p:cNvPr id="15" name="椭圆 14"/>
          <p:cNvSpPr/>
          <p:nvPr/>
        </p:nvSpPr>
        <p:spPr>
          <a:xfrm>
            <a:off x="2644111" y="1553974"/>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01</a:t>
            </a:r>
            <a:endParaRPr lang="zh-CN" altLang="en-US" sz="2400" dirty="0">
              <a:solidFill>
                <a:schemeClr val="bg1"/>
              </a:solidFill>
              <a:cs typeface="+mn-ea"/>
              <a:sym typeface="+mn-lt"/>
            </a:endParaRPr>
          </a:p>
        </p:txBody>
      </p:sp>
      <p:sp>
        <p:nvSpPr>
          <p:cNvPr id="45" name="椭圆 44"/>
          <p:cNvSpPr/>
          <p:nvPr/>
        </p:nvSpPr>
        <p:spPr>
          <a:xfrm>
            <a:off x="8481758" y="1576299"/>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02</a:t>
            </a:r>
            <a:endParaRPr lang="zh-CN" altLang="en-US" sz="2400" dirty="0">
              <a:solidFill>
                <a:schemeClr val="bg1"/>
              </a:solidFill>
              <a:cs typeface="+mn-ea"/>
              <a:sym typeface="+mn-lt"/>
            </a:endParaRPr>
          </a:p>
        </p:txBody>
      </p:sp>
      <p:grpSp>
        <p:nvGrpSpPr>
          <p:cNvPr id="31" name="组合 30"/>
          <p:cNvGrpSpPr/>
          <p:nvPr/>
        </p:nvGrpSpPr>
        <p:grpSpPr>
          <a:xfrm>
            <a:off x="704720" y="697319"/>
            <a:ext cx="4236488" cy="474481"/>
            <a:chOff x="704720" y="697319"/>
            <a:chExt cx="4236488" cy="474481"/>
          </a:xfrm>
        </p:grpSpPr>
        <p:grpSp>
          <p:nvGrpSpPr>
            <p:cNvPr id="32" name="组合 31"/>
            <p:cNvGrpSpPr/>
            <p:nvPr/>
          </p:nvGrpSpPr>
          <p:grpSpPr>
            <a:xfrm>
              <a:off x="704720" y="697319"/>
              <a:ext cx="3166876" cy="474481"/>
              <a:chOff x="571370" y="697319"/>
              <a:chExt cx="3166876" cy="474481"/>
            </a:xfrm>
          </p:grpSpPr>
          <p:sp>
            <p:nvSpPr>
              <p:cNvPr id="34" name="文本框 33"/>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研究思路与方法</a:t>
                </a:r>
                <a:endParaRPr lang="zh-CN" altLang="en-US" sz="2800" dirty="0">
                  <a:solidFill>
                    <a:srgbClr val="4F7D94"/>
                  </a:solidFill>
                  <a:cs typeface="+mn-ea"/>
                  <a:sym typeface="+mn-lt"/>
                </a:endParaRPr>
              </a:p>
            </p:txBody>
          </p:sp>
          <p:grpSp>
            <p:nvGrpSpPr>
              <p:cNvPr id="35" name="组合 34"/>
              <p:cNvGrpSpPr/>
              <p:nvPr/>
            </p:nvGrpSpPr>
            <p:grpSpPr>
              <a:xfrm>
                <a:off x="571370" y="697319"/>
                <a:ext cx="467453" cy="467453"/>
                <a:chOff x="10357798" y="5176240"/>
                <a:chExt cx="703860" cy="703860"/>
              </a:xfrm>
            </p:grpSpPr>
            <p:sp>
              <p:nvSpPr>
                <p:cNvPr id="36" name="椭圆 35"/>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7"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cs typeface="+mn-ea"/>
                    <a:sym typeface="+mn-lt"/>
                  </a:endParaRPr>
                </a:p>
              </p:txBody>
            </p:sp>
          </p:grpSp>
        </p:grpSp>
        <p:sp>
          <p:nvSpPr>
            <p:cNvPr id="33" name="文本框 32"/>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6A9DB2"/>
                  </a:solidFill>
                  <a:cs typeface="+mn-ea"/>
                  <a:sym typeface="+mn-lt"/>
                </a:rPr>
                <a:t>PART-02</a:t>
              </a:r>
              <a:endParaRPr lang="zh-CN" altLang="en-US" sz="1400" spc="300" dirty="0">
                <a:solidFill>
                  <a:srgbClr val="6A9DB2"/>
                </a:solidFill>
                <a:cs typeface="+mn-ea"/>
                <a:sym typeface="+mn-lt"/>
              </a:endParaRPr>
            </a:p>
          </p:txBody>
        </p:sp>
      </p:grpSp>
      <p:grpSp>
        <p:nvGrpSpPr>
          <p:cNvPr id="42" name="组合 41"/>
          <p:cNvGrpSpPr/>
          <p:nvPr/>
        </p:nvGrpSpPr>
        <p:grpSpPr>
          <a:xfrm>
            <a:off x="10493829" y="5619905"/>
            <a:ext cx="1698171" cy="1238094"/>
            <a:chOff x="6668995" y="2831314"/>
            <a:chExt cx="5523005" cy="4026686"/>
          </a:xfrm>
        </p:grpSpPr>
        <p:sp>
          <p:nvSpPr>
            <p:cNvPr id="43" name="任意多边形: 形状 4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4" name="任意多边形: 形状 4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cxnSp>
        <p:nvCxnSpPr>
          <p:cNvPr id="10" name="直接连接符 9"/>
          <p:cNvCxnSpPr/>
          <p:nvPr/>
        </p:nvCxnSpPr>
        <p:spPr>
          <a:xfrm>
            <a:off x="5779720" y="1553974"/>
            <a:ext cx="0" cy="4107143"/>
          </a:xfrm>
          <a:prstGeom prst="line">
            <a:avLst/>
          </a:prstGeom>
          <a:ln>
            <a:solidFill>
              <a:srgbClr val="4F7D94"/>
            </a:solidFill>
          </a:ln>
        </p:spPr>
        <p:style>
          <a:lnRef idx="1">
            <a:schemeClr val="accent1"/>
          </a:lnRef>
          <a:fillRef idx="0">
            <a:schemeClr val="accent1"/>
          </a:fillRef>
          <a:effectRef idx="0">
            <a:schemeClr val="accent1"/>
          </a:effectRef>
          <a:fontRef idx="minor">
            <a:schemeClr val="tx1"/>
          </a:fontRef>
        </p:style>
      </p:cxn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500"/>
                                        <p:tgtEl>
                                          <p:spTgt spid="7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par>
                          <p:cTn id="11" fill="hold">
                            <p:stCondLst>
                              <p:cond delay="500"/>
                            </p:stCondLst>
                            <p:childTnLst>
                              <p:par>
                                <p:cTn id="12" presetID="10" presetClass="entr" presetSubtype="0" fill="hold" grpId="0" nodeType="afterEffect">
                                  <p:stCondLst>
                                    <p:cond delay="0"/>
                                  </p:stCondLst>
                                  <p:iterate type="wd">
                                    <p:tmPct val="10000"/>
                                  </p:iterate>
                                  <p:childTnLst>
                                    <p:set>
                                      <p:cBhvr>
                                        <p:cTn id="13" dur="1" fill="hold">
                                          <p:stCondLst>
                                            <p:cond delay="0"/>
                                          </p:stCondLst>
                                        </p:cTn>
                                        <p:tgtEl>
                                          <p:spTgt spid="45"/>
                                        </p:tgtEl>
                                        <p:attrNameLst>
                                          <p:attrName>style.visibility</p:attrName>
                                        </p:attrNameLst>
                                      </p:cBhvr>
                                      <p:to>
                                        <p:strVal val="visible"/>
                                      </p:to>
                                    </p:set>
                                    <p:anim to="0" calcmode="lin" valueType="num">
                                      <p:cBhvr>
                                        <p:cTn id="14" dur="500" decel="100000" fill="hold">
                                          <p:stCondLst>
                                            <p:cond delay="0"/>
                                          </p:stCondLst>
                                        </p:cTn>
                                        <p:tgtEl>
                                          <p:spTgt spid="45"/>
                                        </p:tgtEl>
                                        <p:attrNameLst>
                                          <p:attrName>ppt_x</p:attrName>
                                        </p:attrNameLst>
                                      </p:cBhvr>
                                      <p:tavLst>
                                        <p:tav tm="0">
                                          <p:val>
                                            <p:strVal val="ppt_x+0.02"/>
                                          </p:val>
                                        </p:tav>
                                        <p:tav tm="100000">
                                          <p:val>
                                            <p:strVal val="#ppt_x"/>
                                          </p:val>
                                        </p:tav>
                                      </p:tavLst>
                                    </p:anim>
                                    <p:animEffect transition="in" filter="fade">
                                      <p:cBhvr>
                                        <p:cTn id="15" dur="500">
                                          <p:stCondLst>
                                            <p:cond delay="0"/>
                                          </p:stCondLst>
                                        </p:cTn>
                                        <p:tgtEl>
                                          <p:spTgt spid="45"/>
                                        </p:tgtEl>
                                      </p:cBhvr>
                                    </p:animEffect>
                                    <p:animScale>
                                      <p:cBhvr>
                                        <p:cTn id="16" dur="500" decel="100000" fill="hold">
                                          <p:stCondLst>
                                            <p:cond delay="0"/>
                                          </p:stCondLst>
                                        </p:cTn>
                                        <p:tgtEl>
                                          <p:spTgt spid="45"/>
                                        </p:tgtEl>
                                      </p:cBhvr>
                                      <p:by x="100000" y="100000"/>
                                      <p:from x="110000" y="110000"/>
                                      <p:to x="100000" y="100000"/>
                                    </p:animScale>
                                  </p:childTnLst>
                                </p:cTn>
                              </p:par>
                            </p:childTnLst>
                          </p:cTn>
                        </p:par>
                        <p:par>
                          <p:cTn id="17" fill="hold">
                            <p:stCondLst>
                              <p:cond delay="1049"/>
                            </p:stCondLst>
                            <p:childTnLst>
                              <p:par>
                                <p:cTn id="18" presetID="10" presetClass="entr" presetSubtype="0" fill="hold" grpId="0" nodeType="afterEffect">
                                  <p:stCondLst>
                                    <p:cond delay="0"/>
                                  </p:stCondLst>
                                  <p:iterate type="wd">
                                    <p:tmPct val="10000"/>
                                  </p:iterate>
                                  <p:childTnLst>
                                    <p:set>
                                      <p:cBhvr>
                                        <p:cTn id="19" dur="1" fill="hold">
                                          <p:stCondLst>
                                            <p:cond delay="0"/>
                                          </p:stCondLst>
                                        </p:cTn>
                                        <p:tgtEl>
                                          <p:spTgt spid="41"/>
                                        </p:tgtEl>
                                        <p:attrNameLst>
                                          <p:attrName>style.visibility</p:attrName>
                                        </p:attrNameLst>
                                      </p:cBhvr>
                                      <p:to>
                                        <p:strVal val="visible"/>
                                      </p:to>
                                    </p:set>
                                    <p:anim to="0" calcmode="lin" valueType="num">
                                      <p:cBhvr>
                                        <p:cTn id="20" dur="500" decel="100000" fill="hold">
                                          <p:stCondLst>
                                            <p:cond delay="0"/>
                                          </p:stCondLst>
                                        </p:cTn>
                                        <p:tgtEl>
                                          <p:spTgt spid="41"/>
                                        </p:tgtEl>
                                        <p:attrNameLst>
                                          <p:attrName>ppt_x</p:attrName>
                                        </p:attrNameLst>
                                      </p:cBhvr>
                                      <p:tavLst>
                                        <p:tav tm="0">
                                          <p:val>
                                            <p:strVal val="ppt_x+0.02"/>
                                          </p:val>
                                        </p:tav>
                                        <p:tav tm="100000">
                                          <p:val>
                                            <p:strVal val="#ppt_x"/>
                                          </p:val>
                                        </p:tav>
                                      </p:tavLst>
                                    </p:anim>
                                    <p:animEffect transition="in" filter="fade">
                                      <p:cBhvr>
                                        <p:cTn id="21" dur="500">
                                          <p:stCondLst>
                                            <p:cond delay="0"/>
                                          </p:stCondLst>
                                        </p:cTn>
                                        <p:tgtEl>
                                          <p:spTgt spid="41"/>
                                        </p:tgtEl>
                                      </p:cBhvr>
                                    </p:animEffect>
                                    <p:animScale>
                                      <p:cBhvr>
                                        <p:cTn id="22" dur="500" decel="100000" fill="hold">
                                          <p:stCondLst>
                                            <p:cond delay="0"/>
                                          </p:stCondLst>
                                        </p:cTn>
                                        <p:tgtEl>
                                          <p:spTgt spid="41"/>
                                        </p:tgtEl>
                                      </p:cBhvr>
                                      <p:by x="100000" y="100000"/>
                                      <p:from x="110000" y="110000"/>
                                      <p:to x="100000" y="100000"/>
                                    </p:animScale>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41" grpId="0"/>
      <p:bldP spid="15" grpId="0" animBg="1"/>
      <p:bldP spid="4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PA-文本框 89"/>
          <p:cNvSpPr txBox="1"/>
          <p:nvPr>
            <p:custDataLst>
              <p:tags r:id="rId1"/>
            </p:custDataLst>
          </p:nvPr>
        </p:nvSpPr>
        <p:spPr>
          <a:xfrm>
            <a:off x="1254352" y="1783881"/>
            <a:ext cx="4498748" cy="488724"/>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F7D94"/>
                </a:solidFill>
                <a:cs typeface="+mn-ea"/>
                <a:sym typeface="+mn-lt"/>
              </a:rPr>
              <a:t>新政实施背景下的财务现状</a:t>
            </a:r>
            <a:endParaRPr lang="zh-CN" altLang="en-US" dirty="0">
              <a:solidFill>
                <a:srgbClr val="4F7D94"/>
              </a:solidFill>
              <a:cs typeface="+mn-ea"/>
              <a:sym typeface="+mn-lt"/>
            </a:endParaRPr>
          </a:p>
        </p:txBody>
      </p:sp>
      <p:sp>
        <p:nvSpPr>
          <p:cNvPr id="30" name="PA-文本框 89"/>
          <p:cNvSpPr txBox="1"/>
          <p:nvPr>
            <p:custDataLst>
              <p:tags r:id="rId2"/>
            </p:custDataLst>
          </p:nvPr>
        </p:nvSpPr>
        <p:spPr>
          <a:xfrm>
            <a:off x="6306230" y="2850764"/>
            <a:ext cx="4498748" cy="1661993"/>
          </a:xfrm>
          <a:prstGeom prst="rect">
            <a:avLst/>
          </a:prstGeom>
          <a:noFill/>
        </p:spPr>
        <p:txBody>
          <a:bodyPr wrap="square" lIns="0" tIns="0" rIns="0" bIns="0" rtlCol="0">
            <a:spAutoFit/>
          </a:bodyPr>
          <a:lstStyle/>
          <a:p>
            <a:pPr marL="342900" indent="-342900" algn="just" hangingPunct="0">
              <a:lnSpc>
                <a:spcPct val="150000"/>
              </a:lnSpc>
              <a:buFont typeface="Arial" panose="020B0604020202020204" pitchFamily="34" charset="0"/>
              <a:buChar char="•"/>
            </a:pPr>
            <a:r>
              <a:rPr lang="zh-CN" altLang="en-US" dirty="0">
                <a:solidFill>
                  <a:schemeClr val="tx1">
                    <a:lumMod val="85000"/>
                    <a:lumOff val="15000"/>
                  </a:schemeClr>
                </a:solidFill>
                <a:cs typeface="+mn-ea"/>
                <a:sym typeface="+mn-lt"/>
              </a:rPr>
              <a:t>核算基础为权责发生制通过观察原来的财务会计信息，可以发现事业单位的会计核算主要以权责发生制以及收付实现制为基础。</a:t>
            </a:r>
            <a:endParaRPr lang="zh-CN" altLang="en-US" dirty="0">
              <a:solidFill>
                <a:schemeClr val="tx1">
                  <a:lumMod val="85000"/>
                  <a:lumOff val="15000"/>
                </a:schemeClr>
              </a:solidFill>
              <a:cs typeface="+mn-ea"/>
              <a:sym typeface="+mn-lt"/>
            </a:endParaRPr>
          </a:p>
        </p:txBody>
      </p:sp>
      <p:sp>
        <p:nvSpPr>
          <p:cNvPr id="31" name="PA-文本框 89"/>
          <p:cNvSpPr txBox="1"/>
          <p:nvPr>
            <p:custDataLst>
              <p:tags r:id="rId3"/>
            </p:custDataLst>
          </p:nvPr>
        </p:nvSpPr>
        <p:spPr>
          <a:xfrm>
            <a:off x="6306230" y="4799805"/>
            <a:ext cx="4498748" cy="782074"/>
          </a:xfrm>
          <a:prstGeom prst="rect">
            <a:avLst/>
          </a:prstGeom>
          <a:noFill/>
        </p:spPr>
        <p:txBody>
          <a:bodyPr wrap="square" lIns="0" tIns="0" rIns="0" bIns="0" rtlCol="0">
            <a:spAutoFit/>
          </a:bodyPr>
          <a:lstStyle/>
          <a:p>
            <a:pPr marL="342900" indent="-342900" algn="just" hangingPunct="0">
              <a:lnSpc>
                <a:spcPct val="150000"/>
              </a:lnSpc>
              <a:buFont typeface="Arial" panose="020B0604020202020204" pitchFamily="34" charset="0"/>
              <a:buChar char="•"/>
            </a:pPr>
            <a:r>
              <a:rPr lang="zh-CN" altLang="en-US">
                <a:solidFill>
                  <a:schemeClr val="tx1">
                    <a:lumMod val="85000"/>
                    <a:lumOff val="15000"/>
                  </a:schemeClr>
                </a:solidFill>
                <a:cs typeface="+mn-ea"/>
                <a:sym typeface="+mn-lt"/>
              </a:rPr>
              <a:t>而</a:t>
            </a:r>
            <a:r>
              <a:rPr lang="zh-CN" altLang="en-US" dirty="0">
                <a:solidFill>
                  <a:schemeClr val="tx1">
                    <a:lumMod val="85000"/>
                    <a:lumOff val="15000"/>
                  </a:schemeClr>
                </a:solidFill>
                <a:cs typeface="+mn-ea"/>
                <a:sym typeface="+mn-lt"/>
              </a:rPr>
              <a:t>在新财务会计制度中，更加明确了事业单位的会计要素，并且</a:t>
            </a:r>
            <a:endParaRPr lang="zh-CN" altLang="en-US" dirty="0">
              <a:solidFill>
                <a:schemeClr val="tx1">
                  <a:lumMod val="85000"/>
                  <a:lumOff val="15000"/>
                </a:schemeClr>
              </a:solidFill>
              <a:cs typeface="+mn-ea"/>
              <a:sym typeface="+mn-lt"/>
            </a:endParaRPr>
          </a:p>
        </p:txBody>
      </p:sp>
      <p:sp>
        <p:nvSpPr>
          <p:cNvPr id="10" name="矩形: 圆角 9"/>
          <p:cNvSpPr/>
          <p:nvPr/>
        </p:nvSpPr>
        <p:spPr>
          <a:xfrm>
            <a:off x="1215570" y="2504620"/>
            <a:ext cx="3483429" cy="3483429"/>
          </a:xfrm>
          <a:prstGeom prst="roundRect">
            <a:avLst>
              <a:gd name="adj" fmla="val 11582"/>
            </a:avLst>
          </a:prstGeom>
          <a:blipFill dpi="0" rotWithShape="1">
            <a:blip r:embed="rId4"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sp>
        <p:nvSpPr>
          <p:cNvPr id="33" name="椭圆 32"/>
          <p:cNvSpPr/>
          <p:nvPr/>
        </p:nvSpPr>
        <p:spPr>
          <a:xfrm>
            <a:off x="5191058" y="2857630"/>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01</a:t>
            </a:r>
            <a:endParaRPr lang="zh-CN" altLang="en-US" sz="2400" dirty="0">
              <a:solidFill>
                <a:schemeClr val="bg1"/>
              </a:solidFill>
              <a:cs typeface="+mn-ea"/>
              <a:sym typeface="+mn-lt"/>
            </a:endParaRPr>
          </a:p>
        </p:txBody>
      </p:sp>
      <p:sp>
        <p:nvSpPr>
          <p:cNvPr id="34" name="椭圆 33"/>
          <p:cNvSpPr/>
          <p:nvPr/>
        </p:nvSpPr>
        <p:spPr>
          <a:xfrm>
            <a:off x="5159008" y="4629601"/>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02</a:t>
            </a:r>
            <a:endParaRPr lang="zh-CN" altLang="en-US" sz="2400" dirty="0">
              <a:solidFill>
                <a:schemeClr val="bg1"/>
              </a:solidFill>
              <a:cs typeface="+mn-ea"/>
              <a:sym typeface="+mn-lt"/>
            </a:endParaRPr>
          </a:p>
        </p:txBody>
      </p:sp>
      <p:grpSp>
        <p:nvGrpSpPr>
          <p:cNvPr id="27" name="组合 26"/>
          <p:cNvGrpSpPr/>
          <p:nvPr/>
        </p:nvGrpSpPr>
        <p:grpSpPr>
          <a:xfrm>
            <a:off x="704720" y="697319"/>
            <a:ext cx="4236488" cy="474481"/>
            <a:chOff x="704720" y="697319"/>
            <a:chExt cx="4236488" cy="474481"/>
          </a:xfrm>
        </p:grpSpPr>
        <p:grpSp>
          <p:nvGrpSpPr>
            <p:cNvPr id="28" name="组合 27"/>
            <p:cNvGrpSpPr/>
            <p:nvPr/>
          </p:nvGrpSpPr>
          <p:grpSpPr>
            <a:xfrm>
              <a:off x="704720" y="697319"/>
              <a:ext cx="3166876" cy="474481"/>
              <a:chOff x="571370" y="697319"/>
              <a:chExt cx="3166876" cy="474481"/>
            </a:xfrm>
          </p:grpSpPr>
          <p:sp>
            <p:nvSpPr>
              <p:cNvPr id="35" name="文本框 34"/>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研究思路与方法</a:t>
                </a:r>
                <a:endParaRPr lang="zh-CN" altLang="en-US" sz="2800" dirty="0">
                  <a:solidFill>
                    <a:srgbClr val="4F7D94"/>
                  </a:solidFill>
                  <a:cs typeface="+mn-ea"/>
                  <a:sym typeface="+mn-lt"/>
                </a:endParaRPr>
              </a:p>
            </p:txBody>
          </p:sp>
          <p:grpSp>
            <p:nvGrpSpPr>
              <p:cNvPr id="36" name="组合 35"/>
              <p:cNvGrpSpPr/>
              <p:nvPr/>
            </p:nvGrpSpPr>
            <p:grpSpPr>
              <a:xfrm>
                <a:off x="571370" y="697319"/>
                <a:ext cx="467453" cy="467453"/>
                <a:chOff x="10357798" y="5176240"/>
                <a:chExt cx="703860" cy="703860"/>
              </a:xfrm>
            </p:grpSpPr>
            <p:sp>
              <p:nvSpPr>
                <p:cNvPr id="37" name="椭圆 36"/>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8"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cs typeface="+mn-ea"/>
                    <a:sym typeface="+mn-lt"/>
                  </a:endParaRPr>
                </a:p>
              </p:txBody>
            </p:sp>
          </p:grpSp>
        </p:grpSp>
        <p:sp>
          <p:nvSpPr>
            <p:cNvPr id="32" name="文本框 31"/>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6A9DB2"/>
                  </a:solidFill>
                  <a:cs typeface="+mn-ea"/>
                  <a:sym typeface="+mn-lt"/>
                </a:rPr>
                <a:t>PART-02</a:t>
              </a:r>
              <a:endParaRPr lang="zh-CN" altLang="en-US" sz="1400" spc="300" dirty="0">
                <a:solidFill>
                  <a:srgbClr val="6A9DB2"/>
                </a:solidFill>
                <a:cs typeface="+mn-ea"/>
                <a:sym typeface="+mn-lt"/>
              </a:endParaRPr>
            </a:p>
          </p:txBody>
        </p:sp>
      </p:grpSp>
      <p:grpSp>
        <p:nvGrpSpPr>
          <p:cNvPr id="42" name="组合 41"/>
          <p:cNvGrpSpPr/>
          <p:nvPr/>
        </p:nvGrpSpPr>
        <p:grpSpPr>
          <a:xfrm>
            <a:off x="10493829" y="5619905"/>
            <a:ext cx="1698171" cy="1238094"/>
            <a:chOff x="6668995" y="2831314"/>
            <a:chExt cx="5523005" cy="4026686"/>
          </a:xfrm>
        </p:grpSpPr>
        <p:sp>
          <p:nvSpPr>
            <p:cNvPr id="43" name="任意多边形: 形状 4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4" name="任意多边形: 形状 4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5"/>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left)">
                                      <p:cBhvr>
                                        <p:cTn id="11" dur="500"/>
                                        <p:tgtEl>
                                          <p:spTgt spid="2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left)">
                                      <p:cBhvr>
                                        <p:cTn id="15" dur="500"/>
                                        <p:tgtEl>
                                          <p:spTgt spid="3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left)">
                                      <p:cBhvr>
                                        <p:cTn id="19" dur="500"/>
                                        <p:tgtEl>
                                          <p:spTgt spid="34"/>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arn(inVertical)">
                                      <p:cBhvr>
                                        <p:cTn id="23" dur="500"/>
                                        <p:tgtEl>
                                          <p:spTgt spid="30"/>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barn(inVertical)">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10" grpId="0" animBg="1"/>
      <p:bldP spid="33" grpId="0" animBg="1"/>
      <p:bldP spid="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PA-文本框 89"/>
          <p:cNvSpPr txBox="1"/>
          <p:nvPr>
            <p:custDataLst>
              <p:tags r:id="rId1"/>
            </p:custDataLst>
          </p:nvPr>
        </p:nvSpPr>
        <p:spPr>
          <a:xfrm>
            <a:off x="6221866" y="2120431"/>
            <a:ext cx="4498748" cy="488724"/>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F7D94"/>
                </a:solidFill>
                <a:cs typeface="+mn-ea"/>
                <a:sym typeface="+mn-lt"/>
              </a:rPr>
              <a:t>缺乏重视程度</a:t>
            </a:r>
            <a:endParaRPr lang="zh-CN" altLang="en-US" sz="2400" dirty="0">
              <a:solidFill>
                <a:srgbClr val="4F7D94"/>
              </a:solidFill>
              <a:cs typeface="+mn-ea"/>
              <a:sym typeface="+mn-lt"/>
            </a:endParaRPr>
          </a:p>
        </p:txBody>
      </p:sp>
      <p:sp>
        <p:nvSpPr>
          <p:cNvPr id="30" name="PA-文本框 89"/>
          <p:cNvSpPr txBox="1"/>
          <p:nvPr>
            <p:custDataLst>
              <p:tags r:id="rId2"/>
            </p:custDataLst>
          </p:nvPr>
        </p:nvSpPr>
        <p:spPr>
          <a:xfrm>
            <a:off x="6221866" y="2939747"/>
            <a:ext cx="4900865" cy="2308324"/>
          </a:xfrm>
          <a:prstGeom prst="rect">
            <a:avLst/>
          </a:prstGeom>
          <a:noFill/>
        </p:spPr>
        <p:txBody>
          <a:bodyPr wrap="square" lIns="0" tIns="0" rIns="0" bIns="0" rtlCol="0">
            <a:spAutoFit/>
          </a:bodyPr>
          <a:lstStyle/>
          <a:p>
            <a:pPr algn="just" hangingPunct="0">
              <a:lnSpc>
                <a:spcPct val="150000"/>
              </a:lnSpc>
            </a:pPr>
            <a:r>
              <a:rPr lang="zh-CN" altLang="en-US" sz="2000" dirty="0">
                <a:solidFill>
                  <a:schemeClr val="tx1">
                    <a:lumMod val="85000"/>
                    <a:lumOff val="15000"/>
                  </a:schemeClr>
                </a:solidFill>
                <a:cs typeface="+mn-ea"/>
                <a:sym typeface="+mn-lt"/>
              </a:rPr>
              <a:t>为保证工作的进一步发展，应及时进行监督和考核，把财务信息化建设作为财务管理工作的重要考核内容，督促财务会计人员来推进信息化建设，通过对当下的信息化网站以及软件进行进一步</a:t>
            </a:r>
            <a:endParaRPr lang="zh-CN" altLang="en-US" sz="2000" dirty="0">
              <a:solidFill>
                <a:schemeClr val="tx1">
                  <a:lumMod val="85000"/>
                  <a:lumOff val="15000"/>
                </a:schemeClr>
              </a:solidFill>
              <a:cs typeface="+mn-ea"/>
              <a:sym typeface="+mn-lt"/>
            </a:endParaRPr>
          </a:p>
        </p:txBody>
      </p:sp>
      <p:sp>
        <p:nvSpPr>
          <p:cNvPr id="12" name="矩形 11"/>
          <p:cNvSpPr/>
          <p:nvPr/>
        </p:nvSpPr>
        <p:spPr>
          <a:xfrm>
            <a:off x="1348920" y="2067378"/>
            <a:ext cx="3773716" cy="3309257"/>
          </a:xfrm>
          <a:prstGeom prst="rect">
            <a:avLst/>
          </a:prstGeom>
          <a:blipFill dpi="0" rotWithShape="1">
            <a:blip r:embed="rId3"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grpSp>
        <p:nvGrpSpPr>
          <p:cNvPr id="28" name="组合 27"/>
          <p:cNvGrpSpPr/>
          <p:nvPr/>
        </p:nvGrpSpPr>
        <p:grpSpPr>
          <a:xfrm>
            <a:off x="704720" y="697319"/>
            <a:ext cx="4236488" cy="474481"/>
            <a:chOff x="704720" y="697319"/>
            <a:chExt cx="4236488" cy="474481"/>
          </a:xfrm>
        </p:grpSpPr>
        <p:grpSp>
          <p:nvGrpSpPr>
            <p:cNvPr id="31" name="组合 30"/>
            <p:cNvGrpSpPr/>
            <p:nvPr/>
          </p:nvGrpSpPr>
          <p:grpSpPr>
            <a:xfrm>
              <a:off x="704720" y="697319"/>
              <a:ext cx="3166876" cy="474481"/>
              <a:chOff x="571370" y="697319"/>
              <a:chExt cx="3166876" cy="474481"/>
            </a:xfrm>
          </p:grpSpPr>
          <p:sp>
            <p:nvSpPr>
              <p:cNvPr id="33" name="文本框 32"/>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研究思路与方法</a:t>
                </a:r>
                <a:endParaRPr lang="zh-CN" altLang="en-US" sz="2800" dirty="0">
                  <a:solidFill>
                    <a:srgbClr val="4F7D94"/>
                  </a:solidFill>
                  <a:cs typeface="+mn-ea"/>
                  <a:sym typeface="+mn-lt"/>
                </a:endParaRPr>
              </a:p>
            </p:txBody>
          </p:sp>
          <p:grpSp>
            <p:nvGrpSpPr>
              <p:cNvPr id="34" name="组合 33"/>
              <p:cNvGrpSpPr/>
              <p:nvPr/>
            </p:nvGrpSpPr>
            <p:grpSpPr>
              <a:xfrm>
                <a:off x="571370" y="697319"/>
                <a:ext cx="467453" cy="467453"/>
                <a:chOff x="10357798" y="5176240"/>
                <a:chExt cx="703860" cy="703860"/>
              </a:xfrm>
            </p:grpSpPr>
            <p:sp>
              <p:nvSpPr>
                <p:cNvPr id="37" name="椭圆 36"/>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8"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cs typeface="+mn-ea"/>
                    <a:sym typeface="+mn-lt"/>
                  </a:endParaRPr>
                </a:p>
              </p:txBody>
            </p:sp>
          </p:grpSp>
        </p:grpSp>
        <p:sp>
          <p:nvSpPr>
            <p:cNvPr id="32" name="文本框 31"/>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6A9DB2"/>
                  </a:solidFill>
                  <a:cs typeface="+mn-ea"/>
                  <a:sym typeface="+mn-lt"/>
                </a:rPr>
                <a:t>PART-02</a:t>
              </a:r>
              <a:endParaRPr lang="zh-CN" altLang="en-US" sz="1400" spc="300" dirty="0">
                <a:solidFill>
                  <a:srgbClr val="6A9DB2"/>
                </a:solidFill>
                <a:cs typeface="+mn-ea"/>
                <a:sym typeface="+mn-lt"/>
              </a:endParaRPr>
            </a:p>
          </p:txBody>
        </p:sp>
      </p:grpSp>
      <p:grpSp>
        <p:nvGrpSpPr>
          <p:cNvPr id="42" name="组合 41"/>
          <p:cNvGrpSpPr/>
          <p:nvPr/>
        </p:nvGrpSpPr>
        <p:grpSpPr>
          <a:xfrm>
            <a:off x="10493829" y="5619905"/>
            <a:ext cx="1698171" cy="1238094"/>
            <a:chOff x="6668995" y="2831314"/>
            <a:chExt cx="5523005" cy="4026686"/>
          </a:xfrm>
        </p:grpSpPr>
        <p:sp>
          <p:nvSpPr>
            <p:cNvPr id="43" name="任意多边形: 形状 4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4" name="任意多边形: 形状 4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barn(inVertical)">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图片 67"/>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50" name="任意多边形: 形状 49"/>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1" name="文本框 50"/>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sp>
        <p:nvSpPr>
          <p:cNvPr id="52" name="文本框 51"/>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sp>
        <p:nvSpPr>
          <p:cNvPr id="53" name="文本框 52"/>
          <p:cNvSpPr txBox="1"/>
          <p:nvPr/>
        </p:nvSpPr>
        <p:spPr>
          <a:xfrm>
            <a:off x="8963387" y="1761467"/>
            <a:ext cx="1654299" cy="1692771"/>
          </a:xfrm>
          <a:prstGeom prst="rect">
            <a:avLst/>
          </a:prstGeom>
          <a:noFill/>
        </p:spPr>
        <p:txBody>
          <a:bodyPr wrap="none" lIns="0" tIns="0" rIns="0" bIns="0" rtlCol="0">
            <a:spAutoFit/>
          </a:bodyPr>
          <a:lstStyle/>
          <a:p>
            <a:pPr algn="ctr"/>
            <a:r>
              <a:rPr lang="en-US" altLang="zh-CN" sz="11000" dirty="0">
                <a:ln w="38100">
                  <a:solidFill>
                    <a:schemeClr val="bg1"/>
                  </a:solidFill>
                </a:ln>
                <a:noFill/>
                <a:cs typeface="+mn-ea"/>
                <a:sym typeface="+mn-lt"/>
              </a:rPr>
              <a:t>03</a:t>
            </a:r>
            <a:endParaRPr lang="zh-CN" altLang="en-US" sz="11000" dirty="0">
              <a:ln w="38100">
                <a:solidFill>
                  <a:schemeClr val="bg1"/>
                </a:solidFill>
              </a:ln>
              <a:noFill/>
              <a:cs typeface="+mn-ea"/>
              <a:sym typeface="+mn-lt"/>
            </a:endParaRPr>
          </a:p>
        </p:txBody>
      </p:sp>
      <p:sp>
        <p:nvSpPr>
          <p:cNvPr id="55" name="文本框 54"/>
          <p:cNvSpPr txBox="1"/>
          <p:nvPr/>
        </p:nvSpPr>
        <p:spPr>
          <a:xfrm>
            <a:off x="5832407" y="3384328"/>
            <a:ext cx="4886393" cy="830997"/>
          </a:xfrm>
          <a:prstGeom prst="rect">
            <a:avLst/>
          </a:prstGeom>
          <a:noFill/>
        </p:spPr>
        <p:txBody>
          <a:bodyPr wrap="square" lIns="0" tIns="0" rIns="0" bIns="0" rtlCol="0">
            <a:spAutoFit/>
          </a:bodyPr>
          <a:lstStyle/>
          <a:p>
            <a:pPr algn="r"/>
            <a:r>
              <a:rPr lang="zh-CN" altLang="en-US" sz="5400" dirty="0">
                <a:solidFill>
                  <a:schemeClr val="bg1"/>
                </a:solidFill>
                <a:cs typeface="+mn-ea"/>
                <a:sym typeface="+mn-lt"/>
              </a:rPr>
              <a:t>论文总结与致谢</a:t>
            </a:r>
            <a:endParaRPr lang="zh-CN" altLang="en-US" sz="5400" dirty="0">
              <a:solidFill>
                <a:schemeClr val="bg1"/>
              </a:solidFill>
              <a:cs typeface="+mn-ea"/>
              <a:sym typeface="+mn-lt"/>
            </a:endParaRPr>
          </a:p>
        </p:txBody>
      </p:sp>
      <p:sp>
        <p:nvSpPr>
          <p:cNvPr id="56" name="文本框 55"/>
          <p:cNvSpPr txBox="1"/>
          <p:nvPr/>
        </p:nvSpPr>
        <p:spPr>
          <a:xfrm>
            <a:off x="7188929" y="2422579"/>
            <a:ext cx="2022543" cy="830997"/>
          </a:xfrm>
          <a:prstGeom prst="rect">
            <a:avLst/>
          </a:prstGeom>
          <a:noFill/>
        </p:spPr>
        <p:txBody>
          <a:bodyPr wrap="square" lIns="0" tIns="0" rIns="0" bIns="0" rtlCol="0">
            <a:spAutoFit/>
          </a:bodyPr>
          <a:lstStyle/>
          <a:p>
            <a:r>
              <a:rPr lang="en-US" altLang="zh-CN" sz="5400" dirty="0">
                <a:solidFill>
                  <a:schemeClr val="bg1"/>
                </a:solidFill>
                <a:cs typeface="+mn-ea"/>
                <a:sym typeface="+mn-lt"/>
              </a:rPr>
              <a:t>PART</a:t>
            </a:r>
            <a:endParaRPr lang="zh-CN" altLang="en-US" sz="5400" dirty="0">
              <a:solidFill>
                <a:schemeClr val="bg1"/>
              </a:solidFill>
              <a:cs typeface="+mn-ea"/>
              <a:sym typeface="+mn-lt"/>
            </a:endParaRPr>
          </a:p>
        </p:txBody>
      </p:sp>
      <p:sp>
        <p:nvSpPr>
          <p:cNvPr id="59" name="PA-文本框 89"/>
          <p:cNvSpPr txBox="1"/>
          <p:nvPr>
            <p:custDataLst>
              <p:tags r:id="rId2"/>
            </p:custDataLst>
          </p:nvPr>
        </p:nvSpPr>
        <p:spPr>
          <a:xfrm>
            <a:off x="5868781" y="4304377"/>
            <a:ext cx="4685358" cy="608243"/>
          </a:xfrm>
          <a:prstGeom prst="rect">
            <a:avLst/>
          </a:prstGeom>
          <a:noFill/>
        </p:spPr>
        <p:txBody>
          <a:bodyPr wrap="square" lIns="0" tIns="0" rIns="0" bIns="0" rtlCol="0">
            <a:spAutoFit/>
          </a:bodyPr>
          <a:lstStyle/>
          <a:p>
            <a:pPr algn="r" hangingPunct="0">
              <a:lnSpc>
                <a:spcPct val="150000"/>
              </a:lnSpc>
            </a:pPr>
            <a:r>
              <a:rPr lang="zh-CN" altLang="en-US" sz="1400" dirty="0">
                <a:solidFill>
                  <a:schemeClr val="bg1"/>
                </a:solidFill>
                <a:cs typeface="+mn-ea"/>
                <a:sym typeface="+mn-lt"/>
              </a:rPr>
              <a:t>伴随着社会经济的快速发展，人们对于事业单位的服务质量更加重视，同时也提出了更高的要求。</a:t>
            </a:r>
            <a:endParaRPr lang="zh-CN" altLang="en-US" sz="1400" dirty="0">
              <a:solidFill>
                <a:schemeClr val="bg1"/>
              </a:solidFill>
              <a:cs typeface="+mn-ea"/>
              <a:sym typeface="+mn-lt"/>
            </a:endParaRPr>
          </a:p>
        </p:txBody>
      </p:sp>
      <p:sp>
        <p:nvSpPr>
          <p:cNvPr id="60" name="任意多边形: 形状 59"/>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16" name="组合 15"/>
          <p:cNvGrpSpPr/>
          <p:nvPr/>
        </p:nvGrpSpPr>
        <p:grpSpPr>
          <a:xfrm>
            <a:off x="627871" y="1087556"/>
            <a:ext cx="4685358" cy="4685358"/>
            <a:chOff x="6403428" y="993228"/>
            <a:chExt cx="4871544" cy="4871544"/>
          </a:xfrm>
        </p:grpSpPr>
        <p:sp>
          <p:nvSpPr>
            <p:cNvPr id="17" name="椭圆 16"/>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8" name="椭圆 17"/>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9" name="椭圆 18"/>
            <p:cNvSpPr/>
            <p:nvPr/>
          </p:nvSpPr>
          <p:spPr>
            <a:xfrm flipH="1">
              <a:off x="7256069" y="1845867"/>
              <a:ext cx="3166263" cy="3166266"/>
            </a:xfrm>
            <a:prstGeom prst="ellipse">
              <a:avLst/>
            </a:prstGeom>
            <a:blipFill dpi="0" rotWithShape="1">
              <a:blip r:embed="rId3"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椭圆 19"/>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250" advTm="5000">
        <p14:switch dir="r"/>
      </p:transition>
    </mc:Choice>
    <mc:Fallback>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53"/>
                                        </p:tgtEl>
                                        <p:attrNameLst>
                                          <p:attrName>style.visibility</p:attrName>
                                        </p:attrNameLst>
                                      </p:cBhvr>
                                      <p:to>
                                        <p:strVal val="visible"/>
                                      </p:to>
                                    </p:set>
                                    <p:anim to="0" calcmode="lin" valueType="num">
                                      <p:cBhvr>
                                        <p:cTn id="7" dur="500" decel="100000" fill="hold">
                                          <p:stCondLst>
                                            <p:cond delay="0"/>
                                          </p:stCondLst>
                                        </p:cTn>
                                        <p:tgtEl>
                                          <p:spTgt spid="53"/>
                                        </p:tgtEl>
                                        <p:attrNameLst>
                                          <p:attrName>ppt_y</p:attrName>
                                        </p:attrNameLst>
                                      </p:cBhvr>
                                      <p:tavLst>
                                        <p:tav tm="0">
                                          <p:val>
                                            <p:strVal val="ppt_y-0.02"/>
                                          </p:val>
                                        </p:tav>
                                        <p:tav tm="100000">
                                          <p:val>
                                            <p:strVal val="#ppt_y"/>
                                          </p:val>
                                        </p:tav>
                                      </p:tavLst>
                                    </p:anim>
                                    <p:animEffect transition="in" filter="fade">
                                      <p:cBhvr>
                                        <p:cTn id="8" dur="500">
                                          <p:stCondLst>
                                            <p:cond delay="0"/>
                                          </p:stCondLst>
                                        </p:cTn>
                                        <p:tgtEl>
                                          <p:spTgt spid="53"/>
                                        </p:tgtEl>
                                      </p:cBhvr>
                                    </p:animEffect>
                                    <p:animScale>
                                      <p:cBhvr>
                                        <p:cTn id="9" dur="500" decel="100000" fill="hold">
                                          <p:stCondLst>
                                            <p:cond delay="0"/>
                                          </p:stCondLst>
                                        </p:cTn>
                                        <p:tgtEl>
                                          <p:spTgt spid="53"/>
                                        </p:tgtEl>
                                      </p:cBhvr>
                                      <p:by x="100000" y="100000"/>
                                      <p:from x="110000" y="110000"/>
                                      <p:to x="100000" y="100000"/>
                                    </p:animScale>
                                  </p:childTnLst>
                                </p:cTn>
                              </p:par>
                            </p:childTnLst>
                          </p:cTn>
                        </p:par>
                        <p:par>
                          <p:cTn id="10" fill="hold">
                            <p:stCondLst>
                              <p:cond delay="0"/>
                            </p:stCondLst>
                            <p:childTnLst>
                              <p:par>
                                <p:cTn id="11" presetID="10" presetClass="entr" presetSubtype="0" decel="100000" fill="hold" grpId="0" nodeType="after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stCondLst>
                                            <p:cond delay="0"/>
                                          </p:stCondLst>
                                        </p:cTn>
                                        <p:tgtEl>
                                          <p:spTgt spid="56"/>
                                        </p:tgtEl>
                                      </p:cBhvr>
                                    </p:animEffect>
                                    <p:anim to="0" calcmode="lin" valueType="num">
                                      <p:cBhvr>
                                        <p:cTn id="14" dur="500" fill="hold">
                                          <p:stCondLst>
                                            <p:cond delay="0"/>
                                          </p:stCondLst>
                                        </p:cTn>
                                        <p:tgtEl>
                                          <p:spTgt spid="56"/>
                                        </p:tgtEl>
                                        <p:attrNameLst>
                                          <p:attrName>ppt_x</p:attrName>
                                        </p:attrNameLst>
                                      </p:cBhvr>
                                      <p:tavLst>
                                        <p:tav tm="0">
                                          <p:val>
                                            <p:strVal val="#ppt_x+.05"/>
                                          </p:val>
                                        </p:tav>
                                        <p:tav tm="100000">
                                          <p:val>
                                            <p:strVal val="#ppt_x"/>
                                          </p:val>
                                        </p:tav>
                                      </p:tavLst>
                                    </p:anim>
                                  </p:childTnLst>
                                </p:cTn>
                              </p:par>
                            </p:childTnLst>
                          </p:cTn>
                        </p:par>
                        <p:par>
                          <p:cTn id="15" fill="hold">
                            <p:stCondLst>
                              <p:cond delay="500"/>
                            </p:stCondLst>
                            <p:childTnLst>
                              <p:par>
                                <p:cTn id="16" presetID="10" presetClass="entr" presetSubtype="0" decel="100000" fill="hold" grpId="0"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stCondLst>
                                            <p:cond delay="0"/>
                                          </p:stCondLst>
                                        </p:cTn>
                                        <p:tgtEl>
                                          <p:spTgt spid="55"/>
                                        </p:tgtEl>
                                      </p:cBhvr>
                                    </p:animEffect>
                                    <p:anim to="0" calcmode="lin" valueType="num">
                                      <p:cBhvr>
                                        <p:cTn id="19" dur="500" fill="hold">
                                          <p:stCondLst>
                                            <p:cond delay="0"/>
                                          </p:stCondLst>
                                        </p:cTn>
                                        <p:tgtEl>
                                          <p:spTgt spid="55"/>
                                        </p:tgtEl>
                                        <p:attrNameLst>
                                          <p:attrName>ppt_x</p:attrName>
                                        </p:attrNameLst>
                                      </p:cBhvr>
                                      <p:tavLst>
                                        <p:tav tm="0">
                                          <p:val>
                                            <p:strVal val="#ppt_x+.05"/>
                                          </p:val>
                                        </p:tav>
                                        <p:tav tm="100000">
                                          <p:val>
                                            <p:strVal val="#ppt_x"/>
                                          </p:val>
                                        </p:tav>
                                      </p:tavLst>
                                    </p:anim>
                                  </p:childTnLst>
                                </p:cTn>
                              </p:par>
                            </p:childTnLst>
                          </p:cTn>
                        </p:par>
                        <p:par>
                          <p:cTn id="20" fill="hold">
                            <p:stCondLst>
                              <p:cond delay="1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59"/>
                                        </p:tgtEl>
                                        <p:attrNameLst>
                                          <p:attrName>style.visibility</p:attrName>
                                        </p:attrNameLst>
                                      </p:cBhvr>
                                      <p:to>
                                        <p:strVal val="visible"/>
                                      </p:to>
                                    </p:set>
                                    <p:anim to="0" calcmode="lin" valueType="num">
                                      <p:cBhvr>
                                        <p:cTn id="23" dur="500" decel="100000" fill="hold">
                                          <p:stCondLst>
                                            <p:cond delay="0"/>
                                          </p:stCondLst>
                                        </p:cTn>
                                        <p:tgtEl>
                                          <p:spTgt spid="59"/>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59"/>
                                        </p:tgtEl>
                                      </p:cBhvr>
                                    </p:animEffect>
                                    <p:animScale>
                                      <p:cBhvr>
                                        <p:cTn id="25" dur="500" decel="100000" fill="hold">
                                          <p:stCondLst>
                                            <p:cond delay="0"/>
                                          </p:stCondLst>
                                        </p:cTn>
                                        <p:tgtEl>
                                          <p:spTgt spid="59"/>
                                        </p:tgtEl>
                                      </p:cBhvr>
                                      <p:by x="100000" y="100000"/>
                                      <p:from x="110000" y="110000"/>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wipe(down)">
                                      <p:cBhvr>
                                        <p:cTn id="30" dur="500"/>
                                        <p:tgtEl>
                                          <p:spTgt spid="50"/>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down)">
                                      <p:cBhvr>
                                        <p:cTn id="33" dur="500"/>
                                        <p:tgtEl>
                                          <p:spTgt spid="51"/>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1000"/>
                                        <p:tgtEl>
                                          <p:spTgt spid="60"/>
                                        </p:tgtEl>
                                      </p:cBhvr>
                                    </p:animEffect>
                                    <p:anim calcmode="lin" valueType="num">
                                      <p:cBhvr>
                                        <p:cTn id="39" dur="1000" fill="hold"/>
                                        <p:tgtEl>
                                          <p:spTgt spid="60"/>
                                        </p:tgtEl>
                                        <p:attrNameLst>
                                          <p:attrName>ppt_x</p:attrName>
                                        </p:attrNameLst>
                                      </p:cBhvr>
                                      <p:tavLst>
                                        <p:tav tm="0">
                                          <p:val>
                                            <p:strVal val="#ppt_x"/>
                                          </p:val>
                                        </p:tav>
                                        <p:tav tm="100000">
                                          <p:val>
                                            <p:strVal val="#ppt_x"/>
                                          </p:val>
                                        </p:tav>
                                      </p:tavLst>
                                    </p:anim>
                                    <p:anim calcmode="lin" valueType="num">
                                      <p:cBhvr>
                                        <p:cTn id="40"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53" grpId="0"/>
      <p:bldP spid="55" grpId="0"/>
      <p:bldP spid="56" grpId="0"/>
      <p:bldP spid="59" grpId="0"/>
      <p:bldP spid="6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5" name="组合 24"/>
          <p:cNvGrpSpPr/>
          <p:nvPr/>
        </p:nvGrpSpPr>
        <p:grpSpPr>
          <a:xfrm>
            <a:off x="704720" y="697319"/>
            <a:ext cx="4236488" cy="474481"/>
            <a:chOff x="704720" y="697319"/>
            <a:chExt cx="4236488" cy="474481"/>
          </a:xfrm>
        </p:grpSpPr>
        <p:grpSp>
          <p:nvGrpSpPr>
            <p:cNvPr id="24" name="组合 23"/>
            <p:cNvGrpSpPr/>
            <p:nvPr/>
          </p:nvGrpSpPr>
          <p:grpSpPr>
            <a:xfrm>
              <a:off x="704720" y="697319"/>
              <a:ext cx="3166876" cy="474481"/>
              <a:chOff x="571370" y="697319"/>
              <a:chExt cx="3166876" cy="474481"/>
            </a:xfrm>
          </p:grpSpPr>
          <p:sp>
            <p:nvSpPr>
              <p:cNvPr id="59" name="文本框 5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论文总结与致谢</a:t>
                </a:r>
                <a:endParaRPr lang="zh-CN" altLang="en-US" sz="2800" dirty="0">
                  <a:solidFill>
                    <a:srgbClr val="4F7D94"/>
                  </a:solidFill>
                  <a:cs typeface="+mn-ea"/>
                  <a:sym typeface="+mn-lt"/>
                </a:endParaRPr>
              </a:p>
            </p:txBody>
          </p:sp>
          <p:grpSp>
            <p:nvGrpSpPr>
              <p:cNvPr id="60" name="组合 59"/>
              <p:cNvGrpSpPr/>
              <p:nvPr/>
            </p:nvGrpSpPr>
            <p:grpSpPr>
              <a:xfrm>
                <a:off x="571370" y="697319"/>
                <a:ext cx="467453" cy="467453"/>
                <a:chOff x="10357798" y="5176240"/>
                <a:chExt cx="703860" cy="703860"/>
              </a:xfrm>
            </p:grpSpPr>
            <p:sp>
              <p:nvSpPr>
                <p:cNvPr id="61" name="椭圆 60"/>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63"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64" name="文本框 63"/>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PART-03</a:t>
              </a:r>
              <a:endParaRPr lang="zh-CN" altLang="en-US" sz="1400" spc="300" dirty="0">
                <a:solidFill>
                  <a:srgbClr val="4F7D94"/>
                </a:solidFill>
                <a:cs typeface="+mn-ea"/>
                <a:sym typeface="+mn-lt"/>
              </a:endParaRPr>
            </a:p>
          </p:txBody>
        </p:sp>
      </p:grpSp>
      <p:sp>
        <p:nvSpPr>
          <p:cNvPr id="30" name="PA-文本框 89"/>
          <p:cNvSpPr txBox="1"/>
          <p:nvPr>
            <p:custDataLst>
              <p:tags r:id="rId1"/>
            </p:custDataLst>
          </p:nvPr>
        </p:nvSpPr>
        <p:spPr>
          <a:xfrm>
            <a:off x="939800" y="2269344"/>
            <a:ext cx="3144258" cy="1064522"/>
          </a:xfrm>
          <a:prstGeom prst="rect">
            <a:avLst/>
          </a:prstGeom>
          <a:noFill/>
        </p:spPr>
        <p:txBody>
          <a:bodyPr wrap="square" lIns="0" tIns="0" rIns="0" bIns="0" rtlCol="0">
            <a:spAutoFit/>
          </a:bodyPr>
          <a:lstStyle/>
          <a:p>
            <a:pPr algn="r" hangingPunct="0">
              <a:lnSpc>
                <a:spcPct val="150000"/>
              </a:lnSpc>
            </a:pPr>
            <a:r>
              <a:rPr lang="zh-CN" altLang="en-US" sz="1600" dirty="0">
                <a:solidFill>
                  <a:srgbClr val="4F7D94"/>
                </a:solidFill>
                <a:cs typeface="+mn-ea"/>
                <a:sym typeface="+mn-lt"/>
              </a:rPr>
              <a:t>财务信息化建设的影响新财务会计制度背景下，中职学校必须要发挥互联网平台的优势，积极的</a:t>
            </a:r>
            <a:endParaRPr lang="zh-CN" altLang="en-US" sz="1600" dirty="0">
              <a:solidFill>
                <a:srgbClr val="4F7D94"/>
              </a:solidFill>
              <a:cs typeface="+mn-ea"/>
              <a:sym typeface="+mn-lt"/>
            </a:endParaRPr>
          </a:p>
        </p:txBody>
      </p:sp>
      <p:sp>
        <p:nvSpPr>
          <p:cNvPr id="69" name="PA-文本框 89"/>
          <p:cNvSpPr txBox="1"/>
          <p:nvPr>
            <p:custDataLst>
              <p:tags r:id="rId2"/>
            </p:custDataLst>
          </p:nvPr>
        </p:nvSpPr>
        <p:spPr>
          <a:xfrm>
            <a:off x="939800" y="4745844"/>
            <a:ext cx="3144258" cy="1064522"/>
          </a:xfrm>
          <a:prstGeom prst="rect">
            <a:avLst/>
          </a:prstGeom>
          <a:noFill/>
        </p:spPr>
        <p:txBody>
          <a:bodyPr wrap="square" lIns="0" tIns="0" rIns="0" bIns="0" rtlCol="0">
            <a:spAutoFit/>
          </a:bodyPr>
          <a:lstStyle/>
          <a:p>
            <a:pPr algn="r" hangingPunct="0">
              <a:lnSpc>
                <a:spcPct val="150000"/>
              </a:lnSpc>
            </a:pPr>
            <a:r>
              <a:rPr lang="zh-CN" altLang="en-US" sz="1600" dirty="0">
                <a:solidFill>
                  <a:srgbClr val="4F7D94"/>
                </a:solidFill>
                <a:cs typeface="+mn-ea"/>
                <a:sym typeface="+mn-lt"/>
              </a:rPr>
              <a:t>财务信息化建设的影响新财务会计制度背景下，中职学校必须要发挥互联网平台的优势，积极的</a:t>
            </a:r>
            <a:endParaRPr lang="zh-CN" altLang="en-US" sz="1600" dirty="0">
              <a:solidFill>
                <a:srgbClr val="4F7D94"/>
              </a:solidFill>
              <a:cs typeface="+mn-ea"/>
              <a:sym typeface="+mn-lt"/>
            </a:endParaRPr>
          </a:p>
        </p:txBody>
      </p:sp>
      <p:sp>
        <p:nvSpPr>
          <p:cNvPr id="72" name="PA-文本框 89"/>
          <p:cNvSpPr txBox="1"/>
          <p:nvPr>
            <p:custDataLst>
              <p:tags r:id="rId3"/>
            </p:custDataLst>
          </p:nvPr>
        </p:nvSpPr>
        <p:spPr>
          <a:xfrm>
            <a:off x="8074478" y="2332844"/>
            <a:ext cx="3177722" cy="1064522"/>
          </a:xfrm>
          <a:prstGeom prst="rect">
            <a:avLst/>
          </a:prstGeom>
          <a:noFill/>
        </p:spPr>
        <p:txBody>
          <a:bodyPr wrap="square" lIns="0" tIns="0" rIns="0" bIns="0" rtlCol="0">
            <a:spAutoFit/>
          </a:bodyPr>
          <a:lstStyle/>
          <a:p>
            <a:pPr algn="just" hangingPunct="0">
              <a:lnSpc>
                <a:spcPct val="150000"/>
              </a:lnSpc>
            </a:pPr>
            <a:r>
              <a:rPr lang="zh-CN" altLang="en-US" sz="1600" dirty="0">
                <a:solidFill>
                  <a:srgbClr val="4F7D94"/>
                </a:solidFill>
                <a:cs typeface="+mn-ea"/>
                <a:sym typeface="+mn-lt"/>
              </a:rPr>
              <a:t>管理人员对于财务管理工作的重视程度不够相较于现代企业来说，事业单位的管理理念与管理体</a:t>
            </a:r>
            <a:endParaRPr lang="zh-CN" altLang="en-US" sz="1600" dirty="0">
              <a:solidFill>
                <a:srgbClr val="4F7D94"/>
              </a:solidFill>
              <a:cs typeface="+mn-ea"/>
              <a:sym typeface="+mn-lt"/>
            </a:endParaRPr>
          </a:p>
        </p:txBody>
      </p:sp>
      <p:sp>
        <p:nvSpPr>
          <p:cNvPr id="75" name="PA-文本框 89"/>
          <p:cNvSpPr txBox="1"/>
          <p:nvPr>
            <p:custDataLst>
              <p:tags r:id="rId4"/>
            </p:custDataLst>
          </p:nvPr>
        </p:nvSpPr>
        <p:spPr>
          <a:xfrm>
            <a:off x="8074478" y="4809344"/>
            <a:ext cx="3177722" cy="1064522"/>
          </a:xfrm>
          <a:prstGeom prst="rect">
            <a:avLst/>
          </a:prstGeom>
          <a:noFill/>
        </p:spPr>
        <p:txBody>
          <a:bodyPr wrap="square" lIns="0" tIns="0" rIns="0" bIns="0" rtlCol="0">
            <a:spAutoFit/>
          </a:bodyPr>
          <a:lstStyle/>
          <a:p>
            <a:pPr algn="just" hangingPunct="0">
              <a:lnSpc>
                <a:spcPct val="150000"/>
              </a:lnSpc>
            </a:pPr>
            <a:r>
              <a:rPr lang="zh-CN" altLang="en-US" sz="1600" dirty="0">
                <a:solidFill>
                  <a:srgbClr val="4F7D94"/>
                </a:solidFill>
                <a:cs typeface="+mn-ea"/>
                <a:sym typeface="+mn-lt"/>
              </a:rPr>
              <a:t>在公共财政改革的社会背景下，在缩减社会成本的同时提高事业单位的服务质量是事业单位未来</a:t>
            </a:r>
            <a:endParaRPr lang="zh-CN" altLang="en-US" sz="1600" dirty="0">
              <a:solidFill>
                <a:srgbClr val="4F7D94"/>
              </a:solidFill>
              <a:cs typeface="+mn-ea"/>
              <a:sym typeface="+mn-lt"/>
            </a:endParaRPr>
          </a:p>
        </p:txBody>
      </p:sp>
      <p:sp>
        <p:nvSpPr>
          <p:cNvPr id="29" name="PA-文本框 89"/>
          <p:cNvSpPr txBox="1"/>
          <p:nvPr>
            <p:custDataLst>
              <p:tags r:id="rId5"/>
            </p:custDataLst>
          </p:nvPr>
        </p:nvSpPr>
        <p:spPr>
          <a:xfrm>
            <a:off x="1328158" y="1671454"/>
            <a:ext cx="2755773" cy="488724"/>
          </a:xfrm>
          <a:prstGeom prst="rect">
            <a:avLst/>
          </a:prstGeom>
          <a:noFill/>
        </p:spPr>
        <p:txBody>
          <a:bodyPr wrap="square" lIns="0" tIns="0" rIns="0" bIns="0" rtlCol="0">
            <a:spAutoFit/>
          </a:bodyPr>
          <a:lstStyle/>
          <a:p>
            <a:pPr algn="r" hangingPunct="0">
              <a:lnSpc>
                <a:spcPct val="150000"/>
              </a:lnSpc>
            </a:pPr>
            <a:r>
              <a:rPr lang="zh-CN" altLang="en-US" sz="2400" dirty="0">
                <a:solidFill>
                  <a:srgbClr val="4F7D94"/>
                </a:solidFill>
                <a:cs typeface="+mn-ea"/>
                <a:sym typeface="+mn-lt"/>
              </a:rPr>
              <a:t>加快财务信息化建设</a:t>
            </a:r>
            <a:endParaRPr lang="zh-CN" altLang="en-US" sz="2400" dirty="0">
              <a:solidFill>
                <a:srgbClr val="4F7D94"/>
              </a:solidFill>
              <a:cs typeface="+mn-ea"/>
              <a:sym typeface="+mn-lt"/>
            </a:endParaRPr>
          </a:p>
        </p:txBody>
      </p:sp>
      <p:sp>
        <p:nvSpPr>
          <p:cNvPr id="68" name="PA-文本框 89"/>
          <p:cNvSpPr txBox="1"/>
          <p:nvPr>
            <p:custDataLst>
              <p:tags r:id="rId6"/>
            </p:custDataLst>
          </p:nvPr>
        </p:nvSpPr>
        <p:spPr>
          <a:xfrm>
            <a:off x="1328158" y="4122554"/>
            <a:ext cx="2755773" cy="488724"/>
          </a:xfrm>
          <a:prstGeom prst="rect">
            <a:avLst/>
          </a:prstGeom>
          <a:noFill/>
        </p:spPr>
        <p:txBody>
          <a:bodyPr wrap="square" lIns="0" tIns="0" rIns="0" bIns="0" rtlCol="0">
            <a:spAutoFit/>
          </a:bodyPr>
          <a:lstStyle/>
          <a:p>
            <a:pPr algn="r" hangingPunct="0">
              <a:lnSpc>
                <a:spcPct val="150000"/>
              </a:lnSpc>
            </a:pPr>
            <a:r>
              <a:rPr lang="zh-CN" altLang="en-US" sz="2400" dirty="0">
                <a:solidFill>
                  <a:srgbClr val="4F7D94"/>
                </a:solidFill>
                <a:cs typeface="+mn-ea"/>
                <a:sym typeface="+mn-lt"/>
              </a:rPr>
              <a:t>新的政府会计制度</a:t>
            </a:r>
            <a:endParaRPr lang="zh-CN" altLang="en-US" sz="2400" dirty="0">
              <a:solidFill>
                <a:srgbClr val="4F7D94"/>
              </a:solidFill>
              <a:cs typeface="+mn-ea"/>
              <a:sym typeface="+mn-lt"/>
            </a:endParaRPr>
          </a:p>
        </p:txBody>
      </p:sp>
      <p:sp>
        <p:nvSpPr>
          <p:cNvPr id="71" name="PA-文本框 89"/>
          <p:cNvSpPr txBox="1"/>
          <p:nvPr>
            <p:custDataLst>
              <p:tags r:id="rId7"/>
            </p:custDataLst>
          </p:nvPr>
        </p:nvSpPr>
        <p:spPr>
          <a:xfrm>
            <a:off x="8074478" y="1671454"/>
            <a:ext cx="2755773" cy="488724"/>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F7D94"/>
                </a:solidFill>
                <a:cs typeface="+mn-ea"/>
                <a:sym typeface="+mn-lt"/>
              </a:rPr>
              <a:t>使用人报销经费</a:t>
            </a:r>
            <a:endParaRPr lang="zh-CN" altLang="en-US" sz="2400" dirty="0">
              <a:solidFill>
                <a:srgbClr val="4F7D94"/>
              </a:solidFill>
              <a:cs typeface="+mn-ea"/>
              <a:sym typeface="+mn-lt"/>
            </a:endParaRPr>
          </a:p>
        </p:txBody>
      </p:sp>
      <p:sp>
        <p:nvSpPr>
          <p:cNvPr id="74" name="PA-文本框 89"/>
          <p:cNvSpPr txBox="1"/>
          <p:nvPr>
            <p:custDataLst>
              <p:tags r:id="rId8"/>
            </p:custDataLst>
          </p:nvPr>
        </p:nvSpPr>
        <p:spPr>
          <a:xfrm>
            <a:off x="8074478" y="4122554"/>
            <a:ext cx="2755773" cy="488724"/>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F7D94"/>
                </a:solidFill>
                <a:cs typeface="+mn-ea"/>
                <a:sym typeface="+mn-lt"/>
              </a:rPr>
              <a:t>提升财务服务能力</a:t>
            </a:r>
            <a:endParaRPr lang="zh-CN" altLang="en-US" sz="2400" dirty="0">
              <a:solidFill>
                <a:srgbClr val="4F7D94"/>
              </a:solidFill>
              <a:cs typeface="+mn-ea"/>
              <a:sym typeface="+mn-lt"/>
            </a:endParaRPr>
          </a:p>
        </p:txBody>
      </p:sp>
      <p:grpSp>
        <p:nvGrpSpPr>
          <p:cNvPr id="48" name="组合 47"/>
          <p:cNvGrpSpPr/>
          <p:nvPr/>
        </p:nvGrpSpPr>
        <p:grpSpPr>
          <a:xfrm>
            <a:off x="10493829" y="5619905"/>
            <a:ext cx="1698171" cy="1238094"/>
            <a:chOff x="6668995" y="2831314"/>
            <a:chExt cx="5523005" cy="4026686"/>
          </a:xfrm>
        </p:grpSpPr>
        <p:sp>
          <p:nvSpPr>
            <p:cNvPr id="49" name="任意多边形: 形状 48"/>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1" name="任意多边形: 形状 50"/>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52" name="椭圆 6"/>
          <p:cNvSpPr/>
          <p:nvPr/>
        </p:nvSpPr>
        <p:spPr>
          <a:xfrm flipH="1" flipV="1">
            <a:off x="6117970" y="3425447"/>
            <a:ext cx="1639889" cy="1888738"/>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gradFill>
            <a:gsLst>
              <a:gs pos="0">
                <a:srgbClr val="6A9DB2"/>
              </a:gs>
              <a:gs pos="100000">
                <a:srgbClr val="4F7D94"/>
              </a:gs>
            </a:gsLst>
            <a:lin ang="10800000" scaled="0"/>
          </a:gradFill>
          <a:ln w="25400" cap="flat" cmpd="sng" algn="ctr">
            <a:noFill/>
            <a:prstDash val="solid"/>
          </a:ln>
          <a:effectLst>
            <a:outerShdw blurRad="190500" dist="38100" dir="2700000" algn="tl" rotWithShape="0">
              <a:prstClr val="black">
                <a:alpha val="20000"/>
              </a:prstClr>
            </a:outerShdw>
          </a:effectLst>
        </p:spPr>
        <p:txBody>
          <a:bodyPr rtlCol="0" anchor="ctr"/>
          <a:lstStyle/>
          <a:p>
            <a:pPr algn="ctr">
              <a:defRPr/>
            </a:pPr>
            <a:endParaRPr lang="zh-CN" altLang="en-US" sz="1600" kern="0" dirty="0">
              <a:solidFill>
                <a:schemeClr val="tx1">
                  <a:lumMod val="75000"/>
                  <a:lumOff val="25000"/>
                </a:schemeClr>
              </a:solidFill>
              <a:cs typeface="+mn-ea"/>
              <a:sym typeface="+mn-lt"/>
            </a:endParaRPr>
          </a:p>
        </p:txBody>
      </p:sp>
      <p:sp>
        <p:nvSpPr>
          <p:cNvPr id="54" name="椭圆 61"/>
          <p:cNvSpPr/>
          <p:nvPr/>
        </p:nvSpPr>
        <p:spPr>
          <a:xfrm flipH="1" flipV="1">
            <a:off x="4338890" y="3674071"/>
            <a:ext cx="1888738" cy="1640112"/>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gradFill>
            <a:gsLst>
              <a:gs pos="0">
                <a:srgbClr val="6A9DB2"/>
              </a:gs>
              <a:gs pos="100000">
                <a:srgbClr val="4F7D94"/>
              </a:gs>
            </a:gsLst>
            <a:lin ang="10800000" scaled="0"/>
          </a:gradFill>
          <a:ln w="25400" cap="flat" cmpd="sng" algn="ctr">
            <a:noFill/>
            <a:prstDash val="solid"/>
          </a:ln>
          <a:effectLst>
            <a:outerShdw blurRad="190500" dist="38100" dir="2700000" algn="tl" rotWithShape="0">
              <a:prstClr val="black">
                <a:alpha val="20000"/>
              </a:prstClr>
            </a:outerShdw>
          </a:effectLst>
        </p:spPr>
        <p:txBody>
          <a:bodyPr rtlCol="0" anchor="ctr"/>
          <a:lstStyle/>
          <a:p>
            <a:pPr algn="ctr">
              <a:defRPr/>
            </a:pPr>
            <a:endParaRPr lang="zh-CN" altLang="en-US" sz="1600" kern="0" dirty="0">
              <a:solidFill>
                <a:schemeClr val="tx1">
                  <a:lumMod val="75000"/>
                  <a:lumOff val="25000"/>
                </a:schemeClr>
              </a:solidFill>
              <a:cs typeface="+mn-ea"/>
              <a:sym typeface="+mn-lt"/>
            </a:endParaRPr>
          </a:p>
        </p:txBody>
      </p:sp>
      <p:sp>
        <p:nvSpPr>
          <p:cNvPr id="56" name="椭圆 6"/>
          <p:cNvSpPr/>
          <p:nvPr/>
        </p:nvSpPr>
        <p:spPr>
          <a:xfrm>
            <a:off x="4338890" y="1906720"/>
            <a:ext cx="1639889" cy="1888738"/>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gradFill>
            <a:gsLst>
              <a:gs pos="0">
                <a:srgbClr val="6A9DB2"/>
              </a:gs>
              <a:gs pos="100000">
                <a:srgbClr val="4F7D94"/>
              </a:gs>
            </a:gsLst>
            <a:lin ang="10800000" scaled="0"/>
          </a:gradFill>
          <a:ln w="25400" cap="flat" cmpd="sng" algn="ctr">
            <a:noFill/>
            <a:prstDash val="solid"/>
          </a:ln>
          <a:effectLst>
            <a:outerShdw blurRad="190500" dist="38100" dir="2700000" algn="tl" rotWithShape="0">
              <a:prstClr val="black">
                <a:alpha val="20000"/>
              </a:prstClr>
            </a:outerShdw>
          </a:effectLst>
        </p:spPr>
        <p:txBody>
          <a:bodyPr rtlCol="0" anchor="ctr"/>
          <a:lstStyle/>
          <a:p>
            <a:pPr algn="ctr">
              <a:defRPr/>
            </a:pPr>
            <a:endParaRPr lang="zh-CN" altLang="en-US" sz="1600" kern="0" dirty="0">
              <a:solidFill>
                <a:schemeClr val="tx1">
                  <a:lumMod val="75000"/>
                  <a:lumOff val="25000"/>
                </a:schemeClr>
              </a:solidFill>
              <a:cs typeface="+mn-ea"/>
              <a:sym typeface="+mn-lt"/>
            </a:endParaRPr>
          </a:p>
        </p:txBody>
      </p:sp>
      <p:sp>
        <p:nvSpPr>
          <p:cNvPr id="57" name="椭圆 61"/>
          <p:cNvSpPr/>
          <p:nvPr/>
        </p:nvSpPr>
        <p:spPr>
          <a:xfrm>
            <a:off x="5857048" y="1894658"/>
            <a:ext cx="1888738" cy="1640112"/>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gradFill>
            <a:gsLst>
              <a:gs pos="0">
                <a:srgbClr val="6A9DB2"/>
              </a:gs>
              <a:gs pos="100000">
                <a:srgbClr val="4F7D94"/>
              </a:gs>
            </a:gsLst>
            <a:lin ang="10800000" scaled="0"/>
          </a:gradFill>
          <a:ln w="25400" cap="flat" cmpd="sng" algn="ctr">
            <a:noFill/>
            <a:prstDash val="solid"/>
          </a:ln>
          <a:effectLst>
            <a:outerShdw blurRad="190500" dist="38100" dir="2700000" algn="tl" rotWithShape="0">
              <a:prstClr val="black">
                <a:alpha val="20000"/>
              </a:prstClr>
            </a:outerShdw>
          </a:effectLst>
        </p:spPr>
        <p:txBody>
          <a:bodyPr rtlCol="0" anchor="ctr"/>
          <a:lstStyle/>
          <a:p>
            <a:pPr algn="ctr">
              <a:defRPr/>
            </a:pPr>
            <a:endParaRPr lang="zh-CN" altLang="en-US" sz="1600" kern="0" dirty="0">
              <a:solidFill>
                <a:schemeClr val="tx1">
                  <a:lumMod val="75000"/>
                  <a:lumOff val="25000"/>
                </a:schemeClr>
              </a:solidFill>
              <a:cs typeface="+mn-ea"/>
              <a:sym typeface="+mn-lt"/>
            </a:endParaRPr>
          </a:p>
        </p:txBody>
      </p:sp>
      <p:sp>
        <p:nvSpPr>
          <p:cNvPr id="58" name="TextBox 121"/>
          <p:cNvSpPr txBox="1"/>
          <p:nvPr/>
        </p:nvSpPr>
        <p:spPr>
          <a:xfrm>
            <a:off x="4650615" y="2440309"/>
            <a:ext cx="1072026" cy="677108"/>
          </a:xfrm>
          <a:prstGeom prst="rect">
            <a:avLst/>
          </a:prstGeom>
          <a:noFill/>
        </p:spPr>
        <p:txBody>
          <a:bodyPr wrap="square" lIns="0" tIns="0" rIns="0" bIns="0" rtlCol="0">
            <a:spAutoFit/>
          </a:bodyPr>
          <a:lstStyle/>
          <a:p>
            <a:pPr algn="ctr">
              <a:defRPr/>
            </a:pPr>
            <a:r>
              <a:rPr lang="en-US" altLang="zh-CN" sz="4400" kern="0" dirty="0">
                <a:solidFill>
                  <a:schemeClr val="bg1"/>
                </a:solidFill>
                <a:cs typeface="+mn-ea"/>
                <a:sym typeface="+mn-lt"/>
              </a:rPr>
              <a:t>01</a:t>
            </a:r>
            <a:endParaRPr lang="zh-CN" altLang="en-US" sz="4400" kern="0" dirty="0">
              <a:solidFill>
                <a:schemeClr val="bg1"/>
              </a:solidFill>
              <a:cs typeface="+mn-ea"/>
              <a:sym typeface="+mn-lt"/>
            </a:endParaRPr>
          </a:p>
        </p:txBody>
      </p:sp>
      <p:sp>
        <p:nvSpPr>
          <p:cNvPr id="62" name="TextBox 122"/>
          <p:cNvSpPr txBox="1"/>
          <p:nvPr/>
        </p:nvSpPr>
        <p:spPr>
          <a:xfrm>
            <a:off x="6329352" y="2416022"/>
            <a:ext cx="987843" cy="677108"/>
          </a:xfrm>
          <a:prstGeom prst="rect">
            <a:avLst/>
          </a:prstGeom>
          <a:noFill/>
        </p:spPr>
        <p:txBody>
          <a:bodyPr wrap="square" lIns="0" tIns="0" rIns="0" bIns="0" rtlCol="0">
            <a:spAutoFit/>
          </a:bodyPr>
          <a:lstStyle/>
          <a:p>
            <a:pPr algn="ctr">
              <a:defRPr/>
            </a:pPr>
            <a:r>
              <a:rPr lang="en-US" altLang="zh-CN" sz="4400" kern="0" dirty="0">
                <a:solidFill>
                  <a:schemeClr val="bg1"/>
                </a:solidFill>
                <a:cs typeface="+mn-ea"/>
                <a:sym typeface="+mn-lt"/>
              </a:rPr>
              <a:t>02</a:t>
            </a:r>
            <a:endParaRPr lang="zh-CN" altLang="en-US" sz="4400" kern="0" dirty="0">
              <a:solidFill>
                <a:schemeClr val="bg1"/>
              </a:solidFill>
              <a:cs typeface="+mn-ea"/>
              <a:sym typeface="+mn-lt"/>
            </a:endParaRPr>
          </a:p>
        </p:txBody>
      </p:sp>
      <p:sp>
        <p:nvSpPr>
          <p:cNvPr id="65" name="TextBox 123"/>
          <p:cNvSpPr txBox="1"/>
          <p:nvPr/>
        </p:nvSpPr>
        <p:spPr>
          <a:xfrm>
            <a:off x="4705089" y="4141368"/>
            <a:ext cx="1104809" cy="677108"/>
          </a:xfrm>
          <a:prstGeom prst="rect">
            <a:avLst/>
          </a:prstGeom>
          <a:noFill/>
        </p:spPr>
        <p:txBody>
          <a:bodyPr wrap="square" lIns="0" tIns="0" rIns="0" bIns="0" rtlCol="0">
            <a:spAutoFit/>
          </a:bodyPr>
          <a:lstStyle/>
          <a:p>
            <a:pPr algn="ctr">
              <a:defRPr/>
            </a:pPr>
            <a:r>
              <a:rPr lang="en-US" altLang="zh-CN" sz="4400" kern="0" dirty="0">
                <a:solidFill>
                  <a:schemeClr val="bg1"/>
                </a:solidFill>
                <a:cs typeface="+mn-ea"/>
                <a:sym typeface="+mn-lt"/>
              </a:rPr>
              <a:t>03</a:t>
            </a:r>
            <a:endParaRPr lang="zh-CN" altLang="en-US" sz="4400" kern="0" dirty="0">
              <a:solidFill>
                <a:schemeClr val="bg1"/>
              </a:solidFill>
              <a:cs typeface="+mn-ea"/>
              <a:sym typeface="+mn-lt"/>
            </a:endParaRPr>
          </a:p>
        </p:txBody>
      </p:sp>
      <p:sp>
        <p:nvSpPr>
          <p:cNvPr id="66" name="TextBox 124"/>
          <p:cNvSpPr txBox="1"/>
          <p:nvPr/>
        </p:nvSpPr>
        <p:spPr>
          <a:xfrm>
            <a:off x="6453138" y="4068736"/>
            <a:ext cx="1021143" cy="677108"/>
          </a:xfrm>
          <a:prstGeom prst="rect">
            <a:avLst/>
          </a:prstGeom>
          <a:noFill/>
        </p:spPr>
        <p:txBody>
          <a:bodyPr wrap="square" lIns="0" tIns="0" rIns="0" bIns="0" rtlCol="0">
            <a:spAutoFit/>
          </a:bodyPr>
          <a:lstStyle/>
          <a:p>
            <a:pPr algn="ctr">
              <a:defRPr/>
            </a:pPr>
            <a:r>
              <a:rPr lang="en-US" altLang="zh-CN" sz="4400" kern="0" dirty="0">
                <a:solidFill>
                  <a:schemeClr val="bg1"/>
                </a:solidFill>
                <a:cs typeface="+mn-ea"/>
                <a:sym typeface="+mn-lt"/>
              </a:rPr>
              <a:t>04</a:t>
            </a:r>
            <a:endParaRPr lang="zh-CN" altLang="en-US" sz="4400" kern="0" dirty="0">
              <a:solidFill>
                <a:schemeClr val="bg1"/>
              </a:solidFill>
              <a:cs typeface="+mn-ea"/>
              <a:sym typeface="+mn-lt"/>
            </a:endParaRPr>
          </a:p>
        </p:txBody>
      </p:sp>
    </p:spTree>
    <p:custDataLst>
      <p:tags r:id="rId9"/>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p:stCondLst>
                              <p:cond delay="500"/>
                            </p:stCondLst>
                            <p:childTnLst>
                              <p:par>
                                <p:cTn id="9" presetID="10" presetClass="entr" presetSubtype="0" fill="hold" grpId="0" nodeType="afterEffect">
                                  <p:stCondLst>
                                    <p:cond delay="0"/>
                                  </p:stCondLst>
                                  <p:iterate type="wd">
                                    <p:tmPct val="10000"/>
                                  </p:iterate>
                                  <p:childTnLst>
                                    <p:set>
                                      <p:cBhvr>
                                        <p:cTn id="10" dur="1" fill="hold">
                                          <p:stCondLst>
                                            <p:cond delay="0"/>
                                          </p:stCondLst>
                                        </p:cTn>
                                        <p:tgtEl>
                                          <p:spTgt spid="30"/>
                                        </p:tgtEl>
                                        <p:attrNameLst>
                                          <p:attrName>style.visibility</p:attrName>
                                        </p:attrNameLst>
                                      </p:cBhvr>
                                      <p:to>
                                        <p:strVal val="visible"/>
                                      </p:to>
                                    </p:set>
                                    <p:anim to="0" calcmode="lin" valueType="num">
                                      <p:cBhvr>
                                        <p:cTn id="11" dur="500" decel="100000" fill="hold">
                                          <p:stCondLst>
                                            <p:cond delay="0"/>
                                          </p:stCondLst>
                                        </p:cTn>
                                        <p:tgtEl>
                                          <p:spTgt spid="30"/>
                                        </p:tgtEl>
                                        <p:attrNameLst>
                                          <p:attrName>ppt_y</p:attrName>
                                        </p:attrNameLst>
                                      </p:cBhvr>
                                      <p:tavLst>
                                        <p:tav tm="0">
                                          <p:val>
                                            <p:strVal val="ppt_y-0.02"/>
                                          </p:val>
                                        </p:tav>
                                        <p:tav tm="100000">
                                          <p:val>
                                            <p:strVal val="#ppt_y"/>
                                          </p:val>
                                        </p:tav>
                                      </p:tavLst>
                                    </p:anim>
                                    <p:animEffect transition="in" filter="fade">
                                      <p:cBhvr>
                                        <p:cTn id="12" dur="500">
                                          <p:stCondLst>
                                            <p:cond delay="0"/>
                                          </p:stCondLst>
                                        </p:cTn>
                                        <p:tgtEl>
                                          <p:spTgt spid="30"/>
                                        </p:tgtEl>
                                      </p:cBhvr>
                                    </p:animEffect>
                                    <p:animScale>
                                      <p:cBhvr>
                                        <p:cTn id="13" dur="500" decel="100000" fill="hold">
                                          <p:stCondLst>
                                            <p:cond delay="0"/>
                                          </p:stCondLst>
                                        </p:cTn>
                                        <p:tgtEl>
                                          <p:spTgt spid="30"/>
                                        </p:tgtEl>
                                      </p:cBhvr>
                                      <p:by x="100000" y="100000"/>
                                      <p:from x="110000" y="110000"/>
                                      <p:to x="100000" y="100000"/>
                                    </p:animScale>
                                  </p:childTnLst>
                                </p:cTn>
                              </p:par>
                            </p:childTnLst>
                          </p:cTn>
                        </p:par>
                        <p:par>
                          <p:cTn id="14" fill="hold">
                            <p:stCondLst>
                              <p:cond delay="3049"/>
                            </p:stCondLst>
                            <p:childTnLst>
                              <p:par>
                                <p:cTn id="15" presetID="10" presetClass="entr" presetSubtype="0" fill="hold" grpId="0" nodeType="afterEffect">
                                  <p:stCondLst>
                                    <p:cond delay="0"/>
                                  </p:stCondLst>
                                  <p:iterate type="wd">
                                    <p:tmPct val="10000"/>
                                  </p:iterate>
                                  <p:childTnLst>
                                    <p:set>
                                      <p:cBhvr>
                                        <p:cTn id="16" dur="1" fill="hold">
                                          <p:stCondLst>
                                            <p:cond delay="0"/>
                                          </p:stCondLst>
                                        </p:cTn>
                                        <p:tgtEl>
                                          <p:spTgt spid="72"/>
                                        </p:tgtEl>
                                        <p:attrNameLst>
                                          <p:attrName>style.visibility</p:attrName>
                                        </p:attrNameLst>
                                      </p:cBhvr>
                                      <p:to>
                                        <p:strVal val="visible"/>
                                      </p:to>
                                    </p:set>
                                    <p:anim to="0" calcmode="lin" valueType="num">
                                      <p:cBhvr>
                                        <p:cTn id="17" dur="500" decel="100000" fill="hold">
                                          <p:stCondLst>
                                            <p:cond delay="0"/>
                                          </p:stCondLst>
                                        </p:cTn>
                                        <p:tgtEl>
                                          <p:spTgt spid="72"/>
                                        </p:tgtEl>
                                        <p:attrNameLst>
                                          <p:attrName>ppt_y</p:attrName>
                                        </p:attrNameLst>
                                      </p:cBhvr>
                                      <p:tavLst>
                                        <p:tav tm="0">
                                          <p:val>
                                            <p:strVal val="ppt_y-0.02"/>
                                          </p:val>
                                        </p:tav>
                                        <p:tav tm="100000">
                                          <p:val>
                                            <p:strVal val="#ppt_y"/>
                                          </p:val>
                                        </p:tav>
                                      </p:tavLst>
                                    </p:anim>
                                    <p:animEffect transition="in" filter="fade">
                                      <p:cBhvr>
                                        <p:cTn id="18" dur="500">
                                          <p:stCondLst>
                                            <p:cond delay="0"/>
                                          </p:stCondLst>
                                        </p:cTn>
                                        <p:tgtEl>
                                          <p:spTgt spid="72"/>
                                        </p:tgtEl>
                                      </p:cBhvr>
                                    </p:animEffect>
                                    <p:animScale>
                                      <p:cBhvr>
                                        <p:cTn id="19" dur="500" decel="100000" fill="hold">
                                          <p:stCondLst>
                                            <p:cond delay="0"/>
                                          </p:stCondLst>
                                        </p:cTn>
                                        <p:tgtEl>
                                          <p:spTgt spid="72"/>
                                        </p:tgtEl>
                                      </p:cBhvr>
                                      <p:by x="100000" y="100000"/>
                                      <p:from x="110000" y="110000"/>
                                      <p:to x="100000" y="100000"/>
                                    </p:animScale>
                                  </p:childTnLst>
                                </p:cTn>
                              </p:par>
                            </p:childTnLst>
                          </p:cTn>
                        </p:par>
                        <p:par>
                          <p:cTn id="20" fill="hold">
                            <p:stCondLst>
                              <p:cond delay="5599"/>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69"/>
                                        </p:tgtEl>
                                        <p:attrNameLst>
                                          <p:attrName>style.visibility</p:attrName>
                                        </p:attrNameLst>
                                      </p:cBhvr>
                                      <p:to>
                                        <p:strVal val="visible"/>
                                      </p:to>
                                    </p:set>
                                    <p:anim to="0" calcmode="lin" valueType="num">
                                      <p:cBhvr>
                                        <p:cTn id="23" dur="500" decel="100000" fill="hold">
                                          <p:stCondLst>
                                            <p:cond delay="0"/>
                                          </p:stCondLst>
                                        </p:cTn>
                                        <p:tgtEl>
                                          <p:spTgt spid="69"/>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69"/>
                                        </p:tgtEl>
                                      </p:cBhvr>
                                    </p:animEffect>
                                    <p:animScale>
                                      <p:cBhvr>
                                        <p:cTn id="25" dur="500" decel="100000" fill="hold">
                                          <p:stCondLst>
                                            <p:cond delay="0"/>
                                          </p:stCondLst>
                                        </p:cTn>
                                        <p:tgtEl>
                                          <p:spTgt spid="69"/>
                                        </p:tgtEl>
                                      </p:cBhvr>
                                      <p:by x="100000" y="100000"/>
                                      <p:from x="110000" y="110000"/>
                                      <p:to x="100000" y="100000"/>
                                    </p:animScale>
                                  </p:childTnLst>
                                </p:cTn>
                              </p:par>
                            </p:childTnLst>
                          </p:cTn>
                        </p:par>
                        <p:par>
                          <p:cTn id="26" fill="hold">
                            <p:stCondLst>
                              <p:cond delay="8149"/>
                            </p:stCondLst>
                            <p:childTnLst>
                              <p:par>
                                <p:cTn id="27" presetID="10" presetClass="entr" presetSubtype="0" fill="hold" grpId="0" nodeType="afterEffect">
                                  <p:stCondLst>
                                    <p:cond delay="0"/>
                                  </p:stCondLst>
                                  <p:iterate type="wd">
                                    <p:tmPct val="10000"/>
                                  </p:iterate>
                                  <p:childTnLst>
                                    <p:set>
                                      <p:cBhvr>
                                        <p:cTn id="28" dur="1" fill="hold">
                                          <p:stCondLst>
                                            <p:cond delay="0"/>
                                          </p:stCondLst>
                                        </p:cTn>
                                        <p:tgtEl>
                                          <p:spTgt spid="75"/>
                                        </p:tgtEl>
                                        <p:attrNameLst>
                                          <p:attrName>style.visibility</p:attrName>
                                        </p:attrNameLst>
                                      </p:cBhvr>
                                      <p:to>
                                        <p:strVal val="visible"/>
                                      </p:to>
                                    </p:set>
                                    <p:anim to="0" calcmode="lin" valueType="num">
                                      <p:cBhvr>
                                        <p:cTn id="29" dur="500" decel="100000" fill="hold">
                                          <p:stCondLst>
                                            <p:cond delay="0"/>
                                          </p:stCondLst>
                                        </p:cTn>
                                        <p:tgtEl>
                                          <p:spTgt spid="75"/>
                                        </p:tgtEl>
                                        <p:attrNameLst>
                                          <p:attrName>ppt_y</p:attrName>
                                        </p:attrNameLst>
                                      </p:cBhvr>
                                      <p:tavLst>
                                        <p:tav tm="0">
                                          <p:val>
                                            <p:strVal val="ppt_y-0.02"/>
                                          </p:val>
                                        </p:tav>
                                        <p:tav tm="100000">
                                          <p:val>
                                            <p:strVal val="#ppt_y"/>
                                          </p:val>
                                        </p:tav>
                                      </p:tavLst>
                                    </p:anim>
                                    <p:animEffect transition="in" filter="fade">
                                      <p:cBhvr>
                                        <p:cTn id="30" dur="500">
                                          <p:stCondLst>
                                            <p:cond delay="0"/>
                                          </p:stCondLst>
                                        </p:cTn>
                                        <p:tgtEl>
                                          <p:spTgt spid="75"/>
                                        </p:tgtEl>
                                      </p:cBhvr>
                                    </p:animEffect>
                                    <p:animScale>
                                      <p:cBhvr>
                                        <p:cTn id="31" dur="500" decel="100000" fill="hold">
                                          <p:stCondLst>
                                            <p:cond delay="0"/>
                                          </p:stCondLst>
                                        </p:cTn>
                                        <p:tgtEl>
                                          <p:spTgt spid="75"/>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69" grpId="0"/>
      <p:bldP spid="72" grpId="0"/>
      <p:bldP spid="7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6" name="PA-文本框 89"/>
          <p:cNvSpPr txBox="1"/>
          <p:nvPr>
            <p:custDataLst>
              <p:tags r:id="rId1"/>
            </p:custDataLst>
          </p:nvPr>
        </p:nvSpPr>
        <p:spPr>
          <a:xfrm>
            <a:off x="1835557" y="1729505"/>
            <a:ext cx="2428648" cy="369332"/>
          </a:xfrm>
          <a:prstGeom prst="rect">
            <a:avLst/>
          </a:prstGeom>
          <a:noFill/>
        </p:spPr>
        <p:txBody>
          <a:bodyPr wrap="square" lIns="0" tIns="0" rIns="0" bIns="0" rtlCol="0">
            <a:spAutoFit/>
          </a:bodyPr>
          <a:lstStyle/>
          <a:p>
            <a:pPr hangingPunct="0"/>
            <a:r>
              <a:rPr lang="zh-CN" altLang="en-US" sz="2400" dirty="0">
                <a:solidFill>
                  <a:srgbClr val="4F7D94"/>
                </a:solidFill>
                <a:cs typeface="+mn-ea"/>
                <a:sym typeface="+mn-lt"/>
              </a:rPr>
              <a:t>相关财务知识</a:t>
            </a:r>
            <a:endParaRPr lang="zh-CN" altLang="en-US" sz="2400" dirty="0">
              <a:solidFill>
                <a:srgbClr val="4F7D94"/>
              </a:solidFill>
              <a:cs typeface="+mn-ea"/>
              <a:sym typeface="+mn-lt"/>
            </a:endParaRPr>
          </a:p>
        </p:txBody>
      </p:sp>
      <p:sp>
        <p:nvSpPr>
          <p:cNvPr id="57" name="PA-文本框 89"/>
          <p:cNvSpPr txBox="1"/>
          <p:nvPr>
            <p:custDataLst>
              <p:tags r:id="rId2"/>
            </p:custDataLst>
          </p:nvPr>
        </p:nvSpPr>
        <p:spPr>
          <a:xfrm>
            <a:off x="1835557" y="2179619"/>
            <a:ext cx="2575605" cy="1477328"/>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建立健全的管理会计信息体系新财务会计制度背景下，中职学校要想获得良好的财务管理综合水</a:t>
            </a:r>
            <a:endParaRPr lang="zh-CN" altLang="en-US" sz="1600" dirty="0">
              <a:solidFill>
                <a:schemeClr val="tx1">
                  <a:lumMod val="85000"/>
                  <a:lumOff val="15000"/>
                </a:schemeClr>
              </a:solidFill>
              <a:cs typeface="+mn-ea"/>
              <a:sym typeface="+mn-lt"/>
            </a:endParaRPr>
          </a:p>
        </p:txBody>
      </p:sp>
      <p:sp>
        <p:nvSpPr>
          <p:cNvPr id="62" name="PA-文本框 89"/>
          <p:cNvSpPr txBox="1"/>
          <p:nvPr>
            <p:custDataLst>
              <p:tags r:id="rId3"/>
            </p:custDataLst>
          </p:nvPr>
        </p:nvSpPr>
        <p:spPr>
          <a:xfrm>
            <a:off x="1944139" y="4414073"/>
            <a:ext cx="2849311" cy="369332"/>
          </a:xfrm>
          <a:prstGeom prst="rect">
            <a:avLst/>
          </a:prstGeom>
          <a:noFill/>
        </p:spPr>
        <p:txBody>
          <a:bodyPr wrap="square" lIns="0" tIns="0" rIns="0" bIns="0" rtlCol="0">
            <a:spAutoFit/>
          </a:bodyPr>
          <a:lstStyle/>
          <a:p>
            <a:pPr hangingPunct="0"/>
            <a:r>
              <a:rPr lang="zh-CN" altLang="en-US" sz="2400" dirty="0">
                <a:solidFill>
                  <a:srgbClr val="4F7D94"/>
                </a:solidFill>
                <a:cs typeface="+mn-ea"/>
                <a:sym typeface="+mn-lt"/>
              </a:rPr>
              <a:t>财务会计、预算会计</a:t>
            </a:r>
            <a:endParaRPr lang="zh-CN" altLang="en-US" sz="2400" dirty="0">
              <a:solidFill>
                <a:srgbClr val="4F7D94"/>
              </a:solidFill>
              <a:cs typeface="+mn-ea"/>
              <a:sym typeface="+mn-lt"/>
            </a:endParaRPr>
          </a:p>
        </p:txBody>
      </p:sp>
      <p:sp>
        <p:nvSpPr>
          <p:cNvPr id="65" name="PA-文本框 89"/>
          <p:cNvSpPr txBox="1"/>
          <p:nvPr>
            <p:custDataLst>
              <p:tags r:id="rId4"/>
            </p:custDataLst>
          </p:nvPr>
        </p:nvSpPr>
        <p:spPr>
          <a:xfrm>
            <a:off x="1944140" y="4864187"/>
            <a:ext cx="2575605" cy="1477328"/>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加快财务信息化建设，提升服务效率。财务管理信息化建设符合时代发展趋势，高校的财务服务</a:t>
            </a:r>
            <a:endParaRPr lang="zh-CN" altLang="en-US" sz="1600" dirty="0">
              <a:solidFill>
                <a:schemeClr val="tx1">
                  <a:lumMod val="85000"/>
                  <a:lumOff val="15000"/>
                </a:schemeClr>
              </a:solidFill>
              <a:cs typeface="+mn-ea"/>
              <a:sym typeface="+mn-lt"/>
            </a:endParaRPr>
          </a:p>
        </p:txBody>
      </p:sp>
      <p:sp>
        <p:nvSpPr>
          <p:cNvPr id="67" name="PA-文本框 89"/>
          <p:cNvSpPr txBox="1"/>
          <p:nvPr>
            <p:custDataLst>
              <p:tags r:id="rId5"/>
            </p:custDataLst>
          </p:nvPr>
        </p:nvSpPr>
        <p:spPr>
          <a:xfrm>
            <a:off x="8628398" y="1726560"/>
            <a:ext cx="2428648" cy="369332"/>
          </a:xfrm>
          <a:prstGeom prst="rect">
            <a:avLst/>
          </a:prstGeom>
          <a:noFill/>
        </p:spPr>
        <p:txBody>
          <a:bodyPr wrap="square" lIns="0" tIns="0" rIns="0" bIns="0" rtlCol="0">
            <a:spAutoFit/>
          </a:bodyPr>
          <a:lstStyle/>
          <a:p>
            <a:pPr hangingPunct="0"/>
            <a:r>
              <a:rPr lang="zh-CN" altLang="en-US" sz="2400" dirty="0">
                <a:solidFill>
                  <a:srgbClr val="4F7D94"/>
                </a:solidFill>
                <a:cs typeface="+mn-ea"/>
                <a:sym typeface="+mn-lt"/>
              </a:rPr>
              <a:t>高校财务系统</a:t>
            </a:r>
            <a:endParaRPr lang="zh-CN" altLang="en-US" sz="2400" dirty="0">
              <a:solidFill>
                <a:srgbClr val="4F7D94"/>
              </a:solidFill>
              <a:cs typeface="+mn-ea"/>
              <a:sym typeface="+mn-lt"/>
            </a:endParaRPr>
          </a:p>
        </p:txBody>
      </p:sp>
      <p:sp>
        <p:nvSpPr>
          <p:cNvPr id="70" name="PA-文本框 89"/>
          <p:cNvSpPr txBox="1"/>
          <p:nvPr>
            <p:custDataLst>
              <p:tags r:id="rId6"/>
            </p:custDataLst>
          </p:nvPr>
        </p:nvSpPr>
        <p:spPr>
          <a:xfrm>
            <a:off x="8628398" y="2176674"/>
            <a:ext cx="2575605" cy="1477328"/>
          </a:xfrm>
          <a:prstGeom prst="rect">
            <a:avLst/>
          </a:prstGeom>
          <a:noFill/>
        </p:spPr>
        <p:txBody>
          <a:bodyPr wrap="square" lIns="0" tIns="0" rIns="0" bIns="0" rtlCol="0">
            <a:spAutoFit/>
          </a:bodyPr>
          <a:lstStyle/>
          <a:p>
            <a:pPr algn="just" hangingPunct="0">
              <a:lnSpc>
                <a:spcPct val="150000"/>
              </a:lnSpc>
            </a:pPr>
            <a:r>
              <a:rPr lang="zh-CN" altLang="en-US" sz="1600" dirty="0">
                <a:solidFill>
                  <a:schemeClr val="tx1">
                    <a:lumMod val="85000"/>
                    <a:lumOff val="15000"/>
                  </a:schemeClr>
                </a:solidFill>
                <a:cs typeface="+mn-ea"/>
                <a:sym typeface="+mn-lt"/>
              </a:rPr>
              <a:t>随着现代社会经济的快速发展，总体社会环境也出现了较大的改变，新会计制度就是在这样的背</a:t>
            </a:r>
            <a:endParaRPr lang="zh-CN" altLang="en-US" sz="1600" dirty="0">
              <a:solidFill>
                <a:schemeClr val="tx1">
                  <a:lumMod val="85000"/>
                  <a:lumOff val="15000"/>
                </a:schemeClr>
              </a:solidFill>
              <a:cs typeface="+mn-ea"/>
              <a:sym typeface="+mn-lt"/>
            </a:endParaRPr>
          </a:p>
        </p:txBody>
      </p:sp>
      <p:sp>
        <p:nvSpPr>
          <p:cNvPr id="89" name="PA-文本框 89"/>
          <p:cNvSpPr txBox="1"/>
          <p:nvPr>
            <p:custDataLst>
              <p:tags r:id="rId7"/>
            </p:custDataLst>
          </p:nvPr>
        </p:nvSpPr>
        <p:spPr>
          <a:xfrm>
            <a:off x="8656241" y="4387560"/>
            <a:ext cx="2428648" cy="369332"/>
          </a:xfrm>
          <a:prstGeom prst="rect">
            <a:avLst/>
          </a:prstGeom>
          <a:noFill/>
        </p:spPr>
        <p:txBody>
          <a:bodyPr wrap="square" lIns="0" tIns="0" rIns="0" bIns="0" rtlCol="0">
            <a:spAutoFit/>
          </a:bodyPr>
          <a:lstStyle/>
          <a:p>
            <a:pPr hangingPunct="0"/>
            <a:r>
              <a:rPr lang="zh-CN" altLang="en-US" sz="2400" dirty="0">
                <a:solidFill>
                  <a:srgbClr val="4F7D94"/>
                </a:solidFill>
                <a:cs typeface="+mn-ea"/>
                <a:sym typeface="+mn-lt"/>
              </a:rPr>
              <a:t>经济规模增大</a:t>
            </a:r>
            <a:endParaRPr lang="zh-CN" altLang="en-US" sz="2400" dirty="0">
              <a:solidFill>
                <a:srgbClr val="4F7D94"/>
              </a:solidFill>
              <a:cs typeface="+mn-ea"/>
              <a:sym typeface="+mn-lt"/>
            </a:endParaRPr>
          </a:p>
        </p:txBody>
      </p:sp>
      <p:sp>
        <p:nvSpPr>
          <p:cNvPr id="90" name="PA-文本框 89"/>
          <p:cNvSpPr txBox="1"/>
          <p:nvPr>
            <p:custDataLst>
              <p:tags r:id="rId8"/>
            </p:custDataLst>
          </p:nvPr>
        </p:nvSpPr>
        <p:spPr>
          <a:xfrm>
            <a:off x="8656241" y="4837674"/>
            <a:ext cx="2575605" cy="1477328"/>
          </a:xfrm>
          <a:prstGeom prst="rect">
            <a:avLst/>
          </a:prstGeom>
          <a:noFill/>
        </p:spPr>
        <p:txBody>
          <a:bodyPr wrap="square" lIns="0" tIns="0" rIns="0" bIns="0" rtlCol="0">
            <a:spAutoFit/>
          </a:bodyPr>
          <a:lstStyle/>
          <a:p>
            <a:pPr algn="just" hangingPunct="0">
              <a:lnSpc>
                <a:spcPct val="150000"/>
              </a:lnSpc>
            </a:pPr>
            <a:r>
              <a:rPr lang="zh-CN" altLang="en-US" sz="1600" dirty="0">
                <a:solidFill>
                  <a:schemeClr val="tx1">
                    <a:lumMod val="85000"/>
                    <a:lumOff val="15000"/>
                  </a:schemeClr>
                </a:solidFill>
                <a:cs typeface="+mn-ea"/>
                <a:sym typeface="+mn-lt"/>
              </a:rPr>
              <a:t>管理人员对于财务管理工作的重视程度不够相较于现代企业来说，事业单位的管理理念与管理体</a:t>
            </a:r>
            <a:endParaRPr lang="zh-CN" altLang="en-US" sz="1600" dirty="0">
              <a:solidFill>
                <a:schemeClr val="tx1">
                  <a:lumMod val="85000"/>
                  <a:lumOff val="15000"/>
                </a:schemeClr>
              </a:solidFill>
              <a:cs typeface="+mn-ea"/>
              <a:sym typeface="+mn-lt"/>
            </a:endParaRPr>
          </a:p>
        </p:txBody>
      </p:sp>
      <p:grpSp>
        <p:nvGrpSpPr>
          <p:cNvPr id="46" name="组合 45"/>
          <p:cNvGrpSpPr/>
          <p:nvPr/>
        </p:nvGrpSpPr>
        <p:grpSpPr>
          <a:xfrm>
            <a:off x="704720" y="697319"/>
            <a:ext cx="4236488" cy="474481"/>
            <a:chOff x="704720" y="697319"/>
            <a:chExt cx="4236488" cy="474481"/>
          </a:xfrm>
        </p:grpSpPr>
        <p:grpSp>
          <p:nvGrpSpPr>
            <p:cNvPr id="47" name="组合 46"/>
            <p:cNvGrpSpPr/>
            <p:nvPr/>
          </p:nvGrpSpPr>
          <p:grpSpPr>
            <a:xfrm>
              <a:off x="704720" y="697319"/>
              <a:ext cx="3166876" cy="474481"/>
              <a:chOff x="571370" y="697319"/>
              <a:chExt cx="3166876" cy="474481"/>
            </a:xfrm>
          </p:grpSpPr>
          <p:sp>
            <p:nvSpPr>
              <p:cNvPr id="49" name="文本框 4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论文总结与致谢</a:t>
                </a:r>
                <a:endParaRPr lang="zh-CN" altLang="en-US" sz="2800" dirty="0">
                  <a:solidFill>
                    <a:srgbClr val="4F7D94"/>
                  </a:solidFill>
                  <a:cs typeface="+mn-ea"/>
                  <a:sym typeface="+mn-lt"/>
                </a:endParaRPr>
              </a:p>
            </p:txBody>
          </p:sp>
          <p:grpSp>
            <p:nvGrpSpPr>
              <p:cNvPr id="51" name="组合 50"/>
              <p:cNvGrpSpPr/>
              <p:nvPr/>
            </p:nvGrpSpPr>
            <p:grpSpPr>
              <a:xfrm>
                <a:off x="571370" y="697319"/>
                <a:ext cx="467453" cy="467453"/>
                <a:chOff x="10357798" y="5176240"/>
                <a:chExt cx="703860" cy="703860"/>
              </a:xfrm>
            </p:grpSpPr>
            <p:sp>
              <p:nvSpPr>
                <p:cNvPr id="52" name="椭圆 51"/>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54"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48" name="文本框 47"/>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PART-03</a:t>
              </a:r>
              <a:endParaRPr lang="zh-CN" altLang="en-US" sz="1400" spc="300" dirty="0">
                <a:solidFill>
                  <a:srgbClr val="4F7D94"/>
                </a:solidFill>
                <a:cs typeface="+mn-ea"/>
                <a:sym typeface="+mn-lt"/>
              </a:endParaRPr>
            </a:p>
          </p:txBody>
        </p:sp>
      </p:grpSp>
      <p:grpSp>
        <p:nvGrpSpPr>
          <p:cNvPr id="69" name="组合 68"/>
          <p:cNvGrpSpPr/>
          <p:nvPr/>
        </p:nvGrpSpPr>
        <p:grpSpPr>
          <a:xfrm>
            <a:off x="10493829" y="5619905"/>
            <a:ext cx="1698171" cy="1238094"/>
            <a:chOff x="6668995" y="2831314"/>
            <a:chExt cx="5523005" cy="4026686"/>
          </a:xfrm>
        </p:grpSpPr>
        <p:sp>
          <p:nvSpPr>
            <p:cNvPr id="71" name="任意多边形: 形状 70"/>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72" name="任意多边形: 形状 71"/>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73" name="24 Elipse"/>
          <p:cNvSpPr/>
          <p:nvPr/>
        </p:nvSpPr>
        <p:spPr>
          <a:xfrm>
            <a:off x="4412223" y="5896470"/>
            <a:ext cx="3485028" cy="1033696"/>
          </a:xfrm>
          <a:prstGeom prst="ellipse">
            <a:avLst/>
          </a:prstGeom>
          <a:gradFill flip="none" rotWithShape="1">
            <a:gsLst>
              <a:gs pos="0">
                <a:srgbClr val="262626">
                  <a:lumMod val="75000"/>
                  <a:lumOff val="25000"/>
                  <a:alpha val="65000"/>
                </a:srgbClr>
              </a:gs>
              <a:gs pos="100000">
                <a:srgbClr val="262626">
                  <a:lumMod val="75000"/>
                  <a:lumOff val="25000"/>
                  <a:alpha val="65000"/>
                </a:srgbClr>
              </a:gs>
            </a:gsLst>
            <a:lin ang="5400000" scaled="0"/>
            <a:tileRect/>
          </a:gradFill>
          <a:ln w="25400" cap="flat" cmpd="sng" algn="ctr">
            <a:noFill/>
            <a:prstDash val="solid"/>
          </a:ln>
          <a:effectLst>
            <a:softEdge rad="444500"/>
          </a:effectLst>
        </p:spPr>
        <p:txBody>
          <a:bodyPr lIns="120782" tIns="60391" rIns="120782" bIns="60391"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s-MX" sz="900" b="0" i="0" u="none" strike="noStrike" kern="0" cap="none" spc="0" normalizeH="0" baseline="0" noProof="0" dirty="0">
              <a:ln>
                <a:noFill/>
              </a:ln>
              <a:solidFill>
                <a:srgbClr val="262626"/>
              </a:solidFill>
              <a:effectLst/>
              <a:uLnTx/>
              <a:uFillTx/>
              <a:cs typeface="+mn-ea"/>
              <a:sym typeface="+mn-lt"/>
            </a:endParaRPr>
          </a:p>
        </p:txBody>
      </p:sp>
      <p:grpSp>
        <p:nvGrpSpPr>
          <p:cNvPr id="74" name="组合 73"/>
          <p:cNvGrpSpPr/>
          <p:nvPr/>
        </p:nvGrpSpPr>
        <p:grpSpPr>
          <a:xfrm>
            <a:off x="4769292" y="1340763"/>
            <a:ext cx="2653416" cy="4876800"/>
            <a:chOff x="968727" y="1378863"/>
            <a:chExt cx="2653416" cy="4876800"/>
          </a:xfrm>
        </p:grpSpPr>
        <p:grpSp>
          <p:nvGrpSpPr>
            <p:cNvPr id="75" name="Group 2"/>
            <p:cNvGrpSpPr>
              <a:grpSpLocks noChangeAspect="1"/>
            </p:cNvGrpSpPr>
            <p:nvPr/>
          </p:nvGrpSpPr>
          <p:grpSpPr>
            <a:xfrm>
              <a:off x="968727" y="1378863"/>
              <a:ext cx="2653416" cy="4876800"/>
              <a:chOff x="7866063" y="3917504"/>
              <a:chExt cx="2609850" cy="4796729"/>
            </a:xfrm>
          </p:grpSpPr>
          <p:sp>
            <p:nvSpPr>
              <p:cNvPr id="77" name="Freeform: Shape 8"/>
              <p:cNvSpPr/>
              <p:nvPr userDrawn="1"/>
            </p:nvSpPr>
            <p:spPr>
              <a:xfrm flipV="1">
                <a:off x="8139906" y="7542212"/>
                <a:ext cx="1926095" cy="1172021"/>
              </a:xfrm>
              <a:custGeom>
                <a:avLst/>
                <a:gdLst>
                  <a:gd name="connsiteX0" fmla="*/ 963047 w 1926095"/>
                  <a:gd name="connsiteY0" fmla="*/ 0 h 813246"/>
                  <a:gd name="connsiteX1" fmla="*/ 1583261 w 1926095"/>
                  <a:gd name="connsiteY1" fmla="*/ 76790 h 813246"/>
                  <a:gd name="connsiteX2" fmla="*/ 1590399 w 1926095"/>
                  <a:gd name="connsiteY2" fmla="*/ 81086 h 813246"/>
                  <a:gd name="connsiteX3" fmla="*/ 1602190 w 1926095"/>
                  <a:gd name="connsiteY3" fmla="*/ 84252 h 813246"/>
                  <a:gd name="connsiteX4" fmla="*/ 1667333 w 1926095"/>
                  <a:gd name="connsiteY4" fmla="*/ 133002 h 813246"/>
                  <a:gd name="connsiteX5" fmla="*/ 1926095 w 1926095"/>
                  <a:gd name="connsiteY5" fmla="*/ 810865 h 813246"/>
                  <a:gd name="connsiteX6" fmla="*/ 985043 w 1926095"/>
                  <a:gd name="connsiteY6" fmla="*/ 813140 h 813246"/>
                  <a:gd name="connsiteX7" fmla="*/ 985043 w 1926095"/>
                  <a:gd name="connsiteY7" fmla="*/ 813246 h 813246"/>
                  <a:gd name="connsiteX8" fmla="*/ 963048 w 1926095"/>
                  <a:gd name="connsiteY8" fmla="*/ 813193 h 813246"/>
                  <a:gd name="connsiteX9" fmla="*/ 941052 w 1926095"/>
                  <a:gd name="connsiteY9" fmla="*/ 813246 h 813246"/>
                  <a:gd name="connsiteX10" fmla="*/ 941052 w 1926095"/>
                  <a:gd name="connsiteY10" fmla="*/ 813140 h 813246"/>
                  <a:gd name="connsiteX11" fmla="*/ 0 w 1926095"/>
                  <a:gd name="connsiteY11" fmla="*/ 810865 h 813246"/>
                  <a:gd name="connsiteX12" fmla="*/ 258762 w 1926095"/>
                  <a:gd name="connsiteY12" fmla="*/ 133002 h 813246"/>
                  <a:gd name="connsiteX13" fmla="*/ 323905 w 1926095"/>
                  <a:gd name="connsiteY13" fmla="*/ 84252 h 813246"/>
                  <a:gd name="connsiteX14" fmla="*/ 335694 w 1926095"/>
                  <a:gd name="connsiteY14" fmla="*/ 81086 h 813246"/>
                  <a:gd name="connsiteX15" fmla="*/ 342833 w 1926095"/>
                  <a:gd name="connsiteY15" fmla="*/ 76790 h 813246"/>
                  <a:gd name="connsiteX16" fmla="*/ 963047 w 1926095"/>
                  <a:gd name="connsiteY16" fmla="*/ 0 h 813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26095" h="813246">
                    <a:moveTo>
                      <a:pt x="963047" y="0"/>
                    </a:moveTo>
                    <a:cubicBezTo>
                      <a:pt x="1241858" y="0"/>
                      <a:pt x="1481077" y="31664"/>
                      <a:pt x="1583261" y="76790"/>
                    </a:cubicBezTo>
                    <a:lnTo>
                      <a:pt x="1590399" y="81086"/>
                    </a:lnTo>
                    <a:lnTo>
                      <a:pt x="1602190" y="84252"/>
                    </a:lnTo>
                    <a:cubicBezTo>
                      <a:pt x="1634107" y="97572"/>
                      <a:pt x="1656915" y="113655"/>
                      <a:pt x="1667333" y="133002"/>
                    </a:cubicBezTo>
                    <a:cubicBezTo>
                      <a:pt x="1747238" y="268469"/>
                      <a:pt x="1674740" y="665873"/>
                      <a:pt x="1926095" y="810865"/>
                    </a:cubicBezTo>
                    <a:lnTo>
                      <a:pt x="985043" y="813140"/>
                    </a:lnTo>
                    <a:lnTo>
                      <a:pt x="985043" y="813246"/>
                    </a:lnTo>
                    <a:lnTo>
                      <a:pt x="963048" y="813193"/>
                    </a:lnTo>
                    <a:lnTo>
                      <a:pt x="941052" y="813246"/>
                    </a:lnTo>
                    <a:lnTo>
                      <a:pt x="941052" y="813140"/>
                    </a:lnTo>
                    <a:lnTo>
                      <a:pt x="0" y="810865"/>
                    </a:lnTo>
                    <a:cubicBezTo>
                      <a:pt x="251355" y="665873"/>
                      <a:pt x="178857" y="268469"/>
                      <a:pt x="258762" y="133002"/>
                    </a:cubicBezTo>
                    <a:cubicBezTo>
                      <a:pt x="269180" y="113655"/>
                      <a:pt x="291988" y="97572"/>
                      <a:pt x="323905" y="84252"/>
                    </a:cubicBezTo>
                    <a:lnTo>
                      <a:pt x="335694" y="81086"/>
                    </a:lnTo>
                    <a:lnTo>
                      <a:pt x="342833" y="76790"/>
                    </a:lnTo>
                    <a:cubicBezTo>
                      <a:pt x="445017" y="31664"/>
                      <a:pt x="684236" y="0"/>
                      <a:pt x="963047" y="0"/>
                    </a:cubicBezTo>
                    <a:close/>
                  </a:path>
                </a:pathLst>
              </a:cu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sp>
            <p:nvSpPr>
              <p:cNvPr id="78" name="Freeform: Shape 9"/>
              <p:cNvSpPr/>
              <p:nvPr userDrawn="1"/>
            </p:nvSpPr>
            <p:spPr>
              <a:xfrm>
                <a:off x="8139906" y="3917504"/>
                <a:ext cx="1926095" cy="813246"/>
              </a:xfrm>
              <a:custGeom>
                <a:avLst/>
                <a:gdLst>
                  <a:gd name="connsiteX0" fmla="*/ 963047 w 1926095"/>
                  <a:gd name="connsiteY0" fmla="*/ 0 h 813246"/>
                  <a:gd name="connsiteX1" fmla="*/ 1583261 w 1926095"/>
                  <a:gd name="connsiteY1" fmla="*/ 76790 h 813246"/>
                  <a:gd name="connsiteX2" fmla="*/ 1590399 w 1926095"/>
                  <a:gd name="connsiteY2" fmla="*/ 81086 h 813246"/>
                  <a:gd name="connsiteX3" fmla="*/ 1602190 w 1926095"/>
                  <a:gd name="connsiteY3" fmla="*/ 84252 h 813246"/>
                  <a:gd name="connsiteX4" fmla="*/ 1667333 w 1926095"/>
                  <a:gd name="connsiteY4" fmla="*/ 133002 h 813246"/>
                  <a:gd name="connsiteX5" fmla="*/ 1926095 w 1926095"/>
                  <a:gd name="connsiteY5" fmla="*/ 810865 h 813246"/>
                  <a:gd name="connsiteX6" fmla="*/ 985043 w 1926095"/>
                  <a:gd name="connsiteY6" fmla="*/ 813140 h 813246"/>
                  <a:gd name="connsiteX7" fmla="*/ 985043 w 1926095"/>
                  <a:gd name="connsiteY7" fmla="*/ 813246 h 813246"/>
                  <a:gd name="connsiteX8" fmla="*/ 963048 w 1926095"/>
                  <a:gd name="connsiteY8" fmla="*/ 813193 h 813246"/>
                  <a:gd name="connsiteX9" fmla="*/ 941052 w 1926095"/>
                  <a:gd name="connsiteY9" fmla="*/ 813246 h 813246"/>
                  <a:gd name="connsiteX10" fmla="*/ 941052 w 1926095"/>
                  <a:gd name="connsiteY10" fmla="*/ 813140 h 813246"/>
                  <a:gd name="connsiteX11" fmla="*/ 0 w 1926095"/>
                  <a:gd name="connsiteY11" fmla="*/ 810865 h 813246"/>
                  <a:gd name="connsiteX12" fmla="*/ 258762 w 1926095"/>
                  <a:gd name="connsiteY12" fmla="*/ 133002 h 813246"/>
                  <a:gd name="connsiteX13" fmla="*/ 323905 w 1926095"/>
                  <a:gd name="connsiteY13" fmla="*/ 84252 h 813246"/>
                  <a:gd name="connsiteX14" fmla="*/ 335694 w 1926095"/>
                  <a:gd name="connsiteY14" fmla="*/ 81086 h 813246"/>
                  <a:gd name="connsiteX15" fmla="*/ 342833 w 1926095"/>
                  <a:gd name="connsiteY15" fmla="*/ 76790 h 813246"/>
                  <a:gd name="connsiteX16" fmla="*/ 963047 w 1926095"/>
                  <a:gd name="connsiteY16" fmla="*/ 0 h 813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26095" h="813246">
                    <a:moveTo>
                      <a:pt x="963047" y="0"/>
                    </a:moveTo>
                    <a:cubicBezTo>
                      <a:pt x="1241858" y="0"/>
                      <a:pt x="1481077" y="31664"/>
                      <a:pt x="1583261" y="76790"/>
                    </a:cubicBezTo>
                    <a:lnTo>
                      <a:pt x="1590399" y="81086"/>
                    </a:lnTo>
                    <a:lnTo>
                      <a:pt x="1602190" y="84252"/>
                    </a:lnTo>
                    <a:cubicBezTo>
                      <a:pt x="1634107" y="97572"/>
                      <a:pt x="1656915" y="113655"/>
                      <a:pt x="1667333" y="133002"/>
                    </a:cubicBezTo>
                    <a:cubicBezTo>
                      <a:pt x="1747238" y="268469"/>
                      <a:pt x="1674740" y="665873"/>
                      <a:pt x="1926095" y="810865"/>
                    </a:cubicBezTo>
                    <a:lnTo>
                      <a:pt x="985043" y="813140"/>
                    </a:lnTo>
                    <a:lnTo>
                      <a:pt x="985043" y="813246"/>
                    </a:lnTo>
                    <a:lnTo>
                      <a:pt x="963048" y="813193"/>
                    </a:lnTo>
                    <a:lnTo>
                      <a:pt x="941052" y="813246"/>
                    </a:lnTo>
                    <a:lnTo>
                      <a:pt x="941052" y="813140"/>
                    </a:lnTo>
                    <a:lnTo>
                      <a:pt x="0" y="810865"/>
                    </a:lnTo>
                    <a:cubicBezTo>
                      <a:pt x="251355" y="665873"/>
                      <a:pt x="178857" y="268469"/>
                      <a:pt x="258762" y="133002"/>
                    </a:cubicBezTo>
                    <a:cubicBezTo>
                      <a:pt x="269180" y="113655"/>
                      <a:pt x="291988" y="97572"/>
                      <a:pt x="323905" y="84252"/>
                    </a:cubicBezTo>
                    <a:lnTo>
                      <a:pt x="335694" y="81086"/>
                    </a:lnTo>
                    <a:lnTo>
                      <a:pt x="342833" y="76790"/>
                    </a:lnTo>
                    <a:cubicBezTo>
                      <a:pt x="445017" y="31664"/>
                      <a:pt x="684236" y="0"/>
                      <a:pt x="963047" y="0"/>
                    </a:cubicBezTo>
                    <a:close/>
                  </a:path>
                </a:pathLst>
              </a:cu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sp>
            <p:nvSpPr>
              <p:cNvPr id="79" name="Rectangle: Rounded Corners 10"/>
              <p:cNvSpPr/>
              <p:nvPr userDrawn="1"/>
            </p:nvSpPr>
            <p:spPr>
              <a:xfrm>
                <a:off x="7866063" y="4694238"/>
                <a:ext cx="2476499" cy="2890837"/>
              </a:xfrm>
              <a:prstGeom prst="roundRect">
                <a:avLst>
                  <a:gd name="adj" fmla="val 18013"/>
                </a:avLst>
              </a:pr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sp>
            <p:nvSpPr>
              <p:cNvPr id="80" name="Rectangle: Rounded Corners 13"/>
              <p:cNvSpPr/>
              <p:nvPr userDrawn="1"/>
            </p:nvSpPr>
            <p:spPr>
              <a:xfrm>
                <a:off x="7947026" y="4756150"/>
                <a:ext cx="2314574" cy="2724150"/>
              </a:xfrm>
              <a:prstGeom prst="roundRect">
                <a:avLst>
                  <a:gd name="adj" fmla="val 16255"/>
                </a:avLst>
              </a:pr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sp>
            <p:nvSpPr>
              <p:cNvPr id="81" name="Freeform: Shape 15"/>
              <p:cNvSpPr/>
              <p:nvPr userDrawn="1"/>
            </p:nvSpPr>
            <p:spPr>
              <a:xfrm>
                <a:off x="10291366" y="5360988"/>
                <a:ext cx="184547" cy="495300"/>
              </a:xfrm>
              <a:custGeom>
                <a:avLst/>
                <a:gdLst>
                  <a:gd name="connsiteX0" fmla="*/ 51197 w 184547"/>
                  <a:gd name="connsiteY0" fmla="*/ 0 h 495300"/>
                  <a:gd name="connsiteX1" fmla="*/ 117872 w 184547"/>
                  <a:gd name="connsiteY1" fmla="*/ 0 h 495300"/>
                  <a:gd name="connsiteX2" fmla="*/ 134540 w 184547"/>
                  <a:gd name="connsiteY2" fmla="*/ 0 h 495300"/>
                  <a:gd name="connsiteX3" fmla="*/ 134540 w 184547"/>
                  <a:gd name="connsiteY3" fmla="*/ 6904 h 495300"/>
                  <a:gd name="connsiteX4" fmla="*/ 165019 w 184547"/>
                  <a:gd name="connsiteY4" fmla="*/ 19529 h 495300"/>
                  <a:gd name="connsiteX5" fmla="*/ 184547 w 184547"/>
                  <a:gd name="connsiteY5" fmla="*/ 66675 h 495300"/>
                  <a:gd name="connsiteX6" fmla="*/ 184547 w 184547"/>
                  <a:gd name="connsiteY6" fmla="*/ 428625 h 495300"/>
                  <a:gd name="connsiteX7" fmla="*/ 165019 w 184547"/>
                  <a:gd name="connsiteY7" fmla="*/ 475772 h 495300"/>
                  <a:gd name="connsiteX8" fmla="*/ 134540 w 184547"/>
                  <a:gd name="connsiteY8" fmla="*/ 488396 h 495300"/>
                  <a:gd name="connsiteX9" fmla="*/ 134540 w 184547"/>
                  <a:gd name="connsiteY9" fmla="*/ 495300 h 495300"/>
                  <a:gd name="connsiteX10" fmla="*/ 117872 w 184547"/>
                  <a:gd name="connsiteY10" fmla="*/ 495300 h 495300"/>
                  <a:gd name="connsiteX11" fmla="*/ 51197 w 184547"/>
                  <a:gd name="connsiteY11" fmla="*/ 495300 h 495300"/>
                  <a:gd name="connsiteX12" fmla="*/ 0 w 184547"/>
                  <a:gd name="connsiteY12" fmla="*/ 247650 h 495300"/>
                  <a:gd name="connsiteX13" fmla="*/ 51197 w 184547"/>
                  <a:gd name="connsiteY13" fmla="*/ 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4547" h="495300">
                    <a:moveTo>
                      <a:pt x="51197" y="0"/>
                    </a:moveTo>
                    <a:lnTo>
                      <a:pt x="117872" y="0"/>
                    </a:lnTo>
                    <a:lnTo>
                      <a:pt x="134540" y="0"/>
                    </a:lnTo>
                    <a:lnTo>
                      <a:pt x="134540" y="6904"/>
                    </a:lnTo>
                    <a:lnTo>
                      <a:pt x="165019" y="19529"/>
                    </a:lnTo>
                    <a:cubicBezTo>
                      <a:pt x="177084" y="31595"/>
                      <a:pt x="184547" y="48263"/>
                      <a:pt x="184547" y="66675"/>
                    </a:cubicBezTo>
                    <a:lnTo>
                      <a:pt x="184547" y="428625"/>
                    </a:lnTo>
                    <a:cubicBezTo>
                      <a:pt x="184547" y="447037"/>
                      <a:pt x="177084" y="463706"/>
                      <a:pt x="165019" y="475772"/>
                    </a:cubicBezTo>
                    <a:lnTo>
                      <a:pt x="134540" y="488396"/>
                    </a:lnTo>
                    <a:lnTo>
                      <a:pt x="134540" y="495300"/>
                    </a:lnTo>
                    <a:lnTo>
                      <a:pt x="117872" y="495300"/>
                    </a:lnTo>
                    <a:lnTo>
                      <a:pt x="51197" y="495300"/>
                    </a:lnTo>
                    <a:cubicBezTo>
                      <a:pt x="22922" y="495300"/>
                      <a:pt x="0" y="384423"/>
                      <a:pt x="0" y="247650"/>
                    </a:cubicBezTo>
                    <a:cubicBezTo>
                      <a:pt x="0" y="110877"/>
                      <a:pt x="22922" y="0"/>
                      <a:pt x="51197" y="0"/>
                    </a:cubicBezTo>
                    <a:close/>
                  </a:path>
                </a:pathLst>
              </a:cu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sp>
            <p:nvSpPr>
              <p:cNvPr id="82" name="Rectangle: Rounded Corners 16"/>
              <p:cNvSpPr/>
              <p:nvPr userDrawn="1"/>
            </p:nvSpPr>
            <p:spPr>
              <a:xfrm>
                <a:off x="10318750" y="6227763"/>
                <a:ext cx="73819" cy="690562"/>
              </a:xfrm>
              <a:prstGeom prst="roundRect">
                <a:avLst>
                  <a:gd name="adj" fmla="val 50000"/>
                </a:avLst>
              </a:prstGeom>
              <a:solidFill>
                <a:schemeClr val="bg1"/>
              </a:solidFill>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dirty="0">
                  <a:cs typeface="+mn-ea"/>
                  <a:sym typeface="+mn-lt"/>
                </a:endParaRPr>
              </a:p>
            </p:txBody>
          </p:sp>
        </p:grpSp>
        <p:pic>
          <p:nvPicPr>
            <p:cNvPr id="76" name="图片占位符 3"/>
            <p:cNvPicPr>
              <a:picLocks noChangeAspect="1"/>
            </p:cNvPicPr>
            <p:nvPr/>
          </p:nvPicPr>
          <p:blipFill>
            <a:blip r:embed="rId9" cstate="screen"/>
            <a:srcRect/>
            <a:stretch>
              <a:fillRect/>
            </a:stretch>
          </p:blipFill>
          <p:spPr>
            <a:xfrm>
              <a:off x="1181236" y="2397120"/>
              <a:ext cx="2090057" cy="2438400"/>
            </a:xfrm>
            <a:prstGeom prst="roundRect">
              <a:avLst>
                <a:gd name="adj" fmla="val 11006"/>
              </a:avLst>
            </a:prstGeom>
          </p:spPr>
        </p:pic>
      </p:grpSp>
      <p:sp>
        <p:nvSpPr>
          <p:cNvPr id="83" name="Oval 9"/>
          <p:cNvSpPr>
            <a:spLocks noChangeArrowheads="1"/>
          </p:cNvSpPr>
          <p:nvPr/>
        </p:nvSpPr>
        <p:spPr bwMode="auto">
          <a:xfrm>
            <a:off x="7715092" y="2096716"/>
            <a:ext cx="723900" cy="723900"/>
          </a:xfrm>
          <a:prstGeom prst="ellipse">
            <a:avLst/>
          </a:prstGeom>
          <a:gradFill>
            <a:gsLst>
              <a:gs pos="0">
                <a:srgbClr val="6A9DB2"/>
              </a:gs>
              <a:gs pos="100000">
                <a:srgbClr val="4F7D94"/>
              </a:gs>
            </a:gsLst>
            <a:lin ang="10800000" scaled="0"/>
          </a:gradFill>
          <a:ln w="19050">
            <a:noFill/>
          </a:ln>
          <a:effectLst>
            <a:outerShdw blurRad="419100" dist="4064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lt1"/>
              </a:solidFill>
              <a:cs typeface="+mn-ea"/>
              <a:sym typeface="+mn-lt"/>
            </a:endParaRPr>
          </a:p>
        </p:txBody>
      </p:sp>
      <p:sp>
        <p:nvSpPr>
          <p:cNvPr id="84" name="Oval 11"/>
          <p:cNvSpPr>
            <a:spLocks noChangeArrowheads="1"/>
          </p:cNvSpPr>
          <p:nvPr/>
        </p:nvSpPr>
        <p:spPr bwMode="auto">
          <a:xfrm>
            <a:off x="7715092" y="4645982"/>
            <a:ext cx="723900" cy="723900"/>
          </a:xfrm>
          <a:prstGeom prst="ellipse">
            <a:avLst/>
          </a:prstGeom>
          <a:gradFill>
            <a:gsLst>
              <a:gs pos="0">
                <a:srgbClr val="6A9DB2"/>
              </a:gs>
              <a:gs pos="100000">
                <a:srgbClr val="4F7D94"/>
              </a:gs>
            </a:gsLst>
            <a:lin ang="10800000" scaled="0"/>
          </a:gradFill>
          <a:ln w="19050">
            <a:noFill/>
          </a:ln>
          <a:effectLst>
            <a:outerShdw blurRad="419100" dist="4064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lt1"/>
              </a:solidFill>
              <a:cs typeface="+mn-ea"/>
              <a:sym typeface="+mn-lt"/>
            </a:endParaRPr>
          </a:p>
        </p:txBody>
      </p:sp>
      <p:sp>
        <p:nvSpPr>
          <p:cNvPr id="94" name="Freeform 7"/>
          <p:cNvSpPr>
            <a:spLocks noEditPoints="1"/>
          </p:cNvSpPr>
          <p:nvPr/>
        </p:nvSpPr>
        <p:spPr bwMode="auto">
          <a:xfrm>
            <a:off x="7894040" y="4851467"/>
            <a:ext cx="366006" cy="312930"/>
          </a:xfrm>
          <a:custGeom>
            <a:avLst/>
            <a:gdLst>
              <a:gd name="T0" fmla="*/ 0 w 140"/>
              <a:gd name="T1" fmla="*/ 113 h 120"/>
              <a:gd name="T2" fmla="*/ 15 w 140"/>
              <a:gd name="T3" fmla="*/ 99 h 120"/>
              <a:gd name="T4" fmla="*/ 27 w 140"/>
              <a:gd name="T5" fmla="*/ 0 h 120"/>
              <a:gd name="T6" fmla="*/ 42 w 140"/>
              <a:gd name="T7" fmla="*/ 0 h 120"/>
              <a:gd name="T8" fmla="*/ 42 w 140"/>
              <a:gd name="T9" fmla="*/ 0 h 120"/>
              <a:gd name="T10" fmla="*/ 67 w 140"/>
              <a:gd name="T11" fmla="*/ 99 h 120"/>
              <a:gd name="T12" fmla="*/ 73 w 140"/>
              <a:gd name="T13" fmla="*/ 99 h 120"/>
              <a:gd name="T14" fmla="*/ 97 w 140"/>
              <a:gd name="T15" fmla="*/ 99 h 120"/>
              <a:gd name="T16" fmla="*/ 107 w 140"/>
              <a:gd name="T17" fmla="*/ 0 h 120"/>
              <a:gd name="T18" fmla="*/ 107 w 140"/>
              <a:gd name="T19" fmla="*/ 0 h 120"/>
              <a:gd name="T20" fmla="*/ 119 w 140"/>
              <a:gd name="T21" fmla="*/ 99 h 120"/>
              <a:gd name="T22" fmla="*/ 128 w 140"/>
              <a:gd name="T23" fmla="*/ 0 h 120"/>
              <a:gd name="T24" fmla="*/ 135 w 140"/>
              <a:gd name="T25" fmla="*/ 113 h 120"/>
              <a:gd name="T26" fmla="*/ 51 w 140"/>
              <a:gd name="T27" fmla="*/ 0 h 120"/>
              <a:gd name="T28" fmla="*/ 51 w 140"/>
              <a:gd name="T29" fmla="*/ 0 h 120"/>
              <a:gd name="T30" fmla="*/ 28 w 140"/>
              <a:gd name="T31" fmla="*/ 118 h 120"/>
              <a:gd name="T32" fmla="*/ 14 w 140"/>
              <a:gd name="T33" fmla="*/ 120 h 120"/>
              <a:gd name="T34" fmla="*/ 27 w 140"/>
              <a:gd name="T35" fmla="*/ 105 h 120"/>
              <a:gd name="T36" fmla="*/ 28 w 140"/>
              <a:gd name="T37" fmla="*/ 113 h 120"/>
              <a:gd name="T38" fmla="*/ 23 w 140"/>
              <a:gd name="T39" fmla="*/ 109 h 120"/>
              <a:gd name="T40" fmla="*/ 19 w 140"/>
              <a:gd name="T41" fmla="*/ 110 h 120"/>
              <a:gd name="T42" fmla="*/ 19 w 140"/>
              <a:gd name="T43" fmla="*/ 113 h 120"/>
              <a:gd name="T44" fmla="*/ 24 w 140"/>
              <a:gd name="T45" fmla="*/ 115 h 120"/>
              <a:gd name="T46" fmla="*/ 40 w 140"/>
              <a:gd name="T47" fmla="*/ 118 h 120"/>
              <a:gd name="T48" fmla="*/ 34 w 140"/>
              <a:gd name="T49" fmla="*/ 120 h 120"/>
              <a:gd name="T50" fmla="*/ 40 w 140"/>
              <a:gd name="T51" fmla="*/ 104 h 120"/>
              <a:gd name="T52" fmla="*/ 36 w 140"/>
              <a:gd name="T53" fmla="*/ 114 h 120"/>
              <a:gd name="T54" fmla="*/ 57 w 140"/>
              <a:gd name="T55" fmla="*/ 120 h 120"/>
              <a:gd name="T56" fmla="*/ 53 w 140"/>
              <a:gd name="T57" fmla="*/ 113 h 120"/>
              <a:gd name="T58" fmla="*/ 47 w 140"/>
              <a:gd name="T59" fmla="*/ 120 h 120"/>
              <a:gd name="T60" fmla="*/ 59 w 140"/>
              <a:gd name="T61" fmla="*/ 105 h 120"/>
              <a:gd name="T62" fmla="*/ 59 w 140"/>
              <a:gd name="T63" fmla="*/ 112 h 120"/>
              <a:gd name="T64" fmla="*/ 60 w 140"/>
              <a:gd name="T65" fmla="*/ 115 h 120"/>
              <a:gd name="T66" fmla="*/ 54 w 140"/>
              <a:gd name="T67" fmla="*/ 107 h 120"/>
              <a:gd name="T68" fmla="*/ 55 w 140"/>
              <a:gd name="T69" fmla="*/ 110 h 120"/>
              <a:gd name="T70" fmla="*/ 71 w 140"/>
              <a:gd name="T71" fmla="*/ 116 h 120"/>
              <a:gd name="T72" fmla="*/ 71 w 140"/>
              <a:gd name="T73" fmla="*/ 108 h 120"/>
              <a:gd name="T74" fmla="*/ 78 w 140"/>
              <a:gd name="T75" fmla="*/ 109 h 120"/>
              <a:gd name="T76" fmla="*/ 63 w 140"/>
              <a:gd name="T77" fmla="*/ 112 h 120"/>
              <a:gd name="T78" fmla="*/ 71 w 140"/>
              <a:gd name="T79" fmla="*/ 120 h 120"/>
              <a:gd name="T80" fmla="*/ 78 w 140"/>
              <a:gd name="T81" fmla="*/ 115 h 120"/>
              <a:gd name="T82" fmla="*/ 96 w 140"/>
              <a:gd name="T83" fmla="*/ 112 h 120"/>
              <a:gd name="T84" fmla="*/ 88 w 140"/>
              <a:gd name="T85" fmla="*/ 120 h 120"/>
              <a:gd name="T86" fmla="*/ 80 w 140"/>
              <a:gd name="T87" fmla="*/ 112 h 120"/>
              <a:gd name="T88" fmla="*/ 91 w 140"/>
              <a:gd name="T89" fmla="*/ 112 h 120"/>
              <a:gd name="T90" fmla="*/ 84 w 140"/>
              <a:gd name="T91" fmla="*/ 112 h 120"/>
              <a:gd name="T92" fmla="*/ 91 w 140"/>
              <a:gd name="T93" fmla="*/ 112 h 120"/>
              <a:gd name="T94" fmla="*/ 110 w 140"/>
              <a:gd name="T95" fmla="*/ 118 h 120"/>
              <a:gd name="T96" fmla="*/ 98 w 140"/>
              <a:gd name="T97" fmla="*/ 120 h 120"/>
              <a:gd name="T98" fmla="*/ 109 w 140"/>
              <a:gd name="T99" fmla="*/ 105 h 120"/>
              <a:gd name="T100" fmla="*/ 107 w 140"/>
              <a:gd name="T101" fmla="*/ 109 h 120"/>
              <a:gd name="T102" fmla="*/ 104 w 140"/>
              <a:gd name="T103" fmla="*/ 116 h 120"/>
              <a:gd name="T104" fmla="*/ 120 w 140"/>
              <a:gd name="T105" fmla="*/ 113 h 120"/>
              <a:gd name="T106" fmla="*/ 120 w 140"/>
              <a:gd name="T107" fmla="*/ 108 h 120"/>
              <a:gd name="T108" fmla="*/ 115 w 140"/>
              <a:gd name="T109" fmla="*/ 118 h 120"/>
              <a:gd name="T110" fmla="*/ 128 w 140"/>
              <a:gd name="T111" fmla="*/ 11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 h="120">
                <a:moveTo>
                  <a:pt x="0" y="0"/>
                </a:moveTo>
                <a:cubicBezTo>
                  <a:pt x="7" y="0"/>
                  <a:pt x="7" y="0"/>
                  <a:pt x="7" y="0"/>
                </a:cubicBezTo>
                <a:cubicBezTo>
                  <a:pt x="7" y="113"/>
                  <a:pt x="7" y="113"/>
                  <a:pt x="7" y="113"/>
                </a:cubicBezTo>
                <a:cubicBezTo>
                  <a:pt x="0" y="113"/>
                  <a:pt x="0" y="113"/>
                  <a:pt x="0" y="113"/>
                </a:cubicBezTo>
                <a:lnTo>
                  <a:pt x="0" y="0"/>
                </a:lnTo>
                <a:close/>
                <a:moveTo>
                  <a:pt x="21" y="0"/>
                </a:moveTo>
                <a:cubicBezTo>
                  <a:pt x="15" y="0"/>
                  <a:pt x="15" y="0"/>
                  <a:pt x="15" y="0"/>
                </a:cubicBezTo>
                <a:cubicBezTo>
                  <a:pt x="15" y="99"/>
                  <a:pt x="15" y="99"/>
                  <a:pt x="15" y="99"/>
                </a:cubicBezTo>
                <a:cubicBezTo>
                  <a:pt x="21" y="99"/>
                  <a:pt x="21" y="99"/>
                  <a:pt x="21" y="99"/>
                </a:cubicBezTo>
                <a:lnTo>
                  <a:pt x="21" y="0"/>
                </a:lnTo>
                <a:close/>
                <a:moveTo>
                  <a:pt x="31" y="0"/>
                </a:moveTo>
                <a:cubicBezTo>
                  <a:pt x="27" y="0"/>
                  <a:pt x="27" y="0"/>
                  <a:pt x="27" y="0"/>
                </a:cubicBezTo>
                <a:cubicBezTo>
                  <a:pt x="27" y="99"/>
                  <a:pt x="27" y="99"/>
                  <a:pt x="27" y="99"/>
                </a:cubicBezTo>
                <a:cubicBezTo>
                  <a:pt x="31" y="99"/>
                  <a:pt x="31" y="99"/>
                  <a:pt x="31" y="99"/>
                </a:cubicBezTo>
                <a:lnTo>
                  <a:pt x="31" y="0"/>
                </a:lnTo>
                <a:close/>
                <a:moveTo>
                  <a:pt x="42" y="0"/>
                </a:moveTo>
                <a:cubicBezTo>
                  <a:pt x="37" y="0"/>
                  <a:pt x="37" y="0"/>
                  <a:pt x="37" y="0"/>
                </a:cubicBezTo>
                <a:cubicBezTo>
                  <a:pt x="37" y="99"/>
                  <a:pt x="37" y="99"/>
                  <a:pt x="37" y="99"/>
                </a:cubicBezTo>
                <a:cubicBezTo>
                  <a:pt x="42" y="99"/>
                  <a:pt x="42" y="99"/>
                  <a:pt x="42" y="99"/>
                </a:cubicBezTo>
                <a:lnTo>
                  <a:pt x="42" y="0"/>
                </a:lnTo>
                <a:close/>
                <a:moveTo>
                  <a:pt x="67" y="0"/>
                </a:moveTo>
                <a:cubicBezTo>
                  <a:pt x="61" y="0"/>
                  <a:pt x="61" y="0"/>
                  <a:pt x="61" y="0"/>
                </a:cubicBezTo>
                <a:cubicBezTo>
                  <a:pt x="61" y="99"/>
                  <a:pt x="61" y="99"/>
                  <a:pt x="61" y="99"/>
                </a:cubicBezTo>
                <a:cubicBezTo>
                  <a:pt x="67" y="99"/>
                  <a:pt x="67" y="99"/>
                  <a:pt x="67" y="99"/>
                </a:cubicBezTo>
                <a:lnTo>
                  <a:pt x="67" y="0"/>
                </a:lnTo>
                <a:close/>
                <a:moveTo>
                  <a:pt x="77" y="0"/>
                </a:moveTo>
                <a:cubicBezTo>
                  <a:pt x="73" y="0"/>
                  <a:pt x="73" y="0"/>
                  <a:pt x="73" y="0"/>
                </a:cubicBezTo>
                <a:cubicBezTo>
                  <a:pt x="73" y="99"/>
                  <a:pt x="73" y="99"/>
                  <a:pt x="73" y="99"/>
                </a:cubicBezTo>
                <a:cubicBezTo>
                  <a:pt x="77" y="99"/>
                  <a:pt x="77" y="99"/>
                  <a:pt x="77" y="99"/>
                </a:cubicBezTo>
                <a:lnTo>
                  <a:pt x="77" y="0"/>
                </a:lnTo>
                <a:close/>
                <a:moveTo>
                  <a:pt x="88" y="99"/>
                </a:moveTo>
                <a:cubicBezTo>
                  <a:pt x="97" y="99"/>
                  <a:pt x="97" y="99"/>
                  <a:pt x="97" y="99"/>
                </a:cubicBezTo>
                <a:cubicBezTo>
                  <a:pt x="97" y="0"/>
                  <a:pt x="97" y="0"/>
                  <a:pt x="97" y="0"/>
                </a:cubicBezTo>
                <a:cubicBezTo>
                  <a:pt x="88" y="0"/>
                  <a:pt x="88" y="0"/>
                  <a:pt x="88" y="0"/>
                </a:cubicBezTo>
                <a:lnTo>
                  <a:pt x="88" y="99"/>
                </a:lnTo>
                <a:close/>
                <a:moveTo>
                  <a:pt x="107" y="0"/>
                </a:moveTo>
                <a:cubicBezTo>
                  <a:pt x="105" y="0"/>
                  <a:pt x="105" y="0"/>
                  <a:pt x="105" y="0"/>
                </a:cubicBezTo>
                <a:cubicBezTo>
                  <a:pt x="105" y="99"/>
                  <a:pt x="105" y="99"/>
                  <a:pt x="105" y="99"/>
                </a:cubicBezTo>
                <a:cubicBezTo>
                  <a:pt x="107" y="99"/>
                  <a:pt x="107" y="99"/>
                  <a:pt x="107" y="99"/>
                </a:cubicBezTo>
                <a:lnTo>
                  <a:pt x="107" y="0"/>
                </a:lnTo>
                <a:close/>
                <a:moveTo>
                  <a:pt x="119" y="0"/>
                </a:moveTo>
                <a:cubicBezTo>
                  <a:pt x="112" y="0"/>
                  <a:pt x="112" y="0"/>
                  <a:pt x="112" y="0"/>
                </a:cubicBezTo>
                <a:cubicBezTo>
                  <a:pt x="112" y="99"/>
                  <a:pt x="112" y="99"/>
                  <a:pt x="112" y="99"/>
                </a:cubicBezTo>
                <a:cubicBezTo>
                  <a:pt x="119" y="99"/>
                  <a:pt x="119" y="99"/>
                  <a:pt x="119" y="99"/>
                </a:cubicBezTo>
                <a:lnTo>
                  <a:pt x="119" y="0"/>
                </a:lnTo>
                <a:close/>
                <a:moveTo>
                  <a:pt x="124" y="99"/>
                </a:moveTo>
                <a:cubicBezTo>
                  <a:pt x="128" y="99"/>
                  <a:pt x="128" y="99"/>
                  <a:pt x="128" y="99"/>
                </a:cubicBezTo>
                <a:cubicBezTo>
                  <a:pt x="128" y="0"/>
                  <a:pt x="128" y="0"/>
                  <a:pt x="128" y="0"/>
                </a:cubicBezTo>
                <a:cubicBezTo>
                  <a:pt x="124" y="0"/>
                  <a:pt x="124" y="0"/>
                  <a:pt x="124" y="0"/>
                </a:cubicBezTo>
                <a:lnTo>
                  <a:pt x="124" y="99"/>
                </a:lnTo>
                <a:close/>
                <a:moveTo>
                  <a:pt x="135" y="0"/>
                </a:moveTo>
                <a:cubicBezTo>
                  <a:pt x="135" y="113"/>
                  <a:pt x="135" y="113"/>
                  <a:pt x="135" y="113"/>
                </a:cubicBezTo>
                <a:cubicBezTo>
                  <a:pt x="140" y="113"/>
                  <a:pt x="140" y="113"/>
                  <a:pt x="140" y="113"/>
                </a:cubicBezTo>
                <a:cubicBezTo>
                  <a:pt x="140" y="0"/>
                  <a:pt x="140" y="0"/>
                  <a:pt x="140" y="0"/>
                </a:cubicBezTo>
                <a:lnTo>
                  <a:pt x="135" y="0"/>
                </a:lnTo>
                <a:close/>
                <a:moveTo>
                  <a:pt x="51" y="0"/>
                </a:moveTo>
                <a:cubicBezTo>
                  <a:pt x="49" y="0"/>
                  <a:pt x="49" y="0"/>
                  <a:pt x="49" y="0"/>
                </a:cubicBezTo>
                <a:cubicBezTo>
                  <a:pt x="49" y="99"/>
                  <a:pt x="49" y="99"/>
                  <a:pt x="49" y="99"/>
                </a:cubicBezTo>
                <a:cubicBezTo>
                  <a:pt x="51" y="99"/>
                  <a:pt x="51" y="99"/>
                  <a:pt x="51" y="99"/>
                </a:cubicBezTo>
                <a:lnTo>
                  <a:pt x="51" y="0"/>
                </a:lnTo>
                <a:close/>
                <a:moveTo>
                  <a:pt x="28" y="113"/>
                </a:moveTo>
                <a:cubicBezTo>
                  <a:pt x="28" y="113"/>
                  <a:pt x="28" y="114"/>
                  <a:pt x="28" y="115"/>
                </a:cubicBezTo>
                <a:cubicBezTo>
                  <a:pt x="28" y="116"/>
                  <a:pt x="28" y="117"/>
                  <a:pt x="28" y="117"/>
                </a:cubicBezTo>
                <a:cubicBezTo>
                  <a:pt x="28" y="118"/>
                  <a:pt x="28" y="118"/>
                  <a:pt x="28" y="118"/>
                </a:cubicBezTo>
                <a:cubicBezTo>
                  <a:pt x="27" y="118"/>
                  <a:pt x="27" y="119"/>
                  <a:pt x="26" y="119"/>
                </a:cubicBezTo>
                <a:cubicBezTo>
                  <a:pt x="26" y="119"/>
                  <a:pt x="25" y="119"/>
                  <a:pt x="25" y="119"/>
                </a:cubicBezTo>
                <a:cubicBezTo>
                  <a:pt x="24" y="120"/>
                  <a:pt x="23" y="120"/>
                  <a:pt x="22" y="120"/>
                </a:cubicBezTo>
                <a:cubicBezTo>
                  <a:pt x="14" y="120"/>
                  <a:pt x="14" y="120"/>
                  <a:pt x="14" y="120"/>
                </a:cubicBezTo>
                <a:cubicBezTo>
                  <a:pt x="14" y="118"/>
                  <a:pt x="14" y="118"/>
                  <a:pt x="14" y="118"/>
                </a:cubicBezTo>
                <a:cubicBezTo>
                  <a:pt x="14" y="104"/>
                  <a:pt x="14" y="104"/>
                  <a:pt x="14" y="104"/>
                </a:cubicBezTo>
                <a:cubicBezTo>
                  <a:pt x="23" y="104"/>
                  <a:pt x="23" y="104"/>
                  <a:pt x="23" y="104"/>
                </a:cubicBezTo>
                <a:cubicBezTo>
                  <a:pt x="25" y="104"/>
                  <a:pt x="26" y="105"/>
                  <a:pt x="27" y="105"/>
                </a:cubicBezTo>
                <a:cubicBezTo>
                  <a:pt x="27" y="106"/>
                  <a:pt x="28" y="107"/>
                  <a:pt x="28" y="108"/>
                </a:cubicBezTo>
                <a:cubicBezTo>
                  <a:pt x="28" y="109"/>
                  <a:pt x="27" y="110"/>
                  <a:pt x="27" y="110"/>
                </a:cubicBezTo>
                <a:cubicBezTo>
                  <a:pt x="27" y="111"/>
                  <a:pt x="26" y="111"/>
                  <a:pt x="25" y="111"/>
                </a:cubicBezTo>
                <a:cubicBezTo>
                  <a:pt x="26" y="112"/>
                  <a:pt x="27" y="112"/>
                  <a:pt x="28" y="113"/>
                </a:cubicBezTo>
                <a:close/>
                <a:moveTo>
                  <a:pt x="19" y="110"/>
                </a:moveTo>
                <a:cubicBezTo>
                  <a:pt x="21" y="110"/>
                  <a:pt x="21" y="110"/>
                  <a:pt x="21" y="110"/>
                </a:cubicBezTo>
                <a:cubicBezTo>
                  <a:pt x="22" y="110"/>
                  <a:pt x="22" y="110"/>
                  <a:pt x="23" y="110"/>
                </a:cubicBezTo>
                <a:cubicBezTo>
                  <a:pt x="23" y="110"/>
                  <a:pt x="23" y="109"/>
                  <a:pt x="23" y="109"/>
                </a:cubicBezTo>
                <a:cubicBezTo>
                  <a:pt x="23" y="108"/>
                  <a:pt x="23" y="108"/>
                  <a:pt x="23" y="108"/>
                </a:cubicBezTo>
                <a:cubicBezTo>
                  <a:pt x="22" y="107"/>
                  <a:pt x="22" y="107"/>
                  <a:pt x="21" y="107"/>
                </a:cubicBezTo>
                <a:cubicBezTo>
                  <a:pt x="19" y="107"/>
                  <a:pt x="19" y="107"/>
                  <a:pt x="19" y="107"/>
                </a:cubicBezTo>
                <a:lnTo>
                  <a:pt x="19" y="110"/>
                </a:lnTo>
                <a:close/>
                <a:moveTo>
                  <a:pt x="24" y="115"/>
                </a:moveTo>
                <a:cubicBezTo>
                  <a:pt x="24" y="114"/>
                  <a:pt x="24" y="114"/>
                  <a:pt x="23" y="114"/>
                </a:cubicBezTo>
                <a:cubicBezTo>
                  <a:pt x="23" y="113"/>
                  <a:pt x="22" y="113"/>
                  <a:pt x="21" y="113"/>
                </a:cubicBezTo>
                <a:cubicBezTo>
                  <a:pt x="19" y="113"/>
                  <a:pt x="19" y="113"/>
                  <a:pt x="19" y="113"/>
                </a:cubicBezTo>
                <a:cubicBezTo>
                  <a:pt x="19" y="116"/>
                  <a:pt x="19" y="116"/>
                  <a:pt x="19" y="116"/>
                </a:cubicBezTo>
                <a:cubicBezTo>
                  <a:pt x="21" y="116"/>
                  <a:pt x="21" y="116"/>
                  <a:pt x="21" y="116"/>
                </a:cubicBezTo>
                <a:cubicBezTo>
                  <a:pt x="22" y="116"/>
                  <a:pt x="23" y="116"/>
                  <a:pt x="23" y="116"/>
                </a:cubicBezTo>
                <a:cubicBezTo>
                  <a:pt x="24" y="116"/>
                  <a:pt x="24" y="115"/>
                  <a:pt x="24" y="115"/>
                </a:cubicBezTo>
                <a:close/>
                <a:moveTo>
                  <a:pt x="45" y="118"/>
                </a:moveTo>
                <a:cubicBezTo>
                  <a:pt x="46" y="120"/>
                  <a:pt x="46" y="120"/>
                  <a:pt x="46" y="120"/>
                </a:cubicBezTo>
                <a:cubicBezTo>
                  <a:pt x="41" y="120"/>
                  <a:pt x="41" y="120"/>
                  <a:pt x="41" y="120"/>
                </a:cubicBezTo>
                <a:cubicBezTo>
                  <a:pt x="40" y="118"/>
                  <a:pt x="40" y="118"/>
                  <a:pt x="40" y="118"/>
                </a:cubicBezTo>
                <a:cubicBezTo>
                  <a:pt x="40" y="117"/>
                  <a:pt x="40" y="117"/>
                  <a:pt x="40" y="117"/>
                </a:cubicBezTo>
                <a:cubicBezTo>
                  <a:pt x="35" y="117"/>
                  <a:pt x="35" y="117"/>
                  <a:pt x="35" y="117"/>
                </a:cubicBezTo>
                <a:cubicBezTo>
                  <a:pt x="34" y="118"/>
                  <a:pt x="34" y="118"/>
                  <a:pt x="34" y="118"/>
                </a:cubicBezTo>
                <a:cubicBezTo>
                  <a:pt x="34" y="120"/>
                  <a:pt x="34" y="120"/>
                  <a:pt x="34" y="120"/>
                </a:cubicBezTo>
                <a:cubicBezTo>
                  <a:pt x="29" y="120"/>
                  <a:pt x="29" y="120"/>
                  <a:pt x="29" y="120"/>
                </a:cubicBezTo>
                <a:cubicBezTo>
                  <a:pt x="30" y="118"/>
                  <a:pt x="30" y="118"/>
                  <a:pt x="30" y="118"/>
                </a:cubicBezTo>
                <a:cubicBezTo>
                  <a:pt x="35" y="104"/>
                  <a:pt x="35" y="104"/>
                  <a:pt x="35" y="104"/>
                </a:cubicBezTo>
                <a:cubicBezTo>
                  <a:pt x="40" y="104"/>
                  <a:pt x="40" y="104"/>
                  <a:pt x="40" y="104"/>
                </a:cubicBezTo>
                <a:lnTo>
                  <a:pt x="45" y="118"/>
                </a:lnTo>
                <a:close/>
                <a:moveTo>
                  <a:pt x="39" y="114"/>
                </a:moveTo>
                <a:cubicBezTo>
                  <a:pt x="37" y="108"/>
                  <a:pt x="37" y="108"/>
                  <a:pt x="37" y="108"/>
                </a:cubicBezTo>
                <a:cubicBezTo>
                  <a:pt x="36" y="114"/>
                  <a:pt x="36" y="114"/>
                  <a:pt x="36" y="114"/>
                </a:cubicBezTo>
                <a:lnTo>
                  <a:pt x="39" y="114"/>
                </a:lnTo>
                <a:close/>
                <a:moveTo>
                  <a:pt x="62" y="118"/>
                </a:moveTo>
                <a:cubicBezTo>
                  <a:pt x="62" y="120"/>
                  <a:pt x="62" y="120"/>
                  <a:pt x="62" y="120"/>
                </a:cubicBezTo>
                <a:cubicBezTo>
                  <a:pt x="57" y="120"/>
                  <a:pt x="57" y="120"/>
                  <a:pt x="57" y="120"/>
                </a:cubicBezTo>
                <a:cubicBezTo>
                  <a:pt x="56" y="118"/>
                  <a:pt x="56" y="118"/>
                  <a:pt x="56" y="118"/>
                </a:cubicBezTo>
                <a:cubicBezTo>
                  <a:pt x="55" y="115"/>
                  <a:pt x="55" y="115"/>
                  <a:pt x="55" y="115"/>
                </a:cubicBezTo>
                <a:cubicBezTo>
                  <a:pt x="54" y="114"/>
                  <a:pt x="54" y="114"/>
                  <a:pt x="54" y="114"/>
                </a:cubicBezTo>
                <a:cubicBezTo>
                  <a:pt x="53" y="114"/>
                  <a:pt x="53" y="113"/>
                  <a:pt x="53" y="113"/>
                </a:cubicBezTo>
                <a:cubicBezTo>
                  <a:pt x="52" y="113"/>
                  <a:pt x="52" y="113"/>
                  <a:pt x="52" y="113"/>
                </a:cubicBezTo>
                <a:cubicBezTo>
                  <a:pt x="52" y="118"/>
                  <a:pt x="52" y="118"/>
                  <a:pt x="52" y="118"/>
                </a:cubicBezTo>
                <a:cubicBezTo>
                  <a:pt x="52" y="120"/>
                  <a:pt x="52" y="120"/>
                  <a:pt x="52" y="120"/>
                </a:cubicBezTo>
                <a:cubicBezTo>
                  <a:pt x="47" y="120"/>
                  <a:pt x="47" y="120"/>
                  <a:pt x="47" y="120"/>
                </a:cubicBezTo>
                <a:cubicBezTo>
                  <a:pt x="47" y="118"/>
                  <a:pt x="47" y="118"/>
                  <a:pt x="47" y="118"/>
                </a:cubicBezTo>
                <a:cubicBezTo>
                  <a:pt x="47" y="104"/>
                  <a:pt x="47" y="104"/>
                  <a:pt x="47" y="104"/>
                </a:cubicBezTo>
                <a:cubicBezTo>
                  <a:pt x="55" y="104"/>
                  <a:pt x="55" y="104"/>
                  <a:pt x="55" y="104"/>
                </a:cubicBezTo>
                <a:cubicBezTo>
                  <a:pt x="57" y="104"/>
                  <a:pt x="58" y="104"/>
                  <a:pt x="59" y="105"/>
                </a:cubicBezTo>
                <a:cubicBezTo>
                  <a:pt x="59" y="105"/>
                  <a:pt x="60" y="105"/>
                  <a:pt x="61" y="106"/>
                </a:cubicBezTo>
                <a:cubicBezTo>
                  <a:pt x="61" y="107"/>
                  <a:pt x="61" y="108"/>
                  <a:pt x="61" y="109"/>
                </a:cubicBezTo>
                <a:cubicBezTo>
                  <a:pt x="61" y="109"/>
                  <a:pt x="61" y="110"/>
                  <a:pt x="61" y="111"/>
                </a:cubicBezTo>
                <a:cubicBezTo>
                  <a:pt x="60" y="111"/>
                  <a:pt x="60" y="112"/>
                  <a:pt x="59" y="112"/>
                </a:cubicBezTo>
                <a:cubicBezTo>
                  <a:pt x="59" y="112"/>
                  <a:pt x="58" y="113"/>
                  <a:pt x="57" y="113"/>
                </a:cubicBezTo>
                <a:cubicBezTo>
                  <a:pt x="58" y="113"/>
                  <a:pt x="58" y="113"/>
                  <a:pt x="59" y="113"/>
                </a:cubicBezTo>
                <a:cubicBezTo>
                  <a:pt x="59" y="114"/>
                  <a:pt x="59" y="114"/>
                  <a:pt x="59" y="114"/>
                </a:cubicBezTo>
                <a:cubicBezTo>
                  <a:pt x="60" y="115"/>
                  <a:pt x="60" y="115"/>
                  <a:pt x="60" y="115"/>
                </a:cubicBezTo>
                <a:lnTo>
                  <a:pt x="62" y="118"/>
                </a:lnTo>
                <a:close/>
                <a:moveTo>
                  <a:pt x="56" y="109"/>
                </a:moveTo>
                <a:cubicBezTo>
                  <a:pt x="56" y="108"/>
                  <a:pt x="56" y="108"/>
                  <a:pt x="56" y="108"/>
                </a:cubicBezTo>
                <a:cubicBezTo>
                  <a:pt x="56" y="108"/>
                  <a:pt x="55" y="107"/>
                  <a:pt x="54" y="107"/>
                </a:cubicBezTo>
                <a:cubicBezTo>
                  <a:pt x="52" y="107"/>
                  <a:pt x="52" y="107"/>
                  <a:pt x="52" y="107"/>
                </a:cubicBezTo>
                <a:cubicBezTo>
                  <a:pt x="52" y="110"/>
                  <a:pt x="52" y="110"/>
                  <a:pt x="52" y="110"/>
                </a:cubicBezTo>
                <a:cubicBezTo>
                  <a:pt x="54" y="110"/>
                  <a:pt x="54" y="110"/>
                  <a:pt x="54" y="110"/>
                </a:cubicBezTo>
                <a:cubicBezTo>
                  <a:pt x="54" y="110"/>
                  <a:pt x="55" y="110"/>
                  <a:pt x="55" y="110"/>
                </a:cubicBezTo>
                <a:cubicBezTo>
                  <a:pt x="56" y="110"/>
                  <a:pt x="56" y="110"/>
                  <a:pt x="56" y="110"/>
                </a:cubicBezTo>
                <a:cubicBezTo>
                  <a:pt x="56" y="110"/>
                  <a:pt x="56" y="109"/>
                  <a:pt x="56" y="109"/>
                </a:cubicBezTo>
                <a:close/>
                <a:moveTo>
                  <a:pt x="73" y="116"/>
                </a:moveTo>
                <a:cubicBezTo>
                  <a:pt x="72" y="116"/>
                  <a:pt x="72" y="116"/>
                  <a:pt x="71" y="116"/>
                </a:cubicBezTo>
                <a:cubicBezTo>
                  <a:pt x="70" y="116"/>
                  <a:pt x="69" y="116"/>
                  <a:pt x="69" y="115"/>
                </a:cubicBezTo>
                <a:cubicBezTo>
                  <a:pt x="68" y="115"/>
                  <a:pt x="68" y="114"/>
                  <a:pt x="68" y="112"/>
                </a:cubicBezTo>
                <a:cubicBezTo>
                  <a:pt x="68" y="111"/>
                  <a:pt x="68" y="109"/>
                  <a:pt x="68" y="109"/>
                </a:cubicBezTo>
                <a:cubicBezTo>
                  <a:pt x="69" y="108"/>
                  <a:pt x="70" y="108"/>
                  <a:pt x="71" y="108"/>
                </a:cubicBezTo>
                <a:cubicBezTo>
                  <a:pt x="71" y="108"/>
                  <a:pt x="72" y="108"/>
                  <a:pt x="72" y="108"/>
                </a:cubicBezTo>
                <a:cubicBezTo>
                  <a:pt x="73" y="108"/>
                  <a:pt x="73" y="108"/>
                  <a:pt x="73" y="109"/>
                </a:cubicBezTo>
                <a:cubicBezTo>
                  <a:pt x="73" y="109"/>
                  <a:pt x="74" y="109"/>
                  <a:pt x="74" y="110"/>
                </a:cubicBezTo>
                <a:cubicBezTo>
                  <a:pt x="78" y="109"/>
                  <a:pt x="78" y="109"/>
                  <a:pt x="78" y="109"/>
                </a:cubicBezTo>
                <a:cubicBezTo>
                  <a:pt x="77" y="107"/>
                  <a:pt x="77" y="106"/>
                  <a:pt x="75" y="105"/>
                </a:cubicBezTo>
                <a:cubicBezTo>
                  <a:pt x="74" y="104"/>
                  <a:pt x="73" y="104"/>
                  <a:pt x="71" y="104"/>
                </a:cubicBezTo>
                <a:cubicBezTo>
                  <a:pt x="68" y="104"/>
                  <a:pt x="66" y="105"/>
                  <a:pt x="65" y="106"/>
                </a:cubicBezTo>
                <a:cubicBezTo>
                  <a:pt x="64" y="107"/>
                  <a:pt x="63" y="109"/>
                  <a:pt x="63" y="112"/>
                </a:cubicBezTo>
                <a:cubicBezTo>
                  <a:pt x="63" y="114"/>
                  <a:pt x="63" y="115"/>
                  <a:pt x="64" y="117"/>
                </a:cubicBezTo>
                <a:cubicBezTo>
                  <a:pt x="64" y="117"/>
                  <a:pt x="65" y="117"/>
                  <a:pt x="65" y="118"/>
                </a:cubicBezTo>
                <a:cubicBezTo>
                  <a:pt x="66" y="118"/>
                  <a:pt x="66" y="119"/>
                  <a:pt x="67" y="119"/>
                </a:cubicBezTo>
                <a:cubicBezTo>
                  <a:pt x="68" y="120"/>
                  <a:pt x="69" y="120"/>
                  <a:pt x="71" y="120"/>
                </a:cubicBezTo>
                <a:cubicBezTo>
                  <a:pt x="72" y="120"/>
                  <a:pt x="74" y="120"/>
                  <a:pt x="74" y="119"/>
                </a:cubicBezTo>
                <a:cubicBezTo>
                  <a:pt x="75" y="119"/>
                  <a:pt x="76" y="118"/>
                  <a:pt x="76" y="118"/>
                </a:cubicBezTo>
                <a:cubicBezTo>
                  <a:pt x="77" y="118"/>
                  <a:pt x="77" y="118"/>
                  <a:pt x="77" y="118"/>
                </a:cubicBezTo>
                <a:cubicBezTo>
                  <a:pt x="77" y="117"/>
                  <a:pt x="78" y="116"/>
                  <a:pt x="78" y="115"/>
                </a:cubicBezTo>
                <a:cubicBezTo>
                  <a:pt x="74" y="113"/>
                  <a:pt x="74" y="113"/>
                  <a:pt x="74" y="113"/>
                </a:cubicBezTo>
                <a:cubicBezTo>
                  <a:pt x="74" y="114"/>
                  <a:pt x="73" y="115"/>
                  <a:pt x="73" y="116"/>
                </a:cubicBezTo>
                <a:close/>
                <a:moveTo>
                  <a:pt x="94" y="106"/>
                </a:moveTo>
                <a:cubicBezTo>
                  <a:pt x="95" y="107"/>
                  <a:pt x="96" y="109"/>
                  <a:pt x="96" y="112"/>
                </a:cubicBezTo>
                <a:cubicBezTo>
                  <a:pt x="96" y="114"/>
                  <a:pt x="95" y="115"/>
                  <a:pt x="95" y="116"/>
                </a:cubicBezTo>
                <a:cubicBezTo>
                  <a:pt x="94" y="117"/>
                  <a:pt x="94" y="117"/>
                  <a:pt x="94" y="118"/>
                </a:cubicBezTo>
                <a:cubicBezTo>
                  <a:pt x="93" y="118"/>
                  <a:pt x="93" y="119"/>
                  <a:pt x="92" y="119"/>
                </a:cubicBezTo>
                <a:cubicBezTo>
                  <a:pt x="91" y="120"/>
                  <a:pt x="90" y="120"/>
                  <a:pt x="88" y="120"/>
                </a:cubicBezTo>
                <a:cubicBezTo>
                  <a:pt x="86" y="120"/>
                  <a:pt x="85" y="120"/>
                  <a:pt x="84" y="119"/>
                </a:cubicBezTo>
                <a:cubicBezTo>
                  <a:pt x="83" y="119"/>
                  <a:pt x="82" y="118"/>
                  <a:pt x="82" y="118"/>
                </a:cubicBezTo>
                <a:cubicBezTo>
                  <a:pt x="81" y="117"/>
                  <a:pt x="81" y="117"/>
                  <a:pt x="81" y="116"/>
                </a:cubicBezTo>
                <a:cubicBezTo>
                  <a:pt x="80" y="115"/>
                  <a:pt x="80" y="114"/>
                  <a:pt x="80" y="112"/>
                </a:cubicBezTo>
                <a:cubicBezTo>
                  <a:pt x="80" y="109"/>
                  <a:pt x="80" y="107"/>
                  <a:pt x="82" y="106"/>
                </a:cubicBezTo>
                <a:cubicBezTo>
                  <a:pt x="83" y="105"/>
                  <a:pt x="85" y="104"/>
                  <a:pt x="88" y="104"/>
                </a:cubicBezTo>
                <a:cubicBezTo>
                  <a:pt x="90" y="104"/>
                  <a:pt x="92" y="105"/>
                  <a:pt x="94" y="106"/>
                </a:cubicBezTo>
                <a:close/>
                <a:moveTo>
                  <a:pt x="91" y="112"/>
                </a:moveTo>
                <a:cubicBezTo>
                  <a:pt x="91" y="110"/>
                  <a:pt x="91" y="109"/>
                  <a:pt x="90" y="109"/>
                </a:cubicBezTo>
                <a:cubicBezTo>
                  <a:pt x="89" y="108"/>
                  <a:pt x="89" y="108"/>
                  <a:pt x="88" y="108"/>
                </a:cubicBezTo>
                <a:cubicBezTo>
                  <a:pt x="87" y="108"/>
                  <a:pt x="86" y="108"/>
                  <a:pt x="85" y="109"/>
                </a:cubicBezTo>
                <a:cubicBezTo>
                  <a:pt x="85" y="109"/>
                  <a:pt x="84" y="110"/>
                  <a:pt x="84" y="112"/>
                </a:cubicBezTo>
                <a:cubicBezTo>
                  <a:pt x="84" y="114"/>
                  <a:pt x="85" y="115"/>
                  <a:pt x="85" y="115"/>
                </a:cubicBezTo>
                <a:cubicBezTo>
                  <a:pt x="86" y="116"/>
                  <a:pt x="87" y="116"/>
                  <a:pt x="88" y="116"/>
                </a:cubicBezTo>
                <a:cubicBezTo>
                  <a:pt x="89" y="116"/>
                  <a:pt x="89" y="116"/>
                  <a:pt x="90" y="115"/>
                </a:cubicBezTo>
                <a:cubicBezTo>
                  <a:pt x="91" y="115"/>
                  <a:pt x="91" y="113"/>
                  <a:pt x="91" y="112"/>
                </a:cubicBezTo>
                <a:close/>
                <a:moveTo>
                  <a:pt x="112" y="109"/>
                </a:moveTo>
                <a:cubicBezTo>
                  <a:pt x="112" y="110"/>
                  <a:pt x="112" y="111"/>
                  <a:pt x="112" y="112"/>
                </a:cubicBezTo>
                <a:cubicBezTo>
                  <a:pt x="112" y="114"/>
                  <a:pt x="112" y="115"/>
                  <a:pt x="112" y="116"/>
                </a:cubicBezTo>
                <a:cubicBezTo>
                  <a:pt x="112" y="117"/>
                  <a:pt x="111" y="117"/>
                  <a:pt x="110" y="118"/>
                </a:cubicBezTo>
                <a:cubicBezTo>
                  <a:pt x="110" y="118"/>
                  <a:pt x="110" y="118"/>
                  <a:pt x="110" y="118"/>
                </a:cubicBezTo>
                <a:cubicBezTo>
                  <a:pt x="110" y="119"/>
                  <a:pt x="109" y="119"/>
                  <a:pt x="108" y="119"/>
                </a:cubicBezTo>
                <a:cubicBezTo>
                  <a:pt x="107" y="119"/>
                  <a:pt x="106" y="120"/>
                  <a:pt x="105" y="120"/>
                </a:cubicBezTo>
                <a:cubicBezTo>
                  <a:pt x="98" y="120"/>
                  <a:pt x="98" y="120"/>
                  <a:pt x="98" y="120"/>
                </a:cubicBezTo>
                <a:cubicBezTo>
                  <a:pt x="98" y="118"/>
                  <a:pt x="98" y="118"/>
                  <a:pt x="98" y="118"/>
                </a:cubicBezTo>
                <a:cubicBezTo>
                  <a:pt x="98" y="104"/>
                  <a:pt x="98" y="104"/>
                  <a:pt x="98" y="104"/>
                </a:cubicBezTo>
                <a:cubicBezTo>
                  <a:pt x="105" y="104"/>
                  <a:pt x="105" y="104"/>
                  <a:pt x="105" y="104"/>
                </a:cubicBezTo>
                <a:cubicBezTo>
                  <a:pt x="107" y="104"/>
                  <a:pt x="108" y="104"/>
                  <a:pt x="109" y="105"/>
                </a:cubicBezTo>
                <a:cubicBezTo>
                  <a:pt x="110" y="105"/>
                  <a:pt x="110" y="106"/>
                  <a:pt x="111" y="106"/>
                </a:cubicBezTo>
                <a:cubicBezTo>
                  <a:pt x="111" y="107"/>
                  <a:pt x="112" y="108"/>
                  <a:pt x="112" y="109"/>
                </a:cubicBezTo>
                <a:close/>
                <a:moveTo>
                  <a:pt x="108" y="112"/>
                </a:moveTo>
                <a:cubicBezTo>
                  <a:pt x="108" y="110"/>
                  <a:pt x="107" y="109"/>
                  <a:pt x="107" y="109"/>
                </a:cubicBezTo>
                <a:cubicBezTo>
                  <a:pt x="106" y="108"/>
                  <a:pt x="105" y="108"/>
                  <a:pt x="104" y="108"/>
                </a:cubicBezTo>
                <a:cubicBezTo>
                  <a:pt x="103" y="108"/>
                  <a:pt x="103" y="108"/>
                  <a:pt x="103" y="108"/>
                </a:cubicBezTo>
                <a:cubicBezTo>
                  <a:pt x="103" y="116"/>
                  <a:pt x="103" y="116"/>
                  <a:pt x="103" y="116"/>
                </a:cubicBezTo>
                <a:cubicBezTo>
                  <a:pt x="104" y="116"/>
                  <a:pt x="104" y="116"/>
                  <a:pt x="104" y="116"/>
                </a:cubicBezTo>
                <a:cubicBezTo>
                  <a:pt x="105" y="116"/>
                  <a:pt x="106" y="116"/>
                  <a:pt x="106" y="116"/>
                </a:cubicBezTo>
                <a:cubicBezTo>
                  <a:pt x="107" y="116"/>
                  <a:pt x="107" y="115"/>
                  <a:pt x="107" y="115"/>
                </a:cubicBezTo>
                <a:cubicBezTo>
                  <a:pt x="108" y="114"/>
                  <a:pt x="108" y="113"/>
                  <a:pt x="108" y="112"/>
                </a:cubicBezTo>
                <a:close/>
                <a:moveTo>
                  <a:pt x="120" y="113"/>
                </a:moveTo>
                <a:cubicBezTo>
                  <a:pt x="127" y="113"/>
                  <a:pt x="127" y="113"/>
                  <a:pt x="127" y="113"/>
                </a:cubicBezTo>
                <a:cubicBezTo>
                  <a:pt x="127" y="110"/>
                  <a:pt x="127" y="110"/>
                  <a:pt x="127" y="110"/>
                </a:cubicBezTo>
                <a:cubicBezTo>
                  <a:pt x="120" y="110"/>
                  <a:pt x="120" y="110"/>
                  <a:pt x="120" y="110"/>
                </a:cubicBezTo>
                <a:cubicBezTo>
                  <a:pt x="120" y="108"/>
                  <a:pt x="120" y="108"/>
                  <a:pt x="120" y="108"/>
                </a:cubicBezTo>
                <a:cubicBezTo>
                  <a:pt x="128" y="108"/>
                  <a:pt x="128" y="108"/>
                  <a:pt x="128" y="108"/>
                </a:cubicBezTo>
                <a:cubicBezTo>
                  <a:pt x="128" y="104"/>
                  <a:pt x="128" y="104"/>
                  <a:pt x="128" y="104"/>
                </a:cubicBezTo>
                <a:cubicBezTo>
                  <a:pt x="115" y="104"/>
                  <a:pt x="115" y="104"/>
                  <a:pt x="115" y="104"/>
                </a:cubicBezTo>
                <a:cubicBezTo>
                  <a:pt x="115" y="118"/>
                  <a:pt x="115" y="118"/>
                  <a:pt x="115" y="118"/>
                </a:cubicBezTo>
                <a:cubicBezTo>
                  <a:pt x="115" y="120"/>
                  <a:pt x="115" y="120"/>
                  <a:pt x="115" y="120"/>
                </a:cubicBezTo>
                <a:cubicBezTo>
                  <a:pt x="128" y="120"/>
                  <a:pt x="128" y="120"/>
                  <a:pt x="128" y="120"/>
                </a:cubicBezTo>
                <a:cubicBezTo>
                  <a:pt x="128" y="118"/>
                  <a:pt x="128" y="118"/>
                  <a:pt x="128" y="118"/>
                </a:cubicBezTo>
                <a:cubicBezTo>
                  <a:pt x="128" y="116"/>
                  <a:pt x="128" y="116"/>
                  <a:pt x="128" y="116"/>
                </a:cubicBezTo>
                <a:cubicBezTo>
                  <a:pt x="120" y="116"/>
                  <a:pt x="120" y="116"/>
                  <a:pt x="120" y="116"/>
                </a:cubicBezTo>
                <a:lnTo>
                  <a:pt x="120" y="113"/>
                </a:ln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95" name="Freeform 11"/>
          <p:cNvSpPr>
            <a:spLocks noEditPoints="1"/>
          </p:cNvSpPr>
          <p:nvPr/>
        </p:nvSpPr>
        <p:spPr bwMode="auto">
          <a:xfrm>
            <a:off x="7928318" y="2264053"/>
            <a:ext cx="297450" cy="389228"/>
          </a:xfrm>
          <a:custGeom>
            <a:avLst/>
            <a:gdLst>
              <a:gd name="T0" fmla="*/ 95 w 114"/>
              <a:gd name="T1" fmla="*/ 99 h 149"/>
              <a:gd name="T2" fmla="*/ 93 w 114"/>
              <a:gd name="T3" fmla="*/ 98 h 149"/>
              <a:gd name="T4" fmla="*/ 89 w 114"/>
              <a:gd name="T5" fmla="*/ 96 h 149"/>
              <a:gd name="T6" fmla="*/ 74 w 114"/>
              <a:gd name="T7" fmla="*/ 85 h 149"/>
              <a:gd name="T8" fmla="*/ 90 w 114"/>
              <a:gd name="T9" fmla="*/ 58 h 149"/>
              <a:gd name="T10" fmla="*/ 57 w 114"/>
              <a:gd name="T11" fmla="*/ 1 h 149"/>
              <a:gd name="T12" fmla="*/ 19 w 114"/>
              <a:gd name="T13" fmla="*/ 41 h 149"/>
              <a:gd name="T14" fmla="*/ 42 w 114"/>
              <a:gd name="T15" fmla="*/ 87 h 149"/>
              <a:gd name="T16" fmla="*/ 25 w 114"/>
              <a:gd name="T17" fmla="*/ 96 h 149"/>
              <a:gd name="T18" fmla="*/ 21 w 114"/>
              <a:gd name="T19" fmla="*/ 98 h 149"/>
              <a:gd name="T20" fmla="*/ 19 w 114"/>
              <a:gd name="T21" fmla="*/ 99 h 149"/>
              <a:gd name="T22" fmla="*/ 0 w 114"/>
              <a:gd name="T23" fmla="*/ 123 h 149"/>
              <a:gd name="T24" fmla="*/ 1 w 114"/>
              <a:gd name="T25" fmla="*/ 149 h 149"/>
              <a:gd name="T26" fmla="*/ 113 w 114"/>
              <a:gd name="T27" fmla="*/ 149 h 149"/>
              <a:gd name="T28" fmla="*/ 114 w 114"/>
              <a:gd name="T29" fmla="*/ 147 h 149"/>
              <a:gd name="T30" fmla="*/ 95 w 114"/>
              <a:gd name="T31" fmla="*/ 99 h 149"/>
              <a:gd name="T32" fmla="*/ 82 w 114"/>
              <a:gd name="T33" fmla="*/ 28 h 149"/>
              <a:gd name="T34" fmla="*/ 30 w 114"/>
              <a:gd name="T35" fmla="*/ 26 h 149"/>
              <a:gd name="T36" fmla="*/ 40 w 114"/>
              <a:gd name="T37" fmla="*/ 74 h 149"/>
              <a:gd name="T38" fmla="*/ 33 w 114"/>
              <a:gd name="T39" fmla="*/ 61 h 149"/>
              <a:gd name="T40" fmla="*/ 43 w 114"/>
              <a:gd name="T41" fmla="*/ 25 h 149"/>
              <a:gd name="T42" fmla="*/ 62 w 114"/>
              <a:gd name="T43" fmla="*/ 42 h 149"/>
              <a:gd name="T44" fmla="*/ 50 w 114"/>
              <a:gd name="T45" fmla="*/ 29 h 149"/>
              <a:gd name="T46" fmla="*/ 77 w 114"/>
              <a:gd name="T47" fmla="*/ 43 h 149"/>
              <a:gd name="T48" fmla="*/ 80 w 114"/>
              <a:gd name="T49" fmla="*/ 47 h 149"/>
              <a:gd name="T50" fmla="*/ 67 w 114"/>
              <a:gd name="T51" fmla="*/ 68 h 149"/>
              <a:gd name="T52" fmla="*/ 56 w 114"/>
              <a:gd name="T53" fmla="*/ 70 h 149"/>
              <a:gd name="T54" fmla="*/ 67 w 114"/>
              <a:gd name="T55" fmla="*/ 70 h 149"/>
              <a:gd name="T56" fmla="*/ 81 w 114"/>
              <a:gd name="T57" fmla="*/ 50 h 149"/>
              <a:gd name="T58" fmla="*/ 82 w 114"/>
              <a:gd name="T59" fmla="*/ 57 h 149"/>
              <a:gd name="T60" fmla="*/ 73 w 114"/>
              <a:gd name="T61" fmla="*/ 74 h 149"/>
              <a:gd name="T62" fmla="*/ 73 w 114"/>
              <a:gd name="T63" fmla="*/ 74 h 149"/>
              <a:gd name="T64" fmla="*/ 57 w 114"/>
              <a:gd name="T65" fmla="*/ 85 h 149"/>
              <a:gd name="T66" fmla="*/ 42 w 114"/>
              <a:gd name="T67" fmla="*/ 76 h 149"/>
              <a:gd name="T68" fmla="*/ 79 w 114"/>
              <a:gd name="T69" fmla="*/ 99 h 149"/>
              <a:gd name="T70" fmla="*/ 57 w 114"/>
              <a:gd name="T71" fmla="*/ 113 h 149"/>
              <a:gd name="T72" fmla="*/ 36 w 114"/>
              <a:gd name="T73" fmla="*/ 100 h 149"/>
              <a:gd name="T74" fmla="*/ 41 w 114"/>
              <a:gd name="T75" fmla="*/ 93 h 149"/>
              <a:gd name="T76" fmla="*/ 42 w 114"/>
              <a:gd name="T77" fmla="*/ 92 h 149"/>
              <a:gd name="T78" fmla="*/ 42 w 114"/>
              <a:gd name="T79" fmla="*/ 91 h 149"/>
              <a:gd name="T80" fmla="*/ 43 w 114"/>
              <a:gd name="T81" fmla="*/ 86 h 149"/>
              <a:gd name="T82" fmla="*/ 53 w 114"/>
              <a:gd name="T83" fmla="*/ 86 h 149"/>
              <a:gd name="T84" fmla="*/ 57 w 114"/>
              <a:gd name="T85" fmla="*/ 87 h 149"/>
              <a:gd name="T86" fmla="*/ 73 w 114"/>
              <a:gd name="T87" fmla="*/ 76 h 149"/>
              <a:gd name="T88" fmla="*/ 74 w 114"/>
              <a:gd name="T89" fmla="*/ 92 h 149"/>
              <a:gd name="T90" fmla="*/ 74 w 114"/>
              <a:gd name="T91" fmla="*/ 92 h 149"/>
              <a:gd name="T92" fmla="*/ 75 w 114"/>
              <a:gd name="T93" fmla="*/ 93 h 149"/>
              <a:gd name="T94" fmla="*/ 82 w 114"/>
              <a:gd name="T95" fmla="*/ 9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4" h="149">
                <a:moveTo>
                  <a:pt x="95" y="99"/>
                </a:moveTo>
                <a:cubicBezTo>
                  <a:pt x="95" y="99"/>
                  <a:pt x="95" y="99"/>
                  <a:pt x="95" y="99"/>
                </a:cubicBezTo>
                <a:cubicBezTo>
                  <a:pt x="95" y="99"/>
                  <a:pt x="94" y="98"/>
                  <a:pt x="94" y="98"/>
                </a:cubicBezTo>
                <a:cubicBezTo>
                  <a:pt x="93" y="98"/>
                  <a:pt x="93" y="98"/>
                  <a:pt x="93" y="98"/>
                </a:cubicBezTo>
                <a:cubicBezTo>
                  <a:pt x="92" y="97"/>
                  <a:pt x="90" y="97"/>
                  <a:pt x="89" y="96"/>
                </a:cubicBezTo>
                <a:cubicBezTo>
                  <a:pt x="89" y="96"/>
                  <a:pt x="89" y="96"/>
                  <a:pt x="89" y="96"/>
                </a:cubicBezTo>
                <a:cubicBezTo>
                  <a:pt x="84" y="94"/>
                  <a:pt x="80" y="93"/>
                  <a:pt x="75" y="92"/>
                </a:cubicBezTo>
                <a:cubicBezTo>
                  <a:pt x="75" y="90"/>
                  <a:pt x="74" y="88"/>
                  <a:pt x="74" y="85"/>
                </a:cubicBezTo>
                <a:cubicBezTo>
                  <a:pt x="79" y="85"/>
                  <a:pt x="93" y="81"/>
                  <a:pt x="92" y="79"/>
                </a:cubicBezTo>
                <a:cubicBezTo>
                  <a:pt x="87" y="74"/>
                  <a:pt x="89" y="64"/>
                  <a:pt x="90" y="58"/>
                </a:cubicBezTo>
                <a:cubicBezTo>
                  <a:pt x="92" y="44"/>
                  <a:pt x="94" y="38"/>
                  <a:pt x="89" y="22"/>
                </a:cubicBezTo>
                <a:cubicBezTo>
                  <a:pt x="85" y="11"/>
                  <a:pt x="72" y="0"/>
                  <a:pt x="57" y="1"/>
                </a:cubicBezTo>
                <a:cubicBezTo>
                  <a:pt x="51" y="1"/>
                  <a:pt x="46" y="3"/>
                  <a:pt x="40" y="7"/>
                </a:cubicBezTo>
                <a:cubicBezTo>
                  <a:pt x="27" y="9"/>
                  <a:pt x="18" y="20"/>
                  <a:pt x="19" y="41"/>
                </a:cubicBezTo>
                <a:cubicBezTo>
                  <a:pt x="20" y="52"/>
                  <a:pt x="29" y="65"/>
                  <a:pt x="21" y="79"/>
                </a:cubicBezTo>
                <a:cubicBezTo>
                  <a:pt x="19" y="81"/>
                  <a:pt x="34" y="88"/>
                  <a:pt x="42" y="87"/>
                </a:cubicBezTo>
                <a:cubicBezTo>
                  <a:pt x="42" y="89"/>
                  <a:pt x="41" y="90"/>
                  <a:pt x="41" y="91"/>
                </a:cubicBezTo>
                <a:cubicBezTo>
                  <a:pt x="35" y="92"/>
                  <a:pt x="30" y="94"/>
                  <a:pt x="25" y="96"/>
                </a:cubicBezTo>
                <a:cubicBezTo>
                  <a:pt x="25" y="96"/>
                  <a:pt x="25" y="96"/>
                  <a:pt x="25" y="96"/>
                </a:cubicBezTo>
                <a:cubicBezTo>
                  <a:pt x="24" y="97"/>
                  <a:pt x="22" y="97"/>
                  <a:pt x="21" y="98"/>
                </a:cubicBezTo>
                <a:cubicBezTo>
                  <a:pt x="21" y="98"/>
                  <a:pt x="21" y="98"/>
                  <a:pt x="20" y="98"/>
                </a:cubicBezTo>
                <a:cubicBezTo>
                  <a:pt x="20" y="98"/>
                  <a:pt x="19" y="99"/>
                  <a:pt x="19" y="99"/>
                </a:cubicBezTo>
                <a:cubicBezTo>
                  <a:pt x="19" y="99"/>
                  <a:pt x="19" y="99"/>
                  <a:pt x="19" y="99"/>
                </a:cubicBezTo>
                <a:cubicBezTo>
                  <a:pt x="7" y="105"/>
                  <a:pt x="0" y="114"/>
                  <a:pt x="0" y="123"/>
                </a:cubicBezTo>
                <a:cubicBezTo>
                  <a:pt x="0" y="149"/>
                  <a:pt x="0" y="149"/>
                  <a:pt x="0" y="149"/>
                </a:cubicBezTo>
                <a:cubicBezTo>
                  <a:pt x="0" y="149"/>
                  <a:pt x="1" y="149"/>
                  <a:pt x="1" y="149"/>
                </a:cubicBezTo>
                <a:cubicBezTo>
                  <a:pt x="1" y="149"/>
                  <a:pt x="1" y="149"/>
                  <a:pt x="1" y="149"/>
                </a:cubicBezTo>
                <a:cubicBezTo>
                  <a:pt x="113" y="149"/>
                  <a:pt x="113" y="149"/>
                  <a:pt x="113" y="149"/>
                </a:cubicBezTo>
                <a:cubicBezTo>
                  <a:pt x="113" y="149"/>
                  <a:pt x="113" y="148"/>
                  <a:pt x="113" y="148"/>
                </a:cubicBezTo>
                <a:cubicBezTo>
                  <a:pt x="113" y="147"/>
                  <a:pt x="114" y="147"/>
                  <a:pt x="114" y="147"/>
                </a:cubicBezTo>
                <a:cubicBezTo>
                  <a:pt x="114" y="123"/>
                  <a:pt x="114" y="123"/>
                  <a:pt x="114" y="123"/>
                </a:cubicBezTo>
                <a:cubicBezTo>
                  <a:pt x="114" y="114"/>
                  <a:pt x="107" y="105"/>
                  <a:pt x="95" y="99"/>
                </a:cubicBezTo>
                <a:close/>
                <a:moveTo>
                  <a:pt x="59" y="7"/>
                </a:moveTo>
                <a:cubicBezTo>
                  <a:pt x="70" y="8"/>
                  <a:pt x="78" y="17"/>
                  <a:pt x="82" y="28"/>
                </a:cubicBezTo>
                <a:cubicBezTo>
                  <a:pt x="77" y="20"/>
                  <a:pt x="69" y="14"/>
                  <a:pt x="59" y="12"/>
                </a:cubicBezTo>
                <a:cubicBezTo>
                  <a:pt x="47" y="11"/>
                  <a:pt x="36" y="17"/>
                  <a:pt x="30" y="26"/>
                </a:cubicBezTo>
                <a:cubicBezTo>
                  <a:pt x="34" y="13"/>
                  <a:pt x="46" y="5"/>
                  <a:pt x="59" y="7"/>
                </a:cubicBezTo>
                <a:close/>
                <a:moveTo>
                  <a:pt x="40" y="74"/>
                </a:moveTo>
                <a:cubicBezTo>
                  <a:pt x="40" y="73"/>
                  <a:pt x="40" y="73"/>
                  <a:pt x="40" y="73"/>
                </a:cubicBezTo>
                <a:cubicBezTo>
                  <a:pt x="37" y="69"/>
                  <a:pt x="34" y="65"/>
                  <a:pt x="33" y="61"/>
                </a:cubicBezTo>
                <a:cubicBezTo>
                  <a:pt x="32" y="56"/>
                  <a:pt x="32" y="52"/>
                  <a:pt x="33" y="47"/>
                </a:cubicBezTo>
                <a:cubicBezTo>
                  <a:pt x="34" y="39"/>
                  <a:pt x="37" y="32"/>
                  <a:pt x="43" y="25"/>
                </a:cubicBezTo>
                <a:cubicBezTo>
                  <a:pt x="44" y="28"/>
                  <a:pt x="46" y="30"/>
                  <a:pt x="48" y="33"/>
                </a:cubicBezTo>
                <a:cubicBezTo>
                  <a:pt x="51" y="37"/>
                  <a:pt x="56" y="41"/>
                  <a:pt x="62" y="42"/>
                </a:cubicBezTo>
                <a:cubicBezTo>
                  <a:pt x="59" y="40"/>
                  <a:pt x="55" y="37"/>
                  <a:pt x="52" y="32"/>
                </a:cubicBezTo>
                <a:cubicBezTo>
                  <a:pt x="52" y="31"/>
                  <a:pt x="51" y="30"/>
                  <a:pt x="50" y="29"/>
                </a:cubicBezTo>
                <a:cubicBezTo>
                  <a:pt x="51" y="30"/>
                  <a:pt x="52" y="31"/>
                  <a:pt x="53" y="32"/>
                </a:cubicBezTo>
                <a:cubicBezTo>
                  <a:pt x="62" y="39"/>
                  <a:pt x="73" y="42"/>
                  <a:pt x="77" y="43"/>
                </a:cubicBezTo>
                <a:cubicBezTo>
                  <a:pt x="72" y="40"/>
                  <a:pt x="68" y="37"/>
                  <a:pt x="64" y="33"/>
                </a:cubicBezTo>
                <a:cubicBezTo>
                  <a:pt x="70" y="36"/>
                  <a:pt x="75" y="39"/>
                  <a:pt x="80" y="47"/>
                </a:cubicBezTo>
                <a:cubicBezTo>
                  <a:pt x="80" y="47"/>
                  <a:pt x="80" y="47"/>
                  <a:pt x="80" y="47"/>
                </a:cubicBezTo>
                <a:cubicBezTo>
                  <a:pt x="80" y="56"/>
                  <a:pt x="74" y="64"/>
                  <a:pt x="67" y="68"/>
                </a:cubicBezTo>
                <a:cubicBezTo>
                  <a:pt x="66" y="66"/>
                  <a:pt x="64" y="65"/>
                  <a:pt x="62" y="65"/>
                </a:cubicBezTo>
                <a:cubicBezTo>
                  <a:pt x="59" y="65"/>
                  <a:pt x="56" y="67"/>
                  <a:pt x="56" y="70"/>
                </a:cubicBezTo>
                <a:cubicBezTo>
                  <a:pt x="56" y="72"/>
                  <a:pt x="59" y="74"/>
                  <a:pt x="62" y="74"/>
                </a:cubicBezTo>
                <a:cubicBezTo>
                  <a:pt x="65" y="74"/>
                  <a:pt x="67" y="72"/>
                  <a:pt x="67" y="70"/>
                </a:cubicBezTo>
                <a:cubicBezTo>
                  <a:pt x="67" y="69"/>
                  <a:pt x="67" y="69"/>
                  <a:pt x="67" y="69"/>
                </a:cubicBezTo>
                <a:cubicBezTo>
                  <a:pt x="75" y="65"/>
                  <a:pt x="80" y="58"/>
                  <a:pt x="81" y="50"/>
                </a:cubicBezTo>
                <a:cubicBezTo>
                  <a:pt x="81" y="50"/>
                  <a:pt x="81" y="50"/>
                  <a:pt x="81" y="50"/>
                </a:cubicBezTo>
                <a:cubicBezTo>
                  <a:pt x="82" y="52"/>
                  <a:pt x="82" y="54"/>
                  <a:pt x="82" y="57"/>
                </a:cubicBezTo>
                <a:cubicBezTo>
                  <a:pt x="81" y="62"/>
                  <a:pt x="78" y="68"/>
                  <a:pt x="74" y="73"/>
                </a:cubicBezTo>
                <a:cubicBezTo>
                  <a:pt x="74" y="73"/>
                  <a:pt x="74" y="73"/>
                  <a:pt x="73" y="74"/>
                </a:cubicBezTo>
                <a:cubicBezTo>
                  <a:pt x="73" y="74"/>
                  <a:pt x="73" y="74"/>
                  <a:pt x="73" y="74"/>
                </a:cubicBezTo>
                <a:cubicBezTo>
                  <a:pt x="73" y="74"/>
                  <a:pt x="73" y="74"/>
                  <a:pt x="73" y="74"/>
                </a:cubicBezTo>
                <a:cubicBezTo>
                  <a:pt x="68" y="80"/>
                  <a:pt x="63" y="84"/>
                  <a:pt x="59" y="85"/>
                </a:cubicBezTo>
                <a:cubicBezTo>
                  <a:pt x="58" y="85"/>
                  <a:pt x="58" y="86"/>
                  <a:pt x="57" y="85"/>
                </a:cubicBezTo>
                <a:cubicBezTo>
                  <a:pt x="57" y="85"/>
                  <a:pt x="56" y="85"/>
                  <a:pt x="56" y="85"/>
                </a:cubicBezTo>
                <a:cubicBezTo>
                  <a:pt x="52" y="85"/>
                  <a:pt x="47" y="81"/>
                  <a:pt x="42" y="76"/>
                </a:cubicBezTo>
                <a:cubicBezTo>
                  <a:pt x="42" y="75"/>
                  <a:pt x="41" y="74"/>
                  <a:pt x="40" y="74"/>
                </a:cubicBezTo>
                <a:close/>
                <a:moveTo>
                  <a:pt x="79" y="99"/>
                </a:moveTo>
                <a:cubicBezTo>
                  <a:pt x="78" y="99"/>
                  <a:pt x="78" y="99"/>
                  <a:pt x="78" y="100"/>
                </a:cubicBezTo>
                <a:cubicBezTo>
                  <a:pt x="72" y="106"/>
                  <a:pt x="65" y="113"/>
                  <a:pt x="57" y="113"/>
                </a:cubicBezTo>
                <a:cubicBezTo>
                  <a:pt x="50" y="113"/>
                  <a:pt x="43" y="107"/>
                  <a:pt x="37" y="101"/>
                </a:cubicBezTo>
                <a:cubicBezTo>
                  <a:pt x="37" y="100"/>
                  <a:pt x="37" y="100"/>
                  <a:pt x="36" y="100"/>
                </a:cubicBezTo>
                <a:cubicBezTo>
                  <a:pt x="35" y="98"/>
                  <a:pt x="33" y="97"/>
                  <a:pt x="32" y="95"/>
                </a:cubicBezTo>
                <a:cubicBezTo>
                  <a:pt x="35" y="94"/>
                  <a:pt x="38" y="94"/>
                  <a:pt x="41" y="93"/>
                </a:cubicBezTo>
                <a:cubicBezTo>
                  <a:pt x="41" y="93"/>
                  <a:pt x="42" y="93"/>
                  <a:pt x="42" y="93"/>
                </a:cubicBezTo>
                <a:cubicBezTo>
                  <a:pt x="42" y="93"/>
                  <a:pt x="42" y="93"/>
                  <a:pt x="42" y="92"/>
                </a:cubicBezTo>
                <a:cubicBezTo>
                  <a:pt x="42" y="92"/>
                  <a:pt x="42" y="92"/>
                  <a:pt x="42" y="92"/>
                </a:cubicBezTo>
                <a:cubicBezTo>
                  <a:pt x="42" y="92"/>
                  <a:pt x="42" y="92"/>
                  <a:pt x="42" y="91"/>
                </a:cubicBezTo>
                <a:cubicBezTo>
                  <a:pt x="42" y="91"/>
                  <a:pt x="42" y="91"/>
                  <a:pt x="42" y="91"/>
                </a:cubicBezTo>
                <a:cubicBezTo>
                  <a:pt x="43" y="90"/>
                  <a:pt x="43" y="88"/>
                  <a:pt x="43" y="86"/>
                </a:cubicBezTo>
                <a:cubicBezTo>
                  <a:pt x="43" y="83"/>
                  <a:pt x="43" y="80"/>
                  <a:pt x="42" y="78"/>
                </a:cubicBezTo>
                <a:cubicBezTo>
                  <a:pt x="46" y="81"/>
                  <a:pt x="50" y="84"/>
                  <a:pt x="53" y="86"/>
                </a:cubicBezTo>
                <a:cubicBezTo>
                  <a:pt x="55" y="86"/>
                  <a:pt x="56" y="87"/>
                  <a:pt x="57" y="87"/>
                </a:cubicBezTo>
                <a:cubicBezTo>
                  <a:pt x="57" y="87"/>
                  <a:pt x="57" y="87"/>
                  <a:pt x="57" y="87"/>
                </a:cubicBezTo>
                <a:cubicBezTo>
                  <a:pt x="59" y="87"/>
                  <a:pt x="61" y="86"/>
                  <a:pt x="62" y="85"/>
                </a:cubicBezTo>
                <a:cubicBezTo>
                  <a:pt x="66" y="83"/>
                  <a:pt x="69" y="80"/>
                  <a:pt x="73" y="76"/>
                </a:cubicBezTo>
                <a:cubicBezTo>
                  <a:pt x="73" y="79"/>
                  <a:pt x="73" y="85"/>
                  <a:pt x="73" y="85"/>
                </a:cubicBezTo>
                <a:cubicBezTo>
                  <a:pt x="73" y="85"/>
                  <a:pt x="73" y="90"/>
                  <a:pt x="74" y="92"/>
                </a:cubicBezTo>
                <a:cubicBezTo>
                  <a:pt x="74" y="92"/>
                  <a:pt x="74" y="92"/>
                  <a:pt x="74" y="92"/>
                </a:cubicBezTo>
                <a:cubicBezTo>
                  <a:pt x="74" y="92"/>
                  <a:pt x="74" y="92"/>
                  <a:pt x="74" y="92"/>
                </a:cubicBezTo>
                <a:cubicBezTo>
                  <a:pt x="74" y="93"/>
                  <a:pt x="74" y="93"/>
                  <a:pt x="74" y="93"/>
                </a:cubicBezTo>
                <a:cubicBezTo>
                  <a:pt x="74" y="93"/>
                  <a:pt x="75" y="93"/>
                  <a:pt x="75" y="93"/>
                </a:cubicBezTo>
                <a:cubicBezTo>
                  <a:pt x="75" y="93"/>
                  <a:pt x="75" y="94"/>
                  <a:pt x="76" y="94"/>
                </a:cubicBezTo>
                <a:cubicBezTo>
                  <a:pt x="78" y="94"/>
                  <a:pt x="80" y="94"/>
                  <a:pt x="82" y="95"/>
                </a:cubicBezTo>
                <a:cubicBezTo>
                  <a:pt x="81" y="96"/>
                  <a:pt x="80" y="98"/>
                  <a:pt x="79" y="99"/>
                </a:cubicBez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96" name="Oval 10"/>
          <p:cNvSpPr>
            <a:spLocks noChangeArrowheads="1"/>
          </p:cNvSpPr>
          <p:nvPr/>
        </p:nvSpPr>
        <p:spPr bwMode="auto">
          <a:xfrm>
            <a:off x="931139" y="2019844"/>
            <a:ext cx="719138" cy="723900"/>
          </a:xfrm>
          <a:prstGeom prst="ellipse">
            <a:avLst/>
          </a:prstGeom>
          <a:gradFill>
            <a:gsLst>
              <a:gs pos="0">
                <a:srgbClr val="6A9DB2"/>
              </a:gs>
              <a:gs pos="100000">
                <a:srgbClr val="4F7D94"/>
              </a:gs>
            </a:gsLst>
            <a:lin ang="10800000" scaled="0"/>
          </a:gradFill>
          <a:ln w="19050">
            <a:noFill/>
          </a:ln>
          <a:effectLst>
            <a:outerShdw blurRad="419100" dist="4064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lt1"/>
              </a:solidFill>
              <a:cs typeface="+mn-ea"/>
              <a:sym typeface="+mn-lt"/>
            </a:endParaRPr>
          </a:p>
        </p:txBody>
      </p:sp>
      <p:sp>
        <p:nvSpPr>
          <p:cNvPr id="100" name="Oval 12"/>
          <p:cNvSpPr>
            <a:spLocks noChangeArrowheads="1"/>
          </p:cNvSpPr>
          <p:nvPr/>
        </p:nvSpPr>
        <p:spPr bwMode="auto">
          <a:xfrm>
            <a:off x="931139" y="4684444"/>
            <a:ext cx="719138" cy="723900"/>
          </a:xfrm>
          <a:prstGeom prst="ellipse">
            <a:avLst/>
          </a:prstGeom>
          <a:gradFill>
            <a:gsLst>
              <a:gs pos="0">
                <a:srgbClr val="6A9DB2"/>
              </a:gs>
              <a:gs pos="100000">
                <a:srgbClr val="4F7D94"/>
              </a:gs>
            </a:gsLst>
            <a:lin ang="10800000" scaled="0"/>
          </a:gradFill>
          <a:ln w="19050">
            <a:noFill/>
          </a:ln>
          <a:effectLst>
            <a:outerShdw blurRad="419100" dist="4064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lt1"/>
              </a:solidFill>
              <a:cs typeface="+mn-ea"/>
              <a:sym typeface="+mn-lt"/>
            </a:endParaRPr>
          </a:p>
        </p:txBody>
      </p:sp>
      <p:sp>
        <p:nvSpPr>
          <p:cNvPr id="109" name="Freeform 9"/>
          <p:cNvSpPr>
            <a:spLocks noEditPoints="1"/>
          </p:cNvSpPr>
          <p:nvPr/>
        </p:nvSpPr>
        <p:spPr bwMode="auto">
          <a:xfrm>
            <a:off x="1115446" y="2198792"/>
            <a:ext cx="350524" cy="366006"/>
          </a:xfrm>
          <a:custGeom>
            <a:avLst/>
            <a:gdLst>
              <a:gd name="T0" fmla="*/ 86 w 134"/>
              <a:gd name="T1" fmla="*/ 115 h 140"/>
              <a:gd name="T2" fmla="*/ 82 w 134"/>
              <a:gd name="T3" fmla="*/ 118 h 140"/>
              <a:gd name="T4" fmla="*/ 10 w 134"/>
              <a:gd name="T5" fmla="*/ 115 h 140"/>
              <a:gd name="T6" fmla="*/ 14 w 134"/>
              <a:gd name="T7" fmla="*/ 11 h 140"/>
              <a:gd name="T8" fmla="*/ 86 w 134"/>
              <a:gd name="T9" fmla="*/ 15 h 140"/>
              <a:gd name="T10" fmla="*/ 96 w 134"/>
              <a:gd name="T11" fmla="*/ 16 h 140"/>
              <a:gd name="T12" fmla="*/ 82 w 134"/>
              <a:gd name="T13" fmla="*/ 0 h 140"/>
              <a:gd name="T14" fmla="*/ 0 w 134"/>
              <a:gd name="T15" fmla="*/ 14 h 140"/>
              <a:gd name="T16" fmla="*/ 14 w 134"/>
              <a:gd name="T17" fmla="*/ 140 h 140"/>
              <a:gd name="T18" fmla="*/ 96 w 134"/>
              <a:gd name="T19" fmla="*/ 126 h 140"/>
              <a:gd name="T20" fmla="*/ 96 w 134"/>
              <a:gd name="T21" fmla="*/ 125 h 140"/>
              <a:gd name="T22" fmla="*/ 86 w 134"/>
              <a:gd name="T23" fmla="*/ 87 h 140"/>
              <a:gd name="T24" fmla="*/ 55 w 134"/>
              <a:gd name="T25" fmla="*/ 4 h 140"/>
              <a:gd name="T26" fmla="*/ 55 w 134"/>
              <a:gd name="T27" fmla="*/ 7 h 140"/>
              <a:gd name="T28" fmla="*/ 40 w 134"/>
              <a:gd name="T29" fmla="*/ 5 h 140"/>
              <a:gd name="T30" fmla="*/ 48 w 134"/>
              <a:gd name="T31" fmla="*/ 135 h 140"/>
              <a:gd name="T32" fmla="*/ 48 w 134"/>
              <a:gd name="T33" fmla="*/ 123 h 140"/>
              <a:gd name="T34" fmla="*/ 48 w 134"/>
              <a:gd name="T35" fmla="*/ 135 h 140"/>
              <a:gd name="T36" fmla="*/ 96 w 134"/>
              <a:gd name="T37" fmla="*/ 22 h 140"/>
              <a:gd name="T38" fmla="*/ 62 w 134"/>
              <a:gd name="T39" fmla="*/ 22 h 140"/>
              <a:gd name="T40" fmla="*/ 51 w 134"/>
              <a:gd name="T41" fmla="*/ 70 h 140"/>
              <a:gd name="T42" fmla="*/ 66 w 134"/>
              <a:gd name="T43" fmla="*/ 81 h 140"/>
              <a:gd name="T44" fmla="*/ 83 w 134"/>
              <a:gd name="T45" fmla="*/ 81 h 140"/>
              <a:gd name="T46" fmla="*/ 96 w 134"/>
              <a:gd name="T47" fmla="*/ 81 h 140"/>
              <a:gd name="T48" fmla="*/ 134 w 134"/>
              <a:gd name="T49" fmla="*/ 70 h 140"/>
              <a:gd name="T50" fmla="*/ 124 w 134"/>
              <a:gd name="T51" fmla="*/ 22 h 140"/>
              <a:gd name="T52" fmla="*/ 124 w 134"/>
              <a:gd name="T53" fmla="*/ 74 h 140"/>
              <a:gd name="T54" fmla="*/ 86 w 134"/>
              <a:gd name="T55" fmla="*/ 74 h 140"/>
              <a:gd name="T56" fmla="*/ 58 w 134"/>
              <a:gd name="T57" fmla="*/ 70 h 140"/>
              <a:gd name="T58" fmla="*/ 62 w 134"/>
              <a:gd name="T59" fmla="*/ 29 h 140"/>
              <a:gd name="T60" fmla="*/ 96 w 134"/>
              <a:gd name="T61" fmla="*/ 29 h 140"/>
              <a:gd name="T62" fmla="*/ 127 w 134"/>
              <a:gd name="T63" fmla="*/ 33 h 140"/>
              <a:gd name="T64" fmla="*/ 82 w 134"/>
              <a:gd name="T65" fmla="*/ 37 h 140"/>
              <a:gd name="T66" fmla="*/ 109 w 134"/>
              <a:gd name="T67" fmla="*/ 56 h 140"/>
              <a:gd name="T68" fmla="*/ 88 w 134"/>
              <a:gd name="T69" fmla="*/ 62 h 140"/>
              <a:gd name="T70" fmla="*/ 101 w 134"/>
              <a:gd name="T71" fmla="*/ 64 h 140"/>
              <a:gd name="T72" fmla="*/ 109 w 134"/>
              <a:gd name="T73" fmla="*/ 65 h 140"/>
              <a:gd name="T74" fmla="*/ 102 w 134"/>
              <a:gd name="T75" fmla="*/ 66 h 140"/>
              <a:gd name="T76" fmla="*/ 86 w 134"/>
              <a:gd name="T77" fmla="*/ 69 h 140"/>
              <a:gd name="T78" fmla="*/ 86 w 134"/>
              <a:gd name="T79" fmla="*/ 61 h 140"/>
              <a:gd name="T80" fmla="*/ 87 w 134"/>
              <a:gd name="T81" fmla="*/ 57 h 140"/>
              <a:gd name="T82" fmla="*/ 81 w 134"/>
              <a:gd name="T83" fmla="*/ 39 h 140"/>
              <a:gd name="T84" fmla="*/ 78 w 134"/>
              <a:gd name="T85" fmla="*/ 37 h 140"/>
              <a:gd name="T86" fmla="*/ 78 w 134"/>
              <a:gd name="T87" fmla="*/ 33 h 140"/>
              <a:gd name="T88" fmla="*/ 80 w 134"/>
              <a:gd name="T89" fmla="*/ 3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4" h="140">
                <a:moveTo>
                  <a:pt x="86" y="87"/>
                </a:moveTo>
                <a:cubicBezTo>
                  <a:pt x="86" y="115"/>
                  <a:pt x="86" y="115"/>
                  <a:pt x="86" y="115"/>
                </a:cubicBezTo>
                <a:cubicBezTo>
                  <a:pt x="86" y="115"/>
                  <a:pt x="86" y="115"/>
                  <a:pt x="86" y="115"/>
                </a:cubicBezTo>
                <a:cubicBezTo>
                  <a:pt x="86" y="117"/>
                  <a:pt x="84" y="118"/>
                  <a:pt x="82" y="118"/>
                </a:cubicBezTo>
                <a:cubicBezTo>
                  <a:pt x="14" y="118"/>
                  <a:pt x="14" y="118"/>
                  <a:pt x="14" y="118"/>
                </a:cubicBezTo>
                <a:cubicBezTo>
                  <a:pt x="12" y="118"/>
                  <a:pt x="10" y="117"/>
                  <a:pt x="10" y="115"/>
                </a:cubicBezTo>
                <a:cubicBezTo>
                  <a:pt x="10" y="15"/>
                  <a:pt x="10" y="15"/>
                  <a:pt x="10" y="15"/>
                </a:cubicBezTo>
                <a:cubicBezTo>
                  <a:pt x="10" y="13"/>
                  <a:pt x="12" y="11"/>
                  <a:pt x="14" y="11"/>
                </a:cubicBezTo>
                <a:cubicBezTo>
                  <a:pt x="82" y="11"/>
                  <a:pt x="82" y="11"/>
                  <a:pt x="82" y="11"/>
                </a:cubicBezTo>
                <a:cubicBezTo>
                  <a:pt x="84" y="11"/>
                  <a:pt x="86" y="13"/>
                  <a:pt x="86" y="15"/>
                </a:cubicBezTo>
                <a:cubicBezTo>
                  <a:pt x="86" y="16"/>
                  <a:pt x="86" y="16"/>
                  <a:pt x="86" y="16"/>
                </a:cubicBezTo>
                <a:cubicBezTo>
                  <a:pt x="96" y="16"/>
                  <a:pt x="96" y="16"/>
                  <a:pt x="96" y="16"/>
                </a:cubicBezTo>
                <a:cubicBezTo>
                  <a:pt x="96" y="14"/>
                  <a:pt x="96" y="14"/>
                  <a:pt x="96" y="14"/>
                </a:cubicBezTo>
                <a:cubicBezTo>
                  <a:pt x="96" y="6"/>
                  <a:pt x="90" y="0"/>
                  <a:pt x="82" y="0"/>
                </a:cubicBezTo>
                <a:cubicBezTo>
                  <a:pt x="14" y="0"/>
                  <a:pt x="14" y="0"/>
                  <a:pt x="14" y="0"/>
                </a:cubicBezTo>
                <a:cubicBezTo>
                  <a:pt x="6" y="0"/>
                  <a:pt x="0" y="6"/>
                  <a:pt x="0" y="14"/>
                </a:cubicBezTo>
                <a:cubicBezTo>
                  <a:pt x="0" y="126"/>
                  <a:pt x="0" y="126"/>
                  <a:pt x="0" y="126"/>
                </a:cubicBezTo>
                <a:cubicBezTo>
                  <a:pt x="0" y="134"/>
                  <a:pt x="6" y="140"/>
                  <a:pt x="14" y="140"/>
                </a:cubicBezTo>
                <a:cubicBezTo>
                  <a:pt x="82" y="140"/>
                  <a:pt x="82" y="140"/>
                  <a:pt x="82" y="140"/>
                </a:cubicBezTo>
                <a:cubicBezTo>
                  <a:pt x="90" y="140"/>
                  <a:pt x="96" y="134"/>
                  <a:pt x="96" y="126"/>
                </a:cubicBezTo>
                <a:cubicBezTo>
                  <a:pt x="96" y="126"/>
                  <a:pt x="96" y="126"/>
                  <a:pt x="96" y="126"/>
                </a:cubicBezTo>
                <a:cubicBezTo>
                  <a:pt x="96" y="125"/>
                  <a:pt x="96" y="125"/>
                  <a:pt x="96" y="125"/>
                </a:cubicBezTo>
                <a:cubicBezTo>
                  <a:pt x="96" y="87"/>
                  <a:pt x="96" y="87"/>
                  <a:pt x="96" y="87"/>
                </a:cubicBezTo>
                <a:cubicBezTo>
                  <a:pt x="86" y="87"/>
                  <a:pt x="86" y="87"/>
                  <a:pt x="86" y="87"/>
                </a:cubicBezTo>
                <a:close/>
                <a:moveTo>
                  <a:pt x="42" y="4"/>
                </a:moveTo>
                <a:cubicBezTo>
                  <a:pt x="55" y="4"/>
                  <a:pt x="55" y="4"/>
                  <a:pt x="55" y="4"/>
                </a:cubicBezTo>
                <a:cubicBezTo>
                  <a:pt x="55" y="4"/>
                  <a:pt x="56" y="4"/>
                  <a:pt x="56" y="5"/>
                </a:cubicBezTo>
                <a:cubicBezTo>
                  <a:pt x="56" y="6"/>
                  <a:pt x="55" y="7"/>
                  <a:pt x="55" y="7"/>
                </a:cubicBezTo>
                <a:cubicBezTo>
                  <a:pt x="42" y="7"/>
                  <a:pt x="42" y="7"/>
                  <a:pt x="42" y="7"/>
                </a:cubicBezTo>
                <a:cubicBezTo>
                  <a:pt x="41" y="7"/>
                  <a:pt x="40" y="6"/>
                  <a:pt x="40" y="5"/>
                </a:cubicBezTo>
                <a:cubicBezTo>
                  <a:pt x="40" y="4"/>
                  <a:pt x="41" y="4"/>
                  <a:pt x="42" y="4"/>
                </a:cubicBezTo>
                <a:close/>
                <a:moveTo>
                  <a:pt x="48" y="135"/>
                </a:moveTo>
                <a:cubicBezTo>
                  <a:pt x="45" y="135"/>
                  <a:pt x="42" y="133"/>
                  <a:pt x="42" y="129"/>
                </a:cubicBezTo>
                <a:cubicBezTo>
                  <a:pt x="42" y="125"/>
                  <a:pt x="45" y="123"/>
                  <a:pt x="48" y="123"/>
                </a:cubicBezTo>
                <a:cubicBezTo>
                  <a:pt x="52" y="123"/>
                  <a:pt x="54" y="125"/>
                  <a:pt x="54" y="129"/>
                </a:cubicBezTo>
                <a:cubicBezTo>
                  <a:pt x="54" y="133"/>
                  <a:pt x="52" y="135"/>
                  <a:pt x="48" y="135"/>
                </a:cubicBezTo>
                <a:close/>
                <a:moveTo>
                  <a:pt x="124" y="22"/>
                </a:moveTo>
                <a:cubicBezTo>
                  <a:pt x="96" y="22"/>
                  <a:pt x="96" y="22"/>
                  <a:pt x="96" y="22"/>
                </a:cubicBezTo>
                <a:cubicBezTo>
                  <a:pt x="86" y="22"/>
                  <a:pt x="86" y="22"/>
                  <a:pt x="86" y="22"/>
                </a:cubicBezTo>
                <a:cubicBezTo>
                  <a:pt x="62" y="22"/>
                  <a:pt x="62" y="22"/>
                  <a:pt x="62" y="22"/>
                </a:cubicBezTo>
                <a:cubicBezTo>
                  <a:pt x="56" y="22"/>
                  <a:pt x="51" y="27"/>
                  <a:pt x="51" y="33"/>
                </a:cubicBezTo>
                <a:cubicBezTo>
                  <a:pt x="51" y="70"/>
                  <a:pt x="51" y="70"/>
                  <a:pt x="51" y="70"/>
                </a:cubicBezTo>
                <a:cubicBezTo>
                  <a:pt x="51" y="76"/>
                  <a:pt x="56" y="81"/>
                  <a:pt x="62" y="81"/>
                </a:cubicBezTo>
                <a:cubicBezTo>
                  <a:pt x="66" y="81"/>
                  <a:pt x="66" y="81"/>
                  <a:pt x="66" y="81"/>
                </a:cubicBezTo>
                <a:cubicBezTo>
                  <a:pt x="66" y="102"/>
                  <a:pt x="66" y="102"/>
                  <a:pt x="66" y="102"/>
                </a:cubicBezTo>
                <a:cubicBezTo>
                  <a:pt x="83" y="81"/>
                  <a:pt x="83" y="81"/>
                  <a:pt x="83" y="81"/>
                </a:cubicBezTo>
                <a:cubicBezTo>
                  <a:pt x="86" y="81"/>
                  <a:pt x="86" y="81"/>
                  <a:pt x="86" y="81"/>
                </a:cubicBezTo>
                <a:cubicBezTo>
                  <a:pt x="96" y="81"/>
                  <a:pt x="96" y="81"/>
                  <a:pt x="96" y="81"/>
                </a:cubicBezTo>
                <a:cubicBezTo>
                  <a:pt x="124" y="81"/>
                  <a:pt x="124" y="81"/>
                  <a:pt x="124" y="81"/>
                </a:cubicBezTo>
                <a:cubicBezTo>
                  <a:pt x="129" y="81"/>
                  <a:pt x="134" y="76"/>
                  <a:pt x="134" y="70"/>
                </a:cubicBezTo>
                <a:cubicBezTo>
                  <a:pt x="134" y="33"/>
                  <a:pt x="134" y="33"/>
                  <a:pt x="134" y="33"/>
                </a:cubicBezTo>
                <a:cubicBezTo>
                  <a:pt x="134" y="27"/>
                  <a:pt x="129" y="22"/>
                  <a:pt x="124" y="22"/>
                </a:cubicBezTo>
                <a:close/>
                <a:moveTo>
                  <a:pt x="127" y="70"/>
                </a:moveTo>
                <a:cubicBezTo>
                  <a:pt x="127" y="72"/>
                  <a:pt x="126" y="74"/>
                  <a:pt x="124" y="74"/>
                </a:cubicBezTo>
                <a:cubicBezTo>
                  <a:pt x="96" y="74"/>
                  <a:pt x="96" y="74"/>
                  <a:pt x="96" y="74"/>
                </a:cubicBezTo>
                <a:cubicBezTo>
                  <a:pt x="86" y="74"/>
                  <a:pt x="86" y="74"/>
                  <a:pt x="86" y="74"/>
                </a:cubicBezTo>
                <a:cubicBezTo>
                  <a:pt x="62" y="74"/>
                  <a:pt x="62" y="74"/>
                  <a:pt x="62" y="74"/>
                </a:cubicBezTo>
                <a:cubicBezTo>
                  <a:pt x="60" y="74"/>
                  <a:pt x="58" y="72"/>
                  <a:pt x="58" y="70"/>
                </a:cubicBezTo>
                <a:cubicBezTo>
                  <a:pt x="58" y="33"/>
                  <a:pt x="58" y="33"/>
                  <a:pt x="58" y="33"/>
                </a:cubicBezTo>
                <a:cubicBezTo>
                  <a:pt x="58" y="30"/>
                  <a:pt x="60" y="29"/>
                  <a:pt x="62" y="29"/>
                </a:cubicBezTo>
                <a:cubicBezTo>
                  <a:pt x="86" y="29"/>
                  <a:pt x="86" y="29"/>
                  <a:pt x="86" y="29"/>
                </a:cubicBezTo>
                <a:cubicBezTo>
                  <a:pt x="96" y="29"/>
                  <a:pt x="96" y="29"/>
                  <a:pt x="96" y="29"/>
                </a:cubicBezTo>
                <a:cubicBezTo>
                  <a:pt x="124" y="29"/>
                  <a:pt x="124" y="29"/>
                  <a:pt x="124" y="29"/>
                </a:cubicBezTo>
                <a:cubicBezTo>
                  <a:pt x="126" y="29"/>
                  <a:pt x="127" y="30"/>
                  <a:pt x="127" y="33"/>
                </a:cubicBezTo>
                <a:lnTo>
                  <a:pt x="127" y="70"/>
                </a:lnTo>
                <a:close/>
                <a:moveTo>
                  <a:pt x="82" y="37"/>
                </a:moveTo>
                <a:cubicBezTo>
                  <a:pt x="112" y="41"/>
                  <a:pt x="112" y="41"/>
                  <a:pt x="112" y="41"/>
                </a:cubicBezTo>
                <a:cubicBezTo>
                  <a:pt x="109" y="56"/>
                  <a:pt x="109" y="56"/>
                  <a:pt x="109" y="56"/>
                </a:cubicBezTo>
                <a:cubicBezTo>
                  <a:pt x="90" y="57"/>
                  <a:pt x="90" y="57"/>
                  <a:pt x="90" y="57"/>
                </a:cubicBezTo>
                <a:cubicBezTo>
                  <a:pt x="88" y="62"/>
                  <a:pt x="88" y="62"/>
                  <a:pt x="88" y="62"/>
                </a:cubicBezTo>
                <a:cubicBezTo>
                  <a:pt x="89" y="62"/>
                  <a:pt x="89" y="63"/>
                  <a:pt x="90" y="64"/>
                </a:cubicBezTo>
                <a:cubicBezTo>
                  <a:pt x="101" y="64"/>
                  <a:pt x="101" y="64"/>
                  <a:pt x="101" y="64"/>
                </a:cubicBezTo>
                <a:cubicBezTo>
                  <a:pt x="102" y="62"/>
                  <a:pt x="103" y="61"/>
                  <a:pt x="105" y="61"/>
                </a:cubicBezTo>
                <a:cubicBezTo>
                  <a:pt x="107" y="61"/>
                  <a:pt x="109" y="63"/>
                  <a:pt x="109" y="65"/>
                </a:cubicBezTo>
                <a:cubicBezTo>
                  <a:pt x="109" y="67"/>
                  <a:pt x="107" y="69"/>
                  <a:pt x="105" y="69"/>
                </a:cubicBezTo>
                <a:cubicBezTo>
                  <a:pt x="103" y="69"/>
                  <a:pt x="102" y="68"/>
                  <a:pt x="102" y="66"/>
                </a:cubicBezTo>
                <a:cubicBezTo>
                  <a:pt x="89" y="66"/>
                  <a:pt x="89" y="66"/>
                  <a:pt x="89" y="66"/>
                </a:cubicBezTo>
                <a:cubicBezTo>
                  <a:pt x="89" y="68"/>
                  <a:pt x="87" y="69"/>
                  <a:pt x="86" y="69"/>
                </a:cubicBezTo>
                <a:cubicBezTo>
                  <a:pt x="84" y="69"/>
                  <a:pt x="82" y="67"/>
                  <a:pt x="82" y="65"/>
                </a:cubicBezTo>
                <a:cubicBezTo>
                  <a:pt x="82" y="63"/>
                  <a:pt x="84" y="61"/>
                  <a:pt x="86" y="61"/>
                </a:cubicBezTo>
                <a:cubicBezTo>
                  <a:pt x="86" y="61"/>
                  <a:pt x="86" y="61"/>
                  <a:pt x="86" y="61"/>
                </a:cubicBezTo>
                <a:cubicBezTo>
                  <a:pt x="87" y="57"/>
                  <a:pt x="87" y="57"/>
                  <a:pt x="87" y="57"/>
                </a:cubicBezTo>
                <a:cubicBezTo>
                  <a:pt x="86" y="57"/>
                  <a:pt x="86" y="57"/>
                  <a:pt x="86" y="57"/>
                </a:cubicBezTo>
                <a:cubicBezTo>
                  <a:pt x="81" y="39"/>
                  <a:pt x="81" y="39"/>
                  <a:pt x="81" y="39"/>
                </a:cubicBezTo>
                <a:cubicBezTo>
                  <a:pt x="78" y="37"/>
                  <a:pt x="78" y="37"/>
                  <a:pt x="78" y="37"/>
                </a:cubicBezTo>
                <a:cubicBezTo>
                  <a:pt x="78" y="37"/>
                  <a:pt x="78" y="37"/>
                  <a:pt x="78" y="37"/>
                </a:cubicBezTo>
                <a:cubicBezTo>
                  <a:pt x="77" y="37"/>
                  <a:pt x="76" y="36"/>
                  <a:pt x="76" y="35"/>
                </a:cubicBezTo>
                <a:cubicBezTo>
                  <a:pt x="76" y="34"/>
                  <a:pt x="77" y="33"/>
                  <a:pt x="78" y="33"/>
                </a:cubicBezTo>
                <a:cubicBezTo>
                  <a:pt x="79" y="33"/>
                  <a:pt x="80" y="34"/>
                  <a:pt x="80" y="35"/>
                </a:cubicBezTo>
                <a:cubicBezTo>
                  <a:pt x="80" y="35"/>
                  <a:pt x="80" y="35"/>
                  <a:pt x="80" y="35"/>
                </a:cubicBezTo>
                <a:lnTo>
                  <a:pt x="82" y="37"/>
                </a:ln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110" name="Freeform 19"/>
          <p:cNvSpPr>
            <a:spLocks noEditPoints="1"/>
          </p:cNvSpPr>
          <p:nvPr/>
        </p:nvSpPr>
        <p:spPr bwMode="auto">
          <a:xfrm>
            <a:off x="1107706" y="4888272"/>
            <a:ext cx="366006" cy="316246"/>
          </a:xfrm>
          <a:custGeom>
            <a:avLst/>
            <a:gdLst>
              <a:gd name="T0" fmla="*/ 33 w 140"/>
              <a:gd name="T1" fmla="*/ 121 h 121"/>
              <a:gd name="T2" fmla="*/ 33 w 140"/>
              <a:gd name="T3" fmla="*/ 97 h 121"/>
              <a:gd name="T4" fmla="*/ 115 w 140"/>
              <a:gd name="T5" fmla="*/ 97 h 121"/>
              <a:gd name="T6" fmla="*/ 115 w 140"/>
              <a:gd name="T7" fmla="*/ 121 h 121"/>
              <a:gd name="T8" fmla="*/ 115 w 140"/>
              <a:gd name="T9" fmla="*/ 97 h 121"/>
              <a:gd name="T10" fmla="*/ 133 w 140"/>
              <a:gd name="T11" fmla="*/ 103 h 121"/>
              <a:gd name="T12" fmla="*/ 115 w 140"/>
              <a:gd name="T13" fmla="*/ 95 h 121"/>
              <a:gd name="T14" fmla="*/ 45 w 140"/>
              <a:gd name="T15" fmla="*/ 103 h 121"/>
              <a:gd name="T16" fmla="*/ 20 w 140"/>
              <a:gd name="T17" fmla="*/ 103 h 121"/>
              <a:gd name="T18" fmla="*/ 6 w 140"/>
              <a:gd name="T19" fmla="*/ 103 h 121"/>
              <a:gd name="T20" fmla="*/ 0 w 140"/>
              <a:gd name="T21" fmla="*/ 72 h 121"/>
              <a:gd name="T22" fmla="*/ 17 w 140"/>
              <a:gd name="T23" fmla="*/ 44 h 121"/>
              <a:gd name="T24" fmla="*/ 44 w 140"/>
              <a:gd name="T25" fmla="*/ 40 h 121"/>
              <a:gd name="T26" fmla="*/ 49 w 140"/>
              <a:gd name="T27" fmla="*/ 88 h 121"/>
              <a:gd name="T28" fmla="*/ 140 w 140"/>
              <a:gd name="T29" fmla="*/ 96 h 121"/>
              <a:gd name="T30" fmla="*/ 39 w 140"/>
              <a:gd name="T31" fmla="*/ 47 h 121"/>
              <a:gd name="T32" fmla="*/ 23 w 140"/>
              <a:gd name="T33" fmla="*/ 48 h 121"/>
              <a:gd name="T34" fmla="*/ 9 w 140"/>
              <a:gd name="T35" fmla="*/ 69 h 121"/>
              <a:gd name="T36" fmla="*/ 12 w 140"/>
              <a:gd name="T37" fmla="*/ 73 h 121"/>
              <a:gd name="T38" fmla="*/ 41 w 140"/>
              <a:gd name="T39" fmla="*/ 71 h 121"/>
              <a:gd name="T40" fmla="*/ 139 w 140"/>
              <a:gd name="T41" fmla="*/ 73 h 121"/>
              <a:gd name="T42" fmla="*/ 99 w 140"/>
              <a:gd name="T43" fmla="*/ 56 h 121"/>
              <a:gd name="T44" fmla="*/ 129 w 140"/>
              <a:gd name="T45" fmla="*/ 84 h 121"/>
              <a:gd name="T46" fmla="*/ 139 w 140"/>
              <a:gd name="T47" fmla="*/ 34 h 121"/>
              <a:gd name="T48" fmla="*/ 99 w 140"/>
              <a:gd name="T49" fmla="*/ 23 h 121"/>
              <a:gd name="T50" fmla="*/ 139 w 140"/>
              <a:gd name="T51" fmla="*/ 51 h 121"/>
              <a:gd name="T52" fmla="*/ 64 w 140"/>
              <a:gd name="T53" fmla="*/ 84 h 121"/>
              <a:gd name="T54" fmla="*/ 94 w 140"/>
              <a:gd name="T55" fmla="*/ 56 h 121"/>
              <a:gd name="T56" fmla="*/ 53 w 140"/>
              <a:gd name="T57" fmla="*/ 73 h 121"/>
              <a:gd name="T58" fmla="*/ 94 w 140"/>
              <a:gd name="T59" fmla="*/ 23 h 121"/>
              <a:gd name="T60" fmla="*/ 53 w 140"/>
              <a:gd name="T61" fmla="*/ 34 h 121"/>
              <a:gd name="T62" fmla="*/ 94 w 140"/>
              <a:gd name="T63" fmla="*/ 51 h 121"/>
              <a:gd name="T64" fmla="*/ 69 w 140"/>
              <a:gd name="T65" fmla="*/ 11 h 121"/>
              <a:gd name="T66" fmla="*/ 69 w 140"/>
              <a:gd name="T67" fmla="*/ 11 h 121"/>
              <a:gd name="T68" fmla="*/ 78 w 140"/>
              <a:gd name="T69" fmla="*/ 10 h 121"/>
              <a:gd name="T70" fmla="*/ 99 w 140"/>
              <a:gd name="T71" fmla="*/ 21 h 121"/>
              <a:gd name="T72" fmla="*/ 99 w 140"/>
              <a:gd name="T73" fmla="*/ 21 h 121"/>
              <a:gd name="T74" fmla="*/ 114 w 140"/>
              <a:gd name="T75" fmla="*/ 1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0" h="121">
                <a:moveTo>
                  <a:pt x="45" y="109"/>
                </a:moveTo>
                <a:cubicBezTo>
                  <a:pt x="45" y="116"/>
                  <a:pt x="39" y="121"/>
                  <a:pt x="33" y="121"/>
                </a:cubicBezTo>
                <a:cubicBezTo>
                  <a:pt x="26" y="121"/>
                  <a:pt x="21" y="116"/>
                  <a:pt x="21" y="109"/>
                </a:cubicBezTo>
                <a:cubicBezTo>
                  <a:pt x="21" y="103"/>
                  <a:pt x="26" y="97"/>
                  <a:pt x="33" y="97"/>
                </a:cubicBezTo>
                <a:cubicBezTo>
                  <a:pt x="39" y="97"/>
                  <a:pt x="45" y="103"/>
                  <a:pt x="45" y="109"/>
                </a:cubicBezTo>
                <a:close/>
                <a:moveTo>
                  <a:pt x="115" y="97"/>
                </a:moveTo>
                <a:cubicBezTo>
                  <a:pt x="108" y="97"/>
                  <a:pt x="103" y="103"/>
                  <a:pt x="103" y="109"/>
                </a:cubicBezTo>
                <a:cubicBezTo>
                  <a:pt x="103" y="116"/>
                  <a:pt x="108" y="121"/>
                  <a:pt x="115" y="121"/>
                </a:cubicBezTo>
                <a:cubicBezTo>
                  <a:pt x="121" y="121"/>
                  <a:pt x="126" y="116"/>
                  <a:pt x="126" y="109"/>
                </a:cubicBezTo>
                <a:cubicBezTo>
                  <a:pt x="126" y="103"/>
                  <a:pt x="121" y="97"/>
                  <a:pt x="115" y="97"/>
                </a:cubicBezTo>
                <a:close/>
                <a:moveTo>
                  <a:pt x="140" y="96"/>
                </a:moveTo>
                <a:cubicBezTo>
                  <a:pt x="140" y="100"/>
                  <a:pt x="137" y="103"/>
                  <a:pt x="133" y="103"/>
                </a:cubicBezTo>
                <a:cubicBezTo>
                  <a:pt x="127" y="103"/>
                  <a:pt x="127" y="103"/>
                  <a:pt x="127" y="103"/>
                </a:cubicBezTo>
                <a:cubicBezTo>
                  <a:pt x="125" y="98"/>
                  <a:pt x="120" y="95"/>
                  <a:pt x="115" y="95"/>
                </a:cubicBezTo>
                <a:cubicBezTo>
                  <a:pt x="109" y="95"/>
                  <a:pt x="104" y="98"/>
                  <a:pt x="102" y="103"/>
                </a:cubicBezTo>
                <a:cubicBezTo>
                  <a:pt x="45" y="103"/>
                  <a:pt x="45" y="103"/>
                  <a:pt x="45" y="103"/>
                </a:cubicBezTo>
                <a:cubicBezTo>
                  <a:pt x="43" y="98"/>
                  <a:pt x="38" y="95"/>
                  <a:pt x="33" y="95"/>
                </a:cubicBezTo>
                <a:cubicBezTo>
                  <a:pt x="27" y="95"/>
                  <a:pt x="22" y="98"/>
                  <a:pt x="20" y="103"/>
                </a:cubicBezTo>
                <a:cubicBezTo>
                  <a:pt x="13" y="103"/>
                  <a:pt x="13" y="103"/>
                  <a:pt x="13" y="103"/>
                </a:cubicBezTo>
                <a:cubicBezTo>
                  <a:pt x="6" y="103"/>
                  <a:pt x="6" y="103"/>
                  <a:pt x="6" y="103"/>
                </a:cubicBezTo>
                <a:cubicBezTo>
                  <a:pt x="3" y="103"/>
                  <a:pt x="0" y="101"/>
                  <a:pt x="0" y="98"/>
                </a:cubicBezTo>
                <a:cubicBezTo>
                  <a:pt x="0" y="72"/>
                  <a:pt x="0" y="72"/>
                  <a:pt x="0" y="72"/>
                </a:cubicBezTo>
                <a:cubicBezTo>
                  <a:pt x="0" y="69"/>
                  <a:pt x="2" y="65"/>
                  <a:pt x="3" y="63"/>
                </a:cubicBezTo>
                <a:cubicBezTo>
                  <a:pt x="17" y="44"/>
                  <a:pt x="17" y="44"/>
                  <a:pt x="17" y="44"/>
                </a:cubicBezTo>
                <a:cubicBezTo>
                  <a:pt x="19" y="42"/>
                  <a:pt x="23" y="40"/>
                  <a:pt x="25" y="40"/>
                </a:cubicBezTo>
                <a:cubicBezTo>
                  <a:pt x="44" y="40"/>
                  <a:pt x="44" y="40"/>
                  <a:pt x="44" y="40"/>
                </a:cubicBezTo>
                <a:cubicBezTo>
                  <a:pt x="47" y="40"/>
                  <a:pt x="49" y="42"/>
                  <a:pt x="49" y="45"/>
                </a:cubicBezTo>
                <a:cubicBezTo>
                  <a:pt x="49" y="88"/>
                  <a:pt x="49" y="88"/>
                  <a:pt x="49" y="88"/>
                </a:cubicBezTo>
                <a:cubicBezTo>
                  <a:pt x="133" y="88"/>
                  <a:pt x="133" y="88"/>
                  <a:pt x="133" y="88"/>
                </a:cubicBezTo>
                <a:cubicBezTo>
                  <a:pt x="137" y="88"/>
                  <a:pt x="140" y="91"/>
                  <a:pt x="140" y="96"/>
                </a:cubicBezTo>
                <a:close/>
                <a:moveTo>
                  <a:pt x="41" y="49"/>
                </a:moveTo>
                <a:cubicBezTo>
                  <a:pt x="41" y="48"/>
                  <a:pt x="40" y="47"/>
                  <a:pt x="39" y="47"/>
                </a:cubicBezTo>
                <a:cubicBezTo>
                  <a:pt x="26" y="47"/>
                  <a:pt x="26" y="47"/>
                  <a:pt x="26" y="47"/>
                </a:cubicBezTo>
                <a:cubicBezTo>
                  <a:pt x="25" y="47"/>
                  <a:pt x="24" y="47"/>
                  <a:pt x="23" y="48"/>
                </a:cubicBezTo>
                <a:cubicBezTo>
                  <a:pt x="11" y="65"/>
                  <a:pt x="11" y="65"/>
                  <a:pt x="11" y="65"/>
                </a:cubicBezTo>
                <a:cubicBezTo>
                  <a:pt x="10" y="66"/>
                  <a:pt x="9" y="68"/>
                  <a:pt x="9" y="69"/>
                </a:cubicBezTo>
                <a:cubicBezTo>
                  <a:pt x="9" y="71"/>
                  <a:pt x="9" y="71"/>
                  <a:pt x="9" y="71"/>
                </a:cubicBezTo>
                <a:cubicBezTo>
                  <a:pt x="9" y="72"/>
                  <a:pt x="10" y="73"/>
                  <a:pt x="12" y="73"/>
                </a:cubicBezTo>
                <a:cubicBezTo>
                  <a:pt x="39" y="73"/>
                  <a:pt x="39" y="73"/>
                  <a:pt x="39" y="73"/>
                </a:cubicBezTo>
                <a:cubicBezTo>
                  <a:pt x="40" y="73"/>
                  <a:pt x="41" y="72"/>
                  <a:pt x="41" y="71"/>
                </a:cubicBezTo>
                <a:lnTo>
                  <a:pt x="41" y="49"/>
                </a:lnTo>
                <a:close/>
                <a:moveTo>
                  <a:pt x="139" y="73"/>
                </a:moveTo>
                <a:cubicBezTo>
                  <a:pt x="139" y="56"/>
                  <a:pt x="139" y="56"/>
                  <a:pt x="139" y="56"/>
                </a:cubicBezTo>
                <a:cubicBezTo>
                  <a:pt x="99" y="56"/>
                  <a:pt x="99" y="56"/>
                  <a:pt x="99" y="56"/>
                </a:cubicBezTo>
                <a:cubicBezTo>
                  <a:pt x="99" y="84"/>
                  <a:pt x="99" y="84"/>
                  <a:pt x="99" y="84"/>
                </a:cubicBezTo>
                <a:cubicBezTo>
                  <a:pt x="129" y="84"/>
                  <a:pt x="129" y="84"/>
                  <a:pt x="129" y="84"/>
                </a:cubicBezTo>
                <a:cubicBezTo>
                  <a:pt x="135" y="84"/>
                  <a:pt x="139" y="79"/>
                  <a:pt x="139" y="73"/>
                </a:cubicBezTo>
                <a:close/>
                <a:moveTo>
                  <a:pt x="139" y="34"/>
                </a:moveTo>
                <a:cubicBezTo>
                  <a:pt x="139" y="28"/>
                  <a:pt x="135" y="23"/>
                  <a:pt x="129" y="23"/>
                </a:cubicBezTo>
                <a:cubicBezTo>
                  <a:pt x="99" y="23"/>
                  <a:pt x="99" y="23"/>
                  <a:pt x="99" y="23"/>
                </a:cubicBezTo>
                <a:cubicBezTo>
                  <a:pt x="99" y="51"/>
                  <a:pt x="99" y="51"/>
                  <a:pt x="99" y="51"/>
                </a:cubicBezTo>
                <a:cubicBezTo>
                  <a:pt x="139" y="51"/>
                  <a:pt x="139" y="51"/>
                  <a:pt x="139" y="51"/>
                </a:cubicBezTo>
                <a:lnTo>
                  <a:pt x="139" y="34"/>
                </a:lnTo>
                <a:close/>
                <a:moveTo>
                  <a:pt x="64" y="84"/>
                </a:moveTo>
                <a:cubicBezTo>
                  <a:pt x="94" y="84"/>
                  <a:pt x="94" y="84"/>
                  <a:pt x="94" y="84"/>
                </a:cubicBezTo>
                <a:cubicBezTo>
                  <a:pt x="94" y="56"/>
                  <a:pt x="94" y="56"/>
                  <a:pt x="94" y="56"/>
                </a:cubicBezTo>
                <a:cubicBezTo>
                  <a:pt x="53" y="56"/>
                  <a:pt x="53" y="56"/>
                  <a:pt x="53" y="56"/>
                </a:cubicBezTo>
                <a:cubicBezTo>
                  <a:pt x="53" y="73"/>
                  <a:pt x="53" y="73"/>
                  <a:pt x="53" y="73"/>
                </a:cubicBezTo>
                <a:cubicBezTo>
                  <a:pt x="53" y="79"/>
                  <a:pt x="58" y="84"/>
                  <a:pt x="64" y="84"/>
                </a:cubicBezTo>
                <a:close/>
                <a:moveTo>
                  <a:pt x="94" y="23"/>
                </a:moveTo>
                <a:cubicBezTo>
                  <a:pt x="64" y="23"/>
                  <a:pt x="64" y="23"/>
                  <a:pt x="64" y="23"/>
                </a:cubicBezTo>
                <a:cubicBezTo>
                  <a:pt x="58" y="23"/>
                  <a:pt x="53" y="28"/>
                  <a:pt x="53" y="34"/>
                </a:cubicBezTo>
                <a:cubicBezTo>
                  <a:pt x="53" y="51"/>
                  <a:pt x="53" y="51"/>
                  <a:pt x="53" y="51"/>
                </a:cubicBezTo>
                <a:cubicBezTo>
                  <a:pt x="94" y="51"/>
                  <a:pt x="94" y="51"/>
                  <a:pt x="94" y="51"/>
                </a:cubicBezTo>
                <a:lnTo>
                  <a:pt x="94" y="23"/>
                </a:lnTo>
                <a:close/>
                <a:moveTo>
                  <a:pt x="69" y="11"/>
                </a:moveTo>
                <a:cubicBezTo>
                  <a:pt x="72" y="0"/>
                  <a:pt x="90" y="5"/>
                  <a:pt x="94" y="21"/>
                </a:cubicBezTo>
                <a:cubicBezTo>
                  <a:pt x="94" y="21"/>
                  <a:pt x="65" y="24"/>
                  <a:pt x="69" y="11"/>
                </a:cubicBezTo>
                <a:close/>
                <a:moveTo>
                  <a:pt x="91" y="19"/>
                </a:moveTo>
                <a:cubicBezTo>
                  <a:pt x="91" y="19"/>
                  <a:pt x="84" y="10"/>
                  <a:pt x="78" y="10"/>
                </a:cubicBezTo>
                <a:cubicBezTo>
                  <a:pt x="72" y="10"/>
                  <a:pt x="75" y="18"/>
                  <a:pt x="91" y="19"/>
                </a:cubicBezTo>
                <a:close/>
                <a:moveTo>
                  <a:pt x="99" y="21"/>
                </a:moveTo>
                <a:cubicBezTo>
                  <a:pt x="102" y="5"/>
                  <a:pt x="121" y="0"/>
                  <a:pt x="124" y="11"/>
                </a:cubicBezTo>
                <a:cubicBezTo>
                  <a:pt x="127" y="24"/>
                  <a:pt x="99" y="21"/>
                  <a:pt x="99" y="21"/>
                </a:cubicBezTo>
                <a:close/>
                <a:moveTo>
                  <a:pt x="102" y="19"/>
                </a:moveTo>
                <a:cubicBezTo>
                  <a:pt x="117" y="18"/>
                  <a:pt x="120" y="10"/>
                  <a:pt x="114" y="10"/>
                </a:cubicBezTo>
                <a:cubicBezTo>
                  <a:pt x="108" y="10"/>
                  <a:pt x="102" y="19"/>
                  <a:pt x="102" y="19"/>
                </a:cubicBez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spTree>
    <p:custDataLst>
      <p:tags r:id="rId10"/>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47" presetClass="entr" presetSubtype="0" fill="hold" nodeType="withEffect">
                                  <p:stCondLst>
                                    <p:cond delay="0"/>
                                  </p:stCondLst>
                                  <p:childTnLst>
                                    <p:set>
                                      <p:cBhvr>
                                        <p:cTn id="9" dur="1" fill="hold">
                                          <p:stCondLst>
                                            <p:cond delay="0"/>
                                          </p:stCondLst>
                                        </p:cTn>
                                        <p:tgtEl>
                                          <p:spTgt spid="74"/>
                                        </p:tgtEl>
                                        <p:attrNameLst>
                                          <p:attrName>style.visibility</p:attrName>
                                        </p:attrNameLst>
                                      </p:cBhvr>
                                      <p:to>
                                        <p:strVal val="visible"/>
                                      </p:to>
                                    </p:set>
                                    <p:animEffect transition="in" filter="fade">
                                      <p:cBhvr>
                                        <p:cTn id="10" dur="1000"/>
                                        <p:tgtEl>
                                          <p:spTgt spid="74"/>
                                        </p:tgtEl>
                                      </p:cBhvr>
                                    </p:animEffect>
                                    <p:anim calcmode="lin" valueType="num">
                                      <p:cBhvr>
                                        <p:cTn id="11" dur="1000" fill="hold"/>
                                        <p:tgtEl>
                                          <p:spTgt spid="74"/>
                                        </p:tgtEl>
                                        <p:attrNameLst>
                                          <p:attrName>ppt_x</p:attrName>
                                        </p:attrNameLst>
                                      </p:cBhvr>
                                      <p:tavLst>
                                        <p:tav tm="0">
                                          <p:val>
                                            <p:strVal val="#ppt_x"/>
                                          </p:val>
                                        </p:tav>
                                        <p:tav tm="100000">
                                          <p:val>
                                            <p:strVal val="#ppt_x"/>
                                          </p:val>
                                        </p:tav>
                                      </p:tavLst>
                                    </p:anim>
                                    <p:anim calcmode="lin" valueType="num">
                                      <p:cBhvr>
                                        <p:cTn id="12" dur="1000" fill="hold"/>
                                        <p:tgtEl>
                                          <p:spTgt spid="74"/>
                                        </p:tgtEl>
                                        <p:attrNameLst>
                                          <p:attrName>ppt_y</p:attrName>
                                        </p:attrNameLst>
                                      </p:cBhvr>
                                      <p:tavLst>
                                        <p:tav tm="0">
                                          <p:val>
                                            <p:strVal val="#ppt_y-.1"/>
                                          </p:val>
                                        </p:tav>
                                        <p:tav tm="100000">
                                          <p:val>
                                            <p:strVal val="#ppt_y"/>
                                          </p:val>
                                        </p:tav>
                                      </p:tavLst>
                                    </p:anim>
                                  </p:childTnLst>
                                </p:cTn>
                              </p:par>
                              <p:par>
                                <p:cTn id="13" presetID="10" presetClass="entr" presetSubtype="0" fill="hold" grpId="0" nodeType="withEffect">
                                  <p:stCondLst>
                                    <p:cond delay="500"/>
                                  </p:stCondLst>
                                  <p:childTnLst>
                                    <p:set>
                                      <p:cBhvr>
                                        <p:cTn id="14" dur="1" fill="hold">
                                          <p:stCondLst>
                                            <p:cond delay="0"/>
                                          </p:stCondLst>
                                        </p:cTn>
                                        <p:tgtEl>
                                          <p:spTgt spid="73"/>
                                        </p:tgtEl>
                                        <p:attrNameLst>
                                          <p:attrName>style.visibility</p:attrName>
                                        </p:attrNameLst>
                                      </p:cBhvr>
                                      <p:to>
                                        <p:strVal val="visible"/>
                                      </p:to>
                                    </p:set>
                                    <p:animEffect transition="in" filter="fade">
                                      <p:cBhvr>
                                        <p:cTn id="15" dur="250"/>
                                        <p:tgtEl>
                                          <p:spTgt spid="73"/>
                                        </p:tgtEl>
                                      </p:cBhvr>
                                    </p:animEffect>
                                  </p:childTnLst>
                                </p:cTn>
                              </p:par>
                            </p:childTnLst>
                          </p:cTn>
                        </p:par>
                        <p:par>
                          <p:cTn id="16" fill="hold">
                            <p:stCondLst>
                              <p:cond delay="500"/>
                            </p:stCondLst>
                            <p:childTnLst>
                              <p:par>
                                <p:cTn id="17" presetID="2" presetClass="entr" presetSubtype="8" fill="hold" grpId="0" nodeType="afterEffect">
                                  <p:stCondLst>
                                    <p:cond delay="0"/>
                                  </p:stCondLst>
                                  <p:childTnLst>
                                    <p:set>
                                      <p:cBhvr>
                                        <p:cTn id="18" dur="1" fill="hold">
                                          <p:stCondLst>
                                            <p:cond delay="0"/>
                                          </p:stCondLst>
                                        </p:cTn>
                                        <p:tgtEl>
                                          <p:spTgt spid="83"/>
                                        </p:tgtEl>
                                        <p:attrNameLst>
                                          <p:attrName>style.visibility</p:attrName>
                                        </p:attrNameLst>
                                      </p:cBhvr>
                                      <p:to>
                                        <p:strVal val="visible"/>
                                      </p:to>
                                    </p:set>
                                    <p:anim calcmode="lin" valueType="num">
                                      <p:cBhvr additive="base">
                                        <p:cTn id="19" dur="1000" fill="hold"/>
                                        <p:tgtEl>
                                          <p:spTgt spid="83"/>
                                        </p:tgtEl>
                                        <p:attrNameLst>
                                          <p:attrName>ppt_x</p:attrName>
                                        </p:attrNameLst>
                                      </p:cBhvr>
                                      <p:tavLst>
                                        <p:tav tm="0">
                                          <p:val>
                                            <p:strVal val="0-#ppt_w/2"/>
                                          </p:val>
                                        </p:tav>
                                        <p:tav tm="100000">
                                          <p:val>
                                            <p:strVal val="#ppt_x"/>
                                          </p:val>
                                        </p:tav>
                                      </p:tavLst>
                                    </p:anim>
                                    <p:anim calcmode="lin" valueType="num">
                                      <p:cBhvr additive="base">
                                        <p:cTn id="20" dur="1000" fill="hold"/>
                                        <p:tgtEl>
                                          <p:spTgt spid="8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4"/>
                                        </p:tgtEl>
                                        <p:attrNameLst>
                                          <p:attrName>style.visibility</p:attrName>
                                        </p:attrNameLst>
                                      </p:cBhvr>
                                      <p:to>
                                        <p:strVal val="visible"/>
                                      </p:to>
                                    </p:set>
                                    <p:anim calcmode="lin" valueType="num">
                                      <p:cBhvr additive="base">
                                        <p:cTn id="23" dur="1000" fill="hold"/>
                                        <p:tgtEl>
                                          <p:spTgt spid="84"/>
                                        </p:tgtEl>
                                        <p:attrNameLst>
                                          <p:attrName>ppt_x</p:attrName>
                                        </p:attrNameLst>
                                      </p:cBhvr>
                                      <p:tavLst>
                                        <p:tav tm="0">
                                          <p:val>
                                            <p:strVal val="0-#ppt_w/2"/>
                                          </p:val>
                                        </p:tav>
                                        <p:tav tm="100000">
                                          <p:val>
                                            <p:strVal val="#ppt_x"/>
                                          </p:val>
                                        </p:tav>
                                      </p:tavLst>
                                    </p:anim>
                                    <p:anim calcmode="lin" valueType="num">
                                      <p:cBhvr additive="base">
                                        <p:cTn id="24" dur="1000" fill="hold"/>
                                        <p:tgtEl>
                                          <p:spTgt spid="84"/>
                                        </p:tgtEl>
                                        <p:attrNameLst>
                                          <p:attrName>ppt_y</p:attrName>
                                        </p:attrNameLst>
                                      </p:cBhvr>
                                      <p:tavLst>
                                        <p:tav tm="0">
                                          <p:val>
                                            <p:strVal val="#ppt_y"/>
                                          </p:val>
                                        </p:tav>
                                        <p:tav tm="100000">
                                          <p:val>
                                            <p:strVal val="#ppt_y"/>
                                          </p:val>
                                        </p:tav>
                                      </p:tavLst>
                                    </p:anim>
                                  </p:childTnLst>
                                </p:cTn>
                              </p:par>
                              <p:par>
                                <p:cTn id="25" presetID="10" presetClass="entr" presetSubtype="0" fill="hold" grpId="0" nodeType="with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fade">
                                      <p:cBhvr>
                                        <p:cTn id="27" dur="500"/>
                                        <p:tgtEl>
                                          <p:spTgt spid="9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500"/>
                                        <p:tgtEl>
                                          <p:spTgt spid="94"/>
                                        </p:tgtEl>
                                      </p:cBhvr>
                                    </p:animEffect>
                                  </p:childTnLst>
                                </p:cTn>
                              </p:par>
                              <p:par>
                                <p:cTn id="31" presetID="2" presetClass="entr" presetSubtype="2"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anim calcmode="lin" valueType="num">
                                      <p:cBhvr additive="base">
                                        <p:cTn id="33" dur="1000" fill="hold"/>
                                        <p:tgtEl>
                                          <p:spTgt spid="96"/>
                                        </p:tgtEl>
                                        <p:attrNameLst>
                                          <p:attrName>ppt_x</p:attrName>
                                        </p:attrNameLst>
                                      </p:cBhvr>
                                      <p:tavLst>
                                        <p:tav tm="0">
                                          <p:val>
                                            <p:strVal val="1+#ppt_w/2"/>
                                          </p:val>
                                        </p:tav>
                                        <p:tav tm="100000">
                                          <p:val>
                                            <p:strVal val="#ppt_x"/>
                                          </p:val>
                                        </p:tav>
                                      </p:tavLst>
                                    </p:anim>
                                    <p:anim calcmode="lin" valueType="num">
                                      <p:cBhvr additive="base">
                                        <p:cTn id="34" dur="1000" fill="hold"/>
                                        <p:tgtEl>
                                          <p:spTgt spid="96"/>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100"/>
                                        </p:tgtEl>
                                        <p:attrNameLst>
                                          <p:attrName>style.visibility</p:attrName>
                                        </p:attrNameLst>
                                      </p:cBhvr>
                                      <p:to>
                                        <p:strVal val="visible"/>
                                      </p:to>
                                    </p:set>
                                    <p:anim calcmode="lin" valueType="num">
                                      <p:cBhvr additive="base">
                                        <p:cTn id="37" dur="1000" fill="hold"/>
                                        <p:tgtEl>
                                          <p:spTgt spid="100"/>
                                        </p:tgtEl>
                                        <p:attrNameLst>
                                          <p:attrName>ppt_x</p:attrName>
                                        </p:attrNameLst>
                                      </p:cBhvr>
                                      <p:tavLst>
                                        <p:tav tm="0">
                                          <p:val>
                                            <p:strVal val="1+#ppt_w/2"/>
                                          </p:val>
                                        </p:tav>
                                        <p:tav tm="100000">
                                          <p:val>
                                            <p:strVal val="#ppt_x"/>
                                          </p:val>
                                        </p:tav>
                                      </p:tavLst>
                                    </p:anim>
                                    <p:anim calcmode="lin" valueType="num">
                                      <p:cBhvr additive="base">
                                        <p:cTn id="38" dur="1000" fill="hold"/>
                                        <p:tgtEl>
                                          <p:spTgt spid="100"/>
                                        </p:tgtEl>
                                        <p:attrNameLst>
                                          <p:attrName>ppt_y</p:attrName>
                                        </p:attrNameLst>
                                      </p:cBhvr>
                                      <p:tavLst>
                                        <p:tav tm="0">
                                          <p:val>
                                            <p:strVal val="#ppt_y"/>
                                          </p:val>
                                        </p:tav>
                                        <p:tav tm="100000">
                                          <p:val>
                                            <p:strVal val="#ppt_y"/>
                                          </p:val>
                                        </p:tav>
                                      </p:tavLst>
                                    </p:anim>
                                  </p:childTnLst>
                                </p:cTn>
                              </p:par>
                              <p:par>
                                <p:cTn id="39" presetID="10" presetClass="entr" presetSubtype="0" fill="hold" grpId="0" nodeType="withEffect">
                                  <p:stCondLst>
                                    <p:cond delay="0"/>
                                  </p:stCondLst>
                                  <p:childTnLst>
                                    <p:set>
                                      <p:cBhvr>
                                        <p:cTn id="40" dur="1" fill="hold">
                                          <p:stCondLst>
                                            <p:cond delay="0"/>
                                          </p:stCondLst>
                                        </p:cTn>
                                        <p:tgtEl>
                                          <p:spTgt spid="109"/>
                                        </p:tgtEl>
                                        <p:attrNameLst>
                                          <p:attrName>style.visibility</p:attrName>
                                        </p:attrNameLst>
                                      </p:cBhvr>
                                      <p:to>
                                        <p:strVal val="visible"/>
                                      </p:to>
                                    </p:set>
                                    <p:animEffect transition="in" filter="fade">
                                      <p:cBhvr>
                                        <p:cTn id="41" dur="500"/>
                                        <p:tgtEl>
                                          <p:spTgt spid="10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10"/>
                                        </p:tgtEl>
                                        <p:attrNameLst>
                                          <p:attrName>style.visibility</p:attrName>
                                        </p:attrNameLst>
                                      </p:cBhvr>
                                      <p:to>
                                        <p:strVal val="visible"/>
                                      </p:to>
                                    </p:set>
                                    <p:animEffect transition="in" filter="fade">
                                      <p:cBhvr>
                                        <p:cTn id="44"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83" grpId="0" animBg="1"/>
      <p:bldP spid="84" grpId="0" animBg="1"/>
      <p:bldP spid="94" grpId="0" animBg="1"/>
      <p:bldP spid="95" grpId="0" animBg="1"/>
      <p:bldP spid="96" grpId="0" animBg="1"/>
      <p:bldP spid="100" grpId="0" animBg="1"/>
      <p:bldP spid="109" grpId="0" animBg="1"/>
      <p:bldP spid="1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9" name="PA-文本框 89"/>
          <p:cNvSpPr txBox="1"/>
          <p:nvPr>
            <p:custDataLst>
              <p:tags r:id="rId1"/>
            </p:custDataLst>
          </p:nvPr>
        </p:nvSpPr>
        <p:spPr>
          <a:xfrm>
            <a:off x="360329" y="3384560"/>
            <a:ext cx="2123848" cy="488724"/>
          </a:xfrm>
          <a:prstGeom prst="rect">
            <a:avLst/>
          </a:prstGeom>
          <a:noFill/>
        </p:spPr>
        <p:txBody>
          <a:bodyPr wrap="square" lIns="0" tIns="0" rIns="0" bIns="0" rtlCol="0">
            <a:spAutoFit/>
          </a:bodyPr>
          <a:lstStyle/>
          <a:p>
            <a:pPr algn="ctr" hangingPunct="0">
              <a:lnSpc>
                <a:spcPct val="150000"/>
              </a:lnSpc>
            </a:pPr>
            <a:r>
              <a:rPr lang="zh-CN" altLang="en-US" sz="2400" dirty="0">
                <a:solidFill>
                  <a:srgbClr val="4F7D94"/>
                </a:solidFill>
                <a:cs typeface="+mn-ea"/>
                <a:sym typeface="+mn-lt"/>
              </a:rPr>
              <a:t>简化工作流程</a:t>
            </a:r>
            <a:endParaRPr lang="zh-CN" altLang="en-US" sz="2400" dirty="0">
              <a:solidFill>
                <a:srgbClr val="4F7D94"/>
              </a:solidFill>
              <a:cs typeface="+mn-ea"/>
              <a:sym typeface="+mn-lt"/>
            </a:endParaRPr>
          </a:p>
        </p:txBody>
      </p:sp>
      <p:sp>
        <p:nvSpPr>
          <p:cNvPr id="80" name="PA-文本框 89"/>
          <p:cNvSpPr txBox="1"/>
          <p:nvPr>
            <p:custDataLst>
              <p:tags r:id="rId2"/>
            </p:custDataLst>
          </p:nvPr>
        </p:nvSpPr>
        <p:spPr>
          <a:xfrm>
            <a:off x="476250" y="3890392"/>
            <a:ext cx="1892006" cy="1477328"/>
          </a:xfrm>
          <a:prstGeom prst="rect">
            <a:avLst/>
          </a:prstGeom>
          <a:noFill/>
        </p:spPr>
        <p:txBody>
          <a:bodyPr wrap="square" lIns="0" tIns="0" rIns="0" bIns="0" rtlCol="0">
            <a:spAutoFit/>
          </a:bodyPr>
          <a:lstStyle/>
          <a:p>
            <a:pPr algn="ctr" hangingPunct="0">
              <a:lnSpc>
                <a:spcPct val="150000"/>
              </a:lnSpc>
            </a:pPr>
            <a:r>
              <a:rPr lang="zh-CN" altLang="en-US" sz="1600" dirty="0">
                <a:solidFill>
                  <a:schemeClr val="tx1">
                    <a:lumMod val="85000"/>
                    <a:lumOff val="15000"/>
                  </a:schemeClr>
                </a:solidFill>
                <a:cs typeface="+mn-ea"/>
                <a:sym typeface="+mn-lt"/>
              </a:rPr>
              <a:t>更好地为人民进行服务，从而提高事业单位的整体服务质量。同时，事业单</a:t>
            </a:r>
            <a:endParaRPr lang="zh-CN" altLang="en-US" sz="1600" dirty="0">
              <a:solidFill>
                <a:schemeClr val="tx1">
                  <a:lumMod val="85000"/>
                  <a:lumOff val="15000"/>
                </a:schemeClr>
              </a:solidFill>
              <a:cs typeface="+mn-ea"/>
              <a:sym typeface="+mn-lt"/>
            </a:endParaRPr>
          </a:p>
        </p:txBody>
      </p:sp>
      <p:sp>
        <p:nvSpPr>
          <p:cNvPr id="82" name="PA-文本框 89"/>
          <p:cNvSpPr txBox="1"/>
          <p:nvPr>
            <p:custDataLst>
              <p:tags r:id="rId3"/>
            </p:custDataLst>
          </p:nvPr>
        </p:nvSpPr>
        <p:spPr>
          <a:xfrm>
            <a:off x="2874929" y="3526394"/>
            <a:ext cx="2123848" cy="488724"/>
          </a:xfrm>
          <a:prstGeom prst="rect">
            <a:avLst/>
          </a:prstGeom>
          <a:noFill/>
        </p:spPr>
        <p:txBody>
          <a:bodyPr wrap="square" lIns="0" tIns="0" rIns="0" bIns="0" rtlCol="0">
            <a:spAutoFit/>
          </a:bodyPr>
          <a:lstStyle/>
          <a:p>
            <a:pPr algn="ctr" hangingPunct="0">
              <a:lnSpc>
                <a:spcPct val="150000"/>
              </a:lnSpc>
            </a:pPr>
            <a:r>
              <a:rPr lang="zh-CN" altLang="en-US" sz="2400" dirty="0">
                <a:solidFill>
                  <a:srgbClr val="4F7D94"/>
                </a:solidFill>
                <a:cs typeface="+mn-ea"/>
                <a:sym typeface="+mn-lt"/>
              </a:rPr>
              <a:t>互联网</a:t>
            </a:r>
            <a:r>
              <a:rPr lang="en-US" altLang="zh-CN" sz="2400" dirty="0">
                <a:solidFill>
                  <a:srgbClr val="4F7D94"/>
                </a:solidFill>
                <a:cs typeface="+mn-ea"/>
                <a:sym typeface="+mn-lt"/>
              </a:rPr>
              <a:t>+</a:t>
            </a:r>
            <a:r>
              <a:rPr lang="zh-CN" altLang="en-US" sz="2400" dirty="0">
                <a:solidFill>
                  <a:srgbClr val="4F7D94"/>
                </a:solidFill>
                <a:cs typeface="+mn-ea"/>
                <a:sym typeface="+mn-lt"/>
              </a:rPr>
              <a:t>财务</a:t>
            </a:r>
            <a:endParaRPr lang="zh-CN" altLang="en-US" sz="2400" dirty="0">
              <a:solidFill>
                <a:srgbClr val="4F7D94"/>
              </a:solidFill>
              <a:cs typeface="+mn-ea"/>
              <a:sym typeface="+mn-lt"/>
            </a:endParaRPr>
          </a:p>
        </p:txBody>
      </p:sp>
      <p:sp>
        <p:nvSpPr>
          <p:cNvPr id="83" name="PA-文本框 89"/>
          <p:cNvSpPr txBox="1"/>
          <p:nvPr>
            <p:custDataLst>
              <p:tags r:id="rId4"/>
            </p:custDataLst>
          </p:nvPr>
        </p:nvSpPr>
        <p:spPr>
          <a:xfrm>
            <a:off x="2990850" y="4049142"/>
            <a:ext cx="1892006" cy="1477328"/>
          </a:xfrm>
          <a:prstGeom prst="rect">
            <a:avLst/>
          </a:prstGeom>
          <a:noFill/>
        </p:spPr>
        <p:txBody>
          <a:bodyPr wrap="square" lIns="0" tIns="0" rIns="0" bIns="0" rtlCol="0">
            <a:spAutoFit/>
          </a:bodyPr>
          <a:lstStyle/>
          <a:p>
            <a:pPr algn="ctr" hangingPunct="0">
              <a:lnSpc>
                <a:spcPct val="150000"/>
              </a:lnSpc>
            </a:pPr>
            <a:r>
              <a:rPr lang="zh-CN" altLang="en-US" sz="1600" dirty="0">
                <a:solidFill>
                  <a:schemeClr val="tx1">
                    <a:lumMod val="85000"/>
                    <a:lumOff val="15000"/>
                  </a:schemeClr>
                </a:solidFill>
                <a:cs typeface="+mn-ea"/>
                <a:sym typeface="+mn-lt"/>
              </a:rPr>
              <a:t>全口径收支管理与现金流国库进行支付改革的重要途径之一是新财务会计制</a:t>
            </a:r>
            <a:endParaRPr lang="zh-CN" altLang="en-US" sz="1600" dirty="0">
              <a:solidFill>
                <a:schemeClr val="tx1">
                  <a:lumMod val="85000"/>
                  <a:lumOff val="15000"/>
                </a:schemeClr>
              </a:solidFill>
              <a:cs typeface="+mn-ea"/>
              <a:sym typeface="+mn-lt"/>
            </a:endParaRPr>
          </a:p>
        </p:txBody>
      </p:sp>
      <p:sp>
        <p:nvSpPr>
          <p:cNvPr id="85" name="PA-文本框 89"/>
          <p:cNvSpPr txBox="1"/>
          <p:nvPr>
            <p:custDataLst>
              <p:tags r:id="rId5"/>
            </p:custDataLst>
          </p:nvPr>
        </p:nvSpPr>
        <p:spPr>
          <a:xfrm flipH="1">
            <a:off x="4982175" y="4586844"/>
            <a:ext cx="2985738" cy="488724"/>
          </a:xfrm>
          <a:prstGeom prst="rect">
            <a:avLst/>
          </a:prstGeom>
          <a:noFill/>
        </p:spPr>
        <p:txBody>
          <a:bodyPr wrap="square" lIns="0" tIns="0" rIns="0" bIns="0" rtlCol="0">
            <a:spAutoFit/>
          </a:bodyPr>
          <a:lstStyle/>
          <a:p>
            <a:pPr algn="ctr" hangingPunct="0">
              <a:lnSpc>
                <a:spcPct val="150000"/>
              </a:lnSpc>
            </a:pPr>
            <a:r>
              <a:rPr lang="zh-CN" altLang="en-US" sz="2400" dirty="0">
                <a:solidFill>
                  <a:srgbClr val="4F7D94"/>
                </a:solidFill>
                <a:cs typeface="+mn-ea"/>
                <a:sym typeface="+mn-lt"/>
              </a:rPr>
              <a:t>使用人报销经费</a:t>
            </a:r>
            <a:endParaRPr lang="zh-CN" altLang="en-US" sz="2400" dirty="0">
              <a:solidFill>
                <a:srgbClr val="4F7D94"/>
              </a:solidFill>
              <a:cs typeface="+mn-ea"/>
              <a:sym typeface="+mn-lt"/>
            </a:endParaRPr>
          </a:p>
        </p:txBody>
      </p:sp>
      <p:sp>
        <p:nvSpPr>
          <p:cNvPr id="86" name="PA-文本框 89"/>
          <p:cNvSpPr txBox="1"/>
          <p:nvPr>
            <p:custDataLst>
              <p:tags r:id="rId6"/>
            </p:custDataLst>
          </p:nvPr>
        </p:nvSpPr>
        <p:spPr>
          <a:xfrm flipH="1">
            <a:off x="5238750" y="5109592"/>
            <a:ext cx="2476206" cy="1064522"/>
          </a:xfrm>
          <a:prstGeom prst="rect">
            <a:avLst/>
          </a:prstGeom>
          <a:noFill/>
        </p:spPr>
        <p:txBody>
          <a:bodyPr wrap="square" lIns="0" tIns="0" rIns="0" bIns="0" rtlCol="0">
            <a:spAutoFit/>
          </a:bodyPr>
          <a:lstStyle/>
          <a:p>
            <a:pPr algn="ctr" hangingPunct="0">
              <a:lnSpc>
                <a:spcPct val="150000"/>
              </a:lnSpc>
            </a:pPr>
            <a:r>
              <a:rPr lang="zh-CN" altLang="en-US" sz="1600" dirty="0">
                <a:solidFill>
                  <a:schemeClr val="tx1">
                    <a:lumMod val="85000"/>
                    <a:lumOff val="15000"/>
                  </a:schemeClr>
                </a:solidFill>
                <a:cs typeface="+mn-ea"/>
                <a:sym typeface="+mn-lt"/>
              </a:rPr>
              <a:t>财务服务工作评价满意度普遍偏低。近年来，高校财务活动日益复杂，在经</a:t>
            </a:r>
            <a:endParaRPr lang="zh-CN" altLang="en-US" sz="1600" dirty="0">
              <a:solidFill>
                <a:schemeClr val="tx1">
                  <a:lumMod val="85000"/>
                  <a:lumOff val="15000"/>
                </a:schemeClr>
              </a:solidFill>
              <a:cs typeface="+mn-ea"/>
              <a:sym typeface="+mn-lt"/>
            </a:endParaRPr>
          </a:p>
        </p:txBody>
      </p:sp>
      <p:sp>
        <p:nvSpPr>
          <p:cNvPr id="88" name="PA-文本框 89"/>
          <p:cNvSpPr txBox="1"/>
          <p:nvPr>
            <p:custDataLst>
              <p:tags r:id="rId7"/>
            </p:custDataLst>
          </p:nvPr>
        </p:nvSpPr>
        <p:spPr>
          <a:xfrm flipH="1">
            <a:off x="8525474" y="3754994"/>
            <a:ext cx="3272531" cy="488724"/>
          </a:xfrm>
          <a:prstGeom prst="rect">
            <a:avLst/>
          </a:prstGeom>
          <a:noFill/>
        </p:spPr>
        <p:txBody>
          <a:bodyPr wrap="square" lIns="0" tIns="0" rIns="0" bIns="0" rtlCol="0">
            <a:spAutoFit/>
          </a:bodyPr>
          <a:lstStyle/>
          <a:p>
            <a:pPr algn="ctr" hangingPunct="0">
              <a:lnSpc>
                <a:spcPct val="150000"/>
              </a:lnSpc>
            </a:pPr>
            <a:r>
              <a:rPr lang="zh-CN" altLang="en-US" sz="2400" dirty="0">
                <a:solidFill>
                  <a:srgbClr val="4F7D94"/>
                </a:solidFill>
                <a:cs typeface="+mn-ea"/>
                <a:sym typeface="+mn-lt"/>
              </a:rPr>
              <a:t>财务服务存在的问题</a:t>
            </a:r>
            <a:endParaRPr lang="zh-CN" altLang="en-US" sz="2400" dirty="0">
              <a:solidFill>
                <a:srgbClr val="4F7D94"/>
              </a:solidFill>
              <a:cs typeface="+mn-ea"/>
              <a:sym typeface="+mn-lt"/>
            </a:endParaRPr>
          </a:p>
        </p:txBody>
      </p:sp>
      <p:sp>
        <p:nvSpPr>
          <p:cNvPr id="94" name="PA-文本框 89"/>
          <p:cNvSpPr txBox="1"/>
          <p:nvPr>
            <p:custDataLst>
              <p:tags r:id="rId8"/>
            </p:custDataLst>
          </p:nvPr>
        </p:nvSpPr>
        <p:spPr>
          <a:xfrm flipH="1">
            <a:off x="8525474" y="4277742"/>
            <a:ext cx="2989358" cy="1064522"/>
          </a:xfrm>
          <a:prstGeom prst="rect">
            <a:avLst/>
          </a:prstGeom>
          <a:noFill/>
        </p:spPr>
        <p:txBody>
          <a:bodyPr wrap="square" lIns="0" tIns="0" rIns="0" bIns="0" rtlCol="0">
            <a:spAutoFit/>
          </a:bodyPr>
          <a:lstStyle/>
          <a:p>
            <a:pPr algn="ctr" hangingPunct="0">
              <a:lnSpc>
                <a:spcPct val="150000"/>
              </a:lnSpc>
            </a:pPr>
            <a:r>
              <a:rPr lang="zh-CN" altLang="en-US" sz="1600" dirty="0">
                <a:solidFill>
                  <a:schemeClr val="tx1">
                    <a:lumMod val="85000"/>
                    <a:lumOff val="15000"/>
                  </a:schemeClr>
                </a:solidFill>
                <a:cs typeface="+mn-ea"/>
                <a:sym typeface="+mn-lt"/>
              </a:rPr>
              <a:t>提高财务管理团队整体素养。随着国家经济环境的变化，国家必然要对相应</a:t>
            </a:r>
            <a:endParaRPr lang="zh-CN" altLang="en-US" sz="1600" dirty="0">
              <a:solidFill>
                <a:schemeClr val="tx1">
                  <a:lumMod val="85000"/>
                  <a:lumOff val="15000"/>
                </a:schemeClr>
              </a:solidFill>
              <a:cs typeface="+mn-ea"/>
              <a:sym typeface="+mn-lt"/>
            </a:endParaRPr>
          </a:p>
        </p:txBody>
      </p:sp>
      <p:grpSp>
        <p:nvGrpSpPr>
          <p:cNvPr id="46" name="组合 45"/>
          <p:cNvGrpSpPr/>
          <p:nvPr/>
        </p:nvGrpSpPr>
        <p:grpSpPr>
          <a:xfrm>
            <a:off x="704720" y="697319"/>
            <a:ext cx="4236488" cy="474481"/>
            <a:chOff x="704720" y="697319"/>
            <a:chExt cx="4236488" cy="474481"/>
          </a:xfrm>
        </p:grpSpPr>
        <p:grpSp>
          <p:nvGrpSpPr>
            <p:cNvPr id="47" name="组合 46"/>
            <p:cNvGrpSpPr/>
            <p:nvPr/>
          </p:nvGrpSpPr>
          <p:grpSpPr>
            <a:xfrm>
              <a:off x="704720" y="697319"/>
              <a:ext cx="3166876" cy="474481"/>
              <a:chOff x="571370" y="697319"/>
              <a:chExt cx="3166876" cy="474481"/>
            </a:xfrm>
          </p:grpSpPr>
          <p:sp>
            <p:nvSpPr>
              <p:cNvPr id="49" name="文本框 4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论文总结与致谢</a:t>
                </a:r>
                <a:endParaRPr lang="zh-CN" altLang="en-US" sz="2800" dirty="0">
                  <a:solidFill>
                    <a:srgbClr val="4F7D94"/>
                  </a:solidFill>
                  <a:cs typeface="+mn-ea"/>
                  <a:sym typeface="+mn-lt"/>
                </a:endParaRPr>
              </a:p>
            </p:txBody>
          </p:sp>
          <p:grpSp>
            <p:nvGrpSpPr>
              <p:cNvPr id="51" name="组合 50"/>
              <p:cNvGrpSpPr/>
              <p:nvPr/>
            </p:nvGrpSpPr>
            <p:grpSpPr>
              <a:xfrm>
                <a:off x="571370" y="697319"/>
                <a:ext cx="467453" cy="467453"/>
                <a:chOff x="10357798" y="5176240"/>
                <a:chExt cx="703860" cy="703860"/>
              </a:xfrm>
            </p:grpSpPr>
            <p:sp>
              <p:nvSpPr>
                <p:cNvPr id="52" name="椭圆 51"/>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54"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48" name="文本框 47"/>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PART-03</a:t>
              </a:r>
              <a:endParaRPr lang="zh-CN" altLang="en-US" sz="1400" spc="300" dirty="0">
                <a:solidFill>
                  <a:srgbClr val="4F7D94"/>
                </a:solidFill>
                <a:cs typeface="+mn-ea"/>
                <a:sym typeface="+mn-lt"/>
              </a:endParaRPr>
            </a:p>
          </p:txBody>
        </p:sp>
      </p:grpSp>
      <p:grpSp>
        <p:nvGrpSpPr>
          <p:cNvPr id="62" name="组合 61"/>
          <p:cNvGrpSpPr/>
          <p:nvPr/>
        </p:nvGrpSpPr>
        <p:grpSpPr>
          <a:xfrm>
            <a:off x="10493829" y="5619905"/>
            <a:ext cx="1698171" cy="1238094"/>
            <a:chOff x="6668995" y="2831314"/>
            <a:chExt cx="5523005" cy="4026686"/>
          </a:xfrm>
        </p:grpSpPr>
        <p:sp>
          <p:nvSpPr>
            <p:cNvPr id="65" name="任意多边形: 形状 64"/>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67" name="任意多边形: 形状 66"/>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68" name="矩形 10"/>
          <p:cNvSpPr>
            <a:spLocks noChangeAspect="1"/>
          </p:cNvSpPr>
          <p:nvPr/>
        </p:nvSpPr>
        <p:spPr>
          <a:xfrm>
            <a:off x="9245614" y="1571736"/>
            <a:ext cx="1672836" cy="1823733"/>
          </a:xfrm>
          <a:custGeom>
            <a:avLst/>
            <a:gdLst>
              <a:gd name="connsiteX0" fmla="*/ 653528 w 1305333"/>
              <a:gd name="connsiteY0" fmla="*/ 0 h 1424419"/>
              <a:gd name="connsiteX1" fmla="*/ 757287 w 1305333"/>
              <a:gd name="connsiteY1" fmla="*/ 32444 h 1424419"/>
              <a:gd name="connsiteX2" fmla="*/ 1206876 w 1305333"/>
              <a:gd name="connsiteY2" fmla="*/ 284945 h 1424419"/>
              <a:gd name="connsiteX3" fmla="*/ 1233464 w 1305333"/>
              <a:gd name="connsiteY3" fmla="*/ 306775 h 1424419"/>
              <a:gd name="connsiteX4" fmla="*/ 1299728 w 1305333"/>
              <a:gd name="connsiteY4" fmla="*/ 452301 h 1424419"/>
              <a:gd name="connsiteX5" fmla="*/ 1303099 w 1305333"/>
              <a:gd name="connsiteY5" fmla="*/ 495558 h 1424419"/>
              <a:gd name="connsiteX6" fmla="*/ 1303099 w 1305333"/>
              <a:gd name="connsiteY6" fmla="*/ 952393 h 1424419"/>
              <a:gd name="connsiteX7" fmla="*/ 1299356 w 1305333"/>
              <a:gd name="connsiteY7" fmla="*/ 974248 h 1424419"/>
              <a:gd name="connsiteX8" fmla="*/ 1193590 w 1305333"/>
              <a:gd name="connsiteY8" fmla="*/ 1159518 h 1424419"/>
              <a:gd name="connsiteX9" fmla="*/ 1188747 w 1305333"/>
              <a:gd name="connsiteY9" fmla="*/ 1163476 h 1424419"/>
              <a:gd name="connsiteX10" fmla="*/ 792288 w 1305333"/>
              <a:gd name="connsiteY10" fmla="*/ 1385653 h 1424419"/>
              <a:gd name="connsiteX11" fmla="*/ 522686 w 1305333"/>
              <a:gd name="connsiteY11" fmla="*/ 1384922 h 1424419"/>
              <a:gd name="connsiteX12" fmla="*/ 80344 w 1305333"/>
              <a:gd name="connsiteY12" fmla="*/ 1139323 h 1424419"/>
              <a:gd name="connsiteX13" fmla="*/ 68397 w 1305333"/>
              <a:gd name="connsiteY13" fmla="*/ 1130059 h 1424419"/>
              <a:gd name="connsiteX14" fmla="*/ 667 w 1305333"/>
              <a:gd name="connsiteY14" fmla="*/ 999105 h 1424419"/>
              <a:gd name="connsiteX15" fmla="*/ 0 w 1305333"/>
              <a:gd name="connsiteY15" fmla="*/ 972364 h 1424419"/>
              <a:gd name="connsiteX16" fmla="*/ 2496 w 1305333"/>
              <a:gd name="connsiteY16" fmla="*/ 463106 h 1424419"/>
              <a:gd name="connsiteX17" fmla="*/ 2458 w 1305333"/>
              <a:gd name="connsiteY17" fmla="*/ 429563 h 1424419"/>
              <a:gd name="connsiteX18" fmla="*/ 75248 w 1305333"/>
              <a:gd name="connsiteY18" fmla="*/ 303202 h 1424419"/>
              <a:gd name="connsiteX19" fmla="*/ 103465 w 1305333"/>
              <a:gd name="connsiteY19" fmla="*/ 288252 h 1424419"/>
              <a:gd name="connsiteX20" fmla="*/ 541533 w 1305333"/>
              <a:gd name="connsiteY20" fmla="*/ 38110 h 1424419"/>
              <a:gd name="connsiteX21" fmla="*/ 653528 w 1305333"/>
              <a:gd name="connsiteY21" fmla="*/ 0 h 1424419"/>
              <a:gd name="connsiteX0-1" fmla="*/ 653528 w 1305333"/>
              <a:gd name="connsiteY0-2" fmla="*/ 0 h 1424419"/>
              <a:gd name="connsiteX1-3" fmla="*/ 757287 w 1305333"/>
              <a:gd name="connsiteY1-4" fmla="*/ 32444 h 1424419"/>
              <a:gd name="connsiteX2-5" fmla="*/ 1206876 w 1305333"/>
              <a:gd name="connsiteY2-6" fmla="*/ 284945 h 1424419"/>
              <a:gd name="connsiteX3-7" fmla="*/ 1233464 w 1305333"/>
              <a:gd name="connsiteY3-8" fmla="*/ 306775 h 1424419"/>
              <a:gd name="connsiteX4-9" fmla="*/ 1301712 w 1305333"/>
              <a:gd name="connsiteY4-10" fmla="*/ 442384 h 1424419"/>
              <a:gd name="connsiteX5-11" fmla="*/ 1303099 w 1305333"/>
              <a:gd name="connsiteY5-12" fmla="*/ 495558 h 1424419"/>
              <a:gd name="connsiteX6-13" fmla="*/ 1303099 w 1305333"/>
              <a:gd name="connsiteY6-14" fmla="*/ 952393 h 1424419"/>
              <a:gd name="connsiteX7-15" fmla="*/ 1299356 w 1305333"/>
              <a:gd name="connsiteY7-16" fmla="*/ 974248 h 1424419"/>
              <a:gd name="connsiteX8-17" fmla="*/ 1193590 w 1305333"/>
              <a:gd name="connsiteY8-18" fmla="*/ 1159518 h 1424419"/>
              <a:gd name="connsiteX9-19" fmla="*/ 1188747 w 1305333"/>
              <a:gd name="connsiteY9-20" fmla="*/ 1163476 h 1424419"/>
              <a:gd name="connsiteX10-21" fmla="*/ 792288 w 1305333"/>
              <a:gd name="connsiteY10-22" fmla="*/ 1385653 h 1424419"/>
              <a:gd name="connsiteX11-23" fmla="*/ 522686 w 1305333"/>
              <a:gd name="connsiteY11-24" fmla="*/ 1384922 h 1424419"/>
              <a:gd name="connsiteX12-25" fmla="*/ 80344 w 1305333"/>
              <a:gd name="connsiteY12-26" fmla="*/ 1139323 h 1424419"/>
              <a:gd name="connsiteX13-27" fmla="*/ 68397 w 1305333"/>
              <a:gd name="connsiteY13-28" fmla="*/ 1130059 h 1424419"/>
              <a:gd name="connsiteX14-29" fmla="*/ 667 w 1305333"/>
              <a:gd name="connsiteY14-30" fmla="*/ 999105 h 1424419"/>
              <a:gd name="connsiteX15-31" fmla="*/ 0 w 1305333"/>
              <a:gd name="connsiteY15-32" fmla="*/ 972364 h 1424419"/>
              <a:gd name="connsiteX16-33" fmla="*/ 2496 w 1305333"/>
              <a:gd name="connsiteY16-34" fmla="*/ 463106 h 1424419"/>
              <a:gd name="connsiteX17-35" fmla="*/ 2458 w 1305333"/>
              <a:gd name="connsiteY17-36" fmla="*/ 429563 h 1424419"/>
              <a:gd name="connsiteX18-37" fmla="*/ 75248 w 1305333"/>
              <a:gd name="connsiteY18-38" fmla="*/ 303202 h 1424419"/>
              <a:gd name="connsiteX19-39" fmla="*/ 103465 w 1305333"/>
              <a:gd name="connsiteY19-40" fmla="*/ 288252 h 1424419"/>
              <a:gd name="connsiteX20-41" fmla="*/ 541533 w 1305333"/>
              <a:gd name="connsiteY20-42" fmla="*/ 38110 h 1424419"/>
              <a:gd name="connsiteX21-43" fmla="*/ 653528 w 1305333"/>
              <a:gd name="connsiteY21-44" fmla="*/ 0 h 1424419"/>
              <a:gd name="connsiteX0-45" fmla="*/ 653528 w 1305333"/>
              <a:gd name="connsiteY0-46" fmla="*/ 0 h 1424419"/>
              <a:gd name="connsiteX1-47" fmla="*/ 757287 w 1305333"/>
              <a:gd name="connsiteY1-48" fmla="*/ 32444 h 1424419"/>
              <a:gd name="connsiteX2-49" fmla="*/ 1206876 w 1305333"/>
              <a:gd name="connsiteY2-50" fmla="*/ 284945 h 1424419"/>
              <a:gd name="connsiteX3-51" fmla="*/ 1233464 w 1305333"/>
              <a:gd name="connsiteY3-52" fmla="*/ 306775 h 1424419"/>
              <a:gd name="connsiteX4-53" fmla="*/ 1301712 w 1305333"/>
              <a:gd name="connsiteY4-54" fmla="*/ 442384 h 1424419"/>
              <a:gd name="connsiteX5-55" fmla="*/ 1303099 w 1305333"/>
              <a:gd name="connsiteY5-56" fmla="*/ 495558 h 1424419"/>
              <a:gd name="connsiteX6-57" fmla="*/ 1303099 w 1305333"/>
              <a:gd name="connsiteY6-58" fmla="*/ 952393 h 1424419"/>
              <a:gd name="connsiteX7-59" fmla="*/ 1299356 w 1305333"/>
              <a:gd name="connsiteY7-60" fmla="*/ 974248 h 1424419"/>
              <a:gd name="connsiteX8-61" fmla="*/ 1193590 w 1305333"/>
              <a:gd name="connsiteY8-62" fmla="*/ 1159518 h 1424419"/>
              <a:gd name="connsiteX9-63" fmla="*/ 1188747 w 1305333"/>
              <a:gd name="connsiteY9-64" fmla="*/ 1163476 h 1424419"/>
              <a:gd name="connsiteX10-65" fmla="*/ 792288 w 1305333"/>
              <a:gd name="connsiteY10-66" fmla="*/ 1385653 h 1424419"/>
              <a:gd name="connsiteX11-67" fmla="*/ 522686 w 1305333"/>
              <a:gd name="connsiteY11-68" fmla="*/ 1384922 h 1424419"/>
              <a:gd name="connsiteX12-69" fmla="*/ 80344 w 1305333"/>
              <a:gd name="connsiteY12-70" fmla="*/ 1139323 h 1424419"/>
              <a:gd name="connsiteX13-71" fmla="*/ 68397 w 1305333"/>
              <a:gd name="connsiteY13-72" fmla="*/ 1130059 h 1424419"/>
              <a:gd name="connsiteX14-73" fmla="*/ 667 w 1305333"/>
              <a:gd name="connsiteY14-74" fmla="*/ 999105 h 1424419"/>
              <a:gd name="connsiteX15-75" fmla="*/ 0 w 1305333"/>
              <a:gd name="connsiteY15-76" fmla="*/ 972364 h 1424419"/>
              <a:gd name="connsiteX16-77" fmla="*/ 2496 w 1305333"/>
              <a:gd name="connsiteY16-78" fmla="*/ 463106 h 1424419"/>
              <a:gd name="connsiteX17-79" fmla="*/ 2458 w 1305333"/>
              <a:gd name="connsiteY17-80" fmla="*/ 429563 h 1424419"/>
              <a:gd name="connsiteX18-81" fmla="*/ 75248 w 1305333"/>
              <a:gd name="connsiteY18-82" fmla="*/ 303202 h 1424419"/>
              <a:gd name="connsiteX19-83" fmla="*/ 103465 w 1305333"/>
              <a:gd name="connsiteY19-84" fmla="*/ 288252 h 1424419"/>
              <a:gd name="connsiteX20-85" fmla="*/ 541533 w 1305333"/>
              <a:gd name="connsiteY20-86" fmla="*/ 38110 h 1424419"/>
              <a:gd name="connsiteX21-87" fmla="*/ 653528 w 1305333"/>
              <a:gd name="connsiteY21-88" fmla="*/ 0 h 1424419"/>
              <a:gd name="connsiteX0-89" fmla="*/ 653528 w 1306046"/>
              <a:gd name="connsiteY0-90" fmla="*/ 0 h 1424419"/>
              <a:gd name="connsiteX1-91" fmla="*/ 757287 w 1306046"/>
              <a:gd name="connsiteY1-92" fmla="*/ 32444 h 1424419"/>
              <a:gd name="connsiteX2-93" fmla="*/ 1206876 w 1306046"/>
              <a:gd name="connsiteY2-94" fmla="*/ 284945 h 1424419"/>
              <a:gd name="connsiteX3-95" fmla="*/ 1233464 w 1306046"/>
              <a:gd name="connsiteY3-96" fmla="*/ 306775 h 1424419"/>
              <a:gd name="connsiteX4-97" fmla="*/ 1301712 w 1306046"/>
              <a:gd name="connsiteY4-98" fmla="*/ 442384 h 1424419"/>
              <a:gd name="connsiteX5-99" fmla="*/ 1303099 w 1306046"/>
              <a:gd name="connsiteY5-100" fmla="*/ 495558 h 1424419"/>
              <a:gd name="connsiteX6-101" fmla="*/ 1303099 w 1306046"/>
              <a:gd name="connsiteY6-102" fmla="*/ 952393 h 1424419"/>
              <a:gd name="connsiteX7-103" fmla="*/ 1305306 w 1306046"/>
              <a:gd name="connsiteY7-104" fmla="*/ 990115 h 1424419"/>
              <a:gd name="connsiteX8-105" fmla="*/ 1193590 w 1306046"/>
              <a:gd name="connsiteY8-106" fmla="*/ 1159518 h 1424419"/>
              <a:gd name="connsiteX9-107" fmla="*/ 1188747 w 1306046"/>
              <a:gd name="connsiteY9-108" fmla="*/ 1163476 h 1424419"/>
              <a:gd name="connsiteX10-109" fmla="*/ 792288 w 1306046"/>
              <a:gd name="connsiteY10-110" fmla="*/ 1385653 h 1424419"/>
              <a:gd name="connsiteX11-111" fmla="*/ 522686 w 1306046"/>
              <a:gd name="connsiteY11-112" fmla="*/ 1384922 h 1424419"/>
              <a:gd name="connsiteX12-113" fmla="*/ 80344 w 1306046"/>
              <a:gd name="connsiteY12-114" fmla="*/ 1139323 h 1424419"/>
              <a:gd name="connsiteX13-115" fmla="*/ 68397 w 1306046"/>
              <a:gd name="connsiteY13-116" fmla="*/ 1130059 h 1424419"/>
              <a:gd name="connsiteX14-117" fmla="*/ 667 w 1306046"/>
              <a:gd name="connsiteY14-118" fmla="*/ 999105 h 1424419"/>
              <a:gd name="connsiteX15-119" fmla="*/ 0 w 1306046"/>
              <a:gd name="connsiteY15-120" fmla="*/ 972364 h 1424419"/>
              <a:gd name="connsiteX16-121" fmla="*/ 2496 w 1306046"/>
              <a:gd name="connsiteY16-122" fmla="*/ 463106 h 1424419"/>
              <a:gd name="connsiteX17-123" fmla="*/ 2458 w 1306046"/>
              <a:gd name="connsiteY17-124" fmla="*/ 429563 h 1424419"/>
              <a:gd name="connsiteX18-125" fmla="*/ 75248 w 1306046"/>
              <a:gd name="connsiteY18-126" fmla="*/ 303202 h 1424419"/>
              <a:gd name="connsiteX19-127" fmla="*/ 103465 w 1306046"/>
              <a:gd name="connsiteY19-128" fmla="*/ 288252 h 1424419"/>
              <a:gd name="connsiteX20-129" fmla="*/ 541533 w 1306046"/>
              <a:gd name="connsiteY20-130" fmla="*/ 38110 h 1424419"/>
              <a:gd name="connsiteX21-131" fmla="*/ 653528 w 1306046"/>
              <a:gd name="connsiteY21-132" fmla="*/ 0 h 1424419"/>
              <a:gd name="connsiteX0-133" fmla="*/ 653528 w 1305333"/>
              <a:gd name="connsiteY0-134" fmla="*/ 0 h 1424419"/>
              <a:gd name="connsiteX1-135" fmla="*/ 757287 w 1305333"/>
              <a:gd name="connsiteY1-136" fmla="*/ 32444 h 1424419"/>
              <a:gd name="connsiteX2-137" fmla="*/ 1206876 w 1305333"/>
              <a:gd name="connsiteY2-138" fmla="*/ 284945 h 1424419"/>
              <a:gd name="connsiteX3-139" fmla="*/ 1233464 w 1305333"/>
              <a:gd name="connsiteY3-140" fmla="*/ 306775 h 1424419"/>
              <a:gd name="connsiteX4-141" fmla="*/ 1301712 w 1305333"/>
              <a:gd name="connsiteY4-142" fmla="*/ 442384 h 1424419"/>
              <a:gd name="connsiteX5-143" fmla="*/ 1303099 w 1305333"/>
              <a:gd name="connsiteY5-144" fmla="*/ 495558 h 1424419"/>
              <a:gd name="connsiteX6-145" fmla="*/ 1303099 w 1305333"/>
              <a:gd name="connsiteY6-146" fmla="*/ 952393 h 1424419"/>
              <a:gd name="connsiteX7-147" fmla="*/ 1305306 w 1305333"/>
              <a:gd name="connsiteY7-148" fmla="*/ 990115 h 1424419"/>
              <a:gd name="connsiteX8-149" fmla="*/ 1193590 w 1305333"/>
              <a:gd name="connsiteY8-150" fmla="*/ 1159518 h 1424419"/>
              <a:gd name="connsiteX9-151" fmla="*/ 1188747 w 1305333"/>
              <a:gd name="connsiteY9-152" fmla="*/ 1163476 h 1424419"/>
              <a:gd name="connsiteX10-153" fmla="*/ 792288 w 1305333"/>
              <a:gd name="connsiteY10-154" fmla="*/ 1385653 h 1424419"/>
              <a:gd name="connsiteX11-155" fmla="*/ 522686 w 1305333"/>
              <a:gd name="connsiteY11-156" fmla="*/ 1384922 h 1424419"/>
              <a:gd name="connsiteX12-157" fmla="*/ 80344 w 1305333"/>
              <a:gd name="connsiteY12-158" fmla="*/ 1139323 h 1424419"/>
              <a:gd name="connsiteX13-159" fmla="*/ 68397 w 1305333"/>
              <a:gd name="connsiteY13-160" fmla="*/ 1130059 h 1424419"/>
              <a:gd name="connsiteX14-161" fmla="*/ 667 w 1305333"/>
              <a:gd name="connsiteY14-162" fmla="*/ 999105 h 1424419"/>
              <a:gd name="connsiteX15-163" fmla="*/ 0 w 1305333"/>
              <a:gd name="connsiteY15-164" fmla="*/ 972364 h 1424419"/>
              <a:gd name="connsiteX16-165" fmla="*/ 2496 w 1305333"/>
              <a:gd name="connsiteY16-166" fmla="*/ 463106 h 1424419"/>
              <a:gd name="connsiteX17-167" fmla="*/ 2458 w 1305333"/>
              <a:gd name="connsiteY17-168" fmla="*/ 429563 h 1424419"/>
              <a:gd name="connsiteX18-169" fmla="*/ 75248 w 1305333"/>
              <a:gd name="connsiteY18-170" fmla="*/ 303202 h 1424419"/>
              <a:gd name="connsiteX19-171" fmla="*/ 103465 w 1305333"/>
              <a:gd name="connsiteY19-172" fmla="*/ 288252 h 1424419"/>
              <a:gd name="connsiteX20-173" fmla="*/ 541533 w 1305333"/>
              <a:gd name="connsiteY20-174" fmla="*/ 38110 h 1424419"/>
              <a:gd name="connsiteX21-175" fmla="*/ 653528 w 1305333"/>
              <a:gd name="connsiteY21-176" fmla="*/ 0 h 1424419"/>
              <a:gd name="connsiteX0-177" fmla="*/ 653528 w 1305333"/>
              <a:gd name="connsiteY0-178" fmla="*/ 0 h 1424419"/>
              <a:gd name="connsiteX1-179" fmla="*/ 757287 w 1305333"/>
              <a:gd name="connsiteY1-180" fmla="*/ 32444 h 1424419"/>
              <a:gd name="connsiteX2-181" fmla="*/ 1206876 w 1305333"/>
              <a:gd name="connsiteY2-182" fmla="*/ 284945 h 1424419"/>
              <a:gd name="connsiteX3-183" fmla="*/ 1233464 w 1305333"/>
              <a:gd name="connsiteY3-184" fmla="*/ 306775 h 1424419"/>
              <a:gd name="connsiteX4-185" fmla="*/ 1301712 w 1305333"/>
              <a:gd name="connsiteY4-186" fmla="*/ 442384 h 1424419"/>
              <a:gd name="connsiteX5-187" fmla="*/ 1303099 w 1305333"/>
              <a:gd name="connsiteY5-188" fmla="*/ 495558 h 1424419"/>
              <a:gd name="connsiteX6-189" fmla="*/ 1303099 w 1305333"/>
              <a:gd name="connsiteY6-190" fmla="*/ 952393 h 1424419"/>
              <a:gd name="connsiteX7-191" fmla="*/ 1305306 w 1305333"/>
              <a:gd name="connsiteY7-192" fmla="*/ 990115 h 1424419"/>
              <a:gd name="connsiteX8-193" fmla="*/ 1193590 w 1305333"/>
              <a:gd name="connsiteY8-194" fmla="*/ 1159518 h 1424419"/>
              <a:gd name="connsiteX9-195" fmla="*/ 1172881 w 1305333"/>
              <a:gd name="connsiteY9-196" fmla="*/ 1179342 h 1424419"/>
              <a:gd name="connsiteX10-197" fmla="*/ 792288 w 1305333"/>
              <a:gd name="connsiteY10-198" fmla="*/ 1385653 h 1424419"/>
              <a:gd name="connsiteX11-199" fmla="*/ 522686 w 1305333"/>
              <a:gd name="connsiteY11-200" fmla="*/ 1384922 h 1424419"/>
              <a:gd name="connsiteX12-201" fmla="*/ 80344 w 1305333"/>
              <a:gd name="connsiteY12-202" fmla="*/ 1139323 h 1424419"/>
              <a:gd name="connsiteX13-203" fmla="*/ 68397 w 1305333"/>
              <a:gd name="connsiteY13-204" fmla="*/ 1130059 h 1424419"/>
              <a:gd name="connsiteX14-205" fmla="*/ 667 w 1305333"/>
              <a:gd name="connsiteY14-206" fmla="*/ 999105 h 1424419"/>
              <a:gd name="connsiteX15-207" fmla="*/ 0 w 1305333"/>
              <a:gd name="connsiteY15-208" fmla="*/ 972364 h 1424419"/>
              <a:gd name="connsiteX16-209" fmla="*/ 2496 w 1305333"/>
              <a:gd name="connsiteY16-210" fmla="*/ 463106 h 1424419"/>
              <a:gd name="connsiteX17-211" fmla="*/ 2458 w 1305333"/>
              <a:gd name="connsiteY17-212" fmla="*/ 429563 h 1424419"/>
              <a:gd name="connsiteX18-213" fmla="*/ 75248 w 1305333"/>
              <a:gd name="connsiteY18-214" fmla="*/ 303202 h 1424419"/>
              <a:gd name="connsiteX19-215" fmla="*/ 103465 w 1305333"/>
              <a:gd name="connsiteY19-216" fmla="*/ 288252 h 1424419"/>
              <a:gd name="connsiteX20-217" fmla="*/ 541533 w 1305333"/>
              <a:gd name="connsiteY20-218" fmla="*/ 38110 h 1424419"/>
              <a:gd name="connsiteX21-219" fmla="*/ 653528 w 1305333"/>
              <a:gd name="connsiteY21-220" fmla="*/ 0 h 1424419"/>
              <a:gd name="connsiteX0-221" fmla="*/ 653528 w 1305333"/>
              <a:gd name="connsiteY0-222" fmla="*/ 0 h 1424419"/>
              <a:gd name="connsiteX1-223" fmla="*/ 757287 w 1305333"/>
              <a:gd name="connsiteY1-224" fmla="*/ 32444 h 1424419"/>
              <a:gd name="connsiteX2-225" fmla="*/ 1206876 w 1305333"/>
              <a:gd name="connsiteY2-226" fmla="*/ 284945 h 1424419"/>
              <a:gd name="connsiteX3-227" fmla="*/ 1233464 w 1305333"/>
              <a:gd name="connsiteY3-228" fmla="*/ 306775 h 1424419"/>
              <a:gd name="connsiteX4-229" fmla="*/ 1301712 w 1305333"/>
              <a:gd name="connsiteY4-230" fmla="*/ 442384 h 1424419"/>
              <a:gd name="connsiteX5-231" fmla="*/ 1303099 w 1305333"/>
              <a:gd name="connsiteY5-232" fmla="*/ 495558 h 1424419"/>
              <a:gd name="connsiteX6-233" fmla="*/ 1303099 w 1305333"/>
              <a:gd name="connsiteY6-234" fmla="*/ 952393 h 1424419"/>
              <a:gd name="connsiteX7-235" fmla="*/ 1305306 w 1305333"/>
              <a:gd name="connsiteY7-236" fmla="*/ 990115 h 1424419"/>
              <a:gd name="connsiteX8-237" fmla="*/ 1193590 w 1305333"/>
              <a:gd name="connsiteY8-238" fmla="*/ 1159518 h 1424419"/>
              <a:gd name="connsiteX9-239" fmla="*/ 1172881 w 1305333"/>
              <a:gd name="connsiteY9-240" fmla="*/ 1179342 h 1424419"/>
              <a:gd name="connsiteX10-241" fmla="*/ 792288 w 1305333"/>
              <a:gd name="connsiteY10-242" fmla="*/ 1385653 h 1424419"/>
              <a:gd name="connsiteX11-243" fmla="*/ 522686 w 1305333"/>
              <a:gd name="connsiteY11-244" fmla="*/ 1384922 h 1424419"/>
              <a:gd name="connsiteX12-245" fmla="*/ 80344 w 1305333"/>
              <a:gd name="connsiteY12-246" fmla="*/ 1139323 h 1424419"/>
              <a:gd name="connsiteX13-247" fmla="*/ 68397 w 1305333"/>
              <a:gd name="connsiteY13-248" fmla="*/ 1130059 h 1424419"/>
              <a:gd name="connsiteX14-249" fmla="*/ 667 w 1305333"/>
              <a:gd name="connsiteY14-250" fmla="*/ 999105 h 1424419"/>
              <a:gd name="connsiteX15-251" fmla="*/ 0 w 1305333"/>
              <a:gd name="connsiteY15-252" fmla="*/ 972364 h 1424419"/>
              <a:gd name="connsiteX16-253" fmla="*/ 2496 w 1305333"/>
              <a:gd name="connsiteY16-254" fmla="*/ 463106 h 1424419"/>
              <a:gd name="connsiteX17-255" fmla="*/ 2458 w 1305333"/>
              <a:gd name="connsiteY17-256" fmla="*/ 429563 h 1424419"/>
              <a:gd name="connsiteX18-257" fmla="*/ 75248 w 1305333"/>
              <a:gd name="connsiteY18-258" fmla="*/ 303202 h 1424419"/>
              <a:gd name="connsiteX19-259" fmla="*/ 103465 w 1305333"/>
              <a:gd name="connsiteY19-260" fmla="*/ 288252 h 1424419"/>
              <a:gd name="connsiteX20-261" fmla="*/ 541533 w 1305333"/>
              <a:gd name="connsiteY20-262" fmla="*/ 38110 h 1424419"/>
              <a:gd name="connsiteX21-263" fmla="*/ 653528 w 1305333"/>
              <a:gd name="connsiteY21-264" fmla="*/ 0 h 1424419"/>
              <a:gd name="connsiteX0-265" fmla="*/ 653528 w 1305333"/>
              <a:gd name="connsiteY0-266" fmla="*/ 0 h 1424419"/>
              <a:gd name="connsiteX1-267" fmla="*/ 757287 w 1305333"/>
              <a:gd name="connsiteY1-268" fmla="*/ 32444 h 1424419"/>
              <a:gd name="connsiteX2-269" fmla="*/ 1206876 w 1305333"/>
              <a:gd name="connsiteY2-270" fmla="*/ 284945 h 1424419"/>
              <a:gd name="connsiteX3-271" fmla="*/ 1233464 w 1305333"/>
              <a:gd name="connsiteY3-272" fmla="*/ 306775 h 1424419"/>
              <a:gd name="connsiteX4-273" fmla="*/ 1301712 w 1305333"/>
              <a:gd name="connsiteY4-274" fmla="*/ 442384 h 1424419"/>
              <a:gd name="connsiteX5-275" fmla="*/ 1303099 w 1305333"/>
              <a:gd name="connsiteY5-276" fmla="*/ 495558 h 1424419"/>
              <a:gd name="connsiteX6-277" fmla="*/ 1303099 w 1305333"/>
              <a:gd name="connsiteY6-278" fmla="*/ 952393 h 1424419"/>
              <a:gd name="connsiteX7-279" fmla="*/ 1305306 w 1305333"/>
              <a:gd name="connsiteY7-280" fmla="*/ 990115 h 1424419"/>
              <a:gd name="connsiteX8-281" fmla="*/ 1193590 w 1305333"/>
              <a:gd name="connsiteY8-282" fmla="*/ 1159518 h 1424419"/>
              <a:gd name="connsiteX9-283" fmla="*/ 1172881 w 1305333"/>
              <a:gd name="connsiteY9-284" fmla="*/ 1179342 h 1424419"/>
              <a:gd name="connsiteX10-285" fmla="*/ 792288 w 1305333"/>
              <a:gd name="connsiteY10-286" fmla="*/ 1385653 h 1424419"/>
              <a:gd name="connsiteX11-287" fmla="*/ 522686 w 1305333"/>
              <a:gd name="connsiteY11-288" fmla="*/ 1384922 h 1424419"/>
              <a:gd name="connsiteX12-289" fmla="*/ 80344 w 1305333"/>
              <a:gd name="connsiteY12-290" fmla="*/ 1139323 h 1424419"/>
              <a:gd name="connsiteX13-291" fmla="*/ 68397 w 1305333"/>
              <a:gd name="connsiteY13-292" fmla="*/ 1130059 h 1424419"/>
              <a:gd name="connsiteX14-293" fmla="*/ 667 w 1305333"/>
              <a:gd name="connsiteY14-294" fmla="*/ 999105 h 1424419"/>
              <a:gd name="connsiteX15-295" fmla="*/ 0 w 1305333"/>
              <a:gd name="connsiteY15-296" fmla="*/ 972364 h 1424419"/>
              <a:gd name="connsiteX16-297" fmla="*/ 2496 w 1305333"/>
              <a:gd name="connsiteY16-298" fmla="*/ 463106 h 1424419"/>
              <a:gd name="connsiteX17-299" fmla="*/ 2458 w 1305333"/>
              <a:gd name="connsiteY17-300" fmla="*/ 429563 h 1424419"/>
              <a:gd name="connsiteX18-301" fmla="*/ 75248 w 1305333"/>
              <a:gd name="connsiteY18-302" fmla="*/ 303202 h 1424419"/>
              <a:gd name="connsiteX19-303" fmla="*/ 103465 w 1305333"/>
              <a:gd name="connsiteY19-304" fmla="*/ 288252 h 1424419"/>
              <a:gd name="connsiteX20-305" fmla="*/ 541533 w 1305333"/>
              <a:gd name="connsiteY20-306" fmla="*/ 38110 h 1424419"/>
              <a:gd name="connsiteX21-307" fmla="*/ 653528 w 1305333"/>
              <a:gd name="connsiteY21-308" fmla="*/ 0 h 1424419"/>
              <a:gd name="connsiteX0-309" fmla="*/ 653528 w 1305333"/>
              <a:gd name="connsiteY0-310" fmla="*/ 0 h 1424419"/>
              <a:gd name="connsiteX1-311" fmla="*/ 757287 w 1305333"/>
              <a:gd name="connsiteY1-312" fmla="*/ 32444 h 1424419"/>
              <a:gd name="connsiteX2-313" fmla="*/ 1206876 w 1305333"/>
              <a:gd name="connsiteY2-314" fmla="*/ 284945 h 1424419"/>
              <a:gd name="connsiteX3-315" fmla="*/ 1233464 w 1305333"/>
              <a:gd name="connsiteY3-316" fmla="*/ 306775 h 1424419"/>
              <a:gd name="connsiteX4-317" fmla="*/ 1301712 w 1305333"/>
              <a:gd name="connsiteY4-318" fmla="*/ 442384 h 1424419"/>
              <a:gd name="connsiteX5-319" fmla="*/ 1303099 w 1305333"/>
              <a:gd name="connsiteY5-320" fmla="*/ 495558 h 1424419"/>
              <a:gd name="connsiteX6-321" fmla="*/ 1303099 w 1305333"/>
              <a:gd name="connsiteY6-322" fmla="*/ 952393 h 1424419"/>
              <a:gd name="connsiteX7-323" fmla="*/ 1305306 w 1305333"/>
              <a:gd name="connsiteY7-324" fmla="*/ 990115 h 1424419"/>
              <a:gd name="connsiteX8-325" fmla="*/ 1193590 w 1305333"/>
              <a:gd name="connsiteY8-326" fmla="*/ 1159518 h 1424419"/>
              <a:gd name="connsiteX9-327" fmla="*/ 1172881 w 1305333"/>
              <a:gd name="connsiteY9-328" fmla="*/ 1179342 h 1424419"/>
              <a:gd name="connsiteX10-329" fmla="*/ 792288 w 1305333"/>
              <a:gd name="connsiteY10-330" fmla="*/ 1385653 h 1424419"/>
              <a:gd name="connsiteX11-331" fmla="*/ 522686 w 1305333"/>
              <a:gd name="connsiteY11-332" fmla="*/ 1384922 h 1424419"/>
              <a:gd name="connsiteX12-333" fmla="*/ 80344 w 1305333"/>
              <a:gd name="connsiteY12-334" fmla="*/ 1139323 h 1424419"/>
              <a:gd name="connsiteX13-335" fmla="*/ 68397 w 1305333"/>
              <a:gd name="connsiteY13-336" fmla="*/ 1130059 h 1424419"/>
              <a:gd name="connsiteX14-337" fmla="*/ 667 w 1305333"/>
              <a:gd name="connsiteY14-338" fmla="*/ 999105 h 1424419"/>
              <a:gd name="connsiteX15-339" fmla="*/ 0 w 1305333"/>
              <a:gd name="connsiteY15-340" fmla="*/ 972364 h 1424419"/>
              <a:gd name="connsiteX16-341" fmla="*/ 2496 w 1305333"/>
              <a:gd name="connsiteY16-342" fmla="*/ 463106 h 1424419"/>
              <a:gd name="connsiteX17-343" fmla="*/ 2458 w 1305333"/>
              <a:gd name="connsiteY17-344" fmla="*/ 429563 h 1424419"/>
              <a:gd name="connsiteX18-345" fmla="*/ 75248 w 1305333"/>
              <a:gd name="connsiteY18-346" fmla="*/ 303202 h 1424419"/>
              <a:gd name="connsiteX19-347" fmla="*/ 103465 w 1305333"/>
              <a:gd name="connsiteY19-348" fmla="*/ 288252 h 1424419"/>
              <a:gd name="connsiteX20-349" fmla="*/ 541533 w 1305333"/>
              <a:gd name="connsiteY20-350" fmla="*/ 38110 h 1424419"/>
              <a:gd name="connsiteX21-351" fmla="*/ 653528 w 1305333"/>
              <a:gd name="connsiteY21-352" fmla="*/ 0 h 1424419"/>
              <a:gd name="connsiteX0-353" fmla="*/ 653528 w 1305333"/>
              <a:gd name="connsiteY0-354" fmla="*/ 0 h 1424419"/>
              <a:gd name="connsiteX1-355" fmla="*/ 757287 w 1305333"/>
              <a:gd name="connsiteY1-356" fmla="*/ 32444 h 1424419"/>
              <a:gd name="connsiteX2-357" fmla="*/ 1206876 w 1305333"/>
              <a:gd name="connsiteY2-358" fmla="*/ 284945 h 1424419"/>
              <a:gd name="connsiteX3-359" fmla="*/ 1233464 w 1305333"/>
              <a:gd name="connsiteY3-360" fmla="*/ 306775 h 1424419"/>
              <a:gd name="connsiteX4-361" fmla="*/ 1301712 w 1305333"/>
              <a:gd name="connsiteY4-362" fmla="*/ 442384 h 1424419"/>
              <a:gd name="connsiteX5-363" fmla="*/ 1303099 w 1305333"/>
              <a:gd name="connsiteY5-364" fmla="*/ 495558 h 1424419"/>
              <a:gd name="connsiteX6-365" fmla="*/ 1303099 w 1305333"/>
              <a:gd name="connsiteY6-366" fmla="*/ 952393 h 1424419"/>
              <a:gd name="connsiteX7-367" fmla="*/ 1305306 w 1305333"/>
              <a:gd name="connsiteY7-368" fmla="*/ 990115 h 1424419"/>
              <a:gd name="connsiteX8-369" fmla="*/ 1193590 w 1305333"/>
              <a:gd name="connsiteY8-370" fmla="*/ 1159518 h 1424419"/>
              <a:gd name="connsiteX9-371" fmla="*/ 1172881 w 1305333"/>
              <a:gd name="connsiteY9-372" fmla="*/ 1179342 h 1424419"/>
              <a:gd name="connsiteX10-373" fmla="*/ 792288 w 1305333"/>
              <a:gd name="connsiteY10-374" fmla="*/ 1385653 h 1424419"/>
              <a:gd name="connsiteX11-375" fmla="*/ 522686 w 1305333"/>
              <a:gd name="connsiteY11-376" fmla="*/ 1384922 h 1424419"/>
              <a:gd name="connsiteX12-377" fmla="*/ 80344 w 1305333"/>
              <a:gd name="connsiteY12-378" fmla="*/ 1139323 h 1424419"/>
              <a:gd name="connsiteX13-379" fmla="*/ 68397 w 1305333"/>
              <a:gd name="connsiteY13-380" fmla="*/ 1130059 h 1424419"/>
              <a:gd name="connsiteX14-381" fmla="*/ 667 w 1305333"/>
              <a:gd name="connsiteY14-382" fmla="*/ 999105 h 1424419"/>
              <a:gd name="connsiteX15-383" fmla="*/ 0 w 1305333"/>
              <a:gd name="connsiteY15-384" fmla="*/ 972364 h 1424419"/>
              <a:gd name="connsiteX16-385" fmla="*/ 2496 w 1305333"/>
              <a:gd name="connsiteY16-386" fmla="*/ 463106 h 1424419"/>
              <a:gd name="connsiteX17-387" fmla="*/ 2458 w 1305333"/>
              <a:gd name="connsiteY17-388" fmla="*/ 429563 h 1424419"/>
              <a:gd name="connsiteX18-389" fmla="*/ 75248 w 1305333"/>
              <a:gd name="connsiteY18-390" fmla="*/ 303202 h 1424419"/>
              <a:gd name="connsiteX19-391" fmla="*/ 106293 w 1305333"/>
              <a:gd name="connsiteY19-392" fmla="*/ 282597 h 1424419"/>
              <a:gd name="connsiteX20-393" fmla="*/ 541533 w 1305333"/>
              <a:gd name="connsiteY20-394" fmla="*/ 38110 h 1424419"/>
              <a:gd name="connsiteX21-395" fmla="*/ 653528 w 1305333"/>
              <a:gd name="connsiteY21-396" fmla="*/ 0 h 1424419"/>
              <a:gd name="connsiteX0-397" fmla="*/ 653528 w 1305333"/>
              <a:gd name="connsiteY0-398" fmla="*/ 0 h 1424419"/>
              <a:gd name="connsiteX1-399" fmla="*/ 757287 w 1305333"/>
              <a:gd name="connsiteY1-400" fmla="*/ 32444 h 1424419"/>
              <a:gd name="connsiteX2-401" fmla="*/ 1206876 w 1305333"/>
              <a:gd name="connsiteY2-402" fmla="*/ 284945 h 1424419"/>
              <a:gd name="connsiteX3-403" fmla="*/ 1237706 w 1305333"/>
              <a:gd name="connsiteY3-404" fmla="*/ 306775 h 1424419"/>
              <a:gd name="connsiteX4-405" fmla="*/ 1301712 w 1305333"/>
              <a:gd name="connsiteY4-406" fmla="*/ 442384 h 1424419"/>
              <a:gd name="connsiteX5-407" fmla="*/ 1303099 w 1305333"/>
              <a:gd name="connsiteY5-408" fmla="*/ 495558 h 1424419"/>
              <a:gd name="connsiteX6-409" fmla="*/ 1303099 w 1305333"/>
              <a:gd name="connsiteY6-410" fmla="*/ 952393 h 1424419"/>
              <a:gd name="connsiteX7-411" fmla="*/ 1305306 w 1305333"/>
              <a:gd name="connsiteY7-412" fmla="*/ 990115 h 1424419"/>
              <a:gd name="connsiteX8-413" fmla="*/ 1193590 w 1305333"/>
              <a:gd name="connsiteY8-414" fmla="*/ 1159518 h 1424419"/>
              <a:gd name="connsiteX9-415" fmla="*/ 1172881 w 1305333"/>
              <a:gd name="connsiteY9-416" fmla="*/ 1179342 h 1424419"/>
              <a:gd name="connsiteX10-417" fmla="*/ 792288 w 1305333"/>
              <a:gd name="connsiteY10-418" fmla="*/ 1385653 h 1424419"/>
              <a:gd name="connsiteX11-419" fmla="*/ 522686 w 1305333"/>
              <a:gd name="connsiteY11-420" fmla="*/ 1384922 h 1424419"/>
              <a:gd name="connsiteX12-421" fmla="*/ 80344 w 1305333"/>
              <a:gd name="connsiteY12-422" fmla="*/ 1139323 h 1424419"/>
              <a:gd name="connsiteX13-423" fmla="*/ 68397 w 1305333"/>
              <a:gd name="connsiteY13-424" fmla="*/ 1130059 h 1424419"/>
              <a:gd name="connsiteX14-425" fmla="*/ 667 w 1305333"/>
              <a:gd name="connsiteY14-426" fmla="*/ 999105 h 1424419"/>
              <a:gd name="connsiteX15-427" fmla="*/ 0 w 1305333"/>
              <a:gd name="connsiteY15-428" fmla="*/ 972364 h 1424419"/>
              <a:gd name="connsiteX16-429" fmla="*/ 2496 w 1305333"/>
              <a:gd name="connsiteY16-430" fmla="*/ 463106 h 1424419"/>
              <a:gd name="connsiteX17-431" fmla="*/ 2458 w 1305333"/>
              <a:gd name="connsiteY17-432" fmla="*/ 429563 h 1424419"/>
              <a:gd name="connsiteX18-433" fmla="*/ 75248 w 1305333"/>
              <a:gd name="connsiteY18-434" fmla="*/ 303202 h 1424419"/>
              <a:gd name="connsiteX19-435" fmla="*/ 106293 w 1305333"/>
              <a:gd name="connsiteY19-436" fmla="*/ 282597 h 1424419"/>
              <a:gd name="connsiteX20-437" fmla="*/ 541533 w 1305333"/>
              <a:gd name="connsiteY20-438" fmla="*/ 38110 h 1424419"/>
              <a:gd name="connsiteX21-439" fmla="*/ 653528 w 1305333"/>
              <a:gd name="connsiteY21-440" fmla="*/ 0 h 1424419"/>
              <a:gd name="connsiteX0-441" fmla="*/ 653528 w 1305333"/>
              <a:gd name="connsiteY0-442" fmla="*/ 0 h 1424419"/>
              <a:gd name="connsiteX1-443" fmla="*/ 757287 w 1305333"/>
              <a:gd name="connsiteY1-444" fmla="*/ 32444 h 1424419"/>
              <a:gd name="connsiteX2-445" fmla="*/ 1206876 w 1305333"/>
              <a:gd name="connsiteY2-446" fmla="*/ 284945 h 1424419"/>
              <a:gd name="connsiteX3-447" fmla="*/ 1237706 w 1305333"/>
              <a:gd name="connsiteY3-448" fmla="*/ 306775 h 1424419"/>
              <a:gd name="connsiteX4-449" fmla="*/ 1301712 w 1305333"/>
              <a:gd name="connsiteY4-450" fmla="*/ 442384 h 1424419"/>
              <a:gd name="connsiteX5-451" fmla="*/ 1303099 w 1305333"/>
              <a:gd name="connsiteY5-452" fmla="*/ 495558 h 1424419"/>
              <a:gd name="connsiteX6-453" fmla="*/ 1303099 w 1305333"/>
              <a:gd name="connsiteY6-454" fmla="*/ 952393 h 1424419"/>
              <a:gd name="connsiteX7-455" fmla="*/ 1305306 w 1305333"/>
              <a:gd name="connsiteY7-456" fmla="*/ 990115 h 1424419"/>
              <a:gd name="connsiteX8-457" fmla="*/ 1211970 w 1305333"/>
              <a:gd name="connsiteY8-458" fmla="*/ 1149621 h 1424419"/>
              <a:gd name="connsiteX9-459" fmla="*/ 1172881 w 1305333"/>
              <a:gd name="connsiteY9-460" fmla="*/ 1179342 h 1424419"/>
              <a:gd name="connsiteX10-461" fmla="*/ 792288 w 1305333"/>
              <a:gd name="connsiteY10-462" fmla="*/ 1385653 h 1424419"/>
              <a:gd name="connsiteX11-463" fmla="*/ 522686 w 1305333"/>
              <a:gd name="connsiteY11-464" fmla="*/ 1384922 h 1424419"/>
              <a:gd name="connsiteX12-465" fmla="*/ 80344 w 1305333"/>
              <a:gd name="connsiteY12-466" fmla="*/ 1139323 h 1424419"/>
              <a:gd name="connsiteX13-467" fmla="*/ 68397 w 1305333"/>
              <a:gd name="connsiteY13-468" fmla="*/ 1130059 h 1424419"/>
              <a:gd name="connsiteX14-469" fmla="*/ 667 w 1305333"/>
              <a:gd name="connsiteY14-470" fmla="*/ 999105 h 1424419"/>
              <a:gd name="connsiteX15-471" fmla="*/ 0 w 1305333"/>
              <a:gd name="connsiteY15-472" fmla="*/ 972364 h 1424419"/>
              <a:gd name="connsiteX16-473" fmla="*/ 2496 w 1305333"/>
              <a:gd name="connsiteY16-474" fmla="*/ 463106 h 1424419"/>
              <a:gd name="connsiteX17-475" fmla="*/ 2458 w 1305333"/>
              <a:gd name="connsiteY17-476" fmla="*/ 429563 h 1424419"/>
              <a:gd name="connsiteX18-477" fmla="*/ 75248 w 1305333"/>
              <a:gd name="connsiteY18-478" fmla="*/ 303202 h 1424419"/>
              <a:gd name="connsiteX19-479" fmla="*/ 106293 w 1305333"/>
              <a:gd name="connsiteY19-480" fmla="*/ 282597 h 1424419"/>
              <a:gd name="connsiteX20-481" fmla="*/ 541533 w 1305333"/>
              <a:gd name="connsiteY20-482" fmla="*/ 38110 h 1424419"/>
              <a:gd name="connsiteX21-483" fmla="*/ 653528 w 1305333"/>
              <a:gd name="connsiteY21-484" fmla="*/ 0 h 1424419"/>
              <a:gd name="connsiteX0-485" fmla="*/ 653528 w 1305333"/>
              <a:gd name="connsiteY0-486" fmla="*/ 0 h 1424419"/>
              <a:gd name="connsiteX1-487" fmla="*/ 757287 w 1305333"/>
              <a:gd name="connsiteY1-488" fmla="*/ 32444 h 1424419"/>
              <a:gd name="connsiteX2-489" fmla="*/ 1206876 w 1305333"/>
              <a:gd name="connsiteY2-490" fmla="*/ 284945 h 1424419"/>
              <a:gd name="connsiteX3-491" fmla="*/ 1237706 w 1305333"/>
              <a:gd name="connsiteY3-492" fmla="*/ 306775 h 1424419"/>
              <a:gd name="connsiteX4-493" fmla="*/ 1301712 w 1305333"/>
              <a:gd name="connsiteY4-494" fmla="*/ 442384 h 1424419"/>
              <a:gd name="connsiteX5-495" fmla="*/ 1303099 w 1305333"/>
              <a:gd name="connsiteY5-496" fmla="*/ 495558 h 1424419"/>
              <a:gd name="connsiteX6-497" fmla="*/ 1303099 w 1305333"/>
              <a:gd name="connsiteY6-498" fmla="*/ 952393 h 1424419"/>
              <a:gd name="connsiteX7-499" fmla="*/ 1305306 w 1305333"/>
              <a:gd name="connsiteY7-500" fmla="*/ 990115 h 1424419"/>
              <a:gd name="connsiteX8-501" fmla="*/ 1236006 w 1305333"/>
              <a:gd name="connsiteY8-502" fmla="*/ 1160932 h 1424419"/>
              <a:gd name="connsiteX9-503" fmla="*/ 1172881 w 1305333"/>
              <a:gd name="connsiteY9-504" fmla="*/ 1179342 h 1424419"/>
              <a:gd name="connsiteX10-505" fmla="*/ 792288 w 1305333"/>
              <a:gd name="connsiteY10-506" fmla="*/ 1385653 h 1424419"/>
              <a:gd name="connsiteX11-507" fmla="*/ 522686 w 1305333"/>
              <a:gd name="connsiteY11-508" fmla="*/ 1384922 h 1424419"/>
              <a:gd name="connsiteX12-509" fmla="*/ 80344 w 1305333"/>
              <a:gd name="connsiteY12-510" fmla="*/ 1139323 h 1424419"/>
              <a:gd name="connsiteX13-511" fmla="*/ 68397 w 1305333"/>
              <a:gd name="connsiteY13-512" fmla="*/ 1130059 h 1424419"/>
              <a:gd name="connsiteX14-513" fmla="*/ 667 w 1305333"/>
              <a:gd name="connsiteY14-514" fmla="*/ 999105 h 1424419"/>
              <a:gd name="connsiteX15-515" fmla="*/ 0 w 1305333"/>
              <a:gd name="connsiteY15-516" fmla="*/ 972364 h 1424419"/>
              <a:gd name="connsiteX16-517" fmla="*/ 2496 w 1305333"/>
              <a:gd name="connsiteY16-518" fmla="*/ 463106 h 1424419"/>
              <a:gd name="connsiteX17-519" fmla="*/ 2458 w 1305333"/>
              <a:gd name="connsiteY17-520" fmla="*/ 429563 h 1424419"/>
              <a:gd name="connsiteX18-521" fmla="*/ 75248 w 1305333"/>
              <a:gd name="connsiteY18-522" fmla="*/ 303202 h 1424419"/>
              <a:gd name="connsiteX19-523" fmla="*/ 106293 w 1305333"/>
              <a:gd name="connsiteY19-524" fmla="*/ 282597 h 1424419"/>
              <a:gd name="connsiteX20-525" fmla="*/ 541533 w 1305333"/>
              <a:gd name="connsiteY20-526" fmla="*/ 38110 h 1424419"/>
              <a:gd name="connsiteX21-527" fmla="*/ 653528 w 1305333"/>
              <a:gd name="connsiteY21-528" fmla="*/ 0 h 1424419"/>
              <a:gd name="connsiteX0-529" fmla="*/ 653528 w 1313169"/>
              <a:gd name="connsiteY0-530" fmla="*/ 0 h 1424419"/>
              <a:gd name="connsiteX1-531" fmla="*/ 757287 w 1313169"/>
              <a:gd name="connsiteY1-532" fmla="*/ 32444 h 1424419"/>
              <a:gd name="connsiteX2-533" fmla="*/ 1206876 w 1313169"/>
              <a:gd name="connsiteY2-534" fmla="*/ 284945 h 1424419"/>
              <a:gd name="connsiteX3-535" fmla="*/ 1237706 w 1313169"/>
              <a:gd name="connsiteY3-536" fmla="*/ 306775 h 1424419"/>
              <a:gd name="connsiteX4-537" fmla="*/ 1301712 w 1313169"/>
              <a:gd name="connsiteY4-538" fmla="*/ 442384 h 1424419"/>
              <a:gd name="connsiteX5-539" fmla="*/ 1303099 w 1313169"/>
              <a:gd name="connsiteY5-540" fmla="*/ 495558 h 1424419"/>
              <a:gd name="connsiteX6-541" fmla="*/ 1303099 w 1313169"/>
              <a:gd name="connsiteY6-542" fmla="*/ 952393 h 1424419"/>
              <a:gd name="connsiteX7-543" fmla="*/ 1305306 w 1313169"/>
              <a:gd name="connsiteY7-544" fmla="*/ 990115 h 1424419"/>
              <a:gd name="connsiteX8-545" fmla="*/ 1271352 w 1313169"/>
              <a:gd name="connsiteY8-546" fmla="*/ 1142552 h 1424419"/>
              <a:gd name="connsiteX9-547" fmla="*/ 1172881 w 1313169"/>
              <a:gd name="connsiteY9-548" fmla="*/ 1179342 h 1424419"/>
              <a:gd name="connsiteX10-549" fmla="*/ 792288 w 1313169"/>
              <a:gd name="connsiteY10-550" fmla="*/ 1385653 h 1424419"/>
              <a:gd name="connsiteX11-551" fmla="*/ 522686 w 1313169"/>
              <a:gd name="connsiteY11-552" fmla="*/ 1384922 h 1424419"/>
              <a:gd name="connsiteX12-553" fmla="*/ 80344 w 1313169"/>
              <a:gd name="connsiteY12-554" fmla="*/ 1139323 h 1424419"/>
              <a:gd name="connsiteX13-555" fmla="*/ 68397 w 1313169"/>
              <a:gd name="connsiteY13-556" fmla="*/ 1130059 h 1424419"/>
              <a:gd name="connsiteX14-557" fmla="*/ 667 w 1313169"/>
              <a:gd name="connsiteY14-558" fmla="*/ 999105 h 1424419"/>
              <a:gd name="connsiteX15-559" fmla="*/ 0 w 1313169"/>
              <a:gd name="connsiteY15-560" fmla="*/ 972364 h 1424419"/>
              <a:gd name="connsiteX16-561" fmla="*/ 2496 w 1313169"/>
              <a:gd name="connsiteY16-562" fmla="*/ 463106 h 1424419"/>
              <a:gd name="connsiteX17-563" fmla="*/ 2458 w 1313169"/>
              <a:gd name="connsiteY17-564" fmla="*/ 429563 h 1424419"/>
              <a:gd name="connsiteX18-565" fmla="*/ 75248 w 1313169"/>
              <a:gd name="connsiteY18-566" fmla="*/ 303202 h 1424419"/>
              <a:gd name="connsiteX19-567" fmla="*/ 106293 w 1313169"/>
              <a:gd name="connsiteY19-568" fmla="*/ 282597 h 1424419"/>
              <a:gd name="connsiteX20-569" fmla="*/ 541533 w 1313169"/>
              <a:gd name="connsiteY20-570" fmla="*/ 38110 h 1424419"/>
              <a:gd name="connsiteX21-571" fmla="*/ 653528 w 1313169"/>
              <a:gd name="connsiteY21-572" fmla="*/ 0 h 1424419"/>
              <a:gd name="connsiteX0-573" fmla="*/ 653528 w 1306267"/>
              <a:gd name="connsiteY0-574" fmla="*/ 0 h 1424419"/>
              <a:gd name="connsiteX1-575" fmla="*/ 757287 w 1306267"/>
              <a:gd name="connsiteY1-576" fmla="*/ 32444 h 1424419"/>
              <a:gd name="connsiteX2-577" fmla="*/ 1206876 w 1306267"/>
              <a:gd name="connsiteY2-578" fmla="*/ 284945 h 1424419"/>
              <a:gd name="connsiteX3-579" fmla="*/ 1237706 w 1306267"/>
              <a:gd name="connsiteY3-580" fmla="*/ 306775 h 1424419"/>
              <a:gd name="connsiteX4-581" fmla="*/ 1301712 w 1306267"/>
              <a:gd name="connsiteY4-582" fmla="*/ 442384 h 1424419"/>
              <a:gd name="connsiteX5-583" fmla="*/ 1303099 w 1306267"/>
              <a:gd name="connsiteY5-584" fmla="*/ 495558 h 1424419"/>
              <a:gd name="connsiteX6-585" fmla="*/ 1303099 w 1306267"/>
              <a:gd name="connsiteY6-586" fmla="*/ 952393 h 1424419"/>
              <a:gd name="connsiteX7-587" fmla="*/ 1305306 w 1306267"/>
              <a:gd name="connsiteY7-588" fmla="*/ 990115 h 1424419"/>
              <a:gd name="connsiteX8-589" fmla="*/ 1255800 w 1306267"/>
              <a:gd name="connsiteY8-590" fmla="*/ 1142552 h 1424419"/>
              <a:gd name="connsiteX9-591" fmla="*/ 1172881 w 1306267"/>
              <a:gd name="connsiteY9-592" fmla="*/ 1179342 h 1424419"/>
              <a:gd name="connsiteX10-593" fmla="*/ 792288 w 1306267"/>
              <a:gd name="connsiteY10-594" fmla="*/ 1385653 h 1424419"/>
              <a:gd name="connsiteX11-595" fmla="*/ 522686 w 1306267"/>
              <a:gd name="connsiteY11-596" fmla="*/ 1384922 h 1424419"/>
              <a:gd name="connsiteX12-597" fmla="*/ 80344 w 1306267"/>
              <a:gd name="connsiteY12-598" fmla="*/ 1139323 h 1424419"/>
              <a:gd name="connsiteX13-599" fmla="*/ 68397 w 1306267"/>
              <a:gd name="connsiteY13-600" fmla="*/ 1130059 h 1424419"/>
              <a:gd name="connsiteX14-601" fmla="*/ 667 w 1306267"/>
              <a:gd name="connsiteY14-602" fmla="*/ 999105 h 1424419"/>
              <a:gd name="connsiteX15-603" fmla="*/ 0 w 1306267"/>
              <a:gd name="connsiteY15-604" fmla="*/ 972364 h 1424419"/>
              <a:gd name="connsiteX16-605" fmla="*/ 2496 w 1306267"/>
              <a:gd name="connsiteY16-606" fmla="*/ 463106 h 1424419"/>
              <a:gd name="connsiteX17-607" fmla="*/ 2458 w 1306267"/>
              <a:gd name="connsiteY17-608" fmla="*/ 429563 h 1424419"/>
              <a:gd name="connsiteX18-609" fmla="*/ 75248 w 1306267"/>
              <a:gd name="connsiteY18-610" fmla="*/ 303202 h 1424419"/>
              <a:gd name="connsiteX19-611" fmla="*/ 106293 w 1306267"/>
              <a:gd name="connsiteY19-612" fmla="*/ 282597 h 1424419"/>
              <a:gd name="connsiteX20-613" fmla="*/ 541533 w 1306267"/>
              <a:gd name="connsiteY20-614" fmla="*/ 38110 h 1424419"/>
              <a:gd name="connsiteX21-615" fmla="*/ 653528 w 1306267"/>
              <a:gd name="connsiteY21-616" fmla="*/ 0 h 1424419"/>
              <a:gd name="connsiteX0-617" fmla="*/ 653528 w 1306267"/>
              <a:gd name="connsiteY0-618" fmla="*/ 0 h 1424419"/>
              <a:gd name="connsiteX1-619" fmla="*/ 757287 w 1306267"/>
              <a:gd name="connsiteY1-620" fmla="*/ 32444 h 1424419"/>
              <a:gd name="connsiteX2-621" fmla="*/ 1206876 w 1306267"/>
              <a:gd name="connsiteY2-622" fmla="*/ 284945 h 1424419"/>
              <a:gd name="connsiteX3-623" fmla="*/ 1237706 w 1306267"/>
              <a:gd name="connsiteY3-624" fmla="*/ 306775 h 1424419"/>
              <a:gd name="connsiteX4-625" fmla="*/ 1301712 w 1306267"/>
              <a:gd name="connsiteY4-626" fmla="*/ 442384 h 1424419"/>
              <a:gd name="connsiteX5-627" fmla="*/ 1303099 w 1306267"/>
              <a:gd name="connsiteY5-628" fmla="*/ 495558 h 1424419"/>
              <a:gd name="connsiteX6-629" fmla="*/ 1303099 w 1306267"/>
              <a:gd name="connsiteY6-630" fmla="*/ 952393 h 1424419"/>
              <a:gd name="connsiteX7-631" fmla="*/ 1305306 w 1306267"/>
              <a:gd name="connsiteY7-632" fmla="*/ 990115 h 1424419"/>
              <a:gd name="connsiteX8-633" fmla="*/ 1255800 w 1306267"/>
              <a:gd name="connsiteY8-634" fmla="*/ 1142552 h 1424419"/>
              <a:gd name="connsiteX9-635" fmla="*/ 1172881 w 1306267"/>
              <a:gd name="connsiteY9-636" fmla="*/ 1179342 h 1424419"/>
              <a:gd name="connsiteX10-637" fmla="*/ 792288 w 1306267"/>
              <a:gd name="connsiteY10-638" fmla="*/ 1385653 h 1424419"/>
              <a:gd name="connsiteX11-639" fmla="*/ 522686 w 1306267"/>
              <a:gd name="connsiteY11-640" fmla="*/ 1384922 h 1424419"/>
              <a:gd name="connsiteX12-641" fmla="*/ 80344 w 1306267"/>
              <a:gd name="connsiteY12-642" fmla="*/ 1139323 h 1424419"/>
              <a:gd name="connsiteX13-643" fmla="*/ 61328 w 1306267"/>
              <a:gd name="connsiteY13-644" fmla="*/ 1127231 h 1424419"/>
              <a:gd name="connsiteX14-645" fmla="*/ 667 w 1306267"/>
              <a:gd name="connsiteY14-646" fmla="*/ 999105 h 1424419"/>
              <a:gd name="connsiteX15-647" fmla="*/ 0 w 1306267"/>
              <a:gd name="connsiteY15-648" fmla="*/ 972364 h 1424419"/>
              <a:gd name="connsiteX16-649" fmla="*/ 2496 w 1306267"/>
              <a:gd name="connsiteY16-650" fmla="*/ 463106 h 1424419"/>
              <a:gd name="connsiteX17-651" fmla="*/ 2458 w 1306267"/>
              <a:gd name="connsiteY17-652" fmla="*/ 429563 h 1424419"/>
              <a:gd name="connsiteX18-653" fmla="*/ 75248 w 1306267"/>
              <a:gd name="connsiteY18-654" fmla="*/ 303202 h 1424419"/>
              <a:gd name="connsiteX19-655" fmla="*/ 106293 w 1306267"/>
              <a:gd name="connsiteY19-656" fmla="*/ 282597 h 1424419"/>
              <a:gd name="connsiteX20-657" fmla="*/ 541533 w 1306267"/>
              <a:gd name="connsiteY20-658" fmla="*/ 38110 h 1424419"/>
              <a:gd name="connsiteX21-659" fmla="*/ 653528 w 1306267"/>
              <a:gd name="connsiteY21-660" fmla="*/ 0 h 1424419"/>
              <a:gd name="connsiteX0-661" fmla="*/ 653528 w 1306267"/>
              <a:gd name="connsiteY0-662" fmla="*/ 0 h 1424419"/>
              <a:gd name="connsiteX1-663" fmla="*/ 757287 w 1306267"/>
              <a:gd name="connsiteY1-664" fmla="*/ 32444 h 1424419"/>
              <a:gd name="connsiteX2-665" fmla="*/ 1206876 w 1306267"/>
              <a:gd name="connsiteY2-666" fmla="*/ 284945 h 1424419"/>
              <a:gd name="connsiteX3-667" fmla="*/ 1237706 w 1306267"/>
              <a:gd name="connsiteY3-668" fmla="*/ 306775 h 1424419"/>
              <a:gd name="connsiteX4-669" fmla="*/ 1301712 w 1306267"/>
              <a:gd name="connsiteY4-670" fmla="*/ 442384 h 1424419"/>
              <a:gd name="connsiteX5-671" fmla="*/ 1303099 w 1306267"/>
              <a:gd name="connsiteY5-672" fmla="*/ 495558 h 1424419"/>
              <a:gd name="connsiteX6-673" fmla="*/ 1303099 w 1306267"/>
              <a:gd name="connsiteY6-674" fmla="*/ 952393 h 1424419"/>
              <a:gd name="connsiteX7-675" fmla="*/ 1305306 w 1306267"/>
              <a:gd name="connsiteY7-676" fmla="*/ 990115 h 1424419"/>
              <a:gd name="connsiteX8-677" fmla="*/ 1255800 w 1306267"/>
              <a:gd name="connsiteY8-678" fmla="*/ 1142552 h 1424419"/>
              <a:gd name="connsiteX9-679" fmla="*/ 1172881 w 1306267"/>
              <a:gd name="connsiteY9-680" fmla="*/ 1179342 h 1424419"/>
              <a:gd name="connsiteX10-681" fmla="*/ 792288 w 1306267"/>
              <a:gd name="connsiteY10-682" fmla="*/ 1385653 h 1424419"/>
              <a:gd name="connsiteX11-683" fmla="*/ 522686 w 1306267"/>
              <a:gd name="connsiteY11-684" fmla="*/ 1384922 h 1424419"/>
              <a:gd name="connsiteX12-685" fmla="*/ 80344 w 1306267"/>
              <a:gd name="connsiteY12-686" fmla="*/ 1139323 h 1424419"/>
              <a:gd name="connsiteX13-687" fmla="*/ 61328 w 1306267"/>
              <a:gd name="connsiteY13-688" fmla="*/ 1127231 h 1424419"/>
              <a:gd name="connsiteX14-689" fmla="*/ 667 w 1306267"/>
              <a:gd name="connsiteY14-690" fmla="*/ 999105 h 1424419"/>
              <a:gd name="connsiteX15-691" fmla="*/ 0 w 1306267"/>
              <a:gd name="connsiteY15-692" fmla="*/ 972364 h 1424419"/>
              <a:gd name="connsiteX16-693" fmla="*/ 2496 w 1306267"/>
              <a:gd name="connsiteY16-694" fmla="*/ 463106 h 1424419"/>
              <a:gd name="connsiteX17-695" fmla="*/ 2458 w 1306267"/>
              <a:gd name="connsiteY17-696" fmla="*/ 429563 h 1424419"/>
              <a:gd name="connsiteX18-697" fmla="*/ 75248 w 1306267"/>
              <a:gd name="connsiteY18-698" fmla="*/ 303202 h 1424419"/>
              <a:gd name="connsiteX19-699" fmla="*/ 106293 w 1306267"/>
              <a:gd name="connsiteY19-700" fmla="*/ 282597 h 1424419"/>
              <a:gd name="connsiteX20-701" fmla="*/ 541533 w 1306267"/>
              <a:gd name="connsiteY20-702" fmla="*/ 38110 h 1424419"/>
              <a:gd name="connsiteX21-703" fmla="*/ 653528 w 1306267"/>
              <a:gd name="connsiteY21-704" fmla="*/ 0 h 1424419"/>
              <a:gd name="connsiteX0-705" fmla="*/ 653528 w 1306267"/>
              <a:gd name="connsiteY0-706" fmla="*/ 0 h 1424419"/>
              <a:gd name="connsiteX1-707" fmla="*/ 757287 w 1306267"/>
              <a:gd name="connsiteY1-708" fmla="*/ 32444 h 1424419"/>
              <a:gd name="connsiteX2-709" fmla="*/ 1206876 w 1306267"/>
              <a:gd name="connsiteY2-710" fmla="*/ 284945 h 1424419"/>
              <a:gd name="connsiteX3-711" fmla="*/ 1237706 w 1306267"/>
              <a:gd name="connsiteY3-712" fmla="*/ 306775 h 1424419"/>
              <a:gd name="connsiteX4-713" fmla="*/ 1301712 w 1306267"/>
              <a:gd name="connsiteY4-714" fmla="*/ 442384 h 1424419"/>
              <a:gd name="connsiteX5-715" fmla="*/ 1303099 w 1306267"/>
              <a:gd name="connsiteY5-716" fmla="*/ 495558 h 1424419"/>
              <a:gd name="connsiteX6-717" fmla="*/ 1303099 w 1306267"/>
              <a:gd name="connsiteY6-718" fmla="*/ 952393 h 1424419"/>
              <a:gd name="connsiteX7-719" fmla="*/ 1305306 w 1306267"/>
              <a:gd name="connsiteY7-720" fmla="*/ 990115 h 1424419"/>
              <a:gd name="connsiteX8-721" fmla="*/ 1255800 w 1306267"/>
              <a:gd name="connsiteY8-722" fmla="*/ 1142552 h 1424419"/>
              <a:gd name="connsiteX9-723" fmla="*/ 1172881 w 1306267"/>
              <a:gd name="connsiteY9-724" fmla="*/ 1179342 h 1424419"/>
              <a:gd name="connsiteX10-725" fmla="*/ 792288 w 1306267"/>
              <a:gd name="connsiteY10-726" fmla="*/ 1385653 h 1424419"/>
              <a:gd name="connsiteX11-727" fmla="*/ 522686 w 1306267"/>
              <a:gd name="connsiteY11-728" fmla="*/ 1384922 h 1424419"/>
              <a:gd name="connsiteX12-729" fmla="*/ 90241 w 1306267"/>
              <a:gd name="connsiteY12-730" fmla="*/ 1150634 h 1424419"/>
              <a:gd name="connsiteX13-731" fmla="*/ 61328 w 1306267"/>
              <a:gd name="connsiteY13-732" fmla="*/ 1127231 h 1424419"/>
              <a:gd name="connsiteX14-733" fmla="*/ 667 w 1306267"/>
              <a:gd name="connsiteY14-734" fmla="*/ 999105 h 1424419"/>
              <a:gd name="connsiteX15-735" fmla="*/ 0 w 1306267"/>
              <a:gd name="connsiteY15-736" fmla="*/ 972364 h 1424419"/>
              <a:gd name="connsiteX16-737" fmla="*/ 2496 w 1306267"/>
              <a:gd name="connsiteY16-738" fmla="*/ 463106 h 1424419"/>
              <a:gd name="connsiteX17-739" fmla="*/ 2458 w 1306267"/>
              <a:gd name="connsiteY17-740" fmla="*/ 429563 h 1424419"/>
              <a:gd name="connsiteX18-741" fmla="*/ 75248 w 1306267"/>
              <a:gd name="connsiteY18-742" fmla="*/ 303202 h 1424419"/>
              <a:gd name="connsiteX19-743" fmla="*/ 106293 w 1306267"/>
              <a:gd name="connsiteY19-744" fmla="*/ 282597 h 1424419"/>
              <a:gd name="connsiteX20-745" fmla="*/ 541533 w 1306267"/>
              <a:gd name="connsiteY20-746" fmla="*/ 38110 h 1424419"/>
              <a:gd name="connsiteX21-747" fmla="*/ 653528 w 1306267"/>
              <a:gd name="connsiteY21-748" fmla="*/ 0 h 1424419"/>
              <a:gd name="connsiteX0-749" fmla="*/ 653528 w 1306267"/>
              <a:gd name="connsiteY0-750" fmla="*/ 0 h 1424419"/>
              <a:gd name="connsiteX1-751" fmla="*/ 757287 w 1306267"/>
              <a:gd name="connsiteY1-752" fmla="*/ 32444 h 1424419"/>
              <a:gd name="connsiteX2-753" fmla="*/ 1206876 w 1306267"/>
              <a:gd name="connsiteY2-754" fmla="*/ 284945 h 1424419"/>
              <a:gd name="connsiteX3-755" fmla="*/ 1237706 w 1306267"/>
              <a:gd name="connsiteY3-756" fmla="*/ 306775 h 1424419"/>
              <a:gd name="connsiteX4-757" fmla="*/ 1301712 w 1306267"/>
              <a:gd name="connsiteY4-758" fmla="*/ 442384 h 1424419"/>
              <a:gd name="connsiteX5-759" fmla="*/ 1303099 w 1306267"/>
              <a:gd name="connsiteY5-760" fmla="*/ 495558 h 1424419"/>
              <a:gd name="connsiteX6-761" fmla="*/ 1303099 w 1306267"/>
              <a:gd name="connsiteY6-762" fmla="*/ 952393 h 1424419"/>
              <a:gd name="connsiteX7-763" fmla="*/ 1305306 w 1306267"/>
              <a:gd name="connsiteY7-764" fmla="*/ 990115 h 1424419"/>
              <a:gd name="connsiteX8-765" fmla="*/ 1255800 w 1306267"/>
              <a:gd name="connsiteY8-766" fmla="*/ 1142552 h 1424419"/>
              <a:gd name="connsiteX9-767" fmla="*/ 1172881 w 1306267"/>
              <a:gd name="connsiteY9-768" fmla="*/ 1179342 h 1424419"/>
              <a:gd name="connsiteX10-769" fmla="*/ 792288 w 1306267"/>
              <a:gd name="connsiteY10-770" fmla="*/ 1385653 h 1424419"/>
              <a:gd name="connsiteX11-771" fmla="*/ 522686 w 1306267"/>
              <a:gd name="connsiteY11-772" fmla="*/ 1384922 h 1424419"/>
              <a:gd name="connsiteX12-773" fmla="*/ 90241 w 1306267"/>
              <a:gd name="connsiteY12-774" fmla="*/ 1150634 h 1424419"/>
              <a:gd name="connsiteX13-775" fmla="*/ 61328 w 1306267"/>
              <a:gd name="connsiteY13-776" fmla="*/ 1127231 h 1424419"/>
              <a:gd name="connsiteX14-777" fmla="*/ 667 w 1306267"/>
              <a:gd name="connsiteY14-778" fmla="*/ 999105 h 1424419"/>
              <a:gd name="connsiteX15-779" fmla="*/ 0 w 1306267"/>
              <a:gd name="connsiteY15-780" fmla="*/ 972364 h 1424419"/>
              <a:gd name="connsiteX16-781" fmla="*/ 2496 w 1306267"/>
              <a:gd name="connsiteY16-782" fmla="*/ 463106 h 1424419"/>
              <a:gd name="connsiteX17-783" fmla="*/ 2458 w 1306267"/>
              <a:gd name="connsiteY17-784" fmla="*/ 429563 h 1424419"/>
              <a:gd name="connsiteX18-785" fmla="*/ 75248 w 1306267"/>
              <a:gd name="connsiteY18-786" fmla="*/ 303202 h 1424419"/>
              <a:gd name="connsiteX19-787" fmla="*/ 106293 w 1306267"/>
              <a:gd name="connsiteY19-788" fmla="*/ 282597 h 1424419"/>
              <a:gd name="connsiteX20-789" fmla="*/ 541533 w 1306267"/>
              <a:gd name="connsiteY20-790" fmla="*/ 38110 h 1424419"/>
              <a:gd name="connsiteX21-791" fmla="*/ 653528 w 1306267"/>
              <a:gd name="connsiteY21-792" fmla="*/ 0 h 1424419"/>
              <a:gd name="connsiteX0-793" fmla="*/ 653528 w 1306267"/>
              <a:gd name="connsiteY0-794" fmla="*/ 0 h 1424419"/>
              <a:gd name="connsiteX1-795" fmla="*/ 757287 w 1306267"/>
              <a:gd name="connsiteY1-796" fmla="*/ 32444 h 1424419"/>
              <a:gd name="connsiteX2-797" fmla="*/ 1206876 w 1306267"/>
              <a:gd name="connsiteY2-798" fmla="*/ 284945 h 1424419"/>
              <a:gd name="connsiteX3-799" fmla="*/ 1237706 w 1306267"/>
              <a:gd name="connsiteY3-800" fmla="*/ 306775 h 1424419"/>
              <a:gd name="connsiteX4-801" fmla="*/ 1301712 w 1306267"/>
              <a:gd name="connsiteY4-802" fmla="*/ 442384 h 1424419"/>
              <a:gd name="connsiteX5-803" fmla="*/ 1303099 w 1306267"/>
              <a:gd name="connsiteY5-804" fmla="*/ 495558 h 1424419"/>
              <a:gd name="connsiteX6-805" fmla="*/ 1303099 w 1306267"/>
              <a:gd name="connsiteY6-806" fmla="*/ 952393 h 1424419"/>
              <a:gd name="connsiteX7-807" fmla="*/ 1305306 w 1306267"/>
              <a:gd name="connsiteY7-808" fmla="*/ 990115 h 1424419"/>
              <a:gd name="connsiteX8-809" fmla="*/ 1255800 w 1306267"/>
              <a:gd name="connsiteY8-810" fmla="*/ 1142552 h 1424419"/>
              <a:gd name="connsiteX9-811" fmla="*/ 1172881 w 1306267"/>
              <a:gd name="connsiteY9-812" fmla="*/ 1179342 h 1424419"/>
              <a:gd name="connsiteX10-813" fmla="*/ 792288 w 1306267"/>
              <a:gd name="connsiteY10-814" fmla="*/ 1385653 h 1424419"/>
              <a:gd name="connsiteX11-815" fmla="*/ 522686 w 1306267"/>
              <a:gd name="connsiteY11-816" fmla="*/ 1384922 h 1424419"/>
              <a:gd name="connsiteX12-817" fmla="*/ 90241 w 1306267"/>
              <a:gd name="connsiteY12-818" fmla="*/ 1150634 h 1424419"/>
              <a:gd name="connsiteX13-819" fmla="*/ 61328 w 1306267"/>
              <a:gd name="connsiteY13-820" fmla="*/ 1127231 h 1424419"/>
              <a:gd name="connsiteX14-821" fmla="*/ 667 w 1306267"/>
              <a:gd name="connsiteY14-822" fmla="*/ 999105 h 1424419"/>
              <a:gd name="connsiteX15-823" fmla="*/ 0 w 1306267"/>
              <a:gd name="connsiteY15-824" fmla="*/ 972364 h 1424419"/>
              <a:gd name="connsiteX16-825" fmla="*/ 2496 w 1306267"/>
              <a:gd name="connsiteY16-826" fmla="*/ 463106 h 1424419"/>
              <a:gd name="connsiteX17-827" fmla="*/ 2458 w 1306267"/>
              <a:gd name="connsiteY17-828" fmla="*/ 429563 h 1424419"/>
              <a:gd name="connsiteX18-829" fmla="*/ 75248 w 1306267"/>
              <a:gd name="connsiteY18-830" fmla="*/ 303202 h 1424419"/>
              <a:gd name="connsiteX19-831" fmla="*/ 106293 w 1306267"/>
              <a:gd name="connsiteY19-832" fmla="*/ 282597 h 1424419"/>
              <a:gd name="connsiteX20-833" fmla="*/ 541533 w 1306267"/>
              <a:gd name="connsiteY20-834" fmla="*/ 38110 h 1424419"/>
              <a:gd name="connsiteX21-835" fmla="*/ 653528 w 1306267"/>
              <a:gd name="connsiteY21-836" fmla="*/ 0 h 1424419"/>
              <a:gd name="connsiteX0-837" fmla="*/ 653528 w 1306267"/>
              <a:gd name="connsiteY0-838" fmla="*/ 0 h 1424419"/>
              <a:gd name="connsiteX1-839" fmla="*/ 757287 w 1306267"/>
              <a:gd name="connsiteY1-840" fmla="*/ 32444 h 1424419"/>
              <a:gd name="connsiteX2-841" fmla="*/ 1206876 w 1306267"/>
              <a:gd name="connsiteY2-842" fmla="*/ 284945 h 1424419"/>
              <a:gd name="connsiteX3-843" fmla="*/ 1237706 w 1306267"/>
              <a:gd name="connsiteY3-844" fmla="*/ 306775 h 1424419"/>
              <a:gd name="connsiteX4-845" fmla="*/ 1301712 w 1306267"/>
              <a:gd name="connsiteY4-846" fmla="*/ 442384 h 1424419"/>
              <a:gd name="connsiteX5-847" fmla="*/ 1303099 w 1306267"/>
              <a:gd name="connsiteY5-848" fmla="*/ 495558 h 1424419"/>
              <a:gd name="connsiteX6-849" fmla="*/ 1303099 w 1306267"/>
              <a:gd name="connsiteY6-850" fmla="*/ 952393 h 1424419"/>
              <a:gd name="connsiteX7-851" fmla="*/ 1305306 w 1306267"/>
              <a:gd name="connsiteY7-852" fmla="*/ 990115 h 1424419"/>
              <a:gd name="connsiteX8-853" fmla="*/ 1255800 w 1306267"/>
              <a:gd name="connsiteY8-854" fmla="*/ 1142552 h 1424419"/>
              <a:gd name="connsiteX9-855" fmla="*/ 1172881 w 1306267"/>
              <a:gd name="connsiteY9-856" fmla="*/ 1179342 h 1424419"/>
              <a:gd name="connsiteX10-857" fmla="*/ 792288 w 1306267"/>
              <a:gd name="connsiteY10-858" fmla="*/ 1385653 h 1424419"/>
              <a:gd name="connsiteX11-859" fmla="*/ 522686 w 1306267"/>
              <a:gd name="connsiteY11-860" fmla="*/ 1384922 h 1424419"/>
              <a:gd name="connsiteX12-861" fmla="*/ 90241 w 1306267"/>
              <a:gd name="connsiteY12-862" fmla="*/ 1150634 h 1424419"/>
              <a:gd name="connsiteX13-863" fmla="*/ 61328 w 1306267"/>
              <a:gd name="connsiteY13-864" fmla="*/ 1127231 h 1424419"/>
              <a:gd name="connsiteX14-865" fmla="*/ 667 w 1306267"/>
              <a:gd name="connsiteY14-866" fmla="*/ 999105 h 1424419"/>
              <a:gd name="connsiteX15-867" fmla="*/ 0 w 1306267"/>
              <a:gd name="connsiteY15-868" fmla="*/ 972364 h 1424419"/>
              <a:gd name="connsiteX16-869" fmla="*/ 2496 w 1306267"/>
              <a:gd name="connsiteY16-870" fmla="*/ 463106 h 1424419"/>
              <a:gd name="connsiteX17-871" fmla="*/ 2458 w 1306267"/>
              <a:gd name="connsiteY17-872" fmla="*/ 429563 h 1424419"/>
              <a:gd name="connsiteX18-873" fmla="*/ 75248 w 1306267"/>
              <a:gd name="connsiteY18-874" fmla="*/ 303202 h 1424419"/>
              <a:gd name="connsiteX19-875" fmla="*/ 106293 w 1306267"/>
              <a:gd name="connsiteY19-876" fmla="*/ 282597 h 1424419"/>
              <a:gd name="connsiteX20-877" fmla="*/ 541533 w 1306267"/>
              <a:gd name="connsiteY20-878" fmla="*/ 38110 h 1424419"/>
              <a:gd name="connsiteX21-879" fmla="*/ 653528 w 1306267"/>
              <a:gd name="connsiteY21-880" fmla="*/ 0 h 1424419"/>
              <a:gd name="connsiteX0-881" fmla="*/ 653528 w 1306267"/>
              <a:gd name="connsiteY0-882" fmla="*/ 0 h 1424419"/>
              <a:gd name="connsiteX1-883" fmla="*/ 757287 w 1306267"/>
              <a:gd name="connsiteY1-884" fmla="*/ 32444 h 1424419"/>
              <a:gd name="connsiteX2-885" fmla="*/ 1206876 w 1306267"/>
              <a:gd name="connsiteY2-886" fmla="*/ 284945 h 1424419"/>
              <a:gd name="connsiteX3-887" fmla="*/ 1237706 w 1306267"/>
              <a:gd name="connsiteY3-888" fmla="*/ 306775 h 1424419"/>
              <a:gd name="connsiteX4-889" fmla="*/ 1301712 w 1306267"/>
              <a:gd name="connsiteY4-890" fmla="*/ 442384 h 1424419"/>
              <a:gd name="connsiteX5-891" fmla="*/ 1303099 w 1306267"/>
              <a:gd name="connsiteY5-892" fmla="*/ 495558 h 1424419"/>
              <a:gd name="connsiteX6-893" fmla="*/ 1303099 w 1306267"/>
              <a:gd name="connsiteY6-894" fmla="*/ 952393 h 1424419"/>
              <a:gd name="connsiteX7-895" fmla="*/ 1305306 w 1306267"/>
              <a:gd name="connsiteY7-896" fmla="*/ 990115 h 1424419"/>
              <a:gd name="connsiteX8-897" fmla="*/ 1255800 w 1306267"/>
              <a:gd name="connsiteY8-898" fmla="*/ 1142552 h 1424419"/>
              <a:gd name="connsiteX9-899" fmla="*/ 1172881 w 1306267"/>
              <a:gd name="connsiteY9-900" fmla="*/ 1179342 h 1424419"/>
              <a:gd name="connsiteX10-901" fmla="*/ 792288 w 1306267"/>
              <a:gd name="connsiteY10-902" fmla="*/ 1385653 h 1424419"/>
              <a:gd name="connsiteX11-903" fmla="*/ 522686 w 1306267"/>
              <a:gd name="connsiteY11-904" fmla="*/ 1384922 h 1424419"/>
              <a:gd name="connsiteX12-905" fmla="*/ 90241 w 1306267"/>
              <a:gd name="connsiteY12-906" fmla="*/ 1150634 h 1424419"/>
              <a:gd name="connsiteX13-907" fmla="*/ 55672 w 1306267"/>
              <a:gd name="connsiteY13-908" fmla="*/ 1124403 h 1424419"/>
              <a:gd name="connsiteX14-909" fmla="*/ 667 w 1306267"/>
              <a:gd name="connsiteY14-910" fmla="*/ 999105 h 1424419"/>
              <a:gd name="connsiteX15-911" fmla="*/ 0 w 1306267"/>
              <a:gd name="connsiteY15-912" fmla="*/ 972364 h 1424419"/>
              <a:gd name="connsiteX16-913" fmla="*/ 2496 w 1306267"/>
              <a:gd name="connsiteY16-914" fmla="*/ 463106 h 1424419"/>
              <a:gd name="connsiteX17-915" fmla="*/ 2458 w 1306267"/>
              <a:gd name="connsiteY17-916" fmla="*/ 429563 h 1424419"/>
              <a:gd name="connsiteX18-917" fmla="*/ 75248 w 1306267"/>
              <a:gd name="connsiteY18-918" fmla="*/ 303202 h 1424419"/>
              <a:gd name="connsiteX19-919" fmla="*/ 106293 w 1306267"/>
              <a:gd name="connsiteY19-920" fmla="*/ 282597 h 1424419"/>
              <a:gd name="connsiteX20-921" fmla="*/ 541533 w 1306267"/>
              <a:gd name="connsiteY20-922" fmla="*/ 38110 h 1424419"/>
              <a:gd name="connsiteX21-923" fmla="*/ 653528 w 1306267"/>
              <a:gd name="connsiteY21-924" fmla="*/ 0 h 1424419"/>
              <a:gd name="connsiteX0-925" fmla="*/ 653528 w 1306267"/>
              <a:gd name="connsiteY0-926" fmla="*/ 0 h 1424419"/>
              <a:gd name="connsiteX1-927" fmla="*/ 757287 w 1306267"/>
              <a:gd name="connsiteY1-928" fmla="*/ 32444 h 1424419"/>
              <a:gd name="connsiteX2-929" fmla="*/ 1206876 w 1306267"/>
              <a:gd name="connsiteY2-930" fmla="*/ 284945 h 1424419"/>
              <a:gd name="connsiteX3-931" fmla="*/ 1237706 w 1306267"/>
              <a:gd name="connsiteY3-932" fmla="*/ 306775 h 1424419"/>
              <a:gd name="connsiteX4-933" fmla="*/ 1301712 w 1306267"/>
              <a:gd name="connsiteY4-934" fmla="*/ 442384 h 1424419"/>
              <a:gd name="connsiteX5-935" fmla="*/ 1303099 w 1306267"/>
              <a:gd name="connsiteY5-936" fmla="*/ 495558 h 1424419"/>
              <a:gd name="connsiteX6-937" fmla="*/ 1303099 w 1306267"/>
              <a:gd name="connsiteY6-938" fmla="*/ 952393 h 1424419"/>
              <a:gd name="connsiteX7-939" fmla="*/ 1305306 w 1306267"/>
              <a:gd name="connsiteY7-940" fmla="*/ 990115 h 1424419"/>
              <a:gd name="connsiteX8-941" fmla="*/ 1255800 w 1306267"/>
              <a:gd name="connsiteY8-942" fmla="*/ 1142552 h 1424419"/>
              <a:gd name="connsiteX9-943" fmla="*/ 1172881 w 1306267"/>
              <a:gd name="connsiteY9-944" fmla="*/ 1179342 h 1424419"/>
              <a:gd name="connsiteX10-945" fmla="*/ 792288 w 1306267"/>
              <a:gd name="connsiteY10-946" fmla="*/ 1385653 h 1424419"/>
              <a:gd name="connsiteX11-947" fmla="*/ 522686 w 1306267"/>
              <a:gd name="connsiteY11-948" fmla="*/ 1384922 h 1424419"/>
              <a:gd name="connsiteX12-949" fmla="*/ 90241 w 1306267"/>
              <a:gd name="connsiteY12-950" fmla="*/ 1150634 h 1424419"/>
              <a:gd name="connsiteX13-951" fmla="*/ 55672 w 1306267"/>
              <a:gd name="connsiteY13-952" fmla="*/ 1124403 h 1424419"/>
              <a:gd name="connsiteX14-953" fmla="*/ 667 w 1306267"/>
              <a:gd name="connsiteY14-954" fmla="*/ 999105 h 1424419"/>
              <a:gd name="connsiteX15-955" fmla="*/ 0 w 1306267"/>
              <a:gd name="connsiteY15-956" fmla="*/ 972364 h 1424419"/>
              <a:gd name="connsiteX16-957" fmla="*/ 2496 w 1306267"/>
              <a:gd name="connsiteY16-958" fmla="*/ 463106 h 1424419"/>
              <a:gd name="connsiteX17-959" fmla="*/ 2458 w 1306267"/>
              <a:gd name="connsiteY17-960" fmla="*/ 429563 h 1424419"/>
              <a:gd name="connsiteX18-961" fmla="*/ 75248 w 1306267"/>
              <a:gd name="connsiteY18-962" fmla="*/ 303202 h 1424419"/>
              <a:gd name="connsiteX19-963" fmla="*/ 106293 w 1306267"/>
              <a:gd name="connsiteY19-964" fmla="*/ 282597 h 1424419"/>
              <a:gd name="connsiteX20-965" fmla="*/ 541533 w 1306267"/>
              <a:gd name="connsiteY20-966" fmla="*/ 38110 h 1424419"/>
              <a:gd name="connsiteX21-967" fmla="*/ 653528 w 1306267"/>
              <a:gd name="connsiteY21-968" fmla="*/ 0 h 1424419"/>
              <a:gd name="connsiteX0-969" fmla="*/ 653528 w 1306267"/>
              <a:gd name="connsiteY0-970" fmla="*/ 0 h 1424419"/>
              <a:gd name="connsiteX1-971" fmla="*/ 757287 w 1306267"/>
              <a:gd name="connsiteY1-972" fmla="*/ 32444 h 1424419"/>
              <a:gd name="connsiteX2-973" fmla="*/ 1206876 w 1306267"/>
              <a:gd name="connsiteY2-974" fmla="*/ 284945 h 1424419"/>
              <a:gd name="connsiteX3-975" fmla="*/ 1237706 w 1306267"/>
              <a:gd name="connsiteY3-976" fmla="*/ 306775 h 1424419"/>
              <a:gd name="connsiteX4-977" fmla="*/ 1301712 w 1306267"/>
              <a:gd name="connsiteY4-978" fmla="*/ 442384 h 1424419"/>
              <a:gd name="connsiteX5-979" fmla="*/ 1303099 w 1306267"/>
              <a:gd name="connsiteY5-980" fmla="*/ 495558 h 1424419"/>
              <a:gd name="connsiteX6-981" fmla="*/ 1303099 w 1306267"/>
              <a:gd name="connsiteY6-982" fmla="*/ 952393 h 1424419"/>
              <a:gd name="connsiteX7-983" fmla="*/ 1305306 w 1306267"/>
              <a:gd name="connsiteY7-984" fmla="*/ 990115 h 1424419"/>
              <a:gd name="connsiteX8-985" fmla="*/ 1255800 w 1306267"/>
              <a:gd name="connsiteY8-986" fmla="*/ 1142552 h 1424419"/>
              <a:gd name="connsiteX9-987" fmla="*/ 1172881 w 1306267"/>
              <a:gd name="connsiteY9-988" fmla="*/ 1179342 h 1424419"/>
              <a:gd name="connsiteX10-989" fmla="*/ 792288 w 1306267"/>
              <a:gd name="connsiteY10-990" fmla="*/ 1385653 h 1424419"/>
              <a:gd name="connsiteX11-991" fmla="*/ 522686 w 1306267"/>
              <a:gd name="connsiteY11-992" fmla="*/ 1384922 h 1424419"/>
              <a:gd name="connsiteX12-993" fmla="*/ 90241 w 1306267"/>
              <a:gd name="connsiteY12-994" fmla="*/ 1150634 h 1424419"/>
              <a:gd name="connsiteX13-995" fmla="*/ 55672 w 1306267"/>
              <a:gd name="connsiteY13-996" fmla="*/ 1124403 h 1424419"/>
              <a:gd name="connsiteX14-997" fmla="*/ 667 w 1306267"/>
              <a:gd name="connsiteY14-998" fmla="*/ 999105 h 1424419"/>
              <a:gd name="connsiteX15-999" fmla="*/ 0 w 1306267"/>
              <a:gd name="connsiteY15-1000" fmla="*/ 972364 h 1424419"/>
              <a:gd name="connsiteX16-1001" fmla="*/ 2496 w 1306267"/>
              <a:gd name="connsiteY16-1002" fmla="*/ 463106 h 1424419"/>
              <a:gd name="connsiteX17-1003" fmla="*/ 2458 w 1306267"/>
              <a:gd name="connsiteY17-1004" fmla="*/ 429563 h 1424419"/>
              <a:gd name="connsiteX18-1005" fmla="*/ 75248 w 1306267"/>
              <a:gd name="connsiteY18-1006" fmla="*/ 303202 h 1424419"/>
              <a:gd name="connsiteX19-1007" fmla="*/ 106293 w 1306267"/>
              <a:gd name="connsiteY19-1008" fmla="*/ 282597 h 1424419"/>
              <a:gd name="connsiteX20-1009" fmla="*/ 541533 w 1306267"/>
              <a:gd name="connsiteY20-1010" fmla="*/ 38110 h 1424419"/>
              <a:gd name="connsiteX21-1011" fmla="*/ 653528 w 1306267"/>
              <a:gd name="connsiteY21-1012" fmla="*/ 0 h 1424419"/>
              <a:gd name="connsiteX0-1013" fmla="*/ 653528 w 1306267"/>
              <a:gd name="connsiteY0-1014" fmla="*/ 0 h 1424419"/>
              <a:gd name="connsiteX1-1015" fmla="*/ 757287 w 1306267"/>
              <a:gd name="connsiteY1-1016" fmla="*/ 32444 h 1424419"/>
              <a:gd name="connsiteX2-1017" fmla="*/ 1206876 w 1306267"/>
              <a:gd name="connsiteY2-1018" fmla="*/ 284945 h 1424419"/>
              <a:gd name="connsiteX3-1019" fmla="*/ 1237706 w 1306267"/>
              <a:gd name="connsiteY3-1020" fmla="*/ 306775 h 1424419"/>
              <a:gd name="connsiteX4-1021" fmla="*/ 1301712 w 1306267"/>
              <a:gd name="connsiteY4-1022" fmla="*/ 442384 h 1424419"/>
              <a:gd name="connsiteX5-1023" fmla="*/ 1303099 w 1306267"/>
              <a:gd name="connsiteY5-1024" fmla="*/ 495558 h 1424419"/>
              <a:gd name="connsiteX6-1025" fmla="*/ 1303099 w 1306267"/>
              <a:gd name="connsiteY6-1026" fmla="*/ 952393 h 1424419"/>
              <a:gd name="connsiteX7-1027" fmla="*/ 1305306 w 1306267"/>
              <a:gd name="connsiteY7-1028" fmla="*/ 990115 h 1424419"/>
              <a:gd name="connsiteX8-1029" fmla="*/ 1255800 w 1306267"/>
              <a:gd name="connsiteY8-1030" fmla="*/ 1142552 h 1424419"/>
              <a:gd name="connsiteX9-1031" fmla="*/ 1172881 w 1306267"/>
              <a:gd name="connsiteY9-1032" fmla="*/ 1179342 h 1424419"/>
              <a:gd name="connsiteX10-1033" fmla="*/ 792288 w 1306267"/>
              <a:gd name="connsiteY10-1034" fmla="*/ 1385653 h 1424419"/>
              <a:gd name="connsiteX11-1035" fmla="*/ 522686 w 1306267"/>
              <a:gd name="connsiteY11-1036" fmla="*/ 1384922 h 1424419"/>
              <a:gd name="connsiteX12-1037" fmla="*/ 90241 w 1306267"/>
              <a:gd name="connsiteY12-1038" fmla="*/ 1150634 h 1424419"/>
              <a:gd name="connsiteX13-1039" fmla="*/ 55672 w 1306267"/>
              <a:gd name="connsiteY13-1040" fmla="*/ 1124403 h 1424419"/>
              <a:gd name="connsiteX14-1041" fmla="*/ 667 w 1306267"/>
              <a:gd name="connsiteY14-1042" fmla="*/ 999105 h 1424419"/>
              <a:gd name="connsiteX15-1043" fmla="*/ 0 w 1306267"/>
              <a:gd name="connsiteY15-1044" fmla="*/ 972364 h 1424419"/>
              <a:gd name="connsiteX16-1045" fmla="*/ 2496 w 1306267"/>
              <a:gd name="connsiteY16-1046" fmla="*/ 463106 h 1424419"/>
              <a:gd name="connsiteX17-1047" fmla="*/ 2458 w 1306267"/>
              <a:gd name="connsiteY17-1048" fmla="*/ 429563 h 1424419"/>
              <a:gd name="connsiteX18-1049" fmla="*/ 75248 w 1306267"/>
              <a:gd name="connsiteY18-1050" fmla="*/ 303202 h 1424419"/>
              <a:gd name="connsiteX19-1051" fmla="*/ 106293 w 1306267"/>
              <a:gd name="connsiteY19-1052" fmla="*/ 282597 h 1424419"/>
              <a:gd name="connsiteX20-1053" fmla="*/ 541533 w 1306267"/>
              <a:gd name="connsiteY20-1054" fmla="*/ 38110 h 1424419"/>
              <a:gd name="connsiteX21-1055" fmla="*/ 653528 w 1306267"/>
              <a:gd name="connsiteY21-1056" fmla="*/ 0 h 1424419"/>
              <a:gd name="connsiteX0-1057" fmla="*/ 653528 w 1306267"/>
              <a:gd name="connsiteY0-1058" fmla="*/ 0 h 1424419"/>
              <a:gd name="connsiteX1-1059" fmla="*/ 757287 w 1306267"/>
              <a:gd name="connsiteY1-1060" fmla="*/ 32444 h 1424419"/>
              <a:gd name="connsiteX2-1061" fmla="*/ 1206876 w 1306267"/>
              <a:gd name="connsiteY2-1062" fmla="*/ 284945 h 1424419"/>
              <a:gd name="connsiteX3-1063" fmla="*/ 1237706 w 1306267"/>
              <a:gd name="connsiteY3-1064" fmla="*/ 306775 h 1424419"/>
              <a:gd name="connsiteX4-1065" fmla="*/ 1301712 w 1306267"/>
              <a:gd name="connsiteY4-1066" fmla="*/ 442384 h 1424419"/>
              <a:gd name="connsiteX5-1067" fmla="*/ 1303099 w 1306267"/>
              <a:gd name="connsiteY5-1068" fmla="*/ 495558 h 1424419"/>
              <a:gd name="connsiteX6-1069" fmla="*/ 1303099 w 1306267"/>
              <a:gd name="connsiteY6-1070" fmla="*/ 952393 h 1424419"/>
              <a:gd name="connsiteX7-1071" fmla="*/ 1305306 w 1306267"/>
              <a:gd name="connsiteY7-1072" fmla="*/ 990115 h 1424419"/>
              <a:gd name="connsiteX8-1073" fmla="*/ 1255800 w 1306267"/>
              <a:gd name="connsiteY8-1074" fmla="*/ 1142552 h 1424419"/>
              <a:gd name="connsiteX9-1075" fmla="*/ 1172881 w 1306267"/>
              <a:gd name="connsiteY9-1076" fmla="*/ 1179342 h 1424419"/>
              <a:gd name="connsiteX10-1077" fmla="*/ 792288 w 1306267"/>
              <a:gd name="connsiteY10-1078" fmla="*/ 1385653 h 1424419"/>
              <a:gd name="connsiteX11-1079" fmla="*/ 522686 w 1306267"/>
              <a:gd name="connsiteY11-1080" fmla="*/ 1384922 h 1424419"/>
              <a:gd name="connsiteX12-1081" fmla="*/ 90241 w 1306267"/>
              <a:gd name="connsiteY12-1082" fmla="*/ 1150634 h 1424419"/>
              <a:gd name="connsiteX13-1083" fmla="*/ 55672 w 1306267"/>
              <a:gd name="connsiteY13-1084" fmla="*/ 1124403 h 1424419"/>
              <a:gd name="connsiteX14-1085" fmla="*/ 667 w 1306267"/>
              <a:gd name="connsiteY14-1086" fmla="*/ 999105 h 1424419"/>
              <a:gd name="connsiteX15-1087" fmla="*/ 0 w 1306267"/>
              <a:gd name="connsiteY15-1088" fmla="*/ 972364 h 1424419"/>
              <a:gd name="connsiteX16-1089" fmla="*/ 2496 w 1306267"/>
              <a:gd name="connsiteY16-1090" fmla="*/ 463106 h 1424419"/>
              <a:gd name="connsiteX17-1091" fmla="*/ 2458 w 1306267"/>
              <a:gd name="connsiteY17-1092" fmla="*/ 429563 h 1424419"/>
              <a:gd name="connsiteX18-1093" fmla="*/ 75248 w 1306267"/>
              <a:gd name="connsiteY18-1094" fmla="*/ 303202 h 1424419"/>
              <a:gd name="connsiteX19-1095" fmla="*/ 106293 w 1306267"/>
              <a:gd name="connsiteY19-1096" fmla="*/ 282597 h 1424419"/>
              <a:gd name="connsiteX20-1097" fmla="*/ 541533 w 1306267"/>
              <a:gd name="connsiteY20-1098" fmla="*/ 38110 h 1424419"/>
              <a:gd name="connsiteX21-1099" fmla="*/ 653528 w 1306267"/>
              <a:gd name="connsiteY21-1100" fmla="*/ 0 h 1424419"/>
              <a:gd name="connsiteX0-1101" fmla="*/ 653528 w 1306267"/>
              <a:gd name="connsiteY0-1102" fmla="*/ 0 h 1424419"/>
              <a:gd name="connsiteX1-1103" fmla="*/ 757287 w 1306267"/>
              <a:gd name="connsiteY1-1104" fmla="*/ 32444 h 1424419"/>
              <a:gd name="connsiteX2-1105" fmla="*/ 1206876 w 1306267"/>
              <a:gd name="connsiteY2-1106" fmla="*/ 284945 h 1424419"/>
              <a:gd name="connsiteX3-1107" fmla="*/ 1237706 w 1306267"/>
              <a:gd name="connsiteY3-1108" fmla="*/ 306775 h 1424419"/>
              <a:gd name="connsiteX4-1109" fmla="*/ 1301712 w 1306267"/>
              <a:gd name="connsiteY4-1110" fmla="*/ 442384 h 1424419"/>
              <a:gd name="connsiteX5-1111" fmla="*/ 1303099 w 1306267"/>
              <a:gd name="connsiteY5-1112" fmla="*/ 495558 h 1424419"/>
              <a:gd name="connsiteX6-1113" fmla="*/ 1303099 w 1306267"/>
              <a:gd name="connsiteY6-1114" fmla="*/ 952393 h 1424419"/>
              <a:gd name="connsiteX7-1115" fmla="*/ 1305306 w 1306267"/>
              <a:gd name="connsiteY7-1116" fmla="*/ 990115 h 1424419"/>
              <a:gd name="connsiteX8-1117" fmla="*/ 1255800 w 1306267"/>
              <a:gd name="connsiteY8-1118" fmla="*/ 1142552 h 1424419"/>
              <a:gd name="connsiteX9-1119" fmla="*/ 1172881 w 1306267"/>
              <a:gd name="connsiteY9-1120" fmla="*/ 1179342 h 1424419"/>
              <a:gd name="connsiteX10-1121" fmla="*/ 792288 w 1306267"/>
              <a:gd name="connsiteY10-1122" fmla="*/ 1385653 h 1424419"/>
              <a:gd name="connsiteX11-1123" fmla="*/ 522686 w 1306267"/>
              <a:gd name="connsiteY11-1124" fmla="*/ 1384922 h 1424419"/>
              <a:gd name="connsiteX12-1125" fmla="*/ 90241 w 1306267"/>
              <a:gd name="connsiteY12-1126" fmla="*/ 1150634 h 1424419"/>
              <a:gd name="connsiteX13-1127" fmla="*/ 48904 w 1306267"/>
              <a:gd name="connsiteY13-1128" fmla="*/ 1124403 h 1424419"/>
              <a:gd name="connsiteX14-1129" fmla="*/ 667 w 1306267"/>
              <a:gd name="connsiteY14-1130" fmla="*/ 999105 h 1424419"/>
              <a:gd name="connsiteX15-1131" fmla="*/ 0 w 1306267"/>
              <a:gd name="connsiteY15-1132" fmla="*/ 972364 h 1424419"/>
              <a:gd name="connsiteX16-1133" fmla="*/ 2496 w 1306267"/>
              <a:gd name="connsiteY16-1134" fmla="*/ 463106 h 1424419"/>
              <a:gd name="connsiteX17-1135" fmla="*/ 2458 w 1306267"/>
              <a:gd name="connsiteY17-1136" fmla="*/ 429563 h 1424419"/>
              <a:gd name="connsiteX18-1137" fmla="*/ 75248 w 1306267"/>
              <a:gd name="connsiteY18-1138" fmla="*/ 303202 h 1424419"/>
              <a:gd name="connsiteX19-1139" fmla="*/ 106293 w 1306267"/>
              <a:gd name="connsiteY19-1140" fmla="*/ 282597 h 1424419"/>
              <a:gd name="connsiteX20-1141" fmla="*/ 541533 w 1306267"/>
              <a:gd name="connsiteY20-1142" fmla="*/ 38110 h 1424419"/>
              <a:gd name="connsiteX21-1143" fmla="*/ 653528 w 1306267"/>
              <a:gd name="connsiteY21-1144" fmla="*/ 0 h 1424419"/>
              <a:gd name="connsiteX0-1145" fmla="*/ 653528 w 1306267"/>
              <a:gd name="connsiteY0-1146" fmla="*/ 0 h 1424419"/>
              <a:gd name="connsiteX1-1147" fmla="*/ 757287 w 1306267"/>
              <a:gd name="connsiteY1-1148" fmla="*/ 32444 h 1424419"/>
              <a:gd name="connsiteX2-1149" fmla="*/ 1206876 w 1306267"/>
              <a:gd name="connsiteY2-1150" fmla="*/ 284945 h 1424419"/>
              <a:gd name="connsiteX3-1151" fmla="*/ 1237706 w 1306267"/>
              <a:gd name="connsiteY3-1152" fmla="*/ 306775 h 1424419"/>
              <a:gd name="connsiteX4-1153" fmla="*/ 1301712 w 1306267"/>
              <a:gd name="connsiteY4-1154" fmla="*/ 442384 h 1424419"/>
              <a:gd name="connsiteX5-1155" fmla="*/ 1303099 w 1306267"/>
              <a:gd name="connsiteY5-1156" fmla="*/ 495558 h 1424419"/>
              <a:gd name="connsiteX6-1157" fmla="*/ 1303099 w 1306267"/>
              <a:gd name="connsiteY6-1158" fmla="*/ 952393 h 1424419"/>
              <a:gd name="connsiteX7-1159" fmla="*/ 1305306 w 1306267"/>
              <a:gd name="connsiteY7-1160" fmla="*/ 990115 h 1424419"/>
              <a:gd name="connsiteX8-1161" fmla="*/ 1255800 w 1306267"/>
              <a:gd name="connsiteY8-1162" fmla="*/ 1142552 h 1424419"/>
              <a:gd name="connsiteX9-1163" fmla="*/ 1172881 w 1306267"/>
              <a:gd name="connsiteY9-1164" fmla="*/ 1179342 h 1424419"/>
              <a:gd name="connsiteX10-1165" fmla="*/ 792288 w 1306267"/>
              <a:gd name="connsiteY10-1166" fmla="*/ 1385653 h 1424419"/>
              <a:gd name="connsiteX11-1167" fmla="*/ 522686 w 1306267"/>
              <a:gd name="connsiteY11-1168" fmla="*/ 1384922 h 1424419"/>
              <a:gd name="connsiteX12-1169" fmla="*/ 90241 w 1306267"/>
              <a:gd name="connsiteY12-1170" fmla="*/ 1150634 h 1424419"/>
              <a:gd name="connsiteX13-1171" fmla="*/ 48904 w 1306267"/>
              <a:gd name="connsiteY13-1172" fmla="*/ 1124403 h 1424419"/>
              <a:gd name="connsiteX14-1173" fmla="*/ 667 w 1306267"/>
              <a:gd name="connsiteY14-1174" fmla="*/ 999105 h 1424419"/>
              <a:gd name="connsiteX15-1175" fmla="*/ 0 w 1306267"/>
              <a:gd name="connsiteY15-1176" fmla="*/ 972364 h 1424419"/>
              <a:gd name="connsiteX16-1177" fmla="*/ 2496 w 1306267"/>
              <a:gd name="connsiteY16-1178" fmla="*/ 463106 h 1424419"/>
              <a:gd name="connsiteX17-1179" fmla="*/ 2458 w 1306267"/>
              <a:gd name="connsiteY17-1180" fmla="*/ 429563 h 1424419"/>
              <a:gd name="connsiteX18-1181" fmla="*/ 75248 w 1306267"/>
              <a:gd name="connsiteY18-1182" fmla="*/ 303202 h 1424419"/>
              <a:gd name="connsiteX19-1183" fmla="*/ 106293 w 1306267"/>
              <a:gd name="connsiteY19-1184" fmla="*/ 282597 h 1424419"/>
              <a:gd name="connsiteX20-1185" fmla="*/ 541533 w 1306267"/>
              <a:gd name="connsiteY20-1186" fmla="*/ 38110 h 1424419"/>
              <a:gd name="connsiteX21-1187" fmla="*/ 653528 w 1306267"/>
              <a:gd name="connsiteY21-1188" fmla="*/ 0 h 1424419"/>
              <a:gd name="connsiteX0-1189" fmla="*/ 653528 w 1306267"/>
              <a:gd name="connsiteY0-1190" fmla="*/ 0 h 1424419"/>
              <a:gd name="connsiteX1-1191" fmla="*/ 757287 w 1306267"/>
              <a:gd name="connsiteY1-1192" fmla="*/ 32444 h 1424419"/>
              <a:gd name="connsiteX2-1193" fmla="*/ 1206876 w 1306267"/>
              <a:gd name="connsiteY2-1194" fmla="*/ 284945 h 1424419"/>
              <a:gd name="connsiteX3-1195" fmla="*/ 1237706 w 1306267"/>
              <a:gd name="connsiteY3-1196" fmla="*/ 306775 h 1424419"/>
              <a:gd name="connsiteX4-1197" fmla="*/ 1301712 w 1306267"/>
              <a:gd name="connsiteY4-1198" fmla="*/ 442384 h 1424419"/>
              <a:gd name="connsiteX5-1199" fmla="*/ 1303099 w 1306267"/>
              <a:gd name="connsiteY5-1200" fmla="*/ 495558 h 1424419"/>
              <a:gd name="connsiteX6-1201" fmla="*/ 1303099 w 1306267"/>
              <a:gd name="connsiteY6-1202" fmla="*/ 952393 h 1424419"/>
              <a:gd name="connsiteX7-1203" fmla="*/ 1305306 w 1306267"/>
              <a:gd name="connsiteY7-1204" fmla="*/ 990115 h 1424419"/>
              <a:gd name="connsiteX8-1205" fmla="*/ 1255800 w 1306267"/>
              <a:gd name="connsiteY8-1206" fmla="*/ 1142552 h 1424419"/>
              <a:gd name="connsiteX9-1207" fmla="*/ 1172881 w 1306267"/>
              <a:gd name="connsiteY9-1208" fmla="*/ 1179342 h 1424419"/>
              <a:gd name="connsiteX10-1209" fmla="*/ 792288 w 1306267"/>
              <a:gd name="connsiteY10-1210" fmla="*/ 1385653 h 1424419"/>
              <a:gd name="connsiteX11-1211" fmla="*/ 522686 w 1306267"/>
              <a:gd name="connsiteY11-1212" fmla="*/ 1384922 h 1424419"/>
              <a:gd name="connsiteX12-1213" fmla="*/ 90241 w 1306267"/>
              <a:gd name="connsiteY12-1214" fmla="*/ 1150634 h 1424419"/>
              <a:gd name="connsiteX13-1215" fmla="*/ 48904 w 1306267"/>
              <a:gd name="connsiteY13-1216" fmla="*/ 1124403 h 1424419"/>
              <a:gd name="connsiteX14-1217" fmla="*/ 667 w 1306267"/>
              <a:gd name="connsiteY14-1218" fmla="*/ 999105 h 1424419"/>
              <a:gd name="connsiteX15-1219" fmla="*/ 0 w 1306267"/>
              <a:gd name="connsiteY15-1220" fmla="*/ 972364 h 1424419"/>
              <a:gd name="connsiteX16-1221" fmla="*/ 2496 w 1306267"/>
              <a:gd name="connsiteY16-1222" fmla="*/ 463106 h 1424419"/>
              <a:gd name="connsiteX17-1223" fmla="*/ 2458 w 1306267"/>
              <a:gd name="connsiteY17-1224" fmla="*/ 429563 h 1424419"/>
              <a:gd name="connsiteX18-1225" fmla="*/ 75248 w 1306267"/>
              <a:gd name="connsiteY18-1226" fmla="*/ 303202 h 1424419"/>
              <a:gd name="connsiteX19-1227" fmla="*/ 106293 w 1306267"/>
              <a:gd name="connsiteY19-1228" fmla="*/ 282597 h 1424419"/>
              <a:gd name="connsiteX20-1229" fmla="*/ 541533 w 1306267"/>
              <a:gd name="connsiteY20-1230" fmla="*/ 38110 h 1424419"/>
              <a:gd name="connsiteX21-1231" fmla="*/ 653528 w 1306267"/>
              <a:gd name="connsiteY21-1232" fmla="*/ 0 h 1424419"/>
              <a:gd name="connsiteX0-1233" fmla="*/ 653528 w 1306267"/>
              <a:gd name="connsiteY0-1234" fmla="*/ 0 h 1424419"/>
              <a:gd name="connsiteX1-1235" fmla="*/ 757287 w 1306267"/>
              <a:gd name="connsiteY1-1236" fmla="*/ 32444 h 1424419"/>
              <a:gd name="connsiteX2-1237" fmla="*/ 1206876 w 1306267"/>
              <a:gd name="connsiteY2-1238" fmla="*/ 284945 h 1424419"/>
              <a:gd name="connsiteX3-1239" fmla="*/ 1237706 w 1306267"/>
              <a:gd name="connsiteY3-1240" fmla="*/ 306775 h 1424419"/>
              <a:gd name="connsiteX4-1241" fmla="*/ 1301712 w 1306267"/>
              <a:gd name="connsiteY4-1242" fmla="*/ 442384 h 1424419"/>
              <a:gd name="connsiteX5-1243" fmla="*/ 1303099 w 1306267"/>
              <a:gd name="connsiteY5-1244" fmla="*/ 495558 h 1424419"/>
              <a:gd name="connsiteX6-1245" fmla="*/ 1303099 w 1306267"/>
              <a:gd name="connsiteY6-1246" fmla="*/ 952393 h 1424419"/>
              <a:gd name="connsiteX7-1247" fmla="*/ 1305306 w 1306267"/>
              <a:gd name="connsiteY7-1248" fmla="*/ 990115 h 1424419"/>
              <a:gd name="connsiteX8-1249" fmla="*/ 1255800 w 1306267"/>
              <a:gd name="connsiteY8-1250" fmla="*/ 1142552 h 1424419"/>
              <a:gd name="connsiteX9-1251" fmla="*/ 1172881 w 1306267"/>
              <a:gd name="connsiteY9-1252" fmla="*/ 1179342 h 1424419"/>
              <a:gd name="connsiteX10-1253" fmla="*/ 792288 w 1306267"/>
              <a:gd name="connsiteY10-1254" fmla="*/ 1385653 h 1424419"/>
              <a:gd name="connsiteX11-1255" fmla="*/ 522686 w 1306267"/>
              <a:gd name="connsiteY11-1256" fmla="*/ 1384922 h 1424419"/>
              <a:gd name="connsiteX12-1257" fmla="*/ 90241 w 1306267"/>
              <a:gd name="connsiteY12-1258" fmla="*/ 1150634 h 1424419"/>
              <a:gd name="connsiteX13-1259" fmla="*/ 48904 w 1306267"/>
              <a:gd name="connsiteY13-1260" fmla="*/ 1124403 h 1424419"/>
              <a:gd name="connsiteX14-1261" fmla="*/ 667 w 1306267"/>
              <a:gd name="connsiteY14-1262" fmla="*/ 999105 h 1424419"/>
              <a:gd name="connsiteX15-1263" fmla="*/ 0 w 1306267"/>
              <a:gd name="connsiteY15-1264" fmla="*/ 972364 h 1424419"/>
              <a:gd name="connsiteX16-1265" fmla="*/ 2496 w 1306267"/>
              <a:gd name="connsiteY16-1266" fmla="*/ 463106 h 1424419"/>
              <a:gd name="connsiteX17-1267" fmla="*/ 2458 w 1306267"/>
              <a:gd name="connsiteY17-1268" fmla="*/ 429563 h 1424419"/>
              <a:gd name="connsiteX18-1269" fmla="*/ 75248 w 1306267"/>
              <a:gd name="connsiteY18-1270" fmla="*/ 303202 h 1424419"/>
              <a:gd name="connsiteX19-1271" fmla="*/ 106293 w 1306267"/>
              <a:gd name="connsiteY19-1272" fmla="*/ 282597 h 1424419"/>
              <a:gd name="connsiteX20-1273" fmla="*/ 541533 w 1306267"/>
              <a:gd name="connsiteY20-1274" fmla="*/ 38110 h 1424419"/>
              <a:gd name="connsiteX21-1275" fmla="*/ 653528 w 1306267"/>
              <a:gd name="connsiteY21-1276" fmla="*/ 0 h 1424419"/>
              <a:gd name="connsiteX0-1277" fmla="*/ 653528 w 1306267"/>
              <a:gd name="connsiteY0-1278" fmla="*/ 0 h 1424419"/>
              <a:gd name="connsiteX1-1279" fmla="*/ 757287 w 1306267"/>
              <a:gd name="connsiteY1-1280" fmla="*/ 32444 h 1424419"/>
              <a:gd name="connsiteX2-1281" fmla="*/ 1206876 w 1306267"/>
              <a:gd name="connsiteY2-1282" fmla="*/ 284945 h 1424419"/>
              <a:gd name="connsiteX3-1283" fmla="*/ 1237706 w 1306267"/>
              <a:gd name="connsiteY3-1284" fmla="*/ 306775 h 1424419"/>
              <a:gd name="connsiteX4-1285" fmla="*/ 1301712 w 1306267"/>
              <a:gd name="connsiteY4-1286" fmla="*/ 442384 h 1424419"/>
              <a:gd name="connsiteX5-1287" fmla="*/ 1303099 w 1306267"/>
              <a:gd name="connsiteY5-1288" fmla="*/ 495558 h 1424419"/>
              <a:gd name="connsiteX6-1289" fmla="*/ 1303099 w 1306267"/>
              <a:gd name="connsiteY6-1290" fmla="*/ 952393 h 1424419"/>
              <a:gd name="connsiteX7-1291" fmla="*/ 1305306 w 1306267"/>
              <a:gd name="connsiteY7-1292" fmla="*/ 990115 h 1424419"/>
              <a:gd name="connsiteX8-1293" fmla="*/ 1255800 w 1306267"/>
              <a:gd name="connsiteY8-1294" fmla="*/ 1142552 h 1424419"/>
              <a:gd name="connsiteX9-1295" fmla="*/ 1172881 w 1306267"/>
              <a:gd name="connsiteY9-1296" fmla="*/ 1179342 h 1424419"/>
              <a:gd name="connsiteX10-1297" fmla="*/ 792288 w 1306267"/>
              <a:gd name="connsiteY10-1298" fmla="*/ 1385653 h 1424419"/>
              <a:gd name="connsiteX11-1299" fmla="*/ 522686 w 1306267"/>
              <a:gd name="connsiteY11-1300" fmla="*/ 1384922 h 1424419"/>
              <a:gd name="connsiteX12-1301" fmla="*/ 97009 w 1306267"/>
              <a:gd name="connsiteY12-1302" fmla="*/ 1161462 h 1424419"/>
              <a:gd name="connsiteX13-1303" fmla="*/ 48904 w 1306267"/>
              <a:gd name="connsiteY13-1304" fmla="*/ 1124403 h 1424419"/>
              <a:gd name="connsiteX14-1305" fmla="*/ 667 w 1306267"/>
              <a:gd name="connsiteY14-1306" fmla="*/ 999105 h 1424419"/>
              <a:gd name="connsiteX15-1307" fmla="*/ 0 w 1306267"/>
              <a:gd name="connsiteY15-1308" fmla="*/ 972364 h 1424419"/>
              <a:gd name="connsiteX16-1309" fmla="*/ 2496 w 1306267"/>
              <a:gd name="connsiteY16-1310" fmla="*/ 463106 h 1424419"/>
              <a:gd name="connsiteX17-1311" fmla="*/ 2458 w 1306267"/>
              <a:gd name="connsiteY17-1312" fmla="*/ 429563 h 1424419"/>
              <a:gd name="connsiteX18-1313" fmla="*/ 75248 w 1306267"/>
              <a:gd name="connsiteY18-1314" fmla="*/ 303202 h 1424419"/>
              <a:gd name="connsiteX19-1315" fmla="*/ 106293 w 1306267"/>
              <a:gd name="connsiteY19-1316" fmla="*/ 282597 h 1424419"/>
              <a:gd name="connsiteX20-1317" fmla="*/ 541533 w 1306267"/>
              <a:gd name="connsiteY20-1318" fmla="*/ 38110 h 1424419"/>
              <a:gd name="connsiteX21-1319" fmla="*/ 653528 w 1306267"/>
              <a:gd name="connsiteY21-1320" fmla="*/ 0 h 1424419"/>
              <a:gd name="connsiteX0-1321" fmla="*/ 653528 w 1306267"/>
              <a:gd name="connsiteY0-1322" fmla="*/ 0 h 1424419"/>
              <a:gd name="connsiteX1-1323" fmla="*/ 757287 w 1306267"/>
              <a:gd name="connsiteY1-1324" fmla="*/ 32444 h 1424419"/>
              <a:gd name="connsiteX2-1325" fmla="*/ 1206876 w 1306267"/>
              <a:gd name="connsiteY2-1326" fmla="*/ 284945 h 1424419"/>
              <a:gd name="connsiteX3-1327" fmla="*/ 1237706 w 1306267"/>
              <a:gd name="connsiteY3-1328" fmla="*/ 306775 h 1424419"/>
              <a:gd name="connsiteX4-1329" fmla="*/ 1301712 w 1306267"/>
              <a:gd name="connsiteY4-1330" fmla="*/ 442384 h 1424419"/>
              <a:gd name="connsiteX5-1331" fmla="*/ 1303099 w 1306267"/>
              <a:gd name="connsiteY5-1332" fmla="*/ 495558 h 1424419"/>
              <a:gd name="connsiteX6-1333" fmla="*/ 1303099 w 1306267"/>
              <a:gd name="connsiteY6-1334" fmla="*/ 952393 h 1424419"/>
              <a:gd name="connsiteX7-1335" fmla="*/ 1305306 w 1306267"/>
              <a:gd name="connsiteY7-1336" fmla="*/ 990115 h 1424419"/>
              <a:gd name="connsiteX8-1337" fmla="*/ 1255800 w 1306267"/>
              <a:gd name="connsiteY8-1338" fmla="*/ 1142552 h 1424419"/>
              <a:gd name="connsiteX9-1339" fmla="*/ 1172881 w 1306267"/>
              <a:gd name="connsiteY9-1340" fmla="*/ 1179342 h 1424419"/>
              <a:gd name="connsiteX10-1341" fmla="*/ 792288 w 1306267"/>
              <a:gd name="connsiteY10-1342" fmla="*/ 1385653 h 1424419"/>
              <a:gd name="connsiteX11-1343" fmla="*/ 522686 w 1306267"/>
              <a:gd name="connsiteY11-1344" fmla="*/ 1384922 h 1424419"/>
              <a:gd name="connsiteX12-1345" fmla="*/ 97009 w 1306267"/>
              <a:gd name="connsiteY12-1346" fmla="*/ 1161462 h 1424419"/>
              <a:gd name="connsiteX13-1347" fmla="*/ 48904 w 1306267"/>
              <a:gd name="connsiteY13-1348" fmla="*/ 1124403 h 1424419"/>
              <a:gd name="connsiteX14-1349" fmla="*/ 667 w 1306267"/>
              <a:gd name="connsiteY14-1350" fmla="*/ 999105 h 1424419"/>
              <a:gd name="connsiteX15-1351" fmla="*/ 0 w 1306267"/>
              <a:gd name="connsiteY15-1352" fmla="*/ 972364 h 1424419"/>
              <a:gd name="connsiteX16-1353" fmla="*/ 2496 w 1306267"/>
              <a:gd name="connsiteY16-1354" fmla="*/ 463106 h 1424419"/>
              <a:gd name="connsiteX17-1355" fmla="*/ 2458 w 1306267"/>
              <a:gd name="connsiteY17-1356" fmla="*/ 429563 h 1424419"/>
              <a:gd name="connsiteX18-1357" fmla="*/ 75248 w 1306267"/>
              <a:gd name="connsiteY18-1358" fmla="*/ 303202 h 1424419"/>
              <a:gd name="connsiteX19-1359" fmla="*/ 106293 w 1306267"/>
              <a:gd name="connsiteY19-1360" fmla="*/ 282597 h 1424419"/>
              <a:gd name="connsiteX20-1361" fmla="*/ 541533 w 1306267"/>
              <a:gd name="connsiteY20-1362" fmla="*/ 38110 h 1424419"/>
              <a:gd name="connsiteX21-1363" fmla="*/ 653528 w 1306267"/>
              <a:gd name="connsiteY21-1364" fmla="*/ 0 h 1424419"/>
              <a:gd name="connsiteX0-1365" fmla="*/ 653528 w 1306267"/>
              <a:gd name="connsiteY0-1366" fmla="*/ 0 h 1424419"/>
              <a:gd name="connsiteX1-1367" fmla="*/ 757287 w 1306267"/>
              <a:gd name="connsiteY1-1368" fmla="*/ 32444 h 1424419"/>
              <a:gd name="connsiteX2-1369" fmla="*/ 1206876 w 1306267"/>
              <a:gd name="connsiteY2-1370" fmla="*/ 284945 h 1424419"/>
              <a:gd name="connsiteX3-1371" fmla="*/ 1237706 w 1306267"/>
              <a:gd name="connsiteY3-1372" fmla="*/ 306775 h 1424419"/>
              <a:gd name="connsiteX4-1373" fmla="*/ 1301712 w 1306267"/>
              <a:gd name="connsiteY4-1374" fmla="*/ 442384 h 1424419"/>
              <a:gd name="connsiteX5-1375" fmla="*/ 1303099 w 1306267"/>
              <a:gd name="connsiteY5-1376" fmla="*/ 495558 h 1424419"/>
              <a:gd name="connsiteX6-1377" fmla="*/ 1303099 w 1306267"/>
              <a:gd name="connsiteY6-1378" fmla="*/ 952393 h 1424419"/>
              <a:gd name="connsiteX7-1379" fmla="*/ 1305306 w 1306267"/>
              <a:gd name="connsiteY7-1380" fmla="*/ 990115 h 1424419"/>
              <a:gd name="connsiteX8-1381" fmla="*/ 1255800 w 1306267"/>
              <a:gd name="connsiteY8-1382" fmla="*/ 1142552 h 1424419"/>
              <a:gd name="connsiteX9-1383" fmla="*/ 1172881 w 1306267"/>
              <a:gd name="connsiteY9-1384" fmla="*/ 1179342 h 1424419"/>
              <a:gd name="connsiteX10-1385" fmla="*/ 792288 w 1306267"/>
              <a:gd name="connsiteY10-1386" fmla="*/ 1385653 h 1424419"/>
              <a:gd name="connsiteX11-1387" fmla="*/ 522686 w 1306267"/>
              <a:gd name="connsiteY11-1388" fmla="*/ 1384922 h 1424419"/>
              <a:gd name="connsiteX12-1389" fmla="*/ 97009 w 1306267"/>
              <a:gd name="connsiteY12-1390" fmla="*/ 1161462 h 1424419"/>
              <a:gd name="connsiteX13-1391" fmla="*/ 44843 w 1306267"/>
              <a:gd name="connsiteY13-1392" fmla="*/ 1118989 h 1424419"/>
              <a:gd name="connsiteX14-1393" fmla="*/ 667 w 1306267"/>
              <a:gd name="connsiteY14-1394" fmla="*/ 999105 h 1424419"/>
              <a:gd name="connsiteX15-1395" fmla="*/ 0 w 1306267"/>
              <a:gd name="connsiteY15-1396" fmla="*/ 972364 h 1424419"/>
              <a:gd name="connsiteX16-1397" fmla="*/ 2496 w 1306267"/>
              <a:gd name="connsiteY16-1398" fmla="*/ 463106 h 1424419"/>
              <a:gd name="connsiteX17-1399" fmla="*/ 2458 w 1306267"/>
              <a:gd name="connsiteY17-1400" fmla="*/ 429563 h 1424419"/>
              <a:gd name="connsiteX18-1401" fmla="*/ 75248 w 1306267"/>
              <a:gd name="connsiteY18-1402" fmla="*/ 303202 h 1424419"/>
              <a:gd name="connsiteX19-1403" fmla="*/ 106293 w 1306267"/>
              <a:gd name="connsiteY19-1404" fmla="*/ 282597 h 1424419"/>
              <a:gd name="connsiteX20-1405" fmla="*/ 541533 w 1306267"/>
              <a:gd name="connsiteY20-1406" fmla="*/ 38110 h 1424419"/>
              <a:gd name="connsiteX21-1407" fmla="*/ 653528 w 1306267"/>
              <a:gd name="connsiteY21-1408" fmla="*/ 0 h 1424419"/>
              <a:gd name="connsiteX0-1409" fmla="*/ 653528 w 1306267"/>
              <a:gd name="connsiteY0-1410" fmla="*/ 0 h 1424419"/>
              <a:gd name="connsiteX1-1411" fmla="*/ 757287 w 1306267"/>
              <a:gd name="connsiteY1-1412" fmla="*/ 32444 h 1424419"/>
              <a:gd name="connsiteX2-1413" fmla="*/ 1206876 w 1306267"/>
              <a:gd name="connsiteY2-1414" fmla="*/ 284945 h 1424419"/>
              <a:gd name="connsiteX3-1415" fmla="*/ 1237706 w 1306267"/>
              <a:gd name="connsiteY3-1416" fmla="*/ 306775 h 1424419"/>
              <a:gd name="connsiteX4-1417" fmla="*/ 1301712 w 1306267"/>
              <a:gd name="connsiteY4-1418" fmla="*/ 442384 h 1424419"/>
              <a:gd name="connsiteX5-1419" fmla="*/ 1303099 w 1306267"/>
              <a:gd name="connsiteY5-1420" fmla="*/ 495558 h 1424419"/>
              <a:gd name="connsiteX6-1421" fmla="*/ 1303099 w 1306267"/>
              <a:gd name="connsiteY6-1422" fmla="*/ 952393 h 1424419"/>
              <a:gd name="connsiteX7-1423" fmla="*/ 1305306 w 1306267"/>
              <a:gd name="connsiteY7-1424" fmla="*/ 990115 h 1424419"/>
              <a:gd name="connsiteX8-1425" fmla="*/ 1255800 w 1306267"/>
              <a:gd name="connsiteY8-1426" fmla="*/ 1142552 h 1424419"/>
              <a:gd name="connsiteX9-1427" fmla="*/ 1172881 w 1306267"/>
              <a:gd name="connsiteY9-1428" fmla="*/ 1179342 h 1424419"/>
              <a:gd name="connsiteX10-1429" fmla="*/ 792288 w 1306267"/>
              <a:gd name="connsiteY10-1430" fmla="*/ 1385653 h 1424419"/>
              <a:gd name="connsiteX11-1431" fmla="*/ 522686 w 1306267"/>
              <a:gd name="connsiteY11-1432" fmla="*/ 1384922 h 1424419"/>
              <a:gd name="connsiteX12-1433" fmla="*/ 97009 w 1306267"/>
              <a:gd name="connsiteY12-1434" fmla="*/ 1161462 h 1424419"/>
              <a:gd name="connsiteX13-1435" fmla="*/ 44843 w 1306267"/>
              <a:gd name="connsiteY13-1436" fmla="*/ 1118989 h 1424419"/>
              <a:gd name="connsiteX14-1437" fmla="*/ 667 w 1306267"/>
              <a:gd name="connsiteY14-1438" fmla="*/ 999105 h 1424419"/>
              <a:gd name="connsiteX15-1439" fmla="*/ 0 w 1306267"/>
              <a:gd name="connsiteY15-1440" fmla="*/ 972364 h 1424419"/>
              <a:gd name="connsiteX16-1441" fmla="*/ 2496 w 1306267"/>
              <a:gd name="connsiteY16-1442" fmla="*/ 463106 h 1424419"/>
              <a:gd name="connsiteX17-1443" fmla="*/ 2458 w 1306267"/>
              <a:gd name="connsiteY17-1444" fmla="*/ 429563 h 1424419"/>
              <a:gd name="connsiteX18-1445" fmla="*/ 75248 w 1306267"/>
              <a:gd name="connsiteY18-1446" fmla="*/ 303202 h 1424419"/>
              <a:gd name="connsiteX19-1447" fmla="*/ 106293 w 1306267"/>
              <a:gd name="connsiteY19-1448" fmla="*/ 282597 h 1424419"/>
              <a:gd name="connsiteX20-1449" fmla="*/ 541533 w 1306267"/>
              <a:gd name="connsiteY20-1450" fmla="*/ 38110 h 1424419"/>
              <a:gd name="connsiteX21-1451" fmla="*/ 653528 w 1306267"/>
              <a:gd name="connsiteY21-1452" fmla="*/ 0 h 1424419"/>
              <a:gd name="connsiteX0-1453" fmla="*/ 653528 w 1306267"/>
              <a:gd name="connsiteY0-1454" fmla="*/ 0 h 1424419"/>
              <a:gd name="connsiteX1-1455" fmla="*/ 757287 w 1306267"/>
              <a:gd name="connsiteY1-1456" fmla="*/ 32444 h 1424419"/>
              <a:gd name="connsiteX2-1457" fmla="*/ 1206876 w 1306267"/>
              <a:gd name="connsiteY2-1458" fmla="*/ 284945 h 1424419"/>
              <a:gd name="connsiteX3-1459" fmla="*/ 1237706 w 1306267"/>
              <a:gd name="connsiteY3-1460" fmla="*/ 306775 h 1424419"/>
              <a:gd name="connsiteX4-1461" fmla="*/ 1301712 w 1306267"/>
              <a:gd name="connsiteY4-1462" fmla="*/ 442384 h 1424419"/>
              <a:gd name="connsiteX5-1463" fmla="*/ 1303099 w 1306267"/>
              <a:gd name="connsiteY5-1464" fmla="*/ 495558 h 1424419"/>
              <a:gd name="connsiteX6-1465" fmla="*/ 1303099 w 1306267"/>
              <a:gd name="connsiteY6-1466" fmla="*/ 952393 h 1424419"/>
              <a:gd name="connsiteX7-1467" fmla="*/ 1305306 w 1306267"/>
              <a:gd name="connsiteY7-1468" fmla="*/ 990115 h 1424419"/>
              <a:gd name="connsiteX8-1469" fmla="*/ 1255800 w 1306267"/>
              <a:gd name="connsiteY8-1470" fmla="*/ 1142552 h 1424419"/>
              <a:gd name="connsiteX9-1471" fmla="*/ 1172881 w 1306267"/>
              <a:gd name="connsiteY9-1472" fmla="*/ 1179342 h 1424419"/>
              <a:gd name="connsiteX10-1473" fmla="*/ 792288 w 1306267"/>
              <a:gd name="connsiteY10-1474" fmla="*/ 1385653 h 1424419"/>
              <a:gd name="connsiteX11-1475" fmla="*/ 522686 w 1306267"/>
              <a:gd name="connsiteY11-1476" fmla="*/ 1384922 h 1424419"/>
              <a:gd name="connsiteX12-1477" fmla="*/ 97009 w 1306267"/>
              <a:gd name="connsiteY12-1478" fmla="*/ 1161462 h 1424419"/>
              <a:gd name="connsiteX13-1479" fmla="*/ 44843 w 1306267"/>
              <a:gd name="connsiteY13-1480" fmla="*/ 1118989 h 1424419"/>
              <a:gd name="connsiteX14-1481" fmla="*/ 667 w 1306267"/>
              <a:gd name="connsiteY14-1482" fmla="*/ 999105 h 1424419"/>
              <a:gd name="connsiteX15-1483" fmla="*/ 0 w 1306267"/>
              <a:gd name="connsiteY15-1484" fmla="*/ 972364 h 1424419"/>
              <a:gd name="connsiteX16-1485" fmla="*/ 2496 w 1306267"/>
              <a:gd name="connsiteY16-1486" fmla="*/ 463106 h 1424419"/>
              <a:gd name="connsiteX17-1487" fmla="*/ 2458 w 1306267"/>
              <a:gd name="connsiteY17-1488" fmla="*/ 429563 h 1424419"/>
              <a:gd name="connsiteX18-1489" fmla="*/ 75248 w 1306267"/>
              <a:gd name="connsiteY18-1490" fmla="*/ 303202 h 1424419"/>
              <a:gd name="connsiteX19-1491" fmla="*/ 106293 w 1306267"/>
              <a:gd name="connsiteY19-1492" fmla="*/ 282597 h 1424419"/>
              <a:gd name="connsiteX20-1493" fmla="*/ 541533 w 1306267"/>
              <a:gd name="connsiteY20-1494" fmla="*/ 38110 h 1424419"/>
              <a:gd name="connsiteX21-1495" fmla="*/ 653528 w 1306267"/>
              <a:gd name="connsiteY21-1496" fmla="*/ 0 h 1424419"/>
              <a:gd name="connsiteX0-1497" fmla="*/ 653528 w 1306267"/>
              <a:gd name="connsiteY0-1498" fmla="*/ 0 h 1424419"/>
              <a:gd name="connsiteX1-1499" fmla="*/ 757287 w 1306267"/>
              <a:gd name="connsiteY1-1500" fmla="*/ 32444 h 1424419"/>
              <a:gd name="connsiteX2-1501" fmla="*/ 1206876 w 1306267"/>
              <a:gd name="connsiteY2-1502" fmla="*/ 284945 h 1424419"/>
              <a:gd name="connsiteX3-1503" fmla="*/ 1237706 w 1306267"/>
              <a:gd name="connsiteY3-1504" fmla="*/ 306775 h 1424419"/>
              <a:gd name="connsiteX4-1505" fmla="*/ 1301712 w 1306267"/>
              <a:gd name="connsiteY4-1506" fmla="*/ 442384 h 1424419"/>
              <a:gd name="connsiteX5-1507" fmla="*/ 1303099 w 1306267"/>
              <a:gd name="connsiteY5-1508" fmla="*/ 495558 h 1424419"/>
              <a:gd name="connsiteX6-1509" fmla="*/ 1303099 w 1306267"/>
              <a:gd name="connsiteY6-1510" fmla="*/ 952393 h 1424419"/>
              <a:gd name="connsiteX7-1511" fmla="*/ 1305306 w 1306267"/>
              <a:gd name="connsiteY7-1512" fmla="*/ 990115 h 1424419"/>
              <a:gd name="connsiteX8-1513" fmla="*/ 1255800 w 1306267"/>
              <a:gd name="connsiteY8-1514" fmla="*/ 1142552 h 1424419"/>
              <a:gd name="connsiteX9-1515" fmla="*/ 1172881 w 1306267"/>
              <a:gd name="connsiteY9-1516" fmla="*/ 1179342 h 1424419"/>
              <a:gd name="connsiteX10-1517" fmla="*/ 792288 w 1306267"/>
              <a:gd name="connsiteY10-1518" fmla="*/ 1385653 h 1424419"/>
              <a:gd name="connsiteX11-1519" fmla="*/ 522686 w 1306267"/>
              <a:gd name="connsiteY11-1520" fmla="*/ 1384922 h 1424419"/>
              <a:gd name="connsiteX12-1521" fmla="*/ 94302 w 1306267"/>
              <a:gd name="connsiteY12-1522" fmla="*/ 1158755 h 1424419"/>
              <a:gd name="connsiteX13-1523" fmla="*/ 44843 w 1306267"/>
              <a:gd name="connsiteY13-1524" fmla="*/ 1118989 h 1424419"/>
              <a:gd name="connsiteX14-1525" fmla="*/ 667 w 1306267"/>
              <a:gd name="connsiteY14-1526" fmla="*/ 999105 h 1424419"/>
              <a:gd name="connsiteX15-1527" fmla="*/ 0 w 1306267"/>
              <a:gd name="connsiteY15-1528" fmla="*/ 972364 h 1424419"/>
              <a:gd name="connsiteX16-1529" fmla="*/ 2496 w 1306267"/>
              <a:gd name="connsiteY16-1530" fmla="*/ 463106 h 1424419"/>
              <a:gd name="connsiteX17-1531" fmla="*/ 2458 w 1306267"/>
              <a:gd name="connsiteY17-1532" fmla="*/ 429563 h 1424419"/>
              <a:gd name="connsiteX18-1533" fmla="*/ 75248 w 1306267"/>
              <a:gd name="connsiteY18-1534" fmla="*/ 303202 h 1424419"/>
              <a:gd name="connsiteX19-1535" fmla="*/ 106293 w 1306267"/>
              <a:gd name="connsiteY19-1536" fmla="*/ 282597 h 1424419"/>
              <a:gd name="connsiteX20-1537" fmla="*/ 541533 w 1306267"/>
              <a:gd name="connsiteY20-1538" fmla="*/ 38110 h 1424419"/>
              <a:gd name="connsiteX21-1539" fmla="*/ 653528 w 1306267"/>
              <a:gd name="connsiteY21-1540" fmla="*/ 0 h 1424419"/>
              <a:gd name="connsiteX0-1541" fmla="*/ 653528 w 1306267"/>
              <a:gd name="connsiteY0-1542" fmla="*/ 0 h 1424419"/>
              <a:gd name="connsiteX1-1543" fmla="*/ 757287 w 1306267"/>
              <a:gd name="connsiteY1-1544" fmla="*/ 32444 h 1424419"/>
              <a:gd name="connsiteX2-1545" fmla="*/ 1206876 w 1306267"/>
              <a:gd name="connsiteY2-1546" fmla="*/ 284945 h 1424419"/>
              <a:gd name="connsiteX3-1547" fmla="*/ 1237706 w 1306267"/>
              <a:gd name="connsiteY3-1548" fmla="*/ 306775 h 1424419"/>
              <a:gd name="connsiteX4-1549" fmla="*/ 1301712 w 1306267"/>
              <a:gd name="connsiteY4-1550" fmla="*/ 442384 h 1424419"/>
              <a:gd name="connsiteX5-1551" fmla="*/ 1303099 w 1306267"/>
              <a:gd name="connsiteY5-1552" fmla="*/ 495558 h 1424419"/>
              <a:gd name="connsiteX6-1553" fmla="*/ 1303099 w 1306267"/>
              <a:gd name="connsiteY6-1554" fmla="*/ 952393 h 1424419"/>
              <a:gd name="connsiteX7-1555" fmla="*/ 1305306 w 1306267"/>
              <a:gd name="connsiteY7-1556" fmla="*/ 990115 h 1424419"/>
              <a:gd name="connsiteX8-1557" fmla="*/ 1255800 w 1306267"/>
              <a:gd name="connsiteY8-1558" fmla="*/ 1142552 h 1424419"/>
              <a:gd name="connsiteX9-1559" fmla="*/ 1172881 w 1306267"/>
              <a:gd name="connsiteY9-1560" fmla="*/ 1179342 h 1424419"/>
              <a:gd name="connsiteX10-1561" fmla="*/ 792288 w 1306267"/>
              <a:gd name="connsiteY10-1562" fmla="*/ 1385653 h 1424419"/>
              <a:gd name="connsiteX11-1563" fmla="*/ 522686 w 1306267"/>
              <a:gd name="connsiteY11-1564" fmla="*/ 1384922 h 1424419"/>
              <a:gd name="connsiteX12-1565" fmla="*/ 94302 w 1306267"/>
              <a:gd name="connsiteY12-1566" fmla="*/ 1158755 h 1424419"/>
              <a:gd name="connsiteX13-1567" fmla="*/ 39429 w 1306267"/>
              <a:gd name="connsiteY13-1568" fmla="*/ 1117635 h 1424419"/>
              <a:gd name="connsiteX14-1569" fmla="*/ 667 w 1306267"/>
              <a:gd name="connsiteY14-1570" fmla="*/ 999105 h 1424419"/>
              <a:gd name="connsiteX15-1571" fmla="*/ 0 w 1306267"/>
              <a:gd name="connsiteY15-1572" fmla="*/ 972364 h 1424419"/>
              <a:gd name="connsiteX16-1573" fmla="*/ 2496 w 1306267"/>
              <a:gd name="connsiteY16-1574" fmla="*/ 463106 h 1424419"/>
              <a:gd name="connsiteX17-1575" fmla="*/ 2458 w 1306267"/>
              <a:gd name="connsiteY17-1576" fmla="*/ 429563 h 1424419"/>
              <a:gd name="connsiteX18-1577" fmla="*/ 75248 w 1306267"/>
              <a:gd name="connsiteY18-1578" fmla="*/ 303202 h 1424419"/>
              <a:gd name="connsiteX19-1579" fmla="*/ 106293 w 1306267"/>
              <a:gd name="connsiteY19-1580" fmla="*/ 282597 h 1424419"/>
              <a:gd name="connsiteX20-1581" fmla="*/ 541533 w 1306267"/>
              <a:gd name="connsiteY20-1582" fmla="*/ 38110 h 1424419"/>
              <a:gd name="connsiteX21-1583" fmla="*/ 653528 w 1306267"/>
              <a:gd name="connsiteY21-1584" fmla="*/ 0 h 1424419"/>
              <a:gd name="connsiteX0-1585" fmla="*/ 653528 w 1305333"/>
              <a:gd name="connsiteY0-1586" fmla="*/ 0 h 1424419"/>
              <a:gd name="connsiteX1-1587" fmla="*/ 757287 w 1305333"/>
              <a:gd name="connsiteY1-1588" fmla="*/ 32444 h 1424419"/>
              <a:gd name="connsiteX2-1589" fmla="*/ 1206876 w 1305333"/>
              <a:gd name="connsiteY2-1590" fmla="*/ 284945 h 1424419"/>
              <a:gd name="connsiteX3-1591" fmla="*/ 1237706 w 1305333"/>
              <a:gd name="connsiteY3-1592" fmla="*/ 306775 h 1424419"/>
              <a:gd name="connsiteX4-1593" fmla="*/ 1301712 w 1305333"/>
              <a:gd name="connsiteY4-1594" fmla="*/ 442384 h 1424419"/>
              <a:gd name="connsiteX5-1595" fmla="*/ 1303099 w 1305333"/>
              <a:gd name="connsiteY5-1596" fmla="*/ 495558 h 1424419"/>
              <a:gd name="connsiteX6-1597" fmla="*/ 1303099 w 1305333"/>
              <a:gd name="connsiteY6-1598" fmla="*/ 952393 h 1424419"/>
              <a:gd name="connsiteX7-1599" fmla="*/ 1305306 w 1305333"/>
              <a:gd name="connsiteY7-1600" fmla="*/ 990115 h 1424419"/>
              <a:gd name="connsiteX8-1601" fmla="*/ 1227376 w 1305333"/>
              <a:gd name="connsiteY8-1602" fmla="*/ 1152027 h 1424419"/>
              <a:gd name="connsiteX9-1603" fmla="*/ 1172881 w 1305333"/>
              <a:gd name="connsiteY9-1604" fmla="*/ 1179342 h 1424419"/>
              <a:gd name="connsiteX10-1605" fmla="*/ 792288 w 1305333"/>
              <a:gd name="connsiteY10-1606" fmla="*/ 1385653 h 1424419"/>
              <a:gd name="connsiteX11-1607" fmla="*/ 522686 w 1305333"/>
              <a:gd name="connsiteY11-1608" fmla="*/ 1384922 h 1424419"/>
              <a:gd name="connsiteX12-1609" fmla="*/ 94302 w 1305333"/>
              <a:gd name="connsiteY12-1610" fmla="*/ 1158755 h 1424419"/>
              <a:gd name="connsiteX13-1611" fmla="*/ 39429 w 1305333"/>
              <a:gd name="connsiteY13-1612" fmla="*/ 1117635 h 1424419"/>
              <a:gd name="connsiteX14-1613" fmla="*/ 667 w 1305333"/>
              <a:gd name="connsiteY14-1614" fmla="*/ 999105 h 1424419"/>
              <a:gd name="connsiteX15-1615" fmla="*/ 0 w 1305333"/>
              <a:gd name="connsiteY15-1616" fmla="*/ 972364 h 1424419"/>
              <a:gd name="connsiteX16-1617" fmla="*/ 2496 w 1305333"/>
              <a:gd name="connsiteY16-1618" fmla="*/ 463106 h 1424419"/>
              <a:gd name="connsiteX17-1619" fmla="*/ 2458 w 1305333"/>
              <a:gd name="connsiteY17-1620" fmla="*/ 429563 h 1424419"/>
              <a:gd name="connsiteX18-1621" fmla="*/ 75248 w 1305333"/>
              <a:gd name="connsiteY18-1622" fmla="*/ 303202 h 1424419"/>
              <a:gd name="connsiteX19-1623" fmla="*/ 106293 w 1305333"/>
              <a:gd name="connsiteY19-1624" fmla="*/ 282597 h 1424419"/>
              <a:gd name="connsiteX20-1625" fmla="*/ 541533 w 1305333"/>
              <a:gd name="connsiteY20-1626" fmla="*/ 38110 h 1424419"/>
              <a:gd name="connsiteX21-1627" fmla="*/ 653528 w 1305333"/>
              <a:gd name="connsiteY21-1628" fmla="*/ 0 h 1424419"/>
              <a:gd name="connsiteX0-1629" fmla="*/ 653528 w 1305333"/>
              <a:gd name="connsiteY0-1630" fmla="*/ 0 h 1424419"/>
              <a:gd name="connsiteX1-1631" fmla="*/ 757287 w 1305333"/>
              <a:gd name="connsiteY1-1632" fmla="*/ 32444 h 1424419"/>
              <a:gd name="connsiteX2-1633" fmla="*/ 1206876 w 1305333"/>
              <a:gd name="connsiteY2-1634" fmla="*/ 284945 h 1424419"/>
              <a:gd name="connsiteX3-1635" fmla="*/ 1237706 w 1305333"/>
              <a:gd name="connsiteY3-1636" fmla="*/ 306775 h 1424419"/>
              <a:gd name="connsiteX4-1637" fmla="*/ 1301712 w 1305333"/>
              <a:gd name="connsiteY4-1638" fmla="*/ 442384 h 1424419"/>
              <a:gd name="connsiteX5-1639" fmla="*/ 1303099 w 1305333"/>
              <a:gd name="connsiteY5-1640" fmla="*/ 495558 h 1424419"/>
              <a:gd name="connsiteX6-1641" fmla="*/ 1303099 w 1305333"/>
              <a:gd name="connsiteY6-1642" fmla="*/ 952393 h 1424419"/>
              <a:gd name="connsiteX7-1643" fmla="*/ 1302599 w 1305333"/>
              <a:gd name="connsiteY7-1644" fmla="*/ 1003650 h 1424419"/>
              <a:gd name="connsiteX8-1645" fmla="*/ 1227376 w 1305333"/>
              <a:gd name="connsiteY8-1646" fmla="*/ 1152027 h 1424419"/>
              <a:gd name="connsiteX9-1647" fmla="*/ 1172881 w 1305333"/>
              <a:gd name="connsiteY9-1648" fmla="*/ 1179342 h 1424419"/>
              <a:gd name="connsiteX10-1649" fmla="*/ 792288 w 1305333"/>
              <a:gd name="connsiteY10-1650" fmla="*/ 1385653 h 1424419"/>
              <a:gd name="connsiteX11-1651" fmla="*/ 522686 w 1305333"/>
              <a:gd name="connsiteY11-1652" fmla="*/ 1384922 h 1424419"/>
              <a:gd name="connsiteX12-1653" fmla="*/ 94302 w 1305333"/>
              <a:gd name="connsiteY12-1654" fmla="*/ 1158755 h 1424419"/>
              <a:gd name="connsiteX13-1655" fmla="*/ 39429 w 1305333"/>
              <a:gd name="connsiteY13-1656" fmla="*/ 1117635 h 1424419"/>
              <a:gd name="connsiteX14-1657" fmla="*/ 667 w 1305333"/>
              <a:gd name="connsiteY14-1658" fmla="*/ 999105 h 1424419"/>
              <a:gd name="connsiteX15-1659" fmla="*/ 0 w 1305333"/>
              <a:gd name="connsiteY15-1660" fmla="*/ 972364 h 1424419"/>
              <a:gd name="connsiteX16-1661" fmla="*/ 2496 w 1305333"/>
              <a:gd name="connsiteY16-1662" fmla="*/ 463106 h 1424419"/>
              <a:gd name="connsiteX17-1663" fmla="*/ 2458 w 1305333"/>
              <a:gd name="connsiteY17-1664" fmla="*/ 429563 h 1424419"/>
              <a:gd name="connsiteX18-1665" fmla="*/ 75248 w 1305333"/>
              <a:gd name="connsiteY18-1666" fmla="*/ 303202 h 1424419"/>
              <a:gd name="connsiteX19-1667" fmla="*/ 106293 w 1305333"/>
              <a:gd name="connsiteY19-1668" fmla="*/ 282597 h 1424419"/>
              <a:gd name="connsiteX20-1669" fmla="*/ 541533 w 1305333"/>
              <a:gd name="connsiteY20-1670" fmla="*/ 38110 h 1424419"/>
              <a:gd name="connsiteX21-1671" fmla="*/ 653528 w 1305333"/>
              <a:gd name="connsiteY21-1672" fmla="*/ 0 h 1424419"/>
              <a:gd name="connsiteX0-1673" fmla="*/ 653528 w 1305080"/>
              <a:gd name="connsiteY0-1674" fmla="*/ 0 h 1424419"/>
              <a:gd name="connsiteX1-1675" fmla="*/ 757287 w 1305080"/>
              <a:gd name="connsiteY1-1676" fmla="*/ 32444 h 1424419"/>
              <a:gd name="connsiteX2-1677" fmla="*/ 1206876 w 1305080"/>
              <a:gd name="connsiteY2-1678" fmla="*/ 284945 h 1424419"/>
              <a:gd name="connsiteX3-1679" fmla="*/ 1237706 w 1305080"/>
              <a:gd name="connsiteY3-1680" fmla="*/ 306775 h 1424419"/>
              <a:gd name="connsiteX4-1681" fmla="*/ 1301712 w 1305080"/>
              <a:gd name="connsiteY4-1682" fmla="*/ 442384 h 1424419"/>
              <a:gd name="connsiteX5-1683" fmla="*/ 1303099 w 1305080"/>
              <a:gd name="connsiteY5-1684" fmla="*/ 495558 h 1424419"/>
              <a:gd name="connsiteX6-1685" fmla="*/ 1301746 w 1305080"/>
              <a:gd name="connsiteY6-1686" fmla="*/ 953747 h 1424419"/>
              <a:gd name="connsiteX7-1687" fmla="*/ 1302599 w 1305080"/>
              <a:gd name="connsiteY7-1688" fmla="*/ 1003650 h 1424419"/>
              <a:gd name="connsiteX8-1689" fmla="*/ 1227376 w 1305080"/>
              <a:gd name="connsiteY8-1690" fmla="*/ 1152027 h 1424419"/>
              <a:gd name="connsiteX9-1691" fmla="*/ 1172881 w 1305080"/>
              <a:gd name="connsiteY9-1692" fmla="*/ 1179342 h 1424419"/>
              <a:gd name="connsiteX10-1693" fmla="*/ 792288 w 1305080"/>
              <a:gd name="connsiteY10-1694" fmla="*/ 1385653 h 1424419"/>
              <a:gd name="connsiteX11-1695" fmla="*/ 522686 w 1305080"/>
              <a:gd name="connsiteY11-1696" fmla="*/ 1384922 h 1424419"/>
              <a:gd name="connsiteX12-1697" fmla="*/ 94302 w 1305080"/>
              <a:gd name="connsiteY12-1698" fmla="*/ 1158755 h 1424419"/>
              <a:gd name="connsiteX13-1699" fmla="*/ 39429 w 1305080"/>
              <a:gd name="connsiteY13-1700" fmla="*/ 1117635 h 1424419"/>
              <a:gd name="connsiteX14-1701" fmla="*/ 667 w 1305080"/>
              <a:gd name="connsiteY14-1702" fmla="*/ 999105 h 1424419"/>
              <a:gd name="connsiteX15-1703" fmla="*/ 0 w 1305080"/>
              <a:gd name="connsiteY15-1704" fmla="*/ 972364 h 1424419"/>
              <a:gd name="connsiteX16-1705" fmla="*/ 2496 w 1305080"/>
              <a:gd name="connsiteY16-1706" fmla="*/ 463106 h 1424419"/>
              <a:gd name="connsiteX17-1707" fmla="*/ 2458 w 1305080"/>
              <a:gd name="connsiteY17-1708" fmla="*/ 429563 h 1424419"/>
              <a:gd name="connsiteX18-1709" fmla="*/ 75248 w 1305080"/>
              <a:gd name="connsiteY18-1710" fmla="*/ 303202 h 1424419"/>
              <a:gd name="connsiteX19-1711" fmla="*/ 106293 w 1305080"/>
              <a:gd name="connsiteY19-1712" fmla="*/ 282597 h 1424419"/>
              <a:gd name="connsiteX20-1713" fmla="*/ 541533 w 1305080"/>
              <a:gd name="connsiteY20-1714" fmla="*/ 38110 h 1424419"/>
              <a:gd name="connsiteX21-1715" fmla="*/ 653528 w 1305080"/>
              <a:gd name="connsiteY21-1716" fmla="*/ 0 h 1424419"/>
              <a:gd name="connsiteX0-1717" fmla="*/ 653528 w 1305299"/>
              <a:gd name="connsiteY0-1718" fmla="*/ 0 h 1424419"/>
              <a:gd name="connsiteX1-1719" fmla="*/ 757287 w 1305299"/>
              <a:gd name="connsiteY1-1720" fmla="*/ 32444 h 1424419"/>
              <a:gd name="connsiteX2-1721" fmla="*/ 1206876 w 1305299"/>
              <a:gd name="connsiteY2-1722" fmla="*/ 284945 h 1424419"/>
              <a:gd name="connsiteX3-1723" fmla="*/ 1237706 w 1305299"/>
              <a:gd name="connsiteY3-1724" fmla="*/ 306775 h 1424419"/>
              <a:gd name="connsiteX4-1725" fmla="*/ 1301712 w 1305299"/>
              <a:gd name="connsiteY4-1726" fmla="*/ 442384 h 1424419"/>
              <a:gd name="connsiteX5-1727" fmla="*/ 1303099 w 1305299"/>
              <a:gd name="connsiteY5-1728" fmla="*/ 495558 h 1424419"/>
              <a:gd name="connsiteX6-1729" fmla="*/ 1301746 w 1305299"/>
              <a:gd name="connsiteY6-1730" fmla="*/ 953747 h 1424419"/>
              <a:gd name="connsiteX7-1731" fmla="*/ 1302599 w 1305299"/>
              <a:gd name="connsiteY7-1732" fmla="*/ 1003650 h 1424419"/>
              <a:gd name="connsiteX8-1733" fmla="*/ 1227376 w 1305299"/>
              <a:gd name="connsiteY8-1734" fmla="*/ 1152027 h 1424419"/>
              <a:gd name="connsiteX9-1735" fmla="*/ 1172881 w 1305299"/>
              <a:gd name="connsiteY9-1736" fmla="*/ 1179342 h 1424419"/>
              <a:gd name="connsiteX10-1737" fmla="*/ 792288 w 1305299"/>
              <a:gd name="connsiteY10-1738" fmla="*/ 1385653 h 1424419"/>
              <a:gd name="connsiteX11-1739" fmla="*/ 522686 w 1305299"/>
              <a:gd name="connsiteY11-1740" fmla="*/ 1384922 h 1424419"/>
              <a:gd name="connsiteX12-1741" fmla="*/ 94302 w 1305299"/>
              <a:gd name="connsiteY12-1742" fmla="*/ 1158755 h 1424419"/>
              <a:gd name="connsiteX13-1743" fmla="*/ 39429 w 1305299"/>
              <a:gd name="connsiteY13-1744" fmla="*/ 1117635 h 1424419"/>
              <a:gd name="connsiteX14-1745" fmla="*/ 667 w 1305299"/>
              <a:gd name="connsiteY14-1746" fmla="*/ 999105 h 1424419"/>
              <a:gd name="connsiteX15-1747" fmla="*/ 0 w 1305299"/>
              <a:gd name="connsiteY15-1748" fmla="*/ 972364 h 1424419"/>
              <a:gd name="connsiteX16-1749" fmla="*/ 2496 w 1305299"/>
              <a:gd name="connsiteY16-1750" fmla="*/ 463106 h 1424419"/>
              <a:gd name="connsiteX17-1751" fmla="*/ 2458 w 1305299"/>
              <a:gd name="connsiteY17-1752" fmla="*/ 429563 h 1424419"/>
              <a:gd name="connsiteX18-1753" fmla="*/ 75248 w 1305299"/>
              <a:gd name="connsiteY18-1754" fmla="*/ 303202 h 1424419"/>
              <a:gd name="connsiteX19-1755" fmla="*/ 106293 w 1305299"/>
              <a:gd name="connsiteY19-1756" fmla="*/ 282597 h 1424419"/>
              <a:gd name="connsiteX20-1757" fmla="*/ 541533 w 1305299"/>
              <a:gd name="connsiteY20-1758" fmla="*/ 38110 h 1424419"/>
              <a:gd name="connsiteX21-1759" fmla="*/ 653528 w 1305299"/>
              <a:gd name="connsiteY21-1760" fmla="*/ 0 h 1424419"/>
              <a:gd name="connsiteX0-1761" fmla="*/ 653528 w 1306646"/>
              <a:gd name="connsiteY0-1762" fmla="*/ 0 h 1424419"/>
              <a:gd name="connsiteX1-1763" fmla="*/ 757287 w 1306646"/>
              <a:gd name="connsiteY1-1764" fmla="*/ 32444 h 1424419"/>
              <a:gd name="connsiteX2-1765" fmla="*/ 1206876 w 1306646"/>
              <a:gd name="connsiteY2-1766" fmla="*/ 284945 h 1424419"/>
              <a:gd name="connsiteX3-1767" fmla="*/ 1237706 w 1306646"/>
              <a:gd name="connsiteY3-1768" fmla="*/ 306775 h 1424419"/>
              <a:gd name="connsiteX4-1769" fmla="*/ 1301712 w 1306646"/>
              <a:gd name="connsiteY4-1770" fmla="*/ 442384 h 1424419"/>
              <a:gd name="connsiteX5-1771" fmla="*/ 1303099 w 1306646"/>
              <a:gd name="connsiteY5-1772" fmla="*/ 495558 h 1424419"/>
              <a:gd name="connsiteX6-1773" fmla="*/ 1301746 w 1306646"/>
              <a:gd name="connsiteY6-1774" fmla="*/ 953747 h 1424419"/>
              <a:gd name="connsiteX7-1775" fmla="*/ 1302599 w 1306646"/>
              <a:gd name="connsiteY7-1776" fmla="*/ 1003650 h 1424419"/>
              <a:gd name="connsiteX8-1777" fmla="*/ 1227376 w 1306646"/>
              <a:gd name="connsiteY8-1778" fmla="*/ 1152027 h 1424419"/>
              <a:gd name="connsiteX9-1779" fmla="*/ 1172881 w 1306646"/>
              <a:gd name="connsiteY9-1780" fmla="*/ 1179342 h 1424419"/>
              <a:gd name="connsiteX10-1781" fmla="*/ 792288 w 1306646"/>
              <a:gd name="connsiteY10-1782" fmla="*/ 1385653 h 1424419"/>
              <a:gd name="connsiteX11-1783" fmla="*/ 522686 w 1306646"/>
              <a:gd name="connsiteY11-1784" fmla="*/ 1384922 h 1424419"/>
              <a:gd name="connsiteX12-1785" fmla="*/ 94302 w 1306646"/>
              <a:gd name="connsiteY12-1786" fmla="*/ 1158755 h 1424419"/>
              <a:gd name="connsiteX13-1787" fmla="*/ 39429 w 1306646"/>
              <a:gd name="connsiteY13-1788" fmla="*/ 1117635 h 1424419"/>
              <a:gd name="connsiteX14-1789" fmla="*/ 667 w 1306646"/>
              <a:gd name="connsiteY14-1790" fmla="*/ 999105 h 1424419"/>
              <a:gd name="connsiteX15-1791" fmla="*/ 0 w 1306646"/>
              <a:gd name="connsiteY15-1792" fmla="*/ 972364 h 1424419"/>
              <a:gd name="connsiteX16-1793" fmla="*/ 2496 w 1306646"/>
              <a:gd name="connsiteY16-1794" fmla="*/ 463106 h 1424419"/>
              <a:gd name="connsiteX17-1795" fmla="*/ 2458 w 1306646"/>
              <a:gd name="connsiteY17-1796" fmla="*/ 429563 h 1424419"/>
              <a:gd name="connsiteX18-1797" fmla="*/ 75248 w 1306646"/>
              <a:gd name="connsiteY18-1798" fmla="*/ 303202 h 1424419"/>
              <a:gd name="connsiteX19-1799" fmla="*/ 106293 w 1306646"/>
              <a:gd name="connsiteY19-1800" fmla="*/ 282597 h 1424419"/>
              <a:gd name="connsiteX20-1801" fmla="*/ 541533 w 1306646"/>
              <a:gd name="connsiteY20-1802" fmla="*/ 38110 h 1424419"/>
              <a:gd name="connsiteX21-1803" fmla="*/ 653528 w 1306646"/>
              <a:gd name="connsiteY21-1804" fmla="*/ 0 h 1424419"/>
              <a:gd name="connsiteX0-1805" fmla="*/ 653528 w 1305299"/>
              <a:gd name="connsiteY0-1806" fmla="*/ 0 h 1424419"/>
              <a:gd name="connsiteX1-1807" fmla="*/ 757287 w 1305299"/>
              <a:gd name="connsiteY1-1808" fmla="*/ 32444 h 1424419"/>
              <a:gd name="connsiteX2-1809" fmla="*/ 1206876 w 1305299"/>
              <a:gd name="connsiteY2-1810" fmla="*/ 284945 h 1424419"/>
              <a:gd name="connsiteX3-1811" fmla="*/ 1237706 w 1305299"/>
              <a:gd name="connsiteY3-1812" fmla="*/ 306775 h 1424419"/>
              <a:gd name="connsiteX4-1813" fmla="*/ 1301712 w 1305299"/>
              <a:gd name="connsiteY4-1814" fmla="*/ 442384 h 1424419"/>
              <a:gd name="connsiteX5-1815" fmla="*/ 1303099 w 1305299"/>
              <a:gd name="connsiteY5-1816" fmla="*/ 495558 h 1424419"/>
              <a:gd name="connsiteX6-1817" fmla="*/ 1301746 w 1305299"/>
              <a:gd name="connsiteY6-1818" fmla="*/ 953747 h 1424419"/>
              <a:gd name="connsiteX7-1819" fmla="*/ 1302599 w 1305299"/>
              <a:gd name="connsiteY7-1820" fmla="*/ 1003650 h 1424419"/>
              <a:gd name="connsiteX8-1821" fmla="*/ 1227376 w 1305299"/>
              <a:gd name="connsiteY8-1822" fmla="*/ 1152027 h 1424419"/>
              <a:gd name="connsiteX9-1823" fmla="*/ 1172881 w 1305299"/>
              <a:gd name="connsiteY9-1824" fmla="*/ 1179342 h 1424419"/>
              <a:gd name="connsiteX10-1825" fmla="*/ 792288 w 1305299"/>
              <a:gd name="connsiteY10-1826" fmla="*/ 1385653 h 1424419"/>
              <a:gd name="connsiteX11-1827" fmla="*/ 522686 w 1305299"/>
              <a:gd name="connsiteY11-1828" fmla="*/ 1384922 h 1424419"/>
              <a:gd name="connsiteX12-1829" fmla="*/ 94302 w 1305299"/>
              <a:gd name="connsiteY12-1830" fmla="*/ 1158755 h 1424419"/>
              <a:gd name="connsiteX13-1831" fmla="*/ 39429 w 1305299"/>
              <a:gd name="connsiteY13-1832" fmla="*/ 1117635 h 1424419"/>
              <a:gd name="connsiteX14-1833" fmla="*/ 667 w 1305299"/>
              <a:gd name="connsiteY14-1834" fmla="*/ 999105 h 1424419"/>
              <a:gd name="connsiteX15-1835" fmla="*/ 0 w 1305299"/>
              <a:gd name="connsiteY15-1836" fmla="*/ 972364 h 1424419"/>
              <a:gd name="connsiteX16-1837" fmla="*/ 2496 w 1305299"/>
              <a:gd name="connsiteY16-1838" fmla="*/ 463106 h 1424419"/>
              <a:gd name="connsiteX17-1839" fmla="*/ 2458 w 1305299"/>
              <a:gd name="connsiteY17-1840" fmla="*/ 429563 h 1424419"/>
              <a:gd name="connsiteX18-1841" fmla="*/ 75248 w 1305299"/>
              <a:gd name="connsiteY18-1842" fmla="*/ 303202 h 1424419"/>
              <a:gd name="connsiteX19-1843" fmla="*/ 106293 w 1305299"/>
              <a:gd name="connsiteY19-1844" fmla="*/ 282597 h 1424419"/>
              <a:gd name="connsiteX20-1845" fmla="*/ 541533 w 1305299"/>
              <a:gd name="connsiteY20-1846" fmla="*/ 38110 h 1424419"/>
              <a:gd name="connsiteX21-1847" fmla="*/ 653528 w 1305299"/>
              <a:gd name="connsiteY21-1848" fmla="*/ 0 h 1424419"/>
              <a:gd name="connsiteX0-1849" fmla="*/ 653528 w 1304127"/>
              <a:gd name="connsiteY0-1850" fmla="*/ 0 h 1424419"/>
              <a:gd name="connsiteX1-1851" fmla="*/ 757287 w 1304127"/>
              <a:gd name="connsiteY1-1852" fmla="*/ 32444 h 1424419"/>
              <a:gd name="connsiteX2-1853" fmla="*/ 1206876 w 1304127"/>
              <a:gd name="connsiteY2-1854" fmla="*/ 284945 h 1424419"/>
              <a:gd name="connsiteX3-1855" fmla="*/ 1237706 w 1304127"/>
              <a:gd name="connsiteY3-1856" fmla="*/ 306775 h 1424419"/>
              <a:gd name="connsiteX4-1857" fmla="*/ 1301712 w 1304127"/>
              <a:gd name="connsiteY4-1858" fmla="*/ 442384 h 1424419"/>
              <a:gd name="connsiteX5-1859" fmla="*/ 1303099 w 1304127"/>
              <a:gd name="connsiteY5-1860" fmla="*/ 495558 h 1424419"/>
              <a:gd name="connsiteX6-1861" fmla="*/ 1301746 w 1304127"/>
              <a:gd name="connsiteY6-1862" fmla="*/ 953747 h 1424419"/>
              <a:gd name="connsiteX7-1863" fmla="*/ 1302599 w 1304127"/>
              <a:gd name="connsiteY7-1864" fmla="*/ 1003650 h 1424419"/>
              <a:gd name="connsiteX8-1865" fmla="*/ 1227376 w 1304127"/>
              <a:gd name="connsiteY8-1866" fmla="*/ 1152027 h 1424419"/>
              <a:gd name="connsiteX9-1867" fmla="*/ 1172881 w 1304127"/>
              <a:gd name="connsiteY9-1868" fmla="*/ 1179342 h 1424419"/>
              <a:gd name="connsiteX10-1869" fmla="*/ 792288 w 1304127"/>
              <a:gd name="connsiteY10-1870" fmla="*/ 1385653 h 1424419"/>
              <a:gd name="connsiteX11-1871" fmla="*/ 522686 w 1304127"/>
              <a:gd name="connsiteY11-1872" fmla="*/ 1384922 h 1424419"/>
              <a:gd name="connsiteX12-1873" fmla="*/ 94302 w 1304127"/>
              <a:gd name="connsiteY12-1874" fmla="*/ 1158755 h 1424419"/>
              <a:gd name="connsiteX13-1875" fmla="*/ 39429 w 1304127"/>
              <a:gd name="connsiteY13-1876" fmla="*/ 1117635 h 1424419"/>
              <a:gd name="connsiteX14-1877" fmla="*/ 667 w 1304127"/>
              <a:gd name="connsiteY14-1878" fmla="*/ 999105 h 1424419"/>
              <a:gd name="connsiteX15-1879" fmla="*/ 0 w 1304127"/>
              <a:gd name="connsiteY15-1880" fmla="*/ 972364 h 1424419"/>
              <a:gd name="connsiteX16-1881" fmla="*/ 2496 w 1304127"/>
              <a:gd name="connsiteY16-1882" fmla="*/ 463106 h 1424419"/>
              <a:gd name="connsiteX17-1883" fmla="*/ 2458 w 1304127"/>
              <a:gd name="connsiteY17-1884" fmla="*/ 429563 h 1424419"/>
              <a:gd name="connsiteX18-1885" fmla="*/ 75248 w 1304127"/>
              <a:gd name="connsiteY18-1886" fmla="*/ 303202 h 1424419"/>
              <a:gd name="connsiteX19-1887" fmla="*/ 106293 w 1304127"/>
              <a:gd name="connsiteY19-1888" fmla="*/ 282597 h 1424419"/>
              <a:gd name="connsiteX20-1889" fmla="*/ 541533 w 1304127"/>
              <a:gd name="connsiteY20-1890" fmla="*/ 38110 h 1424419"/>
              <a:gd name="connsiteX21-1891" fmla="*/ 653528 w 1304127"/>
              <a:gd name="connsiteY21-1892" fmla="*/ 0 h 1424419"/>
              <a:gd name="connsiteX0-1893" fmla="*/ 653528 w 1306101"/>
              <a:gd name="connsiteY0-1894" fmla="*/ 0 h 1424419"/>
              <a:gd name="connsiteX1-1895" fmla="*/ 757287 w 1306101"/>
              <a:gd name="connsiteY1-1896" fmla="*/ 32444 h 1424419"/>
              <a:gd name="connsiteX2-1897" fmla="*/ 1206876 w 1306101"/>
              <a:gd name="connsiteY2-1898" fmla="*/ 284945 h 1424419"/>
              <a:gd name="connsiteX3-1899" fmla="*/ 1237706 w 1306101"/>
              <a:gd name="connsiteY3-1900" fmla="*/ 306775 h 1424419"/>
              <a:gd name="connsiteX4-1901" fmla="*/ 1305773 w 1306101"/>
              <a:gd name="connsiteY4-1902" fmla="*/ 442384 h 1424419"/>
              <a:gd name="connsiteX5-1903" fmla="*/ 1303099 w 1306101"/>
              <a:gd name="connsiteY5-1904" fmla="*/ 495558 h 1424419"/>
              <a:gd name="connsiteX6-1905" fmla="*/ 1301746 w 1306101"/>
              <a:gd name="connsiteY6-1906" fmla="*/ 953747 h 1424419"/>
              <a:gd name="connsiteX7-1907" fmla="*/ 1302599 w 1306101"/>
              <a:gd name="connsiteY7-1908" fmla="*/ 1003650 h 1424419"/>
              <a:gd name="connsiteX8-1909" fmla="*/ 1227376 w 1306101"/>
              <a:gd name="connsiteY8-1910" fmla="*/ 1152027 h 1424419"/>
              <a:gd name="connsiteX9-1911" fmla="*/ 1172881 w 1306101"/>
              <a:gd name="connsiteY9-1912" fmla="*/ 1179342 h 1424419"/>
              <a:gd name="connsiteX10-1913" fmla="*/ 792288 w 1306101"/>
              <a:gd name="connsiteY10-1914" fmla="*/ 1385653 h 1424419"/>
              <a:gd name="connsiteX11-1915" fmla="*/ 522686 w 1306101"/>
              <a:gd name="connsiteY11-1916" fmla="*/ 1384922 h 1424419"/>
              <a:gd name="connsiteX12-1917" fmla="*/ 94302 w 1306101"/>
              <a:gd name="connsiteY12-1918" fmla="*/ 1158755 h 1424419"/>
              <a:gd name="connsiteX13-1919" fmla="*/ 39429 w 1306101"/>
              <a:gd name="connsiteY13-1920" fmla="*/ 1117635 h 1424419"/>
              <a:gd name="connsiteX14-1921" fmla="*/ 667 w 1306101"/>
              <a:gd name="connsiteY14-1922" fmla="*/ 999105 h 1424419"/>
              <a:gd name="connsiteX15-1923" fmla="*/ 0 w 1306101"/>
              <a:gd name="connsiteY15-1924" fmla="*/ 972364 h 1424419"/>
              <a:gd name="connsiteX16-1925" fmla="*/ 2496 w 1306101"/>
              <a:gd name="connsiteY16-1926" fmla="*/ 463106 h 1424419"/>
              <a:gd name="connsiteX17-1927" fmla="*/ 2458 w 1306101"/>
              <a:gd name="connsiteY17-1928" fmla="*/ 429563 h 1424419"/>
              <a:gd name="connsiteX18-1929" fmla="*/ 75248 w 1306101"/>
              <a:gd name="connsiteY18-1930" fmla="*/ 303202 h 1424419"/>
              <a:gd name="connsiteX19-1931" fmla="*/ 106293 w 1306101"/>
              <a:gd name="connsiteY19-1932" fmla="*/ 282597 h 1424419"/>
              <a:gd name="connsiteX20-1933" fmla="*/ 541533 w 1306101"/>
              <a:gd name="connsiteY20-1934" fmla="*/ 38110 h 1424419"/>
              <a:gd name="connsiteX21-1935" fmla="*/ 653528 w 1306101"/>
              <a:gd name="connsiteY21-1936" fmla="*/ 0 h 1424419"/>
              <a:gd name="connsiteX0-1937" fmla="*/ 653528 w 1304819"/>
              <a:gd name="connsiteY0-1938" fmla="*/ 0 h 1424419"/>
              <a:gd name="connsiteX1-1939" fmla="*/ 757287 w 1304819"/>
              <a:gd name="connsiteY1-1940" fmla="*/ 32444 h 1424419"/>
              <a:gd name="connsiteX2-1941" fmla="*/ 1206876 w 1304819"/>
              <a:gd name="connsiteY2-1942" fmla="*/ 284945 h 1424419"/>
              <a:gd name="connsiteX3-1943" fmla="*/ 1237706 w 1304819"/>
              <a:gd name="connsiteY3-1944" fmla="*/ 306775 h 1424419"/>
              <a:gd name="connsiteX4-1945" fmla="*/ 1304420 w 1304819"/>
              <a:gd name="connsiteY4-1946" fmla="*/ 434263 h 1424419"/>
              <a:gd name="connsiteX5-1947" fmla="*/ 1303099 w 1304819"/>
              <a:gd name="connsiteY5-1948" fmla="*/ 495558 h 1424419"/>
              <a:gd name="connsiteX6-1949" fmla="*/ 1301746 w 1304819"/>
              <a:gd name="connsiteY6-1950" fmla="*/ 953747 h 1424419"/>
              <a:gd name="connsiteX7-1951" fmla="*/ 1302599 w 1304819"/>
              <a:gd name="connsiteY7-1952" fmla="*/ 1003650 h 1424419"/>
              <a:gd name="connsiteX8-1953" fmla="*/ 1227376 w 1304819"/>
              <a:gd name="connsiteY8-1954" fmla="*/ 1152027 h 1424419"/>
              <a:gd name="connsiteX9-1955" fmla="*/ 1172881 w 1304819"/>
              <a:gd name="connsiteY9-1956" fmla="*/ 1179342 h 1424419"/>
              <a:gd name="connsiteX10-1957" fmla="*/ 792288 w 1304819"/>
              <a:gd name="connsiteY10-1958" fmla="*/ 1385653 h 1424419"/>
              <a:gd name="connsiteX11-1959" fmla="*/ 522686 w 1304819"/>
              <a:gd name="connsiteY11-1960" fmla="*/ 1384922 h 1424419"/>
              <a:gd name="connsiteX12-1961" fmla="*/ 94302 w 1304819"/>
              <a:gd name="connsiteY12-1962" fmla="*/ 1158755 h 1424419"/>
              <a:gd name="connsiteX13-1963" fmla="*/ 39429 w 1304819"/>
              <a:gd name="connsiteY13-1964" fmla="*/ 1117635 h 1424419"/>
              <a:gd name="connsiteX14-1965" fmla="*/ 667 w 1304819"/>
              <a:gd name="connsiteY14-1966" fmla="*/ 999105 h 1424419"/>
              <a:gd name="connsiteX15-1967" fmla="*/ 0 w 1304819"/>
              <a:gd name="connsiteY15-1968" fmla="*/ 972364 h 1424419"/>
              <a:gd name="connsiteX16-1969" fmla="*/ 2496 w 1304819"/>
              <a:gd name="connsiteY16-1970" fmla="*/ 463106 h 1424419"/>
              <a:gd name="connsiteX17-1971" fmla="*/ 2458 w 1304819"/>
              <a:gd name="connsiteY17-1972" fmla="*/ 429563 h 1424419"/>
              <a:gd name="connsiteX18-1973" fmla="*/ 75248 w 1304819"/>
              <a:gd name="connsiteY18-1974" fmla="*/ 303202 h 1424419"/>
              <a:gd name="connsiteX19-1975" fmla="*/ 106293 w 1304819"/>
              <a:gd name="connsiteY19-1976" fmla="*/ 282597 h 1424419"/>
              <a:gd name="connsiteX20-1977" fmla="*/ 541533 w 1304819"/>
              <a:gd name="connsiteY20-1978" fmla="*/ 38110 h 1424419"/>
              <a:gd name="connsiteX21-1979" fmla="*/ 653528 w 1304819"/>
              <a:gd name="connsiteY21-1980" fmla="*/ 0 h 1424419"/>
              <a:gd name="connsiteX0-1981" fmla="*/ 653528 w 1306525"/>
              <a:gd name="connsiteY0-1982" fmla="*/ 0 h 1424419"/>
              <a:gd name="connsiteX1-1983" fmla="*/ 757287 w 1306525"/>
              <a:gd name="connsiteY1-1984" fmla="*/ 32444 h 1424419"/>
              <a:gd name="connsiteX2-1985" fmla="*/ 1206876 w 1306525"/>
              <a:gd name="connsiteY2-1986" fmla="*/ 284945 h 1424419"/>
              <a:gd name="connsiteX3-1987" fmla="*/ 1237706 w 1306525"/>
              <a:gd name="connsiteY3-1988" fmla="*/ 306775 h 1424419"/>
              <a:gd name="connsiteX4-1989" fmla="*/ 1304420 w 1306525"/>
              <a:gd name="connsiteY4-1990" fmla="*/ 434263 h 1424419"/>
              <a:gd name="connsiteX5-1991" fmla="*/ 1305806 w 1306525"/>
              <a:gd name="connsiteY5-1992" fmla="*/ 519922 h 1424419"/>
              <a:gd name="connsiteX6-1993" fmla="*/ 1301746 w 1306525"/>
              <a:gd name="connsiteY6-1994" fmla="*/ 953747 h 1424419"/>
              <a:gd name="connsiteX7-1995" fmla="*/ 1302599 w 1306525"/>
              <a:gd name="connsiteY7-1996" fmla="*/ 1003650 h 1424419"/>
              <a:gd name="connsiteX8-1997" fmla="*/ 1227376 w 1306525"/>
              <a:gd name="connsiteY8-1998" fmla="*/ 1152027 h 1424419"/>
              <a:gd name="connsiteX9-1999" fmla="*/ 1172881 w 1306525"/>
              <a:gd name="connsiteY9-2000" fmla="*/ 1179342 h 1424419"/>
              <a:gd name="connsiteX10-2001" fmla="*/ 792288 w 1306525"/>
              <a:gd name="connsiteY10-2002" fmla="*/ 1385653 h 1424419"/>
              <a:gd name="connsiteX11-2003" fmla="*/ 522686 w 1306525"/>
              <a:gd name="connsiteY11-2004" fmla="*/ 1384922 h 1424419"/>
              <a:gd name="connsiteX12-2005" fmla="*/ 94302 w 1306525"/>
              <a:gd name="connsiteY12-2006" fmla="*/ 1158755 h 1424419"/>
              <a:gd name="connsiteX13-2007" fmla="*/ 39429 w 1306525"/>
              <a:gd name="connsiteY13-2008" fmla="*/ 1117635 h 1424419"/>
              <a:gd name="connsiteX14-2009" fmla="*/ 667 w 1306525"/>
              <a:gd name="connsiteY14-2010" fmla="*/ 999105 h 1424419"/>
              <a:gd name="connsiteX15-2011" fmla="*/ 0 w 1306525"/>
              <a:gd name="connsiteY15-2012" fmla="*/ 972364 h 1424419"/>
              <a:gd name="connsiteX16-2013" fmla="*/ 2496 w 1306525"/>
              <a:gd name="connsiteY16-2014" fmla="*/ 463106 h 1424419"/>
              <a:gd name="connsiteX17-2015" fmla="*/ 2458 w 1306525"/>
              <a:gd name="connsiteY17-2016" fmla="*/ 429563 h 1424419"/>
              <a:gd name="connsiteX18-2017" fmla="*/ 75248 w 1306525"/>
              <a:gd name="connsiteY18-2018" fmla="*/ 303202 h 1424419"/>
              <a:gd name="connsiteX19-2019" fmla="*/ 106293 w 1306525"/>
              <a:gd name="connsiteY19-2020" fmla="*/ 282597 h 1424419"/>
              <a:gd name="connsiteX20-2021" fmla="*/ 541533 w 1306525"/>
              <a:gd name="connsiteY20-2022" fmla="*/ 38110 h 1424419"/>
              <a:gd name="connsiteX21-2023" fmla="*/ 653528 w 1306525"/>
              <a:gd name="connsiteY21-2024" fmla="*/ 0 h 1424419"/>
              <a:gd name="connsiteX0-2025" fmla="*/ 653528 w 1305814"/>
              <a:gd name="connsiteY0-2026" fmla="*/ 0 h 1424419"/>
              <a:gd name="connsiteX1-2027" fmla="*/ 757287 w 1305814"/>
              <a:gd name="connsiteY1-2028" fmla="*/ 32444 h 1424419"/>
              <a:gd name="connsiteX2-2029" fmla="*/ 1206876 w 1305814"/>
              <a:gd name="connsiteY2-2030" fmla="*/ 284945 h 1424419"/>
              <a:gd name="connsiteX3-2031" fmla="*/ 1237706 w 1305814"/>
              <a:gd name="connsiteY3-2032" fmla="*/ 306775 h 1424419"/>
              <a:gd name="connsiteX4-2033" fmla="*/ 1304420 w 1305814"/>
              <a:gd name="connsiteY4-2034" fmla="*/ 434263 h 1424419"/>
              <a:gd name="connsiteX5-2035" fmla="*/ 1305806 w 1305814"/>
              <a:gd name="connsiteY5-2036" fmla="*/ 519922 h 1424419"/>
              <a:gd name="connsiteX6-2037" fmla="*/ 1301746 w 1305814"/>
              <a:gd name="connsiteY6-2038" fmla="*/ 953747 h 1424419"/>
              <a:gd name="connsiteX7-2039" fmla="*/ 1302599 w 1305814"/>
              <a:gd name="connsiteY7-2040" fmla="*/ 1003650 h 1424419"/>
              <a:gd name="connsiteX8-2041" fmla="*/ 1227376 w 1305814"/>
              <a:gd name="connsiteY8-2042" fmla="*/ 1152027 h 1424419"/>
              <a:gd name="connsiteX9-2043" fmla="*/ 1172881 w 1305814"/>
              <a:gd name="connsiteY9-2044" fmla="*/ 1179342 h 1424419"/>
              <a:gd name="connsiteX10-2045" fmla="*/ 792288 w 1305814"/>
              <a:gd name="connsiteY10-2046" fmla="*/ 1385653 h 1424419"/>
              <a:gd name="connsiteX11-2047" fmla="*/ 522686 w 1305814"/>
              <a:gd name="connsiteY11-2048" fmla="*/ 1384922 h 1424419"/>
              <a:gd name="connsiteX12-2049" fmla="*/ 94302 w 1305814"/>
              <a:gd name="connsiteY12-2050" fmla="*/ 1158755 h 1424419"/>
              <a:gd name="connsiteX13-2051" fmla="*/ 39429 w 1305814"/>
              <a:gd name="connsiteY13-2052" fmla="*/ 1117635 h 1424419"/>
              <a:gd name="connsiteX14-2053" fmla="*/ 667 w 1305814"/>
              <a:gd name="connsiteY14-2054" fmla="*/ 999105 h 1424419"/>
              <a:gd name="connsiteX15-2055" fmla="*/ 0 w 1305814"/>
              <a:gd name="connsiteY15-2056" fmla="*/ 972364 h 1424419"/>
              <a:gd name="connsiteX16-2057" fmla="*/ 2496 w 1305814"/>
              <a:gd name="connsiteY16-2058" fmla="*/ 463106 h 1424419"/>
              <a:gd name="connsiteX17-2059" fmla="*/ 2458 w 1305814"/>
              <a:gd name="connsiteY17-2060" fmla="*/ 429563 h 1424419"/>
              <a:gd name="connsiteX18-2061" fmla="*/ 75248 w 1305814"/>
              <a:gd name="connsiteY18-2062" fmla="*/ 303202 h 1424419"/>
              <a:gd name="connsiteX19-2063" fmla="*/ 106293 w 1305814"/>
              <a:gd name="connsiteY19-2064" fmla="*/ 282597 h 1424419"/>
              <a:gd name="connsiteX20-2065" fmla="*/ 541533 w 1305814"/>
              <a:gd name="connsiteY20-2066" fmla="*/ 38110 h 1424419"/>
              <a:gd name="connsiteX21-2067" fmla="*/ 653528 w 1305814"/>
              <a:gd name="connsiteY21-2068" fmla="*/ 0 h 1424419"/>
              <a:gd name="connsiteX0-2069" fmla="*/ 653528 w 1305814"/>
              <a:gd name="connsiteY0-2070" fmla="*/ 0 h 1424419"/>
              <a:gd name="connsiteX1-2071" fmla="*/ 757287 w 1305814"/>
              <a:gd name="connsiteY1-2072" fmla="*/ 32444 h 1424419"/>
              <a:gd name="connsiteX2-2073" fmla="*/ 1206876 w 1305814"/>
              <a:gd name="connsiteY2-2074" fmla="*/ 284945 h 1424419"/>
              <a:gd name="connsiteX3-2075" fmla="*/ 1237706 w 1305814"/>
              <a:gd name="connsiteY3-2076" fmla="*/ 306775 h 1424419"/>
              <a:gd name="connsiteX4-2077" fmla="*/ 1304420 w 1305814"/>
              <a:gd name="connsiteY4-2078" fmla="*/ 434263 h 1424419"/>
              <a:gd name="connsiteX5-2079" fmla="*/ 1305806 w 1305814"/>
              <a:gd name="connsiteY5-2080" fmla="*/ 519922 h 1424419"/>
              <a:gd name="connsiteX6-2081" fmla="*/ 1301746 w 1305814"/>
              <a:gd name="connsiteY6-2082" fmla="*/ 953747 h 1424419"/>
              <a:gd name="connsiteX7-2083" fmla="*/ 1302599 w 1305814"/>
              <a:gd name="connsiteY7-2084" fmla="*/ 1003650 h 1424419"/>
              <a:gd name="connsiteX8-2085" fmla="*/ 1227376 w 1305814"/>
              <a:gd name="connsiteY8-2086" fmla="*/ 1152027 h 1424419"/>
              <a:gd name="connsiteX9-2087" fmla="*/ 1172881 w 1305814"/>
              <a:gd name="connsiteY9-2088" fmla="*/ 1179342 h 1424419"/>
              <a:gd name="connsiteX10-2089" fmla="*/ 792288 w 1305814"/>
              <a:gd name="connsiteY10-2090" fmla="*/ 1385653 h 1424419"/>
              <a:gd name="connsiteX11-2091" fmla="*/ 522686 w 1305814"/>
              <a:gd name="connsiteY11-2092" fmla="*/ 1384922 h 1424419"/>
              <a:gd name="connsiteX12-2093" fmla="*/ 94302 w 1305814"/>
              <a:gd name="connsiteY12-2094" fmla="*/ 1158755 h 1424419"/>
              <a:gd name="connsiteX13-2095" fmla="*/ 39429 w 1305814"/>
              <a:gd name="connsiteY13-2096" fmla="*/ 1117635 h 1424419"/>
              <a:gd name="connsiteX14-2097" fmla="*/ 667 w 1305814"/>
              <a:gd name="connsiteY14-2098" fmla="*/ 999105 h 1424419"/>
              <a:gd name="connsiteX15-2099" fmla="*/ 0 w 1305814"/>
              <a:gd name="connsiteY15-2100" fmla="*/ 972364 h 1424419"/>
              <a:gd name="connsiteX16-2101" fmla="*/ 2496 w 1305814"/>
              <a:gd name="connsiteY16-2102" fmla="*/ 463106 h 1424419"/>
              <a:gd name="connsiteX17-2103" fmla="*/ 2458 w 1305814"/>
              <a:gd name="connsiteY17-2104" fmla="*/ 429563 h 1424419"/>
              <a:gd name="connsiteX18-2105" fmla="*/ 75248 w 1305814"/>
              <a:gd name="connsiteY18-2106" fmla="*/ 303202 h 1424419"/>
              <a:gd name="connsiteX19-2107" fmla="*/ 106293 w 1305814"/>
              <a:gd name="connsiteY19-2108" fmla="*/ 282597 h 1424419"/>
              <a:gd name="connsiteX20-2109" fmla="*/ 541533 w 1305814"/>
              <a:gd name="connsiteY20-2110" fmla="*/ 38110 h 1424419"/>
              <a:gd name="connsiteX21-2111" fmla="*/ 653528 w 1305814"/>
              <a:gd name="connsiteY21-2112" fmla="*/ 0 h 1424419"/>
              <a:gd name="connsiteX0-2113" fmla="*/ 653528 w 1305814"/>
              <a:gd name="connsiteY0-2114" fmla="*/ 0 h 1424419"/>
              <a:gd name="connsiteX1-2115" fmla="*/ 757287 w 1305814"/>
              <a:gd name="connsiteY1-2116" fmla="*/ 32444 h 1424419"/>
              <a:gd name="connsiteX2-2117" fmla="*/ 1206876 w 1305814"/>
              <a:gd name="connsiteY2-2118" fmla="*/ 284945 h 1424419"/>
              <a:gd name="connsiteX3-2119" fmla="*/ 1237706 w 1305814"/>
              <a:gd name="connsiteY3-2120" fmla="*/ 306775 h 1424419"/>
              <a:gd name="connsiteX4-2121" fmla="*/ 1304420 w 1305814"/>
              <a:gd name="connsiteY4-2122" fmla="*/ 434263 h 1424419"/>
              <a:gd name="connsiteX5-2123" fmla="*/ 1305806 w 1305814"/>
              <a:gd name="connsiteY5-2124" fmla="*/ 519922 h 1424419"/>
              <a:gd name="connsiteX6-2125" fmla="*/ 1301746 w 1305814"/>
              <a:gd name="connsiteY6-2126" fmla="*/ 953747 h 1424419"/>
              <a:gd name="connsiteX7-2127" fmla="*/ 1302599 w 1305814"/>
              <a:gd name="connsiteY7-2128" fmla="*/ 1003650 h 1424419"/>
              <a:gd name="connsiteX8-2129" fmla="*/ 1227376 w 1305814"/>
              <a:gd name="connsiteY8-2130" fmla="*/ 1152027 h 1424419"/>
              <a:gd name="connsiteX9-2131" fmla="*/ 1174235 w 1305814"/>
              <a:gd name="connsiteY9-2132" fmla="*/ 1184756 h 1424419"/>
              <a:gd name="connsiteX10-2133" fmla="*/ 792288 w 1305814"/>
              <a:gd name="connsiteY10-2134" fmla="*/ 1385653 h 1424419"/>
              <a:gd name="connsiteX11-2135" fmla="*/ 522686 w 1305814"/>
              <a:gd name="connsiteY11-2136" fmla="*/ 1384922 h 1424419"/>
              <a:gd name="connsiteX12-2137" fmla="*/ 94302 w 1305814"/>
              <a:gd name="connsiteY12-2138" fmla="*/ 1158755 h 1424419"/>
              <a:gd name="connsiteX13-2139" fmla="*/ 39429 w 1305814"/>
              <a:gd name="connsiteY13-2140" fmla="*/ 1117635 h 1424419"/>
              <a:gd name="connsiteX14-2141" fmla="*/ 667 w 1305814"/>
              <a:gd name="connsiteY14-2142" fmla="*/ 999105 h 1424419"/>
              <a:gd name="connsiteX15-2143" fmla="*/ 0 w 1305814"/>
              <a:gd name="connsiteY15-2144" fmla="*/ 972364 h 1424419"/>
              <a:gd name="connsiteX16-2145" fmla="*/ 2496 w 1305814"/>
              <a:gd name="connsiteY16-2146" fmla="*/ 463106 h 1424419"/>
              <a:gd name="connsiteX17-2147" fmla="*/ 2458 w 1305814"/>
              <a:gd name="connsiteY17-2148" fmla="*/ 429563 h 1424419"/>
              <a:gd name="connsiteX18-2149" fmla="*/ 75248 w 1305814"/>
              <a:gd name="connsiteY18-2150" fmla="*/ 303202 h 1424419"/>
              <a:gd name="connsiteX19-2151" fmla="*/ 106293 w 1305814"/>
              <a:gd name="connsiteY19-2152" fmla="*/ 282597 h 1424419"/>
              <a:gd name="connsiteX20-2153" fmla="*/ 541533 w 1305814"/>
              <a:gd name="connsiteY20-2154" fmla="*/ 38110 h 1424419"/>
              <a:gd name="connsiteX21-2155" fmla="*/ 653528 w 1305814"/>
              <a:gd name="connsiteY21-2156" fmla="*/ 0 h 1424419"/>
              <a:gd name="connsiteX0-2157" fmla="*/ 653528 w 1305814"/>
              <a:gd name="connsiteY0-2158" fmla="*/ 0 h 1424419"/>
              <a:gd name="connsiteX1-2159" fmla="*/ 757287 w 1305814"/>
              <a:gd name="connsiteY1-2160" fmla="*/ 32444 h 1424419"/>
              <a:gd name="connsiteX2-2161" fmla="*/ 1206876 w 1305814"/>
              <a:gd name="connsiteY2-2162" fmla="*/ 284945 h 1424419"/>
              <a:gd name="connsiteX3-2163" fmla="*/ 1237706 w 1305814"/>
              <a:gd name="connsiteY3-2164" fmla="*/ 306775 h 1424419"/>
              <a:gd name="connsiteX4-2165" fmla="*/ 1304420 w 1305814"/>
              <a:gd name="connsiteY4-2166" fmla="*/ 434263 h 1424419"/>
              <a:gd name="connsiteX5-2167" fmla="*/ 1305806 w 1305814"/>
              <a:gd name="connsiteY5-2168" fmla="*/ 519922 h 1424419"/>
              <a:gd name="connsiteX6-2169" fmla="*/ 1301746 w 1305814"/>
              <a:gd name="connsiteY6-2170" fmla="*/ 953747 h 1424419"/>
              <a:gd name="connsiteX7-2171" fmla="*/ 1302599 w 1305814"/>
              <a:gd name="connsiteY7-2172" fmla="*/ 1003650 h 1424419"/>
              <a:gd name="connsiteX8-2173" fmla="*/ 1227376 w 1305814"/>
              <a:gd name="connsiteY8-2174" fmla="*/ 1152027 h 1424419"/>
              <a:gd name="connsiteX9-2175" fmla="*/ 1174235 w 1305814"/>
              <a:gd name="connsiteY9-2176" fmla="*/ 1184756 h 1424419"/>
              <a:gd name="connsiteX10-2177" fmla="*/ 792288 w 1305814"/>
              <a:gd name="connsiteY10-2178" fmla="*/ 1385653 h 1424419"/>
              <a:gd name="connsiteX11-2179" fmla="*/ 522686 w 1305814"/>
              <a:gd name="connsiteY11-2180" fmla="*/ 1384922 h 1424419"/>
              <a:gd name="connsiteX12-2181" fmla="*/ 94302 w 1305814"/>
              <a:gd name="connsiteY12-2182" fmla="*/ 1158755 h 1424419"/>
              <a:gd name="connsiteX13-2183" fmla="*/ 39429 w 1305814"/>
              <a:gd name="connsiteY13-2184" fmla="*/ 1117635 h 1424419"/>
              <a:gd name="connsiteX14-2185" fmla="*/ 667 w 1305814"/>
              <a:gd name="connsiteY14-2186" fmla="*/ 999105 h 1424419"/>
              <a:gd name="connsiteX15-2187" fmla="*/ 0 w 1305814"/>
              <a:gd name="connsiteY15-2188" fmla="*/ 972364 h 1424419"/>
              <a:gd name="connsiteX16-2189" fmla="*/ 2496 w 1305814"/>
              <a:gd name="connsiteY16-2190" fmla="*/ 463106 h 1424419"/>
              <a:gd name="connsiteX17-2191" fmla="*/ 2458 w 1305814"/>
              <a:gd name="connsiteY17-2192" fmla="*/ 429563 h 1424419"/>
              <a:gd name="connsiteX18-2193" fmla="*/ 75248 w 1305814"/>
              <a:gd name="connsiteY18-2194" fmla="*/ 303202 h 1424419"/>
              <a:gd name="connsiteX19-2195" fmla="*/ 106293 w 1305814"/>
              <a:gd name="connsiteY19-2196" fmla="*/ 282597 h 1424419"/>
              <a:gd name="connsiteX20-2197" fmla="*/ 541533 w 1305814"/>
              <a:gd name="connsiteY20-2198" fmla="*/ 38110 h 1424419"/>
              <a:gd name="connsiteX21-2199" fmla="*/ 653528 w 1305814"/>
              <a:gd name="connsiteY21-2200" fmla="*/ 0 h 1424419"/>
              <a:gd name="connsiteX0-2201" fmla="*/ 653528 w 1305814"/>
              <a:gd name="connsiteY0-2202" fmla="*/ 0 h 1427408"/>
              <a:gd name="connsiteX1-2203" fmla="*/ 757287 w 1305814"/>
              <a:gd name="connsiteY1-2204" fmla="*/ 32444 h 1427408"/>
              <a:gd name="connsiteX2-2205" fmla="*/ 1206876 w 1305814"/>
              <a:gd name="connsiteY2-2206" fmla="*/ 284945 h 1427408"/>
              <a:gd name="connsiteX3-2207" fmla="*/ 1237706 w 1305814"/>
              <a:gd name="connsiteY3-2208" fmla="*/ 306775 h 1427408"/>
              <a:gd name="connsiteX4-2209" fmla="*/ 1304420 w 1305814"/>
              <a:gd name="connsiteY4-2210" fmla="*/ 434263 h 1427408"/>
              <a:gd name="connsiteX5-2211" fmla="*/ 1305806 w 1305814"/>
              <a:gd name="connsiteY5-2212" fmla="*/ 519922 h 1427408"/>
              <a:gd name="connsiteX6-2213" fmla="*/ 1301746 w 1305814"/>
              <a:gd name="connsiteY6-2214" fmla="*/ 953747 h 1427408"/>
              <a:gd name="connsiteX7-2215" fmla="*/ 1302599 w 1305814"/>
              <a:gd name="connsiteY7-2216" fmla="*/ 1003650 h 1427408"/>
              <a:gd name="connsiteX8-2217" fmla="*/ 1227376 w 1305814"/>
              <a:gd name="connsiteY8-2218" fmla="*/ 1152027 h 1427408"/>
              <a:gd name="connsiteX9-2219" fmla="*/ 1174235 w 1305814"/>
              <a:gd name="connsiteY9-2220" fmla="*/ 1184756 h 1427408"/>
              <a:gd name="connsiteX10-2221" fmla="*/ 792288 w 1305814"/>
              <a:gd name="connsiteY10-2222" fmla="*/ 1385653 h 1427408"/>
              <a:gd name="connsiteX11-2223" fmla="*/ 517719 w 1305814"/>
              <a:gd name="connsiteY11-2224" fmla="*/ 1389889 h 1427408"/>
              <a:gd name="connsiteX12-2225" fmla="*/ 94302 w 1305814"/>
              <a:gd name="connsiteY12-2226" fmla="*/ 1158755 h 1427408"/>
              <a:gd name="connsiteX13-2227" fmla="*/ 39429 w 1305814"/>
              <a:gd name="connsiteY13-2228" fmla="*/ 1117635 h 1427408"/>
              <a:gd name="connsiteX14-2229" fmla="*/ 667 w 1305814"/>
              <a:gd name="connsiteY14-2230" fmla="*/ 999105 h 1427408"/>
              <a:gd name="connsiteX15-2231" fmla="*/ 0 w 1305814"/>
              <a:gd name="connsiteY15-2232" fmla="*/ 972364 h 1427408"/>
              <a:gd name="connsiteX16-2233" fmla="*/ 2496 w 1305814"/>
              <a:gd name="connsiteY16-2234" fmla="*/ 463106 h 1427408"/>
              <a:gd name="connsiteX17-2235" fmla="*/ 2458 w 1305814"/>
              <a:gd name="connsiteY17-2236" fmla="*/ 429563 h 1427408"/>
              <a:gd name="connsiteX18-2237" fmla="*/ 75248 w 1305814"/>
              <a:gd name="connsiteY18-2238" fmla="*/ 303202 h 1427408"/>
              <a:gd name="connsiteX19-2239" fmla="*/ 106293 w 1305814"/>
              <a:gd name="connsiteY19-2240" fmla="*/ 282597 h 1427408"/>
              <a:gd name="connsiteX20-2241" fmla="*/ 541533 w 1305814"/>
              <a:gd name="connsiteY20-2242" fmla="*/ 38110 h 1427408"/>
              <a:gd name="connsiteX21-2243" fmla="*/ 653528 w 1305814"/>
              <a:gd name="connsiteY21-2244" fmla="*/ 0 h 1427408"/>
              <a:gd name="connsiteX0-2245" fmla="*/ 653528 w 1305814"/>
              <a:gd name="connsiteY0-2246" fmla="*/ 0 h 1427408"/>
              <a:gd name="connsiteX1-2247" fmla="*/ 757287 w 1305814"/>
              <a:gd name="connsiteY1-2248" fmla="*/ 32444 h 1427408"/>
              <a:gd name="connsiteX2-2249" fmla="*/ 1206876 w 1305814"/>
              <a:gd name="connsiteY2-2250" fmla="*/ 284945 h 1427408"/>
              <a:gd name="connsiteX3-2251" fmla="*/ 1237706 w 1305814"/>
              <a:gd name="connsiteY3-2252" fmla="*/ 306775 h 1427408"/>
              <a:gd name="connsiteX4-2253" fmla="*/ 1304420 w 1305814"/>
              <a:gd name="connsiteY4-2254" fmla="*/ 434263 h 1427408"/>
              <a:gd name="connsiteX5-2255" fmla="*/ 1305806 w 1305814"/>
              <a:gd name="connsiteY5-2256" fmla="*/ 519922 h 1427408"/>
              <a:gd name="connsiteX6-2257" fmla="*/ 1301746 w 1305814"/>
              <a:gd name="connsiteY6-2258" fmla="*/ 953747 h 1427408"/>
              <a:gd name="connsiteX7-2259" fmla="*/ 1302599 w 1305814"/>
              <a:gd name="connsiteY7-2260" fmla="*/ 1003650 h 1427408"/>
              <a:gd name="connsiteX8-2261" fmla="*/ 1227376 w 1305814"/>
              <a:gd name="connsiteY8-2262" fmla="*/ 1152027 h 1427408"/>
              <a:gd name="connsiteX9-2263" fmla="*/ 1174235 w 1305814"/>
              <a:gd name="connsiteY9-2264" fmla="*/ 1184756 h 1427408"/>
              <a:gd name="connsiteX10-2265" fmla="*/ 792288 w 1305814"/>
              <a:gd name="connsiteY10-2266" fmla="*/ 1385653 h 1427408"/>
              <a:gd name="connsiteX11-2267" fmla="*/ 517719 w 1305814"/>
              <a:gd name="connsiteY11-2268" fmla="*/ 1389889 h 1427408"/>
              <a:gd name="connsiteX12-2269" fmla="*/ 94302 w 1305814"/>
              <a:gd name="connsiteY12-2270" fmla="*/ 1158755 h 1427408"/>
              <a:gd name="connsiteX13-2271" fmla="*/ 39429 w 1305814"/>
              <a:gd name="connsiteY13-2272" fmla="*/ 1117635 h 1427408"/>
              <a:gd name="connsiteX14-2273" fmla="*/ 667 w 1305814"/>
              <a:gd name="connsiteY14-2274" fmla="*/ 999105 h 1427408"/>
              <a:gd name="connsiteX15-2275" fmla="*/ 0 w 1305814"/>
              <a:gd name="connsiteY15-2276" fmla="*/ 972364 h 1427408"/>
              <a:gd name="connsiteX16-2277" fmla="*/ 2496 w 1305814"/>
              <a:gd name="connsiteY16-2278" fmla="*/ 463106 h 1427408"/>
              <a:gd name="connsiteX17-2279" fmla="*/ 2458 w 1305814"/>
              <a:gd name="connsiteY17-2280" fmla="*/ 429563 h 1427408"/>
              <a:gd name="connsiteX18-2281" fmla="*/ 75248 w 1305814"/>
              <a:gd name="connsiteY18-2282" fmla="*/ 303202 h 1427408"/>
              <a:gd name="connsiteX19-2283" fmla="*/ 106293 w 1305814"/>
              <a:gd name="connsiteY19-2284" fmla="*/ 282597 h 1427408"/>
              <a:gd name="connsiteX20-2285" fmla="*/ 541533 w 1305814"/>
              <a:gd name="connsiteY20-2286" fmla="*/ 38110 h 1427408"/>
              <a:gd name="connsiteX21-2287" fmla="*/ 653528 w 1305814"/>
              <a:gd name="connsiteY21-2288" fmla="*/ 0 h 1427408"/>
              <a:gd name="connsiteX0-2289" fmla="*/ 653528 w 1305814"/>
              <a:gd name="connsiteY0-2290" fmla="*/ 0 h 1421591"/>
              <a:gd name="connsiteX1-2291" fmla="*/ 757287 w 1305814"/>
              <a:gd name="connsiteY1-2292" fmla="*/ 32444 h 1421591"/>
              <a:gd name="connsiteX2-2293" fmla="*/ 1206876 w 1305814"/>
              <a:gd name="connsiteY2-2294" fmla="*/ 284945 h 1421591"/>
              <a:gd name="connsiteX3-2295" fmla="*/ 1237706 w 1305814"/>
              <a:gd name="connsiteY3-2296" fmla="*/ 306775 h 1421591"/>
              <a:gd name="connsiteX4-2297" fmla="*/ 1304420 w 1305814"/>
              <a:gd name="connsiteY4-2298" fmla="*/ 434263 h 1421591"/>
              <a:gd name="connsiteX5-2299" fmla="*/ 1305806 w 1305814"/>
              <a:gd name="connsiteY5-2300" fmla="*/ 519922 h 1421591"/>
              <a:gd name="connsiteX6-2301" fmla="*/ 1301746 w 1305814"/>
              <a:gd name="connsiteY6-2302" fmla="*/ 953747 h 1421591"/>
              <a:gd name="connsiteX7-2303" fmla="*/ 1302599 w 1305814"/>
              <a:gd name="connsiteY7-2304" fmla="*/ 1003650 h 1421591"/>
              <a:gd name="connsiteX8-2305" fmla="*/ 1227376 w 1305814"/>
              <a:gd name="connsiteY8-2306" fmla="*/ 1152027 h 1421591"/>
              <a:gd name="connsiteX9-2307" fmla="*/ 1174235 w 1305814"/>
              <a:gd name="connsiteY9-2308" fmla="*/ 1184756 h 1421591"/>
              <a:gd name="connsiteX10-2309" fmla="*/ 792288 w 1305814"/>
              <a:gd name="connsiteY10-2310" fmla="*/ 1385653 h 1421591"/>
              <a:gd name="connsiteX11-2311" fmla="*/ 502818 w 1305814"/>
              <a:gd name="connsiteY11-2312" fmla="*/ 1379955 h 1421591"/>
              <a:gd name="connsiteX12-2313" fmla="*/ 94302 w 1305814"/>
              <a:gd name="connsiteY12-2314" fmla="*/ 1158755 h 1421591"/>
              <a:gd name="connsiteX13-2315" fmla="*/ 39429 w 1305814"/>
              <a:gd name="connsiteY13-2316" fmla="*/ 1117635 h 1421591"/>
              <a:gd name="connsiteX14-2317" fmla="*/ 667 w 1305814"/>
              <a:gd name="connsiteY14-2318" fmla="*/ 999105 h 1421591"/>
              <a:gd name="connsiteX15-2319" fmla="*/ 0 w 1305814"/>
              <a:gd name="connsiteY15-2320" fmla="*/ 972364 h 1421591"/>
              <a:gd name="connsiteX16-2321" fmla="*/ 2496 w 1305814"/>
              <a:gd name="connsiteY16-2322" fmla="*/ 463106 h 1421591"/>
              <a:gd name="connsiteX17-2323" fmla="*/ 2458 w 1305814"/>
              <a:gd name="connsiteY17-2324" fmla="*/ 429563 h 1421591"/>
              <a:gd name="connsiteX18-2325" fmla="*/ 75248 w 1305814"/>
              <a:gd name="connsiteY18-2326" fmla="*/ 303202 h 1421591"/>
              <a:gd name="connsiteX19-2327" fmla="*/ 106293 w 1305814"/>
              <a:gd name="connsiteY19-2328" fmla="*/ 282597 h 1421591"/>
              <a:gd name="connsiteX20-2329" fmla="*/ 541533 w 1305814"/>
              <a:gd name="connsiteY20-2330" fmla="*/ 38110 h 1421591"/>
              <a:gd name="connsiteX21-2331" fmla="*/ 653528 w 1305814"/>
              <a:gd name="connsiteY21-2332" fmla="*/ 0 h 1421591"/>
              <a:gd name="connsiteX0-2333" fmla="*/ 653528 w 1305814"/>
              <a:gd name="connsiteY0-2334" fmla="*/ 0 h 1423589"/>
              <a:gd name="connsiteX1-2335" fmla="*/ 757287 w 1305814"/>
              <a:gd name="connsiteY1-2336" fmla="*/ 32444 h 1423589"/>
              <a:gd name="connsiteX2-2337" fmla="*/ 1206876 w 1305814"/>
              <a:gd name="connsiteY2-2338" fmla="*/ 284945 h 1423589"/>
              <a:gd name="connsiteX3-2339" fmla="*/ 1237706 w 1305814"/>
              <a:gd name="connsiteY3-2340" fmla="*/ 306775 h 1423589"/>
              <a:gd name="connsiteX4-2341" fmla="*/ 1304420 w 1305814"/>
              <a:gd name="connsiteY4-2342" fmla="*/ 434263 h 1423589"/>
              <a:gd name="connsiteX5-2343" fmla="*/ 1305806 w 1305814"/>
              <a:gd name="connsiteY5-2344" fmla="*/ 519922 h 1423589"/>
              <a:gd name="connsiteX6-2345" fmla="*/ 1301746 w 1305814"/>
              <a:gd name="connsiteY6-2346" fmla="*/ 953747 h 1423589"/>
              <a:gd name="connsiteX7-2347" fmla="*/ 1302599 w 1305814"/>
              <a:gd name="connsiteY7-2348" fmla="*/ 1003650 h 1423589"/>
              <a:gd name="connsiteX8-2349" fmla="*/ 1227376 w 1305814"/>
              <a:gd name="connsiteY8-2350" fmla="*/ 1152027 h 1423589"/>
              <a:gd name="connsiteX9-2351" fmla="*/ 1174235 w 1305814"/>
              <a:gd name="connsiteY9-2352" fmla="*/ 1184756 h 1423589"/>
              <a:gd name="connsiteX10-2353" fmla="*/ 792288 w 1305814"/>
              <a:gd name="connsiteY10-2354" fmla="*/ 1385653 h 1423589"/>
              <a:gd name="connsiteX11-2355" fmla="*/ 502818 w 1305814"/>
              <a:gd name="connsiteY11-2356" fmla="*/ 1379955 h 1423589"/>
              <a:gd name="connsiteX12-2357" fmla="*/ 94302 w 1305814"/>
              <a:gd name="connsiteY12-2358" fmla="*/ 1158755 h 1423589"/>
              <a:gd name="connsiteX13-2359" fmla="*/ 39429 w 1305814"/>
              <a:gd name="connsiteY13-2360" fmla="*/ 1117635 h 1423589"/>
              <a:gd name="connsiteX14-2361" fmla="*/ 667 w 1305814"/>
              <a:gd name="connsiteY14-2362" fmla="*/ 999105 h 1423589"/>
              <a:gd name="connsiteX15-2363" fmla="*/ 0 w 1305814"/>
              <a:gd name="connsiteY15-2364" fmla="*/ 972364 h 1423589"/>
              <a:gd name="connsiteX16-2365" fmla="*/ 2496 w 1305814"/>
              <a:gd name="connsiteY16-2366" fmla="*/ 463106 h 1423589"/>
              <a:gd name="connsiteX17-2367" fmla="*/ 2458 w 1305814"/>
              <a:gd name="connsiteY17-2368" fmla="*/ 429563 h 1423589"/>
              <a:gd name="connsiteX18-2369" fmla="*/ 75248 w 1305814"/>
              <a:gd name="connsiteY18-2370" fmla="*/ 303202 h 1423589"/>
              <a:gd name="connsiteX19-2371" fmla="*/ 106293 w 1305814"/>
              <a:gd name="connsiteY19-2372" fmla="*/ 282597 h 1423589"/>
              <a:gd name="connsiteX20-2373" fmla="*/ 541533 w 1305814"/>
              <a:gd name="connsiteY20-2374" fmla="*/ 38110 h 1423589"/>
              <a:gd name="connsiteX21-2375" fmla="*/ 653528 w 1305814"/>
              <a:gd name="connsiteY21-2376" fmla="*/ 0 h 14235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1305814" h="1423589">
                <a:moveTo>
                  <a:pt x="653528" y="0"/>
                </a:moveTo>
                <a:cubicBezTo>
                  <a:pt x="684553" y="-1"/>
                  <a:pt x="736057" y="24011"/>
                  <a:pt x="757287" y="32444"/>
                </a:cubicBezTo>
                <a:lnTo>
                  <a:pt x="1206876" y="284945"/>
                </a:lnTo>
                <a:cubicBezTo>
                  <a:pt x="1213399" y="291230"/>
                  <a:pt x="1233090" y="301119"/>
                  <a:pt x="1237706" y="306775"/>
                </a:cubicBezTo>
                <a:cubicBezTo>
                  <a:pt x="1285405" y="341141"/>
                  <a:pt x="1301367" y="360355"/>
                  <a:pt x="1304420" y="434263"/>
                </a:cubicBezTo>
                <a:cubicBezTo>
                  <a:pt x="1306256" y="435452"/>
                  <a:pt x="1303756" y="518852"/>
                  <a:pt x="1305806" y="519922"/>
                </a:cubicBezTo>
                <a:cubicBezTo>
                  <a:pt x="1306028" y="563787"/>
                  <a:pt x="1301771" y="907207"/>
                  <a:pt x="1301746" y="953747"/>
                </a:cubicBezTo>
                <a:cubicBezTo>
                  <a:pt x="1301579" y="970833"/>
                  <a:pt x="1302766" y="986564"/>
                  <a:pt x="1302599" y="1003650"/>
                </a:cubicBezTo>
                <a:cubicBezTo>
                  <a:pt x="1298075" y="1097264"/>
                  <a:pt x="1299308" y="1117497"/>
                  <a:pt x="1227376" y="1152027"/>
                </a:cubicBezTo>
                <a:cubicBezTo>
                  <a:pt x="1229069" y="1151612"/>
                  <a:pt x="1262992" y="1133636"/>
                  <a:pt x="1174235" y="1184756"/>
                </a:cubicBezTo>
                <a:cubicBezTo>
                  <a:pt x="1102911" y="1225835"/>
                  <a:pt x="986013" y="1283805"/>
                  <a:pt x="792288" y="1385653"/>
                </a:cubicBezTo>
                <a:cubicBezTo>
                  <a:pt x="702978" y="1424034"/>
                  <a:pt x="634560" y="1449454"/>
                  <a:pt x="502818" y="1379955"/>
                </a:cubicBezTo>
                <a:cubicBezTo>
                  <a:pt x="358670" y="1301859"/>
                  <a:pt x="241278" y="1242506"/>
                  <a:pt x="94302" y="1158755"/>
                </a:cubicBezTo>
                <a:cubicBezTo>
                  <a:pt x="64301" y="1138833"/>
                  <a:pt x="61069" y="1137739"/>
                  <a:pt x="39429" y="1117635"/>
                </a:cubicBezTo>
                <a:cubicBezTo>
                  <a:pt x="9399" y="1091481"/>
                  <a:pt x="81" y="1056313"/>
                  <a:pt x="667" y="999105"/>
                </a:cubicBezTo>
                <a:cubicBezTo>
                  <a:pt x="445" y="990191"/>
                  <a:pt x="222" y="981278"/>
                  <a:pt x="0" y="972364"/>
                </a:cubicBezTo>
                <a:lnTo>
                  <a:pt x="2496" y="463106"/>
                </a:lnTo>
                <a:cubicBezTo>
                  <a:pt x="2483" y="451925"/>
                  <a:pt x="2471" y="440744"/>
                  <a:pt x="2458" y="429563"/>
                </a:cubicBezTo>
                <a:cubicBezTo>
                  <a:pt x="2770" y="365277"/>
                  <a:pt x="14732" y="348090"/>
                  <a:pt x="75248" y="303202"/>
                </a:cubicBezTo>
                <a:lnTo>
                  <a:pt x="106293" y="282597"/>
                </a:lnTo>
                <a:lnTo>
                  <a:pt x="541533" y="38110"/>
                </a:lnTo>
                <a:cubicBezTo>
                  <a:pt x="582751" y="12487"/>
                  <a:pt x="613897" y="0"/>
                  <a:pt x="653528" y="0"/>
                </a:cubicBezTo>
                <a:close/>
              </a:path>
            </a:pathLst>
          </a:custGeom>
          <a:solidFill>
            <a:schemeClr val="bg1">
              <a:lumMod val="75000"/>
            </a:schemeClr>
          </a:solidFill>
          <a:ln>
            <a:noFill/>
          </a:ln>
          <a:effectLst>
            <a:outerShdw blurRad="254000" dist="63500" dir="2700000" algn="tl" rotWithShape="0">
              <a:prstClr val="black">
                <a:alpha val="30000"/>
              </a:prstClr>
            </a:outerShdw>
          </a:effectLst>
        </p:spPr>
        <p:txBody>
          <a:bodyPr anchor="ctr"/>
          <a:lstStyle/>
          <a:p>
            <a:pPr algn="ctr" defTabSz="914400"/>
            <a:endParaRPr lang="zh-CN" altLang="en-US" sz="4265" dirty="0">
              <a:solidFill>
                <a:schemeClr val="bg1"/>
              </a:solidFill>
              <a:cs typeface="+mn-ea"/>
              <a:sym typeface="+mn-lt"/>
            </a:endParaRPr>
          </a:p>
        </p:txBody>
      </p:sp>
      <p:sp>
        <p:nvSpPr>
          <p:cNvPr id="69" name="Freeform 7"/>
          <p:cNvSpPr/>
          <p:nvPr/>
        </p:nvSpPr>
        <p:spPr>
          <a:xfrm>
            <a:off x="0" y="2429460"/>
            <a:ext cx="8051800" cy="1633992"/>
          </a:xfrm>
          <a:custGeom>
            <a:avLst/>
            <a:gdLst>
              <a:gd name="connsiteX0" fmla="*/ 0 w 6781800"/>
              <a:gd name="connsiteY0" fmla="*/ 299838 h 1215160"/>
              <a:gd name="connsiteX1" fmla="*/ 2705100 w 6781800"/>
              <a:gd name="connsiteY1" fmla="*/ 52188 h 1215160"/>
              <a:gd name="connsiteX2" fmla="*/ 5619750 w 6781800"/>
              <a:gd name="connsiteY2" fmla="*/ 1195188 h 1215160"/>
              <a:gd name="connsiteX3" fmla="*/ 6781800 w 6781800"/>
              <a:gd name="connsiteY3" fmla="*/ 757038 h 1215160"/>
              <a:gd name="connsiteX0-1" fmla="*/ 0 w 6038850"/>
              <a:gd name="connsiteY0-2" fmla="*/ 299838 h 1304686"/>
              <a:gd name="connsiteX1-3" fmla="*/ 2705100 w 6038850"/>
              <a:gd name="connsiteY1-4" fmla="*/ 52188 h 1304686"/>
              <a:gd name="connsiteX2-5" fmla="*/ 5619750 w 6038850"/>
              <a:gd name="connsiteY2-6" fmla="*/ 1195188 h 1304686"/>
              <a:gd name="connsiteX3-7" fmla="*/ 6038850 w 6038850"/>
              <a:gd name="connsiteY3-8" fmla="*/ 1176138 h 1304686"/>
              <a:gd name="connsiteX0-9" fmla="*/ 0 w 6038850"/>
              <a:gd name="connsiteY0-10" fmla="*/ 287550 h 1218694"/>
              <a:gd name="connsiteX1-11" fmla="*/ 2705100 w 6038850"/>
              <a:gd name="connsiteY1-12" fmla="*/ 39900 h 1218694"/>
              <a:gd name="connsiteX2-13" fmla="*/ 4832350 w 6038850"/>
              <a:gd name="connsiteY2-14" fmla="*/ 1005100 h 1218694"/>
              <a:gd name="connsiteX3-15" fmla="*/ 6038850 w 6038850"/>
              <a:gd name="connsiteY3-16" fmla="*/ 1163850 h 1218694"/>
              <a:gd name="connsiteX0-17" fmla="*/ 0 w 6038850"/>
              <a:gd name="connsiteY0-18" fmla="*/ 287550 h 1225494"/>
              <a:gd name="connsiteX1-19" fmla="*/ 2705100 w 6038850"/>
              <a:gd name="connsiteY1-20" fmla="*/ 39900 h 1225494"/>
              <a:gd name="connsiteX2-21" fmla="*/ 4832350 w 6038850"/>
              <a:gd name="connsiteY2-22" fmla="*/ 1005100 h 1225494"/>
              <a:gd name="connsiteX3-23" fmla="*/ 6038850 w 6038850"/>
              <a:gd name="connsiteY3-24" fmla="*/ 1163850 h 1225494"/>
            </a:gdLst>
            <a:ahLst/>
            <a:cxnLst>
              <a:cxn ang="0">
                <a:pos x="connsiteX0-1" y="connsiteY0-2"/>
              </a:cxn>
              <a:cxn ang="0">
                <a:pos x="connsiteX1-3" y="connsiteY1-4"/>
              </a:cxn>
              <a:cxn ang="0">
                <a:pos x="connsiteX2-5" y="connsiteY2-6"/>
              </a:cxn>
              <a:cxn ang="0">
                <a:pos x="connsiteX3-7" y="connsiteY3-8"/>
              </a:cxn>
            </a:cxnLst>
            <a:rect l="l" t="t" r="r" b="b"/>
            <a:pathLst>
              <a:path w="6038850" h="1225494">
                <a:moveTo>
                  <a:pt x="0" y="287550"/>
                </a:moveTo>
                <a:cubicBezTo>
                  <a:pt x="884237" y="89112"/>
                  <a:pt x="1899708" y="-79692"/>
                  <a:pt x="2705100" y="39900"/>
                </a:cubicBezTo>
                <a:cubicBezTo>
                  <a:pt x="3510492" y="159492"/>
                  <a:pt x="4371975" y="786025"/>
                  <a:pt x="4832350" y="1005100"/>
                </a:cubicBezTo>
                <a:cubicBezTo>
                  <a:pt x="5292725" y="1224175"/>
                  <a:pt x="5829300" y="1285558"/>
                  <a:pt x="6038850" y="1163850"/>
                </a:cubicBezTo>
              </a:path>
            </a:pathLst>
          </a:custGeom>
          <a:ln w="12700" cmpd="sng">
            <a:solidFill>
              <a:schemeClr val="accent3">
                <a:lumMod val="50000"/>
              </a:schemeClr>
            </a:solidFill>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n-US" sz="2400" dirty="0">
              <a:cs typeface="+mn-ea"/>
              <a:sym typeface="+mn-lt"/>
            </a:endParaRPr>
          </a:p>
        </p:txBody>
      </p:sp>
      <p:grpSp>
        <p:nvGrpSpPr>
          <p:cNvPr id="70" name="组合 69"/>
          <p:cNvGrpSpPr/>
          <p:nvPr/>
        </p:nvGrpSpPr>
        <p:grpSpPr>
          <a:xfrm>
            <a:off x="8072615" y="2988643"/>
            <a:ext cx="1133095" cy="847308"/>
            <a:chOff x="6054436" y="2405136"/>
            <a:chExt cx="849821" cy="635481"/>
          </a:xfrm>
          <a:gradFill>
            <a:gsLst>
              <a:gs pos="0">
                <a:srgbClr val="6A9DB2"/>
              </a:gs>
              <a:gs pos="70000">
                <a:srgbClr val="4F7D94"/>
              </a:gs>
            </a:gsLst>
            <a:lin ang="5400000" scaled="1"/>
          </a:gradFill>
          <a:effectLst>
            <a:outerShdw blurRad="50800" dist="38100" dir="5400000" algn="t" rotWithShape="0">
              <a:prstClr val="black">
                <a:alpha val="40000"/>
              </a:prstClr>
            </a:outerShdw>
          </a:effectLst>
        </p:grpSpPr>
        <p:sp>
          <p:nvSpPr>
            <p:cNvPr id="71" name="Freeform 133"/>
            <p:cNvSpPr/>
            <p:nvPr/>
          </p:nvSpPr>
          <p:spPr bwMode="auto">
            <a:xfrm rot="2700000" flipH="1">
              <a:off x="6116557" y="2789035"/>
              <a:ext cx="189461" cy="313703"/>
            </a:xfrm>
            <a:custGeom>
              <a:avLst/>
              <a:gdLst>
                <a:gd name="T0" fmla="*/ 7566 w 397"/>
                <a:gd name="T1" fmla="*/ 1009717 h 659"/>
                <a:gd name="T2" fmla="*/ 0 w 397"/>
                <a:gd name="T3" fmla="*/ 1009717 h 659"/>
                <a:gd name="T4" fmla="*/ 0 w 397"/>
                <a:gd name="T5" fmla="*/ 1009717 h 659"/>
                <a:gd name="T6" fmla="*/ 11348 w 397"/>
                <a:gd name="T7" fmla="*/ 1021020 h 659"/>
                <a:gd name="T8" fmla="*/ 15131 w 397"/>
                <a:gd name="T9" fmla="*/ 1062464 h 659"/>
                <a:gd name="T10" fmla="*/ 18914 w 397"/>
                <a:gd name="T11" fmla="*/ 1069999 h 659"/>
                <a:gd name="T12" fmla="*/ 181575 w 397"/>
                <a:gd name="T13" fmla="*/ 1574858 h 659"/>
                <a:gd name="T14" fmla="*/ 348019 w 397"/>
                <a:gd name="T15" fmla="*/ 1092605 h 659"/>
                <a:gd name="T16" fmla="*/ 650644 w 397"/>
                <a:gd name="T17" fmla="*/ 1661513 h 659"/>
                <a:gd name="T18" fmla="*/ 548508 w 397"/>
                <a:gd name="T19" fmla="*/ 2124928 h 659"/>
                <a:gd name="T20" fmla="*/ 760345 w 397"/>
                <a:gd name="T21" fmla="*/ 2482850 h 659"/>
                <a:gd name="T22" fmla="*/ 650644 w 397"/>
                <a:gd name="T23" fmla="*/ 2275632 h 659"/>
                <a:gd name="T24" fmla="*/ 688472 w 397"/>
                <a:gd name="T25" fmla="*/ 1989294 h 659"/>
                <a:gd name="T26" fmla="*/ 866264 w 397"/>
                <a:gd name="T27" fmla="*/ 1740632 h 659"/>
                <a:gd name="T28" fmla="*/ 1028925 w 397"/>
                <a:gd name="T29" fmla="*/ 1454295 h 659"/>
                <a:gd name="T30" fmla="*/ 1059187 w 397"/>
                <a:gd name="T31" fmla="*/ 1363872 h 659"/>
                <a:gd name="T32" fmla="*/ 1161323 w 397"/>
                <a:gd name="T33" fmla="*/ 1823520 h 659"/>
                <a:gd name="T34" fmla="*/ 1229414 w 397"/>
                <a:gd name="T35" fmla="*/ 1529647 h 659"/>
                <a:gd name="T36" fmla="*/ 1399640 w 397"/>
                <a:gd name="T37" fmla="*/ 745985 h 659"/>
                <a:gd name="T38" fmla="*/ 714951 w 397"/>
                <a:gd name="T39" fmla="*/ 0 h 659"/>
                <a:gd name="T40" fmla="*/ 11348 w 397"/>
                <a:gd name="T41" fmla="*/ 956971 h 659"/>
                <a:gd name="T42" fmla="*/ 7566 w 397"/>
                <a:gd name="T43" fmla="*/ 1009717 h 65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97" h="659">
                  <a:moveTo>
                    <a:pt x="2" y="268"/>
                  </a:moveTo>
                  <a:cubicBezTo>
                    <a:pt x="2" y="267"/>
                    <a:pt x="0" y="264"/>
                    <a:pt x="0" y="268"/>
                  </a:cubicBezTo>
                  <a:cubicBezTo>
                    <a:pt x="0" y="268"/>
                    <a:pt x="0" y="268"/>
                    <a:pt x="0" y="268"/>
                  </a:cubicBezTo>
                  <a:cubicBezTo>
                    <a:pt x="0" y="269"/>
                    <a:pt x="2" y="270"/>
                    <a:pt x="3" y="271"/>
                  </a:cubicBezTo>
                  <a:cubicBezTo>
                    <a:pt x="3" y="275"/>
                    <a:pt x="4" y="278"/>
                    <a:pt x="4" y="282"/>
                  </a:cubicBezTo>
                  <a:cubicBezTo>
                    <a:pt x="5" y="283"/>
                    <a:pt x="5" y="283"/>
                    <a:pt x="5" y="284"/>
                  </a:cubicBezTo>
                  <a:cubicBezTo>
                    <a:pt x="10" y="335"/>
                    <a:pt x="25" y="381"/>
                    <a:pt x="48" y="418"/>
                  </a:cubicBezTo>
                  <a:cubicBezTo>
                    <a:pt x="23" y="377"/>
                    <a:pt x="37" y="299"/>
                    <a:pt x="92" y="290"/>
                  </a:cubicBezTo>
                  <a:cubicBezTo>
                    <a:pt x="158" y="280"/>
                    <a:pt x="169" y="399"/>
                    <a:pt x="172" y="441"/>
                  </a:cubicBezTo>
                  <a:cubicBezTo>
                    <a:pt x="174" y="484"/>
                    <a:pt x="145" y="521"/>
                    <a:pt x="145" y="564"/>
                  </a:cubicBezTo>
                  <a:cubicBezTo>
                    <a:pt x="145" y="613"/>
                    <a:pt x="170" y="653"/>
                    <a:pt x="201" y="659"/>
                  </a:cubicBezTo>
                  <a:cubicBezTo>
                    <a:pt x="187" y="656"/>
                    <a:pt x="174" y="616"/>
                    <a:pt x="172" y="604"/>
                  </a:cubicBezTo>
                  <a:cubicBezTo>
                    <a:pt x="168" y="580"/>
                    <a:pt x="175" y="551"/>
                    <a:pt x="182" y="528"/>
                  </a:cubicBezTo>
                  <a:cubicBezTo>
                    <a:pt x="190" y="501"/>
                    <a:pt x="211" y="483"/>
                    <a:pt x="229" y="462"/>
                  </a:cubicBezTo>
                  <a:cubicBezTo>
                    <a:pt x="247" y="440"/>
                    <a:pt x="262" y="414"/>
                    <a:pt x="272" y="386"/>
                  </a:cubicBezTo>
                  <a:cubicBezTo>
                    <a:pt x="275" y="378"/>
                    <a:pt x="278" y="370"/>
                    <a:pt x="280" y="362"/>
                  </a:cubicBezTo>
                  <a:cubicBezTo>
                    <a:pt x="284" y="420"/>
                    <a:pt x="307" y="484"/>
                    <a:pt x="307" y="484"/>
                  </a:cubicBezTo>
                  <a:cubicBezTo>
                    <a:pt x="299" y="437"/>
                    <a:pt x="325" y="406"/>
                    <a:pt x="325" y="406"/>
                  </a:cubicBezTo>
                  <a:cubicBezTo>
                    <a:pt x="397" y="291"/>
                    <a:pt x="370" y="198"/>
                    <a:pt x="370" y="198"/>
                  </a:cubicBezTo>
                  <a:cubicBezTo>
                    <a:pt x="351" y="85"/>
                    <a:pt x="277" y="0"/>
                    <a:pt x="189" y="0"/>
                  </a:cubicBezTo>
                  <a:cubicBezTo>
                    <a:pt x="87" y="0"/>
                    <a:pt x="3" y="114"/>
                    <a:pt x="3" y="254"/>
                  </a:cubicBezTo>
                  <a:cubicBezTo>
                    <a:pt x="3" y="258"/>
                    <a:pt x="2" y="263"/>
                    <a:pt x="2" y="2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en-US" sz="2400" dirty="0">
                <a:cs typeface="+mn-ea"/>
                <a:sym typeface="+mn-lt"/>
              </a:endParaRPr>
            </a:p>
          </p:txBody>
        </p:sp>
        <p:sp>
          <p:nvSpPr>
            <p:cNvPr id="89" name="Freeform 134"/>
            <p:cNvSpPr/>
            <p:nvPr/>
          </p:nvSpPr>
          <p:spPr bwMode="auto">
            <a:xfrm rot="2700000" flipH="1">
              <a:off x="6176406" y="2803550"/>
              <a:ext cx="154413" cy="197568"/>
            </a:xfrm>
            <a:custGeom>
              <a:avLst/>
              <a:gdLst>
                <a:gd name="T0" fmla="*/ 581760 w 324"/>
                <a:gd name="T1" fmla="*/ 0 h 415"/>
                <a:gd name="T2" fmla="*/ 1148410 w 324"/>
                <a:gd name="T3" fmla="*/ 648083 h 415"/>
                <a:gd name="T4" fmla="*/ 1152187 w 324"/>
                <a:gd name="T5" fmla="*/ 655619 h 415"/>
                <a:gd name="T6" fmla="*/ 1152187 w 324"/>
                <a:gd name="T7" fmla="*/ 663154 h 415"/>
                <a:gd name="T8" fmla="*/ 1042635 w 324"/>
                <a:gd name="T9" fmla="*/ 1273558 h 415"/>
                <a:gd name="T10" fmla="*/ 963304 w 324"/>
                <a:gd name="T11" fmla="*/ 983428 h 415"/>
                <a:gd name="T12" fmla="*/ 868863 w 324"/>
                <a:gd name="T13" fmla="*/ 1137913 h 415"/>
                <a:gd name="T14" fmla="*/ 642203 w 324"/>
                <a:gd name="T15" fmla="*/ 1552384 h 415"/>
                <a:gd name="T16" fmla="*/ 630870 w 324"/>
                <a:gd name="T17" fmla="*/ 1563688 h 415"/>
                <a:gd name="T18" fmla="*/ 630870 w 324"/>
                <a:gd name="T19" fmla="*/ 1541080 h 415"/>
                <a:gd name="T20" fmla="*/ 245548 w 324"/>
                <a:gd name="T21" fmla="*/ 859086 h 415"/>
                <a:gd name="T22" fmla="*/ 196439 w 324"/>
                <a:gd name="T23" fmla="*/ 862854 h 415"/>
                <a:gd name="T24" fmla="*/ 7555 w 324"/>
                <a:gd name="T25" fmla="*/ 964588 h 415"/>
                <a:gd name="T26" fmla="*/ 3778 w 324"/>
                <a:gd name="T27" fmla="*/ 945749 h 415"/>
                <a:gd name="T28" fmla="*/ 3778 w 324"/>
                <a:gd name="T29" fmla="*/ 938213 h 415"/>
                <a:gd name="T30" fmla="*/ 0 w 324"/>
                <a:gd name="T31" fmla="*/ 900534 h 415"/>
                <a:gd name="T32" fmla="*/ 0 w 324"/>
                <a:gd name="T33" fmla="*/ 889230 h 415"/>
                <a:gd name="T34" fmla="*/ 0 w 324"/>
                <a:gd name="T35" fmla="*/ 840247 h 415"/>
                <a:gd name="T36" fmla="*/ 581760 w 324"/>
                <a:gd name="T37" fmla="*/ 0 h 4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24" h="415">
                  <a:moveTo>
                    <a:pt x="154" y="0"/>
                  </a:moveTo>
                  <a:cubicBezTo>
                    <a:pt x="225" y="0"/>
                    <a:pt x="288" y="73"/>
                    <a:pt x="304" y="172"/>
                  </a:cubicBezTo>
                  <a:cubicBezTo>
                    <a:pt x="305" y="174"/>
                    <a:pt x="305" y="174"/>
                    <a:pt x="305" y="174"/>
                  </a:cubicBezTo>
                  <a:cubicBezTo>
                    <a:pt x="305" y="176"/>
                    <a:pt x="305" y="176"/>
                    <a:pt x="305" y="176"/>
                  </a:cubicBezTo>
                  <a:cubicBezTo>
                    <a:pt x="306" y="179"/>
                    <a:pt x="324" y="248"/>
                    <a:pt x="276" y="338"/>
                  </a:cubicBezTo>
                  <a:cubicBezTo>
                    <a:pt x="276" y="335"/>
                    <a:pt x="256" y="263"/>
                    <a:pt x="255" y="261"/>
                  </a:cubicBezTo>
                  <a:cubicBezTo>
                    <a:pt x="256" y="270"/>
                    <a:pt x="235" y="292"/>
                    <a:pt x="230" y="302"/>
                  </a:cubicBezTo>
                  <a:cubicBezTo>
                    <a:pt x="209" y="338"/>
                    <a:pt x="198" y="379"/>
                    <a:pt x="170" y="412"/>
                  </a:cubicBezTo>
                  <a:cubicBezTo>
                    <a:pt x="169" y="413"/>
                    <a:pt x="168" y="414"/>
                    <a:pt x="167" y="415"/>
                  </a:cubicBezTo>
                  <a:cubicBezTo>
                    <a:pt x="167" y="413"/>
                    <a:pt x="167" y="411"/>
                    <a:pt x="167" y="409"/>
                  </a:cubicBezTo>
                  <a:cubicBezTo>
                    <a:pt x="159" y="260"/>
                    <a:pt x="107" y="228"/>
                    <a:pt x="65" y="228"/>
                  </a:cubicBezTo>
                  <a:cubicBezTo>
                    <a:pt x="61" y="228"/>
                    <a:pt x="57" y="229"/>
                    <a:pt x="52" y="229"/>
                  </a:cubicBezTo>
                  <a:cubicBezTo>
                    <a:pt x="33" y="232"/>
                    <a:pt x="15" y="242"/>
                    <a:pt x="2" y="256"/>
                  </a:cubicBezTo>
                  <a:cubicBezTo>
                    <a:pt x="2" y="254"/>
                    <a:pt x="1" y="253"/>
                    <a:pt x="1" y="251"/>
                  </a:cubicBezTo>
                  <a:cubicBezTo>
                    <a:pt x="1" y="249"/>
                    <a:pt x="1" y="249"/>
                    <a:pt x="1" y="249"/>
                  </a:cubicBezTo>
                  <a:cubicBezTo>
                    <a:pt x="1" y="246"/>
                    <a:pt x="1" y="242"/>
                    <a:pt x="0" y="239"/>
                  </a:cubicBezTo>
                  <a:cubicBezTo>
                    <a:pt x="0" y="239"/>
                    <a:pt x="0" y="236"/>
                    <a:pt x="0" y="236"/>
                  </a:cubicBezTo>
                  <a:cubicBezTo>
                    <a:pt x="0" y="231"/>
                    <a:pt x="0" y="227"/>
                    <a:pt x="0" y="223"/>
                  </a:cubicBezTo>
                  <a:cubicBezTo>
                    <a:pt x="0" y="100"/>
                    <a:pt x="69" y="0"/>
                    <a:pt x="15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en-US" sz="2400" dirty="0">
                <a:cs typeface="+mn-ea"/>
                <a:sym typeface="+mn-lt"/>
              </a:endParaRPr>
            </a:p>
          </p:txBody>
        </p:sp>
        <p:sp>
          <p:nvSpPr>
            <p:cNvPr id="90" name="Freeform 135"/>
            <p:cNvSpPr/>
            <p:nvPr/>
          </p:nvSpPr>
          <p:spPr bwMode="auto">
            <a:xfrm rot="2700000" flipH="1">
              <a:off x="6216128" y="2815389"/>
              <a:ext cx="101140" cy="142811"/>
            </a:xfrm>
            <a:custGeom>
              <a:avLst/>
              <a:gdLst>
                <a:gd name="T0" fmla="*/ 162607 w 212"/>
                <a:gd name="T1" fmla="*/ 535009 h 300"/>
                <a:gd name="T2" fmla="*/ 128573 w 212"/>
                <a:gd name="T3" fmla="*/ 535009 h 300"/>
                <a:gd name="T4" fmla="*/ 3782 w 212"/>
                <a:gd name="T5" fmla="*/ 599059 h 300"/>
                <a:gd name="T6" fmla="*/ 3782 w 212"/>
                <a:gd name="T7" fmla="*/ 587756 h 300"/>
                <a:gd name="T8" fmla="*/ 3782 w 212"/>
                <a:gd name="T9" fmla="*/ 583988 h 300"/>
                <a:gd name="T10" fmla="*/ 0 w 212"/>
                <a:gd name="T11" fmla="*/ 557615 h 300"/>
                <a:gd name="T12" fmla="*/ 0 w 212"/>
                <a:gd name="T13" fmla="*/ 550079 h 300"/>
                <a:gd name="T14" fmla="*/ 0 w 212"/>
                <a:gd name="T15" fmla="*/ 523706 h 300"/>
                <a:gd name="T16" fmla="*/ 381936 w 212"/>
                <a:gd name="T17" fmla="*/ 0 h 300"/>
                <a:gd name="T18" fmla="*/ 752528 w 212"/>
                <a:gd name="T19" fmla="*/ 403140 h 300"/>
                <a:gd name="T20" fmla="*/ 756309 w 212"/>
                <a:gd name="T21" fmla="*/ 406908 h 300"/>
                <a:gd name="T22" fmla="*/ 756309 w 212"/>
                <a:gd name="T23" fmla="*/ 410676 h 300"/>
                <a:gd name="T24" fmla="*/ 684460 w 212"/>
                <a:gd name="T25" fmla="*/ 791210 h 300"/>
                <a:gd name="T26" fmla="*/ 631518 w 212"/>
                <a:gd name="T27" fmla="*/ 610362 h 300"/>
                <a:gd name="T28" fmla="*/ 567232 w 212"/>
                <a:gd name="T29" fmla="*/ 704554 h 300"/>
                <a:gd name="T30" fmla="*/ 457567 w 212"/>
                <a:gd name="T31" fmla="*/ 1130300 h 300"/>
                <a:gd name="T32" fmla="*/ 162607 w 212"/>
                <a:gd name="T33" fmla="*/ 535009 h 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2" h="300">
                  <a:moveTo>
                    <a:pt x="43" y="142"/>
                  </a:moveTo>
                  <a:cubicBezTo>
                    <a:pt x="40" y="142"/>
                    <a:pt x="37" y="142"/>
                    <a:pt x="34" y="142"/>
                  </a:cubicBezTo>
                  <a:cubicBezTo>
                    <a:pt x="21" y="144"/>
                    <a:pt x="10" y="150"/>
                    <a:pt x="1" y="159"/>
                  </a:cubicBezTo>
                  <a:cubicBezTo>
                    <a:pt x="1" y="158"/>
                    <a:pt x="1" y="157"/>
                    <a:pt x="1" y="156"/>
                  </a:cubicBezTo>
                  <a:cubicBezTo>
                    <a:pt x="1" y="155"/>
                    <a:pt x="1" y="155"/>
                    <a:pt x="1" y="155"/>
                  </a:cubicBezTo>
                  <a:cubicBezTo>
                    <a:pt x="0" y="152"/>
                    <a:pt x="0" y="150"/>
                    <a:pt x="0" y="148"/>
                  </a:cubicBezTo>
                  <a:cubicBezTo>
                    <a:pt x="0" y="146"/>
                    <a:pt x="0" y="146"/>
                    <a:pt x="0" y="146"/>
                  </a:cubicBezTo>
                  <a:cubicBezTo>
                    <a:pt x="0" y="143"/>
                    <a:pt x="0" y="141"/>
                    <a:pt x="0" y="139"/>
                  </a:cubicBezTo>
                  <a:cubicBezTo>
                    <a:pt x="0" y="62"/>
                    <a:pt x="45" y="0"/>
                    <a:pt x="101" y="0"/>
                  </a:cubicBezTo>
                  <a:cubicBezTo>
                    <a:pt x="147" y="0"/>
                    <a:pt x="189" y="45"/>
                    <a:pt x="199" y="107"/>
                  </a:cubicBezTo>
                  <a:cubicBezTo>
                    <a:pt x="200" y="108"/>
                    <a:pt x="200" y="108"/>
                    <a:pt x="200" y="108"/>
                  </a:cubicBezTo>
                  <a:cubicBezTo>
                    <a:pt x="200" y="109"/>
                    <a:pt x="200" y="109"/>
                    <a:pt x="200" y="109"/>
                  </a:cubicBezTo>
                  <a:cubicBezTo>
                    <a:pt x="201" y="111"/>
                    <a:pt x="212" y="154"/>
                    <a:pt x="181" y="210"/>
                  </a:cubicBezTo>
                  <a:cubicBezTo>
                    <a:pt x="181" y="208"/>
                    <a:pt x="167" y="164"/>
                    <a:pt x="167" y="162"/>
                  </a:cubicBezTo>
                  <a:cubicBezTo>
                    <a:pt x="168" y="168"/>
                    <a:pt x="154" y="181"/>
                    <a:pt x="150" y="187"/>
                  </a:cubicBezTo>
                  <a:cubicBezTo>
                    <a:pt x="137" y="210"/>
                    <a:pt x="126" y="275"/>
                    <a:pt x="121" y="300"/>
                  </a:cubicBezTo>
                  <a:cubicBezTo>
                    <a:pt x="121" y="300"/>
                    <a:pt x="94" y="134"/>
                    <a:pt x="43" y="1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en-US" sz="2400" dirty="0">
                <a:cs typeface="+mn-ea"/>
                <a:sym typeface="+mn-lt"/>
              </a:endParaRPr>
            </a:p>
          </p:txBody>
        </p:sp>
        <p:sp>
          <p:nvSpPr>
            <p:cNvPr id="91" name="Freeform 107"/>
            <p:cNvSpPr/>
            <p:nvPr/>
          </p:nvSpPr>
          <p:spPr bwMode="auto">
            <a:xfrm rot="2700000" flipH="1">
              <a:off x="6219230" y="2554544"/>
              <a:ext cx="183510" cy="293579"/>
            </a:xfrm>
            <a:custGeom>
              <a:avLst/>
              <a:gdLst>
                <a:gd name="T0" fmla="*/ 587375 w 312"/>
                <a:gd name="T1" fmla="*/ 0 h 495"/>
                <a:gd name="T2" fmla="*/ 1174750 w 312"/>
                <a:gd name="T3" fmla="*/ 597631 h 495"/>
                <a:gd name="T4" fmla="*/ 1174750 w 312"/>
                <a:gd name="T5" fmla="*/ 612666 h 495"/>
                <a:gd name="T6" fmla="*/ 1174750 w 312"/>
                <a:gd name="T7" fmla="*/ 612666 h 495"/>
                <a:gd name="T8" fmla="*/ 798228 w 312"/>
                <a:gd name="T9" fmla="*/ 1804170 h 495"/>
                <a:gd name="T10" fmla="*/ 779401 w 312"/>
                <a:gd name="T11" fmla="*/ 1826722 h 495"/>
                <a:gd name="T12" fmla="*/ 779401 w 312"/>
                <a:gd name="T13" fmla="*/ 1826722 h 495"/>
                <a:gd name="T14" fmla="*/ 779401 w 312"/>
                <a:gd name="T15" fmla="*/ 1826722 h 495"/>
                <a:gd name="T16" fmla="*/ 692801 w 312"/>
                <a:gd name="T17" fmla="*/ 1860550 h 495"/>
                <a:gd name="T18" fmla="*/ 579845 w 312"/>
                <a:gd name="T19" fmla="*/ 1762824 h 495"/>
                <a:gd name="T20" fmla="*/ 587375 w 312"/>
                <a:gd name="T21" fmla="*/ 1740272 h 495"/>
                <a:gd name="T22" fmla="*/ 587375 w 312"/>
                <a:gd name="T23" fmla="*/ 1740272 h 495"/>
                <a:gd name="T24" fmla="*/ 621262 w 312"/>
                <a:gd name="T25" fmla="*/ 1559855 h 495"/>
                <a:gd name="T26" fmla="*/ 459357 w 312"/>
                <a:gd name="T27" fmla="*/ 1168952 h 495"/>
                <a:gd name="T28" fmla="*/ 459357 w 312"/>
                <a:gd name="T29" fmla="*/ 1165193 h 495"/>
                <a:gd name="T30" fmla="*/ 158139 w 312"/>
                <a:gd name="T31" fmla="*/ 992293 h 495"/>
                <a:gd name="T32" fmla="*/ 0 w 312"/>
                <a:gd name="T33" fmla="*/ 590114 h 495"/>
                <a:gd name="T34" fmla="*/ 587375 w 312"/>
                <a:gd name="T35" fmla="*/ 0 h 49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connsiteX0" fmla="*/ 5000 w 10000"/>
                <a:gd name="connsiteY0" fmla="*/ 0 h 10000"/>
                <a:gd name="connsiteX1" fmla="*/ 10000 w 10000"/>
                <a:gd name="connsiteY1" fmla="*/ 3212 h 10000"/>
                <a:gd name="connsiteX2" fmla="*/ 10000 w 10000"/>
                <a:gd name="connsiteY2" fmla="*/ 3293 h 10000"/>
                <a:gd name="connsiteX3" fmla="*/ 10000 w 10000"/>
                <a:gd name="connsiteY3" fmla="*/ 3293 h 10000"/>
                <a:gd name="connsiteX4" fmla="*/ 6795 w 10000"/>
                <a:gd name="connsiteY4" fmla="*/ 9697 h 10000"/>
                <a:gd name="connsiteX5" fmla="*/ 6635 w 10000"/>
                <a:gd name="connsiteY5" fmla="*/ 9818 h 10000"/>
                <a:gd name="connsiteX6" fmla="*/ 6635 w 10000"/>
                <a:gd name="connsiteY6" fmla="*/ 9818 h 10000"/>
                <a:gd name="connsiteX7" fmla="*/ 6635 w 10000"/>
                <a:gd name="connsiteY7" fmla="*/ 9818 h 10000"/>
                <a:gd name="connsiteX8" fmla="*/ 5897 w 10000"/>
                <a:gd name="connsiteY8" fmla="*/ 10000 h 10000"/>
                <a:gd name="connsiteX9" fmla="*/ 4936 w 10000"/>
                <a:gd name="connsiteY9" fmla="*/ 9475 h 10000"/>
                <a:gd name="connsiteX10" fmla="*/ 5000 w 10000"/>
                <a:gd name="connsiteY10" fmla="*/ 9354 h 10000"/>
                <a:gd name="connsiteX11" fmla="*/ 5288 w 10000"/>
                <a:gd name="connsiteY11" fmla="*/ 8384 h 10000"/>
                <a:gd name="connsiteX12" fmla="*/ 3910 w 10000"/>
                <a:gd name="connsiteY12" fmla="*/ 6283 h 10000"/>
                <a:gd name="connsiteX13" fmla="*/ 3910 w 10000"/>
                <a:gd name="connsiteY13" fmla="*/ 6263 h 10000"/>
                <a:gd name="connsiteX14" fmla="*/ 1346 w 10000"/>
                <a:gd name="connsiteY14" fmla="*/ 5333 h 10000"/>
                <a:gd name="connsiteX15" fmla="*/ 0 w 10000"/>
                <a:gd name="connsiteY15" fmla="*/ 3172 h 10000"/>
                <a:gd name="connsiteX16" fmla="*/ 5000 w 10000"/>
                <a:gd name="connsiteY16" fmla="*/ 0 h 10000"/>
                <a:gd name="connsiteX0-1" fmla="*/ 5000 w 10000"/>
                <a:gd name="connsiteY0-2" fmla="*/ 0 h 10000"/>
                <a:gd name="connsiteX1-3" fmla="*/ 10000 w 10000"/>
                <a:gd name="connsiteY1-4" fmla="*/ 3212 h 10000"/>
                <a:gd name="connsiteX2-5" fmla="*/ 10000 w 10000"/>
                <a:gd name="connsiteY2-6" fmla="*/ 3293 h 10000"/>
                <a:gd name="connsiteX3-7" fmla="*/ 10000 w 10000"/>
                <a:gd name="connsiteY3-8" fmla="*/ 3293 h 10000"/>
                <a:gd name="connsiteX4-9" fmla="*/ 6795 w 10000"/>
                <a:gd name="connsiteY4-10" fmla="*/ 9697 h 10000"/>
                <a:gd name="connsiteX5-11" fmla="*/ 6635 w 10000"/>
                <a:gd name="connsiteY5-12" fmla="*/ 9818 h 10000"/>
                <a:gd name="connsiteX6-13" fmla="*/ 6635 w 10000"/>
                <a:gd name="connsiteY6-14" fmla="*/ 9818 h 10000"/>
                <a:gd name="connsiteX7-15" fmla="*/ 6635 w 10000"/>
                <a:gd name="connsiteY7-16" fmla="*/ 9818 h 10000"/>
                <a:gd name="connsiteX8-17" fmla="*/ 5897 w 10000"/>
                <a:gd name="connsiteY8-18" fmla="*/ 10000 h 10000"/>
                <a:gd name="connsiteX9-19" fmla="*/ 4936 w 10000"/>
                <a:gd name="connsiteY9-20" fmla="*/ 9475 h 10000"/>
                <a:gd name="connsiteX10-21" fmla="*/ 5288 w 10000"/>
                <a:gd name="connsiteY10-22" fmla="*/ 8384 h 10000"/>
                <a:gd name="connsiteX11-23" fmla="*/ 3910 w 10000"/>
                <a:gd name="connsiteY11-24" fmla="*/ 6283 h 10000"/>
                <a:gd name="connsiteX12-25" fmla="*/ 3910 w 10000"/>
                <a:gd name="connsiteY12-26" fmla="*/ 6263 h 10000"/>
                <a:gd name="connsiteX13-27" fmla="*/ 1346 w 10000"/>
                <a:gd name="connsiteY13-28" fmla="*/ 5333 h 10000"/>
                <a:gd name="connsiteX14-29" fmla="*/ 0 w 10000"/>
                <a:gd name="connsiteY14-30" fmla="*/ 3172 h 10000"/>
                <a:gd name="connsiteX15-31" fmla="*/ 5000 w 10000"/>
                <a:gd name="connsiteY15-32" fmla="*/ 0 h 10000"/>
                <a:gd name="connsiteX0-33" fmla="*/ 5000 w 10000"/>
                <a:gd name="connsiteY0-34" fmla="*/ 0 h 10086"/>
                <a:gd name="connsiteX1-35" fmla="*/ 10000 w 10000"/>
                <a:gd name="connsiteY1-36" fmla="*/ 3212 h 10086"/>
                <a:gd name="connsiteX2-37" fmla="*/ 10000 w 10000"/>
                <a:gd name="connsiteY2-38" fmla="*/ 3293 h 10086"/>
                <a:gd name="connsiteX3-39" fmla="*/ 10000 w 10000"/>
                <a:gd name="connsiteY3-40" fmla="*/ 3293 h 10086"/>
                <a:gd name="connsiteX4-41" fmla="*/ 6795 w 10000"/>
                <a:gd name="connsiteY4-42" fmla="*/ 9697 h 10086"/>
                <a:gd name="connsiteX5-43" fmla="*/ 6635 w 10000"/>
                <a:gd name="connsiteY5-44" fmla="*/ 9818 h 10086"/>
                <a:gd name="connsiteX6-45" fmla="*/ 6635 w 10000"/>
                <a:gd name="connsiteY6-46" fmla="*/ 9818 h 10086"/>
                <a:gd name="connsiteX7-47" fmla="*/ 6635 w 10000"/>
                <a:gd name="connsiteY7-48" fmla="*/ 9818 h 10086"/>
                <a:gd name="connsiteX8-49" fmla="*/ 5897 w 10000"/>
                <a:gd name="connsiteY8-50" fmla="*/ 10000 h 10086"/>
                <a:gd name="connsiteX9-51" fmla="*/ 5288 w 10000"/>
                <a:gd name="connsiteY9-52" fmla="*/ 8384 h 10086"/>
                <a:gd name="connsiteX10-53" fmla="*/ 3910 w 10000"/>
                <a:gd name="connsiteY10-54" fmla="*/ 6283 h 10086"/>
                <a:gd name="connsiteX11-55" fmla="*/ 3910 w 10000"/>
                <a:gd name="connsiteY11-56" fmla="*/ 6263 h 10086"/>
                <a:gd name="connsiteX12-57" fmla="*/ 1346 w 10000"/>
                <a:gd name="connsiteY12-58" fmla="*/ 5333 h 10086"/>
                <a:gd name="connsiteX13-59" fmla="*/ 0 w 10000"/>
                <a:gd name="connsiteY13-60" fmla="*/ 3172 h 10086"/>
                <a:gd name="connsiteX14-61" fmla="*/ 5000 w 10000"/>
                <a:gd name="connsiteY14-62" fmla="*/ 0 h 1008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0000" h="10086">
                  <a:moveTo>
                    <a:pt x="5000" y="0"/>
                  </a:moveTo>
                  <a:cubicBezTo>
                    <a:pt x="7756" y="0"/>
                    <a:pt x="10000" y="1455"/>
                    <a:pt x="10000" y="3212"/>
                  </a:cubicBezTo>
                  <a:lnTo>
                    <a:pt x="10000" y="3293"/>
                  </a:lnTo>
                  <a:lnTo>
                    <a:pt x="10000" y="3293"/>
                  </a:lnTo>
                  <a:cubicBezTo>
                    <a:pt x="10000" y="5717"/>
                    <a:pt x="8814" y="7859"/>
                    <a:pt x="6795" y="9697"/>
                  </a:cubicBezTo>
                  <a:cubicBezTo>
                    <a:pt x="6731" y="9737"/>
                    <a:pt x="6699" y="9778"/>
                    <a:pt x="6635" y="9818"/>
                  </a:cubicBezTo>
                  <a:lnTo>
                    <a:pt x="6635" y="9818"/>
                  </a:lnTo>
                  <a:lnTo>
                    <a:pt x="6635" y="9818"/>
                  </a:lnTo>
                  <a:cubicBezTo>
                    <a:pt x="6442" y="9919"/>
                    <a:pt x="6121" y="10239"/>
                    <a:pt x="5897" y="10000"/>
                  </a:cubicBezTo>
                  <a:cubicBezTo>
                    <a:pt x="5673" y="9761"/>
                    <a:pt x="5619" y="9003"/>
                    <a:pt x="5288" y="8384"/>
                  </a:cubicBezTo>
                  <a:cubicBezTo>
                    <a:pt x="5064" y="7556"/>
                    <a:pt x="4744" y="6848"/>
                    <a:pt x="3910" y="6283"/>
                  </a:cubicBezTo>
                  <a:lnTo>
                    <a:pt x="3910" y="6263"/>
                  </a:lnTo>
                  <a:cubicBezTo>
                    <a:pt x="3237" y="5818"/>
                    <a:pt x="2340" y="5475"/>
                    <a:pt x="1346" y="5333"/>
                  </a:cubicBezTo>
                  <a:cubicBezTo>
                    <a:pt x="513" y="4768"/>
                    <a:pt x="0" y="4000"/>
                    <a:pt x="0" y="3172"/>
                  </a:cubicBezTo>
                  <a:cubicBezTo>
                    <a:pt x="0" y="1414"/>
                    <a:pt x="2244" y="0"/>
                    <a:pt x="5000" y="0"/>
                  </a:cubicBezTo>
                  <a:close/>
                </a:path>
              </a:pathLst>
            </a:custGeom>
            <a:grpFill/>
            <a:ln>
              <a:noFill/>
            </a:ln>
          </p:spPr>
          <p:txBody>
            <a:bodyPr/>
            <a:lstStyle/>
            <a:p>
              <a:endParaRPr lang="en-US" sz="2400" dirty="0">
                <a:cs typeface="+mn-ea"/>
                <a:sym typeface="+mn-lt"/>
              </a:endParaRPr>
            </a:p>
          </p:txBody>
        </p:sp>
        <p:sp>
          <p:nvSpPr>
            <p:cNvPr id="92" name="Freeform 107"/>
            <p:cNvSpPr/>
            <p:nvPr/>
          </p:nvSpPr>
          <p:spPr bwMode="auto">
            <a:xfrm rot="2700000">
              <a:off x="6369742" y="2705056"/>
              <a:ext cx="183510" cy="293579"/>
            </a:xfrm>
            <a:custGeom>
              <a:avLst/>
              <a:gdLst>
                <a:gd name="T0" fmla="*/ 587375 w 312"/>
                <a:gd name="T1" fmla="*/ 0 h 495"/>
                <a:gd name="T2" fmla="*/ 1174750 w 312"/>
                <a:gd name="T3" fmla="*/ 597631 h 495"/>
                <a:gd name="T4" fmla="*/ 1174750 w 312"/>
                <a:gd name="T5" fmla="*/ 612666 h 495"/>
                <a:gd name="T6" fmla="*/ 1174750 w 312"/>
                <a:gd name="T7" fmla="*/ 612666 h 495"/>
                <a:gd name="T8" fmla="*/ 798228 w 312"/>
                <a:gd name="T9" fmla="*/ 1804170 h 495"/>
                <a:gd name="T10" fmla="*/ 779401 w 312"/>
                <a:gd name="T11" fmla="*/ 1826722 h 495"/>
                <a:gd name="T12" fmla="*/ 779401 w 312"/>
                <a:gd name="T13" fmla="*/ 1826722 h 495"/>
                <a:gd name="T14" fmla="*/ 779401 w 312"/>
                <a:gd name="T15" fmla="*/ 1826722 h 495"/>
                <a:gd name="T16" fmla="*/ 692801 w 312"/>
                <a:gd name="T17" fmla="*/ 1860550 h 495"/>
                <a:gd name="T18" fmla="*/ 579845 w 312"/>
                <a:gd name="T19" fmla="*/ 1762824 h 495"/>
                <a:gd name="T20" fmla="*/ 587375 w 312"/>
                <a:gd name="T21" fmla="*/ 1740272 h 495"/>
                <a:gd name="T22" fmla="*/ 587375 w 312"/>
                <a:gd name="T23" fmla="*/ 1740272 h 495"/>
                <a:gd name="T24" fmla="*/ 621262 w 312"/>
                <a:gd name="T25" fmla="*/ 1559855 h 495"/>
                <a:gd name="T26" fmla="*/ 459357 w 312"/>
                <a:gd name="T27" fmla="*/ 1168952 h 495"/>
                <a:gd name="T28" fmla="*/ 459357 w 312"/>
                <a:gd name="T29" fmla="*/ 1165193 h 495"/>
                <a:gd name="T30" fmla="*/ 158139 w 312"/>
                <a:gd name="T31" fmla="*/ 992293 h 495"/>
                <a:gd name="T32" fmla="*/ 0 w 312"/>
                <a:gd name="T33" fmla="*/ 590114 h 495"/>
                <a:gd name="T34" fmla="*/ 587375 w 312"/>
                <a:gd name="T35" fmla="*/ 0 h 49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connsiteX0" fmla="*/ 5000 w 10000"/>
                <a:gd name="connsiteY0" fmla="*/ 0 h 10000"/>
                <a:gd name="connsiteX1" fmla="*/ 10000 w 10000"/>
                <a:gd name="connsiteY1" fmla="*/ 3212 h 10000"/>
                <a:gd name="connsiteX2" fmla="*/ 10000 w 10000"/>
                <a:gd name="connsiteY2" fmla="*/ 3293 h 10000"/>
                <a:gd name="connsiteX3" fmla="*/ 10000 w 10000"/>
                <a:gd name="connsiteY3" fmla="*/ 3293 h 10000"/>
                <a:gd name="connsiteX4" fmla="*/ 6795 w 10000"/>
                <a:gd name="connsiteY4" fmla="*/ 9697 h 10000"/>
                <a:gd name="connsiteX5" fmla="*/ 6635 w 10000"/>
                <a:gd name="connsiteY5" fmla="*/ 9818 h 10000"/>
                <a:gd name="connsiteX6" fmla="*/ 6635 w 10000"/>
                <a:gd name="connsiteY6" fmla="*/ 9818 h 10000"/>
                <a:gd name="connsiteX7" fmla="*/ 6635 w 10000"/>
                <a:gd name="connsiteY7" fmla="*/ 9818 h 10000"/>
                <a:gd name="connsiteX8" fmla="*/ 5897 w 10000"/>
                <a:gd name="connsiteY8" fmla="*/ 10000 h 10000"/>
                <a:gd name="connsiteX9" fmla="*/ 4936 w 10000"/>
                <a:gd name="connsiteY9" fmla="*/ 9475 h 10000"/>
                <a:gd name="connsiteX10" fmla="*/ 5000 w 10000"/>
                <a:gd name="connsiteY10" fmla="*/ 9354 h 10000"/>
                <a:gd name="connsiteX11" fmla="*/ 5288 w 10000"/>
                <a:gd name="connsiteY11" fmla="*/ 8384 h 10000"/>
                <a:gd name="connsiteX12" fmla="*/ 3910 w 10000"/>
                <a:gd name="connsiteY12" fmla="*/ 6283 h 10000"/>
                <a:gd name="connsiteX13" fmla="*/ 3910 w 10000"/>
                <a:gd name="connsiteY13" fmla="*/ 6263 h 10000"/>
                <a:gd name="connsiteX14" fmla="*/ 1346 w 10000"/>
                <a:gd name="connsiteY14" fmla="*/ 5333 h 10000"/>
                <a:gd name="connsiteX15" fmla="*/ 0 w 10000"/>
                <a:gd name="connsiteY15" fmla="*/ 3172 h 10000"/>
                <a:gd name="connsiteX16" fmla="*/ 5000 w 10000"/>
                <a:gd name="connsiteY16" fmla="*/ 0 h 10000"/>
                <a:gd name="connsiteX0-1" fmla="*/ 5000 w 10000"/>
                <a:gd name="connsiteY0-2" fmla="*/ 0 h 10000"/>
                <a:gd name="connsiteX1-3" fmla="*/ 10000 w 10000"/>
                <a:gd name="connsiteY1-4" fmla="*/ 3212 h 10000"/>
                <a:gd name="connsiteX2-5" fmla="*/ 10000 w 10000"/>
                <a:gd name="connsiteY2-6" fmla="*/ 3293 h 10000"/>
                <a:gd name="connsiteX3-7" fmla="*/ 10000 w 10000"/>
                <a:gd name="connsiteY3-8" fmla="*/ 3293 h 10000"/>
                <a:gd name="connsiteX4-9" fmla="*/ 6795 w 10000"/>
                <a:gd name="connsiteY4-10" fmla="*/ 9697 h 10000"/>
                <a:gd name="connsiteX5-11" fmla="*/ 6635 w 10000"/>
                <a:gd name="connsiteY5-12" fmla="*/ 9818 h 10000"/>
                <a:gd name="connsiteX6-13" fmla="*/ 6635 w 10000"/>
                <a:gd name="connsiteY6-14" fmla="*/ 9818 h 10000"/>
                <a:gd name="connsiteX7-15" fmla="*/ 6635 w 10000"/>
                <a:gd name="connsiteY7-16" fmla="*/ 9818 h 10000"/>
                <a:gd name="connsiteX8-17" fmla="*/ 5897 w 10000"/>
                <a:gd name="connsiteY8-18" fmla="*/ 10000 h 10000"/>
                <a:gd name="connsiteX9-19" fmla="*/ 4936 w 10000"/>
                <a:gd name="connsiteY9-20" fmla="*/ 9475 h 10000"/>
                <a:gd name="connsiteX10-21" fmla="*/ 5288 w 10000"/>
                <a:gd name="connsiteY10-22" fmla="*/ 8384 h 10000"/>
                <a:gd name="connsiteX11-23" fmla="*/ 3910 w 10000"/>
                <a:gd name="connsiteY11-24" fmla="*/ 6283 h 10000"/>
                <a:gd name="connsiteX12-25" fmla="*/ 3910 w 10000"/>
                <a:gd name="connsiteY12-26" fmla="*/ 6263 h 10000"/>
                <a:gd name="connsiteX13-27" fmla="*/ 1346 w 10000"/>
                <a:gd name="connsiteY13-28" fmla="*/ 5333 h 10000"/>
                <a:gd name="connsiteX14-29" fmla="*/ 0 w 10000"/>
                <a:gd name="connsiteY14-30" fmla="*/ 3172 h 10000"/>
                <a:gd name="connsiteX15-31" fmla="*/ 5000 w 10000"/>
                <a:gd name="connsiteY15-32" fmla="*/ 0 h 10000"/>
                <a:gd name="connsiteX0-33" fmla="*/ 5000 w 10000"/>
                <a:gd name="connsiteY0-34" fmla="*/ 0 h 10086"/>
                <a:gd name="connsiteX1-35" fmla="*/ 10000 w 10000"/>
                <a:gd name="connsiteY1-36" fmla="*/ 3212 h 10086"/>
                <a:gd name="connsiteX2-37" fmla="*/ 10000 w 10000"/>
                <a:gd name="connsiteY2-38" fmla="*/ 3293 h 10086"/>
                <a:gd name="connsiteX3-39" fmla="*/ 10000 w 10000"/>
                <a:gd name="connsiteY3-40" fmla="*/ 3293 h 10086"/>
                <a:gd name="connsiteX4-41" fmla="*/ 6795 w 10000"/>
                <a:gd name="connsiteY4-42" fmla="*/ 9697 h 10086"/>
                <a:gd name="connsiteX5-43" fmla="*/ 6635 w 10000"/>
                <a:gd name="connsiteY5-44" fmla="*/ 9818 h 10086"/>
                <a:gd name="connsiteX6-45" fmla="*/ 6635 w 10000"/>
                <a:gd name="connsiteY6-46" fmla="*/ 9818 h 10086"/>
                <a:gd name="connsiteX7-47" fmla="*/ 6635 w 10000"/>
                <a:gd name="connsiteY7-48" fmla="*/ 9818 h 10086"/>
                <a:gd name="connsiteX8-49" fmla="*/ 5897 w 10000"/>
                <a:gd name="connsiteY8-50" fmla="*/ 10000 h 10086"/>
                <a:gd name="connsiteX9-51" fmla="*/ 5288 w 10000"/>
                <a:gd name="connsiteY9-52" fmla="*/ 8384 h 10086"/>
                <a:gd name="connsiteX10-53" fmla="*/ 3910 w 10000"/>
                <a:gd name="connsiteY10-54" fmla="*/ 6283 h 10086"/>
                <a:gd name="connsiteX11-55" fmla="*/ 3910 w 10000"/>
                <a:gd name="connsiteY11-56" fmla="*/ 6263 h 10086"/>
                <a:gd name="connsiteX12-57" fmla="*/ 1346 w 10000"/>
                <a:gd name="connsiteY12-58" fmla="*/ 5333 h 10086"/>
                <a:gd name="connsiteX13-59" fmla="*/ 0 w 10000"/>
                <a:gd name="connsiteY13-60" fmla="*/ 3172 h 10086"/>
                <a:gd name="connsiteX14-61" fmla="*/ 5000 w 10000"/>
                <a:gd name="connsiteY14-62" fmla="*/ 0 h 1008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0000" h="10086">
                  <a:moveTo>
                    <a:pt x="5000" y="0"/>
                  </a:moveTo>
                  <a:cubicBezTo>
                    <a:pt x="7756" y="0"/>
                    <a:pt x="10000" y="1455"/>
                    <a:pt x="10000" y="3212"/>
                  </a:cubicBezTo>
                  <a:lnTo>
                    <a:pt x="10000" y="3293"/>
                  </a:lnTo>
                  <a:lnTo>
                    <a:pt x="10000" y="3293"/>
                  </a:lnTo>
                  <a:cubicBezTo>
                    <a:pt x="10000" y="5717"/>
                    <a:pt x="8814" y="7859"/>
                    <a:pt x="6795" y="9697"/>
                  </a:cubicBezTo>
                  <a:cubicBezTo>
                    <a:pt x="6731" y="9737"/>
                    <a:pt x="6699" y="9778"/>
                    <a:pt x="6635" y="9818"/>
                  </a:cubicBezTo>
                  <a:lnTo>
                    <a:pt x="6635" y="9818"/>
                  </a:lnTo>
                  <a:lnTo>
                    <a:pt x="6635" y="9818"/>
                  </a:lnTo>
                  <a:cubicBezTo>
                    <a:pt x="6442" y="9919"/>
                    <a:pt x="6121" y="10239"/>
                    <a:pt x="5897" y="10000"/>
                  </a:cubicBezTo>
                  <a:cubicBezTo>
                    <a:pt x="5673" y="9761"/>
                    <a:pt x="5619" y="9003"/>
                    <a:pt x="5288" y="8384"/>
                  </a:cubicBezTo>
                  <a:cubicBezTo>
                    <a:pt x="5064" y="7556"/>
                    <a:pt x="4744" y="6848"/>
                    <a:pt x="3910" y="6283"/>
                  </a:cubicBezTo>
                  <a:lnTo>
                    <a:pt x="3910" y="6263"/>
                  </a:lnTo>
                  <a:cubicBezTo>
                    <a:pt x="3237" y="5818"/>
                    <a:pt x="2340" y="5475"/>
                    <a:pt x="1346" y="5333"/>
                  </a:cubicBezTo>
                  <a:cubicBezTo>
                    <a:pt x="513" y="4768"/>
                    <a:pt x="0" y="4000"/>
                    <a:pt x="0" y="3172"/>
                  </a:cubicBezTo>
                  <a:cubicBezTo>
                    <a:pt x="0" y="1414"/>
                    <a:pt x="2244" y="0"/>
                    <a:pt x="5000" y="0"/>
                  </a:cubicBezTo>
                  <a:close/>
                </a:path>
              </a:pathLst>
            </a:custGeom>
            <a:grpFill/>
            <a:ln>
              <a:noFill/>
            </a:ln>
          </p:spPr>
          <p:txBody>
            <a:bodyPr/>
            <a:lstStyle/>
            <a:p>
              <a:endParaRPr lang="en-US" sz="2400" dirty="0">
                <a:cs typeface="+mn-ea"/>
                <a:sym typeface="+mn-lt"/>
              </a:endParaRPr>
            </a:p>
          </p:txBody>
        </p:sp>
        <p:sp>
          <p:nvSpPr>
            <p:cNvPr id="93" name="Freeform 108"/>
            <p:cNvSpPr/>
            <p:nvPr/>
          </p:nvSpPr>
          <p:spPr bwMode="auto">
            <a:xfrm rot="2700000">
              <a:off x="6407803" y="2259335"/>
              <a:ext cx="350653" cy="642255"/>
            </a:xfrm>
            <a:custGeom>
              <a:avLst/>
              <a:gdLst>
                <a:gd name="T0" fmla="*/ 1122363 w 596"/>
                <a:gd name="T1" fmla="*/ 4105275 h 1092"/>
                <a:gd name="T2" fmla="*/ 598844 w 596"/>
                <a:gd name="T3" fmla="*/ 4105275 h 1092"/>
                <a:gd name="T4" fmla="*/ 79093 w 596"/>
                <a:gd name="T5" fmla="*/ 1928577 h 1092"/>
                <a:gd name="T6" fmla="*/ 1122363 w 596"/>
                <a:gd name="T7" fmla="*/ 0 h 1092"/>
                <a:gd name="T8" fmla="*/ 1126129 w 596"/>
                <a:gd name="T9" fmla="*/ 0 h 1092"/>
                <a:gd name="T10" fmla="*/ 2165632 w 596"/>
                <a:gd name="T11" fmla="*/ 1928577 h 1092"/>
                <a:gd name="T12" fmla="*/ 1645881 w 596"/>
                <a:gd name="T13" fmla="*/ 4105275 h 1092"/>
                <a:gd name="T14" fmla="*/ 1122363 w 596"/>
                <a:gd name="T15" fmla="*/ 4105275 h 109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96" h="1092">
                  <a:moveTo>
                    <a:pt x="298" y="1092"/>
                  </a:moveTo>
                  <a:cubicBezTo>
                    <a:pt x="159" y="1092"/>
                    <a:pt x="159" y="1092"/>
                    <a:pt x="159" y="1092"/>
                  </a:cubicBezTo>
                  <a:cubicBezTo>
                    <a:pt x="31" y="824"/>
                    <a:pt x="21" y="513"/>
                    <a:pt x="21" y="513"/>
                  </a:cubicBezTo>
                  <a:cubicBezTo>
                    <a:pt x="0" y="212"/>
                    <a:pt x="298" y="0"/>
                    <a:pt x="298" y="0"/>
                  </a:cubicBezTo>
                  <a:cubicBezTo>
                    <a:pt x="299" y="0"/>
                    <a:pt x="299" y="0"/>
                    <a:pt x="299" y="0"/>
                  </a:cubicBezTo>
                  <a:cubicBezTo>
                    <a:pt x="299" y="0"/>
                    <a:pt x="596" y="212"/>
                    <a:pt x="575" y="513"/>
                  </a:cubicBezTo>
                  <a:cubicBezTo>
                    <a:pt x="575" y="513"/>
                    <a:pt x="566" y="824"/>
                    <a:pt x="437" y="1092"/>
                  </a:cubicBezTo>
                  <a:lnTo>
                    <a:pt x="298" y="1092"/>
                  </a:lnTo>
                  <a:close/>
                </a:path>
              </a:pathLst>
            </a:custGeom>
            <a:grpFill/>
            <a:ln>
              <a:noFill/>
            </a:ln>
          </p:spPr>
          <p:txBody>
            <a:bodyPr/>
            <a:lstStyle/>
            <a:p>
              <a:endParaRPr lang="en-US" sz="2400" dirty="0">
                <a:cs typeface="+mn-ea"/>
                <a:sym typeface="+mn-lt"/>
              </a:endParaRPr>
            </a:p>
          </p:txBody>
        </p:sp>
        <p:sp>
          <p:nvSpPr>
            <p:cNvPr id="96" name="Oval 113"/>
            <p:cNvSpPr>
              <a:spLocks noChangeArrowheads="1"/>
            </p:cNvSpPr>
            <p:nvPr/>
          </p:nvSpPr>
          <p:spPr bwMode="auto">
            <a:xfrm rot="2700000">
              <a:off x="6568043" y="2481147"/>
              <a:ext cx="117123" cy="114085"/>
            </a:xfrm>
            <a:prstGeom prst="ellipse">
              <a:avLst/>
            </a:prstGeom>
            <a:grpFill/>
            <a:ln>
              <a:noFill/>
            </a:ln>
          </p:spPr>
          <p:txBody>
            <a:bodyPr/>
            <a:lstStyle/>
            <a:p>
              <a:pPr eaLnBrk="1" hangingPunct="1"/>
              <a:endParaRPr lang="en-US" sz="2400" dirty="0">
                <a:cs typeface="+mn-ea"/>
                <a:sym typeface="+mn-lt"/>
              </a:endParaRPr>
            </a:p>
          </p:txBody>
        </p:sp>
        <p:sp>
          <p:nvSpPr>
            <p:cNvPr id="97" name="Oval 116"/>
            <p:cNvSpPr>
              <a:spLocks noChangeArrowheads="1"/>
            </p:cNvSpPr>
            <p:nvPr/>
          </p:nvSpPr>
          <p:spPr bwMode="auto">
            <a:xfrm rot="2700000">
              <a:off x="6500229" y="2593093"/>
              <a:ext cx="70303" cy="72640"/>
            </a:xfrm>
            <a:prstGeom prst="ellipse">
              <a:avLst/>
            </a:prstGeom>
            <a:grpFill/>
            <a:ln>
              <a:noFill/>
            </a:ln>
          </p:spPr>
          <p:txBody>
            <a:bodyPr/>
            <a:lstStyle/>
            <a:p>
              <a:pPr eaLnBrk="1" hangingPunct="1"/>
              <a:endParaRPr lang="en-US" sz="2400" dirty="0">
                <a:cs typeface="+mn-ea"/>
                <a:sym typeface="+mn-lt"/>
              </a:endParaRPr>
            </a:p>
          </p:txBody>
        </p:sp>
        <p:sp>
          <p:nvSpPr>
            <p:cNvPr id="98" name="Oval 119"/>
            <p:cNvSpPr>
              <a:spLocks noChangeArrowheads="1"/>
            </p:cNvSpPr>
            <p:nvPr/>
          </p:nvSpPr>
          <p:spPr bwMode="auto">
            <a:xfrm rot="2700000">
              <a:off x="6447912" y="2674106"/>
              <a:ext cx="43239" cy="42313"/>
            </a:xfrm>
            <a:prstGeom prst="ellipse">
              <a:avLst/>
            </a:prstGeom>
            <a:grpFill/>
            <a:ln>
              <a:noFill/>
            </a:ln>
          </p:spPr>
          <p:txBody>
            <a:bodyPr/>
            <a:lstStyle/>
            <a:p>
              <a:pPr eaLnBrk="1" hangingPunct="1"/>
              <a:endParaRPr lang="en-US" sz="2400" dirty="0">
                <a:cs typeface="+mn-ea"/>
                <a:sym typeface="+mn-lt"/>
              </a:endParaRPr>
            </a:p>
          </p:txBody>
        </p:sp>
        <p:sp>
          <p:nvSpPr>
            <p:cNvPr id="99" name="Rectangle 27"/>
            <p:cNvSpPr/>
            <p:nvPr/>
          </p:nvSpPr>
          <p:spPr>
            <a:xfrm rot="2700000">
              <a:off x="6301683" y="2797997"/>
              <a:ext cx="71523" cy="43830"/>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cs typeface="+mn-ea"/>
                <a:sym typeface="+mn-lt"/>
              </a:endParaRPr>
            </a:p>
          </p:txBody>
        </p:sp>
      </p:grpSp>
      <p:sp>
        <p:nvSpPr>
          <p:cNvPr id="113" name="MH_Other_2"/>
          <p:cNvSpPr/>
          <p:nvPr>
            <p:custDataLst>
              <p:tags r:id="rId9"/>
            </p:custDataLst>
          </p:nvPr>
        </p:nvSpPr>
        <p:spPr>
          <a:xfrm>
            <a:off x="5998811" y="3196056"/>
            <a:ext cx="1200000" cy="1200000"/>
          </a:xfrm>
          <a:prstGeom prst="ellipse">
            <a:avLst/>
          </a:prstGeom>
          <a:gradFill>
            <a:gsLst>
              <a:gs pos="0">
                <a:srgbClr val="6A9DB2"/>
              </a:gs>
              <a:gs pos="70000">
                <a:srgbClr val="4F7D94"/>
              </a:gs>
            </a:gsLst>
            <a:lin ang="5400000" scaled="1"/>
          </a:gradFill>
          <a:ln>
            <a:noFill/>
          </a:ln>
          <a:effectLst>
            <a:outerShdw blurRad="254000" dist="63500" dir="2700000" algn="tl" rotWithShape="0">
              <a:prstClr val="black">
                <a:alpha val="30000"/>
              </a:prstClr>
            </a:outerShdw>
          </a:effectLst>
        </p:spPr>
        <p:txBody>
          <a:bodyPr lIns="0" rIns="0" anchor="ctr"/>
          <a:lstStyle/>
          <a:p>
            <a:pPr algn="ctr" defTabSz="914400"/>
            <a:r>
              <a:rPr lang="en-US" altLang="zh-CN" sz="3735" dirty="0">
                <a:solidFill>
                  <a:schemeClr val="bg1"/>
                </a:solidFill>
                <a:cs typeface="+mn-ea"/>
                <a:sym typeface="+mn-lt"/>
              </a:rPr>
              <a:t>03</a:t>
            </a:r>
            <a:endParaRPr lang="zh-CN" altLang="en-US" sz="3735" dirty="0">
              <a:solidFill>
                <a:schemeClr val="bg1"/>
              </a:solidFill>
              <a:cs typeface="+mn-ea"/>
              <a:sym typeface="+mn-lt"/>
            </a:endParaRPr>
          </a:p>
        </p:txBody>
      </p:sp>
      <p:sp>
        <p:nvSpPr>
          <p:cNvPr id="114" name="MH_Other_2"/>
          <p:cNvSpPr/>
          <p:nvPr>
            <p:custDataLst>
              <p:tags r:id="rId10"/>
            </p:custDataLst>
          </p:nvPr>
        </p:nvSpPr>
        <p:spPr>
          <a:xfrm>
            <a:off x="833859" y="2001053"/>
            <a:ext cx="1200000" cy="1200000"/>
          </a:xfrm>
          <a:prstGeom prst="ellipse">
            <a:avLst/>
          </a:prstGeom>
          <a:gradFill>
            <a:gsLst>
              <a:gs pos="0">
                <a:srgbClr val="6A9DB2"/>
              </a:gs>
              <a:gs pos="70000">
                <a:srgbClr val="4F7D94"/>
              </a:gs>
            </a:gsLst>
            <a:lin ang="5400000" scaled="1"/>
          </a:gradFill>
          <a:ln>
            <a:noFill/>
          </a:ln>
          <a:effectLst>
            <a:outerShdw blurRad="254000" dist="63500" dir="2700000" algn="tl" rotWithShape="0">
              <a:prstClr val="black">
                <a:alpha val="30000"/>
              </a:prstClr>
            </a:outerShdw>
          </a:effectLst>
        </p:spPr>
        <p:txBody>
          <a:bodyPr lIns="0" rIns="0" anchor="ctr"/>
          <a:lstStyle/>
          <a:p>
            <a:pPr algn="ctr" defTabSz="914400"/>
            <a:r>
              <a:rPr lang="en-US" altLang="zh-CN" sz="3735" dirty="0">
                <a:solidFill>
                  <a:schemeClr val="bg1"/>
                </a:solidFill>
                <a:cs typeface="+mn-ea"/>
                <a:sym typeface="+mn-lt"/>
              </a:rPr>
              <a:t>01</a:t>
            </a:r>
            <a:endParaRPr lang="zh-CN" altLang="en-US" sz="3735" dirty="0">
              <a:solidFill>
                <a:schemeClr val="bg1"/>
              </a:solidFill>
              <a:cs typeface="+mn-ea"/>
              <a:sym typeface="+mn-lt"/>
            </a:endParaRPr>
          </a:p>
        </p:txBody>
      </p:sp>
      <p:grpSp>
        <p:nvGrpSpPr>
          <p:cNvPr id="115" name="组合 114"/>
          <p:cNvGrpSpPr/>
          <p:nvPr/>
        </p:nvGrpSpPr>
        <p:grpSpPr>
          <a:xfrm>
            <a:off x="3287893" y="1934380"/>
            <a:ext cx="1440000" cy="1440000"/>
            <a:chOff x="304800" y="673100"/>
            <a:chExt cx="4000500" cy="4000500"/>
          </a:xfrm>
          <a:gradFill>
            <a:gsLst>
              <a:gs pos="0">
                <a:srgbClr val="6A9DB2"/>
              </a:gs>
              <a:gs pos="70000">
                <a:srgbClr val="4F7D94"/>
              </a:gs>
            </a:gsLst>
            <a:lin ang="5400000" scaled="1"/>
          </a:gradFill>
          <a:effectLst/>
        </p:grpSpPr>
        <p:sp>
          <p:nvSpPr>
            <p:cNvPr id="116" name="同心圆 16"/>
            <p:cNvSpPr/>
            <p:nvPr/>
          </p:nvSpPr>
          <p:spPr>
            <a:xfrm>
              <a:off x="304800" y="673100"/>
              <a:ext cx="4000500" cy="4000500"/>
            </a:xfrm>
            <a:prstGeom prst="donut">
              <a:avLst>
                <a:gd name="adj" fmla="val 4879"/>
              </a:avLst>
            </a:prstGeom>
            <a:grpFill/>
            <a:ln>
              <a:noFill/>
            </a:ln>
            <a:effectLst/>
          </p:spPr>
          <p:txBody>
            <a:bodyPr anchor="ctr"/>
            <a:lstStyle/>
            <a:p>
              <a:pPr algn="ctr" defTabSz="914400"/>
              <a:endParaRPr lang="zh-CN" altLang="en-US" sz="1465" dirty="0">
                <a:solidFill>
                  <a:schemeClr val="bg1"/>
                </a:solidFill>
                <a:cs typeface="+mn-ea"/>
                <a:sym typeface="+mn-lt"/>
              </a:endParaRPr>
            </a:p>
          </p:txBody>
        </p:sp>
        <p:sp>
          <p:nvSpPr>
            <p:cNvPr id="117" name="椭圆 116"/>
            <p:cNvSpPr/>
            <p:nvPr/>
          </p:nvSpPr>
          <p:spPr>
            <a:xfrm>
              <a:off x="392114" y="760414"/>
              <a:ext cx="3825872" cy="3825872"/>
            </a:xfrm>
            <a:prstGeom prst="ellipse">
              <a:avLst/>
            </a:prstGeom>
            <a:grpFill/>
            <a:ln>
              <a:noFill/>
            </a:ln>
            <a:effectLst>
              <a:outerShdw blurRad="254000" dist="63500" dir="2700000" algn="tl" rotWithShape="0">
                <a:prstClr val="black">
                  <a:alpha val="30000"/>
                </a:prstClr>
              </a:outerShdw>
            </a:effectLst>
          </p:spPr>
          <p:txBody>
            <a:bodyPr anchor="ctr"/>
            <a:lstStyle/>
            <a:p>
              <a:pPr algn="ctr" defTabSz="914400"/>
              <a:r>
                <a:rPr lang="en-US" altLang="zh-CN" sz="4265" dirty="0">
                  <a:solidFill>
                    <a:schemeClr val="bg1"/>
                  </a:solidFill>
                  <a:cs typeface="+mn-ea"/>
                  <a:sym typeface="+mn-lt"/>
                </a:rPr>
                <a:t>02</a:t>
              </a:r>
              <a:endParaRPr lang="zh-CN" altLang="en-US" sz="4265" dirty="0">
                <a:solidFill>
                  <a:schemeClr val="bg1"/>
                </a:solidFill>
                <a:cs typeface="+mn-ea"/>
                <a:sym typeface="+mn-lt"/>
              </a:endParaRPr>
            </a:p>
          </p:txBody>
        </p:sp>
      </p:grpSp>
      <p:sp>
        <p:nvSpPr>
          <p:cNvPr id="118" name="矩形 10"/>
          <p:cNvSpPr>
            <a:spLocks noChangeAspect="1"/>
          </p:cNvSpPr>
          <p:nvPr/>
        </p:nvSpPr>
        <p:spPr>
          <a:xfrm>
            <a:off x="9430870" y="1281020"/>
            <a:ext cx="1915212" cy="2087973"/>
          </a:xfrm>
          <a:custGeom>
            <a:avLst/>
            <a:gdLst>
              <a:gd name="connsiteX0" fmla="*/ 653528 w 1305333"/>
              <a:gd name="connsiteY0" fmla="*/ 0 h 1424419"/>
              <a:gd name="connsiteX1" fmla="*/ 757287 w 1305333"/>
              <a:gd name="connsiteY1" fmla="*/ 32444 h 1424419"/>
              <a:gd name="connsiteX2" fmla="*/ 1206876 w 1305333"/>
              <a:gd name="connsiteY2" fmla="*/ 284945 h 1424419"/>
              <a:gd name="connsiteX3" fmla="*/ 1233464 w 1305333"/>
              <a:gd name="connsiteY3" fmla="*/ 306775 h 1424419"/>
              <a:gd name="connsiteX4" fmla="*/ 1299728 w 1305333"/>
              <a:gd name="connsiteY4" fmla="*/ 452301 h 1424419"/>
              <a:gd name="connsiteX5" fmla="*/ 1303099 w 1305333"/>
              <a:gd name="connsiteY5" fmla="*/ 495558 h 1424419"/>
              <a:gd name="connsiteX6" fmla="*/ 1303099 w 1305333"/>
              <a:gd name="connsiteY6" fmla="*/ 952393 h 1424419"/>
              <a:gd name="connsiteX7" fmla="*/ 1299356 w 1305333"/>
              <a:gd name="connsiteY7" fmla="*/ 974248 h 1424419"/>
              <a:gd name="connsiteX8" fmla="*/ 1193590 w 1305333"/>
              <a:gd name="connsiteY8" fmla="*/ 1159518 h 1424419"/>
              <a:gd name="connsiteX9" fmla="*/ 1188747 w 1305333"/>
              <a:gd name="connsiteY9" fmla="*/ 1163476 h 1424419"/>
              <a:gd name="connsiteX10" fmla="*/ 792288 w 1305333"/>
              <a:gd name="connsiteY10" fmla="*/ 1385653 h 1424419"/>
              <a:gd name="connsiteX11" fmla="*/ 522686 w 1305333"/>
              <a:gd name="connsiteY11" fmla="*/ 1384922 h 1424419"/>
              <a:gd name="connsiteX12" fmla="*/ 80344 w 1305333"/>
              <a:gd name="connsiteY12" fmla="*/ 1139323 h 1424419"/>
              <a:gd name="connsiteX13" fmla="*/ 68397 w 1305333"/>
              <a:gd name="connsiteY13" fmla="*/ 1130059 h 1424419"/>
              <a:gd name="connsiteX14" fmla="*/ 667 w 1305333"/>
              <a:gd name="connsiteY14" fmla="*/ 999105 h 1424419"/>
              <a:gd name="connsiteX15" fmla="*/ 0 w 1305333"/>
              <a:gd name="connsiteY15" fmla="*/ 972364 h 1424419"/>
              <a:gd name="connsiteX16" fmla="*/ 2496 w 1305333"/>
              <a:gd name="connsiteY16" fmla="*/ 463106 h 1424419"/>
              <a:gd name="connsiteX17" fmla="*/ 2458 w 1305333"/>
              <a:gd name="connsiteY17" fmla="*/ 429563 h 1424419"/>
              <a:gd name="connsiteX18" fmla="*/ 75248 w 1305333"/>
              <a:gd name="connsiteY18" fmla="*/ 303202 h 1424419"/>
              <a:gd name="connsiteX19" fmla="*/ 103465 w 1305333"/>
              <a:gd name="connsiteY19" fmla="*/ 288252 h 1424419"/>
              <a:gd name="connsiteX20" fmla="*/ 541533 w 1305333"/>
              <a:gd name="connsiteY20" fmla="*/ 38110 h 1424419"/>
              <a:gd name="connsiteX21" fmla="*/ 653528 w 1305333"/>
              <a:gd name="connsiteY21" fmla="*/ 0 h 1424419"/>
              <a:gd name="connsiteX0-1" fmla="*/ 653528 w 1305333"/>
              <a:gd name="connsiteY0-2" fmla="*/ 0 h 1424419"/>
              <a:gd name="connsiteX1-3" fmla="*/ 757287 w 1305333"/>
              <a:gd name="connsiteY1-4" fmla="*/ 32444 h 1424419"/>
              <a:gd name="connsiteX2-5" fmla="*/ 1206876 w 1305333"/>
              <a:gd name="connsiteY2-6" fmla="*/ 284945 h 1424419"/>
              <a:gd name="connsiteX3-7" fmla="*/ 1233464 w 1305333"/>
              <a:gd name="connsiteY3-8" fmla="*/ 306775 h 1424419"/>
              <a:gd name="connsiteX4-9" fmla="*/ 1301712 w 1305333"/>
              <a:gd name="connsiteY4-10" fmla="*/ 442384 h 1424419"/>
              <a:gd name="connsiteX5-11" fmla="*/ 1303099 w 1305333"/>
              <a:gd name="connsiteY5-12" fmla="*/ 495558 h 1424419"/>
              <a:gd name="connsiteX6-13" fmla="*/ 1303099 w 1305333"/>
              <a:gd name="connsiteY6-14" fmla="*/ 952393 h 1424419"/>
              <a:gd name="connsiteX7-15" fmla="*/ 1299356 w 1305333"/>
              <a:gd name="connsiteY7-16" fmla="*/ 974248 h 1424419"/>
              <a:gd name="connsiteX8-17" fmla="*/ 1193590 w 1305333"/>
              <a:gd name="connsiteY8-18" fmla="*/ 1159518 h 1424419"/>
              <a:gd name="connsiteX9-19" fmla="*/ 1188747 w 1305333"/>
              <a:gd name="connsiteY9-20" fmla="*/ 1163476 h 1424419"/>
              <a:gd name="connsiteX10-21" fmla="*/ 792288 w 1305333"/>
              <a:gd name="connsiteY10-22" fmla="*/ 1385653 h 1424419"/>
              <a:gd name="connsiteX11-23" fmla="*/ 522686 w 1305333"/>
              <a:gd name="connsiteY11-24" fmla="*/ 1384922 h 1424419"/>
              <a:gd name="connsiteX12-25" fmla="*/ 80344 w 1305333"/>
              <a:gd name="connsiteY12-26" fmla="*/ 1139323 h 1424419"/>
              <a:gd name="connsiteX13-27" fmla="*/ 68397 w 1305333"/>
              <a:gd name="connsiteY13-28" fmla="*/ 1130059 h 1424419"/>
              <a:gd name="connsiteX14-29" fmla="*/ 667 w 1305333"/>
              <a:gd name="connsiteY14-30" fmla="*/ 999105 h 1424419"/>
              <a:gd name="connsiteX15-31" fmla="*/ 0 w 1305333"/>
              <a:gd name="connsiteY15-32" fmla="*/ 972364 h 1424419"/>
              <a:gd name="connsiteX16-33" fmla="*/ 2496 w 1305333"/>
              <a:gd name="connsiteY16-34" fmla="*/ 463106 h 1424419"/>
              <a:gd name="connsiteX17-35" fmla="*/ 2458 w 1305333"/>
              <a:gd name="connsiteY17-36" fmla="*/ 429563 h 1424419"/>
              <a:gd name="connsiteX18-37" fmla="*/ 75248 w 1305333"/>
              <a:gd name="connsiteY18-38" fmla="*/ 303202 h 1424419"/>
              <a:gd name="connsiteX19-39" fmla="*/ 103465 w 1305333"/>
              <a:gd name="connsiteY19-40" fmla="*/ 288252 h 1424419"/>
              <a:gd name="connsiteX20-41" fmla="*/ 541533 w 1305333"/>
              <a:gd name="connsiteY20-42" fmla="*/ 38110 h 1424419"/>
              <a:gd name="connsiteX21-43" fmla="*/ 653528 w 1305333"/>
              <a:gd name="connsiteY21-44" fmla="*/ 0 h 1424419"/>
              <a:gd name="connsiteX0-45" fmla="*/ 653528 w 1305333"/>
              <a:gd name="connsiteY0-46" fmla="*/ 0 h 1424419"/>
              <a:gd name="connsiteX1-47" fmla="*/ 757287 w 1305333"/>
              <a:gd name="connsiteY1-48" fmla="*/ 32444 h 1424419"/>
              <a:gd name="connsiteX2-49" fmla="*/ 1206876 w 1305333"/>
              <a:gd name="connsiteY2-50" fmla="*/ 284945 h 1424419"/>
              <a:gd name="connsiteX3-51" fmla="*/ 1233464 w 1305333"/>
              <a:gd name="connsiteY3-52" fmla="*/ 306775 h 1424419"/>
              <a:gd name="connsiteX4-53" fmla="*/ 1301712 w 1305333"/>
              <a:gd name="connsiteY4-54" fmla="*/ 442384 h 1424419"/>
              <a:gd name="connsiteX5-55" fmla="*/ 1303099 w 1305333"/>
              <a:gd name="connsiteY5-56" fmla="*/ 495558 h 1424419"/>
              <a:gd name="connsiteX6-57" fmla="*/ 1303099 w 1305333"/>
              <a:gd name="connsiteY6-58" fmla="*/ 952393 h 1424419"/>
              <a:gd name="connsiteX7-59" fmla="*/ 1299356 w 1305333"/>
              <a:gd name="connsiteY7-60" fmla="*/ 974248 h 1424419"/>
              <a:gd name="connsiteX8-61" fmla="*/ 1193590 w 1305333"/>
              <a:gd name="connsiteY8-62" fmla="*/ 1159518 h 1424419"/>
              <a:gd name="connsiteX9-63" fmla="*/ 1188747 w 1305333"/>
              <a:gd name="connsiteY9-64" fmla="*/ 1163476 h 1424419"/>
              <a:gd name="connsiteX10-65" fmla="*/ 792288 w 1305333"/>
              <a:gd name="connsiteY10-66" fmla="*/ 1385653 h 1424419"/>
              <a:gd name="connsiteX11-67" fmla="*/ 522686 w 1305333"/>
              <a:gd name="connsiteY11-68" fmla="*/ 1384922 h 1424419"/>
              <a:gd name="connsiteX12-69" fmla="*/ 80344 w 1305333"/>
              <a:gd name="connsiteY12-70" fmla="*/ 1139323 h 1424419"/>
              <a:gd name="connsiteX13-71" fmla="*/ 68397 w 1305333"/>
              <a:gd name="connsiteY13-72" fmla="*/ 1130059 h 1424419"/>
              <a:gd name="connsiteX14-73" fmla="*/ 667 w 1305333"/>
              <a:gd name="connsiteY14-74" fmla="*/ 999105 h 1424419"/>
              <a:gd name="connsiteX15-75" fmla="*/ 0 w 1305333"/>
              <a:gd name="connsiteY15-76" fmla="*/ 972364 h 1424419"/>
              <a:gd name="connsiteX16-77" fmla="*/ 2496 w 1305333"/>
              <a:gd name="connsiteY16-78" fmla="*/ 463106 h 1424419"/>
              <a:gd name="connsiteX17-79" fmla="*/ 2458 w 1305333"/>
              <a:gd name="connsiteY17-80" fmla="*/ 429563 h 1424419"/>
              <a:gd name="connsiteX18-81" fmla="*/ 75248 w 1305333"/>
              <a:gd name="connsiteY18-82" fmla="*/ 303202 h 1424419"/>
              <a:gd name="connsiteX19-83" fmla="*/ 103465 w 1305333"/>
              <a:gd name="connsiteY19-84" fmla="*/ 288252 h 1424419"/>
              <a:gd name="connsiteX20-85" fmla="*/ 541533 w 1305333"/>
              <a:gd name="connsiteY20-86" fmla="*/ 38110 h 1424419"/>
              <a:gd name="connsiteX21-87" fmla="*/ 653528 w 1305333"/>
              <a:gd name="connsiteY21-88" fmla="*/ 0 h 1424419"/>
              <a:gd name="connsiteX0-89" fmla="*/ 653528 w 1306046"/>
              <a:gd name="connsiteY0-90" fmla="*/ 0 h 1424419"/>
              <a:gd name="connsiteX1-91" fmla="*/ 757287 w 1306046"/>
              <a:gd name="connsiteY1-92" fmla="*/ 32444 h 1424419"/>
              <a:gd name="connsiteX2-93" fmla="*/ 1206876 w 1306046"/>
              <a:gd name="connsiteY2-94" fmla="*/ 284945 h 1424419"/>
              <a:gd name="connsiteX3-95" fmla="*/ 1233464 w 1306046"/>
              <a:gd name="connsiteY3-96" fmla="*/ 306775 h 1424419"/>
              <a:gd name="connsiteX4-97" fmla="*/ 1301712 w 1306046"/>
              <a:gd name="connsiteY4-98" fmla="*/ 442384 h 1424419"/>
              <a:gd name="connsiteX5-99" fmla="*/ 1303099 w 1306046"/>
              <a:gd name="connsiteY5-100" fmla="*/ 495558 h 1424419"/>
              <a:gd name="connsiteX6-101" fmla="*/ 1303099 w 1306046"/>
              <a:gd name="connsiteY6-102" fmla="*/ 952393 h 1424419"/>
              <a:gd name="connsiteX7-103" fmla="*/ 1305306 w 1306046"/>
              <a:gd name="connsiteY7-104" fmla="*/ 990115 h 1424419"/>
              <a:gd name="connsiteX8-105" fmla="*/ 1193590 w 1306046"/>
              <a:gd name="connsiteY8-106" fmla="*/ 1159518 h 1424419"/>
              <a:gd name="connsiteX9-107" fmla="*/ 1188747 w 1306046"/>
              <a:gd name="connsiteY9-108" fmla="*/ 1163476 h 1424419"/>
              <a:gd name="connsiteX10-109" fmla="*/ 792288 w 1306046"/>
              <a:gd name="connsiteY10-110" fmla="*/ 1385653 h 1424419"/>
              <a:gd name="connsiteX11-111" fmla="*/ 522686 w 1306046"/>
              <a:gd name="connsiteY11-112" fmla="*/ 1384922 h 1424419"/>
              <a:gd name="connsiteX12-113" fmla="*/ 80344 w 1306046"/>
              <a:gd name="connsiteY12-114" fmla="*/ 1139323 h 1424419"/>
              <a:gd name="connsiteX13-115" fmla="*/ 68397 w 1306046"/>
              <a:gd name="connsiteY13-116" fmla="*/ 1130059 h 1424419"/>
              <a:gd name="connsiteX14-117" fmla="*/ 667 w 1306046"/>
              <a:gd name="connsiteY14-118" fmla="*/ 999105 h 1424419"/>
              <a:gd name="connsiteX15-119" fmla="*/ 0 w 1306046"/>
              <a:gd name="connsiteY15-120" fmla="*/ 972364 h 1424419"/>
              <a:gd name="connsiteX16-121" fmla="*/ 2496 w 1306046"/>
              <a:gd name="connsiteY16-122" fmla="*/ 463106 h 1424419"/>
              <a:gd name="connsiteX17-123" fmla="*/ 2458 w 1306046"/>
              <a:gd name="connsiteY17-124" fmla="*/ 429563 h 1424419"/>
              <a:gd name="connsiteX18-125" fmla="*/ 75248 w 1306046"/>
              <a:gd name="connsiteY18-126" fmla="*/ 303202 h 1424419"/>
              <a:gd name="connsiteX19-127" fmla="*/ 103465 w 1306046"/>
              <a:gd name="connsiteY19-128" fmla="*/ 288252 h 1424419"/>
              <a:gd name="connsiteX20-129" fmla="*/ 541533 w 1306046"/>
              <a:gd name="connsiteY20-130" fmla="*/ 38110 h 1424419"/>
              <a:gd name="connsiteX21-131" fmla="*/ 653528 w 1306046"/>
              <a:gd name="connsiteY21-132" fmla="*/ 0 h 1424419"/>
              <a:gd name="connsiteX0-133" fmla="*/ 653528 w 1305333"/>
              <a:gd name="connsiteY0-134" fmla="*/ 0 h 1424419"/>
              <a:gd name="connsiteX1-135" fmla="*/ 757287 w 1305333"/>
              <a:gd name="connsiteY1-136" fmla="*/ 32444 h 1424419"/>
              <a:gd name="connsiteX2-137" fmla="*/ 1206876 w 1305333"/>
              <a:gd name="connsiteY2-138" fmla="*/ 284945 h 1424419"/>
              <a:gd name="connsiteX3-139" fmla="*/ 1233464 w 1305333"/>
              <a:gd name="connsiteY3-140" fmla="*/ 306775 h 1424419"/>
              <a:gd name="connsiteX4-141" fmla="*/ 1301712 w 1305333"/>
              <a:gd name="connsiteY4-142" fmla="*/ 442384 h 1424419"/>
              <a:gd name="connsiteX5-143" fmla="*/ 1303099 w 1305333"/>
              <a:gd name="connsiteY5-144" fmla="*/ 495558 h 1424419"/>
              <a:gd name="connsiteX6-145" fmla="*/ 1303099 w 1305333"/>
              <a:gd name="connsiteY6-146" fmla="*/ 952393 h 1424419"/>
              <a:gd name="connsiteX7-147" fmla="*/ 1305306 w 1305333"/>
              <a:gd name="connsiteY7-148" fmla="*/ 990115 h 1424419"/>
              <a:gd name="connsiteX8-149" fmla="*/ 1193590 w 1305333"/>
              <a:gd name="connsiteY8-150" fmla="*/ 1159518 h 1424419"/>
              <a:gd name="connsiteX9-151" fmla="*/ 1188747 w 1305333"/>
              <a:gd name="connsiteY9-152" fmla="*/ 1163476 h 1424419"/>
              <a:gd name="connsiteX10-153" fmla="*/ 792288 w 1305333"/>
              <a:gd name="connsiteY10-154" fmla="*/ 1385653 h 1424419"/>
              <a:gd name="connsiteX11-155" fmla="*/ 522686 w 1305333"/>
              <a:gd name="connsiteY11-156" fmla="*/ 1384922 h 1424419"/>
              <a:gd name="connsiteX12-157" fmla="*/ 80344 w 1305333"/>
              <a:gd name="connsiteY12-158" fmla="*/ 1139323 h 1424419"/>
              <a:gd name="connsiteX13-159" fmla="*/ 68397 w 1305333"/>
              <a:gd name="connsiteY13-160" fmla="*/ 1130059 h 1424419"/>
              <a:gd name="connsiteX14-161" fmla="*/ 667 w 1305333"/>
              <a:gd name="connsiteY14-162" fmla="*/ 999105 h 1424419"/>
              <a:gd name="connsiteX15-163" fmla="*/ 0 w 1305333"/>
              <a:gd name="connsiteY15-164" fmla="*/ 972364 h 1424419"/>
              <a:gd name="connsiteX16-165" fmla="*/ 2496 w 1305333"/>
              <a:gd name="connsiteY16-166" fmla="*/ 463106 h 1424419"/>
              <a:gd name="connsiteX17-167" fmla="*/ 2458 w 1305333"/>
              <a:gd name="connsiteY17-168" fmla="*/ 429563 h 1424419"/>
              <a:gd name="connsiteX18-169" fmla="*/ 75248 w 1305333"/>
              <a:gd name="connsiteY18-170" fmla="*/ 303202 h 1424419"/>
              <a:gd name="connsiteX19-171" fmla="*/ 103465 w 1305333"/>
              <a:gd name="connsiteY19-172" fmla="*/ 288252 h 1424419"/>
              <a:gd name="connsiteX20-173" fmla="*/ 541533 w 1305333"/>
              <a:gd name="connsiteY20-174" fmla="*/ 38110 h 1424419"/>
              <a:gd name="connsiteX21-175" fmla="*/ 653528 w 1305333"/>
              <a:gd name="connsiteY21-176" fmla="*/ 0 h 1424419"/>
              <a:gd name="connsiteX0-177" fmla="*/ 653528 w 1305333"/>
              <a:gd name="connsiteY0-178" fmla="*/ 0 h 1424419"/>
              <a:gd name="connsiteX1-179" fmla="*/ 757287 w 1305333"/>
              <a:gd name="connsiteY1-180" fmla="*/ 32444 h 1424419"/>
              <a:gd name="connsiteX2-181" fmla="*/ 1206876 w 1305333"/>
              <a:gd name="connsiteY2-182" fmla="*/ 284945 h 1424419"/>
              <a:gd name="connsiteX3-183" fmla="*/ 1233464 w 1305333"/>
              <a:gd name="connsiteY3-184" fmla="*/ 306775 h 1424419"/>
              <a:gd name="connsiteX4-185" fmla="*/ 1301712 w 1305333"/>
              <a:gd name="connsiteY4-186" fmla="*/ 442384 h 1424419"/>
              <a:gd name="connsiteX5-187" fmla="*/ 1303099 w 1305333"/>
              <a:gd name="connsiteY5-188" fmla="*/ 495558 h 1424419"/>
              <a:gd name="connsiteX6-189" fmla="*/ 1303099 w 1305333"/>
              <a:gd name="connsiteY6-190" fmla="*/ 952393 h 1424419"/>
              <a:gd name="connsiteX7-191" fmla="*/ 1305306 w 1305333"/>
              <a:gd name="connsiteY7-192" fmla="*/ 990115 h 1424419"/>
              <a:gd name="connsiteX8-193" fmla="*/ 1193590 w 1305333"/>
              <a:gd name="connsiteY8-194" fmla="*/ 1159518 h 1424419"/>
              <a:gd name="connsiteX9-195" fmla="*/ 1172881 w 1305333"/>
              <a:gd name="connsiteY9-196" fmla="*/ 1179342 h 1424419"/>
              <a:gd name="connsiteX10-197" fmla="*/ 792288 w 1305333"/>
              <a:gd name="connsiteY10-198" fmla="*/ 1385653 h 1424419"/>
              <a:gd name="connsiteX11-199" fmla="*/ 522686 w 1305333"/>
              <a:gd name="connsiteY11-200" fmla="*/ 1384922 h 1424419"/>
              <a:gd name="connsiteX12-201" fmla="*/ 80344 w 1305333"/>
              <a:gd name="connsiteY12-202" fmla="*/ 1139323 h 1424419"/>
              <a:gd name="connsiteX13-203" fmla="*/ 68397 w 1305333"/>
              <a:gd name="connsiteY13-204" fmla="*/ 1130059 h 1424419"/>
              <a:gd name="connsiteX14-205" fmla="*/ 667 w 1305333"/>
              <a:gd name="connsiteY14-206" fmla="*/ 999105 h 1424419"/>
              <a:gd name="connsiteX15-207" fmla="*/ 0 w 1305333"/>
              <a:gd name="connsiteY15-208" fmla="*/ 972364 h 1424419"/>
              <a:gd name="connsiteX16-209" fmla="*/ 2496 w 1305333"/>
              <a:gd name="connsiteY16-210" fmla="*/ 463106 h 1424419"/>
              <a:gd name="connsiteX17-211" fmla="*/ 2458 w 1305333"/>
              <a:gd name="connsiteY17-212" fmla="*/ 429563 h 1424419"/>
              <a:gd name="connsiteX18-213" fmla="*/ 75248 w 1305333"/>
              <a:gd name="connsiteY18-214" fmla="*/ 303202 h 1424419"/>
              <a:gd name="connsiteX19-215" fmla="*/ 103465 w 1305333"/>
              <a:gd name="connsiteY19-216" fmla="*/ 288252 h 1424419"/>
              <a:gd name="connsiteX20-217" fmla="*/ 541533 w 1305333"/>
              <a:gd name="connsiteY20-218" fmla="*/ 38110 h 1424419"/>
              <a:gd name="connsiteX21-219" fmla="*/ 653528 w 1305333"/>
              <a:gd name="connsiteY21-220" fmla="*/ 0 h 1424419"/>
              <a:gd name="connsiteX0-221" fmla="*/ 653528 w 1305333"/>
              <a:gd name="connsiteY0-222" fmla="*/ 0 h 1424419"/>
              <a:gd name="connsiteX1-223" fmla="*/ 757287 w 1305333"/>
              <a:gd name="connsiteY1-224" fmla="*/ 32444 h 1424419"/>
              <a:gd name="connsiteX2-225" fmla="*/ 1206876 w 1305333"/>
              <a:gd name="connsiteY2-226" fmla="*/ 284945 h 1424419"/>
              <a:gd name="connsiteX3-227" fmla="*/ 1233464 w 1305333"/>
              <a:gd name="connsiteY3-228" fmla="*/ 306775 h 1424419"/>
              <a:gd name="connsiteX4-229" fmla="*/ 1301712 w 1305333"/>
              <a:gd name="connsiteY4-230" fmla="*/ 442384 h 1424419"/>
              <a:gd name="connsiteX5-231" fmla="*/ 1303099 w 1305333"/>
              <a:gd name="connsiteY5-232" fmla="*/ 495558 h 1424419"/>
              <a:gd name="connsiteX6-233" fmla="*/ 1303099 w 1305333"/>
              <a:gd name="connsiteY6-234" fmla="*/ 952393 h 1424419"/>
              <a:gd name="connsiteX7-235" fmla="*/ 1305306 w 1305333"/>
              <a:gd name="connsiteY7-236" fmla="*/ 990115 h 1424419"/>
              <a:gd name="connsiteX8-237" fmla="*/ 1193590 w 1305333"/>
              <a:gd name="connsiteY8-238" fmla="*/ 1159518 h 1424419"/>
              <a:gd name="connsiteX9-239" fmla="*/ 1172881 w 1305333"/>
              <a:gd name="connsiteY9-240" fmla="*/ 1179342 h 1424419"/>
              <a:gd name="connsiteX10-241" fmla="*/ 792288 w 1305333"/>
              <a:gd name="connsiteY10-242" fmla="*/ 1385653 h 1424419"/>
              <a:gd name="connsiteX11-243" fmla="*/ 522686 w 1305333"/>
              <a:gd name="connsiteY11-244" fmla="*/ 1384922 h 1424419"/>
              <a:gd name="connsiteX12-245" fmla="*/ 80344 w 1305333"/>
              <a:gd name="connsiteY12-246" fmla="*/ 1139323 h 1424419"/>
              <a:gd name="connsiteX13-247" fmla="*/ 68397 w 1305333"/>
              <a:gd name="connsiteY13-248" fmla="*/ 1130059 h 1424419"/>
              <a:gd name="connsiteX14-249" fmla="*/ 667 w 1305333"/>
              <a:gd name="connsiteY14-250" fmla="*/ 999105 h 1424419"/>
              <a:gd name="connsiteX15-251" fmla="*/ 0 w 1305333"/>
              <a:gd name="connsiteY15-252" fmla="*/ 972364 h 1424419"/>
              <a:gd name="connsiteX16-253" fmla="*/ 2496 w 1305333"/>
              <a:gd name="connsiteY16-254" fmla="*/ 463106 h 1424419"/>
              <a:gd name="connsiteX17-255" fmla="*/ 2458 w 1305333"/>
              <a:gd name="connsiteY17-256" fmla="*/ 429563 h 1424419"/>
              <a:gd name="connsiteX18-257" fmla="*/ 75248 w 1305333"/>
              <a:gd name="connsiteY18-258" fmla="*/ 303202 h 1424419"/>
              <a:gd name="connsiteX19-259" fmla="*/ 103465 w 1305333"/>
              <a:gd name="connsiteY19-260" fmla="*/ 288252 h 1424419"/>
              <a:gd name="connsiteX20-261" fmla="*/ 541533 w 1305333"/>
              <a:gd name="connsiteY20-262" fmla="*/ 38110 h 1424419"/>
              <a:gd name="connsiteX21-263" fmla="*/ 653528 w 1305333"/>
              <a:gd name="connsiteY21-264" fmla="*/ 0 h 1424419"/>
              <a:gd name="connsiteX0-265" fmla="*/ 653528 w 1305333"/>
              <a:gd name="connsiteY0-266" fmla="*/ 0 h 1424419"/>
              <a:gd name="connsiteX1-267" fmla="*/ 757287 w 1305333"/>
              <a:gd name="connsiteY1-268" fmla="*/ 32444 h 1424419"/>
              <a:gd name="connsiteX2-269" fmla="*/ 1206876 w 1305333"/>
              <a:gd name="connsiteY2-270" fmla="*/ 284945 h 1424419"/>
              <a:gd name="connsiteX3-271" fmla="*/ 1233464 w 1305333"/>
              <a:gd name="connsiteY3-272" fmla="*/ 306775 h 1424419"/>
              <a:gd name="connsiteX4-273" fmla="*/ 1301712 w 1305333"/>
              <a:gd name="connsiteY4-274" fmla="*/ 442384 h 1424419"/>
              <a:gd name="connsiteX5-275" fmla="*/ 1303099 w 1305333"/>
              <a:gd name="connsiteY5-276" fmla="*/ 495558 h 1424419"/>
              <a:gd name="connsiteX6-277" fmla="*/ 1303099 w 1305333"/>
              <a:gd name="connsiteY6-278" fmla="*/ 952393 h 1424419"/>
              <a:gd name="connsiteX7-279" fmla="*/ 1305306 w 1305333"/>
              <a:gd name="connsiteY7-280" fmla="*/ 990115 h 1424419"/>
              <a:gd name="connsiteX8-281" fmla="*/ 1193590 w 1305333"/>
              <a:gd name="connsiteY8-282" fmla="*/ 1159518 h 1424419"/>
              <a:gd name="connsiteX9-283" fmla="*/ 1172881 w 1305333"/>
              <a:gd name="connsiteY9-284" fmla="*/ 1179342 h 1424419"/>
              <a:gd name="connsiteX10-285" fmla="*/ 792288 w 1305333"/>
              <a:gd name="connsiteY10-286" fmla="*/ 1385653 h 1424419"/>
              <a:gd name="connsiteX11-287" fmla="*/ 522686 w 1305333"/>
              <a:gd name="connsiteY11-288" fmla="*/ 1384922 h 1424419"/>
              <a:gd name="connsiteX12-289" fmla="*/ 80344 w 1305333"/>
              <a:gd name="connsiteY12-290" fmla="*/ 1139323 h 1424419"/>
              <a:gd name="connsiteX13-291" fmla="*/ 68397 w 1305333"/>
              <a:gd name="connsiteY13-292" fmla="*/ 1130059 h 1424419"/>
              <a:gd name="connsiteX14-293" fmla="*/ 667 w 1305333"/>
              <a:gd name="connsiteY14-294" fmla="*/ 999105 h 1424419"/>
              <a:gd name="connsiteX15-295" fmla="*/ 0 w 1305333"/>
              <a:gd name="connsiteY15-296" fmla="*/ 972364 h 1424419"/>
              <a:gd name="connsiteX16-297" fmla="*/ 2496 w 1305333"/>
              <a:gd name="connsiteY16-298" fmla="*/ 463106 h 1424419"/>
              <a:gd name="connsiteX17-299" fmla="*/ 2458 w 1305333"/>
              <a:gd name="connsiteY17-300" fmla="*/ 429563 h 1424419"/>
              <a:gd name="connsiteX18-301" fmla="*/ 75248 w 1305333"/>
              <a:gd name="connsiteY18-302" fmla="*/ 303202 h 1424419"/>
              <a:gd name="connsiteX19-303" fmla="*/ 103465 w 1305333"/>
              <a:gd name="connsiteY19-304" fmla="*/ 288252 h 1424419"/>
              <a:gd name="connsiteX20-305" fmla="*/ 541533 w 1305333"/>
              <a:gd name="connsiteY20-306" fmla="*/ 38110 h 1424419"/>
              <a:gd name="connsiteX21-307" fmla="*/ 653528 w 1305333"/>
              <a:gd name="connsiteY21-308" fmla="*/ 0 h 1424419"/>
              <a:gd name="connsiteX0-309" fmla="*/ 653528 w 1305333"/>
              <a:gd name="connsiteY0-310" fmla="*/ 0 h 1424419"/>
              <a:gd name="connsiteX1-311" fmla="*/ 757287 w 1305333"/>
              <a:gd name="connsiteY1-312" fmla="*/ 32444 h 1424419"/>
              <a:gd name="connsiteX2-313" fmla="*/ 1206876 w 1305333"/>
              <a:gd name="connsiteY2-314" fmla="*/ 284945 h 1424419"/>
              <a:gd name="connsiteX3-315" fmla="*/ 1233464 w 1305333"/>
              <a:gd name="connsiteY3-316" fmla="*/ 306775 h 1424419"/>
              <a:gd name="connsiteX4-317" fmla="*/ 1301712 w 1305333"/>
              <a:gd name="connsiteY4-318" fmla="*/ 442384 h 1424419"/>
              <a:gd name="connsiteX5-319" fmla="*/ 1303099 w 1305333"/>
              <a:gd name="connsiteY5-320" fmla="*/ 495558 h 1424419"/>
              <a:gd name="connsiteX6-321" fmla="*/ 1303099 w 1305333"/>
              <a:gd name="connsiteY6-322" fmla="*/ 952393 h 1424419"/>
              <a:gd name="connsiteX7-323" fmla="*/ 1305306 w 1305333"/>
              <a:gd name="connsiteY7-324" fmla="*/ 990115 h 1424419"/>
              <a:gd name="connsiteX8-325" fmla="*/ 1193590 w 1305333"/>
              <a:gd name="connsiteY8-326" fmla="*/ 1159518 h 1424419"/>
              <a:gd name="connsiteX9-327" fmla="*/ 1172881 w 1305333"/>
              <a:gd name="connsiteY9-328" fmla="*/ 1179342 h 1424419"/>
              <a:gd name="connsiteX10-329" fmla="*/ 792288 w 1305333"/>
              <a:gd name="connsiteY10-330" fmla="*/ 1385653 h 1424419"/>
              <a:gd name="connsiteX11-331" fmla="*/ 522686 w 1305333"/>
              <a:gd name="connsiteY11-332" fmla="*/ 1384922 h 1424419"/>
              <a:gd name="connsiteX12-333" fmla="*/ 80344 w 1305333"/>
              <a:gd name="connsiteY12-334" fmla="*/ 1139323 h 1424419"/>
              <a:gd name="connsiteX13-335" fmla="*/ 68397 w 1305333"/>
              <a:gd name="connsiteY13-336" fmla="*/ 1130059 h 1424419"/>
              <a:gd name="connsiteX14-337" fmla="*/ 667 w 1305333"/>
              <a:gd name="connsiteY14-338" fmla="*/ 999105 h 1424419"/>
              <a:gd name="connsiteX15-339" fmla="*/ 0 w 1305333"/>
              <a:gd name="connsiteY15-340" fmla="*/ 972364 h 1424419"/>
              <a:gd name="connsiteX16-341" fmla="*/ 2496 w 1305333"/>
              <a:gd name="connsiteY16-342" fmla="*/ 463106 h 1424419"/>
              <a:gd name="connsiteX17-343" fmla="*/ 2458 w 1305333"/>
              <a:gd name="connsiteY17-344" fmla="*/ 429563 h 1424419"/>
              <a:gd name="connsiteX18-345" fmla="*/ 75248 w 1305333"/>
              <a:gd name="connsiteY18-346" fmla="*/ 303202 h 1424419"/>
              <a:gd name="connsiteX19-347" fmla="*/ 103465 w 1305333"/>
              <a:gd name="connsiteY19-348" fmla="*/ 288252 h 1424419"/>
              <a:gd name="connsiteX20-349" fmla="*/ 541533 w 1305333"/>
              <a:gd name="connsiteY20-350" fmla="*/ 38110 h 1424419"/>
              <a:gd name="connsiteX21-351" fmla="*/ 653528 w 1305333"/>
              <a:gd name="connsiteY21-352" fmla="*/ 0 h 1424419"/>
              <a:gd name="connsiteX0-353" fmla="*/ 653528 w 1305333"/>
              <a:gd name="connsiteY0-354" fmla="*/ 0 h 1424419"/>
              <a:gd name="connsiteX1-355" fmla="*/ 757287 w 1305333"/>
              <a:gd name="connsiteY1-356" fmla="*/ 32444 h 1424419"/>
              <a:gd name="connsiteX2-357" fmla="*/ 1206876 w 1305333"/>
              <a:gd name="connsiteY2-358" fmla="*/ 284945 h 1424419"/>
              <a:gd name="connsiteX3-359" fmla="*/ 1233464 w 1305333"/>
              <a:gd name="connsiteY3-360" fmla="*/ 306775 h 1424419"/>
              <a:gd name="connsiteX4-361" fmla="*/ 1301712 w 1305333"/>
              <a:gd name="connsiteY4-362" fmla="*/ 442384 h 1424419"/>
              <a:gd name="connsiteX5-363" fmla="*/ 1303099 w 1305333"/>
              <a:gd name="connsiteY5-364" fmla="*/ 495558 h 1424419"/>
              <a:gd name="connsiteX6-365" fmla="*/ 1303099 w 1305333"/>
              <a:gd name="connsiteY6-366" fmla="*/ 952393 h 1424419"/>
              <a:gd name="connsiteX7-367" fmla="*/ 1305306 w 1305333"/>
              <a:gd name="connsiteY7-368" fmla="*/ 990115 h 1424419"/>
              <a:gd name="connsiteX8-369" fmla="*/ 1193590 w 1305333"/>
              <a:gd name="connsiteY8-370" fmla="*/ 1159518 h 1424419"/>
              <a:gd name="connsiteX9-371" fmla="*/ 1172881 w 1305333"/>
              <a:gd name="connsiteY9-372" fmla="*/ 1179342 h 1424419"/>
              <a:gd name="connsiteX10-373" fmla="*/ 792288 w 1305333"/>
              <a:gd name="connsiteY10-374" fmla="*/ 1385653 h 1424419"/>
              <a:gd name="connsiteX11-375" fmla="*/ 522686 w 1305333"/>
              <a:gd name="connsiteY11-376" fmla="*/ 1384922 h 1424419"/>
              <a:gd name="connsiteX12-377" fmla="*/ 80344 w 1305333"/>
              <a:gd name="connsiteY12-378" fmla="*/ 1139323 h 1424419"/>
              <a:gd name="connsiteX13-379" fmla="*/ 68397 w 1305333"/>
              <a:gd name="connsiteY13-380" fmla="*/ 1130059 h 1424419"/>
              <a:gd name="connsiteX14-381" fmla="*/ 667 w 1305333"/>
              <a:gd name="connsiteY14-382" fmla="*/ 999105 h 1424419"/>
              <a:gd name="connsiteX15-383" fmla="*/ 0 w 1305333"/>
              <a:gd name="connsiteY15-384" fmla="*/ 972364 h 1424419"/>
              <a:gd name="connsiteX16-385" fmla="*/ 2496 w 1305333"/>
              <a:gd name="connsiteY16-386" fmla="*/ 463106 h 1424419"/>
              <a:gd name="connsiteX17-387" fmla="*/ 2458 w 1305333"/>
              <a:gd name="connsiteY17-388" fmla="*/ 429563 h 1424419"/>
              <a:gd name="connsiteX18-389" fmla="*/ 75248 w 1305333"/>
              <a:gd name="connsiteY18-390" fmla="*/ 303202 h 1424419"/>
              <a:gd name="connsiteX19-391" fmla="*/ 106293 w 1305333"/>
              <a:gd name="connsiteY19-392" fmla="*/ 282597 h 1424419"/>
              <a:gd name="connsiteX20-393" fmla="*/ 541533 w 1305333"/>
              <a:gd name="connsiteY20-394" fmla="*/ 38110 h 1424419"/>
              <a:gd name="connsiteX21-395" fmla="*/ 653528 w 1305333"/>
              <a:gd name="connsiteY21-396" fmla="*/ 0 h 1424419"/>
              <a:gd name="connsiteX0-397" fmla="*/ 653528 w 1305333"/>
              <a:gd name="connsiteY0-398" fmla="*/ 0 h 1424419"/>
              <a:gd name="connsiteX1-399" fmla="*/ 757287 w 1305333"/>
              <a:gd name="connsiteY1-400" fmla="*/ 32444 h 1424419"/>
              <a:gd name="connsiteX2-401" fmla="*/ 1206876 w 1305333"/>
              <a:gd name="connsiteY2-402" fmla="*/ 284945 h 1424419"/>
              <a:gd name="connsiteX3-403" fmla="*/ 1237706 w 1305333"/>
              <a:gd name="connsiteY3-404" fmla="*/ 306775 h 1424419"/>
              <a:gd name="connsiteX4-405" fmla="*/ 1301712 w 1305333"/>
              <a:gd name="connsiteY4-406" fmla="*/ 442384 h 1424419"/>
              <a:gd name="connsiteX5-407" fmla="*/ 1303099 w 1305333"/>
              <a:gd name="connsiteY5-408" fmla="*/ 495558 h 1424419"/>
              <a:gd name="connsiteX6-409" fmla="*/ 1303099 w 1305333"/>
              <a:gd name="connsiteY6-410" fmla="*/ 952393 h 1424419"/>
              <a:gd name="connsiteX7-411" fmla="*/ 1305306 w 1305333"/>
              <a:gd name="connsiteY7-412" fmla="*/ 990115 h 1424419"/>
              <a:gd name="connsiteX8-413" fmla="*/ 1193590 w 1305333"/>
              <a:gd name="connsiteY8-414" fmla="*/ 1159518 h 1424419"/>
              <a:gd name="connsiteX9-415" fmla="*/ 1172881 w 1305333"/>
              <a:gd name="connsiteY9-416" fmla="*/ 1179342 h 1424419"/>
              <a:gd name="connsiteX10-417" fmla="*/ 792288 w 1305333"/>
              <a:gd name="connsiteY10-418" fmla="*/ 1385653 h 1424419"/>
              <a:gd name="connsiteX11-419" fmla="*/ 522686 w 1305333"/>
              <a:gd name="connsiteY11-420" fmla="*/ 1384922 h 1424419"/>
              <a:gd name="connsiteX12-421" fmla="*/ 80344 w 1305333"/>
              <a:gd name="connsiteY12-422" fmla="*/ 1139323 h 1424419"/>
              <a:gd name="connsiteX13-423" fmla="*/ 68397 w 1305333"/>
              <a:gd name="connsiteY13-424" fmla="*/ 1130059 h 1424419"/>
              <a:gd name="connsiteX14-425" fmla="*/ 667 w 1305333"/>
              <a:gd name="connsiteY14-426" fmla="*/ 999105 h 1424419"/>
              <a:gd name="connsiteX15-427" fmla="*/ 0 w 1305333"/>
              <a:gd name="connsiteY15-428" fmla="*/ 972364 h 1424419"/>
              <a:gd name="connsiteX16-429" fmla="*/ 2496 w 1305333"/>
              <a:gd name="connsiteY16-430" fmla="*/ 463106 h 1424419"/>
              <a:gd name="connsiteX17-431" fmla="*/ 2458 w 1305333"/>
              <a:gd name="connsiteY17-432" fmla="*/ 429563 h 1424419"/>
              <a:gd name="connsiteX18-433" fmla="*/ 75248 w 1305333"/>
              <a:gd name="connsiteY18-434" fmla="*/ 303202 h 1424419"/>
              <a:gd name="connsiteX19-435" fmla="*/ 106293 w 1305333"/>
              <a:gd name="connsiteY19-436" fmla="*/ 282597 h 1424419"/>
              <a:gd name="connsiteX20-437" fmla="*/ 541533 w 1305333"/>
              <a:gd name="connsiteY20-438" fmla="*/ 38110 h 1424419"/>
              <a:gd name="connsiteX21-439" fmla="*/ 653528 w 1305333"/>
              <a:gd name="connsiteY21-440" fmla="*/ 0 h 1424419"/>
              <a:gd name="connsiteX0-441" fmla="*/ 653528 w 1305333"/>
              <a:gd name="connsiteY0-442" fmla="*/ 0 h 1424419"/>
              <a:gd name="connsiteX1-443" fmla="*/ 757287 w 1305333"/>
              <a:gd name="connsiteY1-444" fmla="*/ 32444 h 1424419"/>
              <a:gd name="connsiteX2-445" fmla="*/ 1206876 w 1305333"/>
              <a:gd name="connsiteY2-446" fmla="*/ 284945 h 1424419"/>
              <a:gd name="connsiteX3-447" fmla="*/ 1237706 w 1305333"/>
              <a:gd name="connsiteY3-448" fmla="*/ 306775 h 1424419"/>
              <a:gd name="connsiteX4-449" fmla="*/ 1301712 w 1305333"/>
              <a:gd name="connsiteY4-450" fmla="*/ 442384 h 1424419"/>
              <a:gd name="connsiteX5-451" fmla="*/ 1303099 w 1305333"/>
              <a:gd name="connsiteY5-452" fmla="*/ 495558 h 1424419"/>
              <a:gd name="connsiteX6-453" fmla="*/ 1303099 w 1305333"/>
              <a:gd name="connsiteY6-454" fmla="*/ 952393 h 1424419"/>
              <a:gd name="connsiteX7-455" fmla="*/ 1305306 w 1305333"/>
              <a:gd name="connsiteY7-456" fmla="*/ 990115 h 1424419"/>
              <a:gd name="connsiteX8-457" fmla="*/ 1211970 w 1305333"/>
              <a:gd name="connsiteY8-458" fmla="*/ 1149621 h 1424419"/>
              <a:gd name="connsiteX9-459" fmla="*/ 1172881 w 1305333"/>
              <a:gd name="connsiteY9-460" fmla="*/ 1179342 h 1424419"/>
              <a:gd name="connsiteX10-461" fmla="*/ 792288 w 1305333"/>
              <a:gd name="connsiteY10-462" fmla="*/ 1385653 h 1424419"/>
              <a:gd name="connsiteX11-463" fmla="*/ 522686 w 1305333"/>
              <a:gd name="connsiteY11-464" fmla="*/ 1384922 h 1424419"/>
              <a:gd name="connsiteX12-465" fmla="*/ 80344 w 1305333"/>
              <a:gd name="connsiteY12-466" fmla="*/ 1139323 h 1424419"/>
              <a:gd name="connsiteX13-467" fmla="*/ 68397 w 1305333"/>
              <a:gd name="connsiteY13-468" fmla="*/ 1130059 h 1424419"/>
              <a:gd name="connsiteX14-469" fmla="*/ 667 w 1305333"/>
              <a:gd name="connsiteY14-470" fmla="*/ 999105 h 1424419"/>
              <a:gd name="connsiteX15-471" fmla="*/ 0 w 1305333"/>
              <a:gd name="connsiteY15-472" fmla="*/ 972364 h 1424419"/>
              <a:gd name="connsiteX16-473" fmla="*/ 2496 w 1305333"/>
              <a:gd name="connsiteY16-474" fmla="*/ 463106 h 1424419"/>
              <a:gd name="connsiteX17-475" fmla="*/ 2458 w 1305333"/>
              <a:gd name="connsiteY17-476" fmla="*/ 429563 h 1424419"/>
              <a:gd name="connsiteX18-477" fmla="*/ 75248 w 1305333"/>
              <a:gd name="connsiteY18-478" fmla="*/ 303202 h 1424419"/>
              <a:gd name="connsiteX19-479" fmla="*/ 106293 w 1305333"/>
              <a:gd name="connsiteY19-480" fmla="*/ 282597 h 1424419"/>
              <a:gd name="connsiteX20-481" fmla="*/ 541533 w 1305333"/>
              <a:gd name="connsiteY20-482" fmla="*/ 38110 h 1424419"/>
              <a:gd name="connsiteX21-483" fmla="*/ 653528 w 1305333"/>
              <a:gd name="connsiteY21-484" fmla="*/ 0 h 1424419"/>
              <a:gd name="connsiteX0-485" fmla="*/ 653528 w 1305333"/>
              <a:gd name="connsiteY0-486" fmla="*/ 0 h 1424419"/>
              <a:gd name="connsiteX1-487" fmla="*/ 757287 w 1305333"/>
              <a:gd name="connsiteY1-488" fmla="*/ 32444 h 1424419"/>
              <a:gd name="connsiteX2-489" fmla="*/ 1206876 w 1305333"/>
              <a:gd name="connsiteY2-490" fmla="*/ 284945 h 1424419"/>
              <a:gd name="connsiteX3-491" fmla="*/ 1237706 w 1305333"/>
              <a:gd name="connsiteY3-492" fmla="*/ 306775 h 1424419"/>
              <a:gd name="connsiteX4-493" fmla="*/ 1301712 w 1305333"/>
              <a:gd name="connsiteY4-494" fmla="*/ 442384 h 1424419"/>
              <a:gd name="connsiteX5-495" fmla="*/ 1303099 w 1305333"/>
              <a:gd name="connsiteY5-496" fmla="*/ 495558 h 1424419"/>
              <a:gd name="connsiteX6-497" fmla="*/ 1303099 w 1305333"/>
              <a:gd name="connsiteY6-498" fmla="*/ 952393 h 1424419"/>
              <a:gd name="connsiteX7-499" fmla="*/ 1305306 w 1305333"/>
              <a:gd name="connsiteY7-500" fmla="*/ 990115 h 1424419"/>
              <a:gd name="connsiteX8-501" fmla="*/ 1236006 w 1305333"/>
              <a:gd name="connsiteY8-502" fmla="*/ 1160932 h 1424419"/>
              <a:gd name="connsiteX9-503" fmla="*/ 1172881 w 1305333"/>
              <a:gd name="connsiteY9-504" fmla="*/ 1179342 h 1424419"/>
              <a:gd name="connsiteX10-505" fmla="*/ 792288 w 1305333"/>
              <a:gd name="connsiteY10-506" fmla="*/ 1385653 h 1424419"/>
              <a:gd name="connsiteX11-507" fmla="*/ 522686 w 1305333"/>
              <a:gd name="connsiteY11-508" fmla="*/ 1384922 h 1424419"/>
              <a:gd name="connsiteX12-509" fmla="*/ 80344 w 1305333"/>
              <a:gd name="connsiteY12-510" fmla="*/ 1139323 h 1424419"/>
              <a:gd name="connsiteX13-511" fmla="*/ 68397 w 1305333"/>
              <a:gd name="connsiteY13-512" fmla="*/ 1130059 h 1424419"/>
              <a:gd name="connsiteX14-513" fmla="*/ 667 w 1305333"/>
              <a:gd name="connsiteY14-514" fmla="*/ 999105 h 1424419"/>
              <a:gd name="connsiteX15-515" fmla="*/ 0 w 1305333"/>
              <a:gd name="connsiteY15-516" fmla="*/ 972364 h 1424419"/>
              <a:gd name="connsiteX16-517" fmla="*/ 2496 w 1305333"/>
              <a:gd name="connsiteY16-518" fmla="*/ 463106 h 1424419"/>
              <a:gd name="connsiteX17-519" fmla="*/ 2458 w 1305333"/>
              <a:gd name="connsiteY17-520" fmla="*/ 429563 h 1424419"/>
              <a:gd name="connsiteX18-521" fmla="*/ 75248 w 1305333"/>
              <a:gd name="connsiteY18-522" fmla="*/ 303202 h 1424419"/>
              <a:gd name="connsiteX19-523" fmla="*/ 106293 w 1305333"/>
              <a:gd name="connsiteY19-524" fmla="*/ 282597 h 1424419"/>
              <a:gd name="connsiteX20-525" fmla="*/ 541533 w 1305333"/>
              <a:gd name="connsiteY20-526" fmla="*/ 38110 h 1424419"/>
              <a:gd name="connsiteX21-527" fmla="*/ 653528 w 1305333"/>
              <a:gd name="connsiteY21-528" fmla="*/ 0 h 1424419"/>
              <a:gd name="connsiteX0-529" fmla="*/ 653528 w 1313169"/>
              <a:gd name="connsiteY0-530" fmla="*/ 0 h 1424419"/>
              <a:gd name="connsiteX1-531" fmla="*/ 757287 w 1313169"/>
              <a:gd name="connsiteY1-532" fmla="*/ 32444 h 1424419"/>
              <a:gd name="connsiteX2-533" fmla="*/ 1206876 w 1313169"/>
              <a:gd name="connsiteY2-534" fmla="*/ 284945 h 1424419"/>
              <a:gd name="connsiteX3-535" fmla="*/ 1237706 w 1313169"/>
              <a:gd name="connsiteY3-536" fmla="*/ 306775 h 1424419"/>
              <a:gd name="connsiteX4-537" fmla="*/ 1301712 w 1313169"/>
              <a:gd name="connsiteY4-538" fmla="*/ 442384 h 1424419"/>
              <a:gd name="connsiteX5-539" fmla="*/ 1303099 w 1313169"/>
              <a:gd name="connsiteY5-540" fmla="*/ 495558 h 1424419"/>
              <a:gd name="connsiteX6-541" fmla="*/ 1303099 w 1313169"/>
              <a:gd name="connsiteY6-542" fmla="*/ 952393 h 1424419"/>
              <a:gd name="connsiteX7-543" fmla="*/ 1305306 w 1313169"/>
              <a:gd name="connsiteY7-544" fmla="*/ 990115 h 1424419"/>
              <a:gd name="connsiteX8-545" fmla="*/ 1271352 w 1313169"/>
              <a:gd name="connsiteY8-546" fmla="*/ 1142552 h 1424419"/>
              <a:gd name="connsiteX9-547" fmla="*/ 1172881 w 1313169"/>
              <a:gd name="connsiteY9-548" fmla="*/ 1179342 h 1424419"/>
              <a:gd name="connsiteX10-549" fmla="*/ 792288 w 1313169"/>
              <a:gd name="connsiteY10-550" fmla="*/ 1385653 h 1424419"/>
              <a:gd name="connsiteX11-551" fmla="*/ 522686 w 1313169"/>
              <a:gd name="connsiteY11-552" fmla="*/ 1384922 h 1424419"/>
              <a:gd name="connsiteX12-553" fmla="*/ 80344 w 1313169"/>
              <a:gd name="connsiteY12-554" fmla="*/ 1139323 h 1424419"/>
              <a:gd name="connsiteX13-555" fmla="*/ 68397 w 1313169"/>
              <a:gd name="connsiteY13-556" fmla="*/ 1130059 h 1424419"/>
              <a:gd name="connsiteX14-557" fmla="*/ 667 w 1313169"/>
              <a:gd name="connsiteY14-558" fmla="*/ 999105 h 1424419"/>
              <a:gd name="connsiteX15-559" fmla="*/ 0 w 1313169"/>
              <a:gd name="connsiteY15-560" fmla="*/ 972364 h 1424419"/>
              <a:gd name="connsiteX16-561" fmla="*/ 2496 w 1313169"/>
              <a:gd name="connsiteY16-562" fmla="*/ 463106 h 1424419"/>
              <a:gd name="connsiteX17-563" fmla="*/ 2458 w 1313169"/>
              <a:gd name="connsiteY17-564" fmla="*/ 429563 h 1424419"/>
              <a:gd name="connsiteX18-565" fmla="*/ 75248 w 1313169"/>
              <a:gd name="connsiteY18-566" fmla="*/ 303202 h 1424419"/>
              <a:gd name="connsiteX19-567" fmla="*/ 106293 w 1313169"/>
              <a:gd name="connsiteY19-568" fmla="*/ 282597 h 1424419"/>
              <a:gd name="connsiteX20-569" fmla="*/ 541533 w 1313169"/>
              <a:gd name="connsiteY20-570" fmla="*/ 38110 h 1424419"/>
              <a:gd name="connsiteX21-571" fmla="*/ 653528 w 1313169"/>
              <a:gd name="connsiteY21-572" fmla="*/ 0 h 1424419"/>
              <a:gd name="connsiteX0-573" fmla="*/ 653528 w 1306267"/>
              <a:gd name="connsiteY0-574" fmla="*/ 0 h 1424419"/>
              <a:gd name="connsiteX1-575" fmla="*/ 757287 w 1306267"/>
              <a:gd name="connsiteY1-576" fmla="*/ 32444 h 1424419"/>
              <a:gd name="connsiteX2-577" fmla="*/ 1206876 w 1306267"/>
              <a:gd name="connsiteY2-578" fmla="*/ 284945 h 1424419"/>
              <a:gd name="connsiteX3-579" fmla="*/ 1237706 w 1306267"/>
              <a:gd name="connsiteY3-580" fmla="*/ 306775 h 1424419"/>
              <a:gd name="connsiteX4-581" fmla="*/ 1301712 w 1306267"/>
              <a:gd name="connsiteY4-582" fmla="*/ 442384 h 1424419"/>
              <a:gd name="connsiteX5-583" fmla="*/ 1303099 w 1306267"/>
              <a:gd name="connsiteY5-584" fmla="*/ 495558 h 1424419"/>
              <a:gd name="connsiteX6-585" fmla="*/ 1303099 w 1306267"/>
              <a:gd name="connsiteY6-586" fmla="*/ 952393 h 1424419"/>
              <a:gd name="connsiteX7-587" fmla="*/ 1305306 w 1306267"/>
              <a:gd name="connsiteY7-588" fmla="*/ 990115 h 1424419"/>
              <a:gd name="connsiteX8-589" fmla="*/ 1255800 w 1306267"/>
              <a:gd name="connsiteY8-590" fmla="*/ 1142552 h 1424419"/>
              <a:gd name="connsiteX9-591" fmla="*/ 1172881 w 1306267"/>
              <a:gd name="connsiteY9-592" fmla="*/ 1179342 h 1424419"/>
              <a:gd name="connsiteX10-593" fmla="*/ 792288 w 1306267"/>
              <a:gd name="connsiteY10-594" fmla="*/ 1385653 h 1424419"/>
              <a:gd name="connsiteX11-595" fmla="*/ 522686 w 1306267"/>
              <a:gd name="connsiteY11-596" fmla="*/ 1384922 h 1424419"/>
              <a:gd name="connsiteX12-597" fmla="*/ 80344 w 1306267"/>
              <a:gd name="connsiteY12-598" fmla="*/ 1139323 h 1424419"/>
              <a:gd name="connsiteX13-599" fmla="*/ 68397 w 1306267"/>
              <a:gd name="connsiteY13-600" fmla="*/ 1130059 h 1424419"/>
              <a:gd name="connsiteX14-601" fmla="*/ 667 w 1306267"/>
              <a:gd name="connsiteY14-602" fmla="*/ 999105 h 1424419"/>
              <a:gd name="connsiteX15-603" fmla="*/ 0 w 1306267"/>
              <a:gd name="connsiteY15-604" fmla="*/ 972364 h 1424419"/>
              <a:gd name="connsiteX16-605" fmla="*/ 2496 w 1306267"/>
              <a:gd name="connsiteY16-606" fmla="*/ 463106 h 1424419"/>
              <a:gd name="connsiteX17-607" fmla="*/ 2458 w 1306267"/>
              <a:gd name="connsiteY17-608" fmla="*/ 429563 h 1424419"/>
              <a:gd name="connsiteX18-609" fmla="*/ 75248 w 1306267"/>
              <a:gd name="connsiteY18-610" fmla="*/ 303202 h 1424419"/>
              <a:gd name="connsiteX19-611" fmla="*/ 106293 w 1306267"/>
              <a:gd name="connsiteY19-612" fmla="*/ 282597 h 1424419"/>
              <a:gd name="connsiteX20-613" fmla="*/ 541533 w 1306267"/>
              <a:gd name="connsiteY20-614" fmla="*/ 38110 h 1424419"/>
              <a:gd name="connsiteX21-615" fmla="*/ 653528 w 1306267"/>
              <a:gd name="connsiteY21-616" fmla="*/ 0 h 1424419"/>
              <a:gd name="connsiteX0-617" fmla="*/ 653528 w 1306267"/>
              <a:gd name="connsiteY0-618" fmla="*/ 0 h 1424419"/>
              <a:gd name="connsiteX1-619" fmla="*/ 757287 w 1306267"/>
              <a:gd name="connsiteY1-620" fmla="*/ 32444 h 1424419"/>
              <a:gd name="connsiteX2-621" fmla="*/ 1206876 w 1306267"/>
              <a:gd name="connsiteY2-622" fmla="*/ 284945 h 1424419"/>
              <a:gd name="connsiteX3-623" fmla="*/ 1237706 w 1306267"/>
              <a:gd name="connsiteY3-624" fmla="*/ 306775 h 1424419"/>
              <a:gd name="connsiteX4-625" fmla="*/ 1301712 w 1306267"/>
              <a:gd name="connsiteY4-626" fmla="*/ 442384 h 1424419"/>
              <a:gd name="connsiteX5-627" fmla="*/ 1303099 w 1306267"/>
              <a:gd name="connsiteY5-628" fmla="*/ 495558 h 1424419"/>
              <a:gd name="connsiteX6-629" fmla="*/ 1303099 w 1306267"/>
              <a:gd name="connsiteY6-630" fmla="*/ 952393 h 1424419"/>
              <a:gd name="connsiteX7-631" fmla="*/ 1305306 w 1306267"/>
              <a:gd name="connsiteY7-632" fmla="*/ 990115 h 1424419"/>
              <a:gd name="connsiteX8-633" fmla="*/ 1255800 w 1306267"/>
              <a:gd name="connsiteY8-634" fmla="*/ 1142552 h 1424419"/>
              <a:gd name="connsiteX9-635" fmla="*/ 1172881 w 1306267"/>
              <a:gd name="connsiteY9-636" fmla="*/ 1179342 h 1424419"/>
              <a:gd name="connsiteX10-637" fmla="*/ 792288 w 1306267"/>
              <a:gd name="connsiteY10-638" fmla="*/ 1385653 h 1424419"/>
              <a:gd name="connsiteX11-639" fmla="*/ 522686 w 1306267"/>
              <a:gd name="connsiteY11-640" fmla="*/ 1384922 h 1424419"/>
              <a:gd name="connsiteX12-641" fmla="*/ 80344 w 1306267"/>
              <a:gd name="connsiteY12-642" fmla="*/ 1139323 h 1424419"/>
              <a:gd name="connsiteX13-643" fmla="*/ 61328 w 1306267"/>
              <a:gd name="connsiteY13-644" fmla="*/ 1127231 h 1424419"/>
              <a:gd name="connsiteX14-645" fmla="*/ 667 w 1306267"/>
              <a:gd name="connsiteY14-646" fmla="*/ 999105 h 1424419"/>
              <a:gd name="connsiteX15-647" fmla="*/ 0 w 1306267"/>
              <a:gd name="connsiteY15-648" fmla="*/ 972364 h 1424419"/>
              <a:gd name="connsiteX16-649" fmla="*/ 2496 w 1306267"/>
              <a:gd name="connsiteY16-650" fmla="*/ 463106 h 1424419"/>
              <a:gd name="connsiteX17-651" fmla="*/ 2458 w 1306267"/>
              <a:gd name="connsiteY17-652" fmla="*/ 429563 h 1424419"/>
              <a:gd name="connsiteX18-653" fmla="*/ 75248 w 1306267"/>
              <a:gd name="connsiteY18-654" fmla="*/ 303202 h 1424419"/>
              <a:gd name="connsiteX19-655" fmla="*/ 106293 w 1306267"/>
              <a:gd name="connsiteY19-656" fmla="*/ 282597 h 1424419"/>
              <a:gd name="connsiteX20-657" fmla="*/ 541533 w 1306267"/>
              <a:gd name="connsiteY20-658" fmla="*/ 38110 h 1424419"/>
              <a:gd name="connsiteX21-659" fmla="*/ 653528 w 1306267"/>
              <a:gd name="connsiteY21-660" fmla="*/ 0 h 1424419"/>
              <a:gd name="connsiteX0-661" fmla="*/ 653528 w 1306267"/>
              <a:gd name="connsiteY0-662" fmla="*/ 0 h 1424419"/>
              <a:gd name="connsiteX1-663" fmla="*/ 757287 w 1306267"/>
              <a:gd name="connsiteY1-664" fmla="*/ 32444 h 1424419"/>
              <a:gd name="connsiteX2-665" fmla="*/ 1206876 w 1306267"/>
              <a:gd name="connsiteY2-666" fmla="*/ 284945 h 1424419"/>
              <a:gd name="connsiteX3-667" fmla="*/ 1237706 w 1306267"/>
              <a:gd name="connsiteY3-668" fmla="*/ 306775 h 1424419"/>
              <a:gd name="connsiteX4-669" fmla="*/ 1301712 w 1306267"/>
              <a:gd name="connsiteY4-670" fmla="*/ 442384 h 1424419"/>
              <a:gd name="connsiteX5-671" fmla="*/ 1303099 w 1306267"/>
              <a:gd name="connsiteY5-672" fmla="*/ 495558 h 1424419"/>
              <a:gd name="connsiteX6-673" fmla="*/ 1303099 w 1306267"/>
              <a:gd name="connsiteY6-674" fmla="*/ 952393 h 1424419"/>
              <a:gd name="connsiteX7-675" fmla="*/ 1305306 w 1306267"/>
              <a:gd name="connsiteY7-676" fmla="*/ 990115 h 1424419"/>
              <a:gd name="connsiteX8-677" fmla="*/ 1255800 w 1306267"/>
              <a:gd name="connsiteY8-678" fmla="*/ 1142552 h 1424419"/>
              <a:gd name="connsiteX9-679" fmla="*/ 1172881 w 1306267"/>
              <a:gd name="connsiteY9-680" fmla="*/ 1179342 h 1424419"/>
              <a:gd name="connsiteX10-681" fmla="*/ 792288 w 1306267"/>
              <a:gd name="connsiteY10-682" fmla="*/ 1385653 h 1424419"/>
              <a:gd name="connsiteX11-683" fmla="*/ 522686 w 1306267"/>
              <a:gd name="connsiteY11-684" fmla="*/ 1384922 h 1424419"/>
              <a:gd name="connsiteX12-685" fmla="*/ 80344 w 1306267"/>
              <a:gd name="connsiteY12-686" fmla="*/ 1139323 h 1424419"/>
              <a:gd name="connsiteX13-687" fmla="*/ 61328 w 1306267"/>
              <a:gd name="connsiteY13-688" fmla="*/ 1127231 h 1424419"/>
              <a:gd name="connsiteX14-689" fmla="*/ 667 w 1306267"/>
              <a:gd name="connsiteY14-690" fmla="*/ 999105 h 1424419"/>
              <a:gd name="connsiteX15-691" fmla="*/ 0 w 1306267"/>
              <a:gd name="connsiteY15-692" fmla="*/ 972364 h 1424419"/>
              <a:gd name="connsiteX16-693" fmla="*/ 2496 w 1306267"/>
              <a:gd name="connsiteY16-694" fmla="*/ 463106 h 1424419"/>
              <a:gd name="connsiteX17-695" fmla="*/ 2458 w 1306267"/>
              <a:gd name="connsiteY17-696" fmla="*/ 429563 h 1424419"/>
              <a:gd name="connsiteX18-697" fmla="*/ 75248 w 1306267"/>
              <a:gd name="connsiteY18-698" fmla="*/ 303202 h 1424419"/>
              <a:gd name="connsiteX19-699" fmla="*/ 106293 w 1306267"/>
              <a:gd name="connsiteY19-700" fmla="*/ 282597 h 1424419"/>
              <a:gd name="connsiteX20-701" fmla="*/ 541533 w 1306267"/>
              <a:gd name="connsiteY20-702" fmla="*/ 38110 h 1424419"/>
              <a:gd name="connsiteX21-703" fmla="*/ 653528 w 1306267"/>
              <a:gd name="connsiteY21-704" fmla="*/ 0 h 1424419"/>
              <a:gd name="connsiteX0-705" fmla="*/ 653528 w 1306267"/>
              <a:gd name="connsiteY0-706" fmla="*/ 0 h 1424419"/>
              <a:gd name="connsiteX1-707" fmla="*/ 757287 w 1306267"/>
              <a:gd name="connsiteY1-708" fmla="*/ 32444 h 1424419"/>
              <a:gd name="connsiteX2-709" fmla="*/ 1206876 w 1306267"/>
              <a:gd name="connsiteY2-710" fmla="*/ 284945 h 1424419"/>
              <a:gd name="connsiteX3-711" fmla="*/ 1237706 w 1306267"/>
              <a:gd name="connsiteY3-712" fmla="*/ 306775 h 1424419"/>
              <a:gd name="connsiteX4-713" fmla="*/ 1301712 w 1306267"/>
              <a:gd name="connsiteY4-714" fmla="*/ 442384 h 1424419"/>
              <a:gd name="connsiteX5-715" fmla="*/ 1303099 w 1306267"/>
              <a:gd name="connsiteY5-716" fmla="*/ 495558 h 1424419"/>
              <a:gd name="connsiteX6-717" fmla="*/ 1303099 w 1306267"/>
              <a:gd name="connsiteY6-718" fmla="*/ 952393 h 1424419"/>
              <a:gd name="connsiteX7-719" fmla="*/ 1305306 w 1306267"/>
              <a:gd name="connsiteY7-720" fmla="*/ 990115 h 1424419"/>
              <a:gd name="connsiteX8-721" fmla="*/ 1255800 w 1306267"/>
              <a:gd name="connsiteY8-722" fmla="*/ 1142552 h 1424419"/>
              <a:gd name="connsiteX9-723" fmla="*/ 1172881 w 1306267"/>
              <a:gd name="connsiteY9-724" fmla="*/ 1179342 h 1424419"/>
              <a:gd name="connsiteX10-725" fmla="*/ 792288 w 1306267"/>
              <a:gd name="connsiteY10-726" fmla="*/ 1385653 h 1424419"/>
              <a:gd name="connsiteX11-727" fmla="*/ 522686 w 1306267"/>
              <a:gd name="connsiteY11-728" fmla="*/ 1384922 h 1424419"/>
              <a:gd name="connsiteX12-729" fmla="*/ 90241 w 1306267"/>
              <a:gd name="connsiteY12-730" fmla="*/ 1150634 h 1424419"/>
              <a:gd name="connsiteX13-731" fmla="*/ 61328 w 1306267"/>
              <a:gd name="connsiteY13-732" fmla="*/ 1127231 h 1424419"/>
              <a:gd name="connsiteX14-733" fmla="*/ 667 w 1306267"/>
              <a:gd name="connsiteY14-734" fmla="*/ 999105 h 1424419"/>
              <a:gd name="connsiteX15-735" fmla="*/ 0 w 1306267"/>
              <a:gd name="connsiteY15-736" fmla="*/ 972364 h 1424419"/>
              <a:gd name="connsiteX16-737" fmla="*/ 2496 w 1306267"/>
              <a:gd name="connsiteY16-738" fmla="*/ 463106 h 1424419"/>
              <a:gd name="connsiteX17-739" fmla="*/ 2458 w 1306267"/>
              <a:gd name="connsiteY17-740" fmla="*/ 429563 h 1424419"/>
              <a:gd name="connsiteX18-741" fmla="*/ 75248 w 1306267"/>
              <a:gd name="connsiteY18-742" fmla="*/ 303202 h 1424419"/>
              <a:gd name="connsiteX19-743" fmla="*/ 106293 w 1306267"/>
              <a:gd name="connsiteY19-744" fmla="*/ 282597 h 1424419"/>
              <a:gd name="connsiteX20-745" fmla="*/ 541533 w 1306267"/>
              <a:gd name="connsiteY20-746" fmla="*/ 38110 h 1424419"/>
              <a:gd name="connsiteX21-747" fmla="*/ 653528 w 1306267"/>
              <a:gd name="connsiteY21-748" fmla="*/ 0 h 1424419"/>
              <a:gd name="connsiteX0-749" fmla="*/ 653528 w 1306267"/>
              <a:gd name="connsiteY0-750" fmla="*/ 0 h 1424419"/>
              <a:gd name="connsiteX1-751" fmla="*/ 757287 w 1306267"/>
              <a:gd name="connsiteY1-752" fmla="*/ 32444 h 1424419"/>
              <a:gd name="connsiteX2-753" fmla="*/ 1206876 w 1306267"/>
              <a:gd name="connsiteY2-754" fmla="*/ 284945 h 1424419"/>
              <a:gd name="connsiteX3-755" fmla="*/ 1237706 w 1306267"/>
              <a:gd name="connsiteY3-756" fmla="*/ 306775 h 1424419"/>
              <a:gd name="connsiteX4-757" fmla="*/ 1301712 w 1306267"/>
              <a:gd name="connsiteY4-758" fmla="*/ 442384 h 1424419"/>
              <a:gd name="connsiteX5-759" fmla="*/ 1303099 w 1306267"/>
              <a:gd name="connsiteY5-760" fmla="*/ 495558 h 1424419"/>
              <a:gd name="connsiteX6-761" fmla="*/ 1303099 w 1306267"/>
              <a:gd name="connsiteY6-762" fmla="*/ 952393 h 1424419"/>
              <a:gd name="connsiteX7-763" fmla="*/ 1305306 w 1306267"/>
              <a:gd name="connsiteY7-764" fmla="*/ 990115 h 1424419"/>
              <a:gd name="connsiteX8-765" fmla="*/ 1255800 w 1306267"/>
              <a:gd name="connsiteY8-766" fmla="*/ 1142552 h 1424419"/>
              <a:gd name="connsiteX9-767" fmla="*/ 1172881 w 1306267"/>
              <a:gd name="connsiteY9-768" fmla="*/ 1179342 h 1424419"/>
              <a:gd name="connsiteX10-769" fmla="*/ 792288 w 1306267"/>
              <a:gd name="connsiteY10-770" fmla="*/ 1385653 h 1424419"/>
              <a:gd name="connsiteX11-771" fmla="*/ 522686 w 1306267"/>
              <a:gd name="connsiteY11-772" fmla="*/ 1384922 h 1424419"/>
              <a:gd name="connsiteX12-773" fmla="*/ 90241 w 1306267"/>
              <a:gd name="connsiteY12-774" fmla="*/ 1150634 h 1424419"/>
              <a:gd name="connsiteX13-775" fmla="*/ 61328 w 1306267"/>
              <a:gd name="connsiteY13-776" fmla="*/ 1127231 h 1424419"/>
              <a:gd name="connsiteX14-777" fmla="*/ 667 w 1306267"/>
              <a:gd name="connsiteY14-778" fmla="*/ 999105 h 1424419"/>
              <a:gd name="connsiteX15-779" fmla="*/ 0 w 1306267"/>
              <a:gd name="connsiteY15-780" fmla="*/ 972364 h 1424419"/>
              <a:gd name="connsiteX16-781" fmla="*/ 2496 w 1306267"/>
              <a:gd name="connsiteY16-782" fmla="*/ 463106 h 1424419"/>
              <a:gd name="connsiteX17-783" fmla="*/ 2458 w 1306267"/>
              <a:gd name="connsiteY17-784" fmla="*/ 429563 h 1424419"/>
              <a:gd name="connsiteX18-785" fmla="*/ 75248 w 1306267"/>
              <a:gd name="connsiteY18-786" fmla="*/ 303202 h 1424419"/>
              <a:gd name="connsiteX19-787" fmla="*/ 106293 w 1306267"/>
              <a:gd name="connsiteY19-788" fmla="*/ 282597 h 1424419"/>
              <a:gd name="connsiteX20-789" fmla="*/ 541533 w 1306267"/>
              <a:gd name="connsiteY20-790" fmla="*/ 38110 h 1424419"/>
              <a:gd name="connsiteX21-791" fmla="*/ 653528 w 1306267"/>
              <a:gd name="connsiteY21-792" fmla="*/ 0 h 1424419"/>
              <a:gd name="connsiteX0-793" fmla="*/ 653528 w 1306267"/>
              <a:gd name="connsiteY0-794" fmla="*/ 0 h 1424419"/>
              <a:gd name="connsiteX1-795" fmla="*/ 757287 w 1306267"/>
              <a:gd name="connsiteY1-796" fmla="*/ 32444 h 1424419"/>
              <a:gd name="connsiteX2-797" fmla="*/ 1206876 w 1306267"/>
              <a:gd name="connsiteY2-798" fmla="*/ 284945 h 1424419"/>
              <a:gd name="connsiteX3-799" fmla="*/ 1237706 w 1306267"/>
              <a:gd name="connsiteY3-800" fmla="*/ 306775 h 1424419"/>
              <a:gd name="connsiteX4-801" fmla="*/ 1301712 w 1306267"/>
              <a:gd name="connsiteY4-802" fmla="*/ 442384 h 1424419"/>
              <a:gd name="connsiteX5-803" fmla="*/ 1303099 w 1306267"/>
              <a:gd name="connsiteY5-804" fmla="*/ 495558 h 1424419"/>
              <a:gd name="connsiteX6-805" fmla="*/ 1303099 w 1306267"/>
              <a:gd name="connsiteY6-806" fmla="*/ 952393 h 1424419"/>
              <a:gd name="connsiteX7-807" fmla="*/ 1305306 w 1306267"/>
              <a:gd name="connsiteY7-808" fmla="*/ 990115 h 1424419"/>
              <a:gd name="connsiteX8-809" fmla="*/ 1255800 w 1306267"/>
              <a:gd name="connsiteY8-810" fmla="*/ 1142552 h 1424419"/>
              <a:gd name="connsiteX9-811" fmla="*/ 1172881 w 1306267"/>
              <a:gd name="connsiteY9-812" fmla="*/ 1179342 h 1424419"/>
              <a:gd name="connsiteX10-813" fmla="*/ 792288 w 1306267"/>
              <a:gd name="connsiteY10-814" fmla="*/ 1385653 h 1424419"/>
              <a:gd name="connsiteX11-815" fmla="*/ 522686 w 1306267"/>
              <a:gd name="connsiteY11-816" fmla="*/ 1384922 h 1424419"/>
              <a:gd name="connsiteX12-817" fmla="*/ 90241 w 1306267"/>
              <a:gd name="connsiteY12-818" fmla="*/ 1150634 h 1424419"/>
              <a:gd name="connsiteX13-819" fmla="*/ 61328 w 1306267"/>
              <a:gd name="connsiteY13-820" fmla="*/ 1127231 h 1424419"/>
              <a:gd name="connsiteX14-821" fmla="*/ 667 w 1306267"/>
              <a:gd name="connsiteY14-822" fmla="*/ 999105 h 1424419"/>
              <a:gd name="connsiteX15-823" fmla="*/ 0 w 1306267"/>
              <a:gd name="connsiteY15-824" fmla="*/ 972364 h 1424419"/>
              <a:gd name="connsiteX16-825" fmla="*/ 2496 w 1306267"/>
              <a:gd name="connsiteY16-826" fmla="*/ 463106 h 1424419"/>
              <a:gd name="connsiteX17-827" fmla="*/ 2458 w 1306267"/>
              <a:gd name="connsiteY17-828" fmla="*/ 429563 h 1424419"/>
              <a:gd name="connsiteX18-829" fmla="*/ 75248 w 1306267"/>
              <a:gd name="connsiteY18-830" fmla="*/ 303202 h 1424419"/>
              <a:gd name="connsiteX19-831" fmla="*/ 106293 w 1306267"/>
              <a:gd name="connsiteY19-832" fmla="*/ 282597 h 1424419"/>
              <a:gd name="connsiteX20-833" fmla="*/ 541533 w 1306267"/>
              <a:gd name="connsiteY20-834" fmla="*/ 38110 h 1424419"/>
              <a:gd name="connsiteX21-835" fmla="*/ 653528 w 1306267"/>
              <a:gd name="connsiteY21-836" fmla="*/ 0 h 1424419"/>
              <a:gd name="connsiteX0-837" fmla="*/ 653528 w 1306267"/>
              <a:gd name="connsiteY0-838" fmla="*/ 0 h 1424419"/>
              <a:gd name="connsiteX1-839" fmla="*/ 757287 w 1306267"/>
              <a:gd name="connsiteY1-840" fmla="*/ 32444 h 1424419"/>
              <a:gd name="connsiteX2-841" fmla="*/ 1206876 w 1306267"/>
              <a:gd name="connsiteY2-842" fmla="*/ 284945 h 1424419"/>
              <a:gd name="connsiteX3-843" fmla="*/ 1237706 w 1306267"/>
              <a:gd name="connsiteY3-844" fmla="*/ 306775 h 1424419"/>
              <a:gd name="connsiteX4-845" fmla="*/ 1301712 w 1306267"/>
              <a:gd name="connsiteY4-846" fmla="*/ 442384 h 1424419"/>
              <a:gd name="connsiteX5-847" fmla="*/ 1303099 w 1306267"/>
              <a:gd name="connsiteY5-848" fmla="*/ 495558 h 1424419"/>
              <a:gd name="connsiteX6-849" fmla="*/ 1303099 w 1306267"/>
              <a:gd name="connsiteY6-850" fmla="*/ 952393 h 1424419"/>
              <a:gd name="connsiteX7-851" fmla="*/ 1305306 w 1306267"/>
              <a:gd name="connsiteY7-852" fmla="*/ 990115 h 1424419"/>
              <a:gd name="connsiteX8-853" fmla="*/ 1255800 w 1306267"/>
              <a:gd name="connsiteY8-854" fmla="*/ 1142552 h 1424419"/>
              <a:gd name="connsiteX9-855" fmla="*/ 1172881 w 1306267"/>
              <a:gd name="connsiteY9-856" fmla="*/ 1179342 h 1424419"/>
              <a:gd name="connsiteX10-857" fmla="*/ 792288 w 1306267"/>
              <a:gd name="connsiteY10-858" fmla="*/ 1385653 h 1424419"/>
              <a:gd name="connsiteX11-859" fmla="*/ 522686 w 1306267"/>
              <a:gd name="connsiteY11-860" fmla="*/ 1384922 h 1424419"/>
              <a:gd name="connsiteX12-861" fmla="*/ 90241 w 1306267"/>
              <a:gd name="connsiteY12-862" fmla="*/ 1150634 h 1424419"/>
              <a:gd name="connsiteX13-863" fmla="*/ 61328 w 1306267"/>
              <a:gd name="connsiteY13-864" fmla="*/ 1127231 h 1424419"/>
              <a:gd name="connsiteX14-865" fmla="*/ 667 w 1306267"/>
              <a:gd name="connsiteY14-866" fmla="*/ 999105 h 1424419"/>
              <a:gd name="connsiteX15-867" fmla="*/ 0 w 1306267"/>
              <a:gd name="connsiteY15-868" fmla="*/ 972364 h 1424419"/>
              <a:gd name="connsiteX16-869" fmla="*/ 2496 w 1306267"/>
              <a:gd name="connsiteY16-870" fmla="*/ 463106 h 1424419"/>
              <a:gd name="connsiteX17-871" fmla="*/ 2458 w 1306267"/>
              <a:gd name="connsiteY17-872" fmla="*/ 429563 h 1424419"/>
              <a:gd name="connsiteX18-873" fmla="*/ 75248 w 1306267"/>
              <a:gd name="connsiteY18-874" fmla="*/ 303202 h 1424419"/>
              <a:gd name="connsiteX19-875" fmla="*/ 106293 w 1306267"/>
              <a:gd name="connsiteY19-876" fmla="*/ 282597 h 1424419"/>
              <a:gd name="connsiteX20-877" fmla="*/ 541533 w 1306267"/>
              <a:gd name="connsiteY20-878" fmla="*/ 38110 h 1424419"/>
              <a:gd name="connsiteX21-879" fmla="*/ 653528 w 1306267"/>
              <a:gd name="connsiteY21-880" fmla="*/ 0 h 1424419"/>
              <a:gd name="connsiteX0-881" fmla="*/ 653528 w 1306267"/>
              <a:gd name="connsiteY0-882" fmla="*/ 0 h 1424419"/>
              <a:gd name="connsiteX1-883" fmla="*/ 757287 w 1306267"/>
              <a:gd name="connsiteY1-884" fmla="*/ 32444 h 1424419"/>
              <a:gd name="connsiteX2-885" fmla="*/ 1206876 w 1306267"/>
              <a:gd name="connsiteY2-886" fmla="*/ 284945 h 1424419"/>
              <a:gd name="connsiteX3-887" fmla="*/ 1237706 w 1306267"/>
              <a:gd name="connsiteY3-888" fmla="*/ 306775 h 1424419"/>
              <a:gd name="connsiteX4-889" fmla="*/ 1301712 w 1306267"/>
              <a:gd name="connsiteY4-890" fmla="*/ 442384 h 1424419"/>
              <a:gd name="connsiteX5-891" fmla="*/ 1303099 w 1306267"/>
              <a:gd name="connsiteY5-892" fmla="*/ 495558 h 1424419"/>
              <a:gd name="connsiteX6-893" fmla="*/ 1303099 w 1306267"/>
              <a:gd name="connsiteY6-894" fmla="*/ 952393 h 1424419"/>
              <a:gd name="connsiteX7-895" fmla="*/ 1305306 w 1306267"/>
              <a:gd name="connsiteY7-896" fmla="*/ 990115 h 1424419"/>
              <a:gd name="connsiteX8-897" fmla="*/ 1255800 w 1306267"/>
              <a:gd name="connsiteY8-898" fmla="*/ 1142552 h 1424419"/>
              <a:gd name="connsiteX9-899" fmla="*/ 1172881 w 1306267"/>
              <a:gd name="connsiteY9-900" fmla="*/ 1179342 h 1424419"/>
              <a:gd name="connsiteX10-901" fmla="*/ 792288 w 1306267"/>
              <a:gd name="connsiteY10-902" fmla="*/ 1385653 h 1424419"/>
              <a:gd name="connsiteX11-903" fmla="*/ 522686 w 1306267"/>
              <a:gd name="connsiteY11-904" fmla="*/ 1384922 h 1424419"/>
              <a:gd name="connsiteX12-905" fmla="*/ 90241 w 1306267"/>
              <a:gd name="connsiteY12-906" fmla="*/ 1150634 h 1424419"/>
              <a:gd name="connsiteX13-907" fmla="*/ 55672 w 1306267"/>
              <a:gd name="connsiteY13-908" fmla="*/ 1124403 h 1424419"/>
              <a:gd name="connsiteX14-909" fmla="*/ 667 w 1306267"/>
              <a:gd name="connsiteY14-910" fmla="*/ 999105 h 1424419"/>
              <a:gd name="connsiteX15-911" fmla="*/ 0 w 1306267"/>
              <a:gd name="connsiteY15-912" fmla="*/ 972364 h 1424419"/>
              <a:gd name="connsiteX16-913" fmla="*/ 2496 w 1306267"/>
              <a:gd name="connsiteY16-914" fmla="*/ 463106 h 1424419"/>
              <a:gd name="connsiteX17-915" fmla="*/ 2458 w 1306267"/>
              <a:gd name="connsiteY17-916" fmla="*/ 429563 h 1424419"/>
              <a:gd name="connsiteX18-917" fmla="*/ 75248 w 1306267"/>
              <a:gd name="connsiteY18-918" fmla="*/ 303202 h 1424419"/>
              <a:gd name="connsiteX19-919" fmla="*/ 106293 w 1306267"/>
              <a:gd name="connsiteY19-920" fmla="*/ 282597 h 1424419"/>
              <a:gd name="connsiteX20-921" fmla="*/ 541533 w 1306267"/>
              <a:gd name="connsiteY20-922" fmla="*/ 38110 h 1424419"/>
              <a:gd name="connsiteX21-923" fmla="*/ 653528 w 1306267"/>
              <a:gd name="connsiteY21-924" fmla="*/ 0 h 1424419"/>
              <a:gd name="connsiteX0-925" fmla="*/ 653528 w 1306267"/>
              <a:gd name="connsiteY0-926" fmla="*/ 0 h 1424419"/>
              <a:gd name="connsiteX1-927" fmla="*/ 757287 w 1306267"/>
              <a:gd name="connsiteY1-928" fmla="*/ 32444 h 1424419"/>
              <a:gd name="connsiteX2-929" fmla="*/ 1206876 w 1306267"/>
              <a:gd name="connsiteY2-930" fmla="*/ 284945 h 1424419"/>
              <a:gd name="connsiteX3-931" fmla="*/ 1237706 w 1306267"/>
              <a:gd name="connsiteY3-932" fmla="*/ 306775 h 1424419"/>
              <a:gd name="connsiteX4-933" fmla="*/ 1301712 w 1306267"/>
              <a:gd name="connsiteY4-934" fmla="*/ 442384 h 1424419"/>
              <a:gd name="connsiteX5-935" fmla="*/ 1303099 w 1306267"/>
              <a:gd name="connsiteY5-936" fmla="*/ 495558 h 1424419"/>
              <a:gd name="connsiteX6-937" fmla="*/ 1303099 w 1306267"/>
              <a:gd name="connsiteY6-938" fmla="*/ 952393 h 1424419"/>
              <a:gd name="connsiteX7-939" fmla="*/ 1305306 w 1306267"/>
              <a:gd name="connsiteY7-940" fmla="*/ 990115 h 1424419"/>
              <a:gd name="connsiteX8-941" fmla="*/ 1255800 w 1306267"/>
              <a:gd name="connsiteY8-942" fmla="*/ 1142552 h 1424419"/>
              <a:gd name="connsiteX9-943" fmla="*/ 1172881 w 1306267"/>
              <a:gd name="connsiteY9-944" fmla="*/ 1179342 h 1424419"/>
              <a:gd name="connsiteX10-945" fmla="*/ 792288 w 1306267"/>
              <a:gd name="connsiteY10-946" fmla="*/ 1385653 h 1424419"/>
              <a:gd name="connsiteX11-947" fmla="*/ 522686 w 1306267"/>
              <a:gd name="connsiteY11-948" fmla="*/ 1384922 h 1424419"/>
              <a:gd name="connsiteX12-949" fmla="*/ 90241 w 1306267"/>
              <a:gd name="connsiteY12-950" fmla="*/ 1150634 h 1424419"/>
              <a:gd name="connsiteX13-951" fmla="*/ 55672 w 1306267"/>
              <a:gd name="connsiteY13-952" fmla="*/ 1124403 h 1424419"/>
              <a:gd name="connsiteX14-953" fmla="*/ 667 w 1306267"/>
              <a:gd name="connsiteY14-954" fmla="*/ 999105 h 1424419"/>
              <a:gd name="connsiteX15-955" fmla="*/ 0 w 1306267"/>
              <a:gd name="connsiteY15-956" fmla="*/ 972364 h 1424419"/>
              <a:gd name="connsiteX16-957" fmla="*/ 2496 w 1306267"/>
              <a:gd name="connsiteY16-958" fmla="*/ 463106 h 1424419"/>
              <a:gd name="connsiteX17-959" fmla="*/ 2458 w 1306267"/>
              <a:gd name="connsiteY17-960" fmla="*/ 429563 h 1424419"/>
              <a:gd name="connsiteX18-961" fmla="*/ 75248 w 1306267"/>
              <a:gd name="connsiteY18-962" fmla="*/ 303202 h 1424419"/>
              <a:gd name="connsiteX19-963" fmla="*/ 106293 w 1306267"/>
              <a:gd name="connsiteY19-964" fmla="*/ 282597 h 1424419"/>
              <a:gd name="connsiteX20-965" fmla="*/ 541533 w 1306267"/>
              <a:gd name="connsiteY20-966" fmla="*/ 38110 h 1424419"/>
              <a:gd name="connsiteX21-967" fmla="*/ 653528 w 1306267"/>
              <a:gd name="connsiteY21-968" fmla="*/ 0 h 1424419"/>
              <a:gd name="connsiteX0-969" fmla="*/ 653528 w 1306267"/>
              <a:gd name="connsiteY0-970" fmla="*/ 0 h 1424419"/>
              <a:gd name="connsiteX1-971" fmla="*/ 757287 w 1306267"/>
              <a:gd name="connsiteY1-972" fmla="*/ 32444 h 1424419"/>
              <a:gd name="connsiteX2-973" fmla="*/ 1206876 w 1306267"/>
              <a:gd name="connsiteY2-974" fmla="*/ 284945 h 1424419"/>
              <a:gd name="connsiteX3-975" fmla="*/ 1237706 w 1306267"/>
              <a:gd name="connsiteY3-976" fmla="*/ 306775 h 1424419"/>
              <a:gd name="connsiteX4-977" fmla="*/ 1301712 w 1306267"/>
              <a:gd name="connsiteY4-978" fmla="*/ 442384 h 1424419"/>
              <a:gd name="connsiteX5-979" fmla="*/ 1303099 w 1306267"/>
              <a:gd name="connsiteY5-980" fmla="*/ 495558 h 1424419"/>
              <a:gd name="connsiteX6-981" fmla="*/ 1303099 w 1306267"/>
              <a:gd name="connsiteY6-982" fmla="*/ 952393 h 1424419"/>
              <a:gd name="connsiteX7-983" fmla="*/ 1305306 w 1306267"/>
              <a:gd name="connsiteY7-984" fmla="*/ 990115 h 1424419"/>
              <a:gd name="connsiteX8-985" fmla="*/ 1255800 w 1306267"/>
              <a:gd name="connsiteY8-986" fmla="*/ 1142552 h 1424419"/>
              <a:gd name="connsiteX9-987" fmla="*/ 1172881 w 1306267"/>
              <a:gd name="connsiteY9-988" fmla="*/ 1179342 h 1424419"/>
              <a:gd name="connsiteX10-989" fmla="*/ 792288 w 1306267"/>
              <a:gd name="connsiteY10-990" fmla="*/ 1385653 h 1424419"/>
              <a:gd name="connsiteX11-991" fmla="*/ 522686 w 1306267"/>
              <a:gd name="connsiteY11-992" fmla="*/ 1384922 h 1424419"/>
              <a:gd name="connsiteX12-993" fmla="*/ 90241 w 1306267"/>
              <a:gd name="connsiteY12-994" fmla="*/ 1150634 h 1424419"/>
              <a:gd name="connsiteX13-995" fmla="*/ 55672 w 1306267"/>
              <a:gd name="connsiteY13-996" fmla="*/ 1124403 h 1424419"/>
              <a:gd name="connsiteX14-997" fmla="*/ 667 w 1306267"/>
              <a:gd name="connsiteY14-998" fmla="*/ 999105 h 1424419"/>
              <a:gd name="connsiteX15-999" fmla="*/ 0 w 1306267"/>
              <a:gd name="connsiteY15-1000" fmla="*/ 972364 h 1424419"/>
              <a:gd name="connsiteX16-1001" fmla="*/ 2496 w 1306267"/>
              <a:gd name="connsiteY16-1002" fmla="*/ 463106 h 1424419"/>
              <a:gd name="connsiteX17-1003" fmla="*/ 2458 w 1306267"/>
              <a:gd name="connsiteY17-1004" fmla="*/ 429563 h 1424419"/>
              <a:gd name="connsiteX18-1005" fmla="*/ 75248 w 1306267"/>
              <a:gd name="connsiteY18-1006" fmla="*/ 303202 h 1424419"/>
              <a:gd name="connsiteX19-1007" fmla="*/ 106293 w 1306267"/>
              <a:gd name="connsiteY19-1008" fmla="*/ 282597 h 1424419"/>
              <a:gd name="connsiteX20-1009" fmla="*/ 541533 w 1306267"/>
              <a:gd name="connsiteY20-1010" fmla="*/ 38110 h 1424419"/>
              <a:gd name="connsiteX21-1011" fmla="*/ 653528 w 1306267"/>
              <a:gd name="connsiteY21-1012" fmla="*/ 0 h 1424419"/>
              <a:gd name="connsiteX0-1013" fmla="*/ 653528 w 1306267"/>
              <a:gd name="connsiteY0-1014" fmla="*/ 0 h 1424419"/>
              <a:gd name="connsiteX1-1015" fmla="*/ 757287 w 1306267"/>
              <a:gd name="connsiteY1-1016" fmla="*/ 32444 h 1424419"/>
              <a:gd name="connsiteX2-1017" fmla="*/ 1206876 w 1306267"/>
              <a:gd name="connsiteY2-1018" fmla="*/ 284945 h 1424419"/>
              <a:gd name="connsiteX3-1019" fmla="*/ 1237706 w 1306267"/>
              <a:gd name="connsiteY3-1020" fmla="*/ 306775 h 1424419"/>
              <a:gd name="connsiteX4-1021" fmla="*/ 1301712 w 1306267"/>
              <a:gd name="connsiteY4-1022" fmla="*/ 442384 h 1424419"/>
              <a:gd name="connsiteX5-1023" fmla="*/ 1303099 w 1306267"/>
              <a:gd name="connsiteY5-1024" fmla="*/ 495558 h 1424419"/>
              <a:gd name="connsiteX6-1025" fmla="*/ 1303099 w 1306267"/>
              <a:gd name="connsiteY6-1026" fmla="*/ 952393 h 1424419"/>
              <a:gd name="connsiteX7-1027" fmla="*/ 1305306 w 1306267"/>
              <a:gd name="connsiteY7-1028" fmla="*/ 990115 h 1424419"/>
              <a:gd name="connsiteX8-1029" fmla="*/ 1255800 w 1306267"/>
              <a:gd name="connsiteY8-1030" fmla="*/ 1142552 h 1424419"/>
              <a:gd name="connsiteX9-1031" fmla="*/ 1172881 w 1306267"/>
              <a:gd name="connsiteY9-1032" fmla="*/ 1179342 h 1424419"/>
              <a:gd name="connsiteX10-1033" fmla="*/ 792288 w 1306267"/>
              <a:gd name="connsiteY10-1034" fmla="*/ 1385653 h 1424419"/>
              <a:gd name="connsiteX11-1035" fmla="*/ 522686 w 1306267"/>
              <a:gd name="connsiteY11-1036" fmla="*/ 1384922 h 1424419"/>
              <a:gd name="connsiteX12-1037" fmla="*/ 90241 w 1306267"/>
              <a:gd name="connsiteY12-1038" fmla="*/ 1150634 h 1424419"/>
              <a:gd name="connsiteX13-1039" fmla="*/ 55672 w 1306267"/>
              <a:gd name="connsiteY13-1040" fmla="*/ 1124403 h 1424419"/>
              <a:gd name="connsiteX14-1041" fmla="*/ 667 w 1306267"/>
              <a:gd name="connsiteY14-1042" fmla="*/ 999105 h 1424419"/>
              <a:gd name="connsiteX15-1043" fmla="*/ 0 w 1306267"/>
              <a:gd name="connsiteY15-1044" fmla="*/ 972364 h 1424419"/>
              <a:gd name="connsiteX16-1045" fmla="*/ 2496 w 1306267"/>
              <a:gd name="connsiteY16-1046" fmla="*/ 463106 h 1424419"/>
              <a:gd name="connsiteX17-1047" fmla="*/ 2458 w 1306267"/>
              <a:gd name="connsiteY17-1048" fmla="*/ 429563 h 1424419"/>
              <a:gd name="connsiteX18-1049" fmla="*/ 75248 w 1306267"/>
              <a:gd name="connsiteY18-1050" fmla="*/ 303202 h 1424419"/>
              <a:gd name="connsiteX19-1051" fmla="*/ 106293 w 1306267"/>
              <a:gd name="connsiteY19-1052" fmla="*/ 282597 h 1424419"/>
              <a:gd name="connsiteX20-1053" fmla="*/ 541533 w 1306267"/>
              <a:gd name="connsiteY20-1054" fmla="*/ 38110 h 1424419"/>
              <a:gd name="connsiteX21-1055" fmla="*/ 653528 w 1306267"/>
              <a:gd name="connsiteY21-1056" fmla="*/ 0 h 1424419"/>
              <a:gd name="connsiteX0-1057" fmla="*/ 653528 w 1306267"/>
              <a:gd name="connsiteY0-1058" fmla="*/ 0 h 1424419"/>
              <a:gd name="connsiteX1-1059" fmla="*/ 757287 w 1306267"/>
              <a:gd name="connsiteY1-1060" fmla="*/ 32444 h 1424419"/>
              <a:gd name="connsiteX2-1061" fmla="*/ 1206876 w 1306267"/>
              <a:gd name="connsiteY2-1062" fmla="*/ 284945 h 1424419"/>
              <a:gd name="connsiteX3-1063" fmla="*/ 1237706 w 1306267"/>
              <a:gd name="connsiteY3-1064" fmla="*/ 306775 h 1424419"/>
              <a:gd name="connsiteX4-1065" fmla="*/ 1301712 w 1306267"/>
              <a:gd name="connsiteY4-1066" fmla="*/ 442384 h 1424419"/>
              <a:gd name="connsiteX5-1067" fmla="*/ 1303099 w 1306267"/>
              <a:gd name="connsiteY5-1068" fmla="*/ 495558 h 1424419"/>
              <a:gd name="connsiteX6-1069" fmla="*/ 1303099 w 1306267"/>
              <a:gd name="connsiteY6-1070" fmla="*/ 952393 h 1424419"/>
              <a:gd name="connsiteX7-1071" fmla="*/ 1305306 w 1306267"/>
              <a:gd name="connsiteY7-1072" fmla="*/ 990115 h 1424419"/>
              <a:gd name="connsiteX8-1073" fmla="*/ 1255800 w 1306267"/>
              <a:gd name="connsiteY8-1074" fmla="*/ 1142552 h 1424419"/>
              <a:gd name="connsiteX9-1075" fmla="*/ 1172881 w 1306267"/>
              <a:gd name="connsiteY9-1076" fmla="*/ 1179342 h 1424419"/>
              <a:gd name="connsiteX10-1077" fmla="*/ 792288 w 1306267"/>
              <a:gd name="connsiteY10-1078" fmla="*/ 1385653 h 1424419"/>
              <a:gd name="connsiteX11-1079" fmla="*/ 522686 w 1306267"/>
              <a:gd name="connsiteY11-1080" fmla="*/ 1384922 h 1424419"/>
              <a:gd name="connsiteX12-1081" fmla="*/ 90241 w 1306267"/>
              <a:gd name="connsiteY12-1082" fmla="*/ 1150634 h 1424419"/>
              <a:gd name="connsiteX13-1083" fmla="*/ 55672 w 1306267"/>
              <a:gd name="connsiteY13-1084" fmla="*/ 1124403 h 1424419"/>
              <a:gd name="connsiteX14-1085" fmla="*/ 667 w 1306267"/>
              <a:gd name="connsiteY14-1086" fmla="*/ 999105 h 1424419"/>
              <a:gd name="connsiteX15-1087" fmla="*/ 0 w 1306267"/>
              <a:gd name="connsiteY15-1088" fmla="*/ 972364 h 1424419"/>
              <a:gd name="connsiteX16-1089" fmla="*/ 2496 w 1306267"/>
              <a:gd name="connsiteY16-1090" fmla="*/ 463106 h 1424419"/>
              <a:gd name="connsiteX17-1091" fmla="*/ 2458 w 1306267"/>
              <a:gd name="connsiteY17-1092" fmla="*/ 429563 h 1424419"/>
              <a:gd name="connsiteX18-1093" fmla="*/ 75248 w 1306267"/>
              <a:gd name="connsiteY18-1094" fmla="*/ 303202 h 1424419"/>
              <a:gd name="connsiteX19-1095" fmla="*/ 106293 w 1306267"/>
              <a:gd name="connsiteY19-1096" fmla="*/ 282597 h 1424419"/>
              <a:gd name="connsiteX20-1097" fmla="*/ 541533 w 1306267"/>
              <a:gd name="connsiteY20-1098" fmla="*/ 38110 h 1424419"/>
              <a:gd name="connsiteX21-1099" fmla="*/ 653528 w 1306267"/>
              <a:gd name="connsiteY21-1100" fmla="*/ 0 h 1424419"/>
              <a:gd name="connsiteX0-1101" fmla="*/ 653528 w 1306267"/>
              <a:gd name="connsiteY0-1102" fmla="*/ 0 h 1424419"/>
              <a:gd name="connsiteX1-1103" fmla="*/ 757287 w 1306267"/>
              <a:gd name="connsiteY1-1104" fmla="*/ 32444 h 1424419"/>
              <a:gd name="connsiteX2-1105" fmla="*/ 1206876 w 1306267"/>
              <a:gd name="connsiteY2-1106" fmla="*/ 284945 h 1424419"/>
              <a:gd name="connsiteX3-1107" fmla="*/ 1237706 w 1306267"/>
              <a:gd name="connsiteY3-1108" fmla="*/ 306775 h 1424419"/>
              <a:gd name="connsiteX4-1109" fmla="*/ 1301712 w 1306267"/>
              <a:gd name="connsiteY4-1110" fmla="*/ 442384 h 1424419"/>
              <a:gd name="connsiteX5-1111" fmla="*/ 1303099 w 1306267"/>
              <a:gd name="connsiteY5-1112" fmla="*/ 495558 h 1424419"/>
              <a:gd name="connsiteX6-1113" fmla="*/ 1303099 w 1306267"/>
              <a:gd name="connsiteY6-1114" fmla="*/ 952393 h 1424419"/>
              <a:gd name="connsiteX7-1115" fmla="*/ 1305306 w 1306267"/>
              <a:gd name="connsiteY7-1116" fmla="*/ 990115 h 1424419"/>
              <a:gd name="connsiteX8-1117" fmla="*/ 1255800 w 1306267"/>
              <a:gd name="connsiteY8-1118" fmla="*/ 1142552 h 1424419"/>
              <a:gd name="connsiteX9-1119" fmla="*/ 1172881 w 1306267"/>
              <a:gd name="connsiteY9-1120" fmla="*/ 1179342 h 1424419"/>
              <a:gd name="connsiteX10-1121" fmla="*/ 792288 w 1306267"/>
              <a:gd name="connsiteY10-1122" fmla="*/ 1385653 h 1424419"/>
              <a:gd name="connsiteX11-1123" fmla="*/ 522686 w 1306267"/>
              <a:gd name="connsiteY11-1124" fmla="*/ 1384922 h 1424419"/>
              <a:gd name="connsiteX12-1125" fmla="*/ 90241 w 1306267"/>
              <a:gd name="connsiteY12-1126" fmla="*/ 1150634 h 1424419"/>
              <a:gd name="connsiteX13-1127" fmla="*/ 48904 w 1306267"/>
              <a:gd name="connsiteY13-1128" fmla="*/ 1124403 h 1424419"/>
              <a:gd name="connsiteX14-1129" fmla="*/ 667 w 1306267"/>
              <a:gd name="connsiteY14-1130" fmla="*/ 999105 h 1424419"/>
              <a:gd name="connsiteX15-1131" fmla="*/ 0 w 1306267"/>
              <a:gd name="connsiteY15-1132" fmla="*/ 972364 h 1424419"/>
              <a:gd name="connsiteX16-1133" fmla="*/ 2496 w 1306267"/>
              <a:gd name="connsiteY16-1134" fmla="*/ 463106 h 1424419"/>
              <a:gd name="connsiteX17-1135" fmla="*/ 2458 w 1306267"/>
              <a:gd name="connsiteY17-1136" fmla="*/ 429563 h 1424419"/>
              <a:gd name="connsiteX18-1137" fmla="*/ 75248 w 1306267"/>
              <a:gd name="connsiteY18-1138" fmla="*/ 303202 h 1424419"/>
              <a:gd name="connsiteX19-1139" fmla="*/ 106293 w 1306267"/>
              <a:gd name="connsiteY19-1140" fmla="*/ 282597 h 1424419"/>
              <a:gd name="connsiteX20-1141" fmla="*/ 541533 w 1306267"/>
              <a:gd name="connsiteY20-1142" fmla="*/ 38110 h 1424419"/>
              <a:gd name="connsiteX21-1143" fmla="*/ 653528 w 1306267"/>
              <a:gd name="connsiteY21-1144" fmla="*/ 0 h 1424419"/>
              <a:gd name="connsiteX0-1145" fmla="*/ 653528 w 1306267"/>
              <a:gd name="connsiteY0-1146" fmla="*/ 0 h 1424419"/>
              <a:gd name="connsiteX1-1147" fmla="*/ 757287 w 1306267"/>
              <a:gd name="connsiteY1-1148" fmla="*/ 32444 h 1424419"/>
              <a:gd name="connsiteX2-1149" fmla="*/ 1206876 w 1306267"/>
              <a:gd name="connsiteY2-1150" fmla="*/ 284945 h 1424419"/>
              <a:gd name="connsiteX3-1151" fmla="*/ 1237706 w 1306267"/>
              <a:gd name="connsiteY3-1152" fmla="*/ 306775 h 1424419"/>
              <a:gd name="connsiteX4-1153" fmla="*/ 1301712 w 1306267"/>
              <a:gd name="connsiteY4-1154" fmla="*/ 442384 h 1424419"/>
              <a:gd name="connsiteX5-1155" fmla="*/ 1303099 w 1306267"/>
              <a:gd name="connsiteY5-1156" fmla="*/ 495558 h 1424419"/>
              <a:gd name="connsiteX6-1157" fmla="*/ 1303099 w 1306267"/>
              <a:gd name="connsiteY6-1158" fmla="*/ 952393 h 1424419"/>
              <a:gd name="connsiteX7-1159" fmla="*/ 1305306 w 1306267"/>
              <a:gd name="connsiteY7-1160" fmla="*/ 990115 h 1424419"/>
              <a:gd name="connsiteX8-1161" fmla="*/ 1255800 w 1306267"/>
              <a:gd name="connsiteY8-1162" fmla="*/ 1142552 h 1424419"/>
              <a:gd name="connsiteX9-1163" fmla="*/ 1172881 w 1306267"/>
              <a:gd name="connsiteY9-1164" fmla="*/ 1179342 h 1424419"/>
              <a:gd name="connsiteX10-1165" fmla="*/ 792288 w 1306267"/>
              <a:gd name="connsiteY10-1166" fmla="*/ 1385653 h 1424419"/>
              <a:gd name="connsiteX11-1167" fmla="*/ 522686 w 1306267"/>
              <a:gd name="connsiteY11-1168" fmla="*/ 1384922 h 1424419"/>
              <a:gd name="connsiteX12-1169" fmla="*/ 90241 w 1306267"/>
              <a:gd name="connsiteY12-1170" fmla="*/ 1150634 h 1424419"/>
              <a:gd name="connsiteX13-1171" fmla="*/ 48904 w 1306267"/>
              <a:gd name="connsiteY13-1172" fmla="*/ 1124403 h 1424419"/>
              <a:gd name="connsiteX14-1173" fmla="*/ 667 w 1306267"/>
              <a:gd name="connsiteY14-1174" fmla="*/ 999105 h 1424419"/>
              <a:gd name="connsiteX15-1175" fmla="*/ 0 w 1306267"/>
              <a:gd name="connsiteY15-1176" fmla="*/ 972364 h 1424419"/>
              <a:gd name="connsiteX16-1177" fmla="*/ 2496 w 1306267"/>
              <a:gd name="connsiteY16-1178" fmla="*/ 463106 h 1424419"/>
              <a:gd name="connsiteX17-1179" fmla="*/ 2458 w 1306267"/>
              <a:gd name="connsiteY17-1180" fmla="*/ 429563 h 1424419"/>
              <a:gd name="connsiteX18-1181" fmla="*/ 75248 w 1306267"/>
              <a:gd name="connsiteY18-1182" fmla="*/ 303202 h 1424419"/>
              <a:gd name="connsiteX19-1183" fmla="*/ 106293 w 1306267"/>
              <a:gd name="connsiteY19-1184" fmla="*/ 282597 h 1424419"/>
              <a:gd name="connsiteX20-1185" fmla="*/ 541533 w 1306267"/>
              <a:gd name="connsiteY20-1186" fmla="*/ 38110 h 1424419"/>
              <a:gd name="connsiteX21-1187" fmla="*/ 653528 w 1306267"/>
              <a:gd name="connsiteY21-1188" fmla="*/ 0 h 1424419"/>
              <a:gd name="connsiteX0-1189" fmla="*/ 653528 w 1306267"/>
              <a:gd name="connsiteY0-1190" fmla="*/ 0 h 1424419"/>
              <a:gd name="connsiteX1-1191" fmla="*/ 757287 w 1306267"/>
              <a:gd name="connsiteY1-1192" fmla="*/ 32444 h 1424419"/>
              <a:gd name="connsiteX2-1193" fmla="*/ 1206876 w 1306267"/>
              <a:gd name="connsiteY2-1194" fmla="*/ 284945 h 1424419"/>
              <a:gd name="connsiteX3-1195" fmla="*/ 1237706 w 1306267"/>
              <a:gd name="connsiteY3-1196" fmla="*/ 306775 h 1424419"/>
              <a:gd name="connsiteX4-1197" fmla="*/ 1301712 w 1306267"/>
              <a:gd name="connsiteY4-1198" fmla="*/ 442384 h 1424419"/>
              <a:gd name="connsiteX5-1199" fmla="*/ 1303099 w 1306267"/>
              <a:gd name="connsiteY5-1200" fmla="*/ 495558 h 1424419"/>
              <a:gd name="connsiteX6-1201" fmla="*/ 1303099 w 1306267"/>
              <a:gd name="connsiteY6-1202" fmla="*/ 952393 h 1424419"/>
              <a:gd name="connsiteX7-1203" fmla="*/ 1305306 w 1306267"/>
              <a:gd name="connsiteY7-1204" fmla="*/ 990115 h 1424419"/>
              <a:gd name="connsiteX8-1205" fmla="*/ 1255800 w 1306267"/>
              <a:gd name="connsiteY8-1206" fmla="*/ 1142552 h 1424419"/>
              <a:gd name="connsiteX9-1207" fmla="*/ 1172881 w 1306267"/>
              <a:gd name="connsiteY9-1208" fmla="*/ 1179342 h 1424419"/>
              <a:gd name="connsiteX10-1209" fmla="*/ 792288 w 1306267"/>
              <a:gd name="connsiteY10-1210" fmla="*/ 1385653 h 1424419"/>
              <a:gd name="connsiteX11-1211" fmla="*/ 522686 w 1306267"/>
              <a:gd name="connsiteY11-1212" fmla="*/ 1384922 h 1424419"/>
              <a:gd name="connsiteX12-1213" fmla="*/ 90241 w 1306267"/>
              <a:gd name="connsiteY12-1214" fmla="*/ 1150634 h 1424419"/>
              <a:gd name="connsiteX13-1215" fmla="*/ 48904 w 1306267"/>
              <a:gd name="connsiteY13-1216" fmla="*/ 1124403 h 1424419"/>
              <a:gd name="connsiteX14-1217" fmla="*/ 667 w 1306267"/>
              <a:gd name="connsiteY14-1218" fmla="*/ 999105 h 1424419"/>
              <a:gd name="connsiteX15-1219" fmla="*/ 0 w 1306267"/>
              <a:gd name="connsiteY15-1220" fmla="*/ 972364 h 1424419"/>
              <a:gd name="connsiteX16-1221" fmla="*/ 2496 w 1306267"/>
              <a:gd name="connsiteY16-1222" fmla="*/ 463106 h 1424419"/>
              <a:gd name="connsiteX17-1223" fmla="*/ 2458 w 1306267"/>
              <a:gd name="connsiteY17-1224" fmla="*/ 429563 h 1424419"/>
              <a:gd name="connsiteX18-1225" fmla="*/ 75248 w 1306267"/>
              <a:gd name="connsiteY18-1226" fmla="*/ 303202 h 1424419"/>
              <a:gd name="connsiteX19-1227" fmla="*/ 106293 w 1306267"/>
              <a:gd name="connsiteY19-1228" fmla="*/ 282597 h 1424419"/>
              <a:gd name="connsiteX20-1229" fmla="*/ 541533 w 1306267"/>
              <a:gd name="connsiteY20-1230" fmla="*/ 38110 h 1424419"/>
              <a:gd name="connsiteX21-1231" fmla="*/ 653528 w 1306267"/>
              <a:gd name="connsiteY21-1232" fmla="*/ 0 h 1424419"/>
              <a:gd name="connsiteX0-1233" fmla="*/ 653528 w 1306267"/>
              <a:gd name="connsiteY0-1234" fmla="*/ 0 h 1424419"/>
              <a:gd name="connsiteX1-1235" fmla="*/ 757287 w 1306267"/>
              <a:gd name="connsiteY1-1236" fmla="*/ 32444 h 1424419"/>
              <a:gd name="connsiteX2-1237" fmla="*/ 1206876 w 1306267"/>
              <a:gd name="connsiteY2-1238" fmla="*/ 284945 h 1424419"/>
              <a:gd name="connsiteX3-1239" fmla="*/ 1237706 w 1306267"/>
              <a:gd name="connsiteY3-1240" fmla="*/ 306775 h 1424419"/>
              <a:gd name="connsiteX4-1241" fmla="*/ 1301712 w 1306267"/>
              <a:gd name="connsiteY4-1242" fmla="*/ 442384 h 1424419"/>
              <a:gd name="connsiteX5-1243" fmla="*/ 1303099 w 1306267"/>
              <a:gd name="connsiteY5-1244" fmla="*/ 495558 h 1424419"/>
              <a:gd name="connsiteX6-1245" fmla="*/ 1303099 w 1306267"/>
              <a:gd name="connsiteY6-1246" fmla="*/ 952393 h 1424419"/>
              <a:gd name="connsiteX7-1247" fmla="*/ 1305306 w 1306267"/>
              <a:gd name="connsiteY7-1248" fmla="*/ 990115 h 1424419"/>
              <a:gd name="connsiteX8-1249" fmla="*/ 1255800 w 1306267"/>
              <a:gd name="connsiteY8-1250" fmla="*/ 1142552 h 1424419"/>
              <a:gd name="connsiteX9-1251" fmla="*/ 1172881 w 1306267"/>
              <a:gd name="connsiteY9-1252" fmla="*/ 1179342 h 1424419"/>
              <a:gd name="connsiteX10-1253" fmla="*/ 792288 w 1306267"/>
              <a:gd name="connsiteY10-1254" fmla="*/ 1385653 h 1424419"/>
              <a:gd name="connsiteX11-1255" fmla="*/ 522686 w 1306267"/>
              <a:gd name="connsiteY11-1256" fmla="*/ 1384922 h 1424419"/>
              <a:gd name="connsiteX12-1257" fmla="*/ 90241 w 1306267"/>
              <a:gd name="connsiteY12-1258" fmla="*/ 1150634 h 1424419"/>
              <a:gd name="connsiteX13-1259" fmla="*/ 48904 w 1306267"/>
              <a:gd name="connsiteY13-1260" fmla="*/ 1124403 h 1424419"/>
              <a:gd name="connsiteX14-1261" fmla="*/ 667 w 1306267"/>
              <a:gd name="connsiteY14-1262" fmla="*/ 999105 h 1424419"/>
              <a:gd name="connsiteX15-1263" fmla="*/ 0 w 1306267"/>
              <a:gd name="connsiteY15-1264" fmla="*/ 972364 h 1424419"/>
              <a:gd name="connsiteX16-1265" fmla="*/ 2496 w 1306267"/>
              <a:gd name="connsiteY16-1266" fmla="*/ 463106 h 1424419"/>
              <a:gd name="connsiteX17-1267" fmla="*/ 2458 w 1306267"/>
              <a:gd name="connsiteY17-1268" fmla="*/ 429563 h 1424419"/>
              <a:gd name="connsiteX18-1269" fmla="*/ 75248 w 1306267"/>
              <a:gd name="connsiteY18-1270" fmla="*/ 303202 h 1424419"/>
              <a:gd name="connsiteX19-1271" fmla="*/ 106293 w 1306267"/>
              <a:gd name="connsiteY19-1272" fmla="*/ 282597 h 1424419"/>
              <a:gd name="connsiteX20-1273" fmla="*/ 541533 w 1306267"/>
              <a:gd name="connsiteY20-1274" fmla="*/ 38110 h 1424419"/>
              <a:gd name="connsiteX21-1275" fmla="*/ 653528 w 1306267"/>
              <a:gd name="connsiteY21-1276" fmla="*/ 0 h 1424419"/>
              <a:gd name="connsiteX0-1277" fmla="*/ 653528 w 1306267"/>
              <a:gd name="connsiteY0-1278" fmla="*/ 0 h 1424419"/>
              <a:gd name="connsiteX1-1279" fmla="*/ 757287 w 1306267"/>
              <a:gd name="connsiteY1-1280" fmla="*/ 32444 h 1424419"/>
              <a:gd name="connsiteX2-1281" fmla="*/ 1206876 w 1306267"/>
              <a:gd name="connsiteY2-1282" fmla="*/ 284945 h 1424419"/>
              <a:gd name="connsiteX3-1283" fmla="*/ 1237706 w 1306267"/>
              <a:gd name="connsiteY3-1284" fmla="*/ 306775 h 1424419"/>
              <a:gd name="connsiteX4-1285" fmla="*/ 1301712 w 1306267"/>
              <a:gd name="connsiteY4-1286" fmla="*/ 442384 h 1424419"/>
              <a:gd name="connsiteX5-1287" fmla="*/ 1303099 w 1306267"/>
              <a:gd name="connsiteY5-1288" fmla="*/ 495558 h 1424419"/>
              <a:gd name="connsiteX6-1289" fmla="*/ 1303099 w 1306267"/>
              <a:gd name="connsiteY6-1290" fmla="*/ 952393 h 1424419"/>
              <a:gd name="connsiteX7-1291" fmla="*/ 1305306 w 1306267"/>
              <a:gd name="connsiteY7-1292" fmla="*/ 990115 h 1424419"/>
              <a:gd name="connsiteX8-1293" fmla="*/ 1255800 w 1306267"/>
              <a:gd name="connsiteY8-1294" fmla="*/ 1142552 h 1424419"/>
              <a:gd name="connsiteX9-1295" fmla="*/ 1172881 w 1306267"/>
              <a:gd name="connsiteY9-1296" fmla="*/ 1179342 h 1424419"/>
              <a:gd name="connsiteX10-1297" fmla="*/ 792288 w 1306267"/>
              <a:gd name="connsiteY10-1298" fmla="*/ 1385653 h 1424419"/>
              <a:gd name="connsiteX11-1299" fmla="*/ 522686 w 1306267"/>
              <a:gd name="connsiteY11-1300" fmla="*/ 1384922 h 1424419"/>
              <a:gd name="connsiteX12-1301" fmla="*/ 97009 w 1306267"/>
              <a:gd name="connsiteY12-1302" fmla="*/ 1161462 h 1424419"/>
              <a:gd name="connsiteX13-1303" fmla="*/ 48904 w 1306267"/>
              <a:gd name="connsiteY13-1304" fmla="*/ 1124403 h 1424419"/>
              <a:gd name="connsiteX14-1305" fmla="*/ 667 w 1306267"/>
              <a:gd name="connsiteY14-1306" fmla="*/ 999105 h 1424419"/>
              <a:gd name="connsiteX15-1307" fmla="*/ 0 w 1306267"/>
              <a:gd name="connsiteY15-1308" fmla="*/ 972364 h 1424419"/>
              <a:gd name="connsiteX16-1309" fmla="*/ 2496 w 1306267"/>
              <a:gd name="connsiteY16-1310" fmla="*/ 463106 h 1424419"/>
              <a:gd name="connsiteX17-1311" fmla="*/ 2458 w 1306267"/>
              <a:gd name="connsiteY17-1312" fmla="*/ 429563 h 1424419"/>
              <a:gd name="connsiteX18-1313" fmla="*/ 75248 w 1306267"/>
              <a:gd name="connsiteY18-1314" fmla="*/ 303202 h 1424419"/>
              <a:gd name="connsiteX19-1315" fmla="*/ 106293 w 1306267"/>
              <a:gd name="connsiteY19-1316" fmla="*/ 282597 h 1424419"/>
              <a:gd name="connsiteX20-1317" fmla="*/ 541533 w 1306267"/>
              <a:gd name="connsiteY20-1318" fmla="*/ 38110 h 1424419"/>
              <a:gd name="connsiteX21-1319" fmla="*/ 653528 w 1306267"/>
              <a:gd name="connsiteY21-1320" fmla="*/ 0 h 1424419"/>
              <a:gd name="connsiteX0-1321" fmla="*/ 653528 w 1306267"/>
              <a:gd name="connsiteY0-1322" fmla="*/ 0 h 1424419"/>
              <a:gd name="connsiteX1-1323" fmla="*/ 757287 w 1306267"/>
              <a:gd name="connsiteY1-1324" fmla="*/ 32444 h 1424419"/>
              <a:gd name="connsiteX2-1325" fmla="*/ 1206876 w 1306267"/>
              <a:gd name="connsiteY2-1326" fmla="*/ 284945 h 1424419"/>
              <a:gd name="connsiteX3-1327" fmla="*/ 1237706 w 1306267"/>
              <a:gd name="connsiteY3-1328" fmla="*/ 306775 h 1424419"/>
              <a:gd name="connsiteX4-1329" fmla="*/ 1301712 w 1306267"/>
              <a:gd name="connsiteY4-1330" fmla="*/ 442384 h 1424419"/>
              <a:gd name="connsiteX5-1331" fmla="*/ 1303099 w 1306267"/>
              <a:gd name="connsiteY5-1332" fmla="*/ 495558 h 1424419"/>
              <a:gd name="connsiteX6-1333" fmla="*/ 1303099 w 1306267"/>
              <a:gd name="connsiteY6-1334" fmla="*/ 952393 h 1424419"/>
              <a:gd name="connsiteX7-1335" fmla="*/ 1305306 w 1306267"/>
              <a:gd name="connsiteY7-1336" fmla="*/ 990115 h 1424419"/>
              <a:gd name="connsiteX8-1337" fmla="*/ 1255800 w 1306267"/>
              <a:gd name="connsiteY8-1338" fmla="*/ 1142552 h 1424419"/>
              <a:gd name="connsiteX9-1339" fmla="*/ 1172881 w 1306267"/>
              <a:gd name="connsiteY9-1340" fmla="*/ 1179342 h 1424419"/>
              <a:gd name="connsiteX10-1341" fmla="*/ 792288 w 1306267"/>
              <a:gd name="connsiteY10-1342" fmla="*/ 1385653 h 1424419"/>
              <a:gd name="connsiteX11-1343" fmla="*/ 522686 w 1306267"/>
              <a:gd name="connsiteY11-1344" fmla="*/ 1384922 h 1424419"/>
              <a:gd name="connsiteX12-1345" fmla="*/ 97009 w 1306267"/>
              <a:gd name="connsiteY12-1346" fmla="*/ 1161462 h 1424419"/>
              <a:gd name="connsiteX13-1347" fmla="*/ 48904 w 1306267"/>
              <a:gd name="connsiteY13-1348" fmla="*/ 1124403 h 1424419"/>
              <a:gd name="connsiteX14-1349" fmla="*/ 667 w 1306267"/>
              <a:gd name="connsiteY14-1350" fmla="*/ 999105 h 1424419"/>
              <a:gd name="connsiteX15-1351" fmla="*/ 0 w 1306267"/>
              <a:gd name="connsiteY15-1352" fmla="*/ 972364 h 1424419"/>
              <a:gd name="connsiteX16-1353" fmla="*/ 2496 w 1306267"/>
              <a:gd name="connsiteY16-1354" fmla="*/ 463106 h 1424419"/>
              <a:gd name="connsiteX17-1355" fmla="*/ 2458 w 1306267"/>
              <a:gd name="connsiteY17-1356" fmla="*/ 429563 h 1424419"/>
              <a:gd name="connsiteX18-1357" fmla="*/ 75248 w 1306267"/>
              <a:gd name="connsiteY18-1358" fmla="*/ 303202 h 1424419"/>
              <a:gd name="connsiteX19-1359" fmla="*/ 106293 w 1306267"/>
              <a:gd name="connsiteY19-1360" fmla="*/ 282597 h 1424419"/>
              <a:gd name="connsiteX20-1361" fmla="*/ 541533 w 1306267"/>
              <a:gd name="connsiteY20-1362" fmla="*/ 38110 h 1424419"/>
              <a:gd name="connsiteX21-1363" fmla="*/ 653528 w 1306267"/>
              <a:gd name="connsiteY21-1364" fmla="*/ 0 h 1424419"/>
              <a:gd name="connsiteX0-1365" fmla="*/ 653528 w 1306267"/>
              <a:gd name="connsiteY0-1366" fmla="*/ 0 h 1424419"/>
              <a:gd name="connsiteX1-1367" fmla="*/ 757287 w 1306267"/>
              <a:gd name="connsiteY1-1368" fmla="*/ 32444 h 1424419"/>
              <a:gd name="connsiteX2-1369" fmla="*/ 1206876 w 1306267"/>
              <a:gd name="connsiteY2-1370" fmla="*/ 284945 h 1424419"/>
              <a:gd name="connsiteX3-1371" fmla="*/ 1237706 w 1306267"/>
              <a:gd name="connsiteY3-1372" fmla="*/ 306775 h 1424419"/>
              <a:gd name="connsiteX4-1373" fmla="*/ 1301712 w 1306267"/>
              <a:gd name="connsiteY4-1374" fmla="*/ 442384 h 1424419"/>
              <a:gd name="connsiteX5-1375" fmla="*/ 1303099 w 1306267"/>
              <a:gd name="connsiteY5-1376" fmla="*/ 495558 h 1424419"/>
              <a:gd name="connsiteX6-1377" fmla="*/ 1303099 w 1306267"/>
              <a:gd name="connsiteY6-1378" fmla="*/ 952393 h 1424419"/>
              <a:gd name="connsiteX7-1379" fmla="*/ 1305306 w 1306267"/>
              <a:gd name="connsiteY7-1380" fmla="*/ 990115 h 1424419"/>
              <a:gd name="connsiteX8-1381" fmla="*/ 1255800 w 1306267"/>
              <a:gd name="connsiteY8-1382" fmla="*/ 1142552 h 1424419"/>
              <a:gd name="connsiteX9-1383" fmla="*/ 1172881 w 1306267"/>
              <a:gd name="connsiteY9-1384" fmla="*/ 1179342 h 1424419"/>
              <a:gd name="connsiteX10-1385" fmla="*/ 792288 w 1306267"/>
              <a:gd name="connsiteY10-1386" fmla="*/ 1385653 h 1424419"/>
              <a:gd name="connsiteX11-1387" fmla="*/ 522686 w 1306267"/>
              <a:gd name="connsiteY11-1388" fmla="*/ 1384922 h 1424419"/>
              <a:gd name="connsiteX12-1389" fmla="*/ 97009 w 1306267"/>
              <a:gd name="connsiteY12-1390" fmla="*/ 1161462 h 1424419"/>
              <a:gd name="connsiteX13-1391" fmla="*/ 44843 w 1306267"/>
              <a:gd name="connsiteY13-1392" fmla="*/ 1118989 h 1424419"/>
              <a:gd name="connsiteX14-1393" fmla="*/ 667 w 1306267"/>
              <a:gd name="connsiteY14-1394" fmla="*/ 999105 h 1424419"/>
              <a:gd name="connsiteX15-1395" fmla="*/ 0 w 1306267"/>
              <a:gd name="connsiteY15-1396" fmla="*/ 972364 h 1424419"/>
              <a:gd name="connsiteX16-1397" fmla="*/ 2496 w 1306267"/>
              <a:gd name="connsiteY16-1398" fmla="*/ 463106 h 1424419"/>
              <a:gd name="connsiteX17-1399" fmla="*/ 2458 w 1306267"/>
              <a:gd name="connsiteY17-1400" fmla="*/ 429563 h 1424419"/>
              <a:gd name="connsiteX18-1401" fmla="*/ 75248 w 1306267"/>
              <a:gd name="connsiteY18-1402" fmla="*/ 303202 h 1424419"/>
              <a:gd name="connsiteX19-1403" fmla="*/ 106293 w 1306267"/>
              <a:gd name="connsiteY19-1404" fmla="*/ 282597 h 1424419"/>
              <a:gd name="connsiteX20-1405" fmla="*/ 541533 w 1306267"/>
              <a:gd name="connsiteY20-1406" fmla="*/ 38110 h 1424419"/>
              <a:gd name="connsiteX21-1407" fmla="*/ 653528 w 1306267"/>
              <a:gd name="connsiteY21-1408" fmla="*/ 0 h 1424419"/>
              <a:gd name="connsiteX0-1409" fmla="*/ 653528 w 1306267"/>
              <a:gd name="connsiteY0-1410" fmla="*/ 0 h 1424419"/>
              <a:gd name="connsiteX1-1411" fmla="*/ 757287 w 1306267"/>
              <a:gd name="connsiteY1-1412" fmla="*/ 32444 h 1424419"/>
              <a:gd name="connsiteX2-1413" fmla="*/ 1206876 w 1306267"/>
              <a:gd name="connsiteY2-1414" fmla="*/ 284945 h 1424419"/>
              <a:gd name="connsiteX3-1415" fmla="*/ 1237706 w 1306267"/>
              <a:gd name="connsiteY3-1416" fmla="*/ 306775 h 1424419"/>
              <a:gd name="connsiteX4-1417" fmla="*/ 1301712 w 1306267"/>
              <a:gd name="connsiteY4-1418" fmla="*/ 442384 h 1424419"/>
              <a:gd name="connsiteX5-1419" fmla="*/ 1303099 w 1306267"/>
              <a:gd name="connsiteY5-1420" fmla="*/ 495558 h 1424419"/>
              <a:gd name="connsiteX6-1421" fmla="*/ 1303099 w 1306267"/>
              <a:gd name="connsiteY6-1422" fmla="*/ 952393 h 1424419"/>
              <a:gd name="connsiteX7-1423" fmla="*/ 1305306 w 1306267"/>
              <a:gd name="connsiteY7-1424" fmla="*/ 990115 h 1424419"/>
              <a:gd name="connsiteX8-1425" fmla="*/ 1255800 w 1306267"/>
              <a:gd name="connsiteY8-1426" fmla="*/ 1142552 h 1424419"/>
              <a:gd name="connsiteX9-1427" fmla="*/ 1172881 w 1306267"/>
              <a:gd name="connsiteY9-1428" fmla="*/ 1179342 h 1424419"/>
              <a:gd name="connsiteX10-1429" fmla="*/ 792288 w 1306267"/>
              <a:gd name="connsiteY10-1430" fmla="*/ 1385653 h 1424419"/>
              <a:gd name="connsiteX11-1431" fmla="*/ 522686 w 1306267"/>
              <a:gd name="connsiteY11-1432" fmla="*/ 1384922 h 1424419"/>
              <a:gd name="connsiteX12-1433" fmla="*/ 97009 w 1306267"/>
              <a:gd name="connsiteY12-1434" fmla="*/ 1161462 h 1424419"/>
              <a:gd name="connsiteX13-1435" fmla="*/ 44843 w 1306267"/>
              <a:gd name="connsiteY13-1436" fmla="*/ 1118989 h 1424419"/>
              <a:gd name="connsiteX14-1437" fmla="*/ 667 w 1306267"/>
              <a:gd name="connsiteY14-1438" fmla="*/ 999105 h 1424419"/>
              <a:gd name="connsiteX15-1439" fmla="*/ 0 w 1306267"/>
              <a:gd name="connsiteY15-1440" fmla="*/ 972364 h 1424419"/>
              <a:gd name="connsiteX16-1441" fmla="*/ 2496 w 1306267"/>
              <a:gd name="connsiteY16-1442" fmla="*/ 463106 h 1424419"/>
              <a:gd name="connsiteX17-1443" fmla="*/ 2458 w 1306267"/>
              <a:gd name="connsiteY17-1444" fmla="*/ 429563 h 1424419"/>
              <a:gd name="connsiteX18-1445" fmla="*/ 75248 w 1306267"/>
              <a:gd name="connsiteY18-1446" fmla="*/ 303202 h 1424419"/>
              <a:gd name="connsiteX19-1447" fmla="*/ 106293 w 1306267"/>
              <a:gd name="connsiteY19-1448" fmla="*/ 282597 h 1424419"/>
              <a:gd name="connsiteX20-1449" fmla="*/ 541533 w 1306267"/>
              <a:gd name="connsiteY20-1450" fmla="*/ 38110 h 1424419"/>
              <a:gd name="connsiteX21-1451" fmla="*/ 653528 w 1306267"/>
              <a:gd name="connsiteY21-1452" fmla="*/ 0 h 1424419"/>
              <a:gd name="connsiteX0-1453" fmla="*/ 653528 w 1306267"/>
              <a:gd name="connsiteY0-1454" fmla="*/ 0 h 1424419"/>
              <a:gd name="connsiteX1-1455" fmla="*/ 757287 w 1306267"/>
              <a:gd name="connsiteY1-1456" fmla="*/ 32444 h 1424419"/>
              <a:gd name="connsiteX2-1457" fmla="*/ 1206876 w 1306267"/>
              <a:gd name="connsiteY2-1458" fmla="*/ 284945 h 1424419"/>
              <a:gd name="connsiteX3-1459" fmla="*/ 1237706 w 1306267"/>
              <a:gd name="connsiteY3-1460" fmla="*/ 306775 h 1424419"/>
              <a:gd name="connsiteX4-1461" fmla="*/ 1301712 w 1306267"/>
              <a:gd name="connsiteY4-1462" fmla="*/ 442384 h 1424419"/>
              <a:gd name="connsiteX5-1463" fmla="*/ 1303099 w 1306267"/>
              <a:gd name="connsiteY5-1464" fmla="*/ 495558 h 1424419"/>
              <a:gd name="connsiteX6-1465" fmla="*/ 1303099 w 1306267"/>
              <a:gd name="connsiteY6-1466" fmla="*/ 952393 h 1424419"/>
              <a:gd name="connsiteX7-1467" fmla="*/ 1305306 w 1306267"/>
              <a:gd name="connsiteY7-1468" fmla="*/ 990115 h 1424419"/>
              <a:gd name="connsiteX8-1469" fmla="*/ 1255800 w 1306267"/>
              <a:gd name="connsiteY8-1470" fmla="*/ 1142552 h 1424419"/>
              <a:gd name="connsiteX9-1471" fmla="*/ 1172881 w 1306267"/>
              <a:gd name="connsiteY9-1472" fmla="*/ 1179342 h 1424419"/>
              <a:gd name="connsiteX10-1473" fmla="*/ 792288 w 1306267"/>
              <a:gd name="connsiteY10-1474" fmla="*/ 1385653 h 1424419"/>
              <a:gd name="connsiteX11-1475" fmla="*/ 522686 w 1306267"/>
              <a:gd name="connsiteY11-1476" fmla="*/ 1384922 h 1424419"/>
              <a:gd name="connsiteX12-1477" fmla="*/ 97009 w 1306267"/>
              <a:gd name="connsiteY12-1478" fmla="*/ 1161462 h 1424419"/>
              <a:gd name="connsiteX13-1479" fmla="*/ 44843 w 1306267"/>
              <a:gd name="connsiteY13-1480" fmla="*/ 1118989 h 1424419"/>
              <a:gd name="connsiteX14-1481" fmla="*/ 667 w 1306267"/>
              <a:gd name="connsiteY14-1482" fmla="*/ 999105 h 1424419"/>
              <a:gd name="connsiteX15-1483" fmla="*/ 0 w 1306267"/>
              <a:gd name="connsiteY15-1484" fmla="*/ 972364 h 1424419"/>
              <a:gd name="connsiteX16-1485" fmla="*/ 2496 w 1306267"/>
              <a:gd name="connsiteY16-1486" fmla="*/ 463106 h 1424419"/>
              <a:gd name="connsiteX17-1487" fmla="*/ 2458 w 1306267"/>
              <a:gd name="connsiteY17-1488" fmla="*/ 429563 h 1424419"/>
              <a:gd name="connsiteX18-1489" fmla="*/ 75248 w 1306267"/>
              <a:gd name="connsiteY18-1490" fmla="*/ 303202 h 1424419"/>
              <a:gd name="connsiteX19-1491" fmla="*/ 106293 w 1306267"/>
              <a:gd name="connsiteY19-1492" fmla="*/ 282597 h 1424419"/>
              <a:gd name="connsiteX20-1493" fmla="*/ 541533 w 1306267"/>
              <a:gd name="connsiteY20-1494" fmla="*/ 38110 h 1424419"/>
              <a:gd name="connsiteX21-1495" fmla="*/ 653528 w 1306267"/>
              <a:gd name="connsiteY21-1496" fmla="*/ 0 h 1424419"/>
              <a:gd name="connsiteX0-1497" fmla="*/ 653528 w 1306267"/>
              <a:gd name="connsiteY0-1498" fmla="*/ 0 h 1424419"/>
              <a:gd name="connsiteX1-1499" fmla="*/ 757287 w 1306267"/>
              <a:gd name="connsiteY1-1500" fmla="*/ 32444 h 1424419"/>
              <a:gd name="connsiteX2-1501" fmla="*/ 1206876 w 1306267"/>
              <a:gd name="connsiteY2-1502" fmla="*/ 284945 h 1424419"/>
              <a:gd name="connsiteX3-1503" fmla="*/ 1237706 w 1306267"/>
              <a:gd name="connsiteY3-1504" fmla="*/ 306775 h 1424419"/>
              <a:gd name="connsiteX4-1505" fmla="*/ 1301712 w 1306267"/>
              <a:gd name="connsiteY4-1506" fmla="*/ 442384 h 1424419"/>
              <a:gd name="connsiteX5-1507" fmla="*/ 1303099 w 1306267"/>
              <a:gd name="connsiteY5-1508" fmla="*/ 495558 h 1424419"/>
              <a:gd name="connsiteX6-1509" fmla="*/ 1303099 w 1306267"/>
              <a:gd name="connsiteY6-1510" fmla="*/ 952393 h 1424419"/>
              <a:gd name="connsiteX7-1511" fmla="*/ 1305306 w 1306267"/>
              <a:gd name="connsiteY7-1512" fmla="*/ 990115 h 1424419"/>
              <a:gd name="connsiteX8-1513" fmla="*/ 1255800 w 1306267"/>
              <a:gd name="connsiteY8-1514" fmla="*/ 1142552 h 1424419"/>
              <a:gd name="connsiteX9-1515" fmla="*/ 1172881 w 1306267"/>
              <a:gd name="connsiteY9-1516" fmla="*/ 1179342 h 1424419"/>
              <a:gd name="connsiteX10-1517" fmla="*/ 792288 w 1306267"/>
              <a:gd name="connsiteY10-1518" fmla="*/ 1385653 h 1424419"/>
              <a:gd name="connsiteX11-1519" fmla="*/ 522686 w 1306267"/>
              <a:gd name="connsiteY11-1520" fmla="*/ 1384922 h 1424419"/>
              <a:gd name="connsiteX12-1521" fmla="*/ 94302 w 1306267"/>
              <a:gd name="connsiteY12-1522" fmla="*/ 1158755 h 1424419"/>
              <a:gd name="connsiteX13-1523" fmla="*/ 44843 w 1306267"/>
              <a:gd name="connsiteY13-1524" fmla="*/ 1118989 h 1424419"/>
              <a:gd name="connsiteX14-1525" fmla="*/ 667 w 1306267"/>
              <a:gd name="connsiteY14-1526" fmla="*/ 999105 h 1424419"/>
              <a:gd name="connsiteX15-1527" fmla="*/ 0 w 1306267"/>
              <a:gd name="connsiteY15-1528" fmla="*/ 972364 h 1424419"/>
              <a:gd name="connsiteX16-1529" fmla="*/ 2496 w 1306267"/>
              <a:gd name="connsiteY16-1530" fmla="*/ 463106 h 1424419"/>
              <a:gd name="connsiteX17-1531" fmla="*/ 2458 w 1306267"/>
              <a:gd name="connsiteY17-1532" fmla="*/ 429563 h 1424419"/>
              <a:gd name="connsiteX18-1533" fmla="*/ 75248 w 1306267"/>
              <a:gd name="connsiteY18-1534" fmla="*/ 303202 h 1424419"/>
              <a:gd name="connsiteX19-1535" fmla="*/ 106293 w 1306267"/>
              <a:gd name="connsiteY19-1536" fmla="*/ 282597 h 1424419"/>
              <a:gd name="connsiteX20-1537" fmla="*/ 541533 w 1306267"/>
              <a:gd name="connsiteY20-1538" fmla="*/ 38110 h 1424419"/>
              <a:gd name="connsiteX21-1539" fmla="*/ 653528 w 1306267"/>
              <a:gd name="connsiteY21-1540" fmla="*/ 0 h 1424419"/>
              <a:gd name="connsiteX0-1541" fmla="*/ 653528 w 1306267"/>
              <a:gd name="connsiteY0-1542" fmla="*/ 0 h 1424419"/>
              <a:gd name="connsiteX1-1543" fmla="*/ 757287 w 1306267"/>
              <a:gd name="connsiteY1-1544" fmla="*/ 32444 h 1424419"/>
              <a:gd name="connsiteX2-1545" fmla="*/ 1206876 w 1306267"/>
              <a:gd name="connsiteY2-1546" fmla="*/ 284945 h 1424419"/>
              <a:gd name="connsiteX3-1547" fmla="*/ 1237706 w 1306267"/>
              <a:gd name="connsiteY3-1548" fmla="*/ 306775 h 1424419"/>
              <a:gd name="connsiteX4-1549" fmla="*/ 1301712 w 1306267"/>
              <a:gd name="connsiteY4-1550" fmla="*/ 442384 h 1424419"/>
              <a:gd name="connsiteX5-1551" fmla="*/ 1303099 w 1306267"/>
              <a:gd name="connsiteY5-1552" fmla="*/ 495558 h 1424419"/>
              <a:gd name="connsiteX6-1553" fmla="*/ 1303099 w 1306267"/>
              <a:gd name="connsiteY6-1554" fmla="*/ 952393 h 1424419"/>
              <a:gd name="connsiteX7-1555" fmla="*/ 1305306 w 1306267"/>
              <a:gd name="connsiteY7-1556" fmla="*/ 990115 h 1424419"/>
              <a:gd name="connsiteX8-1557" fmla="*/ 1255800 w 1306267"/>
              <a:gd name="connsiteY8-1558" fmla="*/ 1142552 h 1424419"/>
              <a:gd name="connsiteX9-1559" fmla="*/ 1172881 w 1306267"/>
              <a:gd name="connsiteY9-1560" fmla="*/ 1179342 h 1424419"/>
              <a:gd name="connsiteX10-1561" fmla="*/ 792288 w 1306267"/>
              <a:gd name="connsiteY10-1562" fmla="*/ 1385653 h 1424419"/>
              <a:gd name="connsiteX11-1563" fmla="*/ 522686 w 1306267"/>
              <a:gd name="connsiteY11-1564" fmla="*/ 1384922 h 1424419"/>
              <a:gd name="connsiteX12-1565" fmla="*/ 94302 w 1306267"/>
              <a:gd name="connsiteY12-1566" fmla="*/ 1158755 h 1424419"/>
              <a:gd name="connsiteX13-1567" fmla="*/ 39429 w 1306267"/>
              <a:gd name="connsiteY13-1568" fmla="*/ 1117635 h 1424419"/>
              <a:gd name="connsiteX14-1569" fmla="*/ 667 w 1306267"/>
              <a:gd name="connsiteY14-1570" fmla="*/ 999105 h 1424419"/>
              <a:gd name="connsiteX15-1571" fmla="*/ 0 w 1306267"/>
              <a:gd name="connsiteY15-1572" fmla="*/ 972364 h 1424419"/>
              <a:gd name="connsiteX16-1573" fmla="*/ 2496 w 1306267"/>
              <a:gd name="connsiteY16-1574" fmla="*/ 463106 h 1424419"/>
              <a:gd name="connsiteX17-1575" fmla="*/ 2458 w 1306267"/>
              <a:gd name="connsiteY17-1576" fmla="*/ 429563 h 1424419"/>
              <a:gd name="connsiteX18-1577" fmla="*/ 75248 w 1306267"/>
              <a:gd name="connsiteY18-1578" fmla="*/ 303202 h 1424419"/>
              <a:gd name="connsiteX19-1579" fmla="*/ 106293 w 1306267"/>
              <a:gd name="connsiteY19-1580" fmla="*/ 282597 h 1424419"/>
              <a:gd name="connsiteX20-1581" fmla="*/ 541533 w 1306267"/>
              <a:gd name="connsiteY20-1582" fmla="*/ 38110 h 1424419"/>
              <a:gd name="connsiteX21-1583" fmla="*/ 653528 w 1306267"/>
              <a:gd name="connsiteY21-1584" fmla="*/ 0 h 1424419"/>
              <a:gd name="connsiteX0-1585" fmla="*/ 653528 w 1305333"/>
              <a:gd name="connsiteY0-1586" fmla="*/ 0 h 1424419"/>
              <a:gd name="connsiteX1-1587" fmla="*/ 757287 w 1305333"/>
              <a:gd name="connsiteY1-1588" fmla="*/ 32444 h 1424419"/>
              <a:gd name="connsiteX2-1589" fmla="*/ 1206876 w 1305333"/>
              <a:gd name="connsiteY2-1590" fmla="*/ 284945 h 1424419"/>
              <a:gd name="connsiteX3-1591" fmla="*/ 1237706 w 1305333"/>
              <a:gd name="connsiteY3-1592" fmla="*/ 306775 h 1424419"/>
              <a:gd name="connsiteX4-1593" fmla="*/ 1301712 w 1305333"/>
              <a:gd name="connsiteY4-1594" fmla="*/ 442384 h 1424419"/>
              <a:gd name="connsiteX5-1595" fmla="*/ 1303099 w 1305333"/>
              <a:gd name="connsiteY5-1596" fmla="*/ 495558 h 1424419"/>
              <a:gd name="connsiteX6-1597" fmla="*/ 1303099 w 1305333"/>
              <a:gd name="connsiteY6-1598" fmla="*/ 952393 h 1424419"/>
              <a:gd name="connsiteX7-1599" fmla="*/ 1305306 w 1305333"/>
              <a:gd name="connsiteY7-1600" fmla="*/ 990115 h 1424419"/>
              <a:gd name="connsiteX8-1601" fmla="*/ 1227376 w 1305333"/>
              <a:gd name="connsiteY8-1602" fmla="*/ 1152027 h 1424419"/>
              <a:gd name="connsiteX9-1603" fmla="*/ 1172881 w 1305333"/>
              <a:gd name="connsiteY9-1604" fmla="*/ 1179342 h 1424419"/>
              <a:gd name="connsiteX10-1605" fmla="*/ 792288 w 1305333"/>
              <a:gd name="connsiteY10-1606" fmla="*/ 1385653 h 1424419"/>
              <a:gd name="connsiteX11-1607" fmla="*/ 522686 w 1305333"/>
              <a:gd name="connsiteY11-1608" fmla="*/ 1384922 h 1424419"/>
              <a:gd name="connsiteX12-1609" fmla="*/ 94302 w 1305333"/>
              <a:gd name="connsiteY12-1610" fmla="*/ 1158755 h 1424419"/>
              <a:gd name="connsiteX13-1611" fmla="*/ 39429 w 1305333"/>
              <a:gd name="connsiteY13-1612" fmla="*/ 1117635 h 1424419"/>
              <a:gd name="connsiteX14-1613" fmla="*/ 667 w 1305333"/>
              <a:gd name="connsiteY14-1614" fmla="*/ 999105 h 1424419"/>
              <a:gd name="connsiteX15-1615" fmla="*/ 0 w 1305333"/>
              <a:gd name="connsiteY15-1616" fmla="*/ 972364 h 1424419"/>
              <a:gd name="connsiteX16-1617" fmla="*/ 2496 w 1305333"/>
              <a:gd name="connsiteY16-1618" fmla="*/ 463106 h 1424419"/>
              <a:gd name="connsiteX17-1619" fmla="*/ 2458 w 1305333"/>
              <a:gd name="connsiteY17-1620" fmla="*/ 429563 h 1424419"/>
              <a:gd name="connsiteX18-1621" fmla="*/ 75248 w 1305333"/>
              <a:gd name="connsiteY18-1622" fmla="*/ 303202 h 1424419"/>
              <a:gd name="connsiteX19-1623" fmla="*/ 106293 w 1305333"/>
              <a:gd name="connsiteY19-1624" fmla="*/ 282597 h 1424419"/>
              <a:gd name="connsiteX20-1625" fmla="*/ 541533 w 1305333"/>
              <a:gd name="connsiteY20-1626" fmla="*/ 38110 h 1424419"/>
              <a:gd name="connsiteX21-1627" fmla="*/ 653528 w 1305333"/>
              <a:gd name="connsiteY21-1628" fmla="*/ 0 h 1424419"/>
              <a:gd name="connsiteX0-1629" fmla="*/ 653528 w 1305333"/>
              <a:gd name="connsiteY0-1630" fmla="*/ 0 h 1424419"/>
              <a:gd name="connsiteX1-1631" fmla="*/ 757287 w 1305333"/>
              <a:gd name="connsiteY1-1632" fmla="*/ 32444 h 1424419"/>
              <a:gd name="connsiteX2-1633" fmla="*/ 1206876 w 1305333"/>
              <a:gd name="connsiteY2-1634" fmla="*/ 284945 h 1424419"/>
              <a:gd name="connsiteX3-1635" fmla="*/ 1237706 w 1305333"/>
              <a:gd name="connsiteY3-1636" fmla="*/ 306775 h 1424419"/>
              <a:gd name="connsiteX4-1637" fmla="*/ 1301712 w 1305333"/>
              <a:gd name="connsiteY4-1638" fmla="*/ 442384 h 1424419"/>
              <a:gd name="connsiteX5-1639" fmla="*/ 1303099 w 1305333"/>
              <a:gd name="connsiteY5-1640" fmla="*/ 495558 h 1424419"/>
              <a:gd name="connsiteX6-1641" fmla="*/ 1303099 w 1305333"/>
              <a:gd name="connsiteY6-1642" fmla="*/ 952393 h 1424419"/>
              <a:gd name="connsiteX7-1643" fmla="*/ 1302599 w 1305333"/>
              <a:gd name="connsiteY7-1644" fmla="*/ 1003650 h 1424419"/>
              <a:gd name="connsiteX8-1645" fmla="*/ 1227376 w 1305333"/>
              <a:gd name="connsiteY8-1646" fmla="*/ 1152027 h 1424419"/>
              <a:gd name="connsiteX9-1647" fmla="*/ 1172881 w 1305333"/>
              <a:gd name="connsiteY9-1648" fmla="*/ 1179342 h 1424419"/>
              <a:gd name="connsiteX10-1649" fmla="*/ 792288 w 1305333"/>
              <a:gd name="connsiteY10-1650" fmla="*/ 1385653 h 1424419"/>
              <a:gd name="connsiteX11-1651" fmla="*/ 522686 w 1305333"/>
              <a:gd name="connsiteY11-1652" fmla="*/ 1384922 h 1424419"/>
              <a:gd name="connsiteX12-1653" fmla="*/ 94302 w 1305333"/>
              <a:gd name="connsiteY12-1654" fmla="*/ 1158755 h 1424419"/>
              <a:gd name="connsiteX13-1655" fmla="*/ 39429 w 1305333"/>
              <a:gd name="connsiteY13-1656" fmla="*/ 1117635 h 1424419"/>
              <a:gd name="connsiteX14-1657" fmla="*/ 667 w 1305333"/>
              <a:gd name="connsiteY14-1658" fmla="*/ 999105 h 1424419"/>
              <a:gd name="connsiteX15-1659" fmla="*/ 0 w 1305333"/>
              <a:gd name="connsiteY15-1660" fmla="*/ 972364 h 1424419"/>
              <a:gd name="connsiteX16-1661" fmla="*/ 2496 w 1305333"/>
              <a:gd name="connsiteY16-1662" fmla="*/ 463106 h 1424419"/>
              <a:gd name="connsiteX17-1663" fmla="*/ 2458 w 1305333"/>
              <a:gd name="connsiteY17-1664" fmla="*/ 429563 h 1424419"/>
              <a:gd name="connsiteX18-1665" fmla="*/ 75248 w 1305333"/>
              <a:gd name="connsiteY18-1666" fmla="*/ 303202 h 1424419"/>
              <a:gd name="connsiteX19-1667" fmla="*/ 106293 w 1305333"/>
              <a:gd name="connsiteY19-1668" fmla="*/ 282597 h 1424419"/>
              <a:gd name="connsiteX20-1669" fmla="*/ 541533 w 1305333"/>
              <a:gd name="connsiteY20-1670" fmla="*/ 38110 h 1424419"/>
              <a:gd name="connsiteX21-1671" fmla="*/ 653528 w 1305333"/>
              <a:gd name="connsiteY21-1672" fmla="*/ 0 h 1424419"/>
              <a:gd name="connsiteX0-1673" fmla="*/ 653528 w 1305080"/>
              <a:gd name="connsiteY0-1674" fmla="*/ 0 h 1424419"/>
              <a:gd name="connsiteX1-1675" fmla="*/ 757287 w 1305080"/>
              <a:gd name="connsiteY1-1676" fmla="*/ 32444 h 1424419"/>
              <a:gd name="connsiteX2-1677" fmla="*/ 1206876 w 1305080"/>
              <a:gd name="connsiteY2-1678" fmla="*/ 284945 h 1424419"/>
              <a:gd name="connsiteX3-1679" fmla="*/ 1237706 w 1305080"/>
              <a:gd name="connsiteY3-1680" fmla="*/ 306775 h 1424419"/>
              <a:gd name="connsiteX4-1681" fmla="*/ 1301712 w 1305080"/>
              <a:gd name="connsiteY4-1682" fmla="*/ 442384 h 1424419"/>
              <a:gd name="connsiteX5-1683" fmla="*/ 1303099 w 1305080"/>
              <a:gd name="connsiteY5-1684" fmla="*/ 495558 h 1424419"/>
              <a:gd name="connsiteX6-1685" fmla="*/ 1301746 w 1305080"/>
              <a:gd name="connsiteY6-1686" fmla="*/ 953747 h 1424419"/>
              <a:gd name="connsiteX7-1687" fmla="*/ 1302599 w 1305080"/>
              <a:gd name="connsiteY7-1688" fmla="*/ 1003650 h 1424419"/>
              <a:gd name="connsiteX8-1689" fmla="*/ 1227376 w 1305080"/>
              <a:gd name="connsiteY8-1690" fmla="*/ 1152027 h 1424419"/>
              <a:gd name="connsiteX9-1691" fmla="*/ 1172881 w 1305080"/>
              <a:gd name="connsiteY9-1692" fmla="*/ 1179342 h 1424419"/>
              <a:gd name="connsiteX10-1693" fmla="*/ 792288 w 1305080"/>
              <a:gd name="connsiteY10-1694" fmla="*/ 1385653 h 1424419"/>
              <a:gd name="connsiteX11-1695" fmla="*/ 522686 w 1305080"/>
              <a:gd name="connsiteY11-1696" fmla="*/ 1384922 h 1424419"/>
              <a:gd name="connsiteX12-1697" fmla="*/ 94302 w 1305080"/>
              <a:gd name="connsiteY12-1698" fmla="*/ 1158755 h 1424419"/>
              <a:gd name="connsiteX13-1699" fmla="*/ 39429 w 1305080"/>
              <a:gd name="connsiteY13-1700" fmla="*/ 1117635 h 1424419"/>
              <a:gd name="connsiteX14-1701" fmla="*/ 667 w 1305080"/>
              <a:gd name="connsiteY14-1702" fmla="*/ 999105 h 1424419"/>
              <a:gd name="connsiteX15-1703" fmla="*/ 0 w 1305080"/>
              <a:gd name="connsiteY15-1704" fmla="*/ 972364 h 1424419"/>
              <a:gd name="connsiteX16-1705" fmla="*/ 2496 w 1305080"/>
              <a:gd name="connsiteY16-1706" fmla="*/ 463106 h 1424419"/>
              <a:gd name="connsiteX17-1707" fmla="*/ 2458 w 1305080"/>
              <a:gd name="connsiteY17-1708" fmla="*/ 429563 h 1424419"/>
              <a:gd name="connsiteX18-1709" fmla="*/ 75248 w 1305080"/>
              <a:gd name="connsiteY18-1710" fmla="*/ 303202 h 1424419"/>
              <a:gd name="connsiteX19-1711" fmla="*/ 106293 w 1305080"/>
              <a:gd name="connsiteY19-1712" fmla="*/ 282597 h 1424419"/>
              <a:gd name="connsiteX20-1713" fmla="*/ 541533 w 1305080"/>
              <a:gd name="connsiteY20-1714" fmla="*/ 38110 h 1424419"/>
              <a:gd name="connsiteX21-1715" fmla="*/ 653528 w 1305080"/>
              <a:gd name="connsiteY21-1716" fmla="*/ 0 h 1424419"/>
              <a:gd name="connsiteX0-1717" fmla="*/ 653528 w 1305299"/>
              <a:gd name="connsiteY0-1718" fmla="*/ 0 h 1424419"/>
              <a:gd name="connsiteX1-1719" fmla="*/ 757287 w 1305299"/>
              <a:gd name="connsiteY1-1720" fmla="*/ 32444 h 1424419"/>
              <a:gd name="connsiteX2-1721" fmla="*/ 1206876 w 1305299"/>
              <a:gd name="connsiteY2-1722" fmla="*/ 284945 h 1424419"/>
              <a:gd name="connsiteX3-1723" fmla="*/ 1237706 w 1305299"/>
              <a:gd name="connsiteY3-1724" fmla="*/ 306775 h 1424419"/>
              <a:gd name="connsiteX4-1725" fmla="*/ 1301712 w 1305299"/>
              <a:gd name="connsiteY4-1726" fmla="*/ 442384 h 1424419"/>
              <a:gd name="connsiteX5-1727" fmla="*/ 1303099 w 1305299"/>
              <a:gd name="connsiteY5-1728" fmla="*/ 495558 h 1424419"/>
              <a:gd name="connsiteX6-1729" fmla="*/ 1301746 w 1305299"/>
              <a:gd name="connsiteY6-1730" fmla="*/ 953747 h 1424419"/>
              <a:gd name="connsiteX7-1731" fmla="*/ 1302599 w 1305299"/>
              <a:gd name="connsiteY7-1732" fmla="*/ 1003650 h 1424419"/>
              <a:gd name="connsiteX8-1733" fmla="*/ 1227376 w 1305299"/>
              <a:gd name="connsiteY8-1734" fmla="*/ 1152027 h 1424419"/>
              <a:gd name="connsiteX9-1735" fmla="*/ 1172881 w 1305299"/>
              <a:gd name="connsiteY9-1736" fmla="*/ 1179342 h 1424419"/>
              <a:gd name="connsiteX10-1737" fmla="*/ 792288 w 1305299"/>
              <a:gd name="connsiteY10-1738" fmla="*/ 1385653 h 1424419"/>
              <a:gd name="connsiteX11-1739" fmla="*/ 522686 w 1305299"/>
              <a:gd name="connsiteY11-1740" fmla="*/ 1384922 h 1424419"/>
              <a:gd name="connsiteX12-1741" fmla="*/ 94302 w 1305299"/>
              <a:gd name="connsiteY12-1742" fmla="*/ 1158755 h 1424419"/>
              <a:gd name="connsiteX13-1743" fmla="*/ 39429 w 1305299"/>
              <a:gd name="connsiteY13-1744" fmla="*/ 1117635 h 1424419"/>
              <a:gd name="connsiteX14-1745" fmla="*/ 667 w 1305299"/>
              <a:gd name="connsiteY14-1746" fmla="*/ 999105 h 1424419"/>
              <a:gd name="connsiteX15-1747" fmla="*/ 0 w 1305299"/>
              <a:gd name="connsiteY15-1748" fmla="*/ 972364 h 1424419"/>
              <a:gd name="connsiteX16-1749" fmla="*/ 2496 w 1305299"/>
              <a:gd name="connsiteY16-1750" fmla="*/ 463106 h 1424419"/>
              <a:gd name="connsiteX17-1751" fmla="*/ 2458 w 1305299"/>
              <a:gd name="connsiteY17-1752" fmla="*/ 429563 h 1424419"/>
              <a:gd name="connsiteX18-1753" fmla="*/ 75248 w 1305299"/>
              <a:gd name="connsiteY18-1754" fmla="*/ 303202 h 1424419"/>
              <a:gd name="connsiteX19-1755" fmla="*/ 106293 w 1305299"/>
              <a:gd name="connsiteY19-1756" fmla="*/ 282597 h 1424419"/>
              <a:gd name="connsiteX20-1757" fmla="*/ 541533 w 1305299"/>
              <a:gd name="connsiteY20-1758" fmla="*/ 38110 h 1424419"/>
              <a:gd name="connsiteX21-1759" fmla="*/ 653528 w 1305299"/>
              <a:gd name="connsiteY21-1760" fmla="*/ 0 h 1424419"/>
              <a:gd name="connsiteX0-1761" fmla="*/ 653528 w 1306646"/>
              <a:gd name="connsiteY0-1762" fmla="*/ 0 h 1424419"/>
              <a:gd name="connsiteX1-1763" fmla="*/ 757287 w 1306646"/>
              <a:gd name="connsiteY1-1764" fmla="*/ 32444 h 1424419"/>
              <a:gd name="connsiteX2-1765" fmla="*/ 1206876 w 1306646"/>
              <a:gd name="connsiteY2-1766" fmla="*/ 284945 h 1424419"/>
              <a:gd name="connsiteX3-1767" fmla="*/ 1237706 w 1306646"/>
              <a:gd name="connsiteY3-1768" fmla="*/ 306775 h 1424419"/>
              <a:gd name="connsiteX4-1769" fmla="*/ 1301712 w 1306646"/>
              <a:gd name="connsiteY4-1770" fmla="*/ 442384 h 1424419"/>
              <a:gd name="connsiteX5-1771" fmla="*/ 1303099 w 1306646"/>
              <a:gd name="connsiteY5-1772" fmla="*/ 495558 h 1424419"/>
              <a:gd name="connsiteX6-1773" fmla="*/ 1301746 w 1306646"/>
              <a:gd name="connsiteY6-1774" fmla="*/ 953747 h 1424419"/>
              <a:gd name="connsiteX7-1775" fmla="*/ 1302599 w 1306646"/>
              <a:gd name="connsiteY7-1776" fmla="*/ 1003650 h 1424419"/>
              <a:gd name="connsiteX8-1777" fmla="*/ 1227376 w 1306646"/>
              <a:gd name="connsiteY8-1778" fmla="*/ 1152027 h 1424419"/>
              <a:gd name="connsiteX9-1779" fmla="*/ 1172881 w 1306646"/>
              <a:gd name="connsiteY9-1780" fmla="*/ 1179342 h 1424419"/>
              <a:gd name="connsiteX10-1781" fmla="*/ 792288 w 1306646"/>
              <a:gd name="connsiteY10-1782" fmla="*/ 1385653 h 1424419"/>
              <a:gd name="connsiteX11-1783" fmla="*/ 522686 w 1306646"/>
              <a:gd name="connsiteY11-1784" fmla="*/ 1384922 h 1424419"/>
              <a:gd name="connsiteX12-1785" fmla="*/ 94302 w 1306646"/>
              <a:gd name="connsiteY12-1786" fmla="*/ 1158755 h 1424419"/>
              <a:gd name="connsiteX13-1787" fmla="*/ 39429 w 1306646"/>
              <a:gd name="connsiteY13-1788" fmla="*/ 1117635 h 1424419"/>
              <a:gd name="connsiteX14-1789" fmla="*/ 667 w 1306646"/>
              <a:gd name="connsiteY14-1790" fmla="*/ 999105 h 1424419"/>
              <a:gd name="connsiteX15-1791" fmla="*/ 0 w 1306646"/>
              <a:gd name="connsiteY15-1792" fmla="*/ 972364 h 1424419"/>
              <a:gd name="connsiteX16-1793" fmla="*/ 2496 w 1306646"/>
              <a:gd name="connsiteY16-1794" fmla="*/ 463106 h 1424419"/>
              <a:gd name="connsiteX17-1795" fmla="*/ 2458 w 1306646"/>
              <a:gd name="connsiteY17-1796" fmla="*/ 429563 h 1424419"/>
              <a:gd name="connsiteX18-1797" fmla="*/ 75248 w 1306646"/>
              <a:gd name="connsiteY18-1798" fmla="*/ 303202 h 1424419"/>
              <a:gd name="connsiteX19-1799" fmla="*/ 106293 w 1306646"/>
              <a:gd name="connsiteY19-1800" fmla="*/ 282597 h 1424419"/>
              <a:gd name="connsiteX20-1801" fmla="*/ 541533 w 1306646"/>
              <a:gd name="connsiteY20-1802" fmla="*/ 38110 h 1424419"/>
              <a:gd name="connsiteX21-1803" fmla="*/ 653528 w 1306646"/>
              <a:gd name="connsiteY21-1804" fmla="*/ 0 h 1424419"/>
              <a:gd name="connsiteX0-1805" fmla="*/ 653528 w 1305299"/>
              <a:gd name="connsiteY0-1806" fmla="*/ 0 h 1424419"/>
              <a:gd name="connsiteX1-1807" fmla="*/ 757287 w 1305299"/>
              <a:gd name="connsiteY1-1808" fmla="*/ 32444 h 1424419"/>
              <a:gd name="connsiteX2-1809" fmla="*/ 1206876 w 1305299"/>
              <a:gd name="connsiteY2-1810" fmla="*/ 284945 h 1424419"/>
              <a:gd name="connsiteX3-1811" fmla="*/ 1237706 w 1305299"/>
              <a:gd name="connsiteY3-1812" fmla="*/ 306775 h 1424419"/>
              <a:gd name="connsiteX4-1813" fmla="*/ 1301712 w 1305299"/>
              <a:gd name="connsiteY4-1814" fmla="*/ 442384 h 1424419"/>
              <a:gd name="connsiteX5-1815" fmla="*/ 1303099 w 1305299"/>
              <a:gd name="connsiteY5-1816" fmla="*/ 495558 h 1424419"/>
              <a:gd name="connsiteX6-1817" fmla="*/ 1301746 w 1305299"/>
              <a:gd name="connsiteY6-1818" fmla="*/ 953747 h 1424419"/>
              <a:gd name="connsiteX7-1819" fmla="*/ 1302599 w 1305299"/>
              <a:gd name="connsiteY7-1820" fmla="*/ 1003650 h 1424419"/>
              <a:gd name="connsiteX8-1821" fmla="*/ 1227376 w 1305299"/>
              <a:gd name="connsiteY8-1822" fmla="*/ 1152027 h 1424419"/>
              <a:gd name="connsiteX9-1823" fmla="*/ 1172881 w 1305299"/>
              <a:gd name="connsiteY9-1824" fmla="*/ 1179342 h 1424419"/>
              <a:gd name="connsiteX10-1825" fmla="*/ 792288 w 1305299"/>
              <a:gd name="connsiteY10-1826" fmla="*/ 1385653 h 1424419"/>
              <a:gd name="connsiteX11-1827" fmla="*/ 522686 w 1305299"/>
              <a:gd name="connsiteY11-1828" fmla="*/ 1384922 h 1424419"/>
              <a:gd name="connsiteX12-1829" fmla="*/ 94302 w 1305299"/>
              <a:gd name="connsiteY12-1830" fmla="*/ 1158755 h 1424419"/>
              <a:gd name="connsiteX13-1831" fmla="*/ 39429 w 1305299"/>
              <a:gd name="connsiteY13-1832" fmla="*/ 1117635 h 1424419"/>
              <a:gd name="connsiteX14-1833" fmla="*/ 667 w 1305299"/>
              <a:gd name="connsiteY14-1834" fmla="*/ 999105 h 1424419"/>
              <a:gd name="connsiteX15-1835" fmla="*/ 0 w 1305299"/>
              <a:gd name="connsiteY15-1836" fmla="*/ 972364 h 1424419"/>
              <a:gd name="connsiteX16-1837" fmla="*/ 2496 w 1305299"/>
              <a:gd name="connsiteY16-1838" fmla="*/ 463106 h 1424419"/>
              <a:gd name="connsiteX17-1839" fmla="*/ 2458 w 1305299"/>
              <a:gd name="connsiteY17-1840" fmla="*/ 429563 h 1424419"/>
              <a:gd name="connsiteX18-1841" fmla="*/ 75248 w 1305299"/>
              <a:gd name="connsiteY18-1842" fmla="*/ 303202 h 1424419"/>
              <a:gd name="connsiteX19-1843" fmla="*/ 106293 w 1305299"/>
              <a:gd name="connsiteY19-1844" fmla="*/ 282597 h 1424419"/>
              <a:gd name="connsiteX20-1845" fmla="*/ 541533 w 1305299"/>
              <a:gd name="connsiteY20-1846" fmla="*/ 38110 h 1424419"/>
              <a:gd name="connsiteX21-1847" fmla="*/ 653528 w 1305299"/>
              <a:gd name="connsiteY21-1848" fmla="*/ 0 h 1424419"/>
              <a:gd name="connsiteX0-1849" fmla="*/ 653528 w 1304127"/>
              <a:gd name="connsiteY0-1850" fmla="*/ 0 h 1424419"/>
              <a:gd name="connsiteX1-1851" fmla="*/ 757287 w 1304127"/>
              <a:gd name="connsiteY1-1852" fmla="*/ 32444 h 1424419"/>
              <a:gd name="connsiteX2-1853" fmla="*/ 1206876 w 1304127"/>
              <a:gd name="connsiteY2-1854" fmla="*/ 284945 h 1424419"/>
              <a:gd name="connsiteX3-1855" fmla="*/ 1237706 w 1304127"/>
              <a:gd name="connsiteY3-1856" fmla="*/ 306775 h 1424419"/>
              <a:gd name="connsiteX4-1857" fmla="*/ 1301712 w 1304127"/>
              <a:gd name="connsiteY4-1858" fmla="*/ 442384 h 1424419"/>
              <a:gd name="connsiteX5-1859" fmla="*/ 1303099 w 1304127"/>
              <a:gd name="connsiteY5-1860" fmla="*/ 495558 h 1424419"/>
              <a:gd name="connsiteX6-1861" fmla="*/ 1301746 w 1304127"/>
              <a:gd name="connsiteY6-1862" fmla="*/ 953747 h 1424419"/>
              <a:gd name="connsiteX7-1863" fmla="*/ 1302599 w 1304127"/>
              <a:gd name="connsiteY7-1864" fmla="*/ 1003650 h 1424419"/>
              <a:gd name="connsiteX8-1865" fmla="*/ 1227376 w 1304127"/>
              <a:gd name="connsiteY8-1866" fmla="*/ 1152027 h 1424419"/>
              <a:gd name="connsiteX9-1867" fmla="*/ 1172881 w 1304127"/>
              <a:gd name="connsiteY9-1868" fmla="*/ 1179342 h 1424419"/>
              <a:gd name="connsiteX10-1869" fmla="*/ 792288 w 1304127"/>
              <a:gd name="connsiteY10-1870" fmla="*/ 1385653 h 1424419"/>
              <a:gd name="connsiteX11-1871" fmla="*/ 522686 w 1304127"/>
              <a:gd name="connsiteY11-1872" fmla="*/ 1384922 h 1424419"/>
              <a:gd name="connsiteX12-1873" fmla="*/ 94302 w 1304127"/>
              <a:gd name="connsiteY12-1874" fmla="*/ 1158755 h 1424419"/>
              <a:gd name="connsiteX13-1875" fmla="*/ 39429 w 1304127"/>
              <a:gd name="connsiteY13-1876" fmla="*/ 1117635 h 1424419"/>
              <a:gd name="connsiteX14-1877" fmla="*/ 667 w 1304127"/>
              <a:gd name="connsiteY14-1878" fmla="*/ 999105 h 1424419"/>
              <a:gd name="connsiteX15-1879" fmla="*/ 0 w 1304127"/>
              <a:gd name="connsiteY15-1880" fmla="*/ 972364 h 1424419"/>
              <a:gd name="connsiteX16-1881" fmla="*/ 2496 w 1304127"/>
              <a:gd name="connsiteY16-1882" fmla="*/ 463106 h 1424419"/>
              <a:gd name="connsiteX17-1883" fmla="*/ 2458 w 1304127"/>
              <a:gd name="connsiteY17-1884" fmla="*/ 429563 h 1424419"/>
              <a:gd name="connsiteX18-1885" fmla="*/ 75248 w 1304127"/>
              <a:gd name="connsiteY18-1886" fmla="*/ 303202 h 1424419"/>
              <a:gd name="connsiteX19-1887" fmla="*/ 106293 w 1304127"/>
              <a:gd name="connsiteY19-1888" fmla="*/ 282597 h 1424419"/>
              <a:gd name="connsiteX20-1889" fmla="*/ 541533 w 1304127"/>
              <a:gd name="connsiteY20-1890" fmla="*/ 38110 h 1424419"/>
              <a:gd name="connsiteX21-1891" fmla="*/ 653528 w 1304127"/>
              <a:gd name="connsiteY21-1892" fmla="*/ 0 h 1424419"/>
              <a:gd name="connsiteX0-1893" fmla="*/ 653528 w 1306101"/>
              <a:gd name="connsiteY0-1894" fmla="*/ 0 h 1424419"/>
              <a:gd name="connsiteX1-1895" fmla="*/ 757287 w 1306101"/>
              <a:gd name="connsiteY1-1896" fmla="*/ 32444 h 1424419"/>
              <a:gd name="connsiteX2-1897" fmla="*/ 1206876 w 1306101"/>
              <a:gd name="connsiteY2-1898" fmla="*/ 284945 h 1424419"/>
              <a:gd name="connsiteX3-1899" fmla="*/ 1237706 w 1306101"/>
              <a:gd name="connsiteY3-1900" fmla="*/ 306775 h 1424419"/>
              <a:gd name="connsiteX4-1901" fmla="*/ 1305773 w 1306101"/>
              <a:gd name="connsiteY4-1902" fmla="*/ 442384 h 1424419"/>
              <a:gd name="connsiteX5-1903" fmla="*/ 1303099 w 1306101"/>
              <a:gd name="connsiteY5-1904" fmla="*/ 495558 h 1424419"/>
              <a:gd name="connsiteX6-1905" fmla="*/ 1301746 w 1306101"/>
              <a:gd name="connsiteY6-1906" fmla="*/ 953747 h 1424419"/>
              <a:gd name="connsiteX7-1907" fmla="*/ 1302599 w 1306101"/>
              <a:gd name="connsiteY7-1908" fmla="*/ 1003650 h 1424419"/>
              <a:gd name="connsiteX8-1909" fmla="*/ 1227376 w 1306101"/>
              <a:gd name="connsiteY8-1910" fmla="*/ 1152027 h 1424419"/>
              <a:gd name="connsiteX9-1911" fmla="*/ 1172881 w 1306101"/>
              <a:gd name="connsiteY9-1912" fmla="*/ 1179342 h 1424419"/>
              <a:gd name="connsiteX10-1913" fmla="*/ 792288 w 1306101"/>
              <a:gd name="connsiteY10-1914" fmla="*/ 1385653 h 1424419"/>
              <a:gd name="connsiteX11-1915" fmla="*/ 522686 w 1306101"/>
              <a:gd name="connsiteY11-1916" fmla="*/ 1384922 h 1424419"/>
              <a:gd name="connsiteX12-1917" fmla="*/ 94302 w 1306101"/>
              <a:gd name="connsiteY12-1918" fmla="*/ 1158755 h 1424419"/>
              <a:gd name="connsiteX13-1919" fmla="*/ 39429 w 1306101"/>
              <a:gd name="connsiteY13-1920" fmla="*/ 1117635 h 1424419"/>
              <a:gd name="connsiteX14-1921" fmla="*/ 667 w 1306101"/>
              <a:gd name="connsiteY14-1922" fmla="*/ 999105 h 1424419"/>
              <a:gd name="connsiteX15-1923" fmla="*/ 0 w 1306101"/>
              <a:gd name="connsiteY15-1924" fmla="*/ 972364 h 1424419"/>
              <a:gd name="connsiteX16-1925" fmla="*/ 2496 w 1306101"/>
              <a:gd name="connsiteY16-1926" fmla="*/ 463106 h 1424419"/>
              <a:gd name="connsiteX17-1927" fmla="*/ 2458 w 1306101"/>
              <a:gd name="connsiteY17-1928" fmla="*/ 429563 h 1424419"/>
              <a:gd name="connsiteX18-1929" fmla="*/ 75248 w 1306101"/>
              <a:gd name="connsiteY18-1930" fmla="*/ 303202 h 1424419"/>
              <a:gd name="connsiteX19-1931" fmla="*/ 106293 w 1306101"/>
              <a:gd name="connsiteY19-1932" fmla="*/ 282597 h 1424419"/>
              <a:gd name="connsiteX20-1933" fmla="*/ 541533 w 1306101"/>
              <a:gd name="connsiteY20-1934" fmla="*/ 38110 h 1424419"/>
              <a:gd name="connsiteX21-1935" fmla="*/ 653528 w 1306101"/>
              <a:gd name="connsiteY21-1936" fmla="*/ 0 h 1424419"/>
              <a:gd name="connsiteX0-1937" fmla="*/ 653528 w 1304819"/>
              <a:gd name="connsiteY0-1938" fmla="*/ 0 h 1424419"/>
              <a:gd name="connsiteX1-1939" fmla="*/ 757287 w 1304819"/>
              <a:gd name="connsiteY1-1940" fmla="*/ 32444 h 1424419"/>
              <a:gd name="connsiteX2-1941" fmla="*/ 1206876 w 1304819"/>
              <a:gd name="connsiteY2-1942" fmla="*/ 284945 h 1424419"/>
              <a:gd name="connsiteX3-1943" fmla="*/ 1237706 w 1304819"/>
              <a:gd name="connsiteY3-1944" fmla="*/ 306775 h 1424419"/>
              <a:gd name="connsiteX4-1945" fmla="*/ 1304420 w 1304819"/>
              <a:gd name="connsiteY4-1946" fmla="*/ 434263 h 1424419"/>
              <a:gd name="connsiteX5-1947" fmla="*/ 1303099 w 1304819"/>
              <a:gd name="connsiteY5-1948" fmla="*/ 495558 h 1424419"/>
              <a:gd name="connsiteX6-1949" fmla="*/ 1301746 w 1304819"/>
              <a:gd name="connsiteY6-1950" fmla="*/ 953747 h 1424419"/>
              <a:gd name="connsiteX7-1951" fmla="*/ 1302599 w 1304819"/>
              <a:gd name="connsiteY7-1952" fmla="*/ 1003650 h 1424419"/>
              <a:gd name="connsiteX8-1953" fmla="*/ 1227376 w 1304819"/>
              <a:gd name="connsiteY8-1954" fmla="*/ 1152027 h 1424419"/>
              <a:gd name="connsiteX9-1955" fmla="*/ 1172881 w 1304819"/>
              <a:gd name="connsiteY9-1956" fmla="*/ 1179342 h 1424419"/>
              <a:gd name="connsiteX10-1957" fmla="*/ 792288 w 1304819"/>
              <a:gd name="connsiteY10-1958" fmla="*/ 1385653 h 1424419"/>
              <a:gd name="connsiteX11-1959" fmla="*/ 522686 w 1304819"/>
              <a:gd name="connsiteY11-1960" fmla="*/ 1384922 h 1424419"/>
              <a:gd name="connsiteX12-1961" fmla="*/ 94302 w 1304819"/>
              <a:gd name="connsiteY12-1962" fmla="*/ 1158755 h 1424419"/>
              <a:gd name="connsiteX13-1963" fmla="*/ 39429 w 1304819"/>
              <a:gd name="connsiteY13-1964" fmla="*/ 1117635 h 1424419"/>
              <a:gd name="connsiteX14-1965" fmla="*/ 667 w 1304819"/>
              <a:gd name="connsiteY14-1966" fmla="*/ 999105 h 1424419"/>
              <a:gd name="connsiteX15-1967" fmla="*/ 0 w 1304819"/>
              <a:gd name="connsiteY15-1968" fmla="*/ 972364 h 1424419"/>
              <a:gd name="connsiteX16-1969" fmla="*/ 2496 w 1304819"/>
              <a:gd name="connsiteY16-1970" fmla="*/ 463106 h 1424419"/>
              <a:gd name="connsiteX17-1971" fmla="*/ 2458 w 1304819"/>
              <a:gd name="connsiteY17-1972" fmla="*/ 429563 h 1424419"/>
              <a:gd name="connsiteX18-1973" fmla="*/ 75248 w 1304819"/>
              <a:gd name="connsiteY18-1974" fmla="*/ 303202 h 1424419"/>
              <a:gd name="connsiteX19-1975" fmla="*/ 106293 w 1304819"/>
              <a:gd name="connsiteY19-1976" fmla="*/ 282597 h 1424419"/>
              <a:gd name="connsiteX20-1977" fmla="*/ 541533 w 1304819"/>
              <a:gd name="connsiteY20-1978" fmla="*/ 38110 h 1424419"/>
              <a:gd name="connsiteX21-1979" fmla="*/ 653528 w 1304819"/>
              <a:gd name="connsiteY21-1980" fmla="*/ 0 h 1424419"/>
              <a:gd name="connsiteX0-1981" fmla="*/ 653528 w 1306525"/>
              <a:gd name="connsiteY0-1982" fmla="*/ 0 h 1424419"/>
              <a:gd name="connsiteX1-1983" fmla="*/ 757287 w 1306525"/>
              <a:gd name="connsiteY1-1984" fmla="*/ 32444 h 1424419"/>
              <a:gd name="connsiteX2-1985" fmla="*/ 1206876 w 1306525"/>
              <a:gd name="connsiteY2-1986" fmla="*/ 284945 h 1424419"/>
              <a:gd name="connsiteX3-1987" fmla="*/ 1237706 w 1306525"/>
              <a:gd name="connsiteY3-1988" fmla="*/ 306775 h 1424419"/>
              <a:gd name="connsiteX4-1989" fmla="*/ 1304420 w 1306525"/>
              <a:gd name="connsiteY4-1990" fmla="*/ 434263 h 1424419"/>
              <a:gd name="connsiteX5-1991" fmla="*/ 1305806 w 1306525"/>
              <a:gd name="connsiteY5-1992" fmla="*/ 519922 h 1424419"/>
              <a:gd name="connsiteX6-1993" fmla="*/ 1301746 w 1306525"/>
              <a:gd name="connsiteY6-1994" fmla="*/ 953747 h 1424419"/>
              <a:gd name="connsiteX7-1995" fmla="*/ 1302599 w 1306525"/>
              <a:gd name="connsiteY7-1996" fmla="*/ 1003650 h 1424419"/>
              <a:gd name="connsiteX8-1997" fmla="*/ 1227376 w 1306525"/>
              <a:gd name="connsiteY8-1998" fmla="*/ 1152027 h 1424419"/>
              <a:gd name="connsiteX9-1999" fmla="*/ 1172881 w 1306525"/>
              <a:gd name="connsiteY9-2000" fmla="*/ 1179342 h 1424419"/>
              <a:gd name="connsiteX10-2001" fmla="*/ 792288 w 1306525"/>
              <a:gd name="connsiteY10-2002" fmla="*/ 1385653 h 1424419"/>
              <a:gd name="connsiteX11-2003" fmla="*/ 522686 w 1306525"/>
              <a:gd name="connsiteY11-2004" fmla="*/ 1384922 h 1424419"/>
              <a:gd name="connsiteX12-2005" fmla="*/ 94302 w 1306525"/>
              <a:gd name="connsiteY12-2006" fmla="*/ 1158755 h 1424419"/>
              <a:gd name="connsiteX13-2007" fmla="*/ 39429 w 1306525"/>
              <a:gd name="connsiteY13-2008" fmla="*/ 1117635 h 1424419"/>
              <a:gd name="connsiteX14-2009" fmla="*/ 667 w 1306525"/>
              <a:gd name="connsiteY14-2010" fmla="*/ 999105 h 1424419"/>
              <a:gd name="connsiteX15-2011" fmla="*/ 0 w 1306525"/>
              <a:gd name="connsiteY15-2012" fmla="*/ 972364 h 1424419"/>
              <a:gd name="connsiteX16-2013" fmla="*/ 2496 w 1306525"/>
              <a:gd name="connsiteY16-2014" fmla="*/ 463106 h 1424419"/>
              <a:gd name="connsiteX17-2015" fmla="*/ 2458 w 1306525"/>
              <a:gd name="connsiteY17-2016" fmla="*/ 429563 h 1424419"/>
              <a:gd name="connsiteX18-2017" fmla="*/ 75248 w 1306525"/>
              <a:gd name="connsiteY18-2018" fmla="*/ 303202 h 1424419"/>
              <a:gd name="connsiteX19-2019" fmla="*/ 106293 w 1306525"/>
              <a:gd name="connsiteY19-2020" fmla="*/ 282597 h 1424419"/>
              <a:gd name="connsiteX20-2021" fmla="*/ 541533 w 1306525"/>
              <a:gd name="connsiteY20-2022" fmla="*/ 38110 h 1424419"/>
              <a:gd name="connsiteX21-2023" fmla="*/ 653528 w 1306525"/>
              <a:gd name="connsiteY21-2024" fmla="*/ 0 h 1424419"/>
              <a:gd name="connsiteX0-2025" fmla="*/ 653528 w 1305814"/>
              <a:gd name="connsiteY0-2026" fmla="*/ 0 h 1424419"/>
              <a:gd name="connsiteX1-2027" fmla="*/ 757287 w 1305814"/>
              <a:gd name="connsiteY1-2028" fmla="*/ 32444 h 1424419"/>
              <a:gd name="connsiteX2-2029" fmla="*/ 1206876 w 1305814"/>
              <a:gd name="connsiteY2-2030" fmla="*/ 284945 h 1424419"/>
              <a:gd name="connsiteX3-2031" fmla="*/ 1237706 w 1305814"/>
              <a:gd name="connsiteY3-2032" fmla="*/ 306775 h 1424419"/>
              <a:gd name="connsiteX4-2033" fmla="*/ 1304420 w 1305814"/>
              <a:gd name="connsiteY4-2034" fmla="*/ 434263 h 1424419"/>
              <a:gd name="connsiteX5-2035" fmla="*/ 1305806 w 1305814"/>
              <a:gd name="connsiteY5-2036" fmla="*/ 519922 h 1424419"/>
              <a:gd name="connsiteX6-2037" fmla="*/ 1301746 w 1305814"/>
              <a:gd name="connsiteY6-2038" fmla="*/ 953747 h 1424419"/>
              <a:gd name="connsiteX7-2039" fmla="*/ 1302599 w 1305814"/>
              <a:gd name="connsiteY7-2040" fmla="*/ 1003650 h 1424419"/>
              <a:gd name="connsiteX8-2041" fmla="*/ 1227376 w 1305814"/>
              <a:gd name="connsiteY8-2042" fmla="*/ 1152027 h 1424419"/>
              <a:gd name="connsiteX9-2043" fmla="*/ 1172881 w 1305814"/>
              <a:gd name="connsiteY9-2044" fmla="*/ 1179342 h 1424419"/>
              <a:gd name="connsiteX10-2045" fmla="*/ 792288 w 1305814"/>
              <a:gd name="connsiteY10-2046" fmla="*/ 1385653 h 1424419"/>
              <a:gd name="connsiteX11-2047" fmla="*/ 522686 w 1305814"/>
              <a:gd name="connsiteY11-2048" fmla="*/ 1384922 h 1424419"/>
              <a:gd name="connsiteX12-2049" fmla="*/ 94302 w 1305814"/>
              <a:gd name="connsiteY12-2050" fmla="*/ 1158755 h 1424419"/>
              <a:gd name="connsiteX13-2051" fmla="*/ 39429 w 1305814"/>
              <a:gd name="connsiteY13-2052" fmla="*/ 1117635 h 1424419"/>
              <a:gd name="connsiteX14-2053" fmla="*/ 667 w 1305814"/>
              <a:gd name="connsiteY14-2054" fmla="*/ 999105 h 1424419"/>
              <a:gd name="connsiteX15-2055" fmla="*/ 0 w 1305814"/>
              <a:gd name="connsiteY15-2056" fmla="*/ 972364 h 1424419"/>
              <a:gd name="connsiteX16-2057" fmla="*/ 2496 w 1305814"/>
              <a:gd name="connsiteY16-2058" fmla="*/ 463106 h 1424419"/>
              <a:gd name="connsiteX17-2059" fmla="*/ 2458 w 1305814"/>
              <a:gd name="connsiteY17-2060" fmla="*/ 429563 h 1424419"/>
              <a:gd name="connsiteX18-2061" fmla="*/ 75248 w 1305814"/>
              <a:gd name="connsiteY18-2062" fmla="*/ 303202 h 1424419"/>
              <a:gd name="connsiteX19-2063" fmla="*/ 106293 w 1305814"/>
              <a:gd name="connsiteY19-2064" fmla="*/ 282597 h 1424419"/>
              <a:gd name="connsiteX20-2065" fmla="*/ 541533 w 1305814"/>
              <a:gd name="connsiteY20-2066" fmla="*/ 38110 h 1424419"/>
              <a:gd name="connsiteX21-2067" fmla="*/ 653528 w 1305814"/>
              <a:gd name="connsiteY21-2068" fmla="*/ 0 h 1424419"/>
              <a:gd name="connsiteX0-2069" fmla="*/ 653528 w 1305814"/>
              <a:gd name="connsiteY0-2070" fmla="*/ 0 h 1424419"/>
              <a:gd name="connsiteX1-2071" fmla="*/ 757287 w 1305814"/>
              <a:gd name="connsiteY1-2072" fmla="*/ 32444 h 1424419"/>
              <a:gd name="connsiteX2-2073" fmla="*/ 1206876 w 1305814"/>
              <a:gd name="connsiteY2-2074" fmla="*/ 284945 h 1424419"/>
              <a:gd name="connsiteX3-2075" fmla="*/ 1237706 w 1305814"/>
              <a:gd name="connsiteY3-2076" fmla="*/ 306775 h 1424419"/>
              <a:gd name="connsiteX4-2077" fmla="*/ 1304420 w 1305814"/>
              <a:gd name="connsiteY4-2078" fmla="*/ 434263 h 1424419"/>
              <a:gd name="connsiteX5-2079" fmla="*/ 1305806 w 1305814"/>
              <a:gd name="connsiteY5-2080" fmla="*/ 519922 h 1424419"/>
              <a:gd name="connsiteX6-2081" fmla="*/ 1301746 w 1305814"/>
              <a:gd name="connsiteY6-2082" fmla="*/ 953747 h 1424419"/>
              <a:gd name="connsiteX7-2083" fmla="*/ 1302599 w 1305814"/>
              <a:gd name="connsiteY7-2084" fmla="*/ 1003650 h 1424419"/>
              <a:gd name="connsiteX8-2085" fmla="*/ 1227376 w 1305814"/>
              <a:gd name="connsiteY8-2086" fmla="*/ 1152027 h 1424419"/>
              <a:gd name="connsiteX9-2087" fmla="*/ 1172881 w 1305814"/>
              <a:gd name="connsiteY9-2088" fmla="*/ 1179342 h 1424419"/>
              <a:gd name="connsiteX10-2089" fmla="*/ 792288 w 1305814"/>
              <a:gd name="connsiteY10-2090" fmla="*/ 1385653 h 1424419"/>
              <a:gd name="connsiteX11-2091" fmla="*/ 522686 w 1305814"/>
              <a:gd name="connsiteY11-2092" fmla="*/ 1384922 h 1424419"/>
              <a:gd name="connsiteX12-2093" fmla="*/ 94302 w 1305814"/>
              <a:gd name="connsiteY12-2094" fmla="*/ 1158755 h 1424419"/>
              <a:gd name="connsiteX13-2095" fmla="*/ 39429 w 1305814"/>
              <a:gd name="connsiteY13-2096" fmla="*/ 1117635 h 1424419"/>
              <a:gd name="connsiteX14-2097" fmla="*/ 667 w 1305814"/>
              <a:gd name="connsiteY14-2098" fmla="*/ 999105 h 1424419"/>
              <a:gd name="connsiteX15-2099" fmla="*/ 0 w 1305814"/>
              <a:gd name="connsiteY15-2100" fmla="*/ 972364 h 1424419"/>
              <a:gd name="connsiteX16-2101" fmla="*/ 2496 w 1305814"/>
              <a:gd name="connsiteY16-2102" fmla="*/ 463106 h 1424419"/>
              <a:gd name="connsiteX17-2103" fmla="*/ 2458 w 1305814"/>
              <a:gd name="connsiteY17-2104" fmla="*/ 429563 h 1424419"/>
              <a:gd name="connsiteX18-2105" fmla="*/ 75248 w 1305814"/>
              <a:gd name="connsiteY18-2106" fmla="*/ 303202 h 1424419"/>
              <a:gd name="connsiteX19-2107" fmla="*/ 106293 w 1305814"/>
              <a:gd name="connsiteY19-2108" fmla="*/ 282597 h 1424419"/>
              <a:gd name="connsiteX20-2109" fmla="*/ 541533 w 1305814"/>
              <a:gd name="connsiteY20-2110" fmla="*/ 38110 h 1424419"/>
              <a:gd name="connsiteX21-2111" fmla="*/ 653528 w 1305814"/>
              <a:gd name="connsiteY21-2112" fmla="*/ 0 h 1424419"/>
              <a:gd name="connsiteX0-2113" fmla="*/ 653528 w 1305814"/>
              <a:gd name="connsiteY0-2114" fmla="*/ 0 h 1424419"/>
              <a:gd name="connsiteX1-2115" fmla="*/ 757287 w 1305814"/>
              <a:gd name="connsiteY1-2116" fmla="*/ 32444 h 1424419"/>
              <a:gd name="connsiteX2-2117" fmla="*/ 1206876 w 1305814"/>
              <a:gd name="connsiteY2-2118" fmla="*/ 284945 h 1424419"/>
              <a:gd name="connsiteX3-2119" fmla="*/ 1237706 w 1305814"/>
              <a:gd name="connsiteY3-2120" fmla="*/ 306775 h 1424419"/>
              <a:gd name="connsiteX4-2121" fmla="*/ 1304420 w 1305814"/>
              <a:gd name="connsiteY4-2122" fmla="*/ 434263 h 1424419"/>
              <a:gd name="connsiteX5-2123" fmla="*/ 1305806 w 1305814"/>
              <a:gd name="connsiteY5-2124" fmla="*/ 519922 h 1424419"/>
              <a:gd name="connsiteX6-2125" fmla="*/ 1301746 w 1305814"/>
              <a:gd name="connsiteY6-2126" fmla="*/ 953747 h 1424419"/>
              <a:gd name="connsiteX7-2127" fmla="*/ 1302599 w 1305814"/>
              <a:gd name="connsiteY7-2128" fmla="*/ 1003650 h 1424419"/>
              <a:gd name="connsiteX8-2129" fmla="*/ 1227376 w 1305814"/>
              <a:gd name="connsiteY8-2130" fmla="*/ 1152027 h 1424419"/>
              <a:gd name="connsiteX9-2131" fmla="*/ 1174235 w 1305814"/>
              <a:gd name="connsiteY9-2132" fmla="*/ 1184756 h 1424419"/>
              <a:gd name="connsiteX10-2133" fmla="*/ 792288 w 1305814"/>
              <a:gd name="connsiteY10-2134" fmla="*/ 1385653 h 1424419"/>
              <a:gd name="connsiteX11-2135" fmla="*/ 522686 w 1305814"/>
              <a:gd name="connsiteY11-2136" fmla="*/ 1384922 h 1424419"/>
              <a:gd name="connsiteX12-2137" fmla="*/ 94302 w 1305814"/>
              <a:gd name="connsiteY12-2138" fmla="*/ 1158755 h 1424419"/>
              <a:gd name="connsiteX13-2139" fmla="*/ 39429 w 1305814"/>
              <a:gd name="connsiteY13-2140" fmla="*/ 1117635 h 1424419"/>
              <a:gd name="connsiteX14-2141" fmla="*/ 667 w 1305814"/>
              <a:gd name="connsiteY14-2142" fmla="*/ 999105 h 1424419"/>
              <a:gd name="connsiteX15-2143" fmla="*/ 0 w 1305814"/>
              <a:gd name="connsiteY15-2144" fmla="*/ 972364 h 1424419"/>
              <a:gd name="connsiteX16-2145" fmla="*/ 2496 w 1305814"/>
              <a:gd name="connsiteY16-2146" fmla="*/ 463106 h 1424419"/>
              <a:gd name="connsiteX17-2147" fmla="*/ 2458 w 1305814"/>
              <a:gd name="connsiteY17-2148" fmla="*/ 429563 h 1424419"/>
              <a:gd name="connsiteX18-2149" fmla="*/ 75248 w 1305814"/>
              <a:gd name="connsiteY18-2150" fmla="*/ 303202 h 1424419"/>
              <a:gd name="connsiteX19-2151" fmla="*/ 106293 w 1305814"/>
              <a:gd name="connsiteY19-2152" fmla="*/ 282597 h 1424419"/>
              <a:gd name="connsiteX20-2153" fmla="*/ 541533 w 1305814"/>
              <a:gd name="connsiteY20-2154" fmla="*/ 38110 h 1424419"/>
              <a:gd name="connsiteX21-2155" fmla="*/ 653528 w 1305814"/>
              <a:gd name="connsiteY21-2156" fmla="*/ 0 h 1424419"/>
              <a:gd name="connsiteX0-2157" fmla="*/ 653528 w 1305814"/>
              <a:gd name="connsiteY0-2158" fmla="*/ 0 h 1424419"/>
              <a:gd name="connsiteX1-2159" fmla="*/ 757287 w 1305814"/>
              <a:gd name="connsiteY1-2160" fmla="*/ 32444 h 1424419"/>
              <a:gd name="connsiteX2-2161" fmla="*/ 1206876 w 1305814"/>
              <a:gd name="connsiteY2-2162" fmla="*/ 284945 h 1424419"/>
              <a:gd name="connsiteX3-2163" fmla="*/ 1237706 w 1305814"/>
              <a:gd name="connsiteY3-2164" fmla="*/ 306775 h 1424419"/>
              <a:gd name="connsiteX4-2165" fmla="*/ 1304420 w 1305814"/>
              <a:gd name="connsiteY4-2166" fmla="*/ 434263 h 1424419"/>
              <a:gd name="connsiteX5-2167" fmla="*/ 1305806 w 1305814"/>
              <a:gd name="connsiteY5-2168" fmla="*/ 519922 h 1424419"/>
              <a:gd name="connsiteX6-2169" fmla="*/ 1301746 w 1305814"/>
              <a:gd name="connsiteY6-2170" fmla="*/ 953747 h 1424419"/>
              <a:gd name="connsiteX7-2171" fmla="*/ 1302599 w 1305814"/>
              <a:gd name="connsiteY7-2172" fmla="*/ 1003650 h 1424419"/>
              <a:gd name="connsiteX8-2173" fmla="*/ 1227376 w 1305814"/>
              <a:gd name="connsiteY8-2174" fmla="*/ 1152027 h 1424419"/>
              <a:gd name="connsiteX9-2175" fmla="*/ 1174235 w 1305814"/>
              <a:gd name="connsiteY9-2176" fmla="*/ 1184756 h 1424419"/>
              <a:gd name="connsiteX10-2177" fmla="*/ 792288 w 1305814"/>
              <a:gd name="connsiteY10-2178" fmla="*/ 1385653 h 1424419"/>
              <a:gd name="connsiteX11-2179" fmla="*/ 522686 w 1305814"/>
              <a:gd name="connsiteY11-2180" fmla="*/ 1384922 h 1424419"/>
              <a:gd name="connsiteX12-2181" fmla="*/ 94302 w 1305814"/>
              <a:gd name="connsiteY12-2182" fmla="*/ 1158755 h 1424419"/>
              <a:gd name="connsiteX13-2183" fmla="*/ 39429 w 1305814"/>
              <a:gd name="connsiteY13-2184" fmla="*/ 1117635 h 1424419"/>
              <a:gd name="connsiteX14-2185" fmla="*/ 667 w 1305814"/>
              <a:gd name="connsiteY14-2186" fmla="*/ 999105 h 1424419"/>
              <a:gd name="connsiteX15-2187" fmla="*/ 0 w 1305814"/>
              <a:gd name="connsiteY15-2188" fmla="*/ 972364 h 1424419"/>
              <a:gd name="connsiteX16-2189" fmla="*/ 2496 w 1305814"/>
              <a:gd name="connsiteY16-2190" fmla="*/ 463106 h 1424419"/>
              <a:gd name="connsiteX17-2191" fmla="*/ 2458 w 1305814"/>
              <a:gd name="connsiteY17-2192" fmla="*/ 429563 h 1424419"/>
              <a:gd name="connsiteX18-2193" fmla="*/ 75248 w 1305814"/>
              <a:gd name="connsiteY18-2194" fmla="*/ 303202 h 1424419"/>
              <a:gd name="connsiteX19-2195" fmla="*/ 106293 w 1305814"/>
              <a:gd name="connsiteY19-2196" fmla="*/ 282597 h 1424419"/>
              <a:gd name="connsiteX20-2197" fmla="*/ 541533 w 1305814"/>
              <a:gd name="connsiteY20-2198" fmla="*/ 38110 h 1424419"/>
              <a:gd name="connsiteX21-2199" fmla="*/ 653528 w 1305814"/>
              <a:gd name="connsiteY21-2200" fmla="*/ 0 h 1424419"/>
              <a:gd name="connsiteX0-2201" fmla="*/ 653528 w 1305814"/>
              <a:gd name="connsiteY0-2202" fmla="*/ 0 h 1427408"/>
              <a:gd name="connsiteX1-2203" fmla="*/ 757287 w 1305814"/>
              <a:gd name="connsiteY1-2204" fmla="*/ 32444 h 1427408"/>
              <a:gd name="connsiteX2-2205" fmla="*/ 1206876 w 1305814"/>
              <a:gd name="connsiteY2-2206" fmla="*/ 284945 h 1427408"/>
              <a:gd name="connsiteX3-2207" fmla="*/ 1237706 w 1305814"/>
              <a:gd name="connsiteY3-2208" fmla="*/ 306775 h 1427408"/>
              <a:gd name="connsiteX4-2209" fmla="*/ 1304420 w 1305814"/>
              <a:gd name="connsiteY4-2210" fmla="*/ 434263 h 1427408"/>
              <a:gd name="connsiteX5-2211" fmla="*/ 1305806 w 1305814"/>
              <a:gd name="connsiteY5-2212" fmla="*/ 519922 h 1427408"/>
              <a:gd name="connsiteX6-2213" fmla="*/ 1301746 w 1305814"/>
              <a:gd name="connsiteY6-2214" fmla="*/ 953747 h 1427408"/>
              <a:gd name="connsiteX7-2215" fmla="*/ 1302599 w 1305814"/>
              <a:gd name="connsiteY7-2216" fmla="*/ 1003650 h 1427408"/>
              <a:gd name="connsiteX8-2217" fmla="*/ 1227376 w 1305814"/>
              <a:gd name="connsiteY8-2218" fmla="*/ 1152027 h 1427408"/>
              <a:gd name="connsiteX9-2219" fmla="*/ 1174235 w 1305814"/>
              <a:gd name="connsiteY9-2220" fmla="*/ 1184756 h 1427408"/>
              <a:gd name="connsiteX10-2221" fmla="*/ 792288 w 1305814"/>
              <a:gd name="connsiteY10-2222" fmla="*/ 1385653 h 1427408"/>
              <a:gd name="connsiteX11-2223" fmla="*/ 517719 w 1305814"/>
              <a:gd name="connsiteY11-2224" fmla="*/ 1389889 h 1427408"/>
              <a:gd name="connsiteX12-2225" fmla="*/ 94302 w 1305814"/>
              <a:gd name="connsiteY12-2226" fmla="*/ 1158755 h 1427408"/>
              <a:gd name="connsiteX13-2227" fmla="*/ 39429 w 1305814"/>
              <a:gd name="connsiteY13-2228" fmla="*/ 1117635 h 1427408"/>
              <a:gd name="connsiteX14-2229" fmla="*/ 667 w 1305814"/>
              <a:gd name="connsiteY14-2230" fmla="*/ 999105 h 1427408"/>
              <a:gd name="connsiteX15-2231" fmla="*/ 0 w 1305814"/>
              <a:gd name="connsiteY15-2232" fmla="*/ 972364 h 1427408"/>
              <a:gd name="connsiteX16-2233" fmla="*/ 2496 w 1305814"/>
              <a:gd name="connsiteY16-2234" fmla="*/ 463106 h 1427408"/>
              <a:gd name="connsiteX17-2235" fmla="*/ 2458 w 1305814"/>
              <a:gd name="connsiteY17-2236" fmla="*/ 429563 h 1427408"/>
              <a:gd name="connsiteX18-2237" fmla="*/ 75248 w 1305814"/>
              <a:gd name="connsiteY18-2238" fmla="*/ 303202 h 1427408"/>
              <a:gd name="connsiteX19-2239" fmla="*/ 106293 w 1305814"/>
              <a:gd name="connsiteY19-2240" fmla="*/ 282597 h 1427408"/>
              <a:gd name="connsiteX20-2241" fmla="*/ 541533 w 1305814"/>
              <a:gd name="connsiteY20-2242" fmla="*/ 38110 h 1427408"/>
              <a:gd name="connsiteX21-2243" fmla="*/ 653528 w 1305814"/>
              <a:gd name="connsiteY21-2244" fmla="*/ 0 h 1427408"/>
              <a:gd name="connsiteX0-2245" fmla="*/ 653528 w 1305814"/>
              <a:gd name="connsiteY0-2246" fmla="*/ 0 h 1427408"/>
              <a:gd name="connsiteX1-2247" fmla="*/ 757287 w 1305814"/>
              <a:gd name="connsiteY1-2248" fmla="*/ 32444 h 1427408"/>
              <a:gd name="connsiteX2-2249" fmla="*/ 1206876 w 1305814"/>
              <a:gd name="connsiteY2-2250" fmla="*/ 284945 h 1427408"/>
              <a:gd name="connsiteX3-2251" fmla="*/ 1237706 w 1305814"/>
              <a:gd name="connsiteY3-2252" fmla="*/ 306775 h 1427408"/>
              <a:gd name="connsiteX4-2253" fmla="*/ 1304420 w 1305814"/>
              <a:gd name="connsiteY4-2254" fmla="*/ 434263 h 1427408"/>
              <a:gd name="connsiteX5-2255" fmla="*/ 1305806 w 1305814"/>
              <a:gd name="connsiteY5-2256" fmla="*/ 519922 h 1427408"/>
              <a:gd name="connsiteX6-2257" fmla="*/ 1301746 w 1305814"/>
              <a:gd name="connsiteY6-2258" fmla="*/ 953747 h 1427408"/>
              <a:gd name="connsiteX7-2259" fmla="*/ 1302599 w 1305814"/>
              <a:gd name="connsiteY7-2260" fmla="*/ 1003650 h 1427408"/>
              <a:gd name="connsiteX8-2261" fmla="*/ 1227376 w 1305814"/>
              <a:gd name="connsiteY8-2262" fmla="*/ 1152027 h 1427408"/>
              <a:gd name="connsiteX9-2263" fmla="*/ 1174235 w 1305814"/>
              <a:gd name="connsiteY9-2264" fmla="*/ 1184756 h 1427408"/>
              <a:gd name="connsiteX10-2265" fmla="*/ 792288 w 1305814"/>
              <a:gd name="connsiteY10-2266" fmla="*/ 1385653 h 1427408"/>
              <a:gd name="connsiteX11-2267" fmla="*/ 517719 w 1305814"/>
              <a:gd name="connsiteY11-2268" fmla="*/ 1389889 h 1427408"/>
              <a:gd name="connsiteX12-2269" fmla="*/ 94302 w 1305814"/>
              <a:gd name="connsiteY12-2270" fmla="*/ 1158755 h 1427408"/>
              <a:gd name="connsiteX13-2271" fmla="*/ 39429 w 1305814"/>
              <a:gd name="connsiteY13-2272" fmla="*/ 1117635 h 1427408"/>
              <a:gd name="connsiteX14-2273" fmla="*/ 667 w 1305814"/>
              <a:gd name="connsiteY14-2274" fmla="*/ 999105 h 1427408"/>
              <a:gd name="connsiteX15-2275" fmla="*/ 0 w 1305814"/>
              <a:gd name="connsiteY15-2276" fmla="*/ 972364 h 1427408"/>
              <a:gd name="connsiteX16-2277" fmla="*/ 2496 w 1305814"/>
              <a:gd name="connsiteY16-2278" fmla="*/ 463106 h 1427408"/>
              <a:gd name="connsiteX17-2279" fmla="*/ 2458 w 1305814"/>
              <a:gd name="connsiteY17-2280" fmla="*/ 429563 h 1427408"/>
              <a:gd name="connsiteX18-2281" fmla="*/ 75248 w 1305814"/>
              <a:gd name="connsiteY18-2282" fmla="*/ 303202 h 1427408"/>
              <a:gd name="connsiteX19-2283" fmla="*/ 106293 w 1305814"/>
              <a:gd name="connsiteY19-2284" fmla="*/ 282597 h 1427408"/>
              <a:gd name="connsiteX20-2285" fmla="*/ 541533 w 1305814"/>
              <a:gd name="connsiteY20-2286" fmla="*/ 38110 h 1427408"/>
              <a:gd name="connsiteX21-2287" fmla="*/ 653528 w 1305814"/>
              <a:gd name="connsiteY21-2288" fmla="*/ 0 h 1427408"/>
              <a:gd name="connsiteX0-2289" fmla="*/ 653528 w 1305814"/>
              <a:gd name="connsiteY0-2290" fmla="*/ 0 h 1421591"/>
              <a:gd name="connsiteX1-2291" fmla="*/ 757287 w 1305814"/>
              <a:gd name="connsiteY1-2292" fmla="*/ 32444 h 1421591"/>
              <a:gd name="connsiteX2-2293" fmla="*/ 1206876 w 1305814"/>
              <a:gd name="connsiteY2-2294" fmla="*/ 284945 h 1421591"/>
              <a:gd name="connsiteX3-2295" fmla="*/ 1237706 w 1305814"/>
              <a:gd name="connsiteY3-2296" fmla="*/ 306775 h 1421591"/>
              <a:gd name="connsiteX4-2297" fmla="*/ 1304420 w 1305814"/>
              <a:gd name="connsiteY4-2298" fmla="*/ 434263 h 1421591"/>
              <a:gd name="connsiteX5-2299" fmla="*/ 1305806 w 1305814"/>
              <a:gd name="connsiteY5-2300" fmla="*/ 519922 h 1421591"/>
              <a:gd name="connsiteX6-2301" fmla="*/ 1301746 w 1305814"/>
              <a:gd name="connsiteY6-2302" fmla="*/ 953747 h 1421591"/>
              <a:gd name="connsiteX7-2303" fmla="*/ 1302599 w 1305814"/>
              <a:gd name="connsiteY7-2304" fmla="*/ 1003650 h 1421591"/>
              <a:gd name="connsiteX8-2305" fmla="*/ 1227376 w 1305814"/>
              <a:gd name="connsiteY8-2306" fmla="*/ 1152027 h 1421591"/>
              <a:gd name="connsiteX9-2307" fmla="*/ 1174235 w 1305814"/>
              <a:gd name="connsiteY9-2308" fmla="*/ 1184756 h 1421591"/>
              <a:gd name="connsiteX10-2309" fmla="*/ 792288 w 1305814"/>
              <a:gd name="connsiteY10-2310" fmla="*/ 1385653 h 1421591"/>
              <a:gd name="connsiteX11-2311" fmla="*/ 502818 w 1305814"/>
              <a:gd name="connsiteY11-2312" fmla="*/ 1379955 h 1421591"/>
              <a:gd name="connsiteX12-2313" fmla="*/ 94302 w 1305814"/>
              <a:gd name="connsiteY12-2314" fmla="*/ 1158755 h 1421591"/>
              <a:gd name="connsiteX13-2315" fmla="*/ 39429 w 1305814"/>
              <a:gd name="connsiteY13-2316" fmla="*/ 1117635 h 1421591"/>
              <a:gd name="connsiteX14-2317" fmla="*/ 667 w 1305814"/>
              <a:gd name="connsiteY14-2318" fmla="*/ 999105 h 1421591"/>
              <a:gd name="connsiteX15-2319" fmla="*/ 0 w 1305814"/>
              <a:gd name="connsiteY15-2320" fmla="*/ 972364 h 1421591"/>
              <a:gd name="connsiteX16-2321" fmla="*/ 2496 w 1305814"/>
              <a:gd name="connsiteY16-2322" fmla="*/ 463106 h 1421591"/>
              <a:gd name="connsiteX17-2323" fmla="*/ 2458 w 1305814"/>
              <a:gd name="connsiteY17-2324" fmla="*/ 429563 h 1421591"/>
              <a:gd name="connsiteX18-2325" fmla="*/ 75248 w 1305814"/>
              <a:gd name="connsiteY18-2326" fmla="*/ 303202 h 1421591"/>
              <a:gd name="connsiteX19-2327" fmla="*/ 106293 w 1305814"/>
              <a:gd name="connsiteY19-2328" fmla="*/ 282597 h 1421591"/>
              <a:gd name="connsiteX20-2329" fmla="*/ 541533 w 1305814"/>
              <a:gd name="connsiteY20-2330" fmla="*/ 38110 h 1421591"/>
              <a:gd name="connsiteX21-2331" fmla="*/ 653528 w 1305814"/>
              <a:gd name="connsiteY21-2332" fmla="*/ 0 h 1421591"/>
              <a:gd name="connsiteX0-2333" fmla="*/ 653528 w 1305814"/>
              <a:gd name="connsiteY0-2334" fmla="*/ 0 h 1423589"/>
              <a:gd name="connsiteX1-2335" fmla="*/ 757287 w 1305814"/>
              <a:gd name="connsiteY1-2336" fmla="*/ 32444 h 1423589"/>
              <a:gd name="connsiteX2-2337" fmla="*/ 1206876 w 1305814"/>
              <a:gd name="connsiteY2-2338" fmla="*/ 284945 h 1423589"/>
              <a:gd name="connsiteX3-2339" fmla="*/ 1237706 w 1305814"/>
              <a:gd name="connsiteY3-2340" fmla="*/ 306775 h 1423589"/>
              <a:gd name="connsiteX4-2341" fmla="*/ 1304420 w 1305814"/>
              <a:gd name="connsiteY4-2342" fmla="*/ 434263 h 1423589"/>
              <a:gd name="connsiteX5-2343" fmla="*/ 1305806 w 1305814"/>
              <a:gd name="connsiteY5-2344" fmla="*/ 519922 h 1423589"/>
              <a:gd name="connsiteX6-2345" fmla="*/ 1301746 w 1305814"/>
              <a:gd name="connsiteY6-2346" fmla="*/ 953747 h 1423589"/>
              <a:gd name="connsiteX7-2347" fmla="*/ 1302599 w 1305814"/>
              <a:gd name="connsiteY7-2348" fmla="*/ 1003650 h 1423589"/>
              <a:gd name="connsiteX8-2349" fmla="*/ 1227376 w 1305814"/>
              <a:gd name="connsiteY8-2350" fmla="*/ 1152027 h 1423589"/>
              <a:gd name="connsiteX9-2351" fmla="*/ 1174235 w 1305814"/>
              <a:gd name="connsiteY9-2352" fmla="*/ 1184756 h 1423589"/>
              <a:gd name="connsiteX10-2353" fmla="*/ 792288 w 1305814"/>
              <a:gd name="connsiteY10-2354" fmla="*/ 1385653 h 1423589"/>
              <a:gd name="connsiteX11-2355" fmla="*/ 502818 w 1305814"/>
              <a:gd name="connsiteY11-2356" fmla="*/ 1379955 h 1423589"/>
              <a:gd name="connsiteX12-2357" fmla="*/ 94302 w 1305814"/>
              <a:gd name="connsiteY12-2358" fmla="*/ 1158755 h 1423589"/>
              <a:gd name="connsiteX13-2359" fmla="*/ 39429 w 1305814"/>
              <a:gd name="connsiteY13-2360" fmla="*/ 1117635 h 1423589"/>
              <a:gd name="connsiteX14-2361" fmla="*/ 667 w 1305814"/>
              <a:gd name="connsiteY14-2362" fmla="*/ 999105 h 1423589"/>
              <a:gd name="connsiteX15-2363" fmla="*/ 0 w 1305814"/>
              <a:gd name="connsiteY15-2364" fmla="*/ 972364 h 1423589"/>
              <a:gd name="connsiteX16-2365" fmla="*/ 2496 w 1305814"/>
              <a:gd name="connsiteY16-2366" fmla="*/ 463106 h 1423589"/>
              <a:gd name="connsiteX17-2367" fmla="*/ 2458 w 1305814"/>
              <a:gd name="connsiteY17-2368" fmla="*/ 429563 h 1423589"/>
              <a:gd name="connsiteX18-2369" fmla="*/ 75248 w 1305814"/>
              <a:gd name="connsiteY18-2370" fmla="*/ 303202 h 1423589"/>
              <a:gd name="connsiteX19-2371" fmla="*/ 106293 w 1305814"/>
              <a:gd name="connsiteY19-2372" fmla="*/ 282597 h 1423589"/>
              <a:gd name="connsiteX20-2373" fmla="*/ 541533 w 1305814"/>
              <a:gd name="connsiteY20-2374" fmla="*/ 38110 h 1423589"/>
              <a:gd name="connsiteX21-2375" fmla="*/ 653528 w 1305814"/>
              <a:gd name="connsiteY21-2376" fmla="*/ 0 h 14235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1305814" h="1423589">
                <a:moveTo>
                  <a:pt x="653528" y="0"/>
                </a:moveTo>
                <a:cubicBezTo>
                  <a:pt x="684553" y="-1"/>
                  <a:pt x="736057" y="24011"/>
                  <a:pt x="757287" y="32444"/>
                </a:cubicBezTo>
                <a:lnTo>
                  <a:pt x="1206876" y="284945"/>
                </a:lnTo>
                <a:cubicBezTo>
                  <a:pt x="1213399" y="291230"/>
                  <a:pt x="1233090" y="301119"/>
                  <a:pt x="1237706" y="306775"/>
                </a:cubicBezTo>
                <a:cubicBezTo>
                  <a:pt x="1285405" y="341141"/>
                  <a:pt x="1301367" y="360355"/>
                  <a:pt x="1304420" y="434263"/>
                </a:cubicBezTo>
                <a:cubicBezTo>
                  <a:pt x="1306256" y="435452"/>
                  <a:pt x="1303756" y="518852"/>
                  <a:pt x="1305806" y="519922"/>
                </a:cubicBezTo>
                <a:cubicBezTo>
                  <a:pt x="1306028" y="563787"/>
                  <a:pt x="1301771" y="907207"/>
                  <a:pt x="1301746" y="953747"/>
                </a:cubicBezTo>
                <a:cubicBezTo>
                  <a:pt x="1301579" y="970833"/>
                  <a:pt x="1302766" y="986564"/>
                  <a:pt x="1302599" y="1003650"/>
                </a:cubicBezTo>
                <a:cubicBezTo>
                  <a:pt x="1298075" y="1097264"/>
                  <a:pt x="1299308" y="1117497"/>
                  <a:pt x="1227376" y="1152027"/>
                </a:cubicBezTo>
                <a:cubicBezTo>
                  <a:pt x="1229069" y="1151612"/>
                  <a:pt x="1262992" y="1133636"/>
                  <a:pt x="1174235" y="1184756"/>
                </a:cubicBezTo>
                <a:cubicBezTo>
                  <a:pt x="1102911" y="1225835"/>
                  <a:pt x="986013" y="1283805"/>
                  <a:pt x="792288" y="1385653"/>
                </a:cubicBezTo>
                <a:cubicBezTo>
                  <a:pt x="702978" y="1424034"/>
                  <a:pt x="634560" y="1449454"/>
                  <a:pt x="502818" y="1379955"/>
                </a:cubicBezTo>
                <a:cubicBezTo>
                  <a:pt x="358670" y="1301859"/>
                  <a:pt x="241278" y="1242506"/>
                  <a:pt x="94302" y="1158755"/>
                </a:cubicBezTo>
                <a:cubicBezTo>
                  <a:pt x="64301" y="1138833"/>
                  <a:pt x="61069" y="1137739"/>
                  <a:pt x="39429" y="1117635"/>
                </a:cubicBezTo>
                <a:cubicBezTo>
                  <a:pt x="9399" y="1091481"/>
                  <a:pt x="81" y="1056313"/>
                  <a:pt x="667" y="999105"/>
                </a:cubicBezTo>
                <a:cubicBezTo>
                  <a:pt x="445" y="990191"/>
                  <a:pt x="222" y="981278"/>
                  <a:pt x="0" y="972364"/>
                </a:cubicBezTo>
                <a:lnTo>
                  <a:pt x="2496" y="463106"/>
                </a:lnTo>
                <a:cubicBezTo>
                  <a:pt x="2483" y="451925"/>
                  <a:pt x="2471" y="440744"/>
                  <a:pt x="2458" y="429563"/>
                </a:cubicBezTo>
                <a:cubicBezTo>
                  <a:pt x="2770" y="365277"/>
                  <a:pt x="14732" y="348090"/>
                  <a:pt x="75248" y="303202"/>
                </a:cubicBezTo>
                <a:lnTo>
                  <a:pt x="106293" y="282597"/>
                </a:lnTo>
                <a:lnTo>
                  <a:pt x="541533" y="38110"/>
                </a:lnTo>
                <a:cubicBezTo>
                  <a:pt x="582751" y="12487"/>
                  <a:pt x="613897" y="0"/>
                  <a:pt x="653528" y="0"/>
                </a:cubicBezTo>
                <a:close/>
              </a:path>
            </a:pathLst>
          </a:custGeom>
          <a:gradFill>
            <a:gsLst>
              <a:gs pos="0">
                <a:srgbClr val="6A9DB2"/>
              </a:gs>
              <a:gs pos="70000">
                <a:srgbClr val="4F7D94"/>
              </a:gs>
            </a:gsLst>
            <a:lin ang="5400000" scaled="1"/>
          </a:gradFill>
          <a:ln>
            <a:noFill/>
          </a:ln>
          <a:effectLst/>
        </p:spPr>
        <p:txBody>
          <a:bodyPr anchor="ctr"/>
          <a:lstStyle/>
          <a:p>
            <a:pPr algn="ctr" defTabSz="914400"/>
            <a:endParaRPr lang="zh-CN" altLang="en-US" sz="4265" dirty="0">
              <a:solidFill>
                <a:schemeClr val="bg1"/>
              </a:solidFill>
              <a:cs typeface="+mn-ea"/>
              <a:sym typeface="+mn-lt"/>
            </a:endParaRPr>
          </a:p>
        </p:txBody>
      </p:sp>
      <p:sp>
        <p:nvSpPr>
          <p:cNvPr id="119" name="矩形 118"/>
          <p:cNvSpPr/>
          <p:nvPr/>
        </p:nvSpPr>
        <p:spPr>
          <a:xfrm>
            <a:off x="9871170" y="1828419"/>
            <a:ext cx="1034597" cy="903659"/>
          </a:xfrm>
          <a:prstGeom prst="rect">
            <a:avLst/>
          </a:prstGeom>
        </p:spPr>
        <p:txBody>
          <a:bodyPr wrap="square" lIns="91452" tIns="45727" rIns="91452" bIns="45727">
            <a:spAutoFit/>
          </a:bodyPr>
          <a:lstStyle/>
          <a:p>
            <a:pPr algn="ctr">
              <a:lnSpc>
                <a:spcPct val="120000"/>
              </a:lnSpc>
            </a:pPr>
            <a:r>
              <a:rPr lang="en-US" altLang="zh-CN" sz="4800" b="1" dirty="0">
                <a:solidFill>
                  <a:schemeClr val="bg1"/>
                </a:solidFill>
                <a:cs typeface="+mn-ea"/>
                <a:sym typeface="+mn-lt"/>
              </a:rPr>
              <a:t>04</a:t>
            </a:r>
            <a:endParaRPr lang="zh-CN" altLang="en-US" sz="4800" b="1" dirty="0">
              <a:solidFill>
                <a:schemeClr val="bg1"/>
              </a:solidFill>
              <a:cs typeface="+mn-ea"/>
              <a:sym typeface="+mn-lt"/>
            </a:endParaRPr>
          </a:p>
        </p:txBody>
      </p:sp>
    </p:spTree>
    <p:custDataLst>
      <p:tags r:id="rId11"/>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par>
                                    <p:cTn id="11" presetID="0" presetClass="path" presetSubtype="0" accel="50000" decel="50000" fill="hold" nodeType="withEffect">
                                      <p:stCondLst>
                                        <p:cond delay="0"/>
                                      </p:stCondLst>
                                      <p:childTnLst>
                                        <p:animMotion origin="layout" path="M -0.73711 -0.07685 C -0.69648 -0.08726 -0.61367 -0.13703 -0.49375 -0.14213 C -0.37382 -0.14699 -0.41653 -0.1618 -0.21445 0.02292 C -0.01237 0.20741 -0.04466 0.00463 -3.75E-6 -3.7037E-6 " pathEditMode="relative" rAng="0" ptsTypes="AAAA">
                                          <p:cBhvr>
                                            <p:cTn id="12" dur="2000" fill="hold"/>
                                            <p:tgtEl>
                                              <p:spTgt spid="70"/>
                                            </p:tgtEl>
                                            <p:attrNameLst>
                                              <p:attrName>ppt_x</p:attrName>
                                              <p:attrName>ppt_y</p:attrName>
                                            </p:attrNameLst>
                                          </p:cBhvr>
                                          <p:rCtr x="36849" y="5463"/>
                                        </p:animMotion>
                                      </p:childTnLst>
                                    </p:cTn>
                                  </p:par>
                                  <p:par>
                                    <p:cTn id="13" presetID="8" presetClass="emph" presetSubtype="0" fill="hold" nodeType="withEffect">
                                      <p:stCondLst>
                                        <p:cond delay="0"/>
                                      </p:stCondLst>
                                      <p:childTnLst>
                                        <p:animRot by="4200000">
                                          <p:cBhvr>
                                            <p:cTn id="14" dur="1000" fill="hold"/>
                                            <p:tgtEl>
                                              <p:spTgt spid="70"/>
                                            </p:tgtEl>
                                            <p:attrNameLst>
                                              <p:attrName>r</p:attrName>
                                            </p:attrNameLst>
                                          </p:cBhvr>
                                        </p:animRot>
                                      </p:childTnLst>
                                    </p:cTn>
                                  </p:par>
                                  <p:par>
                                    <p:cTn id="15" presetID="8" presetClass="emph" presetSubtype="0" decel="66600" fill="hold" nodeType="withEffect">
                                      <p:stCondLst>
                                        <p:cond delay="1250"/>
                                      </p:stCondLst>
                                      <p:childTnLst>
                                        <p:animRot by="-5400000">
                                          <p:cBhvr>
                                            <p:cTn id="16" dur="750" fill="hold"/>
                                            <p:tgtEl>
                                              <p:spTgt spid="70"/>
                                            </p:tgtEl>
                                            <p:attrNameLst>
                                              <p:attrName>r</p:attrName>
                                            </p:attrNameLst>
                                          </p:cBhvr>
                                        </p:animRot>
                                      </p:childTnLst>
                                    </p:cTn>
                                  </p:par>
                                  <p:par>
                                    <p:cTn id="17" presetID="22" presetClass="entr" presetSubtype="8" fill="hold" grpId="0" nodeType="withEffect">
                                      <p:stCondLst>
                                        <p:cond delay="250"/>
                                      </p:stCondLst>
                                      <p:childTnLst>
                                        <p:set>
                                          <p:cBhvr>
                                            <p:cTn id="18" dur="1" fill="hold">
                                              <p:stCondLst>
                                                <p:cond delay="0"/>
                                              </p:stCondLst>
                                            </p:cTn>
                                            <p:tgtEl>
                                              <p:spTgt spid="69"/>
                                            </p:tgtEl>
                                            <p:attrNameLst>
                                              <p:attrName>style.visibility</p:attrName>
                                            </p:attrNameLst>
                                          </p:cBhvr>
                                          <p:to>
                                            <p:strVal val="visible"/>
                                          </p:to>
                                        </p:set>
                                        <p:animEffect transition="in" filter="wipe(left)">
                                          <p:cBhvr>
                                            <p:cTn id="19" dur="1500"/>
                                            <p:tgtEl>
                                              <p:spTgt spid="69"/>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500"/>
                                            <p:tgtEl>
                                              <p:spTgt spid="68"/>
                                            </p:tgtEl>
                                          </p:cBhvr>
                                        </p:animEffect>
                                        <p:anim calcmode="lin" valueType="num">
                                          <p:cBhvr>
                                            <p:cTn id="23" dur="500" fill="hold"/>
                                            <p:tgtEl>
                                              <p:spTgt spid="68"/>
                                            </p:tgtEl>
                                            <p:attrNameLst>
                                              <p:attrName>ppt_x</p:attrName>
                                            </p:attrNameLst>
                                          </p:cBhvr>
                                          <p:tavLst>
                                            <p:tav tm="0">
                                              <p:val>
                                                <p:strVal val="#ppt_x"/>
                                              </p:val>
                                            </p:tav>
                                            <p:tav tm="100000">
                                              <p:val>
                                                <p:strVal val="#ppt_x"/>
                                              </p:val>
                                            </p:tav>
                                          </p:tavLst>
                                        </p:anim>
                                        <p:anim calcmode="lin" valueType="num">
                                          <p:cBhvr>
                                            <p:cTn id="24" dur="500" fill="hold"/>
                                            <p:tgtEl>
                                              <p:spTgt spid="6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1750"/>
                                      </p:stCondLst>
                                      <p:childTnLst>
                                        <p:set>
                                          <p:cBhvr>
                                            <p:cTn id="26" dur="1" fill="hold">
                                              <p:stCondLst>
                                                <p:cond delay="0"/>
                                              </p:stCondLst>
                                            </p:cTn>
                                            <p:tgtEl>
                                              <p:spTgt spid="118"/>
                                            </p:tgtEl>
                                            <p:attrNameLst>
                                              <p:attrName>style.visibility</p:attrName>
                                            </p:attrNameLst>
                                          </p:cBhvr>
                                          <p:to>
                                            <p:strVal val="visible"/>
                                          </p:to>
                                        </p:set>
                                        <p:animEffect transition="in" filter="fade">
                                          <p:cBhvr>
                                            <p:cTn id="27" dur="500"/>
                                            <p:tgtEl>
                                              <p:spTgt spid="118"/>
                                            </p:tgtEl>
                                          </p:cBhvr>
                                        </p:animEffect>
                                        <p:anim calcmode="lin" valueType="num">
                                          <p:cBhvr>
                                            <p:cTn id="28" dur="500" fill="hold"/>
                                            <p:tgtEl>
                                              <p:spTgt spid="118"/>
                                            </p:tgtEl>
                                            <p:attrNameLst>
                                              <p:attrName>ppt_x</p:attrName>
                                            </p:attrNameLst>
                                          </p:cBhvr>
                                          <p:tavLst>
                                            <p:tav tm="0">
                                              <p:val>
                                                <p:strVal val="#ppt_x"/>
                                              </p:val>
                                            </p:tav>
                                            <p:tav tm="100000">
                                              <p:val>
                                                <p:strVal val="#ppt_x"/>
                                              </p:val>
                                            </p:tav>
                                          </p:tavLst>
                                        </p:anim>
                                        <p:anim calcmode="lin" valueType="num">
                                          <p:cBhvr>
                                            <p:cTn id="29" dur="500" fill="hold"/>
                                            <p:tgtEl>
                                              <p:spTgt spid="118"/>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16" presetClass="entr" presetSubtype="21" fill="hold" grpId="0" nodeType="afterEffect">
                                      <p:stCondLst>
                                        <p:cond delay="0"/>
                                      </p:stCondLst>
                                      <p:childTnLst>
                                        <p:set>
                                          <p:cBhvr>
                                            <p:cTn id="32" dur="1" fill="hold">
                                              <p:stCondLst>
                                                <p:cond delay="0"/>
                                              </p:stCondLst>
                                            </p:cTn>
                                            <p:tgtEl>
                                              <p:spTgt spid="119"/>
                                            </p:tgtEl>
                                            <p:attrNameLst>
                                              <p:attrName>style.visibility</p:attrName>
                                            </p:attrNameLst>
                                          </p:cBhvr>
                                          <p:to>
                                            <p:strVal val="visible"/>
                                          </p:to>
                                        </p:set>
                                        <p:animEffect transition="in" filter="barn(inVertical)">
                                          <p:cBhvr>
                                            <p:cTn id="33" dur="500"/>
                                            <p:tgtEl>
                                              <p:spTgt spid="119"/>
                                            </p:tgtEl>
                                          </p:cBhvr>
                                        </p:animEffect>
                                      </p:childTnLst>
                                    </p:cTn>
                                  </p:par>
                                </p:childTnLst>
                              </p:cTn>
                            </p:par>
                            <p:par>
                              <p:cTn id="34" fill="hold">
                                <p:stCondLst>
                                  <p:cond delay="1000"/>
                                </p:stCondLst>
                                <p:childTnLst>
                                  <p:par>
                                    <p:cTn id="35" presetID="2" presetClass="entr" presetSubtype="12" accel="52000" fill="hold" grpId="0" nodeType="afterEffect" p14:presetBounceEnd="54000">
                                      <p:stCondLst>
                                        <p:cond delay="0"/>
                                      </p:stCondLst>
                                      <p:childTnLst>
                                        <p:set>
                                          <p:cBhvr>
                                            <p:cTn id="36" dur="1" fill="hold">
                                              <p:stCondLst>
                                                <p:cond delay="0"/>
                                              </p:stCondLst>
                                            </p:cTn>
                                            <p:tgtEl>
                                              <p:spTgt spid="114"/>
                                            </p:tgtEl>
                                            <p:attrNameLst>
                                              <p:attrName>style.visibility</p:attrName>
                                            </p:attrNameLst>
                                          </p:cBhvr>
                                          <p:to>
                                            <p:strVal val="visible"/>
                                          </p:to>
                                        </p:set>
                                        <p:anim calcmode="lin" valueType="num" p14:bounceEnd="54000">
                                          <p:cBhvr additive="base">
                                            <p:cTn id="37" dur="1200" fill="hold"/>
                                            <p:tgtEl>
                                              <p:spTgt spid="114"/>
                                            </p:tgtEl>
                                            <p:attrNameLst>
                                              <p:attrName>ppt_x</p:attrName>
                                            </p:attrNameLst>
                                          </p:cBhvr>
                                          <p:tavLst>
                                            <p:tav tm="0">
                                              <p:val>
                                                <p:strVal val="0-#ppt_w/2"/>
                                              </p:val>
                                            </p:tav>
                                            <p:tav tm="100000">
                                              <p:val>
                                                <p:strVal val="#ppt_x"/>
                                              </p:val>
                                            </p:tav>
                                          </p:tavLst>
                                        </p:anim>
                                        <p:anim calcmode="lin" valueType="num" p14:bounceEnd="54000">
                                          <p:cBhvr additive="base">
                                            <p:cTn id="38" dur="1200" fill="hold"/>
                                            <p:tgtEl>
                                              <p:spTgt spid="114"/>
                                            </p:tgtEl>
                                            <p:attrNameLst>
                                              <p:attrName>ppt_y</p:attrName>
                                            </p:attrNameLst>
                                          </p:cBhvr>
                                          <p:tavLst>
                                            <p:tav tm="0">
                                              <p:val>
                                                <p:strVal val="1+#ppt_h/2"/>
                                              </p:val>
                                            </p:tav>
                                            <p:tav tm="100000">
                                              <p:val>
                                                <p:strVal val="#ppt_y"/>
                                              </p:val>
                                            </p:tav>
                                          </p:tavLst>
                                        </p:anim>
                                      </p:childTnLst>
                                    </p:cTn>
                                  </p:par>
                                  <p:par>
                                    <p:cTn id="39" presetID="2" presetClass="entr" presetSubtype="3" accel="52000" fill="hold" nodeType="withEffect" p14:presetBounceEnd="54000">
                                      <p:stCondLst>
                                        <p:cond delay="250"/>
                                      </p:stCondLst>
                                      <p:childTnLst>
                                        <p:set>
                                          <p:cBhvr>
                                            <p:cTn id="40" dur="1" fill="hold">
                                              <p:stCondLst>
                                                <p:cond delay="0"/>
                                              </p:stCondLst>
                                            </p:cTn>
                                            <p:tgtEl>
                                              <p:spTgt spid="115"/>
                                            </p:tgtEl>
                                            <p:attrNameLst>
                                              <p:attrName>style.visibility</p:attrName>
                                            </p:attrNameLst>
                                          </p:cBhvr>
                                          <p:to>
                                            <p:strVal val="visible"/>
                                          </p:to>
                                        </p:set>
                                        <p:anim calcmode="lin" valueType="num" p14:bounceEnd="54000">
                                          <p:cBhvr additive="base">
                                            <p:cTn id="41" dur="1200" fill="hold"/>
                                            <p:tgtEl>
                                              <p:spTgt spid="115"/>
                                            </p:tgtEl>
                                            <p:attrNameLst>
                                              <p:attrName>ppt_x</p:attrName>
                                            </p:attrNameLst>
                                          </p:cBhvr>
                                          <p:tavLst>
                                            <p:tav tm="0">
                                              <p:val>
                                                <p:strVal val="1+#ppt_w/2"/>
                                              </p:val>
                                            </p:tav>
                                            <p:tav tm="100000">
                                              <p:val>
                                                <p:strVal val="#ppt_x"/>
                                              </p:val>
                                            </p:tav>
                                          </p:tavLst>
                                        </p:anim>
                                        <p:anim calcmode="lin" valueType="num" p14:bounceEnd="54000">
                                          <p:cBhvr additive="base">
                                            <p:cTn id="42" dur="1200" fill="hold"/>
                                            <p:tgtEl>
                                              <p:spTgt spid="115"/>
                                            </p:tgtEl>
                                            <p:attrNameLst>
                                              <p:attrName>ppt_y</p:attrName>
                                            </p:attrNameLst>
                                          </p:cBhvr>
                                          <p:tavLst>
                                            <p:tav tm="0">
                                              <p:val>
                                                <p:strVal val="0-#ppt_h/2"/>
                                              </p:val>
                                            </p:tav>
                                            <p:tav tm="100000">
                                              <p:val>
                                                <p:strVal val="#ppt_y"/>
                                              </p:val>
                                            </p:tav>
                                          </p:tavLst>
                                        </p:anim>
                                      </p:childTnLst>
                                    </p:cTn>
                                  </p:par>
                                  <p:par>
                                    <p:cTn id="43" presetID="2" presetClass="entr" presetSubtype="6" accel="52000" fill="hold" grpId="0" nodeType="withEffect" p14:presetBounceEnd="54000">
                                      <p:stCondLst>
                                        <p:cond delay="500"/>
                                      </p:stCondLst>
                                      <p:childTnLst>
                                        <p:set>
                                          <p:cBhvr>
                                            <p:cTn id="44" dur="1" fill="hold">
                                              <p:stCondLst>
                                                <p:cond delay="0"/>
                                              </p:stCondLst>
                                            </p:cTn>
                                            <p:tgtEl>
                                              <p:spTgt spid="113"/>
                                            </p:tgtEl>
                                            <p:attrNameLst>
                                              <p:attrName>style.visibility</p:attrName>
                                            </p:attrNameLst>
                                          </p:cBhvr>
                                          <p:to>
                                            <p:strVal val="visible"/>
                                          </p:to>
                                        </p:set>
                                        <p:anim calcmode="lin" valueType="num" p14:bounceEnd="54000">
                                          <p:cBhvr additive="base">
                                            <p:cTn id="45" dur="1200" fill="hold"/>
                                            <p:tgtEl>
                                              <p:spTgt spid="113"/>
                                            </p:tgtEl>
                                            <p:attrNameLst>
                                              <p:attrName>ppt_x</p:attrName>
                                            </p:attrNameLst>
                                          </p:cBhvr>
                                          <p:tavLst>
                                            <p:tav tm="0">
                                              <p:val>
                                                <p:strVal val="1+#ppt_w/2"/>
                                              </p:val>
                                            </p:tav>
                                            <p:tav tm="100000">
                                              <p:val>
                                                <p:strVal val="#ppt_x"/>
                                              </p:val>
                                            </p:tav>
                                          </p:tavLst>
                                        </p:anim>
                                        <p:anim calcmode="lin" valueType="num" p14:bounceEnd="54000">
                                          <p:cBhvr additive="base">
                                            <p:cTn id="46" dur="1200" fill="hold"/>
                                            <p:tgtEl>
                                              <p:spTgt spid="1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113" grpId="0" animBg="1"/>
          <p:bldP spid="114" grpId="0" animBg="1"/>
          <p:bldP spid="118" grpId="0" animBg="1"/>
          <p:bldP spid="119" grpId="0"/>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par>
                                    <p:cTn id="11" presetID="0" presetClass="path" presetSubtype="0" accel="50000" decel="50000" fill="hold" nodeType="withEffect">
                                      <p:stCondLst>
                                        <p:cond delay="0"/>
                                      </p:stCondLst>
                                      <p:childTnLst>
                                        <p:animMotion origin="layout" path="M -0.73711 -0.07685 C -0.69648 -0.08726 -0.61367 -0.13703 -0.49375 -0.14213 C -0.37382 -0.14699 -0.41653 -0.1618 -0.21445 0.02292 C -0.01237 0.20741 -0.04466 0.00463 -3.75E-6 -3.7037E-6 " pathEditMode="relative" rAng="0" ptsTypes="AAAA">
                                          <p:cBhvr>
                                            <p:cTn id="12" dur="2000" fill="hold"/>
                                            <p:tgtEl>
                                              <p:spTgt spid="70"/>
                                            </p:tgtEl>
                                            <p:attrNameLst>
                                              <p:attrName>ppt_x</p:attrName>
                                              <p:attrName>ppt_y</p:attrName>
                                            </p:attrNameLst>
                                          </p:cBhvr>
                                          <p:rCtr x="36849" y="5463"/>
                                        </p:animMotion>
                                      </p:childTnLst>
                                    </p:cTn>
                                  </p:par>
                                  <p:par>
                                    <p:cTn id="13" presetID="8" presetClass="emph" presetSubtype="0" fill="hold" nodeType="withEffect">
                                      <p:stCondLst>
                                        <p:cond delay="0"/>
                                      </p:stCondLst>
                                      <p:childTnLst>
                                        <p:animRot by="4200000">
                                          <p:cBhvr>
                                            <p:cTn id="14" dur="1000" fill="hold"/>
                                            <p:tgtEl>
                                              <p:spTgt spid="70"/>
                                            </p:tgtEl>
                                            <p:attrNameLst>
                                              <p:attrName>r</p:attrName>
                                            </p:attrNameLst>
                                          </p:cBhvr>
                                        </p:animRot>
                                      </p:childTnLst>
                                    </p:cTn>
                                  </p:par>
                                  <p:par>
                                    <p:cTn id="15" presetID="8" presetClass="emph" presetSubtype="0" decel="66600" fill="hold" nodeType="withEffect">
                                      <p:stCondLst>
                                        <p:cond delay="1250"/>
                                      </p:stCondLst>
                                      <p:childTnLst>
                                        <p:animRot by="-5400000">
                                          <p:cBhvr>
                                            <p:cTn id="16" dur="750" fill="hold"/>
                                            <p:tgtEl>
                                              <p:spTgt spid="70"/>
                                            </p:tgtEl>
                                            <p:attrNameLst>
                                              <p:attrName>r</p:attrName>
                                            </p:attrNameLst>
                                          </p:cBhvr>
                                        </p:animRot>
                                      </p:childTnLst>
                                    </p:cTn>
                                  </p:par>
                                  <p:par>
                                    <p:cTn id="17" presetID="22" presetClass="entr" presetSubtype="8" fill="hold" grpId="0" nodeType="withEffect">
                                      <p:stCondLst>
                                        <p:cond delay="250"/>
                                      </p:stCondLst>
                                      <p:childTnLst>
                                        <p:set>
                                          <p:cBhvr>
                                            <p:cTn id="18" dur="1" fill="hold">
                                              <p:stCondLst>
                                                <p:cond delay="0"/>
                                              </p:stCondLst>
                                            </p:cTn>
                                            <p:tgtEl>
                                              <p:spTgt spid="69"/>
                                            </p:tgtEl>
                                            <p:attrNameLst>
                                              <p:attrName>style.visibility</p:attrName>
                                            </p:attrNameLst>
                                          </p:cBhvr>
                                          <p:to>
                                            <p:strVal val="visible"/>
                                          </p:to>
                                        </p:set>
                                        <p:animEffect transition="in" filter="wipe(left)">
                                          <p:cBhvr>
                                            <p:cTn id="19" dur="1500"/>
                                            <p:tgtEl>
                                              <p:spTgt spid="69"/>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500"/>
                                            <p:tgtEl>
                                              <p:spTgt spid="68"/>
                                            </p:tgtEl>
                                          </p:cBhvr>
                                        </p:animEffect>
                                        <p:anim calcmode="lin" valueType="num">
                                          <p:cBhvr>
                                            <p:cTn id="23" dur="500" fill="hold"/>
                                            <p:tgtEl>
                                              <p:spTgt spid="68"/>
                                            </p:tgtEl>
                                            <p:attrNameLst>
                                              <p:attrName>ppt_x</p:attrName>
                                            </p:attrNameLst>
                                          </p:cBhvr>
                                          <p:tavLst>
                                            <p:tav tm="0">
                                              <p:val>
                                                <p:strVal val="#ppt_x"/>
                                              </p:val>
                                            </p:tav>
                                            <p:tav tm="100000">
                                              <p:val>
                                                <p:strVal val="#ppt_x"/>
                                              </p:val>
                                            </p:tav>
                                          </p:tavLst>
                                        </p:anim>
                                        <p:anim calcmode="lin" valueType="num">
                                          <p:cBhvr>
                                            <p:cTn id="24" dur="500" fill="hold"/>
                                            <p:tgtEl>
                                              <p:spTgt spid="6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1750"/>
                                      </p:stCondLst>
                                      <p:childTnLst>
                                        <p:set>
                                          <p:cBhvr>
                                            <p:cTn id="26" dur="1" fill="hold">
                                              <p:stCondLst>
                                                <p:cond delay="0"/>
                                              </p:stCondLst>
                                            </p:cTn>
                                            <p:tgtEl>
                                              <p:spTgt spid="118"/>
                                            </p:tgtEl>
                                            <p:attrNameLst>
                                              <p:attrName>style.visibility</p:attrName>
                                            </p:attrNameLst>
                                          </p:cBhvr>
                                          <p:to>
                                            <p:strVal val="visible"/>
                                          </p:to>
                                        </p:set>
                                        <p:animEffect transition="in" filter="fade">
                                          <p:cBhvr>
                                            <p:cTn id="27" dur="500"/>
                                            <p:tgtEl>
                                              <p:spTgt spid="118"/>
                                            </p:tgtEl>
                                          </p:cBhvr>
                                        </p:animEffect>
                                        <p:anim calcmode="lin" valueType="num">
                                          <p:cBhvr>
                                            <p:cTn id="28" dur="500" fill="hold"/>
                                            <p:tgtEl>
                                              <p:spTgt spid="118"/>
                                            </p:tgtEl>
                                            <p:attrNameLst>
                                              <p:attrName>ppt_x</p:attrName>
                                            </p:attrNameLst>
                                          </p:cBhvr>
                                          <p:tavLst>
                                            <p:tav tm="0">
                                              <p:val>
                                                <p:strVal val="#ppt_x"/>
                                              </p:val>
                                            </p:tav>
                                            <p:tav tm="100000">
                                              <p:val>
                                                <p:strVal val="#ppt_x"/>
                                              </p:val>
                                            </p:tav>
                                          </p:tavLst>
                                        </p:anim>
                                        <p:anim calcmode="lin" valueType="num">
                                          <p:cBhvr>
                                            <p:cTn id="29" dur="500" fill="hold"/>
                                            <p:tgtEl>
                                              <p:spTgt spid="118"/>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16" presetClass="entr" presetSubtype="21" fill="hold" grpId="0" nodeType="afterEffect">
                                      <p:stCondLst>
                                        <p:cond delay="0"/>
                                      </p:stCondLst>
                                      <p:childTnLst>
                                        <p:set>
                                          <p:cBhvr>
                                            <p:cTn id="32" dur="1" fill="hold">
                                              <p:stCondLst>
                                                <p:cond delay="0"/>
                                              </p:stCondLst>
                                            </p:cTn>
                                            <p:tgtEl>
                                              <p:spTgt spid="119"/>
                                            </p:tgtEl>
                                            <p:attrNameLst>
                                              <p:attrName>style.visibility</p:attrName>
                                            </p:attrNameLst>
                                          </p:cBhvr>
                                          <p:to>
                                            <p:strVal val="visible"/>
                                          </p:to>
                                        </p:set>
                                        <p:animEffect transition="in" filter="barn(inVertical)">
                                          <p:cBhvr>
                                            <p:cTn id="33" dur="500"/>
                                            <p:tgtEl>
                                              <p:spTgt spid="119"/>
                                            </p:tgtEl>
                                          </p:cBhvr>
                                        </p:animEffect>
                                      </p:childTnLst>
                                    </p:cTn>
                                  </p:par>
                                </p:childTnLst>
                              </p:cTn>
                            </p:par>
                            <p:par>
                              <p:cTn id="34" fill="hold">
                                <p:stCondLst>
                                  <p:cond delay="1000"/>
                                </p:stCondLst>
                                <p:childTnLst>
                                  <p:par>
                                    <p:cTn id="35" presetID="2" presetClass="entr" presetSubtype="12" accel="52000" fill="hold" grpId="0" nodeType="afterEffect">
                                      <p:stCondLst>
                                        <p:cond delay="0"/>
                                      </p:stCondLst>
                                      <p:childTnLst>
                                        <p:set>
                                          <p:cBhvr>
                                            <p:cTn id="36" dur="1" fill="hold">
                                              <p:stCondLst>
                                                <p:cond delay="0"/>
                                              </p:stCondLst>
                                            </p:cTn>
                                            <p:tgtEl>
                                              <p:spTgt spid="114"/>
                                            </p:tgtEl>
                                            <p:attrNameLst>
                                              <p:attrName>style.visibility</p:attrName>
                                            </p:attrNameLst>
                                          </p:cBhvr>
                                          <p:to>
                                            <p:strVal val="visible"/>
                                          </p:to>
                                        </p:set>
                                        <p:anim calcmode="lin" valueType="num">
                                          <p:cBhvr additive="base">
                                            <p:cTn id="37" dur="1200" fill="hold"/>
                                            <p:tgtEl>
                                              <p:spTgt spid="114"/>
                                            </p:tgtEl>
                                            <p:attrNameLst>
                                              <p:attrName>ppt_x</p:attrName>
                                            </p:attrNameLst>
                                          </p:cBhvr>
                                          <p:tavLst>
                                            <p:tav tm="0">
                                              <p:val>
                                                <p:strVal val="0-#ppt_w/2"/>
                                              </p:val>
                                            </p:tav>
                                            <p:tav tm="100000">
                                              <p:val>
                                                <p:strVal val="#ppt_x"/>
                                              </p:val>
                                            </p:tav>
                                          </p:tavLst>
                                        </p:anim>
                                        <p:anim calcmode="lin" valueType="num">
                                          <p:cBhvr additive="base">
                                            <p:cTn id="38" dur="1200" fill="hold"/>
                                            <p:tgtEl>
                                              <p:spTgt spid="114"/>
                                            </p:tgtEl>
                                            <p:attrNameLst>
                                              <p:attrName>ppt_y</p:attrName>
                                            </p:attrNameLst>
                                          </p:cBhvr>
                                          <p:tavLst>
                                            <p:tav tm="0">
                                              <p:val>
                                                <p:strVal val="1+#ppt_h/2"/>
                                              </p:val>
                                            </p:tav>
                                            <p:tav tm="100000">
                                              <p:val>
                                                <p:strVal val="#ppt_y"/>
                                              </p:val>
                                            </p:tav>
                                          </p:tavLst>
                                        </p:anim>
                                      </p:childTnLst>
                                    </p:cTn>
                                  </p:par>
                                  <p:par>
                                    <p:cTn id="39" presetID="2" presetClass="entr" presetSubtype="3" accel="52000" fill="hold" nodeType="withEffect">
                                      <p:stCondLst>
                                        <p:cond delay="250"/>
                                      </p:stCondLst>
                                      <p:childTnLst>
                                        <p:set>
                                          <p:cBhvr>
                                            <p:cTn id="40" dur="1" fill="hold">
                                              <p:stCondLst>
                                                <p:cond delay="0"/>
                                              </p:stCondLst>
                                            </p:cTn>
                                            <p:tgtEl>
                                              <p:spTgt spid="115"/>
                                            </p:tgtEl>
                                            <p:attrNameLst>
                                              <p:attrName>style.visibility</p:attrName>
                                            </p:attrNameLst>
                                          </p:cBhvr>
                                          <p:to>
                                            <p:strVal val="visible"/>
                                          </p:to>
                                        </p:set>
                                        <p:anim calcmode="lin" valueType="num">
                                          <p:cBhvr additive="base">
                                            <p:cTn id="41" dur="1200" fill="hold"/>
                                            <p:tgtEl>
                                              <p:spTgt spid="115"/>
                                            </p:tgtEl>
                                            <p:attrNameLst>
                                              <p:attrName>ppt_x</p:attrName>
                                            </p:attrNameLst>
                                          </p:cBhvr>
                                          <p:tavLst>
                                            <p:tav tm="0">
                                              <p:val>
                                                <p:strVal val="1+#ppt_w/2"/>
                                              </p:val>
                                            </p:tav>
                                            <p:tav tm="100000">
                                              <p:val>
                                                <p:strVal val="#ppt_x"/>
                                              </p:val>
                                            </p:tav>
                                          </p:tavLst>
                                        </p:anim>
                                        <p:anim calcmode="lin" valueType="num">
                                          <p:cBhvr additive="base">
                                            <p:cTn id="42" dur="1200" fill="hold"/>
                                            <p:tgtEl>
                                              <p:spTgt spid="115"/>
                                            </p:tgtEl>
                                            <p:attrNameLst>
                                              <p:attrName>ppt_y</p:attrName>
                                            </p:attrNameLst>
                                          </p:cBhvr>
                                          <p:tavLst>
                                            <p:tav tm="0">
                                              <p:val>
                                                <p:strVal val="0-#ppt_h/2"/>
                                              </p:val>
                                            </p:tav>
                                            <p:tav tm="100000">
                                              <p:val>
                                                <p:strVal val="#ppt_y"/>
                                              </p:val>
                                            </p:tav>
                                          </p:tavLst>
                                        </p:anim>
                                      </p:childTnLst>
                                    </p:cTn>
                                  </p:par>
                                  <p:par>
                                    <p:cTn id="43" presetID="2" presetClass="entr" presetSubtype="6" accel="52000" fill="hold" grpId="0" nodeType="withEffect">
                                      <p:stCondLst>
                                        <p:cond delay="500"/>
                                      </p:stCondLst>
                                      <p:childTnLst>
                                        <p:set>
                                          <p:cBhvr>
                                            <p:cTn id="44" dur="1" fill="hold">
                                              <p:stCondLst>
                                                <p:cond delay="0"/>
                                              </p:stCondLst>
                                            </p:cTn>
                                            <p:tgtEl>
                                              <p:spTgt spid="113"/>
                                            </p:tgtEl>
                                            <p:attrNameLst>
                                              <p:attrName>style.visibility</p:attrName>
                                            </p:attrNameLst>
                                          </p:cBhvr>
                                          <p:to>
                                            <p:strVal val="visible"/>
                                          </p:to>
                                        </p:set>
                                        <p:anim calcmode="lin" valueType="num">
                                          <p:cBhvr additive="base">
                                            <p:cTn id="45" dur="1200" fill="hold"/>
                                            <p:tgtEl>
                                              <p:spTgt spid="113"/>
                                            </p:tgtEl>
                                            <p:attrNameLst>
                                              <p:attrName>ppt_x</p:attrName>
                                            </p:attrNameLst>
                                          </p:cBhvr>
                                          <p:tavLst>
                                            <p:tav tm="0">
                                              <p:val>
                                                <p:strVal val="1+#ppt_w/2"/>
                                              </p:val>
                                            </p:tav>
                                            <p:tav tm="100000">
                                              <p:val>
                                                <p:strVal val="#ppt_x"/>
                                              </p:val>
                                            </p:tav>
                                          </p:tavLst>
                                        </p:anim>
                                        <p:anim calcmode="lin" valueType="num">
                                          <p:cBhvr additive="base">
                                            <p:cTn id="46" dur="1200" fill="hold"/>
                                            <p:tgtEl>
                                              <p:spTgt spid="1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113" grpId="0" animBg="1"/>
          <p:bldP spid="114" grpId="0" animBg="1"/>
          <p:bldP spid="118" grpId="0" animBg="1"/>
          <p:bldP spid="119"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8" name="PA-文本框 89"/>
          <p:cNvSpPr txBox="1"/>
          <p:nvPr>
            <p:custDataLst>
              <p:tags r:id="rId1"/>
            </p:custDataLst>
          </p:nvPr>
        </p:nvSpPr>
        <p:spPr>
          <a:xfrm flipH="1">
            <a:off x="4459735" y="1371044"/>
            <a:ext cx="3272531" cy="488724"/>
          </a:xfrm>
          <a:prstGeom prst="rect">
            <a:avLst/>
          </a:prstGeom>
          <a:noFill/>
        </p:spPr>
        <p:txBody>
          <a:bodyPr wrap="square" lIns="0" tIns="0" rIns="0" bIns="0" rtlCol="0">
            <a:spAutoFit/>
          </a:bodyPr>
          <a:lstStyle/>
          <a:p>
            <a:pPr algn="ctr" hangingPunct="0">
              <a:lnSpc>
                <a:spcPct val="150000"/>
              </a:lnSpc>
            </a:pPr>
            <a:r>
              <a:rPr lang="zh-CN" altLang="en-US" sz="2400" dirty="0">
                <a:solidFill>
                  <a:srgbClr val="4F7D94"/>
                </a:solidFill>
                <a:cs typeface="+mn-ea"/>
                <a:sym typeface="+mn-lt"/>
              </a:rPr>
              <a:t>信息化建设的应有价值</a:t>
            </a:r>
            <a:endParaRPr lang="zh-CN" altLang="en-US" sz="2400" dirty="0">
              <a:solidFill>
                <a:srgbClr val="4F7D94"/>
              </a:solidFill>
              <a:cs typeface="+mn-ea"/>
              <a:sym typeface="+mn-lt"/>
            </a:endParaRPr>
          </a:p>
        </p:txBody>
      </p:sp>
      <p:grpSp>
        <p:nvGrpSpPr>
          <p:cNvPr id="42" name="组合 41"/>
          <p:cNvGrpSpPr/>
          <p:nvPr/>
        </p:nvGrpSpPr>
        <p:grpSpPr>
          <a:xfrm>
            <a:off x="704720" y="697319"/>
            <a:ext cx="4236488" cy="474481"/>
            <a:chOff x="704720" y="697319"/>
            <a:chExt cx="4236488" cy="474481"/>
          </a:xfrm>
        </p:grpSpPr>
        <p:grpSp>
          <p:nvGrpSpPr>
            <p:cNvPr id="43" name="组合 42"/>
            <p:cNvGrpSpPr/>
            <p:nvPr/>
          </p:nvGrpSpPr>
          <p:grpSpPr>
            <a:xfrm>
              <a:off x="704720" y="697319"/>
              <a:ext cx="3166876" cy="474481"/>
              <a:chOff x="571370" y="697319"/>
              <a:chExt cx="3166876" cy="474481"/>
            </a:xfrm>
          </p:grpSpPr>
          <p:sp>
            <p:nvSpPr>
              <p:cNvPr id="45" name="文本框 44"/>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论文总结与致谢</a:t>
                </a:r>
                <a:endParaRPr lang="zh-CN" altLang="en-US" sz="2800" dirty="0">
                  <a:solidFill>
                    <a:srgbClr val="4F7D94"/>
                  </a:solidFill>
                  <a:cs typeface="+mn-ea"/>
                  <a:sym typeface="+mn-lt"/>
                </a:endParaRPr>
              </a:p>
            </p:txBody>
          </p:sp>
          <p:grpSp>
            <p:nvGrpSpPr>
              <p:cNvPr id="46" name="组合 45"/>
              <p:cNvGrpSpPr/>
              <p:nvPr/>
            </p:nvGrpSpPr>
            <p:grpSpPr>
              <a:xfrm>
                <a:off x="571370" y="697319"/>
                <a:ext cx="467453" cy="467453"/>
                <a:chOff x="10357798" y="5176240"/>
                <a:chExt cx="703860" cy="703860"/>
              </a:xfrm>
            </p:grpSpPr>
            <p:sp>
              <p:nvSpPr>
                <p:cNvPr id="47" name="椭圆 46"/>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48"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44" name="文本框 43"/>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PART-03</a:t>
              </a:r>
              <a:endParaRPr lang="zh-CN" altLang="en-US" sz="1400" spc="300" dirty="0">
                <a:solidFill>
                  <a:srgbClr val="4F7D94"/>
                </a:solidFill>
                <a:cs typeface="+mn-ea"/>
                <a:sym typeface="+mn-lt"/>
              </a:endParaRPr>
            </a:p>
          </p:txBody>
        </p:sp>
      </p:grpSp>
      <p:grpSp>
        <p:nvGrpSpPr>
          <p:cNvPr id="54" name="组合 53"/>
          <p:cNvGrpSpPr/>
          <p:nvPr/>
        </p:nvGrpSpPr>
        <p:grpSpPr>
          <a:xfrm>
            <a:off x="10493829" y="5619905"/>
            <a:ext cx="1698171" cy="1238094"/>
            <a:chOff x="6668995" y="2831314"/>
            <a:chExt cx="5523005" cy="4026686"/>
          </a:xfrm>
        </p:grpSpPr>
        <p:sp>
          <p:nvSpPr>
            <p:cNvPr id="57" name="任意多边形: 形状 56"/>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62" name="任意多边形: 形状 61"/>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
        <p:nvSpPr>
          <p:cNvPr id="66" name="PA-文本框 89"/>
          <p:cNvSpPr txBox="1"/>
          <p:nvPr>
            <p:custDataLst>
              <p:tags r:id="rId2"/>
            </p:custDataLst>
          </p:nvPr>
        </p:nvSpPr>
        <p:spPr>
          <a:xfrm>
            <a:off x="1050558" y="2664249"/>
            <a:ext cx="4054248" cy="3231654"/>
          </a:xfrm>
          <a:prstGeom prst="rect">
            <a:avLst/>
          </a:prstGeom>
          <a:noFill/>
        </p:spPr>
        <p:txBody>
          <a:bodyPr wrap="square" lIns="0" tIns="0" rIns="0" bIns="0" rtlCol="0">
            <a:spAutoFit/>
          </a:bodyPr>
          <a:lstStyle/>
          <a:p>
            <a:pPr algn="ctr" hangingPunct="0">
              <a:lnSpc>
                <a:spcPct val="150000"/>
              </a:lnSpc>
            </a:pPr>
            <a:r>
              <a:rPr lang="zh-CN" altLang="en-US" sz="2000" spc="300" dirty="0">
                <a:solidFill>
                  <a:schemeClr val="tx1">
                    <a:lumMod val="85000"/>
                    <a:lumOff val="15000"/>
                  </a:schemeClr>
                </a:solidFill>
                <a:cs typeface="+mn-ea"/>
                <a:sym typeface="+mn-lt"/>
              </a:rPr>
              <a:t>更好地为人民进行服务，从而提高事业单位的整体服务质量。同时，事业单位的财务管理人员在完成预算目标的制定，对员工进行绩效考核时，需要严格执行绩效考核制度，将有关数据作为参考</a:t>
            </a:r>
            <a:endParaRPr lang="zh-CN" altLang="en-US" sz="2000" spc="300" dirty="0">
              <a:solidFill>
                <a:schemeClr val="tx1">
                  <a:lumMod val="85000"/>
                  <a:lumOff val="15000"/>
                </a:schemeClr>
              </a:solidFill>
              <a:cs typeface="+mn-ea"/>
              <a:sym typeface="+mn-lt"/>
            </a:endParaRPr>
          </a:p>
        </p:txBody>
      </p:sp>
      <p:sp>
        <p:nvSpPr>
          <p:cNvPr id="72" name="PA-文本框 89"/>
          <p:cNvSpPr txBox="1"/>
          <p:nvPr>
            <p:custDataLst>
              <p:tags r:id="rId3"/>
            </p:custDataLst>
          </p:nvPr>
        </p:nvSpPr>
        <p:spPr>
          <a:xfrm>
            <a:off x="6667586" y="2671197"/>
            <a:ext cx="4359048" cy="2769989"/>
          </a:xfrm>
          <a:prstGeom prst="rect">
            <a:avLst/>
          </a:prstGeom>
          <a:noFill/>
        </p:spPr>
        <p:txBody>
          <a:bodyPr wrap="square" lIns="0" tIns="0" rIns="0" bIns="0" rtlCol="0">
            <a:spAutoFit/>
          </a:bodyPr>
          <a:lstStyle/>
          <a:p>
            <a:pPr algn="ctr" hangingPunct="0">
              <a:lnSpc>
                <a:spcPct val="150000"/>
              </a:lnSpc>
            </a:pPr>
            <a:r>
              <a:rPr lang="zh-CN" altLang="en-US" sz="2000" spc="300" dirty="0">
                <a:solidFill>
                  <a:schemeClr val="tx1">
                    <a:lumMod val="85000"/>
                    <a:lumOff val="15000"/>
                  </a:schemeClr>
                </a:solidFill>
                <a:cs typeface="+mn-ea"/>
                <a:sym typeface="+mn-lt"/>
              </a:rPr>
              <a:t>获得真实、合法、完整的会计信息，是会计信息使用者的基本权利。因此，对于高校财务会计工作，也将面临着非常明显的机遇和挑战。必须做到与时俱进、提升水平，合理决策、防范风险，</a:t>
            </a:r>
            <a:endParaRPr lang="zh-CN" altLang="en-US" sz="2000" spc="300" dirty="0">
              <a:solidFill>
                <a:schemeClr val="tx1">
                  <a:lumMod val="85000"/>
                  <a:lumOff val="15000"/>
                </a:schemeClr>
              </a:solidFill>
              <a:cs typeface="+mn-ea"/>
              <a:sym typeface="+mn-lt"/>
            </a:endParaRPr>
          </a:p>
        </p:txBody>
      </p:sp>
      <p:sp>
        <p:nvSpPr>
          <p:cNvPr id="73" name="椭圆 72"/>
          <p:cNvSpPr/>
          <p:nvPr/>
        </p:nvSpPr>
        <p:spPr>
          <a:xfrm>
            <a:off x="2644111" y="1553974"/>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01</a:t>
            </a:r>
            <a:endParaRPr lang="zh-CN" altLang="en-US" sz="2400" dirty="0">
              <a:solidFill>
                <a:schemeClr val="bg1"/>
              </a:solidFill>
              <a:cs typeface="+mn-ea"/>
              <a:sym typeface="+mn-lt"/>
            </a:endParaRPr>
          </a:p>
        </p:txBody>
      </p:sp>
      <p:sp>
        <p:nvSpPr>
          <p:cNvPr id="74" name="椭圆 73"/>
          <p:cNvSpPr/>
          <p:nvPr/>
        </p:nvSpPr>
        <p:spPr>
          <a:xfrm>
            <a:off x="8481758" y="1576299"/>
            <a:ext cx="867142" cy="867142"/>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02</a:t>
            </a:r>
            <a:endParaRPr lang="zh-CN" altLang="en-US" sz="2400" dirty="0">
              <a:solidFill>
                <a:schemeClr val="bg1"/>
              </a:solidFill>
              <a:cs typeface="+mn-ea"/>
              <a:sym typeface="+mn-lt"/>
            </a:endParaRPr>
          </a:p>
        </p:txBody>
      </p:sp>
      <p:cxnSp>
        <p:nvCxnSpPr>
          <p:cNvPr id="75" name="直接连接符 74"/>
          <p:cNvCxnSpPr/>
          <p:nvPr/>
        </p:nvCxnSpPr>
        <p:spPr>
          <a:xfrm>
            <a:off x="5974983" y="2671197"/>
            <a:ext cx="0" cy="2579876"/>
          </a:xfrm>
          <a:prstGeom prst="line">
            <a:avLst/>
          </a:prstGeom>
          <a:ln>
            <a:solidFill>
              <a:srgbClr val="4F7D94"/>
            </a:solidFill>
          </a:ln>
        </p:spPr>
        <p:style>
          <a:lnRef idx="1">
            <a:schemeClr val="accent1"/>
          </a:lnRef>
          <a:fillRef idx="0">
            <a:schemeClr val="accent1"/>
          </a:fillRef>
          <a:effectRef idx="0">
            <a:schemeClr val="accent1"/>
          </a:effectRef>
          <a:fontRef idx="minor">
            <a:schemeClr val="tx1"/>
          </a:fontRef>
        </p:style>
      </p:cxn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barn(inVertical)">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73"/>
                                        </p:tgtEl>
                                        <p:attrNameLst>
                                          <p:attrName>style.visibility</p:attrName>
                                        </p:attrNameLst>
                                      </p:cBhvr>
                                      <p:to>
                                        <p:strVal val="visible"/>
                                      </p:to>
                                    </p:set>
                                    <p:animEffect transition="in" filter="wipe(left)">
                                      <p:cBhvr>
                                        <p:cTn id="20" dur="500"/>
                                        <p:tgtEl>
                                          <p:spTgt spid="73"/>
                                        </p:tgtEl>
                                      </p:cBhvr>
                                    </p:animEffect>
                                  </p:childTnLst>
                                </p:cTn>
                              </p:par>
                            </p:childTnLst>
                          </p:cTn>
                        </p:par>
                        <p:par>
                          <p:cTn id="21" fill="hold">
                            <p:stCondLst>
                              <p:cond delay="5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74"/>
                                        </p:tgtEl>
                                        <p:attrNameLst>
                                          <p:attrName>style.visibility</p:attrName>
                                        </p:attrNameLst>
                                      </p:cBhvr>
                                      <p:to>
                                        <p:strVal val="visible"/>
                                      </p:to>
                                    </p:set>
                                    <p:anim to="0" calcmode="lin" valueType="num">
                                      <p:cBhvr>
                                        <p:cTn id="24" dur="500" decel="100000" fill="hold">
                                          <p:stCondLst>
                                            <p:cond delay="0"/>
                                          </p:stCondLst>
                                        </p:cTn>
                                        <p:tgtEl>
                                          <p:spTgt spid="74"/>
                                        </p:tgtEl>
                                        <p:attrNameLst>
                                          <p:attrName>ppt_x</p:attrName>
                                        </p:attrNameLst>
                                      </p:cBhvr>
                                      <p:tavLst>
                                        <p:tav tm="0">
                                          <p:val>
                                            <p:strVal val="ppt_x+0.02"/>
                                          </p:val>
                                        </p:tav>
                                        <p:tav tm="100000">
                                          <p:val>
                                            <p:strVal val="#ppt_x"/>
                                          </p:val>
                                        </p:tav>
                                      </p:tavLst>
                                    </p:anim>
                                    <p:animEffect transition="in" filter="fade">
                                      <p:cBhvr>
                                        <p:cTn id="25" dur="500">
                                          <p:stCondLst>
                                            <p:cond delay="0"/>
                                          </p:stCondLst>
                                        </p:cTn>
                                        <p:tgtEl>
                                          <p:spTgt spid="74"/>
                                        </p:tgtEl>
                                      </p:cBhvr>
                                    </p:animEffect>
                                    <p:animScale>
                                      <p:cBhvr>
                                        <p:cTn id="26" dur="500" decel="100000" fill="hold">
                                          <p:stCondLst>
                                            <p:cond delay="0"/>
                                          </p:stCondLst>
                                        </p:cTn>
                                        <p:tgtEl>
                                          <p:spTgt spid="74"/>
                                        </p:tgtEl>
                                      </p:cBhvr>
                                      <p:by x="100000" y="100000"/>
                                      <p:from x="110000" y="110000"/>
                                      <p:to x="100000" y="100000"/>
                                    </p:animScale>
                                  </p:childTnLst>
                                </p:cTn>
                              </p:par>
                            </p:childTnLst>
                          </p:cTn>
                        </p:par>
                        <p:par>
                          <p:cTn id="27" fill="hold">
                            <p:stCondLst>
                              <p:cond delay="1049"/>
                            </p:stCondLst>
                            <p:childTnLst>
                              <p:par>
                                <p:cTn id="28" presetID="10" presetClass="entr" presetSubtype="0" fill="hold" grpId="0" nodeType="afterEffect">
                                  <p:stCondLst>
                                    <p:cond delay="0"/>
                                  </p:stCondLst>
                                  <p:iterate type="wd">
                                    <p:tmPct val="10000"/>
                                  </p:iterate>
                                  <p:childTnLst>
                                    <p:set>
                                      <p:cBhvr>
                                        <p:cTn id="29" dur="1" fill="hold">
                                          <p:stCondLst>
                                            <p:cond delay="0"/>
                                          </p:stCondLst>
                                        </p:cTn>
                                        <p:tgtEl>
                                          <p:spTgt spid="72"/>
                                        </p:tgtEl>
                                        <p:attrNameLst>
                                          <p:attrName>style.visibility</p:attrName>
                                        </p:attrNameLst>
                                      </p:cBhvr>
                                      <p:to>
                                        <p:strVal val="visible"/>
                                      </p:to>
                                    </p:set>
                                    <p:anim to="0" calcmode="lin" valueType="num">
                                      <p:cBhvr>
                                        <p:cTn id="30" dur="500" decel="100000" fill="hold">
                                          <p:stCondLst>
                                            <p:cond delay="0"/>
                                          </p:stCondLst>
                                        </p:cTn>
                                        <p:tgtEl>
                                          <p:spTgt spid="72"/>
                                        </p:tgtEl>
                                        <p:attrNameLst>
                                          <p:attrName>ppt_x</p:attrName>
                                        </p:attrNameLst>
                                      </p:cBhvr>
                                      <p:tavLst>
                                        <p:tav tm="0">
                                          <p:val>
                                            <p:strVal val="ppt_x+0.02"/>
                                          </p:val>
                                        </p:tav>
                                        <p:tav tm="100000">
                                          <p:val>
                                            <p:strVal val="#ppt_x"/>
                                          </p:val>
                                        </p:tav>
                                      </p:tavLst>
                                    </p:anim>
                                    <p:animEffect transition="in" filter="fade">
                                      <p:cBhvr>
                                        <p:cTn id="31" dur="500">
                                          <p:stCondLst>
                                            <p:cond delay="0"/>
                                          </p:stCondLst>
                                        </p:cTn>
                                        <p:tgtEl>
                                          <p:spTgt spid="72"/>
                                        </p:tgtEl>
                                      </p:cBhvr>
                                    </p:animEffect>
                                    <p:animScale>
                                      <p:cBhvr>
                                        <p:cTn id="32" dur="500" decel="100000" fill="hold">
                                          <p:stCondLst>
                                            <p:cond delay="0"/>
                                          </p:stCondLst>
                                        </p:cTn>
                                        <p:tgtEl>
                                          <p:spTgt spid="72"/>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66" grpId="0"/>
      <p:bldP spid="72" grpId="0"/>
      <p:bldP spid="73" grpId="0" animBg="1"/>
      <p:bldP spid="7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 40"/>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50" name="任意多边形: 形状 49"/>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1" name="文本框 50"/>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sp>
        <p:nvSpPr>
          <p:cNvPr id="52" name="文本框 51"/>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sp>
        <p:nvSpPr>
          <p:cNvPr id="53" name="文本框 52"/>
          <p:cNvSpPr txBox="1"/>
          <p:nvPr/>
        </p:nvSpPr>
        <p:spPr>
          <a:xfrm>
            <a:off x="8963387" y="1761467"/>
            <a:ext cx="1654300" cy="1692771"/>
          </a:xfrm>
          <a:prstGeom prst="rect">
            <a:avLst/>
          </a:prstGeom>
          <a:noFill/>
        </p:spPr>
        <p:txBody>
          <a:bodyPr wrap="none" lIns="0" tIns="0" rIns="0" bIns="0" rtlCol="0">
            <a:spAutoFit/>
          </a:bodyPr>
          <a:lstStyle/>
          <a:p>
            <a:pPr algn="ctr"/>
            <a:r>
              <a:rPr lang="en-US" altLang="zh-CN" sz="11000" dirty="0">
                <a:ln w="38100">
                  <a:solidFill>
                    <a:schemeClr val="bg1"/>
                  </a:solidFill>
                </a:ln>
                <a:noFill/>
                <a:cs typeface="+mn-ea"/>
                <a:sym typeface="+mn-lt"/>
              </a:rPr>
              <a:t>04</a:t>
            </a:r>
            <a:endParaRPr lang="zh-CN" altLang="en-US" sz="11000" dirty="0">
              <a:ln w="38100">
                <a:solidFill>
                  <a:schemeClr val="bg1"/>
                </a:solidFill>
              </a:ln>
              <a:noFill/>
              <a:cs typeface="+mn-ea"/>
              <a:sym typeface="+mn-lt"/>
            </a:endParaRPr>
          </a:p>
        </p:txBody>
      </p:sp>
      <p:sp>
        <p:nvSpPr>
          <p:cNvPr id="55" name="文本框 54"/>
          <p:cNvSpPr txBox="1"/>
          <p:nvPr/>
        </p:nvSpPr>
        <p:spPr>
          <a:xfrm>
            <a:off x="5832407" y="3384328"/>
            <a:ext cx="4886393" cy="830997"/>
          </a:xfrm>
          <a:prstGeom prst="rect">
            <a:avLst/>
          </a:prstGeom>
          <a:noFill/>
        </p:spPr>
        <p:txBody>
          <a:bodyPr wrap="square" lIns="0" tIns="0" rIns="0" bIns="0" rtlCol="0">
            <a:spAutoFit/>
          </a:bodyPr>
          <a:lstStyle/>
          <a:p>
            <a:pPr algn="r"/>
            <a:r>
              <a:rPr lang="zh-CN" altLang="en-US" sz="5400" dirty="0">
                <a:solidFill>
                  <a:schemeClr val="bg1"/>
                </a:solidFill>
                <a:cs typeface="+mn-ea"/>
                <a:sym typeface="+mn-lt"/>
              </a:rPr>
              <a:t>总结分析与结论</a:t>
            </a:r>
            <a:endParaRPr lang="zh-CN" altLang="en-US" sz="5400" dirty="0">
              <a:solidFill>
                <a:schemeClr val="bg1"/>
              </a:solidFill>
              <a:cs typeface="+mn-ea"/>
              <a:sym typeface="+mn-lt"/>
            </a:endParaRPr>
          </a:p>
        </p:txBody>
      </p:sp>
      <p:sp>
        <p:nvSpPr>
          <p:cNvPr id="56" name="文本框 55"/>
          <p:cNvSpPr txBox="1"/>
          <p:nvPr/>
        </p:nvSpPr>
        <p:spPr>
          <a:xfrm>
            <a:off x="7188929" y="2422579"/>
            <a:ext cx="2022543" cy="830997"/>
          </a:xfrm>
          <a:prstGeom prst="rect">
            <a:avLst/>
          </a:prstGeom>
          <a:noFill/>
        </p:spPr>
        <p:txBody>
          <a:bodyPr wrap="square" lIns="0" tIns="0" rIns="0" bIns="0" rtlCol="0">
            <a:spAutoFit/>
          </a:bodyPr>
          <a:lstStyle/>
          <a:p>
            <a:r>
              <a:rPr lang="en-US" altLang="zh-CN" sz="5400" dirty="0">
                <a:solidFill>
                  <a:schemeClr val="bg1"/>
                </a:solidFill>
                <a:cs typeface="+mn-ea"/>
                <a:sym typeface="+mn-lt"/>
              </a:rPr>
              <a:t>PART</a:t>
            </a:r>
            <a:endParaRPr lang="zh-CN" altLang="en-US" sz="5400" dirty="0">
              <a:solidFill>
                <a:schemeClr val="bg1"/>
              </a:solidFill>
              <a:cs typeface="+mn-ea"/>
              <a:sym typeface="+mn-lt"/>
            </a:endParaRPr>
          </a:p>
        </p:txBody>
      </p:sp>
      <p:sp>
        <p:nvSpPr>
          <p:cNvPr id="59" name="PA-文本框 89"/>
          <p:cNvSpPr txBox="1"/>
          <p:nvPr>
            <p:custDataLst>
              <p:tags r:id="rId2"/>
            </p:custDataLst>
          </p:nvPr>
        </p:nvSpPr>
        <p:spPr>
          <a:xfrm>
            <a:off x="5868781" y="4304377"/>
            <a:ext cx="4685358" cy="608243"/>
          </a:xfrm>
          <a:prstGeom prst="rect">
            <a:avLst/>
          </a:prstGeom>
          <a:noFill/>
        </p:spPr>
        <p:txBody>
          <a:bodyPr wrap="square" lIns="0" tIns="0" rIns="0" bIns="0" rtlCol="0">
            <a:spAutoFit/>
          </a:bodyPr>
          <a:lstStyle/>
          <a:p>
            <a:pPr algn="r" hangingPunct="0">
              <a:lnSpc>
                <a:spcPct val="150000"/>
              </a:lnSpc>
            </a:pPr>
            <a:r>
              <a:rPr lang="zh-CN" altLang="en-US" sz="1400" dirty="0">
                <a:solidFill>
                  <a:schemeClr val="bg1"/>
                </a:solidFill>
                <a:cs typeface="+mn-ea"/>
                <a:sym typeface="+mn-lt"/>
              </a:rPr>
              <a:t>伴随着社会经济的快速发展，人们对于事业单位的服务质量更加重视，同时也提出了更高的要求。</a:t>
            </a:r>
            <a:endParaRPr lang="zh-CN" altLang="en-US" sz="1400" dirty="0">
              <a:solidFill>
                <a:schemeClr val="bg1"/>
              </a:solidFill>
              <a:cs typeface="+mn-ea"/>
              <a:sym typeface="+mn-lt"/>
            </a:endParaRPr>
          </a:p>
        </p:txBody>
      </p:sp>
      <p:sp>
        <p:nvSpPr>
          <p:cNvPr id="60" name="任意多边形: 形状 59"/>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21" name="组合 20"/>
          <p:cNvGrpSpPr/>
          <p:nvPr/>
        </p:nvGrpSpPr>
        <p:grpSpPr>
          <a:xfrm>
            <a:off x="627871" y="1087556"/>
            <a:ext cx="4685358" cy="4685358"/>
            <a:chOff x="6403428" y="993228"/>
            <a:chExt cx="4871544" cy="4871544"/>
          </a:xfrm>
        </p:grpSpPr>
        <p:sp>
          <p:nvSpPr>
            <p:cNvPr id="22" name="椭圆 21"/>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3" name="椭圆 22"/>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4" name="椭圆 23"/>
            <p:cNvSpPr/>
            <p:nvPr/>
          </p:nvSpPr>
          <p:spPr>
            <a:xfrm flipH="1">
              <a:off x="7256069" y="1845867"/>
              <a:ext cx="3166263" cy="3166266"/>
            </a:xfrm>
            <a:prstGeom prst="ellipse">
              <a:avLst/>
            </a:prstGeom>
            <a:blipFill dpi="0" rotWithShape="1">
              <a:blip r:embed="rId3"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250" advTm="5000">
        <p14:switch dir="r"/>
      </p:transition>
    </mc:Choice>
    <mc:Fallback>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53"/>
                                        </p:tgtEl>
                                        <p:attrNameLst>
                                          <p:attrName>style.visibility</p:attrName>
                                        </p:attrNameLst>
                                      </p:cBhvr>
                                      <p:to>
                                        <p:strVal val="visible"/>
                                      </p:to>
                                    </p:set>
                                    <p:anim to="0" calcmode="lin" valueType="num">
                                      <p:cBhvr>
                                        <p:cTn id="7" dur="500" decel="100000" fill="hold">
                                          <p:stCondLst>
                                            <p:cond delay="0"/>
                                          </p:stCondLst>
                                        </p:cTn>
                                        <p:tgtEl>
                                          <p:spTgt spid="53"/>
                                        </p:tgtEl>
                                        <p:attrNameLst>
                                          <p:attrName>ppt_y</p:attrName>
                                        </p:attrNameLst>
                                      </p:cBhvr>
                                      <p:tavLst>
                                        <p:tav tm="0">
                                          <p:val>
                                            <p:strVal val="ppt_y-0.02"/>
                                          </p:val>
                                        </p:tav>
                                        <p:tav tm="100000">
                                          <p:val>
                                            <p:strVal val="#ppt_y"/>
                                          </p:val>
                                        </p:tav>
                                      </p:tavLst>
                                    </p:anim>
                                    <p:animEffect transition="in" filter="fade">
                                      <p:cBhvr>
                                        <p:cTn id="8" dur="500">
                                          <p:stCondLst>
                                            <p:cond delay="0"/>
                                          </p:stCondLst>
                                        </p:cTn>
                                        <p:tgtEl>
                                          <p:spTgt spid="53"/>
                                        </p:tgtEl>
                                      </p:cBhvr>
                                    </p:animEffect>
                                    <p:animScale>
                                      <p:cBhvr>
                                        <p:cTn id="9" dur="500" decel="100000" fill="hold">
                                          <p:stCondLst>
                                            <p:cond delay="0"/>
                                          </p:stCondLst>
                                        </p:cTn>
                                        <p:tgtEl>
                                          <p:spTgt spid="53"/>
                                        </p:tgtEl>
                                      </p:cBhvr>
                                      <p:by x="100000" y="100000"/>
                                      <p:from x="110000" y="110000"/>
                                      <p:to x="100000" y="100000"/>
                                    </p:animScale>
                                  </p:childTnLst>
                                </p:cTn>
                              </p:par>
                            </p:childTnLst>
                          </p:cTn>
                        </p:par>
                        <p:par>
                          <p:cTn id="10" fill="hold">
                            <p:stCondLst>
                              <p:cond delay="0"/>
                            </p:stCondLst>
                            <p:childTnLst>
                              <p:par>
                                <p:cTn id="11" presetID="10" presetClass="entr" presetSubtype="0" decel="100000" fill="hold" grpId="0" nodeType="after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stCondLst>
                                            <p:cond delay="0"/>
                                          </p:stCondLst>
                                        </p:cTn>
                                        <p:tgtEl>
                                          <p:spTgt spid="56"/>
                                        </p:tgtEl>
                                      </p:cBhvr>
                                    </p:animEffect>
                                    <p:anim to="0" calcmode="lin" valueType="num">
                                      <p:cBhvr>
                                        <p:cTn id="14" dur="500" fill="hold">
                                          <p:stCondLst>
                                            <p:cond delay="0"/>
                                          </p:stCondLst>
                                        </p:cTn>
                                        <p:tgtEl>
                                          <p:spTgt spid="56"/>
                                        </p:tgtEl>
                                        <p:attrNameLst>
                                          <p:attrName>ppt_x</p:attrName>
                                        </p:attrNameLst>
                                      </p:cBhvr>
                                      <p:tavLst>
                                        <p:tav tm="0">
                                          <p:val>
                                            <p:strVal val="#ppt_x+.05"/>
                                          </p:val>
                                        </p:tav>
                                        <p:tav tm="100000">
                                          <p:val>
                                            <p:strVal val="#ppt_x"/>
                                          </p:val>
                                        </p:tav>
                                      </p:tavLst>
                                    </p:anim>
                                  </p:childTnLst>
                                </p:cTn>
                              </p:par>
                            </p:childTnLst>
                          </p:cTn>
                        </p:par>
                        <p:par>
                          <p:cTn id="15" fill="hold">
                            <p:stCondLst>
                              <p:cond delay="500"/>
                            </p:stCondLst>
                            <p:childTnLst>
                              <p:par>
                                <p:cTn id="16" presetID="10" presetClass="entr" presetSubtype="0" decel="100000" fill="hold" grpId="0"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stCondLst>
                                            <p:cond delay="0"/>
                                          </p:stCondLst>
                                        </p:cTn>
                                        <p:tgtEl>
                                          <p:spTgt spid="55"/>
                                        </p:tgtEl>
                                      </p:cBhvr>
                                    </p:animEffect>
                                    <p:anim to="0" calcmode="lin" valueType="num">
                                      <p:cBhvr>
                                        <p:cTn id="19" dur="500" fill="hold">
                                          <p:stCondLst>
                                            <p:cond delay="0"/>
                                          </p:stCondLst>
                                        </p:cTn>
                                        <p:tgtEl>
                                          <p:spTgt spid="55"/>
                                        </p:tgtEl>
                                        <p:attrNameLst>
                                          <p:attrName>ppt_x</p:attrName>
                                        </p:attrNameLst>
                                      </p:cBhvr>
                                      <p:tavLst>
                                        <p:tav tm="0">
                                          <p:val>
                                            <p:strVal val="#ppt_x+.05"/>
                                          </p:val>
                                        </p:tav>
                                        <p:tav tm="100000">
                                          <p:val>
                                            <p:strVal val="#ppt_x"/>
                                          </p:val>
                                        </p:tav>
                                      </p:tavLst>
                                    </p:anim>
                                  </p:childTnLst>
                                </p:cTn>
                              </p:par>
                            </p:childTnLst>
                          </p:cTn>
                        </p:par>
                        <p:par>
                          <p:cTn id="20" fill="hold">
                            <p:stCondLst>
                              <p:cond delay="1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59"/>
                                        </p:tgtEl>
                                        <p:attrNameLst>
                                          <p:attrName>style.visibility</p:attrName>
                                        </p:attrNameLst>
                                      </p:cBhvr>
                                      <p:to>
                                        <p:strVal val="visible"/>
                                      </p:to>
                                    </p:set>
                                    <p:anim to="0" calcmode="lin" valueType="num">
                                      <p:cBhvr>
                                        <p:cTn id="23" dur="500" decel="100000" fill="hold">
                                          <p:stCondLst>
                                            <p:cond delay="0"/>
                                          </p:stCondLst>
                                        </p:cTn>
                                        <p:tgtEl>
                                          <p:spTgt spid="59"/>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59"/>
                                        </p:tgtEl>
                                      </p:cBhvr>
                                    </p:animEffect>
                                    <p:animScale>
                                      <p:cBhvr>
                                        <p:cTn id="25" dur="500" decel="100000" fill="hold">
                                          <p:stCondLst>
                                            <p:cond delay="0"/>
                                          </p:stCondLst>
                                        </p:cTn>
                                        <p:tgtEl>
                                          <p:spTgt spid="59"/>
                                        </p:tgtEl>
                                      </p:cBhvr>
                                      <p:by x="100000" y="100000"/>
                                      <p:from x="110000" y="110000"/>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wipe(down)">
                                      <p:cBhvr>
                                        <p:cTn id="30" dur="500"/>
                                        <p:tgtEl>
                                          <p:spTgt spid="50"/>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down)">
                                      <p:cBhvr>
                                        <p:cTn id="33" dur="500"/>
                                        <p:tgtEl>
                                          <p:spTgt spid="51"/>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1000"/>
                                        <p:tgtEl>
                                          <p:spTgt spid="60"/>
                                        </p:tgtEl>
                                      </p:cBhvr>
                                    </p:animEffect>
                                    <p:anim calcmode="lin" valueType="num">
                                      <p:cBhvr>
                                        <p:cTn id="39" dur="1000" fill="hold"/>
                                        <p:tgtEl>
                                          <p:spTgt spid="60"/>
                                        </p:tgtEl>
                                        <p:attrNameLst>
                                          <p:attrName>ppt_x</p:attrName>
                                        </p:attrNameLst>
                                      </p:cBhvr>
                                      <p:tavLst>
                                        <p:tav tm="0">
                                          <p:val>
                                            <p:strVal val="#ppt_x"/>
                                          </p:val>
                                        </p:tav>
                                        <p:tav tm="100000">
                                          <p:val>
                                            <p:strVal val="#ppt_x"/>
                                          </p:val>
                                        </p:tav>
                                      </p:tavLst>
                                    </p:anim>
                                    <p:anim calcmode="lin" valueType="num">
                                      <p:cBhvr>
                                        <p:cTn id="40"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53" grpId="0"/>
      <p:bldP spid="55" grpId="0"/>
      <p:bldP spid="56" grpId="0"/>
      <p:bldP spid="59" grpId="0"/>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56" name="任意多边形: 形状 55"/>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9" name="文本框 58"/>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sp>
        <p:nvSpPr>
          <p:cNvPr id="60" name="文本框 59"/>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grpSp>
        <p:nvGrpSpPr>
          <p:cNvPr id="22" name="组合 21"/>
          <p:cNvGrpSpPr/>
          <p:nvPr/>
        </p:nvGrpSpPr>
        <p:grpSpPr>
          <a:xfrm>
            <a:off x="4937656" y="1106607"/>
            <a:ext cx="1384995" cy="1674910"/>
            <a:chOff x="9599932" y="446169"/>
            <a:chExt cx="1384995" cy="1674910"/>
          </a:xfrm>
        </p:grpSpPr>
        <p:sp>
          <p:nvSpPr>
            <p:cNvPr id="45" name="文本框 44"/>
            <p:cNvSpPr txBox="1"/>
            <p:nvPr/>
          </p:nvSpPr>
          <p:spPr>
            <a:xfrm>
              <a:off x="9599932" y="675588"/>
              <a:ext cx="1384995" cy="830997"/>
            </a:xfrm>
            <a:prstGeom prst="rect">
              <a:avLst/>
            </a:prstGeom>
            <a:noFill/>
          </p:spPr>
          <p:txBody>
            <a:bodyPr vert="eaVert" wrap="none" lIns="0" tIns="0" rIns="0" bIns="0" rtlCol="0">
              <a:spAutoFit/>
            </a:bodyPr>
            <a:lstStyle/>
            <a:p>
              <a:pPr algn="ctr"/>
              <a:r>
                <a:rPr lang="zh-CN" altLang="en-US" sz="5400" dirty="0">
                  <a:solidFill>
                    <a:schemeClr val="bg1"/>
                  </a:solidFill>
                  <a:effectLst>
                    <a:outerShdw blurRad="38100" dist="38100" dir="2700000" algn="tl">
                      <a:srgbClr val="000000">
                        <a:alpha val="43137"/>
                      </a:srgbClr>
                    </a:outerShdw>
                  </a:effectLst>
                  <a:cs typeface="+mn-ea"/>
                  <a:sym typeface="+mn-lt"/>
                </a:rPr>
                <a:t>目录</a:t>
              </a:r>
              <a:endParaRPr lang="zh-CN" altLang="en-US" sz="5400" dirty="0">
                <a:solidFill>
                  <a:schemeClr val="bg1"/>
                </a:solidFill>
                <a:effectLst>
                  <a:outerShdw blurRad="38100" dist="38100" dir="2700000" algn="tl">
                    <a:srgbClr val="000000">
                      <a:alpha val="43137"/>
                    </a:srgbClr>
                  </a:outerShdw>
                </a:effectLst>
                <a:cs typeface="+mn-ea"/>
                <a:sym typeface="+mn-lt"/>
              </a:endParaRPr>
            </a:p>
          </p:txBody>
        </p:sp>
        <p:sp>
          <p:nvSpPr>
            <p:cNvPr id="97" name="文本框 96"/>
            <p:cNvSpPr txBox="1"/>
            <p:nvPr/>
          </p:nvSpPr>
          <p:spPr>
            <a:xfrm>
              <a:off x="9938230" y="446169"/>
              <a:ext cx="184666" cy="1674910"/>
            </a:xfrm>
            <a:prstGeom prst="rect">
              <a:avLst/>
            </a:prstGeom>
            <a:noFill/>
          </p:spPr>
          <p:txBody>
            <a:bodyPr vert="eaVert" wrap="square" lIns="0" tIns="0" rIns="0" bIns="0" rtlCol="0">
              <a:spAutoFit/>
            </a:bodyPr>
            <a:lstStyle/>
            <a:p>
              <a:pPr algn="ctr"/>
              <a:r>
                <a:rPr lang="en-US" altLang="zh-CN" sz="1200" i="1" spc="300" dirty="0">
                  <a:solidFill>
                    <a:schemeClr val="bg1"/>
                  </a:solidFill>
                  <a:cs typeface="+mn-ea"/>
                  <a:sym typeface="+mn-lt"/>
                </a:rPr>
                <a:t>CONTENT</a:t>
              </a:r>
              <a:endParaRPr lang="en-US" altLang="zh-CN" sz="1200" i="1" spc="300" dirty="0">
                <a:solidFill>
                  <a:schemeClr val="bg1"/>
                </a:solidFill>
                <a:cs typeface="+mn-ea"/>
                <a:sym typeface="+mn-lt"/>
              </a:endParaRPr>
            </a:p>
          </p:txBody>
        </p:sp>
      </p:grpSp>
      <p:grpSp>
        <p:nvGrpSpPr>
          <p:cNvPr id="15" name="组合 14"/>
          <p:cNvGrpSpPr/>
          <p:nvPr/>
        </p:nvGrpSpPr>
        <p:grpSpPr>
          <a:xfrm>
            <a:off x="6540096" y="1635386"/>
            <a:ext cx="3914725" cy="694972"/>
            <a:chOff x="6499275" y="1829313"/>
            <a:chExt cx="3914725" cy="694972"/>
          </a:xfrm>
        </p:grpSpPr>
        <p:sp>
          <p:nvSpPr>
            <p:cNvPr id="13" name="椭圆 12"/>
            <p:cNvSpPr/>
            <p:nvPr/>
          </p:nvSpPr>
          <p:spPr>
            <a:xfrm>
              <a:off x="6499275" y="1829313"/>
              <a:ext cx="694972" cy="6949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lumMod val="75000"/>
                      <a:lumOff val="25000"/>
                    </a:schemeClr>
                  </a:solidFill>
                  <a:cs typeface="+mn-ea"/>
                  <a:sym typeface="+mn-lt"/>
                </a:rPr>
                <a:t>01</a:t>
              </a:r>
              <a:endParaRPr lang="zh-CN" altLang="en-US" sz="2000" dirty="0">
                <a:solidFill>
                  <a:schemeClr val="tx1">
                    <a:lumMod val="75000"/>
                    <a:lumOff val="25000"/>
                  </a:schemeClr>
                </a:solidFill>
                <a:cs typeface="+mn-ea"/>
                <a:sym typeface="+mn-lt"/>
              </a:endParaRPr>
            </a:p>
          </p:txBody>
        </p:sp>
        <p:sp>
          <p:nvSpPr>
            <p:cNvPr id="86" name="文本框 85"/>
            <p:cNvSpPr txBox="1"/>
            <p:nvPr/>
          </p:nvSpPr>
          <p:spPr>
            <a:xfrm>
              <a:off x="7360944" y="1939955"/>
              <a:ext cx="3053056" cy="492443"/>
            </a:xfrm>
            <a:prstGeom prst="rect">
              <a:avLst/>
            </a:prstGeom>
            <a:noFill/>
          </p:spPr>
          <p:txBody>
            <a:bodyPr wrap="square" lIns="0" tIns="0" rIns="0" bIns="0" rtlCol="0">
              <a:spAutoFit/>
            </a:bodyPr>
            <a:lstStyle/>
            <a:p>
              <a:r>
                <a:rPr lang="zh-CN" altLang="en-US" sz="3200" dirty="0">
                  <a:solidFill>
                    <a:schemeClr val="bg1"/>
                  </a:solidFill>
                  <a:cs typeface="+mn-ea"/>
                  <a:sym typeface="+mn-lt"/>
                </a:rPr>
                <a:t>结论及发展方向</a:t>
              </a:r>
              <a:endParaRPr lang="zh-CN" altLang="en-US" sz="3200" dirty="0">
                <a:solidFill>
                  <a:schemeClr val="bg1"/>
                </a:solidFill>
                <a:cs typeface="+mn-ea"/>
                <a:sym typeface="+mn-lt"/>
              </a:endParaRPr>
            </a:p>
          </p:txBody>
        </p:sp>
      </p:grpSp>
      <p:grpSp>
        <p:nvGrpSpPr>
          <p:cNvPr id="17" name="组合 16"/>
          <p:cNvGrpSpPr/>
          <p:nvPr/>
        </p:nvGrpSpPr>
        <p:grpSpPr>
          <a:xfrm>
            <a:off x="6540096" y="2762085"/>
            <a:ext cx="3914725" cy="694972"/>
            <a:chOff x="6499275" y="2850151"/>
            <a:chExt cx="3914725" cy="694972"/>
          </a:xfrm>
        </p:grpSpPr>
        <p:sp>
          <p:nvSpPr>
            <p:cNvPr id="88" name="椭圆 87"/>
            <p:cNvSpPr/>
            <p:nvPr/>
          </p:nvSpPr>
          <p:spPr>
            <a:xfrm>
              <a:off x="6499275" y="2850151"/>
              <a:ext cx="694972" cy="6949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lumMod val="75000"/>
                      <a:lumOff val="25000"/>
                    </a:schemeClr>
                  </a:solidFill>
                  <a:cs typeface="+mn-ea"/>
                  <a:sym typeface="+mn-lt"/>
                </a:rPr>
                <a:t>02</a:t>
              </a:r>
              <a:endParaRPr lang="zh-CN" altLang="en-US" sz="2000" dirty="0">
                <a:solidFill>
                  <a:schemeClr val="tx1">
                    <a:lumMod val="75000"/>
                    <a:lumOff val="25000"/>
                  </a:schemeClr>
                </a:solidFill>
                <a:cs typeface="+mn-ea"/>
                <a:sym typeface="+mn-lt"/>
              </a:endParaRPr>
            </a:p>
          </p:txBody>
        </p:sp>
        <p:sp>
          <p:nvSpPr>
            <p:cNvPr id="89" name="文本框 88"/>
            <p:cNvSpPr txBox="1"/>
            <p:nvPr/>
          </p:nvSpPr>
          <p:spPr>
            <a:xfrm>
              <a:off x="7360944" y="2960793"/>
              <a:ext cx="3053056" cy="492443"/>
            </a:xfrm>
            <a:prstGeom prst="rect">
              <a:avLst/>
            </a:prstGeom>
            <a:noFill/>
          </p:spPr>
          <p:txBody>
            <a:bodyPr wrap="square" lIns="0" tIns="0" rIns="0" bIns="0" rtlCol="0">
              <a:spAutoFit/>
            </a:bodyPr>
            <a:lstStyle/>
            <a:p>
              <a:r>
                <a:rPr lang="zh-CN" altLang="en-US" sz="3200" dirty="0">
                  <a:solidFill>
                    <a:schemeClr val="bg1"/>
                  </a:solidFill>
                  <a:cs typeface="+mn-ea"/>
                  <a:sym typeface="+mn-lt"/>
                </a:rPr>
                <a:t>研究思路与方法</a:t>
              </a:r>
              <a:endParaRPr lang="zh-CN" altLang="en-US" sz="3200" dirty="0">
                <a:solidFill>
                  <a:schemeClr val="bg1"/>
                </a:solidFill>
                <a:cs typeface="+mn-ea"/>
                <a:sym typeface="+mn-lt"/>
              </a:endParaRPr>
            </a:p>
          </p:txBody>
        </p:sp>
      </p:grpSp>
      <p:grpSp>
        <p:nvGrpSpPr>
          <p:cNvPr id="19" name="组合 18"/>
          <p:cNvGrpSpPr/>
          <p:nvPr/>
        </p:nvGrpSpPr>
        <p:grpSpPr>
          <a:xfrm>
            <a:off x="6540096" y="3888784"/>
            <a:ext cx="3914725" cy="694972"/>
            <a:chOff x="6499275" y="3870989"/>
            <a:chExt cx="3914725" cy="694972"/>
          </a:xfrm>
        </p:grpSpPr>
        <p:sp>
          <p:nvSpPr>
            <p:cNvPr id="91" name="椭圆 90"/>
            <p:cNvSpPr/>
            <p:nvPr/>
          </p:nvSpPr>
          <p:spPr>
            <a:xfrm>
              <a:off x="6499275" y="3870989"/>
              <a:ext cx="694972" cy="6949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lumMod val="75000"/>
                      <a:lumOff val="25000"/>
                    </a:schemeClr>
                  </a:solidFill>
                  <a:cs typeface="+mn-ea"/>
                  <a:sym typeface="+mn-lt"/>
                </a:rPr>
                <a:t>03</a:t>
              </a:r>
              <a:endParaRPr lang="zh-CN" altLang="en-US" sz="2000" dirty="0">
                <a:solidFill>
                  <a:schemeClr val="tx1">
                    <a:lumMod val="75000"/>
                    <a:lumOff val="25000"/>
                  </a:schemeClr>
                </a:solidFill>
                <a:cs typeface="+mn-ea"/>
                <a:sym typeface="+mn-lt"/>
              </a:endParaRPr>
            </a:p>
          </p:txBody>
        </p:sp>
        <p:sp>
          <p:nvSpPr>
            <p:cNvPr id="92" name="文本框 91"/>
            <p:cNvSpPr txBox="1"/>
            <p:nvPr/>
          </p:nvSpPr>
          <p:spPr>
            <a:xfrm>
              <a:off x="7360944" y="3981631"/>
              <a:ext cx="3053056" cy="492443"/>
            </a:xfrm>
            <a:prstGeom prst="rect">
              <a:avLst/>
            </a:prstGeom>
            <a:noFill/>
          </p:spPr>
          <p:txBody>
            <a:bodyPr wrap="square" lIns="0" tIns="0" rIns="0" bIns="0" rtlCol="0">
              <a:spAutoFit/>
            </a:bodyPr>
            <a:lstStyle/>
            <a:p>
              <a:r>
                <a:rPr lang="zh-CN" altLang="en-US" sz="3200" dirty="0">
                  <a:solidFill>
                    <a:schemeClr val="bg1"/>
                  </a:solidFill>
                  <a:cs typeface="+mn-ea"/>
                  <a:sym typeface="+mn-lt"/>
                </a:rPr>
                <a:t>论文总结与致谢</a:t>
              </a:r>
              <a:endParaRPr lang="zh-CN" altLang="en-US" sz="3200" dirty="0">
                <a:solidFill>
                  <a:schemeClr val="bg1"/>
                </a:solidFill>
                <a:cs typeface="+mn-ea"/>
                <a:sym typeface="+mn-lt"/>
              </a:endParaRPr>
            </a:p>
          </p:txBody>
        </p:sp>
      </p:grpSp>
      <p:grpSp>
        <p:nvGrpSpPr>
          <p:cNvPr id="21" name="组合 20"/>
          <p:cNvGrpSpPr/>
          <p:nvPr/>
        </p:nvGrpSpPr>
        <p:grpSpPr>
          <a:xfrm>
            <a:off x="6540096" y="5015483"/>
            <a:ext cx="3914725" cy="694972"/>
            <a:chOff x="6499275" y="4891827"/>
            <a:chExt cx="3914725" cy="694972"/>
          </a:xfrm>
        </p:grpSpPr>
        <p:sp>
          <p:nvSpPr>
            <p:cNvPr id="94" name="椭圆 93"/>
            <p:cNvSpPr/>
            <p:nvPr/>
          </p:nvSpPr>
          <p:spPr>
            <a:xfrm>
              <a:off x="6499275" y="4891827"/>
              <a:ext cx="694972" cy="6949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lumMod val="75000"/>
                      <a:lumOff val="25000"/>
                    </a:schemeClr>
                  </a:solidFill>
                  <a:cs typeface="+mn-ea"/>
                  <a:sym typeface="+mn-lt"/>
                </a:rPr>
                <a:t>04</a:t>
              </a:r>
              <a:endParaRPr lang="zh-CN" altLang="en-US" sz="2000" dirty="0">
                <a:solidFill>
                  <a:schemeClr val="tx1">
                    <a:lumMod val="75000"/>
                    <a:lumOff val="25000"/>
                  </a:schemeClr>
                </a:solidFill>
                <a:cs typeface="+mn-ea"/>
                <a:sym typeface="+mn-lt"/>
              </a:endParaRPr>
            </a:p>
          </p:txBody>
        </p:sp>
        <p:sp>
          <p:nvSpPr>
            <p:cNvPr id="95" name="文本框 94"/>
            <p:cNvSpPr txBox="1"/>
            <p:nvPr/>
          </p:nvSpPr>
          <p:spPr>
            <a:xfrm>
              <a:off x="7360944" y="5002469"/>
              <a:ext cx="3053056" cy="492443"/>
            </a:xfrm>
            <a:prstGeom prst="rect">
              <a:avLst/>
            </a:prstGeom>
            <a:noFill/>
          </p:spPr>
          <p:txBody>
            <a:bodyPr wrap="square" lIns="0" tIns="0" rIns="0" bIns="0" rtlCol="0">
              <a:spAutoFit/>
            </a:bodyPr>
            <a:lstStyle/>
            <a:p>
              <a:r>
                <a:rPr lang="zh-CN" altLang="en-US" sz="3200" dirty="0">
                  <a:solidFill>
                    <a:schemeClr val="bg1"/>
                  </a:solidFill>
                  <a:cs typeface="+mn-ea"/>
                  <a:sym typeface="+mn-lt"/>
                </a:rPr>
                <a:t>总结分析与结论</a:t>
              </a:r>
              <a:endParaRPr lang="zh-CN" altLang="en-US" sz="3200" dirty="0">
                <a:solidFill>
                  <a:schemeClr val="bg1"/>
                </a:solidFill>
                <a:cs typeface="+mn-ea"/>
                <a:sym typeface="+mn-lt"/>
              </a:endParaRPr>
            </a:p>
          </p:txBody>
        </p:sp>
      </p:grpSp>
      <p:sp>
        <p:nvSpPr>
          <p:cNvPr id="96" name="文本框 95"/>
          <p:cNvSpPr txBox="1"/>
          <p:nvPr/>
        </p:nvSpPr>
        <p:spPr>
          <a:xfrm>
            <a:off x="7410043" y="2442860"/>
            <a:ext cx="3044778" cy="203645"/>
          </a:xfrm>
          <a:prstGeom prst="rect">
            <a:avLst/>
          </a:prstGeom>
          <a:noFill/>
        </p:spPr>
        <p:txBody>
          <a:bodyPr wrap="square" lIns="0" tIns="0" rIns="0" bIns="0" rtlCol="0">
            <a:spAutoFit/>
          </a:bodyPr>
          <a:lstStyle/>
          <a:p>
            <a:pPr algn="dist">
              <a:lnSpc>
                <a:spcPct val="150000"/>
              </a:lnSpc>
            </a:pPr>
            <a:r>
              <a:rPr lang="en-US" altLang="zh-CN" sz="1000" i="1" dirty="0">
                <a:solidFill>
                  <a:schemeClr val="bg1">
                    <a:alpha val="45000"/>
                  </a:schemeClr>
                </a:solidFill>
                <a:cs typeface="+mn-ea"/>
                <a:sym typeface="+mn-lt"/>
              </a:rPr>
              <a:t>ACCOUNTING PROFESSION</a:t>
            </a:r>
            <a:endParaRPr lang="en-US" altLang="zh-CN" sz="1000" i="1" dirty="0">
              <a:solidFill>
                <a:schemeClr val="bg1">
                  <a:alpha val="45000"/>
                </a:schemeClr>
              </a:solidFill>
              <a:cs typeface="+mn-ea"/>
              <a:sym typeface="+mn-lt"/>
            </a:endParaRPr>
          </a:p>
        </p:txBody>
      </p:sp>
      <p:sp>
        <p:nvSpPr>
          <p:cNvPr id="100" name="文本框 99"/>
          <p:cNvSpPr txBox="1"/>
          <p:nvPr/>
        </p:nvSpPr>
        <p:spPr>
          <a:xfrm>
            <a:off x="7410043" y="3569559"/>
            <a:ext cx="3044778" cy="203645"/>
          </a:xfrm>
          <a:prstGeom prst="rect">
            <a:avLst/>
          </a:prstGeom>
          <a:noFill/>
        </p:spPr>
        <p:txBody>
          <a:bodyPr wrap="square" lIns="0" tIns="0" rIns="0" bIns="0" rtlCol="0">
            <a:spAutoFit/>
          </a:bodyPr>
          <a:lstStyle/>
          <a:p>
            <a:pPr algn="dist">
              <a:lnSpc>
                <a:spcPct val="150000"/>
              </a:lnSpc>
            </a:pPr>
            <a:r>
              <a:rPr lang="en-US" altLang="zh-CN" sz="1000" i="1" dirty="0">
                <a:solidFill>
                  <a:schemeClr val="bg1">
                    <a:alpha val="45000"/>
                  </a:schemeClr>
                </a:solidFill>
                <a:cs typeface="+mn-ea"/>
                <a:sym typeface="+mn-lt"/>
              </a:rPr>
              <a:t>ACCOUNTING PROFESSION</a:t>
            </a:r>
            <a:endParaRPr lang="en-US" altLang="zh-CN" sz="1000" i="1" dirty="0">
              <a:solidFill>
                <a:schemeClr val="bg1">
                  <a:alpha val="45000"/>
                </a:schemeClr>
              </a:solidFill>
              <a:cs typeface="+mn-ea"/>
              <a:sym typeface="+mn-lt"/>
            </a:endParaRPr>
          </a:p>
        </p:txBody>
      </p:sp>
      <p:sp>
        <p:nvSpPr>
          <p:cNvPr id="101" name="文本框 100"/>
          <p:cNvSpPr txBox="1"/>
          <p:nvPr/>
        </p:nvSpPr>
        <p:spPr>
          <a:xfrm>
            <a:off x="7410043" y="4696258"/>
            <a:ext cx="3044778" cy="203645"/>
          </a:xfrm>
          <a:prstGeom prst="rect">
            <a:avLst/>
          </a:prstGeom>
          <a:noFill/>
        </p:spPr>
        <p:txBody>
          <a:bodyPr wrap="square" lIns="0" tIns="0" rIns="0" bIns="0" rtlCol="0">
            <a:spAutoFit/>
          </a:bodyPr>
          <a:lstStyle/>
          <a:p>
            <a:pPr algn="dist">
              <a:lnSpc>
                <a:spcPct val="150000"/>
              </a:lnSpc>
            </a:pPr>
            <a:r>
              <a:rPr lang="en-US" altLang="zh-CN" sz="1000" i="1" dirty="0">
                <a:solidFill>
                  <a:schemeClr val="bg1">
                    <a:alpha val="45000"/>
                  </a:schemeClr>
                </a:solidFill>
                <a:cs typeface="+mn-ea"/>
                <a:sym typeface="+mn-lt"/>
              </a:rPr>
              <a:t>ACCOUNTING PROFESSION</a:t>
            </a:r>
            <a:endParaRPr lang="en-US" altLang="zh-CN" sz="1000" i="1" dirty="0">
              <a:solidFill>
                <a:schemeClr val="bg1">
                  <a:alpha val="45000"/>
                </a:schemeClr>
              </a:solidFill>
              <a:cs typeface="+mn-ea"/>
              <a:sym typeface="+mn-lt"/>
            </a:endParaRPr>
          </a:p>
        </p:txBody>
      </p:sp>
      <p:sp>
        <p:nvSpPr>
          <p:cNvPr id="102" name="文本框 101"/>
          <p:cNvSpPr txBox="1"/>
          <p:nvPr/>
        </p:nvSpPr>
        <p:spPr>
          <a:xfrm>
            <a:off x="7410043" y="5822957"/>
            <a:ext cx="3044778" cy="203645"/>
          </a:xfrm>
          <a:prstGeom prst="rect">
            <a:avLst/>
          </a:prstGeom>
          <a:noFill/>
        </p:spPr>
        <p:txBody>
          <a:bodyPr wrap="square" lIns="0" tIns="0" rIns="0" bIns="0" rtlCol="0">
            <a:spAutoFit/>
          </a:bodyPr>
          <a:lstStyle/>
          <a:p>
            <a:pPr algn="dist">
              <a:lnSpc>
                <a:spcPct val="150000"/>
              </a:lnSpc>
            </a:pPr>
            <a:r>
              <a:rPr lang="en-US" altLang="zh-CN" sz="1000" i="1" dirty="0">
                <a:solidFill>
                  <a:schemeClr val="bg1">
                    <a:alpha val="45000"/>
                  </a:schemeClr>
                </a:solidFill>
                <a:cs typeface="+mn-ea"/>
                <a:sym typeface="+mn-lt"/>
              </a:rPr>
              <a:t>ACCOUNTING PROFESSION</a:t>
            </a:r>
            <a:endParaRPr lang="en-US" altLang="zh-CN" sz="1000" i="1" dirty="0">
              <a:solidFill>
                <a:schemeClr val="bg1">
                  <a:alpha val="45000"/>
                </a:schemeClr>
              </a:solidFill>
              <a:cs typeface="+mn-ea"/>
              <a:sym typeface="+mn-lt"/>
            </a:endParaRPr>
          </a:p>
        </p:txBody>
      </p:sp>
      <p:grpSp>
        <p:nvGrpSpPr>
          <p:cNvPr id="30" name="组合 29"/>
          <p:cNvGrpSpPr/>
          <p:nvPr/>
        </p:nvGrpSpPr>
        <p:grpSpPr>
          <a:xfrm>
            <a:off x="627871" y="1087556"/>
            <a:ext cx="4685358" cy="4685358"/>
            <a:chOff x="6403428" y="993228"/>
            <a:chExt cx="4871544" cy="4871544"/>
          </a:xfrm>
        </p:grpSpPr>
        <p:sp>
          <p:nvSpPr>
            <p:cNvPr id="31" name="椭圆 30"/>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2" name="椭圆 31"/>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3" name="椭圆 32"/>
            <p:cNvSpPr/>
            <p:nvPr/>
          </p:nvSpPr>
          <p:spPr>
            <a:xfrm flipH="1">
              <a:off x="7256069" y="1845867"/>
              <a:ext cx="3166263" cy="3166266"/>
            </a:xfrm>
            <a:prstGeom prst="ellipse">
              <a:avLst/>
            </a:prstGeom>
            <a:blipFill dpi="0" rotWithShape="1">
              <a:blip r:embed="rId2"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椭圆 33"/>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3"/>
    </p:custDataLst>
  </p:cSld>
  <p:clrMapOvr>
    <a:masterClrMapping/>
  </p:clrMapOvr>
  <mc:AlternateContent xmlns:mc="http://schemas.openxmlformats.org/markup-compatibility/2006">
    <mc:Choice xmlns:p14="http://schemas.microsoft.com/office/powerpoint/2010/main" Requires="p14">
      <p:transition spd="med" p14:dur="700" advTm="5000">
        <p:fade/>
      </p:transition>
    </mc:Choice>
    <mc:Fallback>
      <p:transition spd="med"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stCondLst>
                                            <p:cond delay="0"/>
                                          </p:stCondLst>
                                        </p:cTn>
                                        <p:tgtEl>
                                          <p:spTgt spid="22"/>
                                        </p:tgtEl>
                                      </p:cBhvr>
                                    </p:animEffect>
                                    <p:anim to="0" calcmode="lin" valueType="num">
                                      <p:cBhvr>
                                        <p:cTn id="8" dur="500" fill="hold">
                                          <p:stCondLst>
                                            <p:cond delay="0"/>
                                          </p:stCondLst>
                                        </p:cTn>
                                        <p:tgtEl>
                                          <p:spTgt spid="22"/>
                                        </p:tgtEl>
                                        <p:attrNameLst>
                                          <p:attrName>ppt_x</p:attrName>
                                        </p:attrNameLst>
                                      </p:cBhvr>
                                      <p:tavLst>
                                        <p:tav tm="0">
                                          <p:val>
                                            <p:strVal val="#ppt_x-.05"/>
                                          </p:val>
                                        </p:tav>
                                        <p:tav tm="100000">
                                          <p:val>
                                            <p:strVal val="#ppt_x"/>
                                          </p:val>
                                        </p:tav>
                                      </p:tavLst>
                                    </p:anim>
                                  </p:childTnLst>
                                </p:cTn>
                              </p:par>
                            </p:childTnLst>
                          </p:cTn>
                        </p:par>
                        <p:par>
                          <p:cTn id="9" fill="hold">
                            <p:stCondLst>
                              <p:cond delay="500"/>
                            </p:stCondLst>
                            <p:childTnLst>
                              <p:par>
                                <p:cTn id="10" presetID="10" presetClass="entr" presetSubtype="0" decel="100000"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stCondLst>
                                            <p:cond delay="0"/>
                                          </p:stCondLst>
                                        </p:cTn>
                                        <p:tgtEl>
                                          <p:spTgt spid="15"/>
                                        </p:tgtEl>
                                      </p:cBhvr>
                                    </p:animEffect>
                                    <p:anim to="0" calcmode="lin" valueType="num">
                                      <p:cBhvr>
                                        <p:cTn id="13" dur="500" fill="hold">
                                          <p:stCondLst>
                                            <p:cond delay="0"/>
                                          </p:stCondLst>
                                        </p:cTn>
                                        <p:tgtEl>
                                          <p:spTgt spid="15"/>
                                        </p:tgtEl>
                                        <p:attrNameLst>
                                          <p:attrName>ppt_x</p:attrName>
                                        </p:attrNameLst>
                                      </p:cBhvr>
                                      <p:tavLst>
                                        <p:tav tm="0">
                                          <p:val>
                                            <p:strVal val="#ppt_x+.05"/>
                                          </p:val>
                                        </p:tav>
                                        <p:tav tm="100000">
                                          <p:val>
                                            <p:strVal val="#ppt_x"/>
                                          </p:val>
                                        </p:tav>
                                      </p:tavLst>
                                    </p:anim>
                                  </p:childTnLst>
                                </p:cTn>
                              </p:par>
                            </p:childTnLst>
                          </p:cTn>
                        </p:par>
                        <p:par>
                          <p:cTn id="14" fill="hold">
                            <p:stCondLst>
                              <p:cond delay="1000"/>
                            </p:stCondLst>
                            <p:childTnLst>
                              <p:par>
                                <p:cTn id="15" presetID="10" presetClass="entr" presetSubtype="0" decel="100000"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stCondLst>
                                            <p:cond delay="0"/>
                                          </p:stCondLst>
                                        </p:cTn>
                                        <p:tgtEl>
                                          <p:spTgt spid="17"/>
                                        </p:tgtEl>
                                      </p:cBhvr>
                                    </p:animEffect>
                                    <p:anim to="0" calcmode="lin" valueType="num">
                                      <p:cBhvr>
                                        <p:cTn id="18" dur="500" fill="hold">
                                          <p:stCondLst>
                                            <p:cond delay="0"/>
                                          </p:stCondLst>
                                        </p:cTn>
                                        <p:tgtEl>
                                          <p:spTgt spid="17"/>
                                        </p:tgtEl>
                                        <p:attrNameLst>
                                          <p:attrName>ppt_x</p:attrName>
                                        </p:attrNameLst>
                                      </p:cBhvr>
                                      <p:tavLst>
                                        <p:tav tm="0">
                                          <p:val>
                                            <p:strVal val="#ppt_x+.05"/>
                                          </p:val>
                                        </p:tav>
                                        <p:tav tm="100000">
                                          <p:val>
                                            <p:strVal val="#ppt_x"/>
                                          </p:val>
                                        </p:tav>
                                      </p:tavLst>
                                    </p:anim>
                                  </p:childTnLst>
                                </p:cTn>
                              </p:par>
                            </p:childTnLst>
                          </p:cTn>
                        </p:par>
                        <p:par>
                          <p:cTn id="19" fill="hold">
                            <p:stCondLst>
                              <p:cond delay="1500"/>
                            </p:stCondLst>
                            <p:childTnLst>
                              <p:par>
                                <p:cTn id="20" presetID="10" presetClass="entr" presetSubtype="0" decel="100000"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stCondLst>
                                            <p:cond delay="0"/>
                                          </p:stCondLst>
                                        </p:cTn>
                                        <p:tgtEl>
                                          <p:spTgt spid="19"/>
                                        </p:tgtEl>
                                      </p:cBhvr>
                                    </p:animEffect>
                                    <p:anim to="0" calcmode="lin" valueType="num">
                                      <p:cBhvr>
                                        <p:cTn id="23" dur="500" fill="hold">
                                          <p:stCondLst>
                                            <p:cond delay="0"/>
                                          </p:stCondLst>
                                        </p:cTn>
                                        <p:tgtEl>
                                          <p:spTgt spid="19"/>
                                        </p:tgtEl>
                                        <p:attrNameLst>
                                          <p:attrName>ppt_x</p:attrName>
                                        </p:attrNameLst>
                                      </p:cBhvr>
                                      <p:tavLst>
                                        <p:tav tm="0">
                                          <p:val>
                                            <p:strVal val="#ppt_x+.05"/>
                                          </p:val>
                                        </p:tav>
                                        <p:tav tm="100000">
                                          <p:val>
                                            <p:strVal val="#ppt_x"/>
                                          </p:val>
                                        </p:tav>
                                      </p:tavLst>
                                    </p:anim>
                                  </p:childTnLst>
                                </p:cTn>
                              </p:par>
                            </p:childTnLst>
                          </p:cTn>
                        </p:par>
                        <p:par>
                          <p:cTn id="24" fill="hold">
                            <p:stCondLst>
                              <p:cond delay="2000"/>
                            </p:stCondLst>
                            <p:childTnLst>
                              <p:par>
                                <p:cTn id="25" presetID="10" presetClass="entr" presetSubtype="0" decel="100000"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stCondLst>
                                            <p:cond delay="0"/>
                                          </p:stCondLst>
                                        </p:cTn>
                                        <p:tgtEl>
                                          <p:spTgt spid="21"/>
                                        </p:tgtEl>
                                      </p:cBhvr>
                                    </p:animEffect>
                                    <p:anim to="0" calcmode="lin" valueType="num">
                                      <p:cBhvr>
                                        <p:cTn id="28" dur="500" fill="hold">
                                          <p:stCondLst>
                                            <p:cond delay="0"/>
                                          </p:stCondLst>
                                        </p:cTn>
                                        <p:tgtEl>
                                          <p:spTgt spid="21"/>
                                        </p:tgtEl>
                                        <p:attrNameLst>
                                          <p:attrName>ppt_x</p:attrName>
                                        </p:attrNameLst>
                                      </p:cBhvr>
                                      <p:tavLst>
                                        <p:tav tm="0">
                                          <p:val>
                                            <p:strVal val="#ppt_x+.05"/>
                                          </p:val>
                                        </p:tav>
                                        <p:tav tm="100000">
                                          <p:val>
                                            <p:strVal val="#ppt_x"/>
                                          </p:val>
                                        </p:tav>
                                      </p:tavLst>
                                    </p:anim>
                                  </p:childTnLst>
                                </p:cTn>
                              </p:par>
                            </p:childTnLst>
                          </p:cTn>
                        </p:par>
                        <p:par>
                          <p:cTn id="29" fill="hold">
                            <p:stCondLst>
                              <p:cond delay="2500"/>
                            </p:stCondLst>
                            <p:childTnLst>
                              <p:par>
                                <p:cTn id="30" presetID="10" presetClass="entr" presetSubtype="0" decel="100000" fill="hold" grpId="0" nodeType="afterEffect">
                                  <p:stCondLst>
                                    <p:cond delay="0"/>
                                  </p:stCondLst>
                                  <p:childTnLst>
                                    <p:set>
                                      <p:cBhvr>
                                        <p:cTn id="31" dur="1" fill="hold">
                                          <p:stCondLst>
                                            <p:cond delay="0"/>
                                          </p:stCondLst>
                                        </p:cTn>
                                        <p:tgtEl>
                                          <p:spTgt spid="96"/>
                                        </p:tgtEl>
                                        <p:attrNameLst>
                                          <p:attrName>style.visibility</p:attrName>
                                        </p:attrNameLst>
                                      </p:cBhvr>
                                      <p:to>
                                        <p:strVal val="visible"/>
                                      </p:to>
                                    </p:set>
                                    <p:animEffect transition="in" filter="fade">
                                      <p:cBhvr>
                                        <p:cTn id="32" dur="500">
                                          <p:stCondLst>
                                            <p:cond delay="0"/>
                                          </p:stCondLst>
                                        </p:cTn>
                                        <p:tgtEl>
                                          <p:spTgt spid="96"/>
                                        </p:tgtEl>
                                      </p:cBhvr>
                                    </p:animEffect>
                                    <p:anim to="0" calcmode="lin" valueType="num">
                                      <p:cBhvr>
                                        <p:cTn id="33" dur="500" fill="hold">
                                          <p:stCondLst>
                                            <p:cond delay="0"/>
                                          </p:stCondLst>
                                        </p:cTn>
                                        <p:tgtEl>
                                          <p:spTgt spid="96"/>
                                        </p:tgtEl>
                                        <p:attrNameLst>
                                          <p:attrName>ppt_x</p:attrName>
                                        </p:attrNameLst>
                                      </p:cBhvr>
                                      <p:tavLst>
                                        <p:tav tm="0">
                                          <p:val>
                                            <p:strVal val="#ppt_x+.05"/>
                                          </p:val>
                                        </p:tav>
                                        <p:tav tm="100000">
                                          <p:val>
                                            <p:strVal val="#ppt_x"/>
                                          </p:val>
                                        </p:tav>
                                      </p:tavLst>
                                    </p:anim>
                                  </p:childTnLst>
                                </p:cTn>
                              </p:par>
                            </p:childTnLst>
                          </p:cTn>
                        </p:par>
                        <p:par>
                          <p:cTn id="34" fill="hold">
                            <p:stCondLst>
                              <p:cond delay="3000"/>
                            </p:stCondLst>
                            <p:childTnLst>
                              <p:par>
                                <p:cTn id="35" presetID="10" presetClass="entr" presetSubtype="0" decel="100000" fill="hold" grpId="0" nodeType="afterEffect">
                                  <p:stCondLst>
                                    <p:cond delay="0"/>
                                  </p:stCondLst>
                                  <p:childTnLst>
                                    <p:set>
                                      <p:cBhvr>
                                        <p:cTn id="36" dur="1" fill="hold">
                                          <p:stCondLst>
                                            <p:cond delay="0"/>
                                          </p:stCondLst>
                                        </p:cTn>
                                        <p:tgtEl>
                                          <p:spTgt spid="100"/>
                                        </p:tgtEl>
                                        <p:attrNameLst>
                                          <p:attrName>style.visibility</p:attrName>
                                        </p:attrNameLst>
                                      </p:cBhvr>
                                      <p:to>
                                        <p:strVal val="visible"/>
                                      </p:to>
                                    </p:set>
                                    <p:animEffect transition="in" filter="fade">
                                      <p:cBhvr>
                                        <p:cTn id="37" dur="500">
                                          <p:stCondLst>
                                            <p:cond delay="0"/>
                                          </p:stCondLst>
                                        </p:cTn>
                                        <p:tgtEl>
                                          <p:spTgt spid="100"/>
                                        </p:tgtEl>
                                      </p:cBhvr>
                                    </p:animEffect>
                                    <p:anim to="0" calcmode="lin" valueType="num">
                                      <p:cBhvr>
                                        <p:cTn id="38" dur="500" fill="hold">
                                          <p:stCondLst>
                                            <p:cond delay="0"/>
                                          </p:stCondLst>
                                        </p:cTn>
                                        <p:tgtEl>
                                          <p:spTgt spid="100"/>
                                        </p:tgtEl>
                                        <p:attrNameLst>
                                          <p:attrName>ppt_x</p:attrName>
                                        </p:attrNameLst>
                                      </p:cBhvr>
                                      <p:tavLst>
                                        <p:tav tm="0">
                                          <p:val>
                                            <p:strVal val="#ppt_x+.05"/>
                                          </p:val>
                                        </p:tav>
                                        <p:tav tm="100000">
                                          <p:val>
                                            <p:strVal val="#ppt_x"/>
                                          </p:val>
                                        </p:tav>
                                      </p:tavLst>
                                    </p:anim>
                                  </p:childTnLst>
                                </p:cTn>
                              </p:par>
                            </p:childTnLst>
                          </p:cTn>
                        </p:par>
                        <p:par>
                          <p:cTn id="39" fill="hold">
                            <p:stCondLst>
                              <p:cond delay="3500"/>
                            </p:stCondLst>
                            <p:childTnLst>
                              <p:par>
                                <p:cTn id="40" presetID="10" presetClass="entr" presetSubtype="0" decel="100000" fill="hold" grpId="0" nodeType="afterEffect">
                                  <p:stCondLst>
                                    <p:cond delay="0"/>
                                  </p:stCondLst>
                                  <p:childTnLst>
                                    <p:set>
                                      <p:cBhvr>
                                        <p:cTn id="41" dur="1" fill="hold">
                                          <p:stCondLst>
                                            <p:cond delay="0"/>
                                          </p:stCondLst>
                                        </p:cTn>
                                        <p:tgtEl>
                                          <p:spTgt spid="101"/>
                                        </p:tgtEl>
                                        <p:attrNameLst>
                                          <p:attrName>style.visibility</p:attrName>
                                        </p:attrNameLst>
                                      </p:cBhvr>
                                      <p:to>
                                        <p:strVal val="visible"/>
                                      </p:to>
                                    </p:set>
                                    <p:animEffect transition="in" filter="fade">
                                      <p:cBhvr>
                                        <p:cTn id="42" dur="500">
                                          <p:stCondLst>
                                            <p:cond delay="0"/>
                                          </p:stCondLst>
                                        </p:cTn>
                                        <p:tgtEl>
                                          <p:spTgt spid="101"/>
                                        </p:tgtEl>
                                      </p:cBhvr>
                                    </p:animEffect>
                                    <p:anim to="0" calcmode="lin" valueType="num">
                                      <p:cBhvr>
                                        <p:cTn id="43" dur="500" fill="hold">
                                          <p:stCondLst>
                                            <p:cond delay="0"/>
                                          </p:stCondLst>
                                        </p:cTn>
                                        <p:tgtEl>
                                          <p:spTgt spid="101"/>
                                        </p:tgtEl>
                                        <p:attrNameLst>
                                          <p:attrName>ppt_x</p:attrName>
                                        </p:attrNameLst>
                                      </p:cBhvr>
                                      <p:tavLst>
                                        <p:tav tm="0">
                                          <p:val>
                                            <p:strVal val="#ppt_x+.05"/>
                                          </p:val>
                                        </p:tav>
                                        <p:tav tm="100000">
                                          <p:val>
                                            <p:strVal val="#ppt_x"/>
                                          </p:val>
                                        </p:tav>
                                      </p:tavLst>
                                    </p:anim>
                                  </p:childTnLst>
                                </p:cTn>
                              </p:par>
                            </p:childTnLst>
                          </p:cTn>
                        </p:par>
                        <p:par>
                          <p:cTn id="44" fill="hold">
                            <p:stCondLst>
                              <p:cond delay="4000"/>
                            </p:stCondLst>
                            <p:childTnLst>
                              <p:par>
                                <p:cTn id="45" presetID="10" presetClass="entr" presetSubtype="0" decel="100000" fill="hold" grpId="0" nodeType="afterEffect">
                                  <p:stCondLst>
                                    <p:cond delay="0"/>
                                  </p:stCondLst>
                                  <p:childTnLst>
                                    <p:set>
                                      <p:cBhvr>
                                        <p:cTn id="46" dur="1" fill="hold">
                                          <p:stCondLst>
                                            <p:cond delay="0"/>
                                          </p:stCondLst>
                                        </p:cTn>
                                        <p:tgtEl>
                                          <p:spTgt spid="102"/>
                                        </p:tgtEl>
                                        <p:attrNameLst>
                                          <p:attrName>style.visibility</p:attrName>
                                        </p:attrNameLst>
                                      </p:cBhvr>
                                      <p:to>
                                        <p:strVal val="visible"/>
                                      </p:to>
                                    </p:set>
                                    <p:animEffect transition="in" filter="fade">
                                      <p:cBhvr>
                                        <p:cTn id="47" dur="500">
                                          <p:stCondLst>
                                            <p:cond delay="0"/>
                                          </p:stCondLst>
                                        </p:cTn>
                                        <p:tgtEl>
                                          <p:spTgt spid="102"/>
                                        </p:tgtEl>
                                      </p:cBhvr>
                                    </p:animEffect>
                                    <p:anim to="0" calcmode="lin" valueType="num">
                                      <p:cBhvr>
                                        <p:cTn id="48" dur="500" fill="hold">
                                          <p:stCondLst>
                                            <p:cond delay="0"/>
                                          </p:stCondLst>
                                        </p:cTn>
                                        <p:tgtEl>
                                          <p:spTgt spid="102"/>
                                        </p:tgtEl>
                                        <p:attrNameLst>
                                          <p:attrName>ppt_x</p:attrName>
                                        </p:attrNameLst>
                                      </p:cBhvr>
                                      <p:tavLst>
                                        <p:tav tm="0">
                                          <p:val>
                                            <p:strVal val="#ppt_x+.05"/>
                                          </p:val>
                                        </p:tav>
                                        <p:tav tm="100000">
                                          <p:val>
                                            <p:strVal val="#ppt_x"/>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wipe(down)">
                                      <p:cBhvr>
                                        <p:cTn id="53" dur="500"/>
                                        <p:tgtEl>
                                          <p:spTgt spid="56"/>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wipe(down)">
                                      <p:cBhvr>
                                        <p:cTn id="56"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9" grpId="0"/>
      <p:bldP spid="96" grpId="0"/>
      <p:bldP spid="100" grpId="0"/>
      <p:bldP spid="101" grpId="0"/>
      <p:bldP spid="10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5" name="组合 24"/>
          <p:cNvGrpSpPr/>
          <p:nvPr/>
        </p:nvGrpSpPr>
        <p:grpSpPr>
          <a:xfrm>
            <a:off x="704720" y="697319"/>
            <a:ext cx="4236488" cy="474481"/>
            <a:chOff x="704720" y="697319"/>
            <a:chExt cx="4236488" cy="474481"/>
          </a:xfrm>
        </p:grpSpPr>
        <p:grpSp>
          <p:nvGrpSpPr>
            <p:cNvPr id="24" name="组合 23"/>
            <p:cNvGrpSpPr/>
            <p:nvPr/>
          </p:nvGrpSpPr>
          <p:grpSpPr>
            <a:xfrm>
              <a:off x="704720" y="697319"/>
              <a:ext cx="3166876" cy="474481"/>
              <a:chOff x="571370" y="697319"/>
              <a:chExt cx="3166876" cy="474481"/>
            </a:xfrm>
          </p:grpSpPr>
          <p:sp>
            <p:nvSpPr>
              <p:cNvPr id="59" name="文本框 5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总结分析与结论</a:t>
                </a:r>
                <a:endParaRPr lang="zh-CN" altLang="en-US" sz="2800" dirty="0">
                  <a:solidFill>
                    <a:srgbClr val="4F7D94"/>
                  </a:solidFill>
                  <a:cs typeface="+mn-ea"/>
                  <a:sym typeface="+mn-lt"/>
                </a:endParaRPr>
              </a:p>
            </p:txBody>
          </p:sp>
          <p:grpSp>
            <p:nvGrpSpPr>
              <p:cNvPr id="60" name="组合 59"/>
              <p:cNvGrpSpPr/>
              <p:nvPr/>
            </p:nvGrpSpPr>
            <p:grpSpPr>
              <a:xfrm>
                <a:off x="571370" y="697319"/>
                <a:ext cx="467453" cy="467453"/>
                <a:chOff x="10357798" y="5176240"/>
                <a:chExt cx="703860" cy="703860"/>
              </a:xfrm>
            </p:grpSpPr>
            <p:sp>
              <p:nvSpPr>
                <p:cNvPr id="61" name="椭圆 60"/>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63"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64" name="文本框 63"/>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PART-04</a:t>
              </a:r>
              <a:endParaRPr lang="zh-CN" altLang="en-US" sz="1400" spc="300" dirty="0">
                <a:solidFill>
                  <a:srgbClr val="4F7D94"/>
                </a:solidFill>
                <a:cs typeface="+mn-ea"/>
                <a:sym typeface="+mn-lt"/>
              </a:endParaRPr>
            </a:p>
          </p:txBody>
        </p:sp>
      </p:grpSp>
      <p:grpSp>
        <p:nvGrpSpPr>
          <p:cNvPr id="19" name="组合 18"/>
          <p:cNvGrpSpPr/>
          <p:nvPr/>
        </p:nvGrpSpPr>
        <p:grpSpPr>
          <a:xfrm>
            <a:off x="6357400" y="2091155"/>
            <a:ext cx="4640799" cy="2998187"/>
            <a:chOff x="1290100" y="2533794"/>
            <a:chExt cx="4640799" cy="2998187"/>
          </a:xfrm>
        </p:grpSpPr>
        <p:sp>
          <p:nvSpPr>
            <p:cNvPr id="88" name="PA-文本框 89"/>
            <p:cNvSpPr txBox="1"/>
            <p:nvPr>
              <p:custDataLst>
                <p:tags r:id="rId1"/>
              </p:custDataLst>
            </p:nvPr>
          </p:nvSpPr>
          <p:spPr>
            <a:xfrm flipH="1">
              <a:off x="1290102" y="2533794"/>
              <a:ext cx="3272531" cy="488724"/>
            </a:xfrm>
            <a:prstGeom prst="rect">
              <a:avLst/>
            </a:prstGeom>
            <a:noFill/>
          </p:spPr>
          <p:txBody>
            <a:bodyPr wrap="square" lIns="0" tIns="0" rIns="0" bIns="0" rtlCol="0">
              <a:spAutoFit/>
            </a:bodyPr>
            <a:lstStyle/>
            <a:p>
              <a:pPr hangingPunct="0">
                <a:lnSpc>
                  <a:spcPct val="150000"/>
                </a:lnSpc>
              </a:pPr>
              <a:r>
                <a:rPr lang="zh-CN" altLang="en-US" sz="2400" dirty="0">
                  <a:solidFill>
                    <a:srgbClr val="4F7D94"/>
                  </a:solidFill>
                  <a:cs typeface="+mn-ea"/>
                  <a:sym typeface="+mn-lt"/>
                </a:rPr>
                <a:t>简化工作流程</a:t>
              </a:r>
              <a:endParaRPr lang="zh-CN" altLang="en-US" sz="2400" dirty="0">
                <a:solidFill>
                  <a:srgbClr val="4F7D94"/>
                </a:solidFill>
                <a:cs typeface="+mn-ea"/>
                <a:sym typeface="+mn-lt"/>
              </a:endParaRPr>
            </a:p>
          </p:txBody>
        </p:sp>
        <p:sp>
          <p:nvSpPr>
            <p:cNvPr id="37" name="PA-文本框 89"/>
            <p:cNvSpPr txBox="1"/>
            <p:nvPr>
              <p:custDataLst>
                <p:tags r:id="rId2"/>
              </p:custDataLst>
            </p:nvPr>
          </p:nvSpPr>
          <p:spPr>
            <a:xfrm flipH="1">
              <a:off x="1290100" y="3315990"/>
              <a:ext cx="4640799" cy="2215991"/>
            </a:xfrm>
            <a:prstGeom prst="rect">
              <a:avLst/>
            </a:prstGeom>
            <a:noFill/>
          </p:spPr>
          <p:txBody>
            <a:bodyPr wrap="square" lIns="0" tIns="0" rIns="0" bIns="0" rtlCol="0">
              <a:spAutoFit/>
            </a:bodyPr>
            <a:lstStyle/>
            <a:p>
              <a:pPr marL="342900" indent="-342900" hangingPunct="0">
                <a:lnSpc>
                  <a:spcPct val="150000"/>
                </a:lnSpc>
                <a:buFont typeface="+mj-lt"/>
                <a:buAutoNum type="arabicPeriod"/>
              </a:pPr>
              <a:r>
                <a:rPr lang="zh-CN" altLang="en-US" sz="1600" dirty="0">
                  <a:solidFill>
                    <a:schemeClr val="tx1">
                      <a:lumMod val="85000"/>
                      <a:lumOff val="15000"/>
                    </a:schemeClr>
                  </a:solidFill>
                  <a:cs typeface="+mn-ea"/>
                  <a:sym typeface="+mn-lt"/>
                </a:rPr>
                <a:t>为了在事业单位中建立具有良好约束利于激励效应的管理机制</a:t>
              </a:r>
              <a:endParaRPr lang="en-US" altLang="zh-CN" sz="1600" dirty="0">
                <a:solidFill>
                  <a:schemeClr val="tx1">
                    <a:lumMod val="85000"/>
                    <a:lumOff val="15000"/>
                  </a:schemeClr>
                </a:solidFill>
                <a:cs typeface="+mn-ea"/>
                <a:sym typeface="+mn-lt"/>
              </a:endParaRPr>
            </a:p>
            <a:p>
              <a:pPr marL="342900" indent="-342900" hangingPunct="0">
                <a:lnSpc>
                  <a:spcPct val="150000"/>
                </a:lnSpc>
                <a:buFont typeface="+mj-lt"/>
                <a:buAutoNum type="arabicPeriod"/>
              </a:pPr>
              <a:r>
                <a:rPr lang="zh-CN" altLang="en-US" sz="1600" dirty="0">
                  <a:solidFill>
                    <a:schemeClr val="tx1">
                      <a:lumMod val="85000"/>
                      <a:lumOff val="15000"/>
                    </a:schemeClr>
                  </a:solidFill>
                  <a:cs typeface="+mn-ea"/>
                  <a:sym typeface="+mn-lt"/>
                </a:rPr>
                <a:t>推动事业单位运营监管工作的顺利进行</a:t>
              </a:r>
              <a:endParaRPr lang="en-US" altLang="zh-CN" sz="1600" dirty="0">
                <a:solidFill>
                  <a:schemeClr val="tx1">
                    <a:lumMod val="85000"/>
                    <a:lumOff val="15000"/>
                  </a:schemeClr>
                </a:solidFill>
                <a:cs typeface="+mn-ea"/>
                <a:sym typeface="+mn-lt"/>
              </a:endParaRPr>
            </a:p>
            <a:p>
              <a:pPr marL="342900" indent="-342900" hangingPunct="0">
                <a:lnSpc>
                  <a:spcPct val="150000"/>
                </a:lnSpc>
                <a:buFont typeface="+mj-lt"/>
                <a:buAutoNum type="arabicPeriod"/>
              </a:pPr>
              <a:r>
                <a:rPr lang="zh-CN" altLang="en-US" sz="1600" dirty="0">
                  <a:solidFill>
                    <a:schemeClr val="tx1">
                      <a:lumMod val="85000"/>
                      <a:lumOff val="15000"/>
                    </a:schemeClr>
                  </a:solidFill>
                  <a:cs typeface="+mn-ea"/>
                  <a:sym typeface="+mn-lt"/>
                </a:rPr>
                <a:t>政府开始尝试在事业单位中进行财务会计制度的改革。</a:t>
              </a:r>
              <a:endParaRPr lang="en-US" altLang="zh-CN" sz="1600" dirty="0">
                <a:solidFill>
                  <a:schemeClr val="tx1">
                    <a:lumMod val="85000"/>
                    <a:lumOff val="15000"/>
                  </a:schemeClr>
                </a:solidFill>
                <a:cs typeface="+mn-ea"/>
                <a:sym typeface="+mn-lt"/>
              </a:endParaRPr>
            </a:p>
            <a:p>
              <a:pPr marL="342900" indent="-342900" hangingPunct="0">
                <a:lnSpc>
                  <a:spcPct val="150000"/>
                </a:lnSpc>
                <a:buFont typeface="+mj-lt"/>
                <a:buAutoNum type="arabicPeriod"/>
              </a:pPr>
              <a:r>
                <a:rPr lang="zh-CN" altLang="en-US" sz="1600" dirty="0">
                  <a:solidFill>
                    <a:schemeClr val="tx1">
                      <a:lumMod val="85000"/>
                      <a:lumOff val="15000"/>
                    </a:schemeClr>
                  </a:solidFill>
                  <a:cs typeface="+mn-ea"/>
                  <a:sym typeface="+mn-lt"/>
                </a:rPr>
                <a:t>加强了对于事业单位的监管力度</a:t>
              </a:r>
              <a:endParaRPr lang="zh-CN" altLang="en-US" sz="1600" dirty="0">
                <a:solidFill>
                  <a:schemeClr val="tx1">
                    <a:lumMod val="85000"/>
                    <a:lumOff val="15000"/>
                  </a:schemeClr>
                </a:solidFill>
                <a:cs typeface="+mn-ea"/>
                <a:sym typeface="+mn-lt"/>
              </a:endParaRPr>
            </a:p>
          </p:txBody>
        </p:sp>
      </p:grpSp>
      <p:sp>
        <p:nvSpPr>
          <p:cNvPr id="16" name="椭圆 15"/>
          <p:cNvSpPr/>
          <p:nvPr/>
        </p:nvSpPr>
        <p:spPr>
          <a:xfrm>
            <a:off x="997528" y="2423982"/>
            <a:ext cx="2204258" cy="2204258"/>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sp>
        <p:nvSpPr>
          <p:cNvPr id="42" name="椭圆 41"/>
          <p:cNvSpPr/>
          <p:nvPr/>
        </p:nvSpPr>
        <p:spPr>
          <a:xfrm>
            <a:off x="3469065" y="2423982"/>
            <a:ext cx="2204258" cy="2204258"/>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sp>
        <p:nvSpPr>
          <p:cNvPr id="46" name="PA-文本框 89"/>
          <p:cNvSpPr txBox="1"/>
          <p:nvPr>
            <p:custDataLst>
              <p:tags r:id="rId3"/>
            </p:custDataLst>
          </p:nvPr>
        </p:nvSpPr>
        <p:spPr>
          <a:xfrm flipH="1">
            <a:off x="1584325" y="4669255"/>
            <a:ext cx="1030664" cy="488724"/>
          </a:xfrm>
          <a:prstGeom prst="rect">
            <a:avLst/>
          </a:prstGeom>
          <a:noFill/>
        </p:spPr>
        <p:txBody>
          <a:bodyPr wrap="square" lIns="0" tIns="0" rIns="0" bIns="0" rtlCol="0">
            <a:spAutoFit/>
          </a:bodyPr>
          <a:lstStyle/>
          <a:p>
            <a:pPr algn="ctr" hangingPunct="0">
              <a:lnSpc>
                <a:spcPct val="150000"/>
              </a:lnSpc>
            </a:pPr>
            <a:r>
              <a:rPr lang="en-US" altLang="zh-CN" sz="2400" dirty="0">
                <a:solidFill>
                  <a:srgbClr val="4F7D94"/>
                </a:solidFill>
                <a:cs typeface="+mn-ea"/>
                <a:sym typeface="+mn-lt"/>
              </a:rPr>
              <a:t>No-01</a:t>
            </a:r>
            <a:endParaRPr lang="zh-CN" altLang="en-US" sz="2400" dirty="0">
              <a:solidFill>
                <a:srgbClr val="4F7D94"/>
              </a:solidFill>
              <a:cs typeface="+mn-ea"/>
              <a:sym typeface="+mn-lt"/>
            </a:endParaRPr>
          </a:p>
        </p:txBody>
      </p:sp>
      <p:sp>
        <p:nvSpPr>
          <p:cNvPr id="48" name="PA-文本框 89"/>
          <p:cNvSpPr txBox="1"/>
          <p:nvPr>
            <p:custDataLst>
              <p:tags r:id="rId4"/>
            </p:custDataLst>
          </p:nvPr>
        </p:nvSpPr>
        <p:spPr>
          <a:xfrm flipH="1">
            <a:off x="4055862" y="4669255"/>
            <a:ext cx="1030664" cy="488724"/>
          </a:xfrm>
          <a:prstGeom prst="rect">
            <a:avLst/>
          </a:prstGeom>
          <a:noFill/>
        </p:spPr>
        <p:txBody>
          <a:bodyPr wrap="square" lIns="0" tIns="0" rIns="0" bIns="0" rtlCol="0">
            <a:spAutoFit/>
          </a:bodyPr>
          <a:lstStyle/>
          <a:p>
            <a:pPr algn="ctr" hangingPunct="0">
              <a:lnSpc>
                <a:spcPct val="150000"/>
              </a:lnSpc>
            </a:pPr>
            <a:r>
              <a:rPr lang="en-US" altLang="zh-CN" sz="2400">
                <a:solidFill>
                  <a:srgbClr val="4F7D94"/>
                </a:solidFill>
                <a:cs typeface="+mn-ea"/>
                <a:sym typeface="+mn-lt"/>
              </a:rPr>
              <a:t>No-02</a:t>
            </a:r>
            <a:endParaRPr lang="zh-CN" altLang="en-US" sz="2400" dirty="0">
              <a:solidFill>
                <a:srgbClr val="4F7D94"/>
              </a:solidFill>
              <a:cs typeface="+mn-ea"/>
              <a:sym typeface="+mn-lt"/>
            </a:endParaRPr>
          </a:p>
        </p:txBody>
      </p:sp>
      <p:sp>
        <p:nvSpPr>
          <p:cNvPr id="49" name="椭圆 48"/>
          <p:cNvSpPr/>
          <p:nvPr/>
        </p:nvSpPr>
        <p:spPr>
          <a:xfrm>
            <a:off x="1216201" y="2642655"/>
            <a:ext cx="1766912" cy="1766912"/>
          </a:xfrm>
          <a:prstGeom prst="ellipse">
            <a:avLst/>
          </a:prstGeom>
          <a:blipFill dpi="0" rotWithShape="1">
            <a:blip r:embed="rId5" cstate="screen"/>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sp>
        <p:nvSpPr>
          <p:cNvPr id="51" name="椭圆 50"/>
          <p:cNvSpPr/>
          <p:nvPr/>
        </p:nvSpPr>
        <p:spPr>
          <a:xfrm>
            <a:off x="3687738" y="2642655"/>
            <a:ext cx="1766912" cy="1766912"/>
          </a:xfrm>
          <a:prstGeom prst="ellipse">
            <a:avLst/>
          </a:prstGeom>
          <a:blipFill dpi="0" rotWithShape="1">
            <a:blip r:embed="rId6" cstate="screen"/>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solidFill>
                <a:schemeClr val="bg1"/>
              </a:solidFill>
              <a:cs typeface="+mn-ea"/>
              <a:sym typeface="+mn-lt"/>
            </a:endParaRPr>
          </a:p>
        </p:txBody>
      </p:sp>
      <p:grpSp>
        <p:nvGrpSpPr>
          <p:cNvPr id="34" name="组合 33"/>
          <p:cNvGrpSpPr/>
          <p:nvPr/>
        </p:nvGrpSpPr>
        <p:grpSpPr>
          <a:xfrm>
            <a:off x="10493829" y="5619905"/>
            <a:ext cx="1698171" cy="1238094"/>
            <a:chOff x="6668995" y="2831314"/>
            <a:chExt cx="5523005" cy="4026686"/>
          </a:xfrm>
        </p:grpSpPr>
        <p:sp>
          <p:nvSpPr>
            <p:cNvPr id="35" name="任意多边形: 形状 34"/>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6" name="任意多边形: 形状 35"/>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7"/>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down)">
                                      <p:cBhvr>
                                        <p:cTn id="10" dur="500"/>
                                        <p:tgtEl>
                                          <p:spTgt spid="1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down)">
                                      <p:cBhvr>
                                        <p:cTn id="13" dur="500"/>
                                        <p:tgtEl>
                                          <p:spTgt spid="4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wipe(down)">
                                      <p:cBhvr>
                                        <p:cTn id="16" dur="500"/>
                                        <p:tgtEl>
                                          <p:spTgt spid="49"/>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ipe(down)">
                                      <p:cBhvr>
                                        <p:cTn id="19" dur="500"/>
                                        <p:tgtEl>
                                          <p:spTgt spid="5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down)">
                                      <p:cBhvr>
                                        <p:cTn id="24" dur="500"/>
                                        <p:tgtEl>
                                          <p:spTgt spid="19"/>
                                        </p:tgtEl>
                                      </p:cBhvr>
                                    </p:animEffect>
                                  </p:childTnLst>
                                </p:cTn>
                              </p:par>
                            </p:childTnLst>
                          </p:cTn>
                        </p:par>
                        <p:par>
                          <p:cTn id="25" fill="hold">
                            <p:stCondLst>
                              <p:cond delay="500"/>
                            </p:stCondLst>
                            <p:childTnLst>
                              <p:par>
                                <p:cTn id="26" presetID="10" presetClass="entr" presetSubtype="0" decel="100000" fill="hold" grpId="0" nodeType="after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fade">
                                      <p:cBhvr>
                                        <p:cTn id="28" dur="500">
                                          <p:stCondLst>
                                            <p:cond delay="0"/>
                                          </p:stCondLst>
                                        </p:cTn>
                                        <p:tgtEl>
                                          <p:spTgt spid="46"/>
                                        </p:tgtEl>
                                      </p:cBhvr>
                                    </p:animEffect>
                                    <p:anim to="0" calcmode="lin" valueType="num">
                                      <p:cBhvr>
                                        <p:cTn id="29" dur="500" fill="hold">
                                          <p:stCondLst>
                                            <p:cond delay="0"/>
                                          </p:stCondLst>
                                        </p:cTn>
                                        <p:tgtEl>
                                          <p:spTgt spid="46"/>
                                        </p:tgtEl>
                                        <p:attrNameLst>
                                          <p:attrName>ppt_x</p:attrName>
                                        </p:attrNameLst>
                                      </p:cBhvr>
                                      <p:tavLst>
                                        <p:tav tm="0">
                                          <p:val>
                                            <p:strVal val="#ppt_x-.05"/>
                                          </p:val>
                                        </p:tav>
                                        <p:tav tm="100000">
                                          <p:val>
                                            <p:strVal val="#ppt_x"/>
                                          </p:val>
                                        </p:tav>
                                      </p:tavLst>
                                    </p:anim>
                                  </p:childTnLst>
                                </p:cTn>
                              </p:par>
                            </p:childTnLst>
                          </p:cTn>
                        </p:par>
                        <p:par>
                          <p:cTn id="30" fill="hold">
                            <p:stCondLst>
                              <p:cond delay="1000"/>
                            </p:stCondLst>
                            <p:childTnLst>
                              <p:par>
                                <p:cTn id="31" presetID="10" presetClass="entr" presetSubtype="0" decel="100000"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fade">
                                      <p:cBhvr>
                                        <p:cTn id="33" dur="500">
                                          <p:stCondLst>
                                            <p:cond delay="0"/>
                                          </p:stCondLst>
                                        </p:cTn>
                                        <p:tgtEl>
                                          <p:spTgt spid="48"/>
                                        </p:tgtEl>
                                      </p:cBhvr>
                                    </p:animEffect>
                                    <p:anim to="0" calcmode="lin" valueType="num">
                                      <p:cBhvr>
                                        <p:cTn id="34" dur="500" fill="hold">
                                          <p:stCondLst>
                                            <p:cond delay="0"/>
                                          </p:stCondLst>
                                        </p:cTn>
                                        <p:tgtEl>
                                          <p:spTgt spid="48"/>
                                        </p:tgtEl>
                                        <p:attrNameLst>
                                          <p:attrName>ppt_x</p:attrName>
                                        </p:attrNameLst>
                                      </p:cBhvr>
                                      <p:tavLst>
                                        <p:tav tm="0">
                                          <p:val>
                                            <p:strVal val="#ppt_x-.05"/>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42" grpId="0" animBg="1"/>
      <p:bldP spid="46" grpId="0"/>
      <p:bldP spid="48" grpId="0"/>
      <p:bldP spid="49" grpId="0" animBg="1"/>
      <p:bldP spid="5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8" name="PA-文本框 89"/>
          <p:cNvSpPr txBox="1"/>
          <p:nvPr>
            <p:custDataLst>
              <p:tags r:id="rId1"/>
            </p:custDataLst>
          </p:nvPr>
        </p:nvSpPr>
        <p:spPr>
          <a:xfrm flipH="1">
            <a:off x="1216553" y="2094471"/>
            <a:ext cx="2820124" cy="488724"/>
          </a:xfrm>
          <a:prstGeom prst="rect">
            <a:avLst/>
          </a:prstGeom>
          <a:noFill/>
        </p:spPr>
        <p:txBody>
          <a:bodyPr wrap="square" lIns="0" tIns="0" rIns="0" bIns="0" rtlCol="0">
            <a:spAutoFit/>
          </a:bodyPr>
          <a:lstStyle/>
          <a:p>
            <a:pPr hangingPunct="0">
              <a:lnSpc>
                <a:spcPct val="150000"/>
              </a:lnSpc>
            </a:pPr>
            <a:r>
              <a:rPr lang="zh-CN" altLang="en-US" sz="2400" dirty="0">
                <a:solidFill>
                  <a:srgbClr val="4F7D94"/>
                </a:solidFill>
                <a:cs typeface="+mn-ea"/>
                <a:sym typeface="+mn-lt"/>
              </a:rPr>
              <a:t>互联网</a:t>
            </a:r>
            <a:r>
              <a:rPr lang="en-US" altLang="zh-CN" sz="2400" dirty="0">
                <a:solidFill>
                  <a:srgbClr val="4F7D94"/>
                </a:solidFill>
                <a:cs typeface="+mn-ea"/>
                <a:sym typeface="+mn-lt"/>
              </a:rPr>
              <a:t>+</a:t>
            </a:r>
            <a:r>
              <a:rPr lang="zh-CN" altLang="en-US" sz="2400" dirty="0">
                <a:solidFill>
                  <a:srgbClr val="4F7D94"/>
                </a:solidFill>
                <a:cs typeface="+mn-ea"/>
                <a:sym typeface="+mn-lt"/>
              </a:rPr>
              <a:t>财务</a:t>
            </a:r>
            <a:endParaRPr lang="zh-CN" altLang="en-US" sz="2400" dirty="0">
              <a:solidFill>
                <a:srgbClr val="4F7D94"/>
              </a:solidFill>
              <a:cs typeface="+mn-ea"/>
              <a:sym typeface="+mn-lt"/>
            </a:endParaRPr>
          </a:p>
        </p:txBody>
      </p:sp>
      <p:sp>
        <p:nvSpPr>
          <p:cNvPr id="37" name="PA-文本框 89"/>
          <p:cNvSpPr txBox="1"/>
          <p:nvPr>
            <p:custDataLst>
              <p:tags r:id="rId2"/>
            </p:custDataLst>
          </p:nvPr>
        </p:nvSpPr>
        <p:spPr>
          <a:xfrm flipH="1">
            <a:off x="1216549" y="2782301"/>
            <a:ext cx="4628101" cy="695190"/>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提升事业单位的工作效率通过新事业单位会计制度可以使成本核算方法更加规范，增加了事业单</a:t>
            </a:r>
            <a:endParaRPr lang="zh-CN" altLang="en-US" sz="1600" dirty="0">
              <a:solidFill>
                <a:schemeClr val="tx1">
                  <a:lumMod val="85000"/>
                  <a:lumOff val="15000"/>
                </a:schemeClr>
              </a:solidFill>
              <a:cs typeface="+mn-ea"/>
              <a:sym typeface="+mn-lt"/>
            </a:endParaRPr>
          </a:p>
        </p:txBody>
      </p:sp>
      <p:sp>
        <p:nvSpPr>
          <p:cNvPr id="65" name="PA-文本框 89"/>
          <p:cNvSpPr txBox="1"/>
          <p:nvPr>
            <p:custDataLst>
              <p:tags r:id="rId3"/>
            </p:custDataLst>
          </p:nvPr>
        </p:nvSpPr>
        <p:spPr>
          <a:xfrm flipH="1">
            <a:off x="4952999" y="2094471"/>
            <a:ext cx="760077" cy="488724"/>
          </a:xfrm>
          <a:prstGeom prst="rect">
            <a:avLst/>
          </a:prstGeom>
          <a:noFill/>
        </p:spPr>
        <p:txBody>
          <a:bodyPr wrap="square" lIns="0" tIns="0" rIns="0" bIns="0" rtlCol="0">
            <a:spAutoFit/>
          </a:bodyPr>
          <a:lstStyle/>
          <a:p>
            <a:pPr algn="r" hangingPunct="0">
              <a:lnSpc>
                <a:spcPct val="150000"/>
              </a:lnSpc>
            </a:pPr>
            <a:r>
              <a:rPr lang="en-US" altLang="zh-CN" sz="2400" dirty="0">
                <a:solidFill>
                  <a:srgbClr val="4F7D94"/>
                </a:solidFill>
                <a:cs typeface="+mn-ea"/>
                <a:sym typeface="+mn-lt"/>
              </a:rPr>
              <a:t>-01</a:t>
            </a:r>
            <a:endParaRPr lang="zh-CN" altLang="en-US" sz="2400" dirty="0">
              <a:solidFill>
                <a:srgbClr val="4F7D94"/>
              </a:solidFill>
              <a:cs typeface="+mn-ea"/>
              <a:sym typeface="+mn-lt"/>
            </a:endParaRPr>
          </a:p>
        </p:txBody>
      </p:sp>
      <p:cxnSp>
        <p:nvCxnSpPr>
          <p:cNvPr id="14" name="直接连接符 13"/>
          <p:cNvCxnSpPr/>
          <p:nvPr/>
        </p:nvCxnSpPr>
        <p:spPr>
          <a:xfrm>
            <a:off x="3022600" y="2378529"/>
            <a:ext cx="2032000" cy="0"/>
          </a:xfrm>
          <a:prstGeom prst="line">
            <a:avLst/>
          </a:prstGeom>
          <a:ln>
            <a:solidFill>
              <a:srgbClr val="4F7D94"/>
            </a:solidFill>
            <a:prstDash val="dash"/>
          </a:ln>
        </p:spPr>
        <p:style>
          <a:lnRef idx="1">
            <a:schemeClr val="accent1"/>
          </a:lnRef>
          <a:fillRef idx="0">
            <a:schemeClr val="accent1"/>
          </a:fillRef>
          <a:effectRef idx="0">
            <a:schemeClr val="accent1"/>
          </a:effectRef>
          <a:fontRef idx="minor">
            <a:schemeClr val="tx1"/>
          </a:fontRef>
        </p:style>
      </p:cxnSp>
      <p:sp>
        <p:nvSpPr>
          <p:cNvPr id="56" name="PA-文本框 89"/>
          <p:cNvSpPr txBox="1"/>
          <p:nvPr>
            <p:custDataLst>
              <p:tags r:id="rId4"/>
            </p:custDataLst>
          </p:nvPr>
        </p:nvSpPr>
        <p:spPr>
          <a:xfrm flipH="1">
            <a:off x="6055253" y="2094471"/>
            <a:ext cx="4183598" cy="488724"/>
          </a:xfrm>
          <a:prstGeom prst="rect">
            <a:avLst/>
          </a:prstGeom>
          <a:noFill/>
        </p:spPr>
        <p:txBody>
          <a:bodyPr wrap="square" lIns="0" tIns="0" rIns="0" bIns="0" rtlCol="0">
            <a:spAutoFit/>
          </a:bodyPr>
          <a:lstStyle/>
          <a:p>
            <a:pPr hangingPunct="0">
              <a:lnSpc>
                <a:spcPct val="150000"/>
              </a:lnSpc>
            </a:pPr>
            <a:r>
              <a:rPr lang="zh-CN" altLang="en-US" sz="2400" dirty="0">
                <a:solidFill>
                  <a:srgbClr val="4F7D94"/>
                </a:solidFill>
                <a:cs typeface="+mn-ea"/>
                <a:sym typeface="+mn-lt"/>
              </a:rPr>
              <a:t>财务会计、预算会计</a:t>
            </a:r>
            <a:endParaRPr lang="zh-CN" altLang="en-US" sz="2400" dirty="0">
              <a:solidFill>
                <a:srgbClr val="4F7D94"/>
              </a:solidFill>
              <a:cs typeface="+mn-ea"/>
              <a:sym typeface="+mn-lt"/>
            </a:endParaRPr>
          </a:p>
        </p:txBody>
      </p:sp>
      <p:sp>
        <p:nvSpPr>
          <p:cNvPr id="57" name="PA-文本框 89"/>
          <p:cNvSpPr txBox="1"/>
          <p:nvPr>
            <p:custDataLst>
              <p:tags r:id="rId5"/>
            </p:custDataLst>
          </p:nvPr>
        </p:nvSpPr>
        <p:spPr>
          <a:xfrm flipH="1">
            <a:off x="6055250" y="2782301"/>
            <a:ext cx="5225001" cy="695190"/>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更好地为人民进行服务，从而提高事业单位的整体服务质量。同时，事业单位的财务管理人员在</a:t>
            </a:r>
            <a:endParaRPr lang="zh-CN" altLang="en-US" sz="1600" dirty="0">
              <a:solidFill>
                <a:schemeClr val="tx1">
                  <a:lumMod val="85000"/>
                  <a:lumOff val="15000"/>
                </a:schemeClr>
              </a:solidFill>
              <a:cs typeface="+mn-ea"/>
              <a:sym typeface="+mn-lt"/>
            </a:endParaRPr>
          </a:p>
        </p:txBody>
      </p:sp>
      <p:sp>
        <p:nvSpPr>
          <p:cNvPr id="67" name="PA-文本框 89"/>
          <p:cNvSpPr txBox="1"/>
          <p:nvPr>
            <p:custDataLst>
              <p:tags r:id="rId6"/>
            </p:custDataLst>
          </p:nvPr>
        </p:nvSpPr>
        <p:spPr>
          <a:xfrm flipH="1">
            <a:off x="10000291" y="2094471"/>
            <a:ext cx="1127559" cy="553998"/>
          </a:xfrm>
          <a:prstGeom prst="rect">
            <a:avLst/>
          </a:prstGeom>
          <a:noFill/>
        </p:spPr>
        <p:txBody>
          <a:bodyPr wrap="square" lIns="0" tIns="0" rIns="0" bIns="0" rtlCol="0">
            <a:spAutoFit/>
          </a:bodyPr>
          <a:lstStyle/>
          <a:p>
            <a:pPr algn="r" hangingPunct="0">
              <a:lnSpc>
                <a:spcPct val="150000"/>
              </a:lnSpc>
            </a:pPr>
            <a:r>
              <a:rPr lang="en-US" altLang="zh-CN" sz="2400" dirty="0">
                <a:solidFill>
                  <a:srgbClr val="4F7D94"/>
                </a:solidFill>
                <a:cs typeface="+mn-ea"/>
                <a:sym typeface="+mn-lt"/>
              </a:rPr>
              <a:t>-03</a:t>
            </a:r>
            <a:endParaRPr lang="zh-CN" altLang="en-US" sz="2400" dirty="0">
              <a:solidFill>
                <a:srgbClr val="4F7D94"/>
              </a:solidFill>
              <a:cs typeface="+mn-ea"/>
              <a:sym typeface="+mn-lt"/>
            </a:endParaRPr>
          </a:p>
        </p:txBody>
      </p:sp>
      <p:cxnSp>
        <p:nvCxnSpPr>
          <p:cNvPr id="69" name="直接连接符 68"/>
          <p:cNvCxnSpPr/>
          <p:nvPr/>
        </p:nvCxnSpPr>
        <p:spPr>
          <a:xfrm>
            <a:off x="9131300" y="2378529"/>
            <a:ext cx="1371600" cy="0"/>
          </a:xfrm>
          <a:prstGeom prst="line">
            <a:avLst/>
          </a:prstGeom>
          <a:ln>
            <a:solidFill>
              <a:srgbClr val="4F7D94"/>
            </a:solidFill>
            <a:prstDash val="dash"/>
          </a:ln>
        </p:spPr>
        <p:style>
          <a:lnRef idx="1">
            <a:schemeClr val="accent1"/>
          </a:lnRef>
          <a:fillRef idx="0">
            <a:schemeClr val="accent1"/>
          </a:fillRef>
          <a:effectRef idx="0">
            <a:schemeClr val="accent1"/>
          </a:effectRef>
          <a:fontRef idx="minor">
            <a:schemeClr val="tx1"/>
          </a:fontRef>
        </p:style>
      </p:cxnSp>
      <p:sp>
        <p:nvSpPr>
          <p:cNvPr id="58" name="PA-文本框 89"/>
          <p:cNvSpPr txBox="1"/>
          <p:nvPr>
            <p:custDataLst>
              <p:tags r:id="rId7"/>
            </p:custDataLst>
          </p:nvPr>
        </p:nvSpPr>
        <p:spPr>
          <a:xfrm flipH="1">
            <a:off x="6055253" y="3990424"/>
            <a:ext cx="4183598" cy="553998"/>
          </a:xfrm>
          <a:prstGeom prst="rect">
            <a:avLst/>
          </a:prstGeom>
          <a:noFill/>
        </p:spPr>
        <p:txBody>
          <a:bodyPr wrap="square" lIns="0" tIns="0" rIns="0" bIns="0" rtlCol="0">
            <a:spAutoFit/>
          </a:bodyPr>
          <a:lstStyle/>
          <a:p>
            <a:pPr hangingPunct="0">
              <a:lnSpc>
                <a:spcPct val="150000"/>
              </a:lnSpc>
            </a:pPr>
            <a:r>
              <a:rPr lang="zh-CN" altLang="en-US" sz="2400" dirty="0">
                <a:solidFill>
                  <a:srgbClr val="4F7D94"/>
                </a:solidFill>
                <a:cs typeface="+mn-ea"/>
                <a:sym typeface="+mn-lt"/>
              </a:rPr>
              <a:t>政府会计准则</a:t>
            </a:r>
            <a:r>
              <a:rPr lang="en-US" altLang="zh-CN" sz="2400" dirty="0">
                <a:solidFill>
                  <a:srgbClr val="4F7D94"/>
                </a:solidFill>
                <a:cs typeface="+mn-ea"/>
                <a:sym typeface="+mn-lt"/>
              </a:rPr>
              <a:t>—</a:t>
            </a:r>
            <a:r>
              <a:rPr lang="zh-CN" altLang="en-US" sz="2400" dirty="0">
                <a:solidFill>
                  <a:srgbClr val="4F7D94"/>
                </a:solidFill>
                <a:cs typeface="+mn-ea"/>
                <a:sym typeface="+mn-lt"/>
              </a:rPr>
              <a:t>基本准则</a:t>
            </a:r>
            <a:endParaRPr lang="zh-CN" altLang="en-US" sz="2400" dirty="0">
              <a:solidFill>
                <a:srgbClr val="4F7D94"/>
              </a:solidFill>
              <a:cs typeface="+mn-ea"/>
              <a:sym typeface="+mn-lt"/>
            </a:endParaRPr>
          </a:p>
        </p:txBody>
      </p:sp>
      <p:sp>
        <p:nvSpPr>
          <p:cNvPr id="62" name="PA-文本框 89"/>
          <p:cNvSpPr txBox="1"/>
          <p:nvPr>
            <p:custDataLst>
              <p:tags r:id="rId8"/>
            </p:custDataLst>
          </p:nvPr>
        </p:nvSpPr>
        <p:spPr>
          <a:xfrm flipH="1">
            <a:off x="6055250" y="4678253"/>
            <a:ext cx="5225001" cy="695190"/>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加快财务信息化建设，提升服务效率。财务管理信息化建设符合时代发展趋势，高校的财务服务</a:t>
            </a:r>
            <a:endParaRPr lang="zh-CN" altLang="en-US" sz="1600" dirty="0">
              <a:solidFill>
                <a:schemeClr val="tx1">
                  <a:lumMod val="85000"/>
                  <a:lumOff val="15000"/>
                </a:schemeClr>
              </a:solidFill>
              <a:cs typeface="+mn-ea"/>
              <a:sym typeface="+mn-lt"/>
            </a:endParaRPr>
          </a:p>
        </p:txBody>
      </p:sp>
      <p:sp>
        <p:nvSpPr>
          <p:cNvPr id="68" name="PA-文本框 89"/>
          <p:cNvSpPr txBox="1"/>
          <p:nvPr>
            <p:custDataLst>
              <p:tags r:id="rId9"/>
            </p:custDataLst>
          </p:nvPr>
        </p:nvSpPr>
        <p:spPr>
          <a:xfrm flipH="1">
            <a:off x="10000291" y="3990424"/>
            <a:ext cx="1127559" cy="488724"/>
          </a:xfrm>
          <a:prstGeom prst="rect">
            <a:avLst/>
          </a:prstGeom>
          <a:noFill/>
        </p:spPr>
        <p:txBody>
          <a:bodyPr wrap="square" lIns="0" tIns="0" rIns="0" bIns="0" rtlCol="0">
            <a:spAutoFit/>
          </a:bodyPr>
          <a:lstStyle/>
          <a:p>
            <a:pPr algn="r" hangingPunct="0">
              <a:lnSpc>
                <a:spcPct val="150000"/>
              </a:lnSpc>
            </a:pPr>
            <a:r>
              <a:rPr lang="en-US" altLang="zh-CN" sz="2400" dirty="0">
                <a:solidFill>
                  <a:srgbClr val="4F7D94"/>
                </a:solidFill>
                <a:cs typeface="+mn-ea"/>
                <a:sym typeface="+mn-lt"/>
              </a:rPr>
              <a:t>-04</a:t>
            </a:r>
            <a:endParaRPr lang="zh-CN" altLang="en-US" sz="2400" dirty="0">
              <a:solidFill>
                <a:srgbClr val="4F7D94"/>
              </a:solidFill>
              <a:cs typeface="+mn-ea"/>
              <a:sym typeface="+mn-lt"/>
            </a:endParaRPr>
          </a:p>
        </p:txBody>
      </p:sp>
      <p:cxnSp>
        <p:nvCxnSpPr>
          <p:cNvPr id="70" name="直接连接符 69"/>
          <p:cNvCxnSpPr/>
          <p:nvPr/>
        </p:nvCxnSpPr>
        <p:spPr>
          <a:xfrm>
            <a:off x="9652000" y="4319815"/>
            <a:ext cx="850900" cy="0"/>
          </a:xfrm>
          <a:prstGeom prst="line">
            <a:avLst/>
          </a:prstGeom>
          <a:ln>
            <a:solidFill>
              <a:srgbClr val="4F7D94"/>
            </a:solidFill>
            <a:prstDash val="dash"/>
          </a:ln>
        </p:spPr>
        <p:style>
          <a:lnRef idx="1">
            <a:schemeClr val="accent1"/>
          </a:lnRef>
          <a:fillRef idx="0">
            <a:schemeClr val="accent1"/>
          </a:fillRef>
          <a:effectRef idx="0">
            <a:schemeClr val="accent1"/>
          </a:effectRef>
          <a:fontRef idx="minor">
            <a:schemeClr val="tx1"/>
          </a:fontRef>
        </p:style>
      </p:cxnSp>
      <p:sp>
        <p:nvSpPr>
          <p:cNvPr id="41" name="PA-文本框 89"/>
          <p:cNvSpPr txBox="1"/>
          <p:nvPr>
            <p:custDataLst>
              <p:tags r:id="rId10"/>
            </p:custDataLst>
          </p:nvPr>
        </p:nvSpPr>
        <p:spPr>
          <a:xfrm flipH="1">
            <a:off x="1216553" y="3990424"/>
            <a:ext cx="2820124" cy="488724"/>
          </a:xfrm>
          <a:prstGeom prst="rect">
            <a:avLst/>
          </a:prstGeom>
          <a:noFill/>
        </p:spPr>
        <p:txBody>
          <a:bodyPr wrap="square" lIns="0" tIns="0" rIns="0" bIns="0" rtlCol="0">
            <a:spAutoFit/>
          </a:bodyPr>
          <a:lstStyle/>
          <a:p>
            <a:pPr hangingPunct="0">
              <a:lnSpc>
                <a:spcPct val="150000"/>
              </a:lnSpc>
            </a:pPr>
            <a:r>
              <a:rPr lang="zh-CN" altLang="en-US" sz="2400" dirty="0">
                <a:solidFill>
                  <a:srgbClr val="4F7D94"/>
                </a:solidFill>
                <a:cs typeface="+mn-ea"/>
                <a:sym typeface="+mn-lt"/>
              </a:rPr>
              <a:t>新的政府会计制度</a:t>
            </a:r>
            <a:endParaRPr lang="zh-CN" altLang="en-US" sz="2400" dirty="0">
              <a:solidFill>
                <a:srgbClr val="4F7D94"/>
              </a:solidFill>
              <a:cs typeface="+mn-ea"/>
              <a:sym typeface="+mn-lt"/>
            </a:endParaRPr>
          </a:p>
        </p:txBody>
      </p:sp>
      <p:sp>
        <p:nvSpPr>
          <p:cNvPr id="43" name="PA-文本框 89"/>
          <p:cNvSpPr txBox="1"/>
          <p:nvPr>
            <p:custDataLst>
              <p:tags r:id="rId11"/>
            </p:custDataLst>
          </p:nvPr>
        </p:nvSpPr>
        <p:spPr>
          <a:xfrm flipH="1">
            <a:off x="1216549" y="4678253"/>
            <a:ext cx="4628101" cy="695190"/>
          </a:xfrm>
          <a:prstGeom prst="rect">
            <a:avLst/>
          </a:prstGeom>
          <a:noFill/>
        </p:spPr>
        <p:txBody>
          <a:bodyPr wrap="square" lIns="0" tIns="0" rIns="0" bIns="0" rtlCol="0">
            <a:spAutoFit/>
          </a:bodyPr>
          <a:lstStyle/>
          <a:p>
            <a:pPr hangingPunct="0">
              <a:lnSpc>
                <a:spcPct val="150000"/>
              </a:lnSpc>
            </a:pPr>
            <a:r>
              <a:rPr lang="zh-CN" altLang="en-US" sz="1600" dirty="0">
                <a:solidFill>
                  <a:schemeClr val="tx1">
                    <a:lumMod val="85000"/>
                    <a:lumOff val="15000"/>
                  </a:schemeClr>
                </a:solidFill>
                <a:cs typeface="+mn-ea"/>
                <a:sym typeface="+mn-lt"/>
              </a:rPr>
              <a:t>在新财务会计制度实施背景下，中职院校的会计管理工作必须要进行改变与创新，确保学习的管</a:t>
            </a:r>
            <a:endParaRPr lang="zh-CN" altLang="en-US" sz="1600" dirty="0">
              <a:solidFill>
                <a:schemeClr val="tx1">
                  <a:lumMod val="85000"/>
                  <a:lumOff val="15000"/>
                </a:schemeClr>
              </a:solidFill>
              <a:cs typeface="+mn-ea"/>
              <a:sym typeface="+mn-lt"/>
            </a:endParaRPr>
          </a:p>
        </p:txBody>
      </p:sp>
      <p:sp>
        <p:nvSpPr>
          <p:cNvPr id="66" name="PA-文本框 89"/>
          <p:cNvSpPr txBox="1"/>
          <p:nvPr>
            <p:custDataLst>
              <p:tags r:id="rId12"/>
            </p:custDataLst>
          </p:nvPr>
        </p:nvSpPr>
        <p:spPr>
          <a:xfrm flipH="1">
            <a:off x="4952999" y="3990424"/>
            <a:ext cx="760077" cy="488724"/>
          </a:xfrm>
          <a:prstGeom prst="rect">
            <a:avLst/>
          </a:prstGeom>
          <a:noFill/>
        </p:spPr>
        <p:txBody>
          <a:bodyPr wrap="square" lIns="0" tIns="0" rIns="0" bIns="0" rtlCol="0">
            <a:spAutoFit/>
          </a:bodyPr>
          <a:lstStyle/>
          <a:p>
            <a:pPr algn="r" hangingPunct="0">
              <a:lnSpc>
                <a:spcPct val="150000"/>
              </a:lnSpc>
            </a:pPr>
            <a:r>
              <a:rPr lang="en-US" altLang="zh-CN" sz="2400" dirty="0">
                <a:solidFill>
                  <a:srgbClr val="4F7D94"/>
                </a:solidFill>
                <a:cs typeface="+mn-ea"/>
                <a:sym typeface="+mn-lt"/>
              </a:rPr>
              <a:t>-02</a:t>
            </a:r>
            <a:endParaRPr lang="zh-CN" altLang="en-US" sz="2400" dirty="0">
              <a:solidFill>
                <a:srgbClr val="4F7D94"/>
              </a:solidFill>
              <a:cs typeface="+mn-ea"/>
              <a:sym typeface="+mn-lt"/>
            </a:endParaRPr>
          </a:p>
        </p:txBody>
      </p:sp>
      <p:cxnSp>
        <p:nvCxnSpPr>
          <p:cNvPr id="71" name="直接连接符 70"/>
          <p:cNvCxnSpPr/>
          <p:nvPr/>
        </p:nvCxnSpPr>
        <p:spPr>
          <a:xfrm>
            <a:off x="3797300" y="4319815"/>
            <a:ext cx="1358900" cy="0"/>
          </a:xfrm>
          <a:prstGeom prst="line">
            <a:avLst/>
          </a:prstGeom>
          <a:ln>
            <a:solidFill>
              <a:srgbClr val="4F7D94"/>
            </a:solidFill>
            <a:prstDash val="dash"/>
          </a:ln>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704720" y="697319"/>
            <a:ext cx="4236488" cy="474481"/>
            <a:chOff x="704720" y="697319"/>
            <a:chExt cx="4236488" cy="474481"/>
          </a:xfrm>
        </p:grpSpPr>
        <p:grpSp>
          <p:nvGrpSpPr>
            <p:cNvPr id="44" name="组合 43"/>
            <p:cNvGrpSpPr/>
            <p:nvPr/>
          </p:nvGrpSpPr>
          <p:grpSpPr>
            <a:xfrm>
              <a:off x="704720" y="697319"/>
              <a:ext cx="3166876" cy="474481"/>
              <a:chOff x="571370" y="697319"/>
              <a:chExt cx="3166876" cy="474481"/>
            </a:xfrm>
          </p:grpSpPr>
          <p:sp>
            <p:nvSpPr>
              <p:cNvPr id="46" name="文本框 45"/>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总结分析与结论</a:t>
                </a:r>
                <a:endParaRPr lang="zh-CN" altLang="en-US" sz="2800" dirty="0">
                  <a:solidFill>
                    <a:srgbClr val="4F7D94"/>
                  </a:solidFill>
                  <a:cs typeface="+mn-ea"/>
                  <a:sym typeface="+mn-lt"/>
                </a:endParaRPr>
              </a:p>
            </p:txBody>
          </p:sp>
          <p:grpSp>
            <p:nvGrpSpPr>
              <p:cNvPr id="47" name="组合 46"/>
              <p:cNvGrpSpPr/>
              <p:nvPr/>
            </p:nvGrpSpPr>
            <p:grpSpPr>
              <a:xfrm>
                <a:off x="571370" y="697319"/>
                <a:ext cx="467453" cy="467453"/>
                <a:chOff x="10357798" y="5176240"/>
                <a:chExt cx="703860" cy="703860"/>
              </a:xfrm>
            </p:grpSpPr>
            <p:sp>
              <p:nvSpPr>
                <p:cNvPr id="48" name="椭圆 47"/>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49"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45" name="文本框 44"/>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PART-04</a:t>
              </a:r>
              <a:endParaRPr lang="zh-CN" altLang="en-US" sz="1400" spc="300" dirty="0">
                <a:solidFill>
                  <a:srgbClr val="4F7D94"/>
                </a:solidFill>
                <a:cs typeface="+mn-ea"/>
                <a:sym typeface="+mn-lt"/>
              </a:endParaRPr>
            </a:p>
          </p:txBody>
        </p:sp>
      </p:grpSp>
      <p:grpSp>
        <p:nvGrpSpPr>
          <p:cNvPr id="72" name="组合 71"/>
          <p:cNvGrpSpPr/>
          <p:nvPr/>
        </p:nvGrpSpPr>
        <p:grpSpPr>
          <a:xfrm>
            <a:off x="10493829" y="5619905"/>
            <a:ext cx="1698171" cy="1238094"/>
            <a:chOff x="6668995" y="2831314"/>
            <a:chExt cx="5523005" cy="4026686"/>
          </a:xfrm>
        </p:grpSpPr>
        <p:sp>
          <p:nvSpPr>
            <p:cNvPr id="73" name="任意多边形: 形状 7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74" name="任意多边形: 形状 7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13"/>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5" name="组合 64"/>
          <p:cNvGrpSpPr/>
          <p:nvPr/>
        </p:nvGrpSpPr>
        <p:grpSpPr>
          <a:xfrm>
            <a:off x="704720" y="697319"/>
            <a:ext cx="4236488" cy="474481"/>
            <a:chOff x="704720" y="697319"/>
            <a:chExt cx="4236488" cy="474481"/>
          </a:xfrm>
        </p:grpSpPr>
        <p:grpSp>
          <p:nvGrpSpPr>
            <p:cNvPr id="66" name="组合 65"/>
            <p:cNvGrpSpPr/>
            <p:nvPr/>
          </p:nvGrpSpPr>
          <p:grpSpPr>
            <a:xfrm>
              <a:off x="704720" y="697319"/>
              <a:ext cx="3166876" cy="474481"/>
              <a:chOff x="571370" y="697319"/>
              <a:chExt cx="3166876" cy="474481"/>
            </a:xfrm>
          </p:grpSpPr>
          <p:sp>
            <p:nvSpPr>
              <p:cNvPr id="68" name="文本框 67"/>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总结分析与结论</a:t>
                </a:r>
                <a:endParaRPr lang="zh-CN" altLang="en-US" sz="2800" dirty="0">
                  <a:solidFill>
                    <a:srgbClr val="4F7D94"/>
                  </a:solidFill>
                  <a:cs typeface="+mn-ea"/>
                  <a:sym typeface="+mn-lt"/>
                </a:endParaRPr>
              </a:p>
            </p:txBody>
          </p:sp>
          <p:grpSp>
            <p:nvGrpSpPr>
              <p:cNvPr id="69" name="组合 68"/>
              <p:cNvGrpSpPr/>
              <p:nvPr/>
            </p:nvGrpSpPr>
            <p:grpSpPr>
              <a:xfrm>
                <a:off x="571370" y="697319"/>
                <a:ext cx="467453" cy="467453"/>
                <a:chOff x="10357798" y="5176240"/>
                <a:chExt cx="703860" cy="703860"/>
              </a:xfrm>
            </p:grpSpPr>
            <p:sp>
              <p:nvSpPr>
                <p:cNvPr id="70" name="椭圆 69"/>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71"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67" name="文本框 66"/>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PART-04</a:t>
              </a:r>
              <a:endParaRPr lang="zh-CN" altLang="en-US" sz="1400" spc="300" dirty="0">
                <a:solidFill>
                  <a:srgbClr val="4F7D94"/>
                </a:solidFill>
                <a:cs typeface="+mn-ea"/>
                <a:sym typeface="+mn-lt"/>
              </a:endParaRPr>
            </a:p>
          </p:txBody>
        </p:sp>
      </p:grpSp>
      <p:grpSp>
        <p:nvGrpSpPr>
          <p:cNvPr id="107" name="组合 106"/>
          <p:cNvGrpSpPr/>
          <p:nvPr/>
        </p:nvGrpSpPr>
        <p:grpSpPr>
          <a:xfrm>
            <a:off x="10493829" y="5619905"/>
            <a:ext cx="1698171" cy="1238094"/>
            <a:chOff x="6668995" y="2831314"/>
            <a:chExt cx="5523005" cy="4026686"/>
          </a:xfrm>
        </p:grpSpPr>
        <p:sp>
          <p:nvSpPr>
            <p:cNvPr id="108" name="任意多边形: 形状 107"/>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109" name="任意多边形: 形状 108"/>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grpSp>
        <p:nvGrpSpPr>
          <p:cNvPr id="110" name="组合 109"/>
          <p:cNvGrpSpPr/>
          <p:nvPr/>
        </p:nvGrpSpPr>
        <p:grpSpPr>
          <a:xfrm>
            <a:off x="1608461" y="1461868"/>
            <a:ext cx="2853971" cy="4555048"/>
            <a:chOff x="4669015" y="1115412"/>
            <a:chExt cx="2853970" cy="4555048"/>
          </a:xfrm>
          <a:effectLst>
            <a:outerShdw blurRad="228600" dist="101600" dir="2700000" algn="tl" rotWithShape="0">
              <a:prstClr val="black">
                <a:alpha val="30000"/>
              </a:prstClr>
            </a:outerShdw>
          </a:effectLst>
        </p:grpSpPr>
        <p:grpSp>
          <p:nvGrpSpPr>
            <p:cNvPr id="111" name="组合 110"/>
            <p:cNvGrpSpPr/>
            <p:nvPr/>
          </p:nvGrpSpPr>
          <p:grpSpPr>
            <a:xfrm>
              <a:off x="5431978" y="4511883"/>
              <a:ext cx="1328044" cy="1158577"/>
              <a:chOff x="3667322" y="4667095"/>
              <a:chExt cx="1831730" cy="1597940"/>
            </a:xfrm>
          </p:grpSpPr>
          <p:sp>
            <p:nvSpPr>
              <p:cNvPr id="118" name="圆角矩形 14"/>
              <p:cNvSpPr/>
              <p:nvPr/>
            </p:nvSpPr>
            <p:spPr>
              <a:xfrm>
                <a:off x="4210045" y="6028676"/>
                <a:ext cx="762006" cy="217706"/>
              </a:xfrm>
              <a:prstGeom prst="roundRect">
                <a:avLst/>
              </a:prstGeom>
              <a:gradFill>
                <a:gsLst>
                  <a:gs pos="53000">
                    <a:schemeClr val="bg1">
                      <a:lumMod val="75000"/>
                    </a:schemeClr>
                  </a:gs>
                  <a:gs pos="100000">
                    <a:schemeClr val="bg1">
                      <a:lumMod val="6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19" name="任意多边形 15"/>
              <p:cNvSpPr/>
              <p:nvPr/>
            </p:nvSpPr>
            <p:spPr>
              <a:xfrm rot="18900000">
                <a:off x="3939602" y="4935998"/>
                <a:ext cx="1302892" cy="1329037"/>
              </a:xfrm>
              <a:custGeom>
                <a:avLst/>
                <a:gdLst>
                  <a:gd name="connsiteX0" fmla="*/ 221518 w 1329080"/>
                  <a:gd name="connsiteY0" fmla="*/ 0 h 1329080"/>
                  <a:gd name="connsiteX1" fmla="*/ 1329080 w 1329080"/>
                  <a:gd name="connsiteY1" fmla="*/ 1107563 h 1329080"/>
                  <a:gd name="connsiteX2" fmla="*/ 1107563 w 1329080"/>
                  <a:gd name="connsiteY2" fmla="*/ 1329080 h 1329080"/>
                  <a:gd name="connsiteX3" fmla="*/ 543947 w 1329080"/>
                  <a:gd name="connsiteY3" fmla="*/ 1329080 h 1329080"/>
                  <a:gd name="connsiteX4" fmla="*/ 0 w 1329080"/>
                  <a:gd name="connsiteY4" fmla="*/ 785133 h 1329080"/>
                  <a:gd name="connsiteX5" fmla="*/ 0 w 1329080"/>
                  <a:gd name="connsiteY5" fmla="*/ 221518 h 1329080"/>
                  <a:gd name="connsiteX6" fmla="*/ 221518 w 1329080"/>
                  <a:gd name="connsiteY6" fmla="*/ 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9080" h="1329080">
                    <a:moveTo>
                      <a:pt x="221518" y="0"/>
                    </a:moveTo>
                    <a:lnTo>
                      <a:pt x="1329080" y="1107563"/>
                    </a:lnTo>
                    <a:cubicBezTo>
                      <a:pt x="1329080" y="1229903"/>
                      <a:pt x="1229903" y="1329080"/>
                      <a:pt x="1107563" y="1329080"/>
                    </a:cubicBezTo>
                    <a:lnTo>
                      <a:pt x="543947" y="1329080"/>
                    </a:lnTo>
                    <a:lnTo>
                      <a:pt x="0" y="785133"/>
                    </a:lnTo>
                    <a:lnTo>
                      <a:pt x="0" y="221518"/>
                    </a:lnTo>
                    <a:cubicBezTo>
                      <a:pt x="0" y="99177"/>
                      <a:pt x="99177" y="0"/>
                      <a:pt x="221518" y="0"/>
                    </a:cubicBezTo>
                    <a:close/>
                  </a:path>
                </a:pathLst>
              </a:custGeom>
              <a:gradFill>
                <a:gsLst>
                  <a:gs pos="48000">
                    <a:schemeClr val="bg1">
                      <a:lumMod val="65000"/>
                    </a:schemeClr>
                  </a:gs>
                  <a:gs pos="100000">
                    <a:schemeClr val="bg1">
                      <a:lumMod val="75000"/>
                      <a:alpha val="82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0" name="任意多边形 16"/>
              <p:cNvSpPr/>
              <p:nvPr/>
            </p:nvSpPr>
            <p:spPr>
              <a:xfrm>
                <a:off x="3748086" y="4667095"/>
                <a:ext cx="1685925" cy="933422"/>
              </a:xfrm>
              <a:custGeom>
                <a:avLst/>
                <a:gdLst>
                  <a:gd name="connsiteX0" fmla="*/ 0 w 1685925"/>
                  <a:gd name="connsiteY0" fmla="*/ 0 h 933452"/>
                  <a:gd name="connsiteX1" fmla="*/ 1685925 w 1685925"/>
                  <a:gd name="connsiteY1" fmla="*/ 0 h 933452"/>
                  <a:gd name="connsiteX2" fmla="*/ 1685925 w 1685925"/>
                  <a:gd name="connsiteY2" fmla="*/ 933452 h 933452"/>
                  <a:gd name="connsiteX3" fmla="*/ 0 w 1685925"/>
                  <a:gd name="connsiteY3" fmla="*/ 933452 h 933452"/>
                </a:gdLst>
                <a:ahLst/>
                <a:cxnLst>
                  <a:cxn ang="0">
                    <a:pos x="connsiteX0" y="connsiteY0"/>
                  </a:cxn>
                  <a:cxn ang="0">
                    <a:pos x="connsiteX1" y="connsiteY1"/>
                  </a:cxn>
                  <a:cxn ang="0">
                    <a:pos x="connsiteX2" y="connsiteY2"/>
                  </a:cxn>
                  <a:cxn ang="0">
                    <a:pos x="connsiteX3" y="connsiteY3"/>
                  </a:cxn>
                </a:cxnLst>
                <a:rect l="l" t="t" r="r" b="b"/>
                <a:pathLst>
                  <a:path w="1685925" h="933452">
                    <a:moveTo>
                      <a:pt x="0" y="0"/>
                    </a:moveTo>
                    <a:lnTo>
                      <a:pt x="1685925" y="0"/>
                    </a:lnTo>
                    <a:lnTo>
                      <a:pt x="1685925" y="933452"/>
                    </a:lnTo>
                    <a:lnTo>
                      <a:pt x="0" y="933452"/>
                    </a:lnTo>
                    <a:close/>
                  </a:path>
                </a:pathLst>
              </a:custGeom>
              <a:gradFill>
                <a:gsLst>
                  <a:gs pos="88000">
                    <a:schemeClr val="bg1">
                      <a:lumMod val="75000"/>
                    </a:schemeClr>
                  </a:gs>
                  <a:gs pos="51000">
                    <a:schemeClr val="bg1">
                      <a:lumMod val="65000"/>
                    </a:schemeClr>
                  </a:gs>
                  <a:gs pos="64000">
                    <a:schemeClr val="bg1">
                      <a:lumMod val="85000"/>
                    </a:schemeClr>
                  </a:gs>
                  <a:gs pos="76000">
                    <a:schemeClr val="bg1"/>
                  </a:gs>
                  <a:gs pos="37000">
                    <a:schemeClr val="bg1">
                      <a:lumMod val="85000"/>
                    </a:schemeClr>
                  </a:gs>
                  <a:gs pos="22000">
                    <a:schemeClr val="bg1"/>
                  </a:gs>
                  <a:gs pos="100000">
                    <a:schemeClr val="bg1">
                      <a:lumMod val="65000"/>
                    </a:schemeClr>
                  </a:gs>
                  <a:gs pos="3000">
                    <a:schemeClr val="bg1">
                      <a:lumMod val="6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1" name="圆角矩形 17"/>
              <p:cNvSpPr/>
              <p:nvPr/>
            </p:nvSpPr>
            <p:spPr>
              <a:xfrm rot="21300000">
                <a:off x="3745776" y="5473669"/>
                <a:ext cx="1674822" cy="82844"/>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2" name="圆角矩形 18"/>
              <p:cNvSpPr/>
              <p:nvPr/>
            </p:nvSpPr>
            <p:spPr>
              <a:xfrm rot="21300000">
                <a:off x="3745776" y="5002848"/>
                <a:ext cx="1674822" cy="78826"/>
              </a:xfrm>
              <a:prstGeom prst="roundRect">
                <a:avLst>
                  <a:gd name="adj" fmla="val 18590"/>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3" name="圆角矩形 19"/>
              <p:cNvSpPr/>
              <p:nvPr/>
            </p:nvSpPr>
            <p:spPr>
              <a:xfrm rot="21300000">
                <a:off x="3745776" y="5169520"/>
                <a:ext cx="1674822" cy="78826"/>
              </a:xfrm>
              <a:prstGeom prst="roundRect">
                <a:avLst>
                  <a:gd name="adj" fmla="val 1062"/>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4" name="圆角矩形 20"/>
              <p:cNvSpPr/>
              <p:nvPr/>
            </p:nvSpPr>
            <p:spPr>
              <a:xfrm rot="21300000">
                <a:off x="3745776" y="5338332"/>
                <a:ext cx="1674822" cy="78826"/>
              </a:xfrm>
              <a:prstGeom prst="roundRect">
                <a:avLst>
                  <a:gd name="adj" fmla="val 14265"/>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5" name="圆角矩形 22"/>
              <p:cNvSpPr/>
              <p:nvPr/>
            </p:nvSpPr>
            <p:spPr>
              <a:xfrm>
                <a:off x="3710112" y="4705663"/>
                <a:ext cx="1788888" cy="32661"/>
              </a:xfrm>
              <a:prstGeom prst="roundRect">
                <a:avLst>
                  <a:gd name="adj" fmla="val 50000"/>
                </a:avLst>
              </a:prstGeom>
              <a:gradFill>
                <a:gsLst>
                  <a:gs pos="100000">
                    <a:schemeClr val="bg1">
                      <a:lumMod val="50000"/>
                    </a:schemeClr>
                  </a:gs>
                  <a:gs pos="51500">
                    <a:schemeClr val="bg1">
                      <a:lumMod val="85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6" name="圆角矩形 23"/>
              <p:cNvSpPr/>
              <p:nvPr/>
            </p:nvSpPr>
            <p:spPr>
              <a:xfrm rot="21300000">
                <a:off x="3667322" y="4909817"/>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7" name="圆角矩形 24"/>
              <p:cNvSpPr/>
              <p:nvPr/>
            </p:nvSpPr>
            <p:spPr>
              <a:xfrm rot="21300000">
                <a:off x="3667322" y="5069954"/>
                <a:ext cx="1831730" cy="78826"/>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8" name="圆角矩形 25"/>
              <p:cNvSpPr/>
              <p:nvPr/>
            </p:nvSpPr>
            <p:spPr>
              <a:xfrm rot="21300000">
                <a:off x="3667322" y="5236631"/>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9" name="圆角矩形 26"/>
              <p:cNvSpPr/>
              <p:nvPr/>
            </p:nvSpPr>
            <p:spPr>
              <a:xfrm rot="21300000">
                <a:off x="3667322" y="5405447"/>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30" name="圆角矩形 27"/>
              <p:cNvSpPr/>
              <p:nvPr/>
            </p:nvSpPr>
            <p:spPr>
              <a:xfrm rot="21300000">
                <a:off x="3667322" y="5540786"/>
                <a:ext cx="1831730" cy="82844"/>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31" name="圆角矩形 28"/>
              <p:cNvSpPr/>
              <p:nvPr/>
            </p:nvSpPr>
            <p:spPr>
              <a:xfrm>
                <a:off x="4009766" y="5932936"/>
                <a:ext cx="1178587" cy="35135"/>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32" name="圆角矩形 29"/>
              <p:cNvSpPr/>
              <p:nvPr/>
            </p:nvSpPr>
            <p:spPr>
              <a:xfrm>
                <a:off x="4201537" y="6135967"/>
                <a:ext cx="776005" cy="16226"/>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sp>
          <p:nvSpPr>
            <p:cNvPr id="112" name="任意多边形 41"/>
            <p:cNvSpPr/>
            <p:nvPr/>
          </p:nvSpPr>
          <p:spPr>
            <a:xfrm>
              <a:off x="4935169" y="3387666"/>
              <a:ext cx="2321662" cy="1117574"/>
            </a:xfrm>
            <a:custGeom>
              <a:avLst/>
              <a:gdLst>
                <a:gd name="connsiteX0" fmla="*/ 0 w 2321662"/>
                <a:gd name="connsiteY0" fmla="*/ 0 h 1117574"/>
                <a:gd name="connsiteX1" fmla="*/ 2321662 w 2321662"/>
                <a:gd name="connsiteY1" fmla="*/ 0 h 1117574"/>
                <a:gd name="connsiteX2" fmla="*/ 2269467 w 2321662"/>
                <a:gd name="connsiteY2" fmla="*/ 85541 h 1117574"/>
                <a:gd name="connsiteX3" fmla="*/ 1971723 w 2321662"/>
                <a:gd name="connsiteY3" fmla="*/ 896583 h 1117574"/>
                <a:gd name="connsiteX4" fmla="*/ 1750732 w 2321662"/>
                <a:gd name="connsiteY4" fmla="*/ 1117574 h 1117574"/>
                <a:gd name="connsiteX5" fmla="*/ 576750 w 2321662"/>
                <a:gd name="connsiteY5" fmla="*/ 1117574 h 1117574"/>
                <a:gd name="connsiteX6" fmla="*/ 355759 w 2321662"/>
                <a:gd name="connsiteY6" fmla="*/ 896583 h 1117574"/>
                <a:gd name="connsiteX7" fmla="*/ 8803 w 2321662"/>
                <a:gd name="connsiteY7" fmla="*/ 15127 h 111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1662" h="1117574">
                  <a:moveTo>
                    <a:pt x="0" y="0"/>
                  </a:moveTo>
                  <a:lnTo>
                    <a:pt x="2321662" y="0"/>
                  </a:lnTo>
                  <a:lnTo>
                    <a:pt x="2269467" y="85541"/>
                  </a:lnTo>
                  <a:cubicBezTo>
                    <a:pt x="2126405" y="319899"/>
                    <a:pt x="1969430" y="594587"/>
                    <a:pt x="1971723" y="896583"/>
                  </a:cubicBezTo>
                  <a:cubicBezTo>
                    <a:pt x="1971723" y="1018633"/>
                    <a:pt x="1872782" y="1117574"/>
                    <a:pt x="1750732" y="1117574"/>
                  </a:cubicBezTo>
                  <a:lnTo>
                    <a:pt x="576750" y="1117574"/>
                  </a:lnTo>
                  <a:cubicBezTo>
                    <a:pt x="454700" y="1117574"/>
                    <a:pt x="355759" y="1018633"/>
                    <a:pt x="355759" y="896583"/>
                  </a:cubicBezTo>
                  <a:cubicBezTo>
                    <a:pt x="367926" y="552035"/>
                    <a:pt x="174399" y="286286"/>
                    <a:pt x="8803" y="15127"/>
                  </a:cubicBezTo>
                  <a:close/>
                </a:path>
              </a:pathLst>
            </a:custGeom>
            <a:gradFill>
              <a:gsLst>
                <a:gs pos="0">
                  <a:srgbClr val="FDFDFD"/>
                </a:gs>
                <a:gs pos="100000">
                  <a:srgbClr val="E2E2E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dirty="0">
                <a:solidFill>
                  <a:prstClr val="white"/>
                </a:solidFill>
                <a:cs typeface="+mn-ea"/>
                <a:sym typeface="+mn-lt"/>
              </a:endParaRPr>
            </a:p>
          </p:txBody>
        </p:sp>
        <p:sp>
          <p:nvSpPr>
            <p:cNvPr id="113" name="任意多边形 39"/>
            <p:cNvSpPr/>
            <p:nvPr/>
          </p:nvSpPr>
          <p:spPr>
            <a:xfrm>
              <a:off x="4703967" y="1128834"/>
              <a:ext cx="2784066" cy="1129416"/>
            </a:xfrm>
            <a:custGeom>
              <a:avLst/>
              <a:gdLst>
                <a:gd name="connsiteX0" fmla="*/ 1392013 w 2784066"/>
                <a:gd name="connsiteY0" fmla="*/ 0 h 1129416"/>
                <a:gd name="connsiteX1" fmla="*/ 1392053 w 2784066"/>
                <a:gd name="connsiteY1" fmla="*/ 0 h 1129416"/>
                <a:gd name="connsiteX2" fmla="*/ 1537486 w 2784066"/>
                <a:gd name="connsiteY2" fmla="*/ 7344 h 1129416"/>
                <a:gd name="connsiteX3" fmla="*/ 2750677 w 2784066"/>
                <a:gd name="connsiteY3" fmla="*/ 999561 h 1129416"/>
                <a:gd name="connsiteX4" fmla="*/ 2784066 w 2784066"/>
                <a:gd name="connsiteY4" fmla="*/ 1129416 h 1129416"/>
                <a:gd name="connsiteX5" fmla="*/ 0 w 2784066"/>
                <a:gd name="connsiteY5" fmla="*/ 1129416 h 1129416"/>
                <a:gd name="connsiteX6" fmla="*/ 33389 w 2784066"/>
                <a:gd name="connsiteY6" fmla="*/ 999561 h 1129416"/>
                <a:gd name="connsiteX7" fmla="*/ 1246580 w 2784066"/>
                <a:gd name="connsiteY7" fmla="*/ 7344 h 1129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84066" h="1129416">
                  <a:moveTo>
                    <a:pt x="1392013" y="0"/>
                  </a:moveTo>
                  <a:lnTo>
                    <a:pt x="1392053" y="0"/>
                  </a:lnTo>
                  <a:lnTo>
                    <a:pt x="1537486" y="7344"/>
                  </a:lnTo>
                  <a:cubicBezTo>
                    <a:pt x="2111370" y="65625"/>
                    <a:pt x="2584414" y="465011"/>
                    <a:pt x="2750677" y="999561"/>
                  </a:cubicBezTo>
                  <a:lnTo>
                    <a:pt x="2784066" y="1129416"/>
                  </a:lnTo>
                  <a:lnTo>
                    <a:pt x="0" y="1129416"/>
                  </a:lnTo>
                  <a:lnTo>
                    <a:pt x="33389" y="999561"/>
                  </a:lnTo>
                  <a:cubicBezTo>
                    <a:pt x="199652" y="465011"/>
                    <a:pt x="672696" y="65625"/>
                    <a:pt x="1246580" y="7344"/>
                  </a:cubicBezTo>
                  <a:close/>
                </a:path>
              </a:pathLst>
            </a:custGeom>
            <a:gradFill flip="none" rotWithShape="1">
              <a:gsLst>
                <a:gs pos="0">
                  <a:srgbClr val="FDFDFD"/>
                </a:gs>
                <a:gs pos="100000">
                  <a:srgbClr val="E2E2E2"/>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dirty="0">
                <a:solidFill>
                  <a:prstClr val="white"/>
                </a:solidFill>
                <a:cs typeface="+mn-ea"/>
                <a:sym typeface="+mn-lt"/>
              </a:endParaRPr>
            </a:p>
          </p:txBody>
        </p:sp>
        <p:sp>
          <p:nvSpPr>
            <p:cNvPr id="114" name="任意多边形 40"/>
            <p:cNvSpPr/>
            <p:nvPr/>
          </p:nvSpPr>
          <p:spPr>
            <a:xfrm>
              <a:off x="4673399" y="2258250"/>
              <a:ext cx="2845202" cy="1129416"/>
            </a:xfrm>
            <a:custGeom>
              <a:avLst/>
              <a:gdLst>
                <a:gd name="connsiteX0" fmla="*/ 30568 w 2845202"/>
                <a:gd name="connsiteY0" fmla="*/ 0 h 1129416"/>
                <a:gd name="connsiteX1" fmla="*/ 2814634 w 2845202"/>
                <a:gd name="connsiteY1" fmla="*/ 0 h 1129416"/>
                <a:gd name="connsiteX2" fmla="*/ 2816300 w 2845202"/>
                <a:gd name="connsiteY2" fmla="*/ 6479 h 1129416"/>
                <a:gd name="connsiteX3" fmla="*/ 2845202 w 2845202"/>
                <a:gd name="connsiteY3" fmla="*/ 293182 h 1129416"/>
                <a:gd name="connsiteX4" fmla="*/ 2733407 w 2845202"/>
                <a:gd name="connsiteY4" fmla="*/ 846923 h 1129416"/>
                <a:gd name="connsiteX5" fmla="*/ 2611110 w 2845202"/>
                <a:gd name="connsiteY5" fmla="*/ 1086729 h 1129416"/>
                <a:gd name="connsiteX6" fmla="*/ 2585063 w 2845202"/>
                <a:gd name="connsiteY6" fmla="*/ 1129416 h 1129416"/>
                <a:gd name="connsiteX7" fmla="*/ 254528 w 2845202"/>
                <a:gd name="connsiteY7" fmla="*/ 1129416 h 1129416"/>
                <a:gd name="connsiteX8" fmla="*/ 188274 w 2845202"/>
                <a:gd name="connsiteY8" fmla="*/ 1015566 h 1129416"/>
                <a:gd name="connsiteX9" fmla="*/ 120030 w 2845202"/>
                <a:gd name="connsiteY9" fmla="*/ 875905 h 1129416"/>
                <a:gd name="connsiteX10" fmla="*/ 124755 w 2845202"/>
                <a:gd name="connsiteY10" fmla="*/ 873825 h 1129416"/>
                <a:gd name="connsiteX11" fmla="*/ 111796 w 2845202"/>
                <a:gd name="connsiteY11" fmla="*/ 846923 h 1129416"/>
                <a:gd name="connsiteX12" fmla="*/ 0 w 2845202"/>
                <a:gd name="connsiteY12" fmla="*/ 293182 h 1129416"/>
                <a:gd name="connsiteX13" fmla="*/ 28902 w 2845202"/>
                <a:gd name="connsiteY13" fmla="*/ 6479 h 1129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45202" h="1129416">
                  <a:moveTo>
                    <a:pt x="30568" y="0"/>
                  </a:moveTo>
                  <a:lnTo>
                    <a:pt x="2814634" y="0"/>
                  </a:lnTo>
                  <a:lnTo>
                    <a:pt x="2816300" y="6479"/>
                  </a:lnTo>
                  <a:cubicBezTo>
                    <a:pt x="2835250" y="99087"/>
                    <a:pt x="2845202" y="194972"/>
                    <a:pt x="2845202" y="293182"/>
                  </a:cubicBezTo>
                  <a:cubicBezTo>
                    <a:pt x="2845202" y="489603"/>
                    <a:pt x="2805395" y="676725"/>
                    <a:pt x="2733407" y="846923"/>
                  </a:cubicBezTo>
                  <a:cubicBezTo>
                    <a:pt x="2707798" y="919434"/>
                    <a:pt x="2663338" y="999647"/>
                    <a:pt x="2611110" y="1086729"/>
                  </a:cubicBezTo>
                  <a:lnTo>
                    <a:pt x="2585063" y="1129416"/>
                  </a:lnTo>
                  <a:lnTo>
                    <a:pt x="254528" y="1129416"/>
                  </a:lnTo>
                  <a:lnTo>
                    <a:pt x="188274" y="1015566"/>
                  </a:lnTo>
                  <a:cubicBezTo>
                    <a:pt x="163308" y="969683"/>
                    <a:pt x="140200" y="923259"/>
                    <a:pt x="120030" y="875905"/>
                  </a:cubicBezTo>
                  <a:lnTo>
                    <a:pt x="124755" y="873825"/>
                  </a:lnTo>
                  <a:lnTo>
                    <a:pt x="111796" y="846923"/>
                  </a:lnTo>
                  <a:cubicBezTo>
                    <a:pt x="39808" y="676725"/>
                    <a:pt x="0" y="489603"/>
                    <a:pt x="0" y="293182"/>
                  </a:cubicBezTo>
                  <a:cubicBezTo>
                    <a:pt x="0" y="194972"/>
                    <a:pt x="9952" y="99087"/>
                    <a:pt x="28902" y="6479"/>
                  </a:cubicBezTo>
                  <a:close/>
                </a:path>
              </a:pathLst>
            </a:custGeom>
            <a:gradFill>
              <a:gsLst>
                <a:gs pos="100000">
                  <a:schemeClr val="bg1"/>
                </a:gs>
                <a:gs pos="0">
                  <a:srgbClr val="EAEAE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dirty="0">
                <a:solidFill>
                  <a:prstClr val="white"/>
                </a:solidFill>
                <a:cs typeface="+mn-ea"/>
                <a:sym typeface="+mn-lt"/>
              </a:endParaRPr>
            </a:p>
          </p:txBody>
        </p:sp>
        <p:pic>
          <p:nvPicPr>
            <p:cNvPr id="115" name="图片 114"/>
            <p:cNvPicPr>
              <a:picLocks noChangeAspect="1"/>
            </p:cNvPicPr>
            <p:nvPr/>
          </p:nvPicPr>
          <p:blipFill rotWithShape="1">
            <a:blip r:embed="rId1" cstate="screen"/>
            <a:srcRect/>
            <a:stretch>
              <a:fillRect/>
            </a:stretch>
          </p:blipFill>
          <p:spPr>
            <a:xfrm>
              <a:off x="5808404" y="2258250"/>
              <a:ext cx="1710197" cy="180150"/>
            </a:xfrm>
            <a:prstGeom prst="rect">
              <a:avLst/>
            </a:prstGeom>
          </p:spPr>
        </p:pic>
        <p:pic>
          <p:nvPicPr>
            <p:cNvPr id="116" name="图片 115"/>
            <p:cNvPicPr>
              <a:picLocks noChangeAspect="1"/>
            </p:cNvPicPr>
            <p:nvPr/>
          </p:nvPicPr>
          <p:blipFill rotWithShape="1">
            <a:blip r:embed="rId2" cstate="screen"/>
            <a:srcRect/>
            <a:stretch>
              <a:fillRect/>
            </a:stretch>
          </p:blipFill>
          <p:spPr>
            <a:xfrm flipH="1">
              <a:off x="4930321" y="3387666"/>
              <a:ext cx="1399580" cy="180150"/>
            </a:xfrm>
            <a:custGeom>
              <a:avLst/>
              <a:gdLst>
                <a:gd name="connsiteX0" fmla="*/ 1399580 w 1399580"/>
                <a:gd name="connsiteY0" fmla="*/ 0 h 180150"/>
                <a:gd name="connsiteX1" fmla="*/ 0 w 1399580"/>
                <a:gd name="connsiteY1" fmla="*/ 0 h 180150"/>
                <a:gd name="connsiteX2" fmla="*/ 0 w 1399580"/>
                <a:gd name="connsiteY2" fmla="*/ 180150 h 180150"/>
                <a:gd name="connsiteX3" fmla="*/ 1283178 w 1399580"/>
                <a:gd name="connsiteY3" fmla="*/ 180150 h 180150"/>
              </a:gdLst>
              <a:ahLst/>
              <a:cxnLst>
                <a:cxn ang="0">
                  <a:pos x="connsiteX0" y="connsiteY0"/>
                </a:cxn>
                <a:cxn ang="0">
                  <a:pos x="connsiteX1" y="connsiteY1"/>
                </a:cxn>
                <a:cxn ang="0">
                  <a:pos x="connsiteX2" y="connsiteY2"/>
                </a:cxn>
                <a:cxn ang="0">
                  <a:pos x="connsiteX3" y="connsiteY3"/>
                </a:cxn>
              </a:cxnLst>
              <a:rect l="l" t="t" r="r" b="b"/>
              <a:pathLst>
                <a:path w="1399580" h="180150">
                  <a:moveTo>
                    <a:pt x="1399580" y="0"/>
                  </a:moveTo>
                  <a:lnTo>
                    <a:pt x="0" y="0"/>
                  </a:lnTo>
                  <a:lnTo>
                    <a:pt x="0" y="180150"/>
                  </a:lnTo>
                  <a:lnTo>
                    <a:pt x="1283178" y="180150"/>
                  </a:lnTo>
                  <a:close/>
                </a:path>
              </a:pathLst>
            </a:custGeom>
          </p:spPr>
        </p:pic>
        <p:sp>
          <p:nvSpPr>
            <p:cNvPr id="117" name="任意多边形 34"/>
            <p:cNvSpPr/>
            <p:nvPr/>
          </p:nvSpPr>
          <p:spPr>
            <a:xfrm>
              <a:off x="4669015" y="1115412"/>
              <a:ext cx="2853970" cy="3394286"/>
            </a:xfrm>
            <a:custGeom>
              <a:avLst/>
              <a:gdLst>
                <a:gd name="connsiteX0" fmla="*/ 1962150 w 3924300"/>
                <a:gd name="connsiteY0" fmla="*/ 0 h 4667248"/>
                <a:gd name="connsiteX1" fmla="*/ 3924300 w 3924300"/>
                <a:gd name="connsiteY1" fmla="*/ 1962150 h 4667248"/>
                <a:gd name="connsiteX2" fmla="*/ 3770105 w 3924300"/>
                <a:gd name="connsiteY2" fmla="*/ 2725908 h 4667248"/>
                <a:gd name="connsiteX3" fmla="*/ 3769902 w 3924300"/>
                <a:gd name="connsiteY3" fmla="*/ 2726328 h 4667248"/>
                <a:gd name="connsiteX4" fmla="*/ 3802289 w 3924300"/>
                <a:gd name="connsiteY4" fmla="*/ 2740482 h 4667248"/>
                <a:gd name="connsiteX5" fmla="*/ 3076575 w 3924300"/>
                <a:gd name="connsiteY5" fmla="*/ 4362442 h 4667248"/>
                <a:gd name="connsiteX6" fmla="*/ 2771769 w 3924300"/>
                <a:gd name="connsiteY6" fmla="*/ 4667248 h 4667248"/>
                <a:gd name="connsiteX7" fmla="*/ 1152531 w 3924300"/>
                <a:gd name="connsiteY7" fmla="*/ 4667248 h 4667248"/>
                <a:gd name="connsiteX8" fmla="*/ 847725 w 3924300"/>
                <a:gd name="connsiteY8" fmla="*/ 4362442 h 4667248"/>
                <a:gd name="connsiteX9" fmla="*/ 165554 w 3924300"/>
                <a:gd name="connsiteY9" fmla="*/ 2765883 h 4667248"/>
                <a:gd name="connsiteX10" fmla="*/ 172070 w 3924300"/>
                <a:gd name="connsiteY10" fmla="*/ 2763013 h 4667248"/>
                <a:gd name="connsiteX11" fmla="*/ 154196 w 3924300"/>
                <a:gd name="connsiteY11" fmla="*/ 2725908 h 4667248"/>
                <a:gd name="connsiteX12" fmla="*/ 0 w 3924300"/>
                <a:gd name="connsiteY12" fmla="*/ 1962150 h 4667248"/>
                <a:gd name="connsiteX13" fmla="*/ 1962150 w 3924300"/>
                <a:gd name="connsiteY13" fmla="*/ 0 h 4667248"/>
                <a:gd name="connsiteX0-1" fmla="*/ 1962150 w 3924300"/>
                <a:gd name="connsiteY0-2" fmla="*/ 0 h 4667248"/>
                <a:gd name="connsiteX1-3" fmla="*/ 3924300 w 3924300"/>
                <a:gd name="connsiteY1-4" fmla="*/ 1962150 h 4667248"/>
                <a:gd name="connsiteX2-5" fmla="*/ 3770105 w 3924300"/>
                <a:gd name="connsiteY2-6" fmla="*/ 2725908 h 4667248"/>
                <a:gd name="connsiteX3-7" fmla="*/ 3802289 w 3924300"/>
                <a:gd name="connsiteY3-8" fmla="*/ 2740482 h 4667248"/>
                <a:gd name="connsiteX4-9" fmla="*/ 3076575 w 3924300"/>
                <a:gd name="connsiteY4-10" fmla="*/ 4362442 h 4667248"/>
                <a:gd name="connsiteX5-11" fmla="*/ 2771769 w 3924300"/>
                <a:gd name="connsiteY5-12" fmla="*/ 4667248 h 4667248"/>
                <a:gd name="connsiteX6-13" fmla="*/ 1152531 w 3924300"/>
                <a:gd name="connsiteY6-14" fmla="*/ 4667248 h 4667248"/>
                <a:gd name="connsiteX7-15" fmla="*/ 847725 w 3924300"/>
                <a:gd name="connsiteY7-16" fmla="*/ 4362442 h 4667248"/>
                <a:gd name="connsiteX8-17" fmla="*/ 165554 w 3924300"/>
                <a:gd name="connsiteY8-18" fmla="*/ 2765883 h 4667248"/>
                <a:gd name="connsiteX9-19" fmla="*/ 172070 w 3924300"/>
                <a:gd name="connsiteY9-20" fmla="*/ 2763013 h 4667248"/>
                <a:gd name="connsiteX10-21" fmla="*/ 154196 w 3924300"/>
                <a:gd name="connsiteY10-22" fmla="*/ 2725908 h 4667248"/>
                <a:gd name="connsiteX11-23" fmla="*/ 0 w 3924300"/>
                <a:gd name="connsiteY11-24" fmla="*/ 1962150 h 4667248"/>
                <a:gd name="connsiteX12-25" fmla="*/ 1962150 w 3924300"/>
                <a:gd name="connsiteY12-26" fmla="*/ 0 h 4667248"/>
                <a:gd name="connsiteX0-27" fmla="*/ 1962150 w 3924300"/>
                <a:gd name="connsiteY0-28" fmla="*/ 0 h 4667248"/>
                <a:gd name="connsiteX1-29" fmla="*/ 3924300 w 3924300"/>
                <a:gd name="connsiteY1-30" fmla="*/ 1962150 h 4667248"/>
                <a:gd name="connsiteX2-31" fmla="*/ 3770105 w 3924300"/>
                <a:gd name="connsiteY2-32" fmla="*/ 2725908 h 4667248"/>
                <a:gd name="connsiteX3-33" fmla="*/ 3076575 w 3924300"/>
                <a:gd name="connsiteY3-34" fmla="*/ 4362442 h 4667248"/>
                <a:gd name="connsiteX4-35" fmla="*/ 2771769 w 3924300"/>
                <a:gd name="connsiteY4-36" fmla="*/ 4667248 h 4667248"/>
                <a:gd name="connsiteX5-37" fmla="*/ 1152531 w 3924300"/>
                <a:gd name="connsiteY5-38" fmla="*/ 4667248 h 4667248"/>
                <a:gd name="connsiteX6-39" fmla="*/ 847725 w 3924300"/>
                <a:gd name="connsiteY6-40" fmla="*/ 4362442 h 4667248"/>
                <a:gd name="connsiteX7-41" fmla="*/ 165554 w 3924300"/>
                <a:gd name="connsiteY7-42" fmla="*/ 2765883 h 4667248"/>
                <a:gd name="connsiteX8-43" fmla="*/ 172070 w 3924300"/>
                <a:gd name="connsiteY8-44" fmla="*/ 2763013 h 4667248"/>
                <a:gd name="connsiteX9-45" fmla="*/ 154196 w 3924300"/>
                <a:gd name="connsiteY9-46" fmla="*/ 2725908 h 4667248"/>
                <a:gd name="connsiteX10-47" fmla="*/ 0 w 3924300"/>
                <a:gd name="connsiteY10-48" fmla="*/ 1962150 h 4667248"/>
                <a:gd name="connsiteX11-49" fmla="*/ 1962150 w 3924300"/>
                <a:gd name="connsiteY11-50" fmla="*/ 0 h 4667248"/>
                <a:gd name="connsiteX0-51" fmla="*/ 1962150 w 3924300"/>
                <a:gd name="connsiteY0-52" fmla="*/ 0 h 4667248"/>
                <a:gd name="connsiteX1-53" fmla="*/ 3924300 w 3924300"/>
                <a:gd name="connsiteY1-54" fmla="*/ 1962150 h 4667248"/>
                <a:gd name="connsiteX2-55" fmla="*/ 3770105 w 3924300"/>
                <a:gd name="connsiteY2-56" fmla="*/ 2725908 h 4667248"/>
                <a:gd name="connsiteX3-57" fmla="*/ 3076575 w 3924300"/>
                <a:gd name="connsiteY3-58" fmla="*/ 4362442 h 4667248"/>
                <a:gd name="connsiteX4-59" fmla="*/ 2771769 w 3924300"/>
                <a:gd name="connsiteY4-60" fmla="*/ 4667248 h 4667248"/>
                <a:gd name="connsiteX5-61" fmla="*/ 1152531 w 3924300"/>
                <a:gd name="connsiteY5-62" fmla="*/ 4667248 h 4667248"/>
                <a:gd name="connsiteX6-63" fmla="*/ 847725 w 3924300"/>
                <a:gd name="connsiteY6-64" fmla="*/ 4362442 h 4667248"/>
                <a:gd name="connsiteX7-65" fmla="*/ 165554 w 3924300"/>
                <a:gd name="connsiteY7-66" fmla="*/ 2765883 h 4667248"/>
                <a:gd name="connsiteX8-67" fmla="*/ 172070 w 3924300"/>
                <a:gd name="connsiteY8-68" fmla="*/ 2763013 h 4667248"/>
                <a:gd name="connsiteX9-69" fmla="*/ 154196 w 3924300"/>
                <a:gd name="connsiteY9-70" fmla="*/ 2725908 h 4667248"/>
                <a:gd name="connsiteX10-71" fmla="*/ 0 w 3924300"/>
                <a:gd name="connsiteY10-72" fmla="*/ 1962150 h 4667248"/>
                <a:gd name="connsiteX11-73" fmla="*/ 1962150 w 3924300"/>
                <a:gd name="connsiteY11-74" fmla="*/ 0 h 4667248"/>
                <a:gd name="connsiteX0-75" fmla="*/ 1962150 w 3924300"/>
                <a:gd name="connsiteY0-76" fmla="*/ 0 h 4667248"/>
                <a:gd name="connsiteX1-77" fmla="*/ 3924300 w 3924300"/>
                <a:gd name="connsiteY1-78" fmla="*/ 1962150 h 4667248"/>
                <a:gd name="connsiteX2-79" fmla="*/ 3770105 w 3924300"/>
                <a:gd name="connsiteY2-80" fmla="*/ 2725908 h 4667248"/>
                <a:gd name="connsiteX3-81" fmla="*/ 3076575 w 3924300"/>
                <a:gd name="connsiteY3-82" fmla="*/ 4362442 h 4667248"/>
                <a:gd name="connsiteX4-83" fmla="*/ 2771769 w 3924300"/>
                <a:gd name="connsiteY4-84" fmla="*/ 4667248 h 4667248"/>
                <a:gd name="connsiteX5-85" fmla="*/ 1152531 w 3924300"/>
                <a:gd name="connsiteY5-86" fmla="*/ 4667248 h 4667248"/>
                <a:gd name="connsiteX6-87" fmla="*/ 847725 w 3924300"/>
                <a:gd name="connsiteY6-88" fmla="*/ 4362442 h 4667248"/>
                <a:gd name="connsiteX7-89" fmla="*/ 165554 w 3924300"/>
                <a:gd name="connsiteY7-90" fmla="*/ 2765883 h 4667248"/>
                <a:gd name="connsiteX8-91" fmla="*/ 172070 w 3924300"/>
                <a:gd name="connsiteY8-92" fmla="*/ 2763013 h 4667248"/>
                <a:gd name="connsiteX9-93" fmla="*/ 154196 w 3924300"/>
                <a:gd name="connsiteY9-94" fmla="*/ 2725908 h 4667248"/>
                <a:gd name="connsiteX10-95" fmla="*/ 0 w 3924300"/>
                <a:gd name="connsiteY10-96" fmla="*/ 1962150 h 4667248"/>
                <a:gd name="connsiteX11-97" fmla="*/ 1962150 w 3924300"/>
                <a:gd name="connsiteY11-98" fmla="*/ 0 h 4667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3924300" h="4667248">
                  <a:moveTo>
                    <a:pt x="1962150" y="0"/>
                  </a:moveTo>
                  <a:cubicBezTo>
                    <a:pt x="3045816" y="0"/>
                    <a:pt x="3924300" y="878484"/>
                    <a:pt x="3924300" y="1962150"/>
                  </a:cubicBezTo>
                  <a:cubicBezTo>
                    <a:pt x="3924300" y="2233067"/>
                    <a:pt x="3869395" y="2491159"/>
                    <a:pt x="3770105" y="2725908"/>
                  </a:cubicBezTo>
                  <a:cubicBezTo>
                    <a:pt x="3628818" y="3125957"/>
                    <a:pt x="3071514" y="3695985"/>
                    <a:pt x="3076575" y="4362442"/>
                  </a:cubicBezTo>
                  <a:cubicBezTo>
                    <a:pt x="3076575" y="4530782"/>
                    <a:pt x="2940109" y="4667248"/>
                    <a:pt x="2771769" y="4667248"/>
                  </a:cubicBezTo>
                  <a:lnTo>
                    <a:pt x="1152531" y="4667248"/>
                  </a:lnTo>
                  <a:cubicBezTo>
                    <a:pt x="984191" y="4667248"/>
                    <a:pt x="847725" y="4530782"/>
                    <a:pt x="847725" y="4362442"/>
                  </a:cubicBezTo>
                  <a:cubicBezTo>
                    <a:pt x="870101" y="3728807"/>
                    <a:pt x="388106" y="3288393"/>
                    <a:pt x="165554" y="2765883"/>
                  </a:cubicBezTo>
                  <a:lnTo>
                    <a:pt x="172070" y="2763013"/>
                  </a:lnTo>
                  <a:lnTo>
                    <a:pt x="154196" y="2725908"/>
                  </a:lnTo>
                  <a:cubicBezTo>
                    <a:pt x="54905" y="2491159"/>
                    <a:pt x="0" y="2233067"/>
                    <a:pt x="0" y="1962150"/>
                  </a:cubicBezTo>
                  <a:cubicBezTo>
                    <a:pt x="0" y="878484"/>
                    <a:pt x="878484" y="0"/>
                    <a:pt x="1962150" y="0"/>
                  </a:cubicBezTo>
                  <a:close/>
                </a:path>
              </a:pathLst>
            </a:custGeom>
            <a:noFill/>
            <a:ln>
              <a:gradFill flip="none" rotWithShape="1">
                <a:gsLst>
                  <a:gs pos="0">
                    <a:schemeClr val="bg1"/>
                  </a:gs>
                  <a:gs pos="100000">
                    <a:schemeClr val="bg1">
                      <a:lumMod val="8500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sp>
        <p:nvSpPr>
          <p:cNvPr id="133" name="文本框 132"/>
          <p:cNvSpPr txBox="1"/>
          <p:nvPr/>
        </p:nvSpPr>
        <p:spPr>
          <a:xfrm>
            <a:off x="2716917" y="2071275"/>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134" name="文本框 133"/>
          <p:cNvSpPr txBox="1"/>
          <p:nvPr/>
        </p:nvSpPr>
        <p:spPr>
          <a:xfrm>
            <a:off x="2716917" y="3972592"/>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135" name="文本框 134"/>
          <p:cNvSpPr txBox="1"/>
          <p:nvPr/>
        </p:nvSpPr>
        <p:spPr>
          <a:xfrm>
            <a:off x="2716917" y="3021934"/>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136" name="Freeform 51"/>
          <p:cNvSpPr>
            <a:spLocks noEditPoints="1"/>
          </p:cNvSpPr>
          <p:nvPr/>
        </p:nvSpPr>
        <p:spPr bwMode="auto">
          <a:xfrm>
            <a:off x="2270060" y="2091294"/>
            <a:ext cx="349643" cy="246846"/>
          </a:xfrm>
          <a:custGeom>
            <a:avLst/>
            <a:gdLst>
              <a:gd name="T0" fmla="*/ 56 w 376"/>
              <a:gd name="T1" fmla="*/ 29 h 274"/>
              <a:gd name="T2" fmla="*/ 318 w 376"/>
              <a:gd name="T3" fmla="*/ 29 h 274"/>
              <a:gd name="T4" fmla="*/ 318 w 376"/>
              <a:gd name="T5" fmla="*/ 187 h 274"/>
              <a:gd name="T6" fmla="*/ 56 w 376"/>
              <a:gd name="T7" fmla="*/ 187 h 274"/>
              <a:gd name="T8" fmla="*/ 56 w 376"/>
              <a:gd name="T9" fmla="*/ 29 h 274"/>
              <a:gd name="T10" fmla="*/ 86 w 376"/>
              <a:gd name="T11" fmla="*/ 146 h 274"/>
              <a:gd name="T12" fmla="*/ 86 w 376"/>
              <a:gd name="T13" fmla="*/ 155 h 274"/>
              <a:gd name="T14" fmla="*/ 256 w 376"/>
              <a:gd name="T15" fmla="*/ 155 h 274"/>
              <a:gd name="T16" fmla="*/ 256 w 376"/>
              <a:gd name="T17" fmla="*/ 146 h 274"/>
              <a:gd name="T18" fmla="*/ 86 w 376"/>
              <a:gd name="T19" fmla="*/ 146 h 274"/>
              <a:gd name="T20" fmla="*/ 86 w 376"/>
              <a:gd name="T21" fmla="*/ 125 h 274"/>
              <a:gd name="T22" fmla="*/ 86 w 376"/>
              <a:gd name="T23" fmla="*/ 134 h 274"/>
              <a:gd name="T24" fmla="*/ 256 w 376"/>
              <a:gd name="T25" fmla="*/ 134 h 274"/>
              <a:gd name="T26" fmla="*/ 256 w 376"/>
              <a:gd name="T27" fmla="*/ 125 h 274"/>
              <a:gd name="T28" fmla="*/ 86 w 376"/>
              <a:gd name="T29" fmla="*/ 125 h 274"/>
              <a:gd name="T30" fmla="*/ 86 w 376"/>
              <a:gd name="T31" fmla="*/ 100 h 274"/>
              <a:gd name="T32" fmla="*/ 86 w 376"/>
              <a:gd name="T33" fmla="*/ 108 h 274"/>
              <a:gd name="T34" fmla="*/ 304 w 376"/>
              <a:gd name="T35" fmla="*/ 108 h 274"/>
              <a:gd name="T36" fmla="*/ 304 w 376"/>
              <a:gd name="T37" fmla="*/ 100 h 274"/>
              <a:gd name="T38" fmla="*/ 86 w 376"/>
              <a:gd name="T39" fmla="*/ 100 h 274"/>
              <a:gd name="T40" fmla="*/ 86 w 376"/>
              <a:gd name="T41" fmla="*/ 76 h 274"/>
              <a:gd name="T42" fmla="*/ 86 w 376"/>
              <a:gd name="T43" fmla="*/ 85 h 274"/>
              <a:gd name="T44" fmla="*/ 304 w 376"/>
              <a:gd name="T45" fmla="*/ 85 h 274"/>
              <a:gd name="T46" fmla="*/ 304 w 376"/>
              <a:gd name="T47" fmla="*/ 76 h 274"/>
              <a:gd name="T48" fmla="*/ 86 w 376"/>
              <a:gd name="T49" fmla="*/ 76 h 274"/>
              <a:gd name="T50" fmla="*/ 86 w 376"/>
              <a:gd name="T51" fmla="*/ 52 h 274"/>
              <a:gd name="T52" fmla="*/ 86 w 376"/>
              <a:gd name="T53" fmla="*/ 61 h 274"/>
              <a:gd name="T54" fmla="*/ 304 w 376"/>
              <a:gd name="T55" fmla="*/ 61 h 274"/>
              <a:gd name="T56" fmla="*/ 304 w 376"/>
              <a:gd name="T57" fmla="*/ 52 h 274"/>
              <a:gd name="T58" fmla="*/ 86 w 376"/>
              <a:gd name="T59" fmla="*/ 52 h 274"/>
              <a:gd name="T60" fmla="*/ 167 w 376"/>
              <a:gd name="T61" fmla="*/ 230 h 274"/>
              <a:gd name="T62" fmla="*/ 207 w 376"/>
              <a:gd name="T63" fmla="*/ 230 h 274"/>
              <a:gd name="T64" fmla="*/ 221 w 376"/>
              <a:gd name="T65" fmla="*/ 253 h 274"/>
              <a:gd name="T66" fmla="*/ 155 w 376"/>
              <a:gd name="T67" fmla="*/ 253 h 274"/>
              <a:gd name="T68" fmla="*/ 167 w 376"/>
              <a:gd name="T69" fmla="*/ 230 h 274"/>
              <a:gd name="T70" fmla="*/ 57 w 376"/>
              <a:gd name="T71" fmla="*/ 0 h 274"/>
              <a:gd name="T72" fmla="*/ 30 w 376"/>
              <a:gd name="T73" fmla="*/ 27 h 274"/>
              <a:gd name="T74" fmla="*/ 30 w 376"/>
              <a:gd name="T75" fmla="*/ 183 h 274"/>
              <a:gd name="T76" fmla="*/ 50 w 376"/>
              <a:gd name="T77" fmla="*/ 210 h 274"/>
              <a:gd name="T78" fmla="*/ 50 w 376"/>
              <a:gd name="T79" fmla="*/ 210 h 274"/>
              <a:gd name="T80" fmla="*/ 0 w 376"/>
              <a:gd name="T81" fmla="*/ 249 h 274"/>
              <a:gd name="T82" fmla="*/ 0 w 376"/>
              <a:gd name="T83" fmla="*/ 274 h 274"/>
              <a:gd name="T84" fmla="*/ 376 w 376"/>
              <a:gd name="T85" fmla="*/ 274 h 274"/>
              <a:gd name="T86" fmla="*/ 376 w 376"/>
              <a:gd name="T87" fmla="*/ 249 h 274"/>
              <a:gd name="T88" fmla="*/ 322 w 376"/>
              <a:gd name="T89" fmla="*/ 210 h 274"/>
              <a:gd name="T90" fmla="*/ 344 w 376"/>
              <a:gd name="T91" fmla="*/ 183 h 274"/>
              <a:gd name="T92" fmla="*/ 344 w 376"/>
              <a:gd name="T93" fmla="*/ 27 h 274"/>
              <a:gd name="T94" fmla="*/ 316 w 376"/>
              <a:gd name="T95" fmla="*/ 0 h 274"/>
              <a:gd name="T96" fmla="*/ 57 w 376"/>
              <a:gd name="T97" fmla="*/ 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274">
                <a:moveTo>
                  <a:pt x="56" y="29"/>
                </a:moveTo>
                <a:cubicBezTo>
                  <a:pt x="318" y="29"/>
                  <a:pt x="318" y="29"/>
                  <a:pt x="318" y="29"/>
                </a:cubicBezTo>
                <a:cubicBezTo>
                  <a:pt x="318" y="187"/>
                  <a:pt x="318" y="187"/>
                  <a:pt x="318" y="187"/>
                </a:cubicBezTo>
                <a:cubicBezTo>
                  <a:pt x="56" y="187"/>
                  <a:pt x="56" y="187"/>
                  <a:pt x="56" y="187"/>
                </a:cubicBezTo>
                <a:cubicBezTo>
                  <a:pt x="56" y="29"/>
                  <a:pt x="56" y="29"/>
                  <a:pt x="56" y="29"/>
                </a:cubicBezTo>
                <a:close/>
                <a:moveTo>
                  <a:pt x="86" y="146"/>
                </a:moveTo>
                <a:cubicBezTo>
                  <a:pt x="86" y="155"/>
                  <a:pt x="86" y="155"/>
                  <a:pt x="86" y="155"/>
                </a:cubicBezTo>
                <a:cubicBezTo>
                  <a:pt x="256" y="155"/>
                  <a:pt x="256" y="155"/>
                  <a:pt x="256" y="155"/>
                </a:cubicBezTo>
                <a:cubicBezTo>
                  <a:pt x="256" y="146"/>
                  <a:pt x="256" y="146"/>
                  <a:pt x="256" y="146"/>
                </a:cubicBezTo>
                <a:cubicBezTo>
                  <a:pt x="86" y="146"/>
                  <a:pt x="86" y="146"/>
                  <a:pt x="86" y="146"/>
                </a:cubicBezTo>
                <a:close/>
                <a:moveTo>
                  <a:pt x="86" y="125"/>
                </a:moveTo>
                <a:cubicBezTo>
                  <a:pt x="86" y="134"/>
                  <a:pt x="86" y="134"/>
                  <a:pt x="86" y="134"/>
                </a:cubicBezTo>
                <a:cubicBezTo>
                  <a:pt x="256" y="134"/>
                  <a:pt x="256" y="134"/>
                  <a:pt x="256" y="134"/>
                </a:cubicBezTo>
                <a:cubicBezTo>
                  <a:pt x="256" y="125"/>
                  <a:pt x="256" y="125"/>
                  <a:pt x="256" y="125"/>
                </a:cubicBezTo>
                <a:cubicBezTo>
                  <a:pt x="86" y="125"/>
                  <a:pt x="86" y="125"/>
                  <a:pt x="86" y="125"/>
                </a:cubicBezTo>
                <a:close/>
                <a:moveTo>
                  <a:pt x="86" y="100"/>
                </a:moveTo>
                <a:cubicBezTo>
                  <a:pt x="86" y="108"/>
                  <a:pt x="86" y="108"/>
                  <a:pt x="86" y="108"/>
                </a:cubicBezTo>
                <a:cubicBezTo>
                  <a:pt x="304" y="108"/>
                  <a:pt x="304" y="108"/>
                  <a:pt x="304" y="108"/>
                </a:cubicBezTo>
                <a:cubicBezTo>
                  <a:pt x="304" y="100"/>
                  <a:pt x="304" y="100"/>
                  <a:pt x="304" y="100"/>
                </a:cubicBezTo>
                <a:cubicBezTo>
                  <a:pt x="86" y="100"/>
                  <a:pt x="86" y="100"/>
                  <a:pt x="86" y="100"/>
                </a:cubicBezTo>
                <a:close/>
                <a:moveTo>
                  <a:pt x="86" y="76"/>
                </a:moveTo>
                <a:cubicBezTo>
                  <a:pt x="86" y="85"/>
                  <a:pt x="86" y="85"/>
                  <a:pt x="86" y="85"/>
                </a:cubicBezTo>
                <a:cubicBezTo>
                  <a:pt x="304" y="85"/>
                  <a:pt x="304" y="85"/>
                  <a:pt x="304" y="85"/>
                </a:cubicBezTo>
                <a:cubicBezTo>
                  <a:pt x="304" y="76"/>
                  <a:pt x="304" y="76"/>
                  <a:pt x="304" y="76"/>
                </a:cubicBezTo>
                <a:cubicBezTo>
                  <a:pt x="86" y="76"/>
                  <a:pt x="86" y="76"/>
                  <a:pt x="86" y="76"/>
                </a:cubicBezTo>
                <a:close/>
                <a:moveTo>
                  <a:pt x="86" y="52"/>
                </a:moveTo>
                <a:cubicBezTo>
                  <a:pt x="86" y="61"/>
                  <a:pt x="86" y="61"/>
                  <a:pt x="86" y="61"/>
                </a:cubicBezTo>
                <a:cubicBezTo>
                  <a:pt x="304" y="61"/>
                  <a:pt x="304" y="61"/>
                  <a:pt x="304" y="61"/>
                </a:cubicBezTo>
                <a:cubicBezTo>
                  <a:pt x="304" y="52"/>
                  <a:pt x="304" y="52"/>
                  <a:pt x="304" y="52"/>
                </a:cubicBezTo>
                <a:cubicBezTo>
                  <a:pt x="86" y="52"/>
                  <a:pt x="86" y="52"/>
                  <a:pt x="86" y="52"/>
                </a:cubicBezTo>
                <a:close/>
                <a:moveTo>
                  <a:pt x="167" y="230"/>
                </a:moveTo>
                <a:cubicBezTo>
                  <a:pt x="207" y="230"/>
                  <a:pt x="207" y="230"/>
                  <a:pt x="207" y="230"/>
                </a:cubicBezTo>
                <a:cubicBezTo>
                  <a:pt x="221" y="253"/>
                  <a:pt x="221" y="253"/>
                  <a:pt x="221" y="253"/>
                </a:cubicBezTo>
                <a:cubicBezTo>
                  <a:pt x="155" y="253"/>
                  <a:pt x="155" y="253"/>
                  <a:pt x="155" y="253"/>
                </a:cubicBezTo>
                <a:cubicBezTo>
                  <a:pt x="167" y="230"/>
                  <a:pt x="167" y="230"/>
                  <a:pt x="167" y="230"/>
                </a:cubicBezTo>
                <a:close/>
                <a:moveTo>
                  <a:pt x="57" y="0"/>
                </a:moveTo>
                <a:cubicBezTo>
                  <a:pt x="42" y="0"/>
                  <a:pt x="30" y="12"/>
                  <a:pt x="30" y="27"/>
                </a:cubicBezTo>
                <a:cubicBezTo>
                  <a:pt x="30" y="183"/>
                  <a:pt x="30" y="183"/>
                  <a:pt x="30" y="183"/>
                </a:cubicBezTo>
                <a:cubicBezTo>
                  <a:pt x="30" y="196"/>
                  <a:pt x="38" y="207"/>
                  <a:pt x="50" y="210"/>
                </a:cubicBezTo>
                <a:cubicBezTo>
                  <a:pt x="50" y="210"/>
                  <a:pt x="50" y="210"/>
                  <a:pt x="50" y="210"/>
                </a:cubicBezTo>
                <a:cubicBezTo>
                  <a:pt x="0" y="249"/>
                  <a:pt x="0" y="249"/>
                  <a:pt x="0" y="249"/>
                </a:cubicBezTo>
                <a:cubicBezTo>
                  <a:pt x="0" y="274"/>
                  <a:pt x="0" y="274"/>
                  <a:pt x="0" y="274"/>
                </a:cubicBezTo>
                <a:cubicBezTo>
                  <a:pt x="376" y="274"/>
                  <a:pt x="376" y="274"/>
                  <a:pt x="376" y="274"/>
                </a:cubicBezTo>
                <a:cubicBezTo>
                  <a:pt x="376" y="249"/>
                  <a:pt x="376" y="249"/>
                  <a:pt x="376" y="249"/>
                </a:cubicBezTo>
                <a:cubicBezTo>
                  <a:pt x="322" y="210"/>
                  <a:pt x="322" y="210"/>
                  <a:pt x="322" y="210"/>
                </a:cubicBezTo>
                <a:cubicBezTo>
                  <a:pt x="335" y="208"/>
                  <a:pt x="344" y="196"/>
                  <a:pt x="344" y="183"/>
                </a:cubicBezTo>
                <a:cubicBezTo>
                  <a:pt x="344" y="27"/>
                  <a:pt x="344" y="27"/>
                  <a:pt x="344" y="27"/>
                </a:cubicBezTo>
                <a:cubicBezTo>
                  <a:pt x="344" y="12"/>
                  <a:pt x="332" y="0"/>
                  <a:pt x="316" y="0"/>
                </a:cubicBezTo>
                <a:lnTo>
                  <a:pt x="57" y="0"/>
                </a:lnTo>
                <a:close/>
              </a:path>
            </a:pathLst>
          </a:custGeom>
          <a:solidFill>
            <a:schemeClr val="bg1">
              <a:lumMod val="75000"/>
            </a:schemeClr>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137" name="Freeform 104"/>
          <p:cNvSpPr>
            <a:spLocks noEditPoints="1"/>
          </p:cNvSpPr>
          <p:nvPr/>
        </p:nvSpPr>
        <p:spPr bwMode="auto">
          <a:xfrm>
            <a:off x="2314139" y="3025851"/>
            <a:ext cx="261485" cy="316080"/>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75000"/>
            </a:schemeClr>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138" name="Freeform 283"/>
          <p:cNvSpPr>
            <a:spLocks noEditPoints="1"/>
          </p:cNvSpPr>
          <p:nvPr/>
        </p:nvSpPr>
        <p:spPr bwMode="auto">
          <a:xfrm>
            <a:off x="2343133" y="4029642"/>
            <a:ext cx="203496" cy="282206"/>
          </a:xfrm>
          <a:custGeom>
            <a:avLst/>
            <a:gdLst>
              <a:gd name="T0" fmla="*/ 6 w 45"/>
              <a:gd name="T1" fmla="*/ 0 h 62"/>
              <a:gd name="T2" fmla="*/ 39 w 45"/>
              <a:gd name="T3" fmla="*/ 0 h 62"/>
              <a:gd name="T4" fmla="*/ 45 w 45"/>
              <a:gd name="T5" fmla="*/ 5 h 62"/>
              <a:gd name="T6" fmla="*/ 45 w 45"/>
              <a:gd name="T7" fmla="*/ 56 h 62"/>
              <a:gd name="T8" fmla="*/ 39 w 45"/>
              <a:gd name="T9" fmla="*/ 62 h 62"/>
              <a:gd name="T10" fmla="*/ 6 w 45"/>
              <a:gd name="T11" fmla="*/ 62 h 62"/>
              <a:gd name="T12" fmla="*/ 0 w 45"/>
              <a:gd name="T13" fmla="*/ 56 h 62"/>
              <a:gd name="T14" fmla="*/ 0 w 45"/>
              <a:gd name="T15" fmla="*/ 5 h 62"/>
              <a:gd name="T16" fmla="*/ 6 w 45"/>
              <a:gd name="T17" fmla="*/ 0 h 62"/>
              <a:gd name="T18" fmla="*/ 20 w 45"/>
              <a:gd name="T19" fmla="*/ 54 h 62"/>
              <a:gd name="T20" fmla="*/ 20 w 45"/>
              <a:gd name="T21" fmla="*/ 59 h 62"/>
              <a:gd name="T22" fmla="*/ 25 w 45"/>
              <a:gd name="T23" fmla="*/ 59 h 62"/>
              <a:gd name="T24" fmla="*/ 25 w 45"/>
              <a:gd name="T25" fmla="*/ 54 h 62"/>
              <a:gd name="T26" fmla="*/ 20 w 45"/>
              <a:gd name="T27" fmla="*/ 54 h 62"/>
              <a:gd name="T28" fmla="*/ 15 w 45"/>
              <a:gd name="T29" fmla="*/ 3 h 62"/>
              <a:gd name="T30" fmla="*/ 15 w 45"/>
              <a:gd name="T31" fmla="*/ 5 h 62"/>
              <a:gd name="T32" fmla="*/ 29 w 45"/>
              <a:gd name="T33" fmla="*/ 5 h 62"/>
              <a:gd name="T34" fmla="*/ 29 w 45"/>
              <a:gd name="T35" fmla="*/ 3 h 62"/>
              <a:gd name="T36" fmla="*/ 15 w 45"/>
              <a:gd name="T37" fmla="*/ 3 h 62"/>
              <a:gd name="T38" fmla="*/ 5 w 45"/>
              <a:gd name="T39" fmla="*/ 8 h 62"/>
              <a:gd name="T40" fmla="*/ 5 w 45"/>
              <a:gd name="T41" fmla="*/ 51 h 62"/>
              <a:gd name="T42" fmla="*/ 40 w 45"/>
              <a:gd name="T43" fmla="*/ 51 h 62"/>
              <a:gd name="T44" fmla="*/ 40 w 45"/>
              <a:gd name="T45" fmla="*/ 8 h 62"/>
              <a:gd name="T46" fmla="*/ 5 w 45"/>
              <a:gd name="T4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 h="62">
                <a:moveTo>
                  <a:pt x="6" y="0"/>
                </a:moveTo>
                <a:cubicBezTo>
                  <a:pt x="39" y="0"/>
                  <a:pt x="39" y="0"/>
                  <a:pt x="39" y="0"/>
                </a:cubicBezTo>
                <a:cubicBezTo>
                  <a:pt x="42" y="0"/>
                  <a:pt x="45" y="2"/>
                  <a:pt x="45" y="5"/>
                </a:cubicBezTo>
                <a:cubicBezTo>
                  <a:pt x="45" y="56"/>
                  <a:pt x="45" y="56"/>
                  <a:pt x="45" y="56"/>
                </a:cubicBezTo>
                <a:cubicBezTo>
                  <a:pt x="45" y="59"/>
                  <a:pt x="42" y="62"/>
                  <a:pt x="39" y="62"/>
                </a:cubicBezTo>
                <a:cubicBezTo>
                  <a:pt x="6" y="62"/>
                  <a:pt x="6" y="62"/>
                  <a:pt x="6" y="62"/>
                </a:cubicBezTo>
                <a:cubicBezTo>
                  <a:pt x="2" y="62"/>
                  <a:pt x="0" y="59"/>
                  <a:pt x="0" y="56"/>
                </a:cubicBezTo>
                <a:cubicBezTo>
                  <a:pt x="0" y="5"/>
                  <a:pt x="0" y="5"/>
                  <a:pt x="0" y="5"/>
                </a:cubicBezTo>
                <a:cubicBezTo>
                  <a:pt x="0" y="2"/>
                  <a:pt x="2" y="0"/>
                  <a:pt x="6" y="0"/>
                </a:cubicBezTo>
                <a:close/>
                <a:moveTo>
                  <a:pt x="20" y="54"/>
                </a:moveTo>
                <a:cubicBezTo>
                  <a:pt x="20" y="59"/>
                  <a:pt x="20" y="59"/>
                  <a:pt x="20" y="59"/>
                </a:cubicBezTo>
                <a:cubicBezTo>
                  <a:pt x="25" y="59"/>
                  <a:pt x="25" y="59"/>
                  <a:pt x="25" y="59"/>
                </a:cubicBezTo>
                <a:cubicBezTo>
                  <a:pt x="25" y="54"/>
                  <a:pt x="25" y="54"/>
                  <a:pt x="25" y="54"/>
                </a:cubicBezTo>
                <a:cubicBezTo>
                  <a:pt x="20" y="54"/>
                  <a:pt x="20" y="54"/>
                  <a:pt x="20" y="54"/>
                </a:cubicBezTo>
                <a:close/>
                <a:moveTo>
                  <a:pt x="15" y="3"/>
                </a:moveTo>
                <a:cubicBezTo>
                  <a:pt x="15" y="5"/>
                  <a:pt x="15" y="5"/>
                  <a:pt x="15" y="5"/>
                </a:cubicBezTo>
                <a:cubicBezTo>
                  <a:pt x="29" y="5"/>
                  <a:pt x="29" y="5"/>
                  <a:pt x="29" y="5"/>
                </a:cubicBezTo>
                <a:cubicBezTo>
                  <a:pt x="29" y="3"/>
                  <a:pt x="29" y="3"/>
                  <a:pt x="29" y="3"/>
                </a:cubicBezTo>
                <a:cubicBezTo>
                  <a:pt x="15" y="3"/>
                  <a:pt x="15" y="3"/>
                  <a:pt x="15" y="3"/>
                </a:cubicBezTo>
                <a:close/>
                <a:moveTo>
                  <a:pt x="5" y="8"/>
                </a:moveTo>
                <a:cubicBezTo>
                  <a:pt x="5" y="51"/>
                  <a:pt x="5" y="51"/>
                  <a:pt x="5" y="51"/>
                </a:cubicBezTo>
                <a:cubicBezTo>
                  <a:pt x="40" y="51"/>
                  <a:pt x="40" y="51"/>
                  <a:pt x="40" y="51"/>
                </a:cubicBezTo>
                <a:cubicBezTo>
                  <a:pt x="40" y="8"/>
                  <a:pt x="40" y="8"/>
                  <a:pt x="40" y="8"/>
                </a:cubicBezTo>
                <a:lnTo>
                  <a:pt x="5" y="8"/>
                </a:lnTo>
                <a:close/>
              </a:path>
            </a:pathLst>
          </a:custGeom>
          <a:solidFill>
            <a:schemeClr val="bg1">
              <a:lumMod val="75000"/>
            </a:schemeClr>
          </a:solidFill>
          <a:ln>
            <a:noFill/>
          </a:ln>
        </p:spPr>
        <p:txBody>
          <a:bodyPr vert="horz" wrap="square" lIns="91440" tIns="45720" rIns="91440" bIns="45720" numCol="1" anchor="t" anchorCtr="0" compatLnSpc="1"/>
          <a:lstStyle/>
          <a:p>
            <a:endParaRPr lang="zh-CN" altLang="en-US" dirty="0">
              <a:cs typeface="+mn-ea"/>
              <a:sym typeface="+mn-lt"/>
            </a:endParaRPr>
          </a:p>
        </p:txBody>
      </p:sp>
      <p:grpSp>
        <p:nvGrpSpPr>
          <p:cNvPr id="9" name="组合 8"/>
          <p:cNvGrpSpPr/>
          <p:nvPr/>
        </p:nvGrpSpPr>
        <p:grpSpPr>
          <a:xfrm>
            <a:off x="5651438" y="1692656"/>
            <a:ext cx="880246" cy="3762319"/>
            <a:chOff x="5651438" y="1692656"/>
            <a:chExt cx="880246" cy="3762319"/>
          </a:xfrm>
        </p:grpSpPr>
        <p:grpSp>
          <p:nvGrpSpPr>
            <p:cNvPr id="139" name="组合 138"/>
            <p:cNvGrpSpPr/>
            <p:nvPr/>
          </p:nvGrpSpPr>
          <p:grpSpPr>
            <a:xfrm>
              <a:off x="5651438" y="1692656"/>
              <a:ext cx="880246" cy="782355"/>
              <a:chOff x="5623293" y="1853265"/>
              <a:chExt cx="1069608" cy="950658"/>
            </a:xfrm>
          </p:grpSpPr>
          <p:sp>
            <p:nvSpPr>
              <p:cNvPr id="140" name="Freeform 5"/>
              <p:cNvSpPr/>
              <p:nvPr/>
            </p:nvSpPr>
            <p:spPr bwMode="auto">
              <a:xfrm>
                <a:off x="5623293" y="1853265"/>
                <a:ext cx="1069608" cy="950658"/>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gradFill>
                <a:gsLst>
                  <a:gs pos="0">
                    <a:srgbClr val="6A9DB2"/>
                  </a:gs>
                  <a:gs pos="70000">
                    <a:srgbClr val="4F7D94"/>
                  </a:gs>
                </a:gsLst>
                <a:lin ang="5400000" scaled="1"/>
              </a:gradFill>
              <a:ln w="19050">
                <a:noFill/>
              </a:ln>
              <a:effectLst>
                <a:outerShdw blurRad="419100" dist="381000" dir="2700000" sx="90000" sy="90000" algn="tl"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2000" b="1" dirty="0">
                  <a:solidFill>
                    <a:prstClr val="white"/>
                  </a:solidFill>
                  <a:cs typeface="+mn-ea"/>
                  <a:sym typeface="+mn-lt"/>
                </a:endParaRPr>
              </a:p>
            </p:txBody>
          </p:sp>
          <p:sp>
            <p:nvSpPr>
              <p:cNvPr id="141" name="Freeform 51"/>
              <p:cNvSpPr>
                <a:spLocks noEditPoints="1"/>
              </p:cNvSpPr>
              <p:nvPr/>
            </p:nvSpPr>
            <p:spPr bwMode="auto">
              <a:xfrm>
                <a:off x="5983276" y="2205171"/>
                <a:ext cx="349643" cy="246846"/>
              </a:xfrm>
              <a:custGeom>
                <a:avLst/>
                <a:gdLst>
                  <a:gd name="T0" fmla="*/ 56 w 376"/>
                  <a:gd name="T1" fmla="*/ 29 h 274"/>
                  <a:gd name="T2" fmla="*/ 318 w 376"/>
                  <a:gd name="T3" fmla="*/ 29 h 274"/>
                  <a:gd name="T4" fmla="*/ 318 w 376"/>
                  <a:gd name="T5" fmla="*/ 187 h 274"/>
                  <a:gd name="T6" fmla="*/ 56 w 376"/>
                  <a:gd name="T7" fmla="*/ 187 h 274"/>
                  <a:gd name="T8" fmla="*/ 56 w 376"/>
                  <a:gd name="T9" fmla="*/ 29 h 274"/>
                  <a:gd name="T10" fmla="*/ 86 w 376"/>
                  <a:gd name="T11" fmla="*/ 146 h 274"/>
                  <a:gd name="T12" fmla="*/ 86 w 376"/>
                  <a:gd name="T13" fmla="*/ 155 h 274"/>
                  <a:gd name="T14" fmla="*/ 256 w 376"/>
                  <a:gd name="T15" fmla="*/ 155 h 274"/>
                  <a:gd name="T16" fmla="*/ 256 w 376"/>
                  <a:gd name="T17" fmla="*/ 146 h 274"/>
                  <a:gd name="T18" fmla="*/ 86 w 376"/>
                  <a:gd name="T19" fmla="*/ 146 h 274"/>
                  <a:gd name="T20" fmla="*/ 86 w 376"/>
                  <a:gd name="T21" fmla="*/ 125 h 274"/>
                  <a:gd name="T22" fmla="*/ 86 w 376"/>
                  <a:gd name="T23" fmla="*/ 134 h 274"/>
                  <a:gd name="T24" fmla="*/ 256 w 376"/>
                  <a:gd name="T25" fmla="*/ 134 h 274"/>
                  <a:gd name="T26" fmla="*/ 256 w 376"/>
                  <a:gd name="T27" fmla="*/ 125 h 274"/>
                  <a:gd name="T28" fmla="*/ 86 w 376"/>
                  <a:gd name="T29" fmla="*/ 125 h 274"/>
                  <a:gd name="T30" fmla="*/ 86 w 376"/>
                  <a:gd name="T31" fmla="*/ 100 h 274"/>
                  <a:gd name="T32" fmla="*/ 86 w 376"/>
                  <a:gd name="T33" fmla="*/ 108 h 274"/>
                  <a:gd name="T34" fmla="*/ 304 w 376"/>
                  <a:gd name="T35" fmla="*/ 108 h 274"/>
                  <a:gd name="T36" fmla="*/ 304 w 376"/>
                  <a:gd name="T37" fmla="*/ 100 h 274"/>
                  <a:gd name="T38" fmla="*/ 86 w 376"/>
                  <a:gd name="T39" fmla="*/ 100 h 274"/>
                  <a:gd name="T40" fmla="*/ 86 w 376"/>
                  <a:gd name="T41" fmla="*/ 76 h 274"/>
                  <a:gd name="T42" fmla="*/ 86 w 376"/>
                  <a:gd name="T43" fmla="*/ 85 h 274"/>
                  <a:gd name="T44" fmla="*/ 304 w 376"/>
                  <a:gd name="T45" fmla="*/ 85 h 274"/>
                  <a:gd name="T46" fmla="*/ 304 w 376"/>
                  <a:gd name="T47" fmla="*/ 76 h 274"/>
                  <a:gd name="T48" fmla="*/ 86 w 376"/>
                  <a:gd name="T49" fmla="*/ 76 h 274"/>
                  <a:gd name="T50" fmla="*/ 86 w 376"/>
                  <a:gd name="T51" fmla="*/ 52 h 274"/>
                  <a:gd name="T52" fmla="*/ 86 w 376"/>
                  <a:gd name="T53" fmla="*/ 61 h 274"/>
                  <a:gd name="T54" fmla="*/ 304 w 376"/>
                  <a:gd name="T55" fmla="*/ 61 h 274"/>
                  <a:gd name="T56" fmla="*/ 304 w 376"/>
                  <a:gd name="T57" fmla="*/ 52 h 274"/>
                  <a:gd name="T58" fmla="*/ 86 w 376"/>
                  <a:gd name="T59" fmla="*/ 52 h 274"/>
                  <a:gd name="T60" fmla="*/ 167 w 376"/>
                  <a:gd name="T61" fmla="*/ 230 h 274"/>
                  <a:gd name="T62" fmla="*/ 207 w 376"/>
                  <a:gd name="T63" fmla="*/ 230 h 274"/>
                  <a:gd name="T64" fmla="*/ 221 w 376"/>
                  <a:gd name="T65" fmla="*/ 253 h 274"/>
                  <a:gd name="T66" fmla="*/ 155 w 376"/>
                  <a:gd name="T67" fmla="*/ 253 h 274"/>
                  <a:gd name="T68" fmla="*/ 167 w 376"/>
                  <a:gd name="T69" fmla="*/ 230 h 274"/>
                  <a:gd name="T70" fmla="*/ 57 w 376"/>
                  <a:gd name="T71" fmla="*/ 0 h 274"/>
                  <a:gd name="T72" fmla="*/ 30 w 376"/>
                  <a:gd name="T73" fmla="*/ 27 h 274"/>
                  <a:gd name="T74" fmla="*/ 30 w 376"/>
                  <a:gd name="T75" fmla="*/ 183 h 274"/>
                  <a:gd name="T76" fmla="*/ 50 w 376"/>
                  <a:gd name="T77" fmla="*/ 210 h 274"/>
                  <a:gd name="T78" fmla="*/ 50 w 376"/>
                  <a:gd name="T79" fmla="*/ 210 h 274"/>
                  <a:gd name="T80" fmla="*/ 0 w 376"/>
                  <a:gd name="T81" fmla="*/ 249 h 274"/>
                  <a:gd name="T82" fmla="*/ 0 w 376"/>
                  <a:gd name="T83" fmla="*/ 274 h 274"/>
                  <a:gd name="T84" fmla="*/ 376 w 376"/>
                  <a:gd name="T85" fmla="*/ 274 h 274"/>
                  <a:gd name="T86" fmla="*/ 376 w 376"/>
                  <a:gd name="T87" fmla="*/ 249 h 274"/>
                  <a:gd name="T88" fmla="*/ 322 w 376"/>
                  <a:gd name="T89" fmla="*/ 210 h 274"/>
                  <a:gd name="T90" fmla="*/ 344 w 376"/>
                  <a:gd name="T91" fmla="*/ 183 h 274"/>
                  <a:gd name="T92" fmla="*/ 344 w 376"/>
                  <a:gd name="T93" fmla="*/ 27 h 274"/>
                  <a:gd name="T94" fmla="*/ 316 w 376"/>
                  <a:gd name="T95" fmla="*/ 0 h 274"/>
                  <a:gd name="T96" fmla="*/ 57 w 376"/>
                  <a:gd name="T97" fmla="*/ 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274">
                    <a:moveTo>
                      <a:pt x="56" y="29"/>
                    </a:moveTo>
                    <a:cubicBezTo>
                      <a:pt x="318" y="29"/>
                      <a:pt x="318" y="29"/>
                      <a:pt x="318" y="29"/>
                    </a:cubicBezTo>
                    <a:cubicBezTo>
                      <a:pt x="318" y="187"/>
                      <a:pt x="318" y="187"/>
                      <a:pt x="318" y="187"/>
                    </a:cubicBezTo>
                    <a:cubicBezTo>
                      <a:pt x="56" y="187"/>
                      <a:pt x="56" y="187"/>
                      <a:pt x="56" y="187"/>
                    </a:cubicBezTo>
                    <a:cubicBezTo>
                      <a:pt x="56" y="29"/>
                      <a:pt x="56" y="29"/>
                      <a:pt x="56" y="29"/>
                    </a:cubicBezTo>
                    <a:close/>
                    <a:moveTo>
                      <a:pt x="86" y="146"/>
                    </a:moveTo>
                    <a:cubicBezTo>
                      <a:pt x="86" y="155"/>
                      <a:pt x="86" y="155"/>
                      <a:pt x="86" y="155"/>
                    </a:cubicBezTo>
                    <a:cubicBezTo>
                      <a:pt x="256" y="155"/>
                      <a:pt x="256" y="155"/>
                      <a:pt x="256" y="155"/>
                    </a:cubicBezTo>
                    <a:cubicBezTo>
                      <a:pt x="256" y="146"/>
                      <a:pt x="256" y="146"/>
                      <a:pt x="256" y="146"/>
                    </a:cubicBezTo>
                    <a:cubicBezTo>
                      <a:pt x="86" y="146"/>
                      <a:pt x="86" y="146"/>
                      <a:pt x="86" y="146"/>
                    </a:cubicBezTo>
                    <a:close/>
                    <a:moveTo>
                      <a:pt x="86" y="125"/>
                    </a:moveTo>
                    <a:cubicBezTo>
                      <a:pt x="86" y="134"/>
                      <a:pt x="86" y="134"/>
                      <a:pt x="86" y="134"/>
                    </a:cubicBezTo>
                    <a:cubicBezTo>
                      <a:pt x="256" y="134"/>
                      <a:pt x="256" y="134"/>
                      <a:pt x="256" y="134"/>
                    </a:cubicBezTo>
                    <a:cubicBezTo>
                      <a:pt x="256" y="125"/>
                      <a:pt x="256" y="125"/>
                      <a:pt x="256" y="125"/>
                    </a:cubicBezTo>
                    <a:cubicBezTo>
                      <a:pt x="86" y="125"/>
                      <a:pt x="86" y="125"/>
                      <a:pt x="86" y="125"/>
                    </a:cubicBezTo>
                    <a:close/>
                    <a:moveTo>
                      <a:pt x="86" y="100"/>
                    </a:moveTo>
                    <a:cubicBezTo>
                      <a:pt x="86" y="108"/>
                      <a:pt x="86" y="108"/>
                      <a:pt x="86" y="108"/>
                    </a:cubicBezTo>
                    <a:cubicBezTo>
                      <a:pt x="304" y="108"/>
                      <a:pt x="304" y="108"/>
                      <a:pt x="304" y="108"/>
                    </a:cubicBezTo>
                    <a:cubicBezTo>
                      <a:pt x="304" y="100"/>
                      <a:pt x="304" y="100"/>
                      <a:pt x="304" y="100"/>
                    </a:cubicBezTo>
                    <a:cubicBezTo>
                      <a:pt x="86" y="100"/>
                      <a:pt x="86" y="100"/>
                      <a:pt x="86" y="100"/>
                    </a:cubicBezTo>
                    <a:close/>
                    <a:moveTo>
                      <a:pt x="86" y="76"/>
                    </a:moveTo>
                    <a:cubicBezTo>
                      <a:pt x="86" y="85"/>
                      <a:pt x="86" y="85"/>
                      <a:pt x="86" y="85"/>
                    </a:cubicBezTo>
                    <a:cubicBezTo>
                      <a:pt x="304" y="85"/>
                      <a:pt x="304" y="85"/>
                      <a:pt x="304" y="85"/>
                    </a:cubicBezTo>
                    <a:cubicBezTo>
                      <a:pt x="304" y="76"/>
                      <a:pt x="304" y="76"/>
                      <a:pt x="304" y="76"/>
                    </a:cubicBezTo>
                    <a:cubicBezTo>
                      <a:pt x="86" y="76"/>
                      <a:pt x="86" y="76"/>
                      <a:pt x="86" y="76"/>
                    </a:cubicBezTo>
                    <a:close/>
                    <a:moveTo>
                      <a:pt x="86" y="52"/>
                    </a:moveTo>
                    <a:cubicBezTo>
                      <a:pt x="86" y="61"/>
                      <a:pt x="86" y="61"/>
                      <a:pt x="86" y="61"/>
                    </a:cubicBezTo>
                    <a:cubicBezTo>
                      <a:pt x="304" y="61"/>
                      <a:pt x="304" y="61"/>
                      <a:pt x="304" y="61"/>
                    </a:cubicBezTo>
                    <a:cubicBezTo>
                      <a:pt x="304" y="52"/>
                      <a:pt x="304" y="52"/>
                      <a:pt x="304" y="52"/>
                    </a:cubicBezTo>
                    <a:cubicBezTo>
                      <a:pt x="86" y="52"/>
                      <a:pt x="86" y="52"/>
                      <a:pt x="86" y="52"/>
                    </a:cubicBezTo>
                    <a:close/>
                    <a:moveTo>
                      <a:pt x="167" y="230"/>
                    </a:moveTo>
                    <a:cubicBezTo>
                      <a:pt x="207" y="230"/>
                      <a:pt x="207" y="230"/>
                      <a:pt x="207" y="230"/>
                    </a:cubicBezTo>
                    <a:cubicBezTo>
                      <a:pt x="221" y="253"/>
                      <a:pt x="221" y="253"/>
                      <a:pt x="221" y="253"/>
                    </a:cubicBezTo>
                    <a:cubicBezTo>
                      <a:pt x="155" y="253"/>
                      <a:pt x="155" y="253"/>
                      <a:pt x="155" y="253"/>
                    </a:cubicBezTo>
                    <a:cubicBezTo>
                      <a:pt x="167" y="230"/>
                      <a:pt x="167" y="230"/>
                      <a:pt x="167" y="230"/>
                    </a:cubicBezTo>
                    <a:close/>
                    <a:moveTo>
                      <a:pt x="57" y="0"/>
                    </a:moveTo>
                    <a:cubicBezTo>
                      <a:pt x="42" y="0"/>
                      <a:pt x="30" y="12"/>
                      <a:pt x="30" y="27"/>
                    </a:cubicBezTo>
                    <a:cubicBezTo>
                      <a:pt x="30" y="183"/>
                      <a:pt x="30" y="183"/>
                      <a:pt x="30" y="183"/>
                    </a:cubicBezTo>
                    <a:cubicBezTo>
                      <a:pt x="30" y="196"/>
                      <a:pt x="38" y="207"/>
                      <a:pt x="50" y="210"/>
                    </a:cubicBezTo>
                    <a:cubicBezTo>
                      <a:pt x="50" y="210"/>
                      <a:pt x="50" y="210"/>
                      <a:pt x="50" y="210"/>
                    </a:cubicBezTo>
                    <a:cubicBezTo>
                      <a:pt x="0" y="249"/>
                      <a:pt x="0" y="249"/>
                      <a:pt x="0" y="249"/>
                    </a:cubicBezTo>
                    <a:cubicBezTo>
                      <a:pt x="0" y="274"/>
                      <a:pt x="0" y="274"/>
                      <a:pt x="0" y="274"/>
                    </a:cubicBezTo>
                    <a:cubicBezTo>
                      <a:pt x="376" y="274"/>
                      <a:pt x="376" y="274"/>
                      <a:pt x="376" y="274"/>
                    </a:cubicBezTo>
                    <a:cubicBezTo>
                      <a:pt x="376" y="249"/>
                      <a:pt x="376" y="249"/>
                      <a:pt x="376" y="249"/>
                    </a:cubicBezTo>
                    <a:cubicBezTo>
                      <a:pt x="322" y="210"/>
                      <a:pt x="322" y="210"/>
                      <a:pt x="322" y="210"/>
                    </a:cubicBezTo>
                    <a:cubicBezTo>
                      <a:pt x="335" y="208"/>
                      <a:pt x="344" y="196"/>
                      <a:pt x="344" y="183"/>
                    </a:cubicBezTo>
                    <a:cubicBezTo>
                      <a:pt x="344" y="27"/>
                      <a:pt x="344" y="27"/>
                      <a:pt x="344" y="27"/>
                    </a:cubicBezTo>
                    <a:cubicBezTo>
                      <a:pt x="344" y="12"/>
                      <a:pt x="332" y="0"/>
                      <a:pt x="316" y="0"/>
                    </a:cubicBezTo>
                    <a:lnTo>
                      <a:pt x="57" y="0"/>
                    </a:ln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grpSp>
        <p:grpSp>
          <p:nvGrpSpPr>
            <p:cNvPr id="142" name="组合 141"/>
            <p:cNvGrpSpPr/>
            <p:nvPr/>
          </p:nvGrpSpPr>
          <p:grpSpPr>
            <a:xfrm>
              <a:off x="5651438" y="3182638"/>
              <a:ext cx="880246" cy="782355"/>
              <a:chOff x="5623293" y="3343247"/>
              <a:chExt cx="1069608" cy="950658"/>
            </a:xfrm>
          </p:grpSpPr>
          <p:sp>
            <p:nvSpPr>
              <p:cNvPr id="143" name="Freeform 5"/>
              <p:cNvSpPr/>
              <p:nvPr/>
            </p:nvSpPr>
            <p:spPr bwMode="auto">
              <a:xfrm>
                <a:off x="5623293" y="3343247"/>
                <a:ext cx="1069608" cy="950658"/>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gradFill>
                <a:gsLst>
                  <a:gs pos="0">
                    <a:srgbClr val="6A9DB2"/>
                  </a:gs>
                  <a:gs pos="70000">
                    <a:srgbClr val="4F7D94"/>
                  </a:gs>
                </a:gsLst>
                <a:lin ang="5400000" scaled="1"/>
              </a:gradFill>
              <a:ln w="19050">
                <a:noFill/>
              </a:ln>
              <a:effectLst>
                <a:outerShdw blurRad="419100" dist="381000" dir="2700000" sx="90000" sy="90000" algn="tl"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2000" b="1" dirty="0">
                  <a:solidFill>
                    <a:srgbClr val="96FFFF"/>
                  </a:solidFill>
                  <a:cs typeface="+mn-ea"/>
                  <a:sym typeface="+mn-lt"/>
                </a:endParaRPr>
              </a:p>
            </p:txBody>
          </p:sp>
          <p:sp>
            <p:nvSpPr>
              <p:cNvPr id="144" name="Freeform 104"/>
              <p:cNvSpPr>
                <a:spLocks noEditPoints="1"/>
              </p:cNvSpPr>
              <p:nvPr/>
            </p:nvSpPr>
            <p:spPr bwMode="auto">
              <a:xfrm>
                <a:off x="6027355" y="3660536"/>
                <a:ext cx="261485" cy="316080"/>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grpSp>
        <p:grpSp>
          <p:nvGrpSpPr>
            <p:cNvPr id="145" name="组合 144"/>
            <p:cNvGrpSpPr/>
            <p:nvPr/>
          </p:nvGrpSpPr>
          <p:grpSpPr>
            <a:xfrm>
              <a:off x="5651438" y="4672620"/>
              <a:ext cx="880246" cy="782355"/>
              <a:chOff x="5623293" y="4833229"/>
              <a:chExt cx="1069608" cy="950658"/>
            </a:xfrm>
          </p:grpSpPr>
          <p:sp>
            <p:nvSpPr>
              <p:cNvPr id="146" name="Freeform 5"/>
              <p:cNvSpPr/>
              <p:nvPr/>
            </p:nvSpPr>
            <p:spPr bwMode="auto">
              <a:xfrm>
                <a:off x="5623293" y="4833229"/>
                <a:ext cx="1069608" cy="950658"/>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gradFill>
                <a:gsLst>
                  <a:gs pos="0">
                    <a:srgbClr val="6A9DB2"/>
                  </a:gs>
                  <a:gs pos="70000">
                    <a:srgbClr val="4F7D94"/>
                  </a:gs>
                </a:gsLst>
                <a:lin ang="5400000" scaled="1"/>
              </a:gradFill>
              <a:ln w="19050">
                <a:noFill/>
              </a:ln>
              <a:effectLst>
                <a:outerShdw blurRad="419100" dist="381000" dir="2700000" sx="90000" sy="90000" algn="tl"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2000" b="1" dirty="0">
                  <a:solidFill>
                    <a:srgbClr val="4B78C4"/>
                  </a:solidFill>
                  <a:cs typeface="+mn-ea"/>
                  <a:sym typeface="+mn-lt"/>
                </a:endParaRPr>
              </a:p>
            </p:txBody>
          </p:sp>
          <p:sp>
            <p:nvSpPr>
              <p:cNvPr id="147" name="Freeform 283"/>
              <p:cNvSpPr>
                <a:spLocks noEditPoints="1"/>
              </p:cNvSpPr>
              <p:nvPr/>
            </p:nvSpPr>
            <p:spPr bwMode="auto">
              <a:xfrm>
                <a:off x="6056349" y="5191767"/>
                <a:ext cx="203496" cy="282206"/>
              </a:xfrm>
              <a:custGeom>
                <a:avLst/>
                <a:gdLst>
                  <a:gd name="T0" fmla="*/ 6 w 45"/>
                  <a:gd name="T1" fmla="*/ 0 h 62"/>
                  <a:gd name="T2" fmla="*/ 39 w 45"/>
                  <a:gd name="T3" fmla="*/ 0 h 62"/>
                  <a:gd name="T4" fmla="*/ 45 w 45"/>
                  <a:gd name="T5" fmla="*/ 5 h 62"/>
                  <a:gd name="T6" fmla="*/ 45 w 45"/>
                  <a:gd name="T7" fmla="*/ 56 h 62"/>
                  <a:gd name="T8" fmla="*/ 39 w 45"/>
                  <a:gd name="T9" fmla="*/ 62 h 62"/>
                  <a:gd name="T10" fmla="*/ 6 w 45"/>
                  <a:gd name="T11" fmla="*/ 62 h 62"/>
                  <a:gd name="T12" fmla="*/ 0 w 45"/>
                  <a:gd name="T13" fmla="*/ 56 h 62"/>
                  <a:gd name="T14" fmla="*/ 0 w 45"/>
                  <a:gd name="T15" fmla="*/ 5 h 62"/>
                  <a:gd name="T16" fmla="*/ 6 w 45"/>
                  <a:gd name="T17" fmla="*/ 0 h 62"/>
                  <a:gd name="T18" fmla="*/ 20 w 45"/>
                  <a:gd name="T19" fmla="*/ 54 h 62"/>
                  <a:gd name="T20" fmla="*/ 20 w 45"/>
                  <a:gd name="T21" fmla="*/ 59 h 62"/>
                  <a:gd name="T22" fmla="*/ 25 w 45"/>
                  <a:gd name="T23" fmla="*/ 59 h 62"/>
                  <a:gd name="T24" fmla="*/ 25 w 45"/>
                  <a:gd name="T25" fmla="*/ 54 h 62"/>
                  <a:gd name="T26" fmla="*/ 20 w 45"/>
                  <a:gd name="T27" fmla="*/ 54 h 62"/>
                  <a:gd name="T28" fmla="*/ 15 w 45"/>
                  <a:gd name="T29" fmla="*/ 3 h 62"/>
                  <a:gd name="T30" fmla="*/ 15 w 45"/>
                  <a:gd name="T31" fmla="*/ 5 h 62"/>
                  <a:gd name="T32" fmla="*/ 29 w 45"/>
                  <a:gd name="T33" fmla="*/ 5 h 62"/>
                  <a:gd name="T34" fmla="*/ 29 w 45"/>
                  <a:gd name="T35" fmla="*/ 3 h 62"/>
                  <a:gd name="T36" fmla="*/ 15 w 45"/>
                  <a:gd name="T37" fmla="*/ 3 h 62"/>
                  <a:gd name="T38" fmla="*/ 5 w 45"/>
                  <a:gd name="T39" fmla="*/ 8 h 62"/>
                  <a:gd name="T40" fmla="*/ 5 w 45"/>
                  <a:gd name="T41" fmla="*/ 51 h 62"/>
                  <a:gd name="T42" fmla="*/ 40 w 45"/>
                  <a:gd name="T43" fmla="*/ 51 h 62"/>
                  <a:gd name="T44" fmla="*/ 40 w 45"/>
                  <a:gd name="T45" fmla="*/ 8 h 62"/>
                  <a:gd name="T46" fmla="*/ 5 w 45"/>
                  <a:gd name="T4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 h="62">
                    <a:moveTo>
                      <a:pt x="6" y="0"/>
                    </a:moveTo>
                    <a:cubicBezTo>
                      <a:pt x="39" y="0"/>
                      <a:pt x="39" y="0"/>
                      <a:pt x="39" y="0"/>
                    </a:cubicBezTo>
                    <a:cubicBezTo>
                      <a:pt x="42" y="0"/>
                      <a:pt x="45" y="2"/>
                      <a:pt x="45" y="5"/>
                    </a:cubicBezTo>
                    <a:cubicBezTo>
                      <a:pt x="45" y="56"/>
                      <a:pt x="45" y="56"/>
                      <a:pt x="45" y="56"/>
                    </a:cubicBezTo>
                    <a:cubicBezTo>
                      <a:pt x="45" y="59"/>
                      <a:pt x="42" y="62"/>
                      <a:pt x="39" y="62"/>
                    </a:cubicBezTo>
                    <a:cubicBezTo>
                      <a:pt x="6" y="62"/>
                      <a:pt x="6" y="62"/>
                      <a:pt x="6" y="62"/>
                    </a:cubicBezTo>
                    <a:cubicBezTo>
                      <a:pt x="2" y="62"/>
                      <a:pt x="0" y="59"/>
                      <a:pt x="0" y="56"/>
                    </a:cubicBezTo>
                    <a:cubicBezTo>
                      <a:pt x="0" y="5"/>
                      <a:pt x="0" y="5"/>
                      <a:pt x="0" y="5"/>
                    </a:cubicBezTo>
                    <a:cubicBezTo>
                      <a:pt x="0" y="2"/>
                      <a:pt x="2" y="0"/>
                      <a:pt x="6" y="0"/>
                    </a:cubicBezTo>
                    <a:close/>
                    <a:moveTo>
                      <a:pt x="20" y="54"/>
                    </a:moveTo>
                    <a:cubicBezTo>
                      <a:pt x="20" y="59"/>
                      <a:pt x="20" y="59"/>
                      <a:pt x="20" y="59"/>
                    </a:cubicBezTo>
                    <a:cubicBezTo>
                      <a:pt x="25" y="59"/>
                      <a:pt x="25" y="59"/>
                      <a:pt x="25" y="59"/>
                    </a:cubicBezTo>
                    <a:cubicBezTo>
                      <a:pt x="25" y="54"/>
                      <a:pt x="25" y="54"/>
                      <a:pt x="25" y="54"/>
                    </a:cubicBezTo>
                    <a:cubicBezTo>
                      <a:pt x="20" y="54"/>
                      <a:pt x="20" y="54"/>
                      <a:pt x="20" y="54"/>
                    </a:cubicBezTo>
                    <a:close/>
                    <a:moveTo>
                      <a:pt x="15" y="3"/>
                    </a:moveTo>
                    <a:cubicBezTo>
                      <a:pt x="15" y="5"/>
                      <a:pt x="15" y="5"/>
                      <a:pt x="15" y="5"/>
                    </a:cubicBezTo>
                    <a:cubicBezTo>
                      <a:pt x="29" y="5"/>
                      <a:pt x="29" y="5"/>
                      <a:pt x="29" y="5"/>
                    </a:cubicBezTo>
                    <a:cubicBezTo>
                      <a:pt x="29" y="3"/>
                      <a:pt x="29" y="3"/>
                      <a:pt x="29" y="3"/>
                    </a:cubicBezTo>
                    <a:cubicBezTo>
                      <a:pt x="15" y="3"/>
                      <a:pt x="15" y="3"/>
                      <a:pt x="15" y="3"/>
                    </a:cubicBezTo>
                    <a:close/>
                    <a:moveTo>
                      <a:pt x="5" y="8"/>
                    </a:moveTo>
                    <a:cubicBezTo>
                      <a:pt x="5" y="51"/>
                      <a:pt x="5" y="51"/>
                      <a:pt x="5" y="51"/>
                    </a:cubicBezTo>
                    <a:cubicBezTo>
                      <a:pt x="40" y="51"/>
                      <a:pt x="40" y="51"/>
                      <a:pt x="40" y="51"/>
                    </a:cubicBezTo>
                    <a:cubicBezTo>
                      <a:pt x="40" y="8"/>
                      <a:pt x="40" y="8"/>
                      <a:pt x="40" y="8"/>
                    </a:cubicBezTo>
                    <a:lnTo>
                      <a:pt x="5" y="8"/>
                    </a:lnTo>
                    <a:close/>
                  </a:path>
                </a:pathLst>
              </a:custGeom>
              <a:solidFill>
                <a:schemeClr val="bg1"/>
              </a:solidFill>
              <a:ln>
                <a:noFill/>
              </a:ln>
            </p:spPr>
            <p:txBody>
              <a:bodyPr vert="horz" wrap="square" lIns="91440" tIns="45720" rIns="91440" bIns="45720" numCol="1" anchor="t" anchorCtr="0" compatLnSpc="1"/>
              <a:lstStyle/>
              <a:p>
                <a:endParaRPr lang="zh-CN" altLang="en-US" dirty="0">
                  <a:cs typeface="+mn-ea"/>
                  <a:sym typeface="+mn-lt"/>
                </a:endParaRPr>
              </a:p>
            </p:txBody>
          </p:sp>
        </p:grpSp>
      </p:grpSp>
      <p:sp>
        <p:nvSpPr>
          <p:cNvPr id="148" name="Text Placeholder 32"/>
          <p:cNvSpPr txBox="1"/>
          <p:nvPr/>
        </p:nvSpPr>
        <p:spPr>
          <a:xfrm>
            <a:off x="6827936" y="1936516"/>
            <a:ext cx="3996577" cy="69519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hangingPunct="0">
              <a:lnSpc>
                <a:spcPct val="150000"/>
              </a:lnSpc>
              <a:buNone/>
            </a:pPr>
            <a:r>
              <a:rPr lang="zh-CN" altLang="en-US" sz="1600" dirty="0">
                <a:solidFill>
                  <a:schemeClr val="tx1">
                    <a:lumMod val="85000"/>
                    <a:lumOff val="15000"/>
                  </a:schemeClr>
                </a:solidFill>
                <a:latin typeface="+mn-lt"/>
                <a:cs typeface="+mn-ea"/>
                <a:sym typeface="+mn-lt"/>
              </a:rPr>
              <a:t>加快财务信息化建设，提升服务效率。财务管理信息化建设符合时代发展趋</a:t>
            </a:r>
            <a:endParaRPr lang="zh-CN" altLang="en-US" sz="1600" dirty="0">
              <a:solidFill>
                <a:schemeClr val="tx1">
                  <a:lumMod val="85000"/>
                  <a:lumOff val="15000"/>
                </a:schemeClr>
              </a:solidFill>
              <a:latin typeface="+mn-lt"/>
              <a:cs typeface="+mn-ea"/>
              <a:sym typeface="+mn-lt"/>
            </a:endParaRPr>
          </a:p>
        </p:txBody>
      </p:sp>
      <p:sp>
        <p:nvSpPr>
          <p:cNvPr id="149" name="Text Placeholder 33"/>
          <p:cNvSpPr txBox="1"/>
          <p:nvPr/>
        </p:nvSpPr>
        <p:spPr>
          <a:xfrm>
            <a:off x="6827936" y="1546637"/>
            <a:ext cx="3197596" cy="366575"/>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hangingPunct="0">
              <a:lnSpc>
                <a:spcPct val="150000"/>
              </a:lnSpc>
              <a:buNone/>
            </a:pPr>
            <a:r>
              <a:rPr lang="zh-CN" altLang="en-US" sz="1800" dirty="0">
                <a:solidFill>
                  <a:srgbClr val="4F7D94"/>
                </a:solidFill>
                <a:latin typeface="+mn-lt"/>
                <a:cs typeface="+mn-ea"/>
                <a:sym typeface="+mn-lt"/>
              </a:rPr>
              <a:t>重要考核内容</a:t>
            </a:r>
            <a:endParaRPr lang="zh-CN" altLang="en-US" sz="1800" dirty="0">
              <a:solidFill>
                <a:srgbClr val="4F7D94"/>
              </a:solidFill>
              <a:latin typeface="+mn-lt"/>
              <a:cs typeface="+mn-ea"/>
              <a:sym typeface="+mn-lt"/>
            </a:endParaRPr>
          </a:p>
        </p:txBody>
      </p:sp>
      <p:sp>
        <p:nvSpPr>
          <p:cNvPr id="150" name="Text Placeholder 32"/>
          <p:cNvSpPr txBox="1"/>
          <p:nvPr/>
        </p:nvSpPr>
        <p:spPr>
          <a:xfrm>
            <a:off x="6827936" y="3435482"/>
            <a:ext cx="3996577" cy="69519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hangingPunct="0">
              <a:lnSpc>
                <a:spcPct val="150000"/>
              </a:lnSpc>
              <a:buNone/>
            </a:pPr>
            <a:r>
              <a:rPr lang="zh-CN" altLang="en-US" sz="1600" dirty="0">
                <a:solidFill>
                  <a:schemeClr val="tx1">
                    <a:lumMod val="85000"/>
                    <a:lumOff val="15000"/>
                  </a:schemeClr>
                </a:solidFill>
                <a:latin typeface="+mn-lt"/>
                <a:cs typeface="+mn-ea"/>
                <a:sym typeface="+mn-lt"/>
              </a:rPr>
              <a:t>加快财务信息化建设，提升服务效率。财务管理信息化建设符合时代发展趋</a:t>
            </a:r>
            <a:endParaRPr lang="zh-CN" altLang="en-US" sz="1600" dirty="0">
              <a:solidFill>
                <a:schemeClr val="tx1">
                  <a:lumMod val="85000"/>
                  <a:lumOff val="15000"/>
                </a:schemeClr>
              </a:solidFill>
              <a:latin typeface="+mn-lt"/>
              <a:cs typeface="+mn-ea"/>
              <a:sym typeface="+mn-lt"/>
            </a:endParaRPr>
          </a:p>
        </p:txBody>
      </p:sp>
      <p:sp>
        <p:nvSpPr>
          <p:cNvPr id="151" name="Text Placeholder 33"/>
          <p:cNvSpPr txBox="1"/>
          <p:nvPr/>
        </p:nvSpPr>
        <p:spPr>
          <a:xfrm>
            <a:off x="6827936" y="3045603"/>
            <a:ext cx="3197596" cy="24929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hangingPunct="0">
              <a:buNone/>
            </a:pPr>
            <a:r>
              <a:rPr lang="zh-CN" altLang="en-US" sz="1800" dirty="0">
                <a:solidFill>
                  <a:srgbClr val="4F7D94"/>
                </a:solidFill>
                <a:latin typeface="+mn-lt"/>
                <a:cs typeface="+mn-ea"/>
                <a:sym typeface="+mn-lt"/>
              </a:rPr>
              <a:t>政府会计准则</a:t>
            </a:r>
            <a:r>
              <a:rPr lang="en-US" altLang="zh-CN" sz="1800" dirty="0">
                <a:solidFill>
                  <a:srgbClr val="4F7D94"/>
                </a:solidFill>
                <a:latin typeface="+mn-lt"/>
                <a:cs typeface="+mn-ea"/>
                <a:sym typeface="+mn-lt"/>
              </a:rPr>
              <a:t>—</a:t>
            </a:r>
            <a:r>
              <a:rPr lang="zh-CN" altLang="en-US" sz="1800" dirty="0">
                <a:solidFill>
                  <a:srgbClr val="4F7D94"/>
                </a:solidFill>
                <a:latin typeface="+mn-lt"/>
                <a:cs typeface="+mn-ea"/>
                <a:sym typeface="+mn-lt"/>
              </a:rPr>
              <a:t>基本准则</a:t>
            </a:r>
            <a:endParaRPr lang="zh-CN" altLang="en-US" sz="1800" dirty="0">
              <a:solidFill>
                <a:srgbClr val="4F7D94"/>
              </a:solidFill>
              <a:latin typeface="+mn-lt"/>
              <a:cs typeface="+mn-ea"/>
              <a:sym typeface="+mn-lt"/>
            </a:endParaRPr>
          </a:p>
        </p:txBody>
      </p:sp>
      <p:sp>
        <p:nvSpPr>
          <p:cNvPr id="152" name="Text Placeholder 32"/>
          <p:cNvSpPr txBox="1"/>
          <p:nvPr/>
        </p:nvSpPr>
        <p:spPr>
          <a:xfrm>
            <a:off x="6827936" y="4934448"/>
            <a:ext cx="3996577" cy="69519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hangingPunct="0">
              <a:lnSpc>
                <a:spcPct val="150000"/>
              </a:lnSpc>
              <a:buNone/>
            </a:pPr>
            <a:r>
              <a:rPr lang="zh-CN" altLang="en-US" sz="1600" dirty="0">
                <a:solidFill>
                  <a:schemeClr val="tx1">
                    <a:lumMod val="85000"/>
                    <a:lumOff val="15000"/>
                  </a:schemeClr>
                </a:solidFill>
                <a:latin typeface="+mn-lt"/>
                <a:cs typeface="+mn-ea"/>
                <a:sym typeface="+mn-lt"/>
              </a:rPr>
              <a:t>加快财务信息化建设，提升服务效率。财务管理信息化建设符合时代发展趋</a:t>
            </a:r>
            <a:endParaRPr lang="zh-CN" altLang="en-US" sz="1600" dirty="0">
              <a:solidFill>
                <a:schemeClr val="tx1">
                  <a:lumMod val="85000"/>
                  <a:lumOff val="15000"/>
                </a:schemeClr>
              </a:solidFill>
              <a:latin typeface="+mn-lt"/>
              <a:cs typeface="+mn-ea"/>
              <a:sym typeface="+mn-lt"/>
            </a:endParaRPr>
          </a:p>
        </p:txBody>
      </p:sp>
      <p:sp>
        <p:nvSpPr>
          <p:cNvPr id="153" name="Text Placeholder 33"/>
          <p:cNvSpPr txBox="1"/>
          <p:nvPr/>
        </p:nvSpPr>
        <p:spPr>
          <a:xfrm>
            <a:off x="6827936" y="4544569"/>
            <a:ext cx="3197596" cy="366575"/>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hangingPunct="0">
              <a:lnSpc>
                <a:spcPct val="150000"/>
              </a:lnSpc>
              <a:buNone/>
            </a:pPr>
            <a:r>
              <a:rPr lang="zh-CN" altLang="en-US" sz="1800" dirty="0">
                <a:solidFill>
                  <a:srgbClr val="4F7D94"/>
                </a:solidFill>
                <a:latin typeface="+mn-lt"/>
                <a:cs typeface="+mn-ea"/>
                <a:sym typeface="+mn-lt"/>
              </a:rPr>
              <a:t>可行的办法和措施</a:t>
            </a:r>
            <a:endParaRPr lang="zh-CN" altLang="en-US" sz="1800" dirty="0">
              <a:solidFill>
                <a:srgbClr val="4F7D94"/>
              </a:solidFill>
              <a:latin typeface="+mn-lt"/>
              <a:cs typeface="+mn-ea"/>
              <a:sym typeface="+mn-lt"/>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500"/>
                                        <p:tgtEl>
                                          <p:spTgt spid="65"/>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110"/>
                                        </p:tgtEl>
                                        <p:attrNameLst>
                                          <p:attrName>style.visibility</p:attrName>
                                        </p:attrNameLst>
                                      </p:cBhvr>
                                      <p:to>
                                        <p:strVal val="visible"/>
                                      </p:to>
                                    </p:set>
                                    <p:anim calcmode="lin" valueType="num">
                                      <p:cBhvr additive="base">
                                        <p:cTn id="11" dur="500" fill="hold"/>
                                        <p:tgtEl>
                                          <p:spTgt spid="110"/>
                                        </p:tgtEl>
                                        <p:attrNameLst>
                                          <p:attrName>ppt_x</p:attrName>
                                        </p:attrNameLst>
                                      </p:cBhvr>
                                      <p:tavLst>
                                        <p:tav tm="0">
                                          <p:val>
                                            <p:strVal val="#ppt_x"/>
                                          </p:val>
                                        </p:tav>
                                        <p:tav tm="100000">
                                          <p:val>
                                            <p:strVal val="#ppt_x"/>
                                          </p:val>
                                        </p:tav>
                                      </p:tavLst>
                                    </p:anim>
                                    <p:anim calcmode="lin" valueType="num">
                                      <p:cBhvr additive="base">
                                        <p:cTn id="12" dur="500" fill="hold"/>
                                        <p:tgtEl>
                                          <p:spTgt spid="1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136"/>
                                        </p:tgtEl>
                                        <p:attrNameLst>
                                          <p:attrName>style.visibility</p:attrName>
                                        </p:attrNameLst>
                                      </p:cBhvr>
                                      <p:to>
                                        <p:strVal val="visible"/>
                                      </p:to>
                                    </p:set>
                                    <p:animEffect transition="in" filter="randombar(horizontal)">
                                      <p:cBhvr>
                                        <p:cTn id="16" dur="500"/>
                                        <p:tgtEl>
                                          <p:spTgt spid="136"/>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37"/>
                                        </p:tgtEl>
                                        <p:attrNameLst>
                                          <p:attrName>style.visibility</p:attrName>
                                        </p:attrNameLst>
                                      </p:cBhvr>
                                      <p:to>
                                        <p:strVal val="visible"/>
                                      </p:to>
                                    </p:set>
                                    <p:animEffect transition="in" filter="randombar(horizontal)">
                                      <p:cBhvr>
                                        <p:cTn id="19" dur="500"/>
                                        <p:tgtEl>
                                          <p:spTgt spid="137"/>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38"/>
                                        </p:tgtEl>
                                        <p:attrNameLst>
                                          <p:attrName>style.visibility</p:attrName>
                                        </p:attrNameLst>
                                      </p:cBhvr>
                                      <p:to>
                                        <p:strVal val="visible"/>
                                      </p:to>
                                    </p:set>
                                    <p:animEffect transition="in" filter="randombar(horizontal)">
                                      <p:cBhvr>
                                        <p:cTn id="22" dur="500"/>
                                        <p:tgtEl>
                                          <p:spTgt spid="138"/>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133"/>
                                        </p:tgtEl>
                                        <p:attrNameLst>
                                          <p:attrName>style.visibility</p:attrName>
                                        </p:attrNameLst>
                                      </p:cBhvr>
                                      <p:to>
                                        <p:strVal val="visible"/>
                                      </p:to>
                                    </p:set>
                                    <p:animEffect transition="in" filter="wipe(left)">
                                      <p:cBhvr>
                                        <p:cTn id="26" dur="500"/>
                                        <p:tgtEl>
                                          <p:spTgt spid="133"/>
                                        </p:tgtEl>
                                      </p:cBhvr>
                                    </p:animEffect>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135"/>
                                        </p:tgtEl>
                                        <p:attrNameLst>
                                          <p:attrName>style.visibility</p:attrName>
                                        </p:attrNameLst>
                                      </p:cBhvr>
                                      <p:to>
                                        <p:strVal val="visible"/>
                                      </p:to>
                                    </p:set>
                                    <p:animEffect transition="in" filter="wipe(left)">
                                      <p:cBhvr>
                                        <p:cTn id="30" dur="500"/>
                                        <p:tgtEl>
                                          <p:spTgt spid="135"/>
                                        </p:tgtEl>
                                      </p:cBhvr>
                                    </p:animEffect>
                                  </p:childTnLst>
                                </p:cTn>
                              </p:par>
                            </p:childTnLst>
                          </p:cTn>
                        </p:par>
                        <p:par>
                          <p:cTn id="31" fill="hold">
                            <p:stCondLst>
                              <p:cond delay="2500"/>
                            </p:stCondLst>
                            <p:childTnLst>
                              <p:par>
                                <p:cTn id="32" presetID="22" presetClass="entr" presetSubtype="8" fill="hold" grpId="0" nodeType="afterEffect">
                                  <p:stCondLst>
                                    <p:cond delay="0"/>
                                  </p:stCondLst>
                                  <p:childTnLst>
                                    <p:set>
                                      <p:cBhvr>
                                        <p:cTn id="33" dur="1" fill="hold">
                                          <p:stCondLst>
                                            <p:cond delay="0"/>
                                          </p:stCondLst>
                                        </p:cTn>
                                        <p:tgtEl>
                                          <p:spTgt spid="134"/>
                                        </p:tgtEl>
                                        <p:attrNameLst>
                                          <p:attrName>style.visibility</p:attrName>
                                        </p:attrNameLst>
                                      </p:cBhvr>
                                      <p:to>
                                        <p:strVal val="visible"/>
                                      </p:to>
                                    </p:set>
                                    <p:animEffect transition="in" filter="wipe(left)">
                                      <p:cBhvr>
                                        <p:cTn id="34" dur="500"/>
                                        <p:tgtEl>
                                          <p:spTgt spid="134"/>
                                        </p:tgtEl>
                                      </p:cBhvr>
                                    </p:animEffect>
                                  </p:childTnLst>
                                </p:cTn>
                              </p:par>
                            </p:childTnLst>
                          </p:cTn>
                        </p:par>
                        <p:par>
                          <p:cTn id="35" fill="hold">
                            <p:stCondLst>
                              <p:cond delay="3000"/>
                            </p:stCondLst>
                            <p:childTnLst>
                              <p:par>
                                <p:cTn id="36" presetID="22" presetClass="entr" presetSubtype="4" fill="hold" grpId="0" nodeType="afterEffect">
                                  <p:stCondLst>
                                    <p:cond delay="0"/>
                                  </p:stCondLst>
                                  <p:childTnLst>
                                    <p:set>
                                      <p:cBhvr>
                                        <p:cTn id="37" dur="1" fill="hold">
                                          <p:stCondLst>
                                            <p:cond delay="0"/>
                                          </p:stCondLst>
                                        </p:cTn>
                                        <p:tgtEl>
                                          <p:spTgt spid="148"/>
                                        </p:tgtEl>
                                        <p:attrNameLst>
                                          <p:attrName>style.visibility</p:attrName>
                                        </p:attrNameLst>
                                      </p:cBhvr>
                                      <p:to>
                                        <p:strVal val="visible"/>
                                      </p:to>
                                    </p:set>
                                    <p:animEffect transition="in" filter="wipe(down)">
                                      <p:cBhvr>
                                        <p:cTn id="38" dur="500"/>
                                        <p:tgtEl>
                                          <p:spTgt spid="148"/>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49"/>
                                        </p:tgtEl>
                                        <p:attrNameLst>
                                          <p:attrName>style.visibility</p:attrName>
                                        </p:attrNameLst>
                                      </p:cBhvr>
                                      <p:to>
                                        <p:strVal val="visible"/>
                                      </p:to>
                                    </p:set>
                                    <p:animEffect transition="in" filter="wipe(down)">
                                      <p:cBhvr>
                                        <p:cTn id="41" dur="500"/>
                                        <p:tgtEl>
                                          <p:spTgt spid="149"/>
                                        </p:tgtEl>
                                      </p:cBhvr>
                                    </p:animEffect>
                                  </p:childTnLst>
                                </p:cTn>
                              </p:par>
                            </p:childTnLst>
                          </p:cTn>
                        </p:par>
                        <p:par>
                          <p:cTn id="42" fill="hold">
                            <p:stCondLst>
                              <p:cond delay="3500"/>
                            </p:stCondLst>
                            <p:childTnLst>
                              <p:par>
                                <p:cTn id="43" presetID="22" presetClass="entr" presetSubtype="4" fill="hold" grpId="0" nodeType="afterEffect">
                                  <p:stCondLst>
                                    <p:cond delay="0"/>
                                  </p:stCondLst>
                                  <p:childTnLst>
                                    <p:set>
                                      <p:cBhvr>
                                        <p:cTn id="44" dur="1" fill="hold">
                                          <p:stCondLst>
                                            <p:cond delay="0"/>
                                          </p:stCondLst>
                                        </p:cTn>
                                        <p:tgtEl>
                                          <p:spTgt spid="150"/>
                                        </p:tgtEl>
                                        <p:attrNameLst>
                                          <p:attrName>style.visibility</p:attrName>
                                        </p:attrNameLst>
                                      </p:cBhvr>
                                      <p:to>
                                        <p:strVal val="visible"/>
                                      </p:to>
                                    </p:set>
                                    <p:animEffect transition="in" filter="wipe(down)">
                                      <p:cBhvr>
                                        <p:cTn id="45" dur="500"/>
                                        <p:tgtEl>
                                          <p:spTgt spid="150"/>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151"/>
                                        </p:tgtEl>
                                        <p:attrNameLst>
                                          <p:attrName>style.visibility</p:attrName>
                                        </p:attrNameLst>
                                      </p:cBhvr>
                                      <p:to>
                                        <p:strVal val="visible"/>
                                      </p:to>
                                    </p:set>
                                    <p:animEffect transition="in" filter="wipe(down)">
                                      <p:cBhvr>
                                        <p:cTn id="48" dur="500"/>
                                        <p:tgtEl>
                                          <p:spTgt spid="151"/>
                                        </p:tgtEl>
                                      </p:cBhvr>
                                    </p:animEffect>
                                  </p:childTnLst>
                                </p:cTn>
                              </p:par>
                            </p:childTnLst>
                          </p:cTn>
                        </p:par>
                        <p:par>
                          <p:cTn id="49" fill="hold">
                            <p:stCondLst>
                              <p:cond delay="4000"/>
                            </p:stCondLst>
                            <p:childTnLst>
                              <p:par>
                                <p:cTn id="50" presetID="22" presetClass="entr" presetSubtype="4" fill="hold" grpId="0" nodeType="afterEffect">
                                  <p:stCondLst>
                                    <p:cond delay="0"/>
                                  </p:stCondLst>
                                  <p:childTnLst>
                                    <p:set>
                                      <p:cBhvr>
                                        <p:cTn id="51" dur="1" fill="hold">
                                          <p:stCondLst>
                                            <p:cond delay="0"/>
                                          </p:stCondLst>
                                        </p:cTn>
                                        <p:tgtEl>
                                          <p:spTgt spid="152"/>
                                        </p:tgtEl>
                                        <p:attrNameLst>
                                          <p:attrName>style.visibility</p:attrName>
                                        </p:attrNameLst>
                                      </p:cBhvr>
                                      <p:to>
                                        <p:strVal val="visible"/>
                                      </p:to>
                                    </p:set>
                                    <p:animEffect transition="in" filter="wipe(down)">
                                      <p:cBhvr>
                                        <p:cTn id="52" dur="500"/>
                                        <p:tgtEl>
                                          <p:spTgt spid="152"/>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53"/>
                                        </p:tgtEl>
                                        <p:attrNameLst>
                                          <p:attrName>style.visibility</p:attrName>
                                        </p:attrNameLst>
                                      </p:cBhvr>
                                      <p:to>
                                        <p:strVal val="visible"/>
                                      </p:to>
                                    </p:set>
                                    <p:animEffect transition="in" filter="wipe(down)">
                                      <p:cBhvr>
                                        <p:cTn id="55"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P spid="134" grpId="0"/>
      <p:bldP spid="135" grpId="0"/>
      <p:bldP spid="136" grpId="0" animBg="1"/>
      <p:bldP spid="137" grpId="0" animBg="1"/>
      <p:bldP spid="138" grpId="0" animBg="1"/>
      <p:bldP spid="148" grpId="0"/>
      <p:bldP spid="149" grpId="0"/>
      <p:bldP spid="150" grpId="0"/>
      <p:bldP spid="151" grpId="0"/>
      <p:bldP spid="152" grpId="0"/>
      <p:bldP spid="15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圆角 8"/>
          <p:cNvSpPr/>
          <p:nvPr/>
        </p:nvSpPr>
        <p:spPr>
          <a:xfrm>
            <a:off x="1285808" y="3832241"/>
            <a:ext cx="3241758" cy="1806544"/>
          </a:xfrm>
          <a:prstGeom prst="roundRect">
            <a:avLst/>
          </a:prstGeom>
          <a:gradFill>
            <a:gsLst>
              <a:gs pos="0">
                <a:srgbClr val="6A9DB2"/>
              </a:gs>
              <a:gs pos="70000">
                <a:srgbClr val="4F7D9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0" name="组合 9"/>
          <p:cNvGrpSpPr/>
          <p:nvPr/>
        </p:nvGrpSpPr>
        <p:grpSpPr>
          <a:xfrm>
            <a:off x="1273092" y="1367948"/>
            <a:ext cx="2930072" cy="754540"/>
            <a:chOff x="1787442" y="2428398"/>
            <a:chExt cx="2930072" cy="754540"/>
          </a:xfrm>
        </p:grpSpPr>
        <p:sp>
          <p:nvSpPr>
            <p:cNvPr id="41" name="PA-文本框 89"/>
            <p:cNvSpPr txBox="1"/>
            <p:nvPr>
              <p:custDataLst>
                <p:tags r:id="rId1"/>
              </p:custDataLst>
            </p:nvPr>
          </p:nvSpPr>
          <p:spPr>
            <a:xfrm flipH="1">
              <a:off x="1787442" y="2428398"/>
              <a:ext cx="2930072" cy="488724"/>
            </a:xfrm>
            <a:prstGeom prst="rect">
              <a:avLst/>
            </a:prstGeom>
            <a:noFill/>
          </p:spPr>
          <p:txBody>
            <a:bodyPr wrap="square" lIns="0" tIns="0" rIns="0" bIns="0" rtlCol="0">
              <a:spAutoFit/>
            </a:bodyPr>
            <a:lstStyle/>
            <a:p>
              <a:pPr algn="just" hangingPunct="0">
                <a:lnSpc>
                  <a:spcPct val="150000"/>
                </a:lnSpc>
              </a:pPr>
              <a:r>
                <a:rPr lang="zh-CN" altLang="en-US" sz="2400" dirty="0">
                  <a:solidFill>
                    <a:srgbClr val="4F7D94"/>
                  </a:solidFill>
                  <a:cs typeface="+mn-ea"/>
                  <a:sym typeface="+mn-lt"/>
                </a:rPr>
                <a:t>高校财务系统</a:t>
              </a:r>
              <a:endParaRPr lang="zh-CN" altLang="en-US" sz="2400" dirty="0">
                <a:solidFill>
                  <a:srgbClr val="4F7D94"/>
                </a:solidFill>
                <a:cs typeface="+mn-ea"/>
                <a:sym typeface="+mn-lt"/>
              </a:endParaRPr>
            </a:p>
          </p:txBody>
        </p:sp>
        <p:sp>
          <p:nvSpPr>
            <p:cNvPr id="11" name="矩形: 圆角 10"/>
            <p:cNvSpPr/>
            <p:nvPr/>
          </p:nvSpPr>
          <p:spPr>
            <a:xfrm>
              <a:off x="1787442" y="3095036"/>
              <a:ext cx="360430" cy="87902"/>
            </a:xfrm>
            <a:prstGeom prst="roundRect">
              <a:avLst>
                <a:gd name="adj" fmla="val 50000"/>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just"/>
              <a:endParaRPr lang="zh-CN" altLang="en-US" sz="2000">
                <a:solidFill>
                  <a:schemeClr val="bg1"/>
                </a:solidFill>
                <a:cs typeface="+mn-ea"/>
                <a:sym typeface="+mn-lt"/>
              </a:endParaRPr>
            </a:p>
          </p:txBody>
        </p:sp>
      </p:grpSp>
      <p:grpSp>
        <p:nvGrpSpPr>
          <p:cNvPr id="26" name="组合 25"/>
          <p:cNvGrpSpPr/>
          <p:nvPr/>
        </p:nvGrpSpPr>
        <p:grpSpPr>
          <a:xfrm>
            <a:off x="1514302" y="4245778"/>
            <a:ext cx="2630030" cy="868956"/>
            <a:chOff x="8172450" y="4229887"/>
            <a:chExt cx="2630030" cy="868956"/>
          </a:xfrm>
        </p:grpSpPr>
        <p:sp>
          <p:nvSpPr>
            <p:cNvPr id="88" name="PA-文本框 89"/>
            <p:cNvSpPr txBox="1"/>
            <p:nvPr>
              <p:custDataLst>
                <p:tags r:id="rId2"/>
              </p:custDataLst>
            </p:nvPr>
          </p:nvSpPr>
          <p:spPr>
            <a:xfrm flipH="1">
              <a:off x="8633872" y="4229887"/>
              <a:ext cx="2168608" cy="868956"/>
            </a:xfrm>
            <a:prstGeom prst="rect">
              <a:avLst/>
            </a:prstGeom>
            <a:noFill/>
          </p:spPr>
          <p:txBody>
            <a:bodyPr wrap="square" lIns="0" tIns="0" rIns="0" bIns="0" rtlCol="0">
              <a:spAutoFit/>
            </a:bodyPr>
            <a:lstStyle/>
            <a:p>
              <a:pPr algn="just" hangingPunct="0">
                <a:lnSpc>
                  <a:spcPct val="150000"/>
                </a:lnSpc>
              </a:pPr>
              <a:r>
                <a:rPr lang="zh-CN" altLang="en-US" sz="2000" dirty="0">
                  <a:solidFill>
                    <a:schemeClr val="bg1"/>
                  </a:solidFill>
                  <a:cs typeface="+mn-ea"/>
                  <a:sym typeface="+mn-lt"/>
                </a:rPr>
                <a:t>加强财务管理工作人员的预算管理</a:t>
              </a:r>
              <a:endParaRPr lang="zh-CN" altLang="en-US" sz="2000" dirty="0">
                <a:solidFill>
                  <a:schemeClr val="bg1"/>
                </a:solidFill>
                <a:cs typeface="+mn-ea"/>
                <a:sym typeface="+mn-lt"/>
              </a:endParaRPr>
            </a:p>
          </p:txBody>
        </p:sp>
        <p:sp>
          <p:nvSpPr>
            <p:cNvPr id="23" name="箭头: V 形 22"/>
            <p:cNvSpPr/>
            <p:nvPr/>
          </p:nvSpPr>
          <p:spPr>
            <a:xfrm>
              <a:off x="8172450" y="4660900"/>
              <a:ext cx="165100" cy="165100"/>
            </a:xfrm>
            <a:prstGeom prst="chevron">
              <a:avLst/>
            </a:prstGeom>
            <a:solidFill>
              <a:schemeClr val="bg1"/>
            </a:soli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solidFill>
                  <a:schemeClr val="bg1"/>
                </a:solidFill>
                <a:cs typeface="+mn-ea"/>
                <a:sym typeface="+mn-lt"/>
              </a:endParaRPr>
            </a:p>
          </p:txBody>
        </p:sp>
      </p:grpSp>
      <p:sp>
        <p:nvSpPr>
          <p:cNvPr id="109" name="PA-文本框 89"/>
          <p:cNvSpPr txBox="1"/>
          <p:nvPr>
            <p:custDataLst>
              <p:tags r:id="rId3"/>
            </p:custDataLst>
          </p:nvPr>
        </p:nvSpPr>
        <p:spPr>
          <a:xfrm flipH="1">
            <a:off x="1377865" y="2518834"/>
            <a:ext cx="9623509" cy="695190"/>
          </a:xfrm>
          <a:prstGeom prst="rect">
            <a:avLst/>
          </a:prstGeom>
          <a:noFill/>
        </p:spPr>
        <p:txBody>
          <a:bodyPr wrap="square" lIns="0" tIns="0" rIns="0" bIns="0" rtlCol="0">
            <a:spAutoFit/>
          </a:bodyPr>
          <a:lstStyle/>
          <a:p>
            <a:pPr algn="just" hangingPunct="0">
              <a:lnSpc>
                <a:spcPct val="150000"/>
              </a:lnSpc>
            </a:pPr>
            <a:r>
              <a:rPr lang="zh-CN" altLang="en-US" sz="1600" dirty="0">
                <a:solidFill>
                  <a:schemeClr val="tx1">
                    <a:lumMod val="85000"/>
                    <a:lumOff val="15000"/>
                  </a:schemeClr>
                </a:solidFill>
                <a:cs typeface="+mn-ea"/>
                <a:sym typeface="+mn-lt"/>
              </a:rPr>
              <a:t>提高财务预算管理在财务管理中的重要性新财务会计制度背景下，中职学校必须要充分重视财务预算管理的重要性，并使其在财务预算管理中发挥必要的作用</a:t>
            </a:r>
            <a:endParaRPr lang="zh-CN" altLang="en-US" sz="2400" dirty="0">
              <a:gradFill>
                <a:gsLst>
                  <a:gs pos="0">
                    <a:srgbClr val="3931A9"/>
                  </a:gs>
                  <a:gs pos="100000">
                    <a:srgbClr val="4E6CEF"/>
                  </a:gs>
                </a:gsLst>
                <a:lin ang="5400000" scaled="1"/>
              </a:gradFill>
              <a:cs typeface="+mn-ea"/>
              <a:sym typeface="+mn-lt"/>
            </a:endParaRPr>
          </a:p>
        </p:txBody>
      </p:sp>
      <p:grpSp>
        <p:nvGrpSpPr>
          <p:cNvPr id="43" name="组合 42"/>
          <p:cNvGrpSpPr/>
          <p:nvPr/>
        </p:nvGrpSpPr>
        <p:grpSpPr>
          <a:xfrm>
            <a:off x="704720" y="697319"/>
            <a:ext cx="4236488" cy="474481"/>
            <a:chOff x="704720" y="697319"/>
            <a:chExt cx="4236488" cy="474481"/>
          </a:xfrm>
        </p:grpSpPr>
        <p:grpSp>
          <p:nvGrpSpPr>
            <p:cNvPr id="44" name="组合 43"/>
            <p:cNvGrpSpPr/>
            <p:nvPr/>
          </p:nvGrpSpPr>
          <p:grpSpPr>
            <a:xfrm>
              <a:off x="704720" y="697319"/>
              <a:ext cx="3166876" cy="474481"/>
              <a:chOff x="571370" y="697319"/>
              <a:chExt cx="3166876" cy="474481"/>
            </a:xfrm>
          </p:grpSpPr>
          <p:sp>
            <p:nvSpPr>
              <p:cNvPr id="46" name="文本框 45"/>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总结分析与结论</a:t>
                </a:r>
                <a:endParaRPr lang="zh-CN" altLang="en-US" sz="2800" dirty="0">
                  <a:solidFill>
                    <a:srgbClr val="4F7D94"/>
                  </a:solidFill>
                  <a:cs typeface="+mn-ea"/>
                  <a:sym typeface="+mn-lt"/>
                </a:endParaRPr>
              </a:p>
            </p:txBody>
          </p:sp>
          <p:grpSp>
            <p:nvGrpSpPr>
              <p:cNvPr id="47" name="组合 46"/>
              <p:cNvGrpSpPr/>
              <p:nvPr/>
            </p:nvGrpSpPr>
            <p:grpSpPr>
              <a:xfrm>
                <a:off x="571370" y="697319"/>
                <a:ext cx="467453" cy="467453"/>
                <a:chOff x="10357798" y="5176240"/>
                <a:chExt cx="703860" cy="703860"/>
              </a:xfrm>
            </p:grpSpPr>
            <p:sp>
              <p:nvSpPr>
                <p:cNvPr id="48" name="椭圆 47"/>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49"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45" name="文本框 44"/>
            <p:cNvSpPr txBox="1"/>
            <p:nvPr/>
          </p:nvSpPr>
          <p:spPr>
            <a:xfrm>
              <a:off x="3929652" y="926377"/>
              <a:ext cx="1011556" cy="215444"/>
            </a:xfrm>
            <a:prstGeom prst="rect">
              <a:avLst/>
            </a:prstGeom>
            <a:noFill/>
          </p:spPr>
          <p:txBody>
            <a:bodyPr wrap="square" lIns="0" tIns="0" rIns="0" bIns="0" rtlCol="0">
              <a:spAutoFit/>
            </a:bodyPr>
            <a:lstStyle/>
            <a:p>
              <a:r>
                <a:rPr lang="en-US" altLang="zh-CN" sz="1400" spc="300">
                  <a:solidFill>
                    <a:srgbClr val="4F7D94"/>
                  </a:solidFill>
                  <a:cs typeface="+mn-ea"/>
                  <a:sym typeface="+mn-lt"/>
                </a:rPr>
                <a:t>PART-04</a:t>
              </a:r>
              <a:endParaRPr lang="zh-CN" altLang="en-US" sz="1400" spc="300" dirty="0">
                <a:solidFill>
                  <a:srgbClr val="4F7D94"/>
                </a:solidFill>
                <a:cs typeface="+mn-ea"/>
                <a:sym typeface="+mn-lt"/>
              </a:endParaRPr>
            </a:p>
          </p:txBody>
        </p:sp>
      </p:grpSp>
      <p:grpSp>
        <p:nvGrpSpPr>
          <p:cNvPr id="56" name="组合 55"/>
          <p:cNvGrpSpPr/>
          <p:nvPr/>
        </p:nvGrpSpPr>
        <p:grpSpPr>
          <a:xfrm>
            <a:off x="10493829" y="5619905"/>
            <a:ext cx="1698171" cy="1238094"/>
            <a:chOff x="6668995" y="2831314"/>
            <a:chExt cx="5523005" cy="4026686"/>
          </a:xfrm>
        </p:grpSpPr>
        <p:sp>
          <p:nvSpPr>
            <p:cNvPr id="57" name="任意多边形: 形状 56"/>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8" name="任意多边形: 形状 57"/>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pic>
        <p:nvPicPr>
          <p:cNvPr id="13" name="图片 12"/>
          <p:cNvPicPr>
            <a:picLocks noChangeAspect="1"/>
          </p:cNvPicPr>
          <p:nvPr/>
        </p:nvPicPr>
        <p:blipFill rotWithShape="1">
          <a:blip r:embed="rId4" cstate="screen"/>
          <a:srcRect/>
          <a:stretch>
            <a:fillRect/>
          </a:stretch>
        </p:blipFill>
        <p:spPr>
          <a:xfrm>
            <a:off x="5200650" y="3799403"/>
            <a:ext cx="5257800" cy="1659494"/>
          </a:xfrm>
          <a:prstGeom prst="rect">
            <a:avLst/>
          </a:prstGeom>
        </p:spPr>
      </p:pic>
    </p:spTree>
    <p:custDataLst>
      <p:tags r:id="rId5"/>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图片 46"/>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66" name="任意多边形: 形状 65"/>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67" name="文本框 66"/>
          <p:cNvSpPr txBox="1"/>
          <p:nvPr/>
        </p:nvSpPr>
        <p:spPr>
          <a:xfrm>
            <a:off x="5654311" y="2200894"/>
            <a:ext cx="1410644" cy="1692771"/>
          </a:xfrm>
          <a:prstGeom prst="rect">
            <a:avLst/>
          </a:prstGeom>
          <a:noFill/>
        </p:spPr>
        <p:txBody>
          <a:bodyPr wrap="none" lIns="0" tIns="0" rIns="0" bIns="0" rtlCol="0">
            <a:spAutoFit/>
          </a:bodyPr>
          <a:lstStyle/>
          <a:p>
            <a:pPr algn="ctr"/>
            <a:r>
              <a:rPr lang="zh-CN" altLang="en-US" sz="11000" b="1" dirty="0">
                <a:ln w="38100">
                  <a:solidFill>
                    <a:schemeClr val="bg1"/>
                  </a:solidFill>
                </a:ln>
                <a:noFill/>
                <a:cs typeface="+mn-ea"/>
                <a:sym typeface="+mn-lt"/>
              </a:rPr>
              <a:t>会</a:t>
            </a:r>
            <a:endParaRPr lang="zh-CN" altLang="en-US" sz="11000" b="1" dirty="0">
              <a:ln w="38100">
                <a:solidFill>
                  <a:schemeClr val="bg1"/>
                </a:solidFill>
              </a:ln>
              <a:noFill/>
              <a:cs typeface="+mn-ea"/>
              <a:sym typeface="+mn-lt"/>
            </a:endParaRPr>
          </a:p>
        </p:txBody>
      </p:sp>
      <p:sp>
        <p:nvSpPr>
          <p:cNvPr id="68" name="文本框 67"/>
          <p:cNvSpPr txBox="1"/>
          <p:nvPr/>
        </p:nvSpPr>
        <p:spPr>
          <a:xfrm>
            <a:off x="6930957" y="2200894"/>
            <a:ext cx="1410644" cy="1692771"/>
          </a:xfrm>
          <a:prstGeom prst="rect">
            <a:avLst/>
          </a:prstGeom>
          <a:noFill/>
        </p:spPr>
        <p:txBody>
          <a:bodyPr wrap="none" lIns="0" tIns="0" rIns="0" bIns="0" rtlCol="0">
            <a:spAutoFit/>
          </a:bodyPr>
          <a:lstStyle/>
          <a:p>
            <a:pPr algn="ctr"/>
            <a:r>
              <a:rPr lang="zh-CN" altLang="en-US" sz="11000" b="1" dirty="0">
                <a:ln w="38100">
                  <a:solidFill>
                    <a:schemeClr val="bg1"/>
                  </a:solidFill>
                </a:ln>
                <a:noFill/>
                <a:cs typeface="+mn-ea"/>
                <a:sym typeface="+mn-lt"/>
              </a:rPr>
              <a:t>计</a:t>
            </a:r>
            <a:endParaRPr lang="zh-CN" altLang="en-US" sz="11000" b="1" dirty="0">
              <a:ln w="38100">
                <a:solidFill>
                  <a:schemeClr val="bg1"/>
                </a:solidFill>
              </a:ln>
              <a:noFill/>
              <a:cs typeface="+mn-ea"/>
              <a:sym typeface="+mn-lt"/>
            </a:endParaRPr>
          </a:p>
        </p:txBody>
      </p:sp>
      <p:sp>
        <p:nvSpPr>
          <p:cNvPr id="69" name="文本框 68"/>
          <p:cNvSpPr txBox="1"/>
          <p:nvPr/>
        </p:nvSpPr>
        <p:spPr>
          <a:xfrm>
            <a:off x="8207603" y="2200894"/>
            <a:ext cx="1410644" cy="1692771"/>
          </a:xfrm>
          <a:prstGeom prst="rect">
            <a:avLst/>
          </a:prstGeom>
          <a:noFill/>
        </p:spPr>
        <p:txBody>
          <a:bodyPr wrap="none" lIns="0" tIns="0" rIns="0" bIns="0" rtlCol="0">
            <a:spAutoFit/>
          </a:bodyPr>
          <a:lstStyle/>
          <a:p>
            <a:pPr algn="ctr"/>
            <a:r>
              <a:rPr lang="zh-CN" altLang="en-US" sz="11000">
                <a:solidFill>
                  <a:schemeClr val="bg1"/>
                </a:solidFill>
                <a:effectLst>
                  <a:outerShdw blurRad="38100" dist="38100" dir="2700000" algn="tl">
                    <a:srgbClr val="000000">
                      <a:alpha val="43137"/>
                    </a:srgbClr>
                  </a:outerShdw>
                </a:effectLst>
                <a:cs typeface="+mn-ea"/>
                <a:sym typeface="+mn-lt"/>
              </a:rPr>
              <a:t>专</a:t>
            </a:r>
            <a:endParaRPr lang="zh-CN" altLang="en-US" sz="11000" dirty="0">
              <a:solidFill>
                <a:schemeClr val="bg1"/>
              </a:solidFill>
              <a:effectLst>
                <a:outerShdw blurRad="38100" dist="38100" dir="2700000" algn="tl">
                  <a:srgbClr val="000000">
                    <a:alpha val="43137"/>
                  </a:srgbClr>
                </a:outerShdw>
              </a:effectLst>
              <a:cs typeface="+mn-ea"/>
              <a:sym typeface="+mn-lt"/>
            </a:endParaRPr>
          </a:p>
        </p:txBody>
      </p:sp>
      <p:sp>
        <p:nvSpPr>
          <p:cNvPr id="70" name="文本框 69"/>
          <p:cNvSpPr txBox="1"/>
          <p:nvPr/>
        </p:nvSpPr>
        <p:spPr>
          <a:xfrm>
            <a:off x="9484248" y="2200894"/>
            <a:ext cx="1410644" cy="1692771"/>
          </a:xfrm>
          <a:prstGeom prst="rect">
            <a:avLst/>
          </a:prstGeom>
          <a:noFill/>
        </p:spPr>
        <p:txBody>
          <a:bodyPr wrap="none" lIns="0" tIns="0" rIns="0" bIns="0" rtlCol="0">
            <a:spAutoFit/>
          </a:bodyPr>
          <a:lstStyle/>
          <a:p>
            <a:pPr algn="ctr"/>
            <a:r>
              <a:rPr lang="zh-CN" altLang="en-US" sz="11000">
                <a:solidFill>
                  <a:schemeClr val="bg1"/>
                </a:solidFill>
                <a:effectLst>
                  <a:outerShdw blurRad="38100" dist="38100" dir="2700000" algn="tl">
                    <a:srgbClr val="000000">
                      <a:alpha val="43137"/>
                    </a:srgbClr>
                  </a:outerShdw>
                </a:effectLst>
                <a:cs typeface="+mn-ea"/>
                <a:sym typeface="+mn-lt"/>
              </a:rPr>
              <a:t>业</a:t>
            </a:r>
            <a:endParaRPr lang="zh-CN" altLang="en-US" sz="11000" dirty="0">
              <a:solidFill>
                <a:schemeClr val="bg1"/>
              </a:solidFill>
              <a:effectLst>
                <a:outerShdw blurRad="38100" dist="38100" dir="2700000" algn="tl">
                  <a:srgbClr val="000000">
                    <a:alpha val="43137"/>
                  </a:srgbClr>
                </a:outerShdw>
              </a:effectLst>
              <a:cs typeface="+mn-ea"/>
              <a:sym typeface="+mn-lt"/>
            </a:endParaRPr>
          </a:p>
        </p:txBody>
      </p:sp>
      <p:sp>
        <p:nvSpPr>
          <p:cNvPr id="71" name="文本框 70"/>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grpSp>
        <p:nvGrpSpPr>
          <p:cNvPr id="72" name="组合 71"/>
          <p:cNvGrpSpPr/>
          <p:nvPr/>
        </p:nvGrpSpPr>
        <p:grpSpPr>
          <a:xfrm>
            <a:off x="5749692" y="1638431"/>
            <a:ext cx="5363606" cy="553998"/>
            <a:chOff x="-1813957" y="3781207"/>
            <a:chExt cx="5363606" cy="553998"/>
          </a:xfrm>
        </p:grpSpPr>
        <p:sp>
          <p:nvSpPr>
            <p:cNvPr id="73" name="文本框 72"/>
            <p:cNvSpPr txBox="1"/>
            <p:nvPr/>
          </p:nvSpPr>
          <p:spPr>
            <a:xfrm>
              <a:off x="693964" y="3781207"/>
              <a:ext cx="2855685" cy="553998"/>
            </a:xfrm>
            <a:prstGeom prst="rect">
              <a:avLst/>
            </a:prstGeom>
            <a:noFill/>
          </p:spPr>
          <p:txBody>
            <a:bodyPr wrap="square" lIns="0" tIns="0" rIns="0" bIns="0" rtlCol="0">
              <a:spAutoFit/>
            </a:bodyPr>
            <a:lstStyle/>
            <a:p>
              <a:r>
                <a:rPr lang="zh-CN" altLang="en-US" sz="3600" dirty="0">
                  <a:solidFill>
                    <a:schemeClr val="bg1"/>
                  </a:solidFill>
                  <a:effectLst>
                    <a:outerShdw blurRad="38100" dist="38100" dir="2700000" algn="tl">
                      <a:srgbClr val="000000">
                        <a:alpha val="43137"/>
                      </a:srgbClr>
                    </a:outerShdw>
                  </a:effectLst>
                  <a:cs typeface="+mn-ea"/>
                  <a:sym typeface="+mn-lt"/>
                </a:rPr>
                <a:t>毕</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业</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答</a:t>
              </a:r>
              <a:r>
                <a:rPr lang="en-US" altLang="zh-CN" sz="3600" dirty="0">
                  <a:solidFill>
                    <a:schemeClr val="bg1"/>
                  </a:solidFill>
                  <a:effectLst>
                    <a:outerShdw blurRad="38100" dist="38100" dir="2700000" algn="tl">
                      <a:srgbClr val="000000">
                        <a:alpha val="43137"/>
                      </a:srgbClr>
                    </a:outerShdw>
                  </a:effectLst>
                  <a:cs typeface="+mn-ea"/>
                  <a:sym typeface="+mn-lt"/>
                </a:rPr>
                <a:t>/</a:t>
              </a:r>
              <a:r>
                <a:rPr lang="zh-CN" altLang="en-US" sz="3600" dirty="0">
                  <a:solidFill>
                    <a:schemeClr val="bg1"/>
                  </a:solidFill>
                  <a:effectLst>
                    <a:outerShdw blurRad="38100" dist="38100" dir="2700000" algn="tl">
                      <a:srgbClr val="000000">
                        <a:alpha val="43137"/>
                      </a:srgbClr>
                    </a:outerShdw>
                  </a:effectLst>
                  <a:cs typeface="+mn-ea"/>
                  <a:sym typeface="+mn-lt"/>
                </a:rPr>
                <a:t>辩</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cxnSp>
          <p:nvCxnSpPr>
            <p:cNvPr id="74" name="直接连接符 73"/>
            <p:cNvCxnSpPr/>
            <p:nvPr/>
          </p:nvCxnSpPr>
          <p:spPr>
            <a:xfrm>
              <a:off x="-1813957" y="4070131"/>
              <a:ext cx="2344464"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75" name="矩形: 圆角 74"/>
          <p:cNvSpPr/>
          <p:nvPr/>
        </p:nvSpPr>
        <p:spPr>
          <a:xfrm>
            <a:off x="5787455" y="4346021"/>
            <a:ext cx="5108292" cy="45374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spc="300" dirty="0">
                <a:solidFill>
                  <a:schemeClr val="tx1">
                    <a:lumMod val="75000"/>
                    <a:lumOff val="25000"/>
                  </a:schemeClr>
                </a:solidFill>
                <a:cs typeface="+mn-ea"/>
                <a:sym typeface="+mn-lt"/>
              </a:rPr>
              <a:t>会计专业</a:t>
            </a:r>
            <a:r>
              <a:rPr lang="en-US" altLang="zh-CN" spc="300" dirty="0">
                <a:solidFill>
                  <a:schemeClr val="tx1">
                    <a:lumMod val="75000"/>
                    <a:lumOff val="25000"/>
                  </a:schemeClr>
                </a:solidFill>
                <a:cs typeface="+mn-ea"/>
                <a:sym typeface="+mn-lt"/>
              </a:rPr>
              <a:t>-</a:t>
            </a:r>
            <a:r>
              <a:rPr lang="zh-CN" altLang="en-US" spc="300" dirty="0">
                <a:solidFill>
                  <a:schemeClr val="tx1">
                    <a:lumMod val="75000"/>
                    <a:lumOff val="25000"/>
                  </a:schemeClr>
                </a:solidFill>
                <a:cs typeface="+mn-ea"/>
                <a:sym typeface="+mn-lt"/>
              </a:rPr>
              <a:t>会计答辩</a:t>
            </a:r>
            <a:r>
              <a:rPr lang="en-US" altLang="zh-CN" spc="300" dirty="0">
                <a:solidFill>
                  <a:schemeClr val="tx1">
                    <a:lumMod val="75000"/>
                    <a:lumOff val="25000"/>
                  </a:schemeClr>
                </a:solidFill>
                <a:cs typeface="+mn-ea"/>
                <a:sym typeface="+mn-lt"/>
              </a:rPr>
              <a:t>-</a:t>
            </a:r>
            <a:r>
              <a:rPr lang="zh-CN" altLang="en-US" spc="300" dirty="0">
                <a:solidFill>
                  <a:schemeClr val="tx1">
                    <a:lumMod val="75000"/>
                    <a:lumOff val="25000"/>
                  </a:schemeClr>
                </a:solidFill>
                <a:cs typeface="+mn-ea"/>
                <a:sym typeface="+mn-lt"/>
              </a:rPr>
              <a:t>财务专业</a:t>
            </a:r>
            <a:endParaRPr lang="zh-CN" altLang="en-US" spc="300" dirty="0">
              <a:solidFill>
                <a:schemeClr val="tx1">
                  <a:lumMod val="75000"/>
                  <a:lumOff val="25000"/>
                </a:schemeClr>
              </a:solidFill>
              <a:cs typeface="+mn-ea"/>
              <a:sym typeface="+mn-lt"/>
            </a:endParaRPr>
          </a:p>
        </p:txBody>
      </p:sp>
      <p:sp>
        <p:nvSpPr>
          <p:cNvPr id="76" name="文本框 75"/>
          <p:cNvSpPr txBox="1"/>
          <p:nvPr/>
        </p:nvSpPr>
        <p:spPr>
          <a:xfrm>
            <a:off x="4790878" y="3824301"/>
            <a:ext cx="6104014" cy="369332"/>
          </a:xfrm>
          <a:prstGeom prst="rect">
            <a:avLst/>
          </a:prstGeom>
          <a:noFill/>
        </p:spPr>
        <p:txBody>
          <a:bodyPr wrap="square" lIns="0" tIns="0" rIns="0" bIns="0" rtlCol="0">
            <a:spAutoFit/>
          </a:bodyPr>
          <a:lstStyle/>
          <a:p>
            <a:pPr algn="r"/>
            <a:r>
              <a:rPr lang="en-US" altLang="zh-CN" sz="2400" spc="500" dirty="0">
                <a:solidFill>
                  <a:schemeClr val="bg1"/>
                </a:solidFill>
                <a:cs typeface="+mn-ea"/>
                <a:sym typeface="+mn-lt"/>
              </a:rPr>
              <a:t>ACCOUNTING PROFESSION</a:t>
            </a:r>
            <a:endParaRPr lang="zh-CN" altLang="en-US" sz="2400" spc="500" dirty="0">
              <a:solidFill>
                <a:schemeClr val="bg1"/>
              </a:solidFill>
              <a:cs typeface="+mn-ea"/>
              <a:sym typeface="+mn-lt"/>
            </a:endParaRPr>
          </a:p>
        </p:txBody>
      </p:sp>
      <p:sp>
        <p:nvSpPr>
          <p:cNvPr id="77" name="文本框 76"/>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grpSp>
        <p:nvGrpSpPr>
          <p:cNvPr id="78" name="组合 77"/>
          <p:cNvGrpSpPr/>
          <p:nvPr/>
        </p:nvGrpSpPr>
        <p:grpSpPr>
          <a:xfrm>
            <a:off x="7250859" y="5361958"/>
            <a:ext cx="4447652" cy="307340"/>
            <a:chOff x="2627584" y="5786288"/>
            <a:chExt cx="4447652" cy="307340"/>
          </a:xfrm>
        </p:grpSpPr>
        <p:sp>
          <p:nvSpPr>
            <p:cNvPr id="79" name="文本框 78"/>
            <p:cNvSpPr txBox="1"/>
            <p:nvPr/>
          </p:nvSpPr>
          <p:spPr>
            <a:xfrm>
              <a:off x="2945000" y="5786288"/>
              <a:ext cx="4130236" cy="307340"/>
            </a:xfrm>
            <a:prstGeom prst="rect">
              <a:avLst/>
            </a:prstGeom>
            <a:noFill/>
          </p:spPr>
          <p:txBody>
            <a:bodyPr wrap="square" lIns="0" tIns="0" rIns="0" bIns="0" rtlCol="0">
              <a:spAutoFit/>
            </a:bodyPr>
            <a:lstStyle/>
            <a:p>
              <a:r>
                <a:rPr lang="zh-CN" altLang="en-US" sz="2000" dirty="0">
                  <a:solidFill>
                    <a:schemeClr val="bg1"/>
                  </a:solidFill>
                  <a:cs typeface="+mn-ea"/>
                  <a:sym typeface="+mn-lt"/>
                </a:rPr>
                <a:t>答辩人</a:t>
              </a:r>
              <a:r>
                <a:rPr lang="zh-CN" altLang="en-US" sz="2000" dirty="0" smtClean="0">
                  <a:solidFill>
                    <a:schemeClr val="bg1"/>
                  </a:solidFill>
                  <a:cs typeface="+mn-ea"/>
                  <a:sym typeface="+mn-lt"/>
                </a:rPr>
                <a:t>：</a:t>
              </a:r>
              <a:r>
                <a:rPr lang="en-US" altLang="zh-CN" sz="2000" dirty="0" smtClean="0">
                  <a:solidFill>
                    <a:schemeClr val="bg1"/>
                  </a:solidFill>
                  <a:cs typeface="+mn-ea"/>
                  <a:sym typeface="+mn-lt"/>
                </a:rPr>
                <a:t>PPTying    </a:t>
              </a:r>
              <a:r>
                <a:rPr lang="zh-CN" altLang="en-US" sz="2000" dirty="0" smtClean="0">
                  <a:solidFill>
                    <a:schemeClr val="bg1"/>
                  </a:solidFill>
                  <a:cs typeface="+mn-ea"/>
                  <a:sym typeface="+mn-lt"/>
                </a:rPr>
                <a:t>老师：王教授</a:t>
              </a:r>
              <a:endParaRPr lang="en-US" altLang="zh-CN" sz="2000" dirty="0">
                <a:solidFill>
                  <a:schemeClr val="bg1"/>
                </a:solidFill>
                <a:cs typeface="+mn-ea"/>
                <a:sym typeface="+mn-lt"/>
              </a:endParaRPr>
            </a:p>
          </p:txBody>
        </p:sp>
        <p:sp>
          <p:nvSpPr>
            <p:cNvPr id="83" name="Freeform 88"/>
            <p:cNvSpPr>
              <a:spLocks noChangeArrowheads="1"/>
            </p:cNvSpPr>
            <p:nvPr/>
          </p:nvSpPr>
          <p:spPr bwMode="auto">
            <a:xfrm>
              <a:off x="2627584" y="5794918"/>
              <a:ext cx="238513" cy="242021"/>
            </a:xfrm>
            <a:custGeom>
              <a:avLst/>
              <a:gdLst>
                <a:gd name="T0" fmla="*/ 2147483646 w 601"/>
                <a:gd name="T1" fmla="*/ 2147483646 h 609"/>
                <a:gd name="T2" fmla="*/ 2147483646 w 601"/>
                <a:gd name="T3" fmla="*/ 2147483646 h 609"/>
                <a:gd name="T4" fmla="*/ 0 w 601"/>
                <a:gd name="T5" fmla="*/ 2147483646 h 609"/>
                <a:gd name="T6" fmla="*/ 2147483646 w 601"/>
                <a:gd name="T7" fmla="*/ 0 h 609"/>
                <a:gd name="T8" fmla="*/ 2147483646 w 601"/>
                <a:gd name="T9" fmla="*/ 2147483646 h 609"/>
                <a:gd name="T10" fmla="*/ 2147483646 w 601"/>
                <a:gd name="T11" fmla="*/ 2147483646 h 609"/>
                <a:gd name="T12" fmla="*/ 2147483646 w 601"/>
                <a:gd name="T13" fmla="*/ 2147483646 h 609"/>
                <a:gd name="T14" fmla="*/ 2147483646 w 601"/>
                <a:gd name="T15" fmla="*/ 2147483646 h 609"/>
                <a:gd name="T16" fmla="*/ 2147483646 w 601"/>
                <a:gd name="T17" fmla="*/ 2147483646 h 609"/>
                <a:gd name="T18" fmla="*/ 2147483646 w 601"/>
                <a:gd name="T19" fmla="*/ 2147483646 h 609"/>
                <a:gd name="T20" fmla="*/ 2147483646 w 601"/>
                <a:gd name="T21" fmla="*/ 2147483646 h 609"/>
                <a:gd name="T22" fmla="*/ 2147483646 w 601"/>
                <a:gd name="T23" fmla="*/ 2147483646 h 609"/>
                <a:gd name="T24" fmla="*/ 2147483646 w 601"/>
                <a:gd name="T25" fmla="*/ 2147483646 h 609"/>
                <a:gd name="T26" fmla="*/ 2147483646 w 601"/>
                <a:gd name="T27" fmla="*/ 2147483646 h 609"/>
                <a:gd name="T28" fmla="*/ 2147483646 w 601"/>
                <a:gd name="T29" fmla="*/ 2147483646 h 609"/>
                <a:gd name="T30" fmla="*/ 2147483646 w 601"/>
                <a:gd name="T31" fmla="*/ 2147483646 h 609"/>
                <a:gd name="T32" fmla="*/ 2147483646 w 601"/>
                <a:gd name="T33" fmla="*/ 2147483646 h 609"/>
                <a:gd name="T34" fmla="*/ 2147483646 w 601"/>
                <a:gd name="T35" fmla="*/ 2147483646 h 609"/>
                <a:gd name="T36" fmla="*/ 2147483646 w 601"/>
                <a:gd name="T37" fmla="*/ 2147483646 h 609"/>
                <a:gd name="T38" fmla="*/ 2147483646 w 601"/>
                <a:gd name="T39" fmla="*/ 2147483646 h 609"/>
                <a:gd name="T40" fmla="*/ 2147483646 w 601"/>
                <a:gd name="T41" fmla="*/ 2147483646 h 609"/>
                <a:gd name="T42" fmla="*/ 2147483646 w 601"/>
                <a:gd name="T43" fmla="*/ 2147483646 h 609"/>
                <a:gd name="T44" fmla="*/ 2147483646 w 601"/>
                <a:gd name="T45" fmla="*/ 2147483646 h 609"/>
                <a:gd name="T46" fmla="*/ 2147483646 w 601"/>
                <a:gd name="T47" fmla="*/ 2147483646 h 609"/>
                <a:gd name="T48" fmla="*/ 2147483646 w 601"/>
                <a:gd name="T49" fmla="*/ 2147483646 h 609"/>
                <a:gd name="T50" fmla="*/ 2147483646 w 601"/>
                <a:gd name="T51" fmla="*/ 2147483646 h 609"/>
                <a:gd name="T52" fmla="*/ 2147483646 w 601"/>
                <a:gd name="T53" fmla="*/ 2147483646 h 609"/>
                <a:gd name="T54" fmla="*/ 2147483646 w 601"/>
                <a:gd name="T55" fmla="*/ 2147483646 h 60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01" h="609">
                  <a:moveTo>
                    <a:pt x="297" y="608"/>
                  </a:moveTo>
                  <a:lnTo>
                    <a:pt x="297" y="608"/>
                  </a:lnTo>
                  <a:cubicBezTo>
                    <a:pt x="134" y="608"/>
                    <a:pt x="0" y="474"/>
                    <a:pt x="0" y="304"/>
                  </a:cubicBezTo>
                  <a:cubicBezTo>
                    <a:pt x="0" y="135"/>
                    <a:pt x="134" y="0"/>
                    <a:pt x="297" y="0"/>
                  </a:cubicBezTo>
                  <a:cubicBezTo>
                    <a:pt x="466" y="0"/>
                    <a:pt x="600" y="135"/>
                    <a:pt x="600" y="304"/>
                  </a:cubicBezTo>
                  <a:cubicBezTo>
                    <a:pt x="600" y="474"/>
                    <a:pt x="466" y="608"/>
                    <a:pt x="297" y="608"/>
                  </a:cubicBezTo>
                  <a:close/>
                  <a:moveTo>
                    <a:pt x="297" y="57"/>
                  </a:moveTo>
                  <a:lnTo>
                    <a:pt x="297" y="57"/>
                  </a:lnTo>
                  <a:cubicBezTo>
                    <a:pt x="162" y="57"/>
                    <a:pt x="56" y="170"/>
                    <a:pt x="56" y="304"/>
                  </a:cubicBezTo>
                  <a:cubicBezTo>
                    <a:pt x="56" y="368"/>
                    <a:pt x="78" y="425"/>
                    <a:pt x="120" y="467"/>
                  </a:cubicBezTo>
                  <a:cubicBezTo>
                    <a:pt x="155" y="453"/>
                    <a:pt x="141" y="467"/>
                    <a:pt x="183" y="446"/>
                  </a:cubicBezTo>
                  <a:cubicBezTo>
                    <a:pt x="233" y="425"/>
                    <a:pt x="247" y="418"/>
                    <a:pt x="247" y="418"/>
                  </a:cubicBezTo>
                  <a:cubicBezTo>
                    <a:pt x="247" y="375"/>
                    <a:pt x="247" y="375"/>
                    <a:pt x="247" y="375"/>
                  </a:cubicBezTo>
                  <a:cubicBezTo>
                    <a:pt x="247" y="375"/>
                    <a:pt x="226" y="361"/>
                    <a:pt x="219" y="319"/>
                  </a:cubicBezTo>
                  <a:cubicBezTo>
                    <a:pt x="212" y="326"/>
                    <a:pt x="205" y="304"/>
                    <a:pt x="205" y="297"/>
                  </a:cubicBezTo>
                  <a:cubicBezTo>
                    <a:pt x="205" y="283"/>
                    <a:pt x="198" y="255"/>
                    <a:pt x="212" y="255"/>
                  </a:cubicBezTo>
                  <a:cubicBezTo>
                    <a:pt x="212" y="234"/>
                    <a:pt x="212" y="220"/>
                    <a:pt x="212" y="205"/>
                  </a:cubicBezTo>
                  <a:cubicBezTo>
                    <a:pt x="212" y="177"/>
                    <a:pt x="247" y="135"/>
                    <a:pt x="297" y="135"/>
                  </a:cubicBezTo>
                  <a:cubicBezTo>
                    <a:pt x="360" y="135"/>
                    <a:pt x="381" y="177"/>
                    <a:pt x="389" y="205"/>
                  </a:cubicBezTo>
                  <a:cubicBezTo>
                    <a:pt x="389" y="220"/>
                    <a:pt x="389" y="234"/>
                    <a:pt x="381" y="255"/>
                  </a:cubicBezTo>
                  <a:cubicBezTo>
                    <a:pt x="396" y="255"/>
                    <a:pt x="389" y="283"/>
                    <a:pt x="389" y="297"/>
                  </a:cubicBezTo>
                  <a:cubicBezTo>
                    <a:pt x="389" y="304"/>
                    <a:pt x="389" y="326"/>
                    <a:pt x="374" y="319"/>
                  </a:cubicBezTo>
                  <a:cubicBezTo>
                    <a:pt x="367" y="361"/>
                    <a:pt x="353" y="375"/>
                    <a:pt x="353" y="375"/>
                  </a:cubicBezTo>
                  <a:cubicBezTo>
                    <a:pt x="353" y="418"/>
                    <a:pt x="353" y="418"/>
                    <a:pt x="353" y="418"/>
                  </a:cubicBezTo>
                  <a:cubicBezTo>
                    <a:pt x="353" y="418"/>
                    <a:pt x="367" y="425"/>
                    <a:pt x="410" y="446"/>
                  </a:cubicBezTo>
                  <a:cubicBezTo>
                    <a:pt x="459" y="467"/>
                    <a:pt x="445" y="453"/>
                    <a:pt x="480" y="467"/>
                  </a:cubicBezTo>
                  <a:cubicBezTo>
                    <a:pt x="523" y="425"/>
                    <a:pt x="544" y="368"/>
                    <a:pt x="544" y="304"/>
                  </a:cubicBezTo>
                  <a:cubicBezTo>
                    <a:pt x="544" y="170"/>
                    <a:pt x="431" y="57"/>
                    <a:pt x="297" y="5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r"/>
              <a:endParaRPr lang="zh-CN" altLang="en-US" sz="2400">
                <a:cs typeface="+mn-ea"/>
                <a:sym typeface="+mn-lt"/>
              </a:endParaRPr>
            </a:p>
          </p:txBody>
        </p:sp>
      </p:grpSp>
      <p:sp>
        <p:nvSpPr>
          <p:cNvPr id="85" name="任意多边形: 形状 84"/>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25" name="组合 24"/>
          <p:cNvGrpSpPr/>
          <p:nvPr/>
        </p:nvGrpSpPr>
        <p:grpSpPr>
          <a:xfrm>
            <a:off x="627871" y="1087556"/>
            <a:ext cx="4685358" cy="4685358"/>
            <a:chOff x="6403428" y="993228"/>
            <a:chExt cx="4871544" cy="4871544"/>
          </a:xfrm>
        </p:grpSpPr>
        <p:sp>
          <p:nvSpPr>
            <p:cNvPr id="26" name="椭圆 25"/>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7" name="椭圆 26"/>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8" name="椭圆 27"/>
            <p:cNvSpPr/>
            <p:nvPr/>
          </p:nvSpPr>
          <p:spPr>
            <a:xfrm flipH="1">
              <a:off x="7256069" y="1845867"/>
              <a:ext cx="3166263" cy="3166266"/>
            </a:xfrm>
            <a:prstGeom prst="ellipse">
              <a:avLst/>
            </a:prstGeom>
            <a:blipFill dpi="0" rotWithShape="1">
              <a:blip r:embed="rId2"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椭圆 28"/>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250" advTm="5000">
        <p14:switch dir="r"/>
      </p:transition>
    </mc:Choice>
    <mc:Fallback>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down)">
                                      <p:cBhvr>
                                        <p:cTn id="7" dur="500"/>
                                        <p:tgtEl>
                                          <p:spTgt spid="6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wipe(down)">
                                      <p:cBhvr>
                                        <p:cTn id="10" dur="500"/>
                                        <p:tgtEl>
                                          <p:spTgt spid="71"/>
                                        </p:tgtEl>
                                      </p:cBhvr>
                                    </p:animEffect>
                                  </p:childTnLst>
                                </p:cTn>
                              </p:par>
                              <p:par>
                                <p:cTn id="11" presetID="10" presetClass="entr" presetSubtype="0" fill="hold" grpId="0" nodeType="withEffect">
                                  <p:stCondLst>
                                    <p:cond delay="0"/>
                                  </p:stCondLst>
                                  <p:iterate type="wd">
                                    <p:tmPct val="10000"/>
                                  </p:iterate>
                                  <p:childTnLst>
                                    <p:set>
                                      <p:cBhvr>
                                        <p:cTn id="12" dur="1" fill="hold">
                                          <p:stCondLst>
                                            <p:cond delay="0"/>
                                          </p:stCondLst>
                                        </p:cTn>
                                        <p:tgtEl>
                                          <p:spTgt spid="67"/>
                                        </p:tgtEl>
                                        <p:attrNameLst>
                                          <p:attrName>style.visibility</p:attrName>
                                        </p:attrNameLst>
                                      </p:cBhvr>
                                      <p:to>
                                        <p:strVal val="visible"/>
                                      </p:to>
                                    </p:set>
                                    <p:anim to="0" calcmode="lin" valueType="num">
                                      <p:cBhvr>
                                        <p:cTn id="13" dur="500" decel="100000" fill="hold">
                                          <p:stCondLst>
                                            <p:cond delay="0"/>
                                          </p:stCondLst>
                                        </p:cTn>
                                        <p:tgtEl>
                                          <p:spTgt spid="67"/>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67"/>
                                        </p:tgtEl>
                                      </p:cBhvr>
                                    </p:animEffect>
                                    <p:animScale>
                                      <p:cBhvr>
                                        <p:cTn id="15" dur="500" decel="100000" fill="hold">
                                          <p:stCondLst>
                                            <p:cond delay="0"/>
                                          </p:stCondLst>
                                        </p:cTn>
                                        <p:tgtEl>
                                          <p:spTgt spid="67"/>
                                        </p:tgtEl>
                                      </p:cBhvr>
                                      <p:by x="100000" y="100000"/>
                                      <p:from x="110000" y="110000"/>
                                      <p:to x="100000" y="100000"/>
                                    </p:animScale>
                                  </p:childTnLst>
                                </p:cTn>
                              </p:par>
                              <p:par>
                                <p:cTn id="16" presetID="10" presetClass="entr" presetSubtype="0" fill="hold" grpId="0" nodeType="withEffect">
                                  <p:stCondLst>
                                    <p:cond delay="0"/>
                                  </p:stCondLst>
                                  <p:iterate type="wd">
                                    <p:tmPct val="10000"/>
                                  </p:iterate>
                                  <p:childTnLst>
                                    <p:set>
                                      <p:cBhvr>
                                        <p:cTn id="17" dur="1" fill="hold">
                                          <p:stCondLst>
                                            <p:cond delay="0"/>
                                          </p:stCondLst>
                                        </p:cTn>
                                        <p:tgtEl>
                                          <p:spTgt spid="68"/>
                                        </p:tgtEl>
                                        <p:attrNameLst>
                                          <p:attrName>style.visibility</p:attrName>
                                        </p:attrNameLst>
                                      </p:cBhvr>
                                      <p:to>
                                        <p:strVal val="visible"/>
                                      </p:to>
                                    </p:set>
                                    <p:anim to="0" calcmode="lin" valueType="num">
                                      <p:cBhvr>
                                        <p:cTn id="18" dur="500" decel="100000" fill="hold">
                                          <p:stCondLst>
                                            <p:cond delay="0"/>
                                          </p:stCondLst>
                                        </p:cTn>
                                        <p:tgtEl>
                                          <p:spTgt spid="68"/>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68"/>
                                        </p:tgtEl>
                                      </p:cBhvr>
                                    </p:animEffect>
                                    <p:animScale>
                                      <p:cBhvr>
                                        <p:cTn id="20" dur="500" decel="100000" fill="hold">
                                          <p:stCondLst>
                                            <p:cond delay="0"/>
                                          </p:stCondLst>
                                        </p:cTn>
                                        <p:tgtEl>
                                          <p:spTgt spid="68"/>
                                        </p:tgtEl>
                                      </p:cBhvr>
                                      <p:by x="100000" y="100000"/>
                                      <p:from x="110000" y="110000"/>
                                      <p:to x="100000" y="100000"/>
                                    </p:animScale>
                                  </p:childTnLst>
                                </p:cTn>
                              </p:par>
                              <p:par>
                                <p:cTn id="21" presetID="10" presetClass="entr" presetSubtype="0" fill="hold" grpId="0" nodeType="withEffect">
                                  <p:stCondLst>
                                    <p:cond delay="0"/>
                                  </p:stCondLst>
                                  <p:iterate type="wd">
                                    <p:tmPct val="10000"/>
                                  </p:iterate>
                                  <p:childTnLst>
                                    <p:set>
                                      <p:cBhvr>
                                        <p:cTn id="22" dur="1" fill="hold">
                                          <p:stCondLst>
                                            <p:cond delay="0"/>
                                          </p:stCondLst>
                                        </p:cTn>
                                        <p:tgtEl>
                                          <p:spTgt spid="69"/>
                                        </p:tgtEl>
                                        <p:attrNameLst>
                                          <p:attrName>style.visibility</p:attrName>
                                        </p:attrNameLst>
                                      </p:cBhvr>
                                      <p:to>
                                        <p:strVal val="visible"/>
                                      </p:to>
                                    </p:set>
                                    <p:anim to="0" calcmode="lin" valueType="num">
                                      <p:cBhvr>
                                        <p:cTn id="23" dur="500" decel="100000" fill="hold">
                                          <p:stCondLst>
                                            <p:cond delay="0"/>
                                          </p:stCondLst>
                                        </p:cTn>
                                        <p:tgtEl>
                                          <p:spTgt spid="69"/>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69"/>
                                        </p:tgtEl>
                                      </p:cBhvr>
                                    </p:animEffect>
                                    <p:animScale>
                                      <p:cBhvr>
                                        <p:cTn id="25" dur="500" decel="100000" fill="hold">
                                          <p:stCondLst>
                                            <p:cond delay="0"/>
                                          </p:stCondLst>
                                        </p:cTn>
                                        <p:tgtEl>
                                          <p:spTgt spid="69"/>
                                        </p:tgtEl>
                                      </p:cBhvr>
                                      <p:by x="100000" y="100000"/>
                                      <p:from x="110000" y="110000"/>
                                      <p:to x="100000" y="100000"/>
                                    </p:animScale>
                                  </p:childTnLst>
                                </p:cTn>
                              </p:par>
                              <p:par>
                                <p:cTn id="26" presetID="10" presetClass="entr" presetSubtype="0" fill="hold" grpId="0" nodeType="withEffect">
                                  <p:stCondLst>
                                    <p:cond delay="0"/>
                                  </p:stCondLst>
                                  <p:iterate type="wd">
                                    <p:tmPct val="10000"/>
                                  </p:iterate>
                                  <p:childTnLst>
                                    <p:set>
                                      <p:cBhvr>
                                        <p:cTn id="27" dur="1" fill="hold">
                                          <p:stCondLst>
                                            <p:cond delay="0"/>
                                          </p:stCondLst>
                                        </p:cTn>
                                        <p:tgtEl>
                                          <p:spTgt spid="70"/>
                                        </p:tgtEl>
                                        <p:attrNameLst>
                                          <p:attrName>style.visibility</p:attrName>
                                        </p:attrNameLst>
                                      </p:cBhvr>
                                      <p:to>
                                        <p:strVal val="visible"/>
                                      </p:to>
                                    </p:set>
                                    <p:anim to="0" calcmode="lin" valueType="num">
                                      <p:cBhvr>
                                        <p:cTn id="28" dur="500" decel="100000" fill="hold">
                                          <p:stCondLst>
                                            <p:cond delay="0"/>
                                          </p:stCondLst>
                                        </p:cTn>
                                        <p:tgtEl>
                                          <p:spTgt spid="70"/>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70"/>
                                        </p:tgtEl>
                                      </p:cBhvr>
                                    </p:animEffect>
                                    <p:animScale>
                                      <p:cBhvr>
                                        <p:cTn id="30" dur="500" decel="100000" fill="hold">
                                          <p:stCondLst>
                                            <p:cond delay="0"/>
                                          </p:stCondLst>
                                        </p:cTn>
                                        <p:tgtEl>
                                          <p:spTgt spid="70"/>
                                        </p:tgtEl>
                                      </p:cBhvr>
                                      <p:by x="100000" y="100000"/>
                                      <p:from x="110000" y="110000"/>
                                      <p:to x="100000" y="100000"/>
                                    </p:animScale>
                                  </p:childTnLst>
                                </p:cTn>
                              </p:par>
                              <p:par>
                                <p:cTn id="31" presetID="10" presetClass="entr" presetSubtype="0" decel="100000" fill="hold" nodeType="with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fade">
                                      <p:cBhvr>
                                        <p:cTn id="33" dur="500">
                                          <p:stCondLst>
                                            <p:cond delay="0"/>
                                          </p:stCondLst>
                                        </p:cTn>
                                        <p:tgtEl>
                                          <p:spTgt spid="72"/>
                                        </p:tgtEl>
                                      </p:cBhvr>
                                    </p:animEffect>
                                    <p:anim to="0" calcmode="lin" valueType="num">
                                      <p:cBhvr>
                                        <p:cTn id="34" dur="500" fill="hold">
                                          <p:stCondLst>
                                            <p:cond delay="0"/>
                                          </p:stCondLst>
                                        </p:cTn>
                                        <p:tgtEl>
                                          <p:spTgt spid="72"/>
                                        </p:tgtEl>
                                        <p:attrNameLst>
                                          <p:attrName>ppt_x</p:attrName>
                                        </p:attrNameLst>
                                      </p:cBhvr>
                                      <p:tavLst>
                                        <p:tav tm="0">
                                          <p:val>
                                            <p:strVal val="#ppt_x+.05"/>
                                          </p:val>
                                        </p:tav>
                                        <p:tav tm="100000">
                                          <p:val>
                                            <p:strVal val="#ppt_x"/>
                                          </p:val>
                                        </p:tav>
                                      </p:tavLst>
                                    </p:anim>
                                  </p:childTnLst>
                                </p:cTn>
                              </p:par>
                              <p:par>
                                <p:cTn id="35" presetID="10" presetClass="entr" presetSubtype="0" fill="hold" grpId="0" nodeType="withEffect">
                                  <p:stCondLst>
                                    <p:cond delay="0"/>
                                  </p:stCondLst>
                                  <p:iterate type="wd">
                                    <p:tmPct val="10000"/>
                                  </p:iterate>
                                  <p:childTnLst>
                                    <p:set>
                                      <p:cBhvr>
                                        <p:cTn id="36" dur="1" fill="hold">
                                          <p:stCondLst>
                                            <p:cond delay="0"/>
                                          </p:stCondLst>
                                        </p:cTn>
                                        <p:tgtEl>
                                          <p:spTgt spid="76"/>
                                        </p:tgtEl>
                                        <p:attrNameLst>
                                          <p:attrName>style.visibility</p:attrName>
                                        </p:attrNameLst>
                                      </p:cBhvr>
                                      <p:to>
                                        <p:strVal val="visible"/>
                                      </p:to>
                                    </p:set>
                                    <p:anim to="0" calcmode="lin" valueType="num">
                                      <p:cBhvr>
                                        <p:cTn id="37" dur="500" decel="100000" fill="hold">
                                          <p:stCondLst>
                                            <p:cond delay="0"/>
                                          </p:stCondLst>
                                        </p:cTn>
                                        <p:tgtEl>
                                          <p:spTgt spid="76"/>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76"/>
                                        </p:tgtEl>
                                      </p:cBhvr>
                                    </p:animEffect>
                                    <p:animScale>
                                      <p:cBhvr>
                                        <p:cTn id="39" dur="500" decel="100000" fill="hold">
                                          <p:stCondLst>
                                            <p:cond delay="0"/>
                                          </p:stCondLst>
                                        </p:cTn>
                                        <p:tgtEl>
                                          <p:spTgt spid="76"/>
                                        </p:tgtEl>
                                      </p:cBhvr>
                                      <p:by x="100000" y="100000"/>
                                      <p:from x="110000" y="110000"/>
                                      <p:to x="100000" y="100000"/>
                                    </p:animScale>
                                  </p:childTnLst>
                                </p:cTn>
                              </p:par>
                            </p:childTnLst>
                          </p:cTn>
                        </p:par>
                        <p:par>
                          <p:cTn id="40" fill="hold">
                            <p:stCondLst>
                              <p:cond delay="1500"/>
                            </p:stCondLst>
                            <p:childTnLst>
                              <p:par>
                                <p:cTn id="41" presetID="22" presetClass="entr" presetSubtype="4" fill="hold" grpId="0" nodeType="after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wipe(down)">
                                      <p:cBhvr>
                                        <p:cTn id="43" dur="500"/>
                                        <p:tgtEl>
                                          <p:spTgt spid="75"/>
                                        </p:tgtEl>
                                      </p:cBhvr>
                                    </p:animEffect>
                                  </p:childTnLst>
                                </p:cTn>
                              </p:par>
                            </p:childTnLst>
                          </p:cTn>
                        </p:par>
                        <p:par>
                          <p:cTn id="44" fill="hold">
                            <p:stCondLst>
                              <p:cond delay="2000"/>
                            </p:stCondLst>
                            <p:childTnLst>
                              <p:par>
                                <p:cTn id="45" presetID="22" presetClass="entr" presetSubtype="4" fill="hold" nodeType="afterEffect">
                                  <p:stCondLst>
                                    <p:cond delay="0"/>
                                  </p:stCondLst>
                                  <p:childTnLst>
                                    <p:set>
                                      <p:cBhvr>
                                        <p:cTn id="46" dur="1" fill="hold">
                                          <p:stCondLst>
                                            <p:cond delay="0"/>
                                          </p:stCondLst>
                                        </p:cTn>
                                        <p:tgtEl>
                                          <p:spTgt spid="78"/>
                                        </p:tgtEl>
                                        <p:attrNameLst>
                                          <p:attrName>style.visibility</p:attrName>
                                        </p:attrNameLst>
                                      </p:cBhvr>
                                      <p:to>
                                        <p:strVal val="visible"/>
                                      </p:to>
                                    </p:set>
                                    <p:animEffect transition="in" filter="wipe(down)">
                                      <p:cBhvr>
                                        <p:cTn id="47" dur="500"/>
                                        <p:tgtEl>
                                          <p:spTgt spid="78"/>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85"/>
                                        </p:tgtEl>
                                        <p:attrNameLst>
                                          <p:attrName>style.visibility</p:attrName>
                                        </p:attrNameLst>
                                      </p:cBhvr>
                                      <p:to>
                                        <p:strVal val="visible"/>
                                      </p:to>
                                    </p:set>
                                    <p:animEffect transition="in" filter="fade">
                                      <p:cBhvr>
                                        <p:cTn id="52" dur="1000"/>
                                        <p:tgtEl>
                                          <p:spTgt spid="85"/>
                                        </p:tgtEl>
                                      </p:cBhvr>
                                    </p:animEffect>
                                    <p:anim calcmode="lin" valueType="num">
                                      <p:cBhvr>
                                        <p:cTn id="53" dur="1000" fill="hold"/>
                                        <p:tgtEl>
                                          <p:spTgt spid="85"/>
                                        </p:tgtEl>
                                        <p:attrNameLst>
                                          <p:attrName>ppt_x</p:attrName>
                                        </p:attrNameLst>
                                      </p:cBhvr>
                                      <p:tavLst>
                                        <p:tav tm="0">
                                          <p:val>
                                            <p:strVal val="#ppt_x"/>
                                          </p:val>
                                        </p:tav>
                                        <p:tav tm="100000">
                                          <p:val>
                                            <p:strVal val="#ppt_x"/>
                                          </p:val>
                                        </p:tav>
                                      </p:tavLst>
                                    </p:anim>
                                    <p:anim calcmode="lin" valueType="num">
                                      <p:cBhvr>
                                        <p:cTn id="54"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p:bldP spid="68" grpId="0"/>
      <p:bldP spid="69" grpId="0"/>
      <p:bldP spid="70" grpId="0"/>
      <p:bldP spid="71" grpId="0"/>
      <p:bldP spid="75" grpId="0" animBg="1"/>
      <p:bldP spid="76" grpId="0"/>
      <p:bldP spid="8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 40"/>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50" name="任意多边形: 形状 49"/>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1" name="文本框 50"/>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sp>
        <p:nvSpPr>
          <p:cNvPr id="52" name="文本框 51"/>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sp>
        <p:nvSpPr>
          <p:cNvPr id="43" name="文本框 42"/>
          <p:cNvSpPr txBox="1"/>
          <p:nvPr/>
        </p:nvSpPr>
        <p:spPr>
          <a:xfrm>
            <a:off x="8963387" y="1761467"/>
            <a:ext cx="1654300" cy="1692771"/>
          </a:xfrm>
          <a:prstGeom prst="rect">
            <a:avLst/>
          </a:prstGeom>
          <a:noFill/>
        </p:spPr>
        <p:txBody>
          <a:bodyPr wrap="none" lIns="0" tIns="0" rIns="0" bIns="0" rtlCol="0">
            <a:spAutoFit/>
          </a:bodyPr>
          <a:lstStyle/>
          <a:p>
            <a:pPr algn="ctr"/>
            <a:r>
              <a:rPr lang="en-US" altLang="zh-CN" sz="11000" dirty="0">
                <a:ln w="38100">
                  <a:solidFill>
                    <a:schemeClr val="bg1"/>
                  </a:solidFill>
                </a:ln>
                <a:noFill/>
                <a:cs typeface="+mn-ea"/>
                <a:sym typeface="+mn-lt"/>
              </a:rPr>
              <a:t>01</a:t>
            </a:r>
            <a:endParaRPr lang="zh-CN" altLang="en-US" sz="11000" dirty="0">
              <a:ln w="38100">
                <a:solidFill>
                  <a:schemeClr val="bg1"/>
                </a:solidFill>
              </a:ln>
              <a:noFill/>
              <a:cs typeface="+mn-ea"/>
              <a:sym typeface="+mn-lt"/>
            </a:endParaRPr>
          </a:p>
        </p:txBody>
      </p:sp>
      <p:sp>
        <p:nvSpPr>
          <p:cNvPr id="54" name="文本框 53"/>
          <p:cNvSpPr txBox="1"/>
          <p:nvPr/>
        </p:nvSpPr>
        <p:spPr>
          <a:xfrm>
            <a:off x="5832407" y="3384328"/>
            <a:ext cx="4886393" cy="830997"/>
          </a:xfrm>
          <a:prstGeom prst="rect">
            <a:avLst/>
          </a:prstGeom>
          <a:noFill/>
        </p:spPr>
        <p:txBody>
          <a:bodyPr wrap="square" lIns="0" tIns="0" rIns="0" bIns="0" rtlCol="0">
            <a:spAutoFit/>
          </a:bodyPr>
          <a:lstStyle/>
          <a:p>
            <a:r>
              <a:rPr lang="zh-CN" altLang="en-US" sz="5400" dirty="0">
                <a:solidFill>
                  <a:schemeClr val="bg1"/>
                </a:solidFill>
                <a:cs typeface="+mn-ea"/>
                <a:sym typeface="+mn-lt"/>
              </a:rPr>
              <a:t>结论及发展方向</a:t>
            </a:r>
            <a:endParaRPr lang="zh-CN" altLang="en-US" sz="5400" dirty="0">
              <a:solidFill>
                <a:schemeClr val="bg1"/>
              </a:solidFill>
              <a:cs typeface="+mn-ea"/>
              <a:sym typeface="+mn-lt"/>
            </a:endParaRPr>
          </a:p>
        </p:txBody>
      </p:sp>
      <p:sp>
        <p:nvSpPr>
          <p:cNvPr id="63" name="文本框 62"/>
          <p:cNvSpPr txBox="1"/>
          <p:nvPr/>
        </p:nvSpPr>
        <p:spPr>
          <a:xfrm>
            <a:off x="6979379" y="2422579"/>
            <a:ext cx="2022543" cy="830997"/>
          </a:xfrm>
          <a:prstGeom prst="rect">
            <a:avLst/>
          </a:prstGeom>
          <a:noFill/>
        </p:spPr>
        <p:txBody>
          <a:bodyPr wrap="square" lIns="0" tIns="0" rIns="0" bIns="0" rtlCol="0">
            <a:spAutoFit/>
          </a:bodyPr>
          <a:lstStyle/>
          <a:p>
            <a:r>
              <a:rPr lang="en-US" altLang="zh-CN" sz="5400" dirty="0">
                <a:solidFill>
                  <a:schemeClr val="bg1"/>
                </a:solidFill>
                <a:cs typeface="+mn-ea"/>
                <a:sym typeface="+mn-lt"/>
              </a:rPr>
              <a:t>PART</a:t>
            </a:r>
            <a:endParaRPr lang="zh-CN" altLang="en-US" sz="5400" dirty="0">
              <a:solidFill>
                <a:schemeClr val="bg1"/>
              </a:solidFill>
              <a:cs typeface="+mn-ea"/>
              <a:sym typeface="+mn-lt"/>
            </a:endParaRPr>
          </a:p>
        </p:txBody>
      </p:sp>
      <p:sp>
        <p:nvSpPr>
          <p:cNvPr id="64" name="PA-文本框 89"/>
          <p:cNvSpPr txBox="1"/>
          <p:nvPr>
            <p:custDataLst>
              <p:tags r:id="rId2"/>
            </p:custDataLst>
          </p:nvPr>
        </p:nvSpPr>
        <p:spPr>
          <a:xfrm>
            <a:off x="5868781" y="4304377"/>
            <a:ext cx="4685358" cy="608243"/>
          </a:xfrm>
          <a:prstGeom prst="rect">
            <a:avLst/>
          </a:prstGeom>
          <a:noFill/>
        </p:spPr>
        <p:txBody>
          <a:bodyPr wrap="square" lIns="0" tIns="0" rIns="0" bIns="0" rtlCol="0">
            <a:spAutoFit/>
          </a:bodyPr>
          <a:lstStyle/>
          <a:p>
            <a:pPr algn="r" hangingPunct="0">
              <a:lnSpc>
                <a:spcPct val="150000"/>
              </a:lnSpc>
            </a:pPr>
            <a:r>
              <a:rPr lang="zh-CN" altLang="en-US" sz="1400" dirty="0">
                <a:solidFill>
                  <a:schemeClr val="bg1"/>
                </a:solidFill>
                <a:cs typeface="+mn-ea"/>
                <a:sym typeface="+mn-lt"/>
              </a:rPr>
              <a:t>伴随着社会经济的快速发展，人们对于事业单位的服务质量更加重视，同时也提出了更高的要求。</a:t>
            </a:r>
            <a:endParaRPr lang="zh-CN" altLang="en-US" sz="1400" dirty="0">
              <a:solidFill>
                <a:schemeClr val="bg1"/>
              </a:solidFill>
              <a:cs typeface="+mn-ea"/>
              <a:sym typeface="+mn-lt"/>
            </a:endParaRPr>
          </a:p>
        </p:txBody>
      </p:sp>
      <p:sp>
        <p:nvSpPr>
          <p:cNvPr id="53" name="任意多边形: 形状 52"/>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16" name="组合 15"/>
          <p:cNvGrpSpPr/>
          <p:nvPr/>
        </p:nvGrpSpPr>
        <p:grpSpPr>
          <a:xfrm>
            <a:off x="627871" y="1087556"/>
            <a:ext cx="4685358" cy="4685358"/>
            <a:chOff x="6403428" y="993228"/>
            <a:chExt cx="4871544" cy="4871544"/>
          </a:xfrm>
        </p:grpSpPr>
        <p:sp>
          <p:nvSpPr>
            <p:cNvPr id="17" name="椭圆 16"/>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8" name="椭圆 17"/>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9" name="椭圆 18"/>
            <p:cNvSpPr/>
            <p:nvPr/>
          </p:nvSpPr>
          <p:spPr>
            <a:xfrm flipH="1">
              <a:off x="7256069" y="1845867"/>
              <a:ext cx="3166263" cy="3166266"/>
            </a:xfrm>
            <a:prstGeom prst="ellipse">
              <a:avLst/>
            </a:prstGeom>
            <a:blipFill dpi="0" rotWithShape="1">
              <a:blip r:embed="rId3"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椭圆 19"/>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250" advTm="5000">
        <p14:switch dir="r"/>
      </p:transition>
    </mc:Choice>
    <mc:Fallback>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43"/>
                                        </p:tgtEl>
                                        <p:attrNameLst>
                                          <p:attrName>style.visibility</p:attrName>
                                        </p:attrNameLst>
                                      </p:cBhvr>
                                      <p:to>
                                        <p:strVal val="visible"/>
                                      </p:to>
                                    </p:set>
                                    <p:anim to="0" calcmode="lin" valueType="num">
                                      <p:cBhvr>
                                        <p:cTn id="7" dur="500" decel="100000" fill="hold">
                                          <p:stCondLst>
                                            <p:cond delay="0"/>
                                          </p:stCondLst>
                                        </p:cTn>
                                        <p:tgtEl>
                                          <p:spTgt spid="43"/>
                                        </p:tgtEl>
                                        <p:attrNameLst>
                                          <p:attrName>ppt_y</p:attrName>
                                        </p:attrNameLst>
                                      </p:cBhvr>
                                      <p:tavLst>
                                        <p:tav tm="0">
                                          <p:val>
                                            <p:strVal val="ppt_y-0.02"/>
                                          </p:val>
                                        </p:tav>
                                        <p:tav tm="100000">
                                          <p:val>
                                            <p:strVal val="#ppt_y"/>
                                          </p:val>
                                        </p:tav>
                                      </p:tavLst>
                                    </p:anim>
                                    <p:animEffect transition="in" filter="fade">
                                      <p:cBhvr>
                                        <p:cTn id="8" dur="500">
                                          <p:stCondLst>
                                            <p:cond delay="0"/>
                                          </p:stCondLst>
                                        </p:cTn>
                                        <p:tgtEl>
                                          <p:spTgt spid="43"/>
                                        </p:tgtEl>
                                      </p:cBhvr>
                                    </p:animEffect>
                                    <p:animScale>
                                      <p:cBhvr>
                                        <p:cTn id="9" dur="500" decel="100000" fill="hold">
                                          <p:stCondLst>
                                            <p:cond delay="0"/>
                                          </p:stCondLst>
                                        </p:cTn>
                                        <p:tgtEl>
                                          <p:spTgt spid="43"/>
                                        </p:tgtEl>
                                      </p:cBhvr>
                                      <p:by x="100000" y="100000"/>
                                      <p:from x="110000" y="110000"/>
                                      <p:to x="100000" y="100000"/>
                                    </p:animScale>
                                  </p:childTnLst>
                                </p:cTn>
                              </p:par>
                            </p:childTnLst>
                          </p:cTn>
                        </p:par>
                        <p:par>
                          <p:cTn id="10" fill="hold">
                            <p:stCondLst>
                              <p:cond delay="0"/>
                            </p:stCondLst>
                            <p:childTnLst>
                              <p:par>
                                <p:cTn id="11" presetID="10" presetClass="entr" presetSubtype="0" decel="100000" fill="hold" grpId="0" nodeType="after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fade">
                                      <p:cBhvr>
                                        <p:cTn id="13" dur="500">
                                          <p:stCondLst>
                                            <p:cond delay="0"/>
                                          </p:stCondLst>
                                        </p:cTn>
                                        <p:tgtEl>
                                          <p:spTgt spid="63"/>
                                        </p:tgtEl>
                                      </p:cBhvr>
                                    </p:animEffect>
                                    <p:anim to="0" calcmode="lin" valueType="num">
                                      <p:cBhvr>
                                        <p:cTn id="14" dur="500" fill="hold">
                                          <p:stCondLst>
                                            <p:cond delay="0"/>
                                          </p:stCondLst>
                                        </p:cTn>
                                        <p:tgtEl>
                                          <p:spTgt spid="63"/>
                                        </p:tgtEl>
                                        <p:attrNameLst>
                                          <p:attrName>ppt_x</p:attrName>
                                        </p:attrNameLst>
                                      </p:cBhvr>
                                      <p:tavLst>
                                        <p:tav tm="0">
                                          <p:val>
                                            <p:strVal val="#ppt_x+.05"/>
                                          </p:val>
                                        </p:tav>
                                        <p:tav tm="100000">
                                          <p:val>
                                            <p:strVal val="#ppt_x"/>
                                          </p:val>
                                        </p:tav>
                                      </p:tavLst>
                                    </p:anim>
                                  </p:childTnLst>
                                </p:cTn>
                              </p:par>
                            </p:childTnLst>
                          </p:cTn>
                        </p:par>
                        <p:par>
                          <p:cTn id="15" fill="hold">
                            <p:stCondLst>
                              <p:cond delay="500"/>
                            </p:stCondLst>
                            <p:childTnLst>
                              <p:par>
                                <p:cTn id="16" presetID="10" presetClass="entr" presetSubtype="0" decel="100000" fill="hold" grpId="0" nodeType="after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500">
                                          <p:stCondLst>
                                            <p:cond delay="0"/>
                                          </p:stCondLst>
                                        </p:cTn>
                                        <p:tgtEl>
                                          <p:spTgt spid="54"/>
                                        </p:tgtEl>
                                      </p:cBhvr>
                                    </p:animEffect>
                                    <p:anim to="0" calcmode="lin" valueType="num">
                                      <p:cBhvr>
                                        <p:cTn id="19" dur="500" fill="hold">
                                          <p:stCondLst>
                                            <p:cond delay="0"/>
                                          </p:stCondLst>
                                        </p:cTn>
                                        <p:tgtEl>
                                          <p:spTgt spid="54"/>
                                        </p:tgtEl>
                                        <p:attrNameLst>
                                          <p:attrName>ppt_x</p:attrName>
                                        </p:attrNameLst>
                                      </p:cBhvr>
                                      <p:tavLst>
                                        <p:tav tm="0">
                                          <p:val>
                                            <p:strVal val="#ppt_x+.05"/>
                                          </p:val>
                                        </p:tav>
                                        <p:tav tm="100000">
                                          <p:val>
                                            <p:strVal val="#ppt_x"/>
                                          </p:val>
                                        </p:tav>
                                      </p:tavLst>
                                    </p:anim>
                                  </p:childTnLst>
                                </p:cTn>
                              </p:par>
                            </p:childTnLst>
                          </p:cTn>
                        </p:par>
                        <p:par>
                          <p:cTn id="20" fill="hold">
                            <p:stCondLst>
                              <p:cond delay="1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64"/>
                                        </p:tgtEl>
                                        <p:attrNameLst>
                                          <p:attrName>style.visibility</p:attrName>
                                        </p:attrNameLst>
                                      </p:cBhvr>
                                      <p:to>
                                        <p:strVal val="visible"/>
                                      </p:to>
                                    </p:set>
                                    <p:anim to="0" calcmode="lin" valueType="num">
                                      <p:cBhvr>
                                        <p:cTn id="23" dur="500" decel="100000" fill="hold">
                                          <p:stCondLst>
                                            <p:cond delay="0"/>
                                          </p:stCondLst>
                                        </p:cTn>
                                        <p:tgtEl>
                                          <p:spTgt spid="64"/>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64"/>
                                        </p:tgtEl>
                                      </p:cBhvr>
                                    </p:animEffect>
                                    <p:animScale>
                                      <p:cBhvr>
                                        <p:cTn id="25" dur="500" decel="100000" fill="hold">
                                          <p:stCondLst>
                                            <p:cond delay="0"/>
                                          </p:stCondLst>
                                        </p:cTn>
                                        <p:tgtEl>
                                          <p:spTgt spid="64"/>
                                        </p:tgtEl>
                                      </p:cBhvr>
                                      <p:by x="100000" y="100000"/>
                                      <p:from x="110000" y="110000"/>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wipe(down)">
                                      <p:cBhvr>
                                        <p:cTn id="30" dur="500"/>
                                        <p:tgtEl>
                                          <p:spTgt spid="50"/>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down)">
                                      <p:cBhvr>
                                        <p:cTn id="33" dur="500"/>
                                        <p:tgtEl>
                                          <p:spTgt spid="51"/>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fade">
                                      <p:cBhvr>
                                        <p:cTn id="38" dur="1000"/>
                                        <p:tgtEl>
                                          <p:spTgt spid="53"/>
                                        </p:tgtEl>
                                      </p:cBhvr>
                                    </p:animEffect>
                                    <p:anim calcmode="lin" valueType="num">
                                      <p:cBhvr>
                                        <p:cTn id="39" dur="1000" fill="hold"/>
                                        <p:tgtEl>
                                          <p:spTgt spid="53"/>
                                        </p:tgtEl>
                                        <p:attrNameLst>
                                          <p:attrName>ppt_x</p:attrName>
                                        </p:attrNameLst>
                                      </p:cBhvr>
                                      <p:tavLst>
                                        <p:tav tm="0">
                                          <p:val>
                                            <p:strVal val="#ppt_x"/>
                                          </p:val>
                                        </p:tav>
                                        <p:tav tm="100000">
                                          <p:val>
                                            <p:strVal val="#ppt_x"/>
                                          </p:val>
                                        </p:tav>
                                      </p:tavLst>
                                    </p:anim>
                                    <p:anim calcmode="lin" valueType="num">
                                      <p:cBhvr>
                                        <p:cTn id="40"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43" grpId="0"/>
      <p:bldP spid="54" grpId="0"/>
      <p:bldP spid="63" grpId="0"/>
      <p:bldP spid="64" grpId="0"/>
      <p:bldP spid="5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18" name="组合 17"/>
          <p:cNvGrpSpPr/>
          <p:nvPr/>
        </p:nvGrpSpPr>
        <p:grpSpPr>
          <a:xfrm>
            <a:off x="10493829" y="5619905"/>
            <a:ext cx="1698171" cy="1238094"/>
            <a:chOff x="6668995" y="2831314"/>
            <a:chExt cx="5523005" cy="4026686"/>
          </a:xfrm>
        </p:grpSpPr>
        <p:sp>
          <p:nvSpPr>
            <p:cNvPr id="53" name="任意多边形: 形状 5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5" name="任意多边形: 形状 54"/>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grpSp>
        <p:nvGrpSpPr>
          <p:cNvPr id="25" name="组合 24"/>
          <p:cNvGrpSpPr/>
          <p:nvPr/>
        </p:nvGrpSpPr>
        <p:grpSpPr>
          <a:xfrm>
            <a:off x="704720" y="697319"/>
            <a:ext cx="4236488" cy="474481"/>
            <a:chOff x="704720" y="697319"/>
            <a:chExt cx="4236488" cy="474481"/>
          </a:xfrm>
        </p:grpSpPr>
        <p:grpSp>
          <p:nvGrpSpPr>
            <p:cNvPr id="24" name="组合 23"/>
            <p:cNvGrpSpPr/>
            <p:nvPr/>
          </p:nvGrpSpPr>
          <p:grpSpPr>
            <a:xfrm>
              <a:off x="704720" y="697319"/>
              <a:ext cx="3166876" cy="474481"/>
              <a:chOff x="571370" y="697319"/>
              <a:chExt cx="3166876" cy="474481"/>
            </a:xfrm>
          </p:grpSpPr>
          <p:sp>
            <p:nvSpPr>
              <p:cNvPr id="59" name="文本框 58"/>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结论及发展方向</a:t>
                </a:r>
                <a:endParaRPr lang="zh-CN" altLang="en-US" sz="2800" dirty="0">
                  <a:solidFill>
                    <a:srgbClr val="4F7D94"/>
                  </a:solidFill>
                  <a:cs typeface="+mn-ea"/>
                  <a:sym typeface="+mn-lt"/>
                </a:endParaRPr>
              </a:p>
            </p:txBody>
          </p:sp>
          <p:grpSp>
            <p:nvGrpSpPr>
              <p:cNvPr id="60" name="组合 59"/>
              <p:cNvGrpSpPr/>
              <p:nvPr/>
            </p:nvGrpSpPr>
            <p:grpSpPr>
              <a:xfrm>
                <a:off x="571370" y="697319"/>
                <a:ext cx="467453" cy="467453"/>
                <a:chOff x="10357798" y="5176240"/>
                <a:chExt cx="703860" cy="703860"/>
              </a:xfrm>
            </p:grpSpPr>
            <p:sp>
              <p:nvSpPr>
                <p:cNvPr id="61" name="椭圆 60"/>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63"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64" name="文本框 63"/>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4F7D94"/>
                  </a:solidFill>
                  <a:cs typeface="+mn-ea"/>
                  <a:sym typeface="+mn-lt"/>
                </a:rPr>
                <a:t>PART-01</a:t>
              </a:r>
              <a:endParaRPr lang="zh-CN" altLang="en-US" sz="1400" spc="300" dirty="0">
                <a:solidFill>
                  <a:srgbClr val="4F7D94"/>
                </a:solidFill>
                <a:cs typeface="+mn-ea"/>
                <a:sym typeface="+mn-lt"/>
              </a:endParaRPr>
            </a:p>
          </p:txBody>
        </p:sp>
      </p:grpSp>
      <p:sp>
        <p:nvSpPr>
          <p:cNvPr id="28" name="文本框 27"/>
          <p:cNvSpPr txBox="1"/>
          <p:nvPr/>
        </p:nvSpPr>
        <p:spPr>
          <a:xfrm>
            <a:off x="5025899" y="2413000"/>
            <a:ext cx="5397500" cy="461665"/>
          </a:xfrm>
          <a:prstGeom prst="rect">
            <a:avLst/>
          </a:prstGeom>
          <a:noFill/>
        </p:spPr>
        <p:txBody>
          <a:bodyPr wrap="square" rtlCol="0">
            <a:spAutoFit/>
          </a:bodyPr>
          <a:lstStyle/>
          <a:p>
            <a:r>
              <a:rPr lang="zh-CN" altLang="en-US" sz="2400" dirty="0">
                <a:solidFill>
                  <a:srgbClr val="4F7D94"/>
                </a:solidFill>
                <a:cs typeface="+mn-ea"/>
                <a:sym typeface="+mn-lt"/>
              </a:rPr>
              <a:t>财务服务存在的问题</a:t>
            </a:r>
            <a:endParaRPr lang="zh-CN" altLang="en-US" sz="2400" dirty="0">
              <a:solidFill>
                <a:srgbClr val="4F7D94"/>
              </a:solidFill>
              <a:cs typeface="+mn-ea"/>
              <a:sym typeface="+mn-lt"/>
            </a:endParaRPr>
          </a:p>
        </p:txBody>
      </p:sp>
      <p:sp>
        <p:nvSpPr>
          <p:cNvPr id="72" name="PA-文本框 89"/>
          <p:cNvSpPr txBox="1"/>
          <p:nvPr>
            <p:custDataLst>
              <p:tags r:id="rId1"/>
            </p:custDataLst>
          </p:nvPr>
        </p:nvSpPr>
        <p:spPr>
          <a:xfrm>
            <a:off x="5114799" y="4240877"/>
            <a:ext cx="5765800" cy="782074"/>
          </a:xfrm>
          <a:prstGeom prst="rect">
            <a:avLst/>
          </a:prstGeom>
          <a:noFill/>
        </p:spPr>
        <p:txBody>
          <a:bodyPr wrap="square" lIns="0" tIns="0" rIns="0" bIns="0" rtlCol="0">
            <a:spAutoFit/>
          </a:bodyPr>
          <a:lstStyle/>
          <a:p>
            <a:pPr hangingPunct="0">
              <a:lnSpc>
                <a:spcPct val="150000"/>
              </a:lnSpc>
            </a:pPr>
            <a:r>
              <a:rPr lang="zh-CN" altLang="en-US" dirty="0">
                <a:solidFill>
                  <a:schemeClr val="tx1">
                    <a:lumMod val="85000"/>
                    <a:lumOff val="15000"/>
                  </a:schemeClr>
                </a:solidFill>
                <a:cs typeface="+mn-ea"/>
                <a:sym typeface="+mn-lt"/>
              </a:rPr>
              <a:t>提高财务预算管理在财务管理中的重要性新财务会计制度背景下，中职学校</a:t>
            </a:r>
            <a:endParaRPr lang="zh-CN" altLang="en-US" dirty="0">
              <a:solidFill>
                <a:schemeClr val="tx1">
                  <a:lumMod val="85000"/>
                  <a:lumOff val="15000"/>
                </a:schemeClr>
              </a:solidFill>
              <a:cs typeface="+mn-ea"/>
              <a:sym typeface="+mn-lt"/>
            </a:endParaRPr>
          </a:p>
        </p:txBody>
      </p:sp>
      <p:sp>
        <p:nvSpPr>
          <p:cNvPr id="74" name="矩形: 圆角 73"/>
          <p:cNvSpPr/>
          <p:nvPr/>
        </p:nvSpPr>
        <p:spPr>
          <a:xfrm>
            <a:off x="5089399" y="3161727"/>
            <a:ext cx="4254500" cy="633854"/>
          </a:xfrm>
          <a:prstGeom prst="roundRect">
            <a:avLst>
              <a:gd name="adj" fmla="val 50000"/>
            </a:avLst>
          </a:prstGeom>
          <a:gradFill>
            <a:gsLst>
              <a:gs pos="0">
                <a:srgbClr val="6A9DB2"/>
              </a:gs>
              <a:gs pos="70000">
                <a:srgbClr val="4F7D94"/>
              </a:gs>
            </a:gsLst>
            <a:lin ang="5400000" scaled="1"/>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400" dirty="0">
                <a:solidFill>
                  <a:schemeClr val="bg1"/>
                </a:solidFill>
                <a:cs typeface="+mn-ea"/>
                <a:sym typeface="+mn-lt"/>
              </a:rPr>
              <a:t>政府会计准则</a:t>
            </a:r>
            <a:r>
              <a:rPr lang="en-US" altLang="zh-CN" sz="2400" dirty="0">
                <a:solidFill>
                  <a:schemeClr val="bg1"/>
                </a:solidFill>
                <a:cs typeface="+mn-ea"/>
                <a:sym typeface="+mn-lt"/>
              </a:rPr>
              <a:t>—</a:t>
            </a:r>
            <a:r>
              <a:rPr lang="zh-CN" altLang="en-US" sz="2400" dirty="0">
                <a:solidFill>
                  <a:schemeClr val="bg1"/>
                </a:solidFill>
                <a:cs typeface="+mn-ea"/>
                <a:sym typeface="+mn-lt"/>
              </a:rPr>
              <a:t>基本准则</a:t>
            </a:r>
            <a:endParaRPr lang="zh-CN" altLang="en-US" sz="2400" dirty="0">
              <a:solidFill>
                <a:schemeClr val="bg1"/>
              </a:solidFill>
              <a:cs typeface="+mn-ea"/>
              <a:sym typeface="+mn-lt"/>
            </a:endParaRPr>
          </a:p>
        </p:txBody>
      </p:sp>
      <p:sp>
        <p:nvSpPr>
          <p:cNvPr id="31" name="矩形 30"/>
          <p:cNvSpPr/>
          <p:nvPr/>
        </p:nvSpPr>
        <p:spPr>
          <a:xfrm>
            <a:off x="1144368" y="2136632"/>
            <a:ext cx="3302000" cy="3400567"/>
          </a:xfrm>
          <a:prstGeom prst="rect">
            <a:avLst/>
          </a:prstGeom>
          <a:blipFill dpi="0" rotWithShape="1">
            <a:blip r:embed="rId2"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nvGrpSpPr>
          <p:cNvPr id="36" name="组合 35"/>
          <p:cNvGrpSpPr/>
          <p:nvPr/>
        </p:nvGrpSpPr>
        <p:grpSpPr>
          <a:xfrm>
            <a:off x="8058659" y="2571442"/>
            <a:ext cx="1264920" cy="144780"/>
            <a:chOff x="4213860" y="2560320"/>
            <a:chExt cx="1264920" cy="144780"/>
          </a:xfrm>
        </p:grpSpPr>
        <p:sp>
          <p:nvSpPr>
            <p:cNvPr id="35" name="箭头: V 形 34"/>
            <p:cNvSpPr/>
            <p:nvPr/>
          </p:nvSpPr>
          <p:spPr>
            <a:xfrm>
              <a:off x="421386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dirty="0">
                <a:solidFill>
                  <a:schemeClr val="bg1"/>
                </a:solidFill>
                <a:cs typeface="+mn-ea"/>
                <a:sym typeface="+mn-lt"/>
              </a:endParaRPr>
            </a:p>
          </p:txBody>
        </p:sp>
        <p:sp>
          <p:nvSpPr>
            <p:cNvPr id="85" name="箭头: V 形 84"/>
            <p:cNvSpPr/>
            <p:nvPr/>
          </p:nvSpPr>
          <p:spPr>
            <a:xfrm>
              <a:off x="437388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87" name="箭头: V 形 86"/>
            <p:cNvSpPr/>
            <p:nvPr/>
          </p:nvSpPr>
          <p:spPr>
            <a:xfrm>
              <a:off x="453390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0" name="箭头: V 形 89"/>
            <p:cNvSpPr/>
            <p:nvPr/>
          </p:nvSpPr>
          <p:spPr>
            <a:xfrm>
              <a:off x="469392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3" name="箭头: V 形 92"/>
            <p:cNvSpPr/>
            <p:nvPr/>
          </p:nvSpPr>
          <p:spPr>
            <a:xfrm>
              <a:off x="485394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8" name="箭头: V 形 97"/>
            <p:cNvSpPr/>
            <p:nvPr/>
          </p:nvSpPr>
          <p:spPr>
            <a:xfrm>
              <a:off x="501396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9" name="箭头: V 形 98"/>
            <p:cNvSpPr/>
            <p:nvPr/>
          </p:nvSpPr>
          <p:spPr>
            <a:xfrm>
              <a:off x="517398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107" name="箭头: V 形 106"/>
            <p:cNvSpPr/>
            <p:nvPr/>
          </p:nvSpPr>
          <p:spPr>
            <a:xfrm>
              <a:off x="5334000" y="2560320"/>
              <a:ext cx="144780" cy="144780"/>
            </a:xfrm>
            <a:prstGeom prst="chevron">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cxnSp>
        <p:nvCxnSpPr>
          <p:cNvPr id="38" name="直接连接符 37"/>
          <p:cNvCxnSpPr/>
          <p:nvPr/>
        </p:nvCxnSpPr>
        <p:spPr>
          <a:xfrm>
            <a:off x="5102099" y="5486400"/>
            <a:ext cx="57023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9700321" y="2476500"/>
            <a:ext cx="1333500" cy="1333500"/>
            <a:chOff x="5855522" y="2476500"/>
            <a:chExt cx="1333500" cy="1333500"/>
          </a:xfrm>
          <a:gradFill>
            <a:gsLst>
              <a:gs pos="0">
                <a:srgbClr val="6A9DB2"/>
              </a:gs>
              <a:gs pos="70000">
                <a:srgbClr val="4F7D94"/>
              </a:gs>
            </a:gsLst>
            <a:lin ang="5400000" scaled="1"/>
          </a:gradFill>
        </p:grpSpPr>
        <p:sp>
          <p:nvSpPr>
            <p:cNvPr id="34" name="椭圆 33"/>
            <p:cNvSpPr/>
            <p:nvPr/>
          </p:nvSpPr>
          <p:spPr>
            <a:xfrm>
              <a:off x="5855522" y="2476500"/>
              <a:ext cx="1333500" cy="1333500"/>
            </a:xfrm>
            <a:prstGeom prst="ellipse">
              <a:avLst/>
            </a:prstGeom>
            <a:gr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nvGrpSpPr>
            <p:cNvPr id="108" name="组合 107"/>
            <p:cNvGrpSpPr/>
            <p:nvPr/>
          </p:nvGrpSpPr>
          <p:grpSpPr>
            <a:xfrm>
              <a:off x="6184179" y="2835275"/>
              <a:ext cx="676187" cy="615950"/>
              <a:chOff x="4051567" y="2081214"/>
              <a:chExt cx="539680" cy="549276"/>
            </a:xfrm>
            <a:grpFill/>
          </p:grpSpPr>
          <p:sp>
            <p:nvSpPr>
              <p:cNvPr id="109" name="Freeform 8"/>
              <p:cNvSpPr>
                <a:spLocks noEditPoints="1"/>
              </p:cNvSpPr>
              <p:nvPr/>
            </p:nvSpPr>
            <p:spPr bwMode="auto">
              <a:xfrm>
                <a:off x="4461088" y="2314577"/>
                <a:ext cx="130158" cy="104775"/>
              </a:xfrm>
              <a:custGeom>
                <a:avLst/>
                <a:gdLst>
                  <a:gd name="T0" fmla="*/ 0 w 46"/>
                  <a:gd name="T1" fmla="*/ 37 h 37"/>
                  <a:gd name="T2" fmla="*/ 46 w 46"/>
                  <a:gd name="T3" fmla="*/ 37 h 37"/>
                  <a:gd name="T4" fmla="*/ 46 w 46"/>
                  <a:gd name="T5" fmla="*/ 0 h 37"/>
                  <a:gd name="T6" fmla="*/ 0 w 46"/>
                  <a:gd name="T7" fmla="*/ 0 h 37"/>
                  <a:gd name="T8" fmla="*/ 0 w 46"/>
                  <a:gd name="T9" fmla="*/ 37 h 37"/>
                  <a:gd name="T10" fmla="*/ 21 w 46"/>
                  <a:gd name="T11" fmla="*/ 12 h 37"/>
                  <a:gd name="T12" fmla="*/ 27 w 46"/>
                  <a:gd name="T13" fmla="*/ 19 h 37"/>
                  <a:gd name="T14" fmla="*/ 21 w 46"/>
                  <a:gd name="T15" fmla="*/ 26 h 37"/>
                  <a:gd name="T16" fmla="*/ 15 w 46"/>
                  <a:gd name="T17" fmla="*/ 19 h 37"/>
                  <a:gd name="T18" fmla="*/ 21 w 46"/>
                  <a:gd name="T19" fmla="*/ 12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37">
                    <a:moveTo>
                      <a:pt x="0" y="37"/>
                    </a:moveTo>
                    <a:cubicBezTo>
                      <a:pt x="46" y="37"/>
                      <a:pt x="46" y="37"/>
                      <a:pt x="46" y="37"/>
                    </a:cubicBezTo>
                    <a:cubicBezTo>
                      <a:pt x="46" y="0"/>
                      <a:pt x="46" y="0"/>
                      <a:pt x="46" y="0"/>
                    </a:cubicBezTo>
                    <a:cubicBezTo>
                      <a:pt x="0" y="0"/>
                      <a:pt x="0" y="0"/>
                      <a:pt x="0" y="0"/>
                    </a:cubicBezTo>
                    <a:lnTo>
                      <a:pt x="0" y="37"/>
                    </a:lnTo>
                    <a:close/>
                    <a:moveTo>
                      <a:pt x="21" y="12"/>
                    </a:moveTo>
                    <a:cubicBezTo>
                      <a:pt x="24" y="12"/>
                      <a:pt x="27" y="15"/>
                      <a:pt x="27" y="19"/>
                    </a:cubicBezTo>
                    <a:cubicBezTo>
                      <a:pt x="27" y="23"/>
                      <a:pt x="24" y="26"/>
                      <a:pt x="21" y="26"/>
                    </a:cubicBezTo>
                    <a:cubicBezTo>
                      <a:pt x="17" y="26"/>
                      <a:pt x="15" y="23"/>
                      <a:pt x="15" y="19"/>
                    </a:cubicBezTo>
                    <a:cubicBezTo>
                      <a:pt x="15" y="15"/>
                      <a:pt x="17" y="12"/>
                      <a:pt x="21" y="12"/>
                    </a:cubicBez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110" name="Freeform 19"/>
              <p:cNvSpPr>
                <a:spLocks noEditPoints="1"/>
              </p:cNvSpPr>
              <p:nvPr/>
            </p:nvSpPr>
            <p:spPr bwMode="auto">
              <a:xfrm>
                <a:off x="4130932" y="2081214"/>
                <a:ext cx="460315" cy="466725"/>
              </a:xfrm>
              <a:custGeom>
                <a:avLst/>
                <a:gdLst>
                  <a:gd name="T0" fmla="*/ 113 w 162"/>
                  <a:gd name="T1" fmla="*/ 76 h 164"/>
                  <a:gd name="T2" fmla="*/ 162 w 162"/>
                  <a:gd name="T3" fmla="*/ 76 h 164"/>
                  <a:gd name="T4" fmla="*/ 162 w 162"/>
                  <a:gd name="T5" fmla="*/ 48 h 164"/>
                  <a:gd name="T6" fmla="*/ 151 w 162"/>
                  <a:gd name="T7" fmla="*/ 36 h 164"/>
                  <a:gd name="T8" fmla="*/ 141 w 162"/>
                  <a:gd name="T9" fmla="*/ 36 h 164"/>
                  <a:gd name="T10" fmla="*/ 137 w 162"/>
                  <a:gd name="T11" fmla="*/ 13 h 164"/>
                  <a:gd name="T12" fmla="*/ 130 w 162"/>
                  <a:gd name="T13" fmla="*/ 2 h 164"/>
                  <a:gd name="T14" fmla="*/ 121 w 162"/>
                  <a:gd name="T15" fmla="*/ 1 h 164"/>
                  <a:gd name="T16" fmla="*/ 9 w 162"/>
                  <a:gd name="T17" fmla="*/ 36 h 164"/>
                  <a:gd name="T18" fmla="*/ 2 w 162"/>
                  <a:gd name="T19" fmla="*/ 42 h 164"/>
                  <a:gd name="T20" fmla="*/ 2 w 162"/>
                  <a:gd name="T21" fmla="*/ 42 h 164"/>
                  <a:gd name="T22" fmla="*/ 0 w 162"/>
                  <a:gd name="T23" fmla="*/ 48 h 164"/>
                  <a:gd name="T24" fmla="*/ 0 w 162"/>
                  <a:gd name="T25" fmla="*/ 105 h 164"/>
                  <a:gd name="T26" fmla="*/ 15 w 162"/>
                  <a:gd name="T27" fmla="*/ 103 h 164"/>
                  <a:gd name="T28" fmla="*/ 65 w 162"/>
                  <a:gd name="T29" fmla="*/ 152 h 164"/>
                  <a:gd name="T30" fmla="*/ 63 w 162"/>
                  <a:gd name="T31" fmla="*/ 164 h 164"/>
                  <a:gd name="T32" fmla="*/ 151 w 162"/>
                  <a:gd name="T33" fmla="*/ 164 h 164"/>
                  <a:gd name="T34" fmla="*/ 162 w 162"/>
                  <a:gd name="T35" fmla="*/ 152 h 164"/>
                  <a:gd name="T36" fmla="*/ 162 w 162"/>
                  <a:gd name="T37" fmla="*/ 126 h 164"/>
                  <a:gd name="T38" fmla="*/ 113 w 162"/>
                  <a:gd name="T39" fmla="*/ 126 h 164"/>
                  <a:gd name="T40" fmla="*/ 109 w 162"/>
                  <a:gd name="T41" fmla="*/ 123 h 164"/>
                  <a:gd name="T42" fmla="*/ 109 w 162"/>
                  <a:gd name="T43" fmla="*/ 79 h 164"/>
                  <a:gd name="T44" fmla="*/ 113 w 162"/>
                  <a:gd name="T45" fmla="*/ 76 h 164"/>
                  <a:gd name="T46" fmla="*/ 30 w 162"/>
                  <a:gd name="T47" fmla="*/ 36 h 164"/>
                  <a:gd name="T48" fmla="*/ 123 w 162"/>
                  <a:gd name="T49" fmla="*/ 8 h 164"/>
                  <a:gd name="T50" fmla="*/ 127 w 162"/>
                  <a:gd name="T51" fmla="*/ 8 h 164"/>
                  <a:gd name="T52" fmla="*/ 130 w 162"/>
                  <a:gd name="T53" fmla="*/ 14 h 164"/>
                  <a:gd name="T54" fmla="*/ 134 w 162"/>
                  <a:gd name="T55" fmla="*/ 36 h 164"/>
                  <a:gd name="T56" fmla="*/ 30 w 162"/>
                  <a:gd name="T57" fmla="*/ 36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2" h="164">
                    <a:moveTo>
                      <a:pt x="113" y="76"/>
                    </a:moveTo>
                    <a:cubicBezTo>
                      <a:pt x="162" y="76"/>
                      <a:pt x="162" y="76"/>
                      <a:pt x="162" y="76"/>
                    </a:cubicBezTo>
                    <a:cubicBezTo>
                      <a:pt x="162" y="48"/>
                      <a:pt x="162" y="48"/>
                      <a:pt x="162" y="48"/>
                    </a:cubicBezTo>
                    <a:cubicBezTo>
                      <a:pt x="162" y="42"/>
                      <a:pt x="157" y="36"/>
                      <a:pt x="151" y="36"/>
                    </a:cubicBezTo>
                    <a:cubicBezTo>
                      <a:pt x="141" y="36"/>
                      <a:pt x="141" y="36"/>
                      <a:pt x="141" y="36"/>
                    </a:cubicBezTo>
                    <a:cubicBezTo>
                      <a:pt x="137" y="13"/>
                      <a:pt x="137" y="13"/>
                      <a:pt x="137" y="13"/>
                    </a:cubicBezTo>
                    <a:cubicBezTo>
                      <a:pt x="136" y="8"/>
                      <a:pt x="134" y="4"/>
                      <a:pt x="130" y="2"/>
                    </a:cubicBezTo>
                    <a:cubicBezTo>
                      <a:pt x="127" y="1"/>
                      <a:pt x="124" y="0"/>
                      <a:pt x="121" y="1"/>
                    </a:cubicBezTo>
                    <a:cubicBezTo>
                      <a:pt x="9" y="36"/>
                      <a:pt x="9" y="36"/>
                      <a:pt x="9" y="36"/>
                    </a:cubicBezTo>
                    <a:cubicBezTo>
                      <a:pt x="6" y="37"/>
                      <a:pt x="4" y="39"/>
                      <a:pt x="2" y="42"/>
                    </a:cubicBezTo>
                    <a:cubicBezTo>
                      <a:pt x="2" y="42"/>
                      <a:pt x="2" y="42"/>
                      <a:pt x="2" y="42"/>
                    </a:cubicBezTo>
                    <a:cubicBezTo>
                      <a:pt x="1" y="44"/>
                      <a:pt x="0" y="46"/>
                      <a:pt x="0" y="48"/>
                    </a:cubicBezTo>
                    <a:cubicBezTo>
                      <a:pt x="0" y="105"/>
                      <a:pt x="0" y="105"/>
                      <a:pt x="0" y="105"/>
                    </a:cubicBezTo>
                    <a:cubicBezTo>
                      <a:pt x="5" y="103"/>
                      <a:pt x="10" y="103"/>
                      <a:pt x="15" y="103"/>
                    </a:cubicBezTo>
                    <a:cubicBezTo>
                      <a:pt x="42" y="103"/>
                      <a:pt x="65" y="125"/>
                      <a:pt x="65" y="152"/>
                    </a:cubicBezTo>
                    <a:cubicBezTo>
                      <a:pt x="65" y="156"/>
                      <a:pt x="64" y="160"/>
                      <a:pt x="63" y="164"/>
                    </a:cubicBezTo>
                    <a:cubicBezTo>
                      <a:pt x="151" y="164"/>
                      <a:pt x="151" y="164"/>
                      <a:pt x="151" y="164"/>
                    </a:cubicBezTo>
                    <a:cubicBezTo>
                      <a:pt x="157" y="164"/>
                      <a:pt x="162" y="159"/>
                      <a:pt x="162" y="152"/>
                    </a:cubicBezTo>
                    <a:cubicBezTo>
                      <a:pt x="162" y="126"/>
                      <a:pt x="162" y="126"/>
                      <a:pt x="162" y="126"/>
                    </a:cubicBezTo>
                    <a:cubicBezTo>
                      <a:pt x="113" y="126"/>
                      <a:pt x="113" y="126"/>
                      <a:pt x="113" y="126"/>
                    </a:cubicBezTo>
                    <a:cubicBezTo>
                      <a:pt x="111" y="126"/>
                      <a:pt x="109" y="124"/>
                      <a:pt x="109" y="123"/>
                    </a:cubicBezTo>
                    <a:cubicBezTo>
                      <a:pt x="109" y="79"/>
                      <a:pt x="109" y="79"/>
                      <a:pt x="109" y="79"/>
                    </a:cubicBezTo>
                    <a:cubicBezTo>
                      <a:pt x="109" y="77"/>
                      <a:pt x="111" y="76"/>
                      <a:pt x="113" y="76"/>
                    </a:cubicBezTo>
                    <a:close/>
                    <a:moveTo>
                      <a:pt x="30" y="36"/>
                    </a:moveTo>
                    <a:cubicBezTo>
                      <a:pt x="123" y="8"/>
                      <a:pt x="123" y="8"/>
                      <a:pt x="123" y="8"/>
                    </a:cubicBezTo>
                    <a:cubicBezTo>
                      <a:pt x="124" y="7"/>
                      <a:pt x="125" y="7"/>
                      <a:pt x="127" y="8"/>
                    </a:cubicBezTo>
                    <a:cubicBezTo>
                      <a:pt x="128" y="9"/>
                      <a:pt x="130" y="11"/>
                      <a:pt x="130" y="14"/>
                    </a:cubicBezTo>
                    <a:cubicBezTo>
                      <a:pt x="134" y="36"/>
                      <a:pt x="134" y="36"/>
                      <a:pt x="134" y="36"/>
                    </a:cubicBezTo>
                    <a:lnTo>
                      <a:pt x="30" y="36"/>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111" name="Freeform 171"/>
              <p:cNvSpPr>
                <a:spLocks noEditPoints="1"/>
              </p:cNvSpPr>
              <p:nvPr/>
            </p:nvSpPr>
            <p:spPr bwMode="auto">
              <a:xfrm>
                <a:off x="4051567" y="2397127"/>
                <a:ext cx="241269" cy="233363"/>
              </a:xfrm>
              <a:custGeom>
                <a:avLst/>
                <a:gdLst>
                  <a:gd name="T0" fmla="*/ 43 w 85"/>
                  <a:gd name="T1" fmla="*/ 0 h 82"/>
                  <a:gd name="T2" fmla="*/ 0 w 85"/>
                  <a:gd name="T3" fmla="*/ 41 h 82"/>
                  <a:gd name="T4" fmla="*/ 43 w 85"/>
                  <a:gd name="T5" fmla="*/ 82 h 82"/>
                  <a:gd name="T6" fmla="*/ 82 w 85"/>
                  <a:gd name="T7" fmla="*/ 55 h 82"/>
                  <a:gd name="T8" fmla="*/ 85 w 85"/>
                  <a:gd name="T9" fmla="*/ 41 h 82"/>
                  <a:gd name="T10" fmla="*/ 43 w 85"/>
                  <a:gd name="T11" fmla="*/ 0 h 82"/>
                  <a:gd name="T12" fmla="*/ 66 w 85"/>
                  <a:gd name="T13" fmla="*/ 32 h 82"/>
                  <a:gd name="T14" fmla="*/ 43 w 85"/>
                  <a:gd name="T15" fmla="*/ 55 h 82"/>
                  <a:gd name="T16" fmla="*/ 40 w 85"/>
                  <a:gd name="T17" fmla="*/ 56 h 82"/>
                  <a:gd name="T18" fmla="*/ 37 w 85"/>
                  <a:gd name="T19" fmla="*/ 55 h 82"/>
                  <a:gd name="T20" fmla="*/ 20 w 85"/>
                  <a:gd name="T21" fmla="*/ 42 h 82"/>
                  <a:gd name="T22" fmla="*/ 19 w 85"/>
                  <a:gd name="T23" fmla="*/ 37 h 82"/>
                  <a:gd name="T24" fmla="*/ 25 w 85"/>
                  <a:gd name="T25" fmla="*/ 36 h 82"/>
                  <a:gd name="T26" fmla="*/ 39 w 85"/>
                  <a:gd name="T27" fmla="*/ 47 h 82"/>
                  <a:gd name="T28" fmla="*/ 60 w 85"/>
                  <a:gd name="T29" fmla="*/ 26 h 82"/>
                  <a:gd name="T30" fmla="*/ 66 w 85"/>
                  <a:gd name="T31" fmla="*/ 26 h 82"/>
                  <a:gd name="T32" fmla="*/ 66 w 85"/>
                  <a:gd name="T33" fmla="*/ 3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2">
                    <a:moveTo>
                      <a:pt x="43" y="0"/>
                    </a:moveTo>
                    <a:cubicBezTo>
                      <a:pt x="19" y="0"/>
                      <a:pt x="0" y="18"/>
                      <a:pt x="0" y="41"/>
                    </a:cubicBezTo>
                    <a:cubicBezTo>
                      <a:pt x="0" y="63"/>
                      <a:pt x="19" y="82"/>
                      <a:pt x="43" y="82"/>
                    </a:cubicBezTo>
                    <a:cubicBezTo>
                      <a:pt x="60" y="82"/>
                      <a:pt x="76" y="71"/>
                      <a:pt x="82" y="55"/>
                    </a:cubicBezTo>
                    <a:cubicBezTo>
                      <a:pt x="84" y="50"/>
                      <a:pt x="85" y="46"/>
                      <a:pt x="85" y="41"/>
                    </a:cubicBezTo>
                    <a:cubicBezTo>
                      <a:pt x="85" y="18"/>
                      <a:pt x="66" y="0"/>
                      <a:pt x="43" y="0"/>
                    </a:cubicBezTo>
                    <a:close/>
                    <a:moveTo>
                      <a:pt x="66" y="32"/>
                    </a:moveTo>
                    <a:cubicBezTo>
                      <a:pt x="43" y="55"/>
                      <a:pt x="43" y="55"/>
                      <a:pt x="43" y="55"/>
                    </a:cubicBezTo>
                    <a:cubicBezTo>
                      <a:pt x="42" y="56"/>
                      <a:pt x="41" y="56"/>
                      <a:pt x="40" y="56"/>
                    </a:cubicBezTo>
                    <a:cubicBezTo>
                      <a:pt x="39" y="56"/>
                      <a:pt x="38" y="56"/>
                      <a:pt x="37" y="55"/>
                    </a:cubicBezTo>
                    <a:cubicBezTo>
                      <a:pt x="20" y="42"/>
                      <a:pt x="20" y="42"/>
                      <a:pt x="20" y="42"/>
                    </a:cubicBezTo>
                    <a:cubicBezTo>
                      <a:pt x="18" y="41"/>
                      <a:pt x="18" y="38"/>
                      <a:pt x="19" y="37"/>
                    </a:cubicBezTo>
                    <a:cubicBezTo>
                      <a:pt x="21" y="35"/>
                      <a:pt x="23" y="34"/>
                      <a:pt x="25" y="36"/>
                    </a:cubicBezTo>
                    <a:cubicBezTo>
                      <a:pt x="39" y="47"/>
                      <a:pt x="39" y="47"/>
                      <a:pt x="39" y="47"/>
                    </a:cubicBezTo>
                    <a:cubicBezTo>
                      <a:pt x="60" y="26"/>
                      <a:pt x="60" y="26"/>
                      <a:pt x="60" y="26"/>
                    </a:cubicBezTo>
                    <a:cubicBezTo>
                      <a:pt x="62" y="25"/>
                      <a:pt x="64" y="25"/>
                      <a:pt x="66" y="26"/>
                    </a:cubicBezTo>
                    <a:cubicBezTo>
                      <a:pt x="67" y="28"/>
                      <a:pt x="67" y="30"/>
                      <a:pt x="66" y="32"/>
                    </a:cubicBez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grpSp>
      </p:grpSp>
      <p:sp>
        <p:nvSpPr>
          <p:cNvPr id="2" name="文本框 1"/>
          <p:cNvSpPr txBox="1"/>
          <p:nvPr/>
        </p:nvSpPr>
        <p:spPr>
          <a:xfrm>
            <a:off x="6455121" y="1171800"/>
            <a:ext cx="1828800" cy="261610"/>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Vertical)">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anim calcmode="lin" valueType="num">
                                      <p:cBhvr>
                                        <p:cTn id="16" dur="1000" fill="hold"/>
                                        <p:tgtEl>
                                          <p:spTgt spid="42"/>
                                        </p:tgtEl>
                                        <p:attrNameLst>
                                          <p:attrName>ppt_x</p:attrName>
                                        </p:attrNameLst>
                                      </p:cBhvr>
                                      <p:tavLst>
                                        <p:tav tm="0">
                                          <p:val>
                                            <p:strVal val="#ppt_x"/>
                                          </p:val>
                                        </p:tav>
                                        <p:tav tm="100000">
                                          <p:val>
                                            <p:strVal val="#ppt_x"/>
                                          </p:val>
                                        </p:tav>
                                      </p:tavLst>
                                    </p:anim>
                                    <p:anim calcmode="lin" valueType="num">
                                      <p:cBhvr>
                                        <p:cTn id="17" dur="1000" fill="hold"/>
                                        <p:tgtEl>
                                          <p:spTgt spid="42"/>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500"/>
                                        <p:tgtEl>
                                          <p:spTgt spid="2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wipe(left)">
                                      <p:cBhvr>
                                        <p:cTn id="25" dur="500"/>
                                        <p:tgtEl>
                                          <p:spTgt spid="74"/>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2500"/>
                            </p:stCondLst>
                            <p:childTnLst>
                              <p:par>
                                <p:cTn id="31" presetID="16" presetClass="entr" presetSubtype="21"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barn(inVertical)">
                                      <p:cBhvr>
                                        <p:cTn id="33" dur="500"/>
                                        <p:tgtEl>
                                          <p:spTgt spid="38"/>
                                        </p:tgtEl>
                                      </p:cBhvr>
                                    </p:animEffect>
                                  </p:childTnLst>
                                </p:cTn>
                              </p:par>
                            </p:childTnLst>
                          </p:cTn>
                        </p:par>
                        <p:par>
                          <p:cTn id="34" fill="hold">
                            <p:stCondLst>
                              <p:cond delay="3000"/>
                            </p:stCondLst>
                            <p:childTnLst>
                              <p:par>
                                <p:cTn id="35" presetID="16" presetClass="entr" presetSubtype="21" fill="hold" grpId="0" nodeType="afterEffect">
                                  <p:stCondLst>
                                    <p:cond delay="0"/>
                                  </p:stCondLst>
                                  <p:childTnLst>
                                    <p:set>
                                      <p:cBhvr>
                                        <p:cTn id="36" dur="1" fill="hold">
                                          <p:stCondLst>
                                            <p:cond delay="0"/>
                                          </p:stCondLst>
                                        </p:cTn>
                                        <p:tgtEl>
                                          <p:spTgt spid="72"/>
                                        </p:tgtEl>
                                        <p:attrNameLst>
                                          <p:attrName>style.visibility</p:attrName>
                                        </p:attrNameLst>
                                      </p:cBhvr>
                                      <p:to>
                                        <p:strVal val="visible"/>
                                      </p:to>
                                    </p:set>
                                    <p:animEffect transition="in" filter="barn(inVertical)">
                                      <p:cBhvr>
                                        <p:cTn id="37"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72" grpId="0"/>
      <p:bldP spid="74"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1041400" y="1612900"/>
            <a:ext cx="5397500" cy="461665"/>
          </a:xfrm>
          <a:prstGeom prst="rect">
            <a:avLst/>
          </a:prstGeom>
          <a:noFill/>
        </p:spPr>
        <p:txBody>
          <a:bodyPr wrap="square" rtlCol="0">
            <a:spAutoFit/>
          </a:bodyPr>
          <a:lstStyle/>
          <a:p>
            <a:r>
              <a:rPr lang="zh-CN" altLang="en-US" sz="2400" dirty="0">
                <a:solidFill>
                  <a:srgbClr val="4F7D94"/>
                </a:solidFill>
                <a:cs typeface="+mn-ea"/>
                <a:sym typeface="+mn-lt"/>
              </a:rPr>
              <a:t>新会计制度</a:t>
            </a:r>
            <a:endParaRPr lang="zh-CN" altLang="en-US" sz="2400" dirty="0">
              <a:solidFill>
                <a:srgbClr val="4F7D94"/>
              </a:solidFill>
              <a:cs typeface="+mn-ea"/>
              <a:sym typeface="+mn-lt"/>
            </a:endParaRPr>
          </a:p>
        </p:txBody>
      </p:sp>
      <p:grpSp>
        <p:nvGrpSpPr>
          <p:cNvPr id="16" name="组合 15"/>
          <p:cNvGrpSpPr/>
          <p:nvPr/>
        </p:nvGrpSpPr>
        <p:grpSpPr>
          <a:xfrm>
            <a:off x="1041400" y="4616450"/>
            <a:ext cx="10185400" cy="1331670"/>
            <a:chOff x="1136650" y="2247900"/>
            <a:chExt cx="10185400" cy="1331670"/>
          </a:xfrm>
        </p:grpSpPr>
        <p:sp>
          <p:nvSpPr>
            <p:cNvPr id="15" name="矩形: 圆角 14"/>
            <p:cNvSpPr/>
            <p:nvPr/>
          </p:nvSpPr>
          <p:spPr>
            <a:xfrm>
              <a:off x="1136650" y="2247900"/>
              <a:ext cx="10185400" cy="1331670"/>
            </a:xfrm>
            <a:prstGeom prst="roundRect">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72" name="PA-文本框 89"/>
            <p:cNvSpPr txBox="1"/>
            <p:nvPr>
              <p:custDataLst>
                <p:tags r:id="rId1"/>
              </p:custDataLst>
            </p:nvPr>
          </p:nvSpPr>
          <p:spPr>
            <a:xfrm>
              <a:off x="1454150" y="2499455"/>
              <a:ext cx="9550400" cy="735907"/>
            </a:xfrm>
            <a:prstGeom prst="rect">
              <a:avLst/>
            </a:prstGeom>
            <a:noFill/>
          </p:spPr>
          <p:txBody>
            <a:bodyPr wrap="square" lIns="0" tIns="0" rIns="0" bIns="0" rtlCol="0">
              <a:spAutoFit/>
            </a:bodyPr>
            <a:lstStyle/>
            <a:p>
              <a:pPr hangingPunct="0">
                <a:lnSpc>
                  <a:spcPct val="150000"/>
                </a:lnSpc>
              </a:pPr>
              <a:r>
                <a:rPr lang="zh-CN" altLang="en-US" sz="1600" dirty="0">
                  <a:solidFill>
                    <a:schemeClr val="bg1"/>
                  </a:solidFill>
                  <a:cs typeface="+mn-ea"/>
                  <a:sym typeface="+mn-lt"/>
                </a:rPr>
                <a:t>强事业单位对于财务成本管理的认识在事业单位财务管理工作中，财务管理成本是一项最基础的工作，在事业单位财务管理工作中财务管理成本还</a:t>
              </a:r>
              <a:r>
                <a:rPr lang="zh-CN" altLang="en-US" dirty="0">
                  <a:solidFill>
                    <a:schemeClr val="bg1"/>
                  </a:solidFill>
                  <a:cs typeface="+mn-ea"/>
                  <a:sym typeface="+mn-lt"/>
                </a:rPr>
                <a:t>不完善</a:t>
              </a:r>
              <a:r>
                <a:rPr lang="zh-CN" altLang="en-US" sz="1600" dirty="0">
                  <a:solidFill>
                    <a:schemeClr val="bg1"/>
                  </a:solidFill>
                  <a:cs typeface="+mn-ea"/>
                  <a:sym typeface="+mn-lt"/>
                </a:rPr>
                <a:t>，迫切地需要得到提升。从根本上来看</a:t>
              </a:r>
              <a:endParaRPr lang="zh-CN" altLang="en-US" sz="1600" dirty="0">
                <a:solidFill>
                  <a:schemeClr val="bg1"/>
                </a:solidFill>
                <a:cs typeface="+mn-ea"/>
                <a:sym typeface="+mn-lt"/>
              </a:endParaRPr>
            </a:p>
          </p:txBody>
        </p:sp>
      </p:grpSp>
      <p:sp>
        <p:nvSpPr>
          <p:cNvPr id="37" name="矩形: 圆角 36"/>
          <p:cNvSpPr/>
          <p:nvPr/>
        </p:nvSpPr>
        <p:spPr>
          <a:xfrm>
            <a:off x="1213187" y="2414231"/>
            <a:ext cx="4265049" cy="1955800"/>
          </a:xfrm>
          <a:prstGeom prst="roundRect">
            <a:avLst>
              <a:gd name="adj" fmla="val 13059"/>
            </a:avLst>
          </a:prstGeom>
          <a:blipFill dpi="0" rotWithShape="1">
            <a:blip r:embed="rId2"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38" name="矩形: 圆角 37"/>
          <p:cNvSpPr/>
          <p:nvPr/>
        </p:nvSpPr>
        <p:spPr>
          <a:xfrm>
            <a:off x="6669545" y="2414231"/>
            <a:ext cx="4265049" cy="1955800"/>
          </a:xfrm>
          <a:prstGeom prst="roundRect">
            <a:avLst>
              <a:gd name="adj" fmla="val 13059"/>
            </a:avLst>
          </a:prstGeom>
          <a:blipFill dpi="0" rotWithShape="1">
            <a:blip r:embed="rId3"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nvGrpSpPr>
          <p:cNvPr id="29" name="组合 28"/>
          <p:cNvGrpSpPr/>
          <p:nvPr/>
        </p:nvGrpSpPr>
        <p:grpSpPr>
          <a:xfrm>
            <a:off x="704720" y="697319"/>
            <a:ext cx="4236488" cy="474481"/>
            <a:chOff x="704720" y="697319"/>
            <a:chExt cx="4236488" cy="474481"/>
          </a:xfrm>
        </p:grpSpPr>
        <p:grpSp>
          <p:nvGrpSpPr>
            <p:cNvPr id="30" name="组合 29"/>
            <p:cNvGrpSpPr/>
            <p:nvPr/>
          </p:nvGrpSpPr>
          <p:grpSpPr>
            <a:xfrm>
              <a:off x="704720" y="697319"/>
              <a:ext cx="3166876" cy="474481"/>
              <a:chOff x="571370" y="697319"/>
              <a:chExt cx="3166876" cy="474481"/>
            </a:xfrm>
          </p:grpSpPr>
          <p:sp>
            <p:nvSpPr>
              <p:cNvPr id="32" name="文本框 31"/>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结论及发展方向</a:t>
                </a:r>
                <a:endParaRPr lang="zh-CN" altLang="en-US" sz="2800" dirty="0">
                  <a:solidFill>
                    <a:srgbClr val="4F7D94"/>
                  </a:solidFill>
                  <a:cs typeface="+mn-ea"/>
                  <a:sym typeface="+mn-lt"/>
                </a:endParaRPr>
              </a:p>
            </p:txBody>
          </p:sp>
          <p:grpSp>
            <p:nvGrpSpPr>
              <p:cNvPr id="33" name="组合 32"/>
              <p:cNvGrpSpPr/>
              <p:nvPr/>
            </p:nvGrpSpPr>
            <p:grpSpPr>
              <a:xfrm>
                <a:off x="571370" y="697319"/>
                <a:ext cx="467453" cy="467453"/>
                <a:chOff x="10357798" y="5176240"/>
                <a:chExt cx="703860" cy="703860"/>
              </a:xfrm>
            </p:grpSpPr>
            <p:sp>
              <p:nvSpPr>
                <p:cNvPr id="34" name="椭圆 33"/>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35"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31" name="文本框 30"/>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4F7D94"/>
                  </a:solidFill>
                  <a:cs typeface="+mn-ea"/>
                  <a:sym typeface="+mn-lt"/>
                </a:rPr>
                <a:t>PART-01</a:t>
              </a:r>
              <a:endParaRPr lang="zh-CN" altLang="en-US" sz="1400" spc="300" dirty="0">
                <a:solidFill>
                  <a:srgbClr val="4F7D94"/>
                </a:solidFill>
                <a:cs typeface="+mn-ea"/>
                <a:sym typeface="+mn-lt"/>
              </a:endParaRPr>
            </a:p>
          </p:txBody>
        </p:sp>
      </p:grpSp>
      <p:grpSp>
        <p:nvGrpSpPr>
          <p:cNvPr id="42" name="组合 41"/>
          <p:cNvGrpSpPr/>
          <p:nvPr/>
        </p:nvGrpSpPr>
        <p:grpSpPr>
          <a:xfrm>
            <a:off x="10493829" y="5619905"/>
            <a:ext cx="1698171" cy="1238094"/>
            <a:chOff x="6668995" y="2831314"/>
            <a:chExt cx="5523005" cy="4026686"/>
          </a:xfrm>
        </p:grpSpPr>
        <p:sp>
          <p:nvSpPr>
            <p:cNvPr id="43" name="任意多边形: 形状 4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4" name="任意多边形: 形状 4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arn(inVertical)">
                                      <p:cBhvr>
                                        <p:cTn id="10" dur="500"/>
                                        <p:tgtEl>
                                          <p:spTgt spid="28"/>
                                        </p:tgtEl>
                                      </p:cBhvr>
                                    </p:animEffect>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down)">
                                      <p:cBhvr>
                                        <p:cTn id="14" dur="500"/>
                                        <p:tgtEl>
                                          <p:spTgt spid="37"/>
                                        </p:tgtEl>
                                      </p:cBhvr>
                                    </p:animEffect>
                                  </p:childTnLst>
                                </p:cTn>
                              </p:par>
                            </p:childTnLst>
                          </p:cTn>
                        </p:par>
                        <p:par>
                          <p:cTn id="15" fill="hold">
                            <p:stCondLst>
                              <p:cond delay="1000"/>
                            </p:stCondLst>
                            <p:childTnLst>
                              <p:par>
                                <p:cTn id="16" presetID="2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wipe(down)">
                                      <p:cBhvr>
                                        <p:cTn id="18" dur="500"/>
                                        <p:tgtEl>
                                          <p:spTgt spid="3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7" grpId="0" animBg="1"/>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1408978" y="1941229"/>
            <a:ext cx="2976874" cy="461665"/>
          </a:xfrm>
          <a:prstGeom prst="rect">
            <a:avLst/>
          </a:prstGeom>
          <a:noFill/>
        </p:spPr>
        <p:txBody>
          <a:bodyPr wrap="square" rtlCol="0">
            <a:spAutoFit/>
          </a:bodyPr>
          <a:lstStyle/>
          <a:p>
            <a:pPr algn="ctr"/>
            <a:r>
              <a:rPr lang="zh-CN" altLang="en-US" sz="2400" dirty="0">
                <a:solidFill>
                  <a:srgbClr val="4F7D94"/>
                </a:solidFill>
                <a:cs typeface="+mn-ea"/>
                <a:sym typeface="+mn-lt"/>
              </a:rPr>
              <a:t>会计内部控制基层</a:t>
            </a:r>
            <a:endParaRPr lang="zh-CN" altLang="en-US" sz="2400" dirty="0">
              <a:solidFill>
                <a:srgbClr val="4F7D94"/>
              </a:solidFill>
              <a:cs typeface="+mn-ea"/>
              <a:sym typeface="+mn-lt"/>
            </a:endParaRPr>
          </a:p>
        </p:txBody>
      </p:sp>
      <p:sp>
        <p:nvSpPr>
          <p:cNvPr id="11" name="矩形: 圆角 10"/>
          <p:cNvSpPr/>
          <p:nvPr/>
        </p:nvSpPr>
        <p:spPr>
          <a:xfrm>
            <a:off x="1493881" y="2539490"/>
            <a:ext cx="2807068" cy="2691709"/>
          </a:xfrm>
          <a:prstGeom prst="roundRect">
            <a:avLst>
              <a:gd name="adj" fmla="val 7345"/>
            </a:avLst>
          </a:prstGeom>
          <a:blipFill dpi="0" rotWithShape="1">
            <a:blip r:embed="rId1"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39" name="文本框 38"/>
          <p:cNvSpPr txBox="1"/>
          <p:nvPr/>
        </p:nvSpPr>
        <p:spPr>
          <a:xfrm>
            <a:off x="4949588" y="1941229"/>
            <a:ext cx="2377728" cy="461665"/>
          </a:xfrm>
          <a:prstGeom prst="rect">
            <a:avLst/>
          </a:prstGeom>
          <a:noFill/>
        </p:spPr>
        <p:txBody>
          <a:bodyPr wrap="square" rtlCol="0">
            <a:spAutoFit/>
          </a:bodyPr>
          <a:lstStyle/>
          <a:p>
            <a:pPr algn="ctr"/>
            <a:r>
              <a:rPr lang="zh-CN" altLang="en-US" sz="2400" dirty="0">
                <a:solidFill>
                  <a:srgbClr val="4F7D94"/>
                </a:solidFill>
                <a:cs typeface="+mn-ea"/>
                <a:sym typeface="+mn-lt"/>
              </a:rPr>
              <a:t>缺乏重视程度</a:t>
            </a:r>
            <a:endParaRPr lang="zh-CN" altLang="en-US" sz="2400" dirty="0">
              <a:solidFill>
                <a:srgbClr val="4F7D94"/>
              </a:solidFill>
              <a:cs typeface="+mn-ea"/>
              <a:sym typeface="+mn-lt"/>
            </a:endParaRPr>
          </a:p>
        </p:txBody>
      </p:sp>
      <p:sp>
        <p:nvSpPr>
          <p:cNvPr id="40" name="矩形: 圆角 39"/>
          <p:cNvSpPr/>
          <p:nvPr/>
        </p:nvSpPr>
        <p:spPr>
          <a:xfrm>
            <a:off x="4734918" y="2539490"/>
            <a:ext cx="2807068" cy="2691709"/>
          </a:xfrm>
          <a:prstGeom prst="roundRect">
            <a:avLst>
              <a:gd name="adj" fmla="val 7345"/>
            </a:avLst>
          </a:prstGeom>
          <a:blipFill dpi="0" rotWithShape="1">
            <a:blip r:embed="rId2"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41" name="文本框 40"/>
          <p:cNvSpPr txBox="1"/>
          <p:nvPr/>
        </p:nvSpPr>
        <p:spPr>
          <a:xfrm>
            <a:off x="8190625" y="1941229"/>
            <a:ext cx="2377728" cy="461665"/>
          </a:xfrm>
          <a:prstGeom prst="rect">
            <a:avLst/>
          </a:prstGeom>
          <a:noFill/>
        </p:spPr>
        <p:txBody>
          <a:bodyPr wrap="square" rtlCol="0">
            <a:spAutoFit/>
          </a:bodyPr>
          <a:lstStyle/>
          <a:p>
            <a:pPr algn="ctr"/>
            <a:r>
              <a:rPr lang="zh-CN" altLang="en-US" sz="2400" dirty="0">
                <a:solidFill>
                  <a:srgbClr val="4F7D94"/>
                </a:solidFill>
                <a:cs typeface="+mn-ea"/>
                <a:sym typeface="+mn-lt"/>
              </a:rPr>
              <a:t>权责发生制</a:t>
            </a:r>
            <a:endParaRPr lang="zh-CN" altLang="en-US" sz="2400" dirty="0">
              <a:solidFill>
                <a:srgbClr val="4F7D94"/>
              </a:solidFill>
              <a:cs typeface="+mn-ea"/>
              <a:sym typeface="+mn-lt"/>
            </a:endParaRPr>
          </a:p>
        </p:txBody>
      </p:sp>
      <p:sp>
        <p:nvSpPr>
          <p:cNvPr id="42" name="矩形: 圆角 41"/>
          <p:cNvSpPr/>
          <p:nvPr/>
        </p:nvSpPr>
        <p:spPr>
          <a:xfrm>
            <a:off x="7975955" y="2539490"/>
            <a:ext cx="2807068" cy="2691709"/>
          </a:xfrm>
          <a:prstGeom prst="roundRect">
            <a:avLst>
              <a:gd name="adj" fmla="val 7345"/>
            </a:avLst>
          </a:prstGeom>
          <a:blipFill dpi="0" rotWithShape="1">
            <a:blip r:embed="rId3" cstate="screen"/>
            <a:srcRect/>
            <a:stretch>
              <a:fillRect/>
            </a:stretch>
          </a:blip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nvGrpSpPr>
          <p:cNvPr id="27" name="组合 26"/>
          <p:cNvGrpSpPr/>
          <p:nvPr/>
        </p:nvGrpSpPr>
        <p:grpSpPr>
          <a:xfrm>
            <a:off x="704720" y="697319"/>
            <a:ext cx="4236488" cy="474481"/>
            <a:chOff x="704720" y="697319"/>
            <a:chExt cx="4236488" cy="474481"/>
          </a:xfrm>
        </p:grpSpPr>
        <p:grpSp>
          <p:nvGrpSpPr>
            <p:cNvPr id="29" name="组合 28"/>
            <p:cNvGrpSpPr/>
            <p:nvPr/>
          </p:nvGrpSpPr>
          <p:grpSpPr>
            <a:xfrm>
              <a:off x="704720" y="697319"/>
              <a:ext cx="3166876" cy="474481"/>
              <a:chOff x="571370" y="697319"/>
              <a:chExt cx="3166876" cy="474481"/>
            </a:xfrm>
          </p:grpSpPr>
          <p:sp>
            <p:nvSpPr>
              <p:cNvPr id="31" name="文本框 30"/>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结论及发展方向</a:t>
                </a:r>
                <a:endParaRPr lang="zh-CN" altLang="en-US" sz="2800" dirty="0">
                  <a:solidFill>
                    <a:srgbClr val="4F7D94"/>
                  </a:solidFill>
                  <a:cs typeface="+mn-ea"/>
                  <a:sym typeface="+mn-lt"/>
                </a:endParaRPr>
              </a:p>
            </p:txBody>
          </p:sp>
          <p:grpSp>
            <p:nvGrpSpPr>
              <p:cNvPr id="32" name="组合 31"/>
              <p:cNvGrpSpPr/>
              <p:nvPr/>
            </p:nvGrpSpPr>
            <p:grpSpPr>
              <a:xfrm>
                <a:off x="571370" y="697319"/>
                <a:ext cx="467453" cy="467453"/>
                <a:chOff x="10357798" y="5176240"/>
                <a:chExt cx="703860" cy="703860"/>
              </a:xfrm>
            </p:grpSpPr>
            <p:sp>
              <p:nvSpPr>
                <p:cNvPr id="33" name="椭圆 32"/>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34"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30" name="文本框 29"/>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4F7D94"/>
                  </a:solidFill>
                  <a:cs typeface="+mn-ea"/>
                  <a:sym typeface="+mn-lt"/>
                </a:rPr>
                <a:t>PART-01</a:t>
              </a:r>
              <a:endParaRPr lang="zh-CN" altLang="en-US" sz="1400" spc="300" dirty="0">
                <a:solidFill>
                  <a:srgbClr val="4F7D94"/>
                </a:solidFill>
                <a:cs typeface="+mn-ea"/>
                <a:sym typeface="+mn-lt"/>
              </a:endParaRPr>
            </a:p>
          </p:txBody>
        </p:sp>
      </p:grpSp>
      <p:grpSp>
        <p:nvGrpSpPr>
          <p:cNvPr id="38" name="组合 37"/>
          <p:cNvGrpSpPr/>
          <p:nvPr/>
        </p:nvGrpSpPr>
        <p:grpSpPr>
          <a:xfrm>
            <a:off x="10493829" y="5619905"/>
            <a:ext cx="1698171" cy="1238094"/>
            <a:chOff x="6668995" y="2831314"/>
            <a:chExt cx="5523005" cy="4026686"/>
          </a:xfrm>
        </p:grpSpPr>
        <p:sp>
          <p:nvSpPr>
            <p:cNvPr id="43" name="任意多边形: 形状 42"/>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4" name="任意多边形: 形状 4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left)">
                                      <p:cBhvr>
                                        <p:cTn id="15" dur="500"/>
                                        <p:tgtEl>
                                          <p:spTgt spid="4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wipe(left)">
                                      <p:cBhvr>
                                        <p:cTn id="19" dur="500"/>
                                        <p:tgtEl>
                                          <p:spTgt spid="28"/>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left)">
                                      <p:cBhvr>
                                        <p:cTn id="23" dur="500"/>
                                        <p:tgtEl>
                                          <p:spTgt spid="39"/>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left)">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1" grpId="0" animBg="1"/>
      <p:bldP spid="39" grpId="0"/>
      <p:bldP spid="40" grpId="0" animBg="1"/>
      <p:bldP spid="41" grpId="0"/>
      <p:bldP spid="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3556000" y="1742915"/>
            <a:ext cx="5080000" cy="461665"/>
          </a:xfrm>
          <a:prstGeom prst="rect">
            <a:avLst/>
          </a:prstGeom>
          <a:noFill/>
        </p:spPr>
        <p:txBody>
          <a:bodyPr wrap="square" rtlCol="0">
            <a:spAutoFit/>
          </a:bodyPr>
          <a:lstStyle/>
          <a:p>
            <a:pPr algn="ctr"/>
            <a:r>
              <a:rPr lang="zh-CN" altLang="en-US" sz="2400" dirty="0">
                <a:solidFill>
                  <a:srgbClr val="4F7D94"/>
                </a:solidFill>
                <a:cs typeface="+mn-ea"/>
                <a:sym typeface="+mn-lt"/>
              </a:rPr>
              <a:t>构建良好的会计内部控制</a:t>
            </a:r>
            <a:endParaRPr lang="zh-CN" altLang="en-US" sz="2400" dirty="0">
              <a:solidFill>
                <a:srgbClr val="4F7D94"/>
              </a:solidFill>
              <a:cs typeface="+mn-ea"/>
              <a:sym typeface="+mn-lt"/>
            </a:endParaRPr>
          </a:p>
        </p:txBody>
      </p:sp>
      <p:sp>
        <p:nvSpPr>
          <p:cNvPr id="33" name="PA-文本框 89"/>
          <p:cNvSpPr txBox="1"/>
          <p:nvPr>
            <p:custDataLst>
              <p:tags r:id="rId1"/>
            </p:custDataLst>
          </p:nvPr>
        </p:nvSpPr>
        <p:spPr>
          <a:xfrm>
            <a:off x="1003300" y="4903545"/>
            <a:ext cx="10185400" cy="782074"/>
          </a:xfrm>
          <a:prstGeom prst="rect">
            <a:avLst/>
          </a:prstGeom>
          <a:noFill/>
        </p:spPr>
        <p:txBody>
          <a:bodyPr wrap="square" lIns="0" tIns="0" rIns="0" bIns="0" rtlCol="0">
            <a:spAutoFit/>
          </a:bodyPr>
          <a:lstStyle/>
          <a:p>
            <a:pPr algn="ctr" hangingPunct="0">
              <a:lnSpc>
                <a:spcPct val="150000"/>
              </a:lnSpc>
            </a:pPr>
            <a:r>
              <a:rPr lang="zh-CN" altLang="en-US" dirty="0">
                <a:solidFill>
                  <a:schemeClr val="tx1">
                    <a:lumMod val="85000"/>
                    <a:lumOff val="15000"/>
                  </a:schemeClr>
                </a:solidFill>
                <a:cs typeface="+mn-ea"/>
                <a:sym typeface="+mn-lt"/>
              </a:rPr>
              <a:t>在公共财政改革的社会背景下，在缩减社会成本的同时提高事业单位的服务质量是事业单位未来重要发展方向。而在新事业单位财务会计制度中，对于成本管理与财务管理方面也很好地体现了</a:t>
            </a:r>
            <a:endParaRPr lang="zh-CN" altLang="en-US" dirty="0">
              <a:solidFill>
                <a:schemeClr val="tx1">
                  <a:lumMod val="85000"/>
                  <a:lumOff val="15000"/>
                </a:schemeClr>
              </a:solidFill>
              <a:cs typeface="+mn-ea"/>
              <a:sym typeface="+mn-lt"/>
            </a:endParaRPr>
          </a:p>
        </p:txBody>
      </p:sp>
      <p:grpSp>
        <p:nvGrpSpPr>
          <p:cNvPr id="9" name="组合 8"/>
          <p:cNvGrpSpPr/>
          <p:nvPr/>
        </p:nvGrpSpPr>
        <p:grpSpPr>
          <a:xfrm>
            <a:off x="1790700" y="2476731"/>
            <a:ext cx="8610600" cy="2260600"/>
            <a:chOff x="1790700" y="3749255"/>
            <a:chExt cx="8610600" cy="2260600"/>
          </a:xfrm>
        </p:grpSpPr>
        <p:grpSp>
          <p:nvGrpSpPr>
            <p:cNvPr id="14" name="组合 13"/>
            <p:cNvGrpSpPr/>
            <p:nvPr/>
          </p:nvGrpSpPr>
          <p:grpSpPr>
            <a:xfrm>
              <a:off x="1790700" y="3908005"/>
              <a:ext cx="1943100" cy="1943100"/>
              <a:chOff x="2673350" y="3695700"/>
              <a:chExt cx="1943100" cy="1943100"/>
            </a:xfrm>
          </p:grpSpPr>
          <p:sp>
            <p:nvSpPr>
              <p:cNvPr id="37" name="椭圆 36"/>
              <p:cNvSpPr/>
              <p:nvPr/>
            </p:nvSpPr>
            <p:spPr>
              <a:xfrm>
                <a:off x="2673350" y="3695700"/>
                <a:ext cx="1943100" cy="1943100"/>
              </a:xfrm>
              <a:prstGeom prst="ellipse">
                <a:avLst/>
              </a:prstGeom>
              <a:gradFill flip="none" rotWithShape="1">
                <a:gsLst>
                  <a:gs pos="0">
                    <a:srgbClr val="4E6CEF">
                      <a:alpha val="9000"/>
                    </a:srgbClr>
                  </a:gs>
                  <a:gs pos="100000">
                    <a:srgbClr val="4E6CEF">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椭圆 12"/>
              <p:cNvSpPr/>
              <p:nvPr/>
            </p:nvSpPr>
            <p:spPr>
              <a:xfrm>
                <a:off x="2927350" y="3949700"/>
                <a:ext cx="1435100" cy="14351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400" dirty="0">
                    <a:solidFill>
                      <a:schemeClr val="bg1"/>
                    </a:solidFill>
                    <a:cs typeface="+mn-ea"/>
                    <a:sym typeface="+mn-lt"/>
                  </a:rPr>
                  <a:t>成本管理</a:t>
                </a:r>
                <a:endParaRPr lang="zh-CN" altLang="en-US" sz="2400" dirty="0">
                  <a:solidFill>
                    <a:schemeClr val="bg1"/>
                  </a:solidFill>
                  <a:cs typeface="+mn-ea"/>
                  <a:sym typeface="+mn-lt"/>
                </a:endParaRPr>
              </a:p>
            </p:txBody>
          </p:sp>
        </p:grpSp>
        <p:grpSp>
          <p:nvGrpSpPr>
            <p:cNvPr id="43" name="组合 42"/>
            <p:cNvGrpSpPr/>
            <p:nvPr/>
          </p:nvGrpSpPr>
          <p:grpSpPr>
            <a:xfrm>
              <a:off x="8458200" y="3908005"/>
              <a:ext cx="1943100" cy="1943100"/>
              <a:chOff x="2673350" y="3695700"/>
              <a:chExt cx="1943100" cy="1943100"/>
            </a:xfrm>
          </p:grpSpPr>
          <p:sp>
            <p:nvSpPr>
              <p:cNvPr id="44" name="椭圆 43"/>
              <p:cNvSpPr/>
              <p:nvPr/>
            </p:nvSpPr>
            <p:spPr>
              <a:xfrm>
                <a:off x="2673350" y="3695700"/>
                <a:ext cx="1943100" cy="1943100"/>
              </a:xfrm>
              <a:prstGeom prst="ellipse">
                <a:avLst/>
              </a:prstGeom>
              <a:gradFill flip="none" rotWithShape="1">
                <a:gsLst>
                  <a:gs pos="0">
                    <a:srgbClr val="4E6CEF">
                      <a:alpha val="9000"/>
                    </a:srgbClr>
                  </a:gs>
                  <a:gs pos="100000">
                    <a:srgbClr val="4E6CEF">
                      <a:alpha val="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5" name="椭圆 44"/>
              <p:cNvSpPr/>
              <p:nvPr/>
            </p:nvSpPr>
            <p:spPr>
              <a:xfrm>
                <a:off x="2927350" y="3949700"/>
                <a:ext cx="1435100" cy="14351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400" dirty="0">
                    <a:solidFill>
                      <a:schemeClr val="bg1"/>
                    </a:solidFill>
                    <a:cs typeface="+mn-ea"/>
                    <a:sym typeface="+mn-lt"/>
                  </a:rPr>
                  <a:t>财务管理</a:t>
                </a:r>
                <a:endParaRPr lang="zh-CN" altLang="en-US" sz="2400" dirty="0">
                  <a:solidFill>
                    <a:schemeClr val="bg1"/>
                  </a:solidFill>
                  <a:cs typeface="+mn-ea"/>
                  <a:sym typeface="+mn-lt"/>
                </a:endParaRPr>
              </a:p>
            </p:txBody>
          </p:sp>
        </p:grpSp>
        <p:sp>
          <p:nvSpPr>
            <p:cNvPr id="15" name="椭圆 14"/>
            <p:cNvSpPr/>
            <p:nvPr/>
          </p:nvSpPr>
          <p:spPr>
            <a:xfrm>
              <a:off x="7562850" y="4600155"/>
              <a:ext cx="558800" cy="5588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2</a:t>
              </a:r>
              <a:endParaRPr lang="zh-CN" altLang="en-US" sz="2400" dirty="0">
                <a:solidFill>
                  <a:schemeClr val="bg1"/>
                </a:solidFill>
                <a:cs typeface="+mn-ea"/>
                <a:sym typeface="+mn-lt"/>
              </a:endParaRPr>
            </a:p>
          </p:txBody>
        </p:sp>
        <p:sp>
          <p:nvSpPr>
            <p:cNvPr id="46" name="椭圆 45"/>
            <p:cNvSpPr/>
            <p:nvPr/>
          </p:nvSpPr>
          <p:spPr>
            <a:xfrm>
              <a:off x="4070350" y="4600155"/>
              <a:ext cx="558800" cy="5588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1</a:t>
              </a:r>
              <a:endParaRPr lang="zh-CN" altLang="en-US" sz="2400" dirty="0">
                <a:solidFill>
                  <a:schemeClr val="bg1"/>
                </a:solidFill>
                <a:cs typeface="+mn-ea"/>
                <a:sym typeface="+mn-lt"/>
              </a:endParaRPr>
            </a:p>
          </p:txBody>
        </p:sp>
        <p:grpSp>
          <p:nvGrpSpPr>
            <p:cNvPr id="19" name="组合 18"/>
            <p:cNvGrpSpPr/>
            <p:nvPr/>
          </p:nvGrpSpPr>
          <p:grpSpPr>
            <a:xfrm>
              <a:off x="4965700" y="3749255"/>
              <a:ext cx="2260600" cy="2260600"/>
              <a:chOff x="4965700" y="3546055"/>
              <a:chExt cx="2260600" cy="2260600"/>
            </a:xfrm>
          </p:grpSpPr>
          <p:sp>
            <p:nvSpPr>
              <p:cNvPr id="10" name="椭圆 9"/>
              <p:cNvSpPr/>
              <p:nvPr/>
            </p:nvSpPr>
            <p:spPr>
              <a:xfrm>
                <a:off x="4965700" y="3546055"/>
                <a:ext cx="2260600" cy="2260600"/>
              </a:xfrm>
              <a:prstGeom prst="ellipse">
                <a:avLst/>
              </a:prstGeom>
              <a:gradFill flip="none" rotWithShape="1">
                <a:gsLst>
                  <a:gs pos="0">
                    <a:srgbClr val="6A9DB2"/>
                  </a:gs>
                  <a:gs pos="70000">
                    <a:srgbClr val="4F7D94"/>
                  </a:gs>
                </a:gsLst>
                <a:lin ang="5400000" scaled="1"/>
                <a:tileRect/>
              </a:gradFill>
              <a:ln>
                <a:no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47" name="椭圆 46"/>
              <p:cNvSpPr/>
              <p:nvPr/>
            </p:nvSpPr>
            <p:spPr>
              <a:xfrm>
                <a:off x="5232400" y="3812755"/>
                <a:ext cx="1727200" cy="1727200"/>
              </a:xfrm>
              <a:prstGeom prst="ellipse">
                <a:avLst/>
              </a:prstGeom>
              <a:blipFill dpi="0" rotWithShape="1">
                <a:blip r:embed="rId2" cstate="screen"/>
                <a:srcRect/>
                <a:stretch>
                  <a:fillRect/>
                </a:stretch>
              </a:blipFill>
              <a:ln>
                <a:solidFill>
                  <a:schemeClr val="bg1"/>
                </a:solidFill>
              </a:ln>
              <a:effectLst>
                <a:outerShdw blurRad="660400" dist="139700" dir="2700000" rotWithShape="0">
                  <a:schemeClr val="tx2">
                    <a:lumMod val="60000"/>
                    <a:lumOff val="40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grpSp>
      </p:grpSp>
      <p:grpSp>
        <p:nvGrpSpPr>
          <p:cNvPr id="34" name="组合 33"/>
          <p:cNvGrpSpPr/>
          <p:nvPr/>
        </p:nvGrpSpPr>
        <p:grpSpPr>
          <a:xfrm>
            <a:off x="704720" y="697319"/>
            <a:ext cx="4236488" cy="474481"/>
            <a:chOff x="704720" y="697319"/>
            <a:chExt cx="4236488" cy="474481"/>
          </a:xfrm>
        </p:grpSpPr>
        <p:grpSp>
          <p:nvGrpSpPr>
            <p:cNvPr id="35" name="组合 34"/>
            <p:cNvGrpSpPr/>
            <p:nvPr/>
          </p:nvGrpSpPr>
          <p:grpSpPr>
            <a:xfrm>
              <a:off x="704720" y="697319"/>
              <a:ext cx="3166876" cy="474481"/>
              <a:chOff x="571370" y="697319"/>
              <a:chExt cx="3166876" cy="474481"/>
            </a:xfrm>
          </p:grpSpPr>
          <p:sp>
            <p:nvSpPr>
              <p:cNvPr id="38" name="文本框 37"/>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结论及发展方向</a:t>
                </a:r>
                <a:endParaRPr lang="zh-CN" altLang="en-US" sz="2800" dirty="0">
                  <a:solidFill>
                    <a:srgbClr val="4F7D94"/>
                  </a:solidFill>
                  <a:cs typeface="+mn-ea"/>
                  <a:sym typeface="+mn-lt"/>
                </a:endParaRPr>
              </a:p>
            </p:txBody>
          </p:sp>
          <p:grpSp>
            <p:nvGrpSpPr>
              <p:cNvPr id="39" name="组合 38"/>
              <p:cNvGrpSpPr/>
              <p:nvPr/>
            </p:nvGrpSpPr>
            <p:grpSpPr>
              <a:xfrm>
                <a:off x="571370" y="697319"/>
                <a:ext cx="467453" cy="467453"/>
                <a:chOff x="10357798" y="5176240"/>
                <a:chExt cx="703860" cy="703860"/>
              </a:xfrm>
            </p:grpSpPr>
            <p:sp>
              <p:nvSpPr>
                <p:cNvPr id="40" name="椭圆 39"/>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41"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36" name="文本框 35"/>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4F7D94"/>
                  </a:solidFill>
                  <a:cs typeface="+mn-ea"/>
                  <a:sym typeface="+mn-lt"/>
                </a:rPr>
                <a:t>PART-01</a:t>
              </a:r>
              <a:endParaRPr lang="zh-CN" altLang="en-US" sz="1400" spc="300" dirty="0">
                <a:solidFill>
                  <a:srgbClr val="4F7D94"/>
                </a:solidFill>
                <a:cs typeface="+mn-ea"/>
                <a:sym typeface="+mn-lt"/>
              </a:endParaRPr>
            </a:p>
          </p:txBody>
        </p:sp>
      </p:grpSp>
      <p:grpSp>
        <p:nvGrpSpPr>
          <p:cNvPr id="51" name="组合 50"/>
          <p:cNvGrpSpPr/>
          <p:nvPr/>
        </p:nvGrpSpPr>
        <p:grpSpPr>
          <a:xfrm>
            <a:off x="10493829" y="5619905"/>
            <a:ext cx="1698171" cy="1238094"/>
            <a:chOff x="6668995" y="2831314"/>
            <a:chExt cx="5523005" cy="4026686"/>
          </a:xfrm>
        </p:grpSpPr>
        <p:sp>
          <p:nvSpPr>
            <p:cNvPr id="52" name="任意多边形: 形状 51"/>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4" name="任意多边形: 形状 53"/>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down)">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348343" y="352484"/>
            <a:ext cx="11495314" cy="615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 name="组合 10"/>
          <p:cNvGrpSpPr/>
          <p:nvPr/>
        </p:nvGrpSpPr>
        <p:grpSpPr>
          <a:xfrm>
            <a:off x="1264479" y="3872951"/>
            <a:ext cx="1600200" cy="842665"/>
            <a:chOff x="5295900" y="1781015"/>
            <a:chExt cx="1600200" cy="842665"/>
          </a:xfrm>
        </p:grpSpPr>
        <p:sp>
          <p:nvSpPr>
            <p:cNvPr id="28" name="文本框 27"/>
            <p:cNvSpPr txBox="1"/>
            <p:nvPr/>
          </p:nvSpPr>
          <p:spPr>
            <a:xfrm>
              <a:off x="5295900" y="1781015"/>
              <a:ext cx="1600200" cy="369332"/>
            </a:xfrm>
            <a:prstGeom prst="rect">
              <a:avLst/>
            </a:prstGeom>
            <a:noFill/>
          </p:spPr>
          <p:txBody>
            <a:bodyPr wrap="square" rtlCol="0">
              <a:spAutoFit/>
            </a:bodyPr>
            <a:lstStyle/>
            <a:p>
              <a:pPr algn="ctr"/>
              <a:r>
                <a:rPr lang="en-US" altLang="zh-CN" dirty="0">
                  <a:solidFill>
                    <a:srgbClr val="4F7D94"/>
                  </a:solidFill>
                  <a:cs typeface="+mn-ea"/>
                  <a:sym typeface="+mn-lt"/>
                </a:rPr>
                <a:t>No-01</a:t>
              </a:r>
              <a:endParaRPr lang="zh-CN" altLang="en-US" dirty="0">
                <a:solidFill>
                  <a:srgbClr val="4F7D94"/>
                </a:solidFill>
                <a:cs typeface="+mn-ea"/>
                <a:sym typeface="+mn-lt"/>
              </a:endParaRPr>
            </a:p>
          </p:txBody>
        </p:sp>
        <p:sp>
          <p:nvSpPr>
            <p:cNvPr id="65" name="文本框 64"/>
            <p:cNvSpPr txBox="1"/>
            <p:nvPr/>
          </p:nvSpPr>
          <p:spPr>
            <a:xfrm>
              <a:off x="5295900" y="2162015"/>
              <a:ext cx="1600200" cy="461665"/>
            </a:xfrm>
            <a:prstGeom prst="rect">
              <a:avLst/>
            </a:prstGeom>
            <a:noFill/>
          </p:spPr>
          <p:txBody>
            <a:bodyPr wrap="square" rtlCol="0">
              <a:spAutoFit/>
            </a:bodyPr>
            <a:lstStyle/>
            <a:p>
              <a:pPr algn="ctr"/>
              <a:r>
                <a:rPr lang="zh-CN" altLang="en-US" sz="2400" dirty="0">
                  <a:solidFill>
                    <a:srgbClr val="4F7D94"/>
                  </a:solidFill>
                  <a:cs typeface="+mn-ea"/>
                  <a:sym typeface="+mn-lt"/>
                </a:rPr>
                <a:t>财务会计</a:t>
              </a:r>
              <a:endParaRPr lang="zh-CN" altLang="en-US" sz="2400" dirty="0">
                <a:solidFill>
                  <a:srgbClr val="4F7D94"/>
                </a:solidFill>
                <a:cs typeface="+mn-ea"/>
                <a:sym typeface="+mn-lt"/>
              </a:endParaRPr>
            </a:p>
          </p:txBody>
        </p:sp>
      </p:grpSp>
      <p:grpSp>
        <p:nvGrpSpPr>
          <p:cNvPr id="68" name="组合 67"/>
          <p:cNvGrpSpPr/>
          <p:nvPr/>
        </p:nvGrpSpPr>
        <p:grpSpPr>
          <a:xfrm>
            <a:off x="3825645" y="2482301"/>
            <a:ext cx="1600200" cy="1211997"/>
            <a:chOff x="5295900" y="1781015"/>
            <a:chExt cx="1600200" cy="1211997"/>
          </a:xfrm>
        </p:grpSpPr>
        <p:sp>
          <p:nvSpPr>
            <p:cNvPr id="69" name="文本框 68"/>
            <p:cNvSpPr txBox="1"/>
            <p:nvPr/>
          </p:nvSpPr>
          <p:spPr>
            <a:xfrm>
              <a:off x="5295900" y="1781015"/>
              <a:ext cx="1600200" cy="369332"/>
            </a:xfrm>
            <a:prstGeom prst="rect">
              <a:avLst/>
            </a:prstGeom>
            <a:noFill/>
          </p:spPr>
          <p:txBody>
            <a:bodyPr wrap="square" rtlCol="0">
              <a:spAutoFit/>
            </a:bodyPr>
            <a:lstStyle/>
            <a:p>
              <a:pPr algn="ctr"/>
              <a:r>
                <a:rPr lang="en-US" altLang="zh-CN">
                  <a:solidFill>
                    <a:srgbClr val="4F7D94"/>
                  </a:solidFill>
                  <a:cs typeface="+mn-ea"/>
                  <a:sym typeface="+mn-lt"/>
                </a:rPr>
                <a:t>No-02</a:t>
              </a:r>
              <a:endParaRPr lang="zh-CN" altLang="en-US" dirty="0">
                <a:solidFill>
                  <a:srgbClr val="4F7D94"/>
                </a:solidFill>
                <a:cs typeface="+mn-ea"/>
                <a:sym typeface="+mn-lt"/>
              </a:endParaRPr>
            </a:p>
          </p:txBody>
        </p:sp>
        <p:sp>
          <p:nvSpPr>
            <p:cNvPr id="70" name="文本框 69"/>
            <p:cNvSpPr txBox="1"/>
            <p:nvPr/>
          </p:nvSpPr>
          <p:spPr>
            <a:xfrm>
              <a:off x="5295900" y="2162015"/>
              <a:ext cx="1600200" cy="830997"/>
            </a:xfrm>
            <a:prstGeom prst="rect">
              <a:avLst/>
            </a:prstGeom>
            <a:noFill/>
          </p:spPr>
          <p:txBody>
            <a:bodyPr wrap="square" rtlCol="0">
              <a:spAutoFit/>
            </a:bodyPr>
            <a:lstStyle/>
            <a:p>
              <a:pPr algn="ctr"/>
              <a:r>
                <a:rPr lang="zh-CN" altLang="en-US" sz="2400" dirty="0">
                  <a:solidFill>
                    <a:srgbClr val="4F7D94"/>
                  </a:solidFill>
                  <a:cs typeface="+mn-ea"/>
                  <a:sym typeface="+mn-lt"/>
                </a:rPr>
                <a:t>缺乏重视程度</a:t>
              </a:r>
              <a:endParaRPr lang="zh-CN" altLang="en-US" sz="2400" dirty="0">
                <a:solidFill>
                  <a:srgbClr val="4F7D94"/>
                </a:solidFill>
                <a:cs typeface="+mn-ea"/>
                <a:sym typeface="+mn-lt"/>
              </a:endParaRPr>
            </a:p>
          </p:txBody>
        </p:sp>
      </p:grpSp>
      <p:grpSp>
        <p:nvGrpSpPr>
          <p:cNvPr id="73" name="组合 72"/>
          <p:cNvGrpSpPr/>
          <p:nvPr/>
        </p:nvGrpSpPr>
        <p:grpSpPr>
          <a:xfrm>
            <a:off x="6761461" y="3796751"/>
            <a:ext cx="1600200" cy="1211997"/>
            <a:chOff x="5295900" y="1781015"/>
            <a:chExt cx="1600200" cy="1211997"/>
          </a:xfrm>
        </p:grpSpPr>
        <p:sp>
          <p:nvSpPr>
            <p:cNvPr id="74" name="文本框 73"/>
            <p:cNvSpPr txBox="1"/>
            <p:nvPr/>
          </p:nvSpPr>
          <p:spPr>
            <a:xfrm>
              <a:off x="5295900" y="1781015"/>
              <a:ext cx="1600200" cy="369332"/>
            </a:xfrm>
            <a:prstGeom prst="rect">
              <a:avLst/>
            </a:prstGeom>
            <a:noFill/>
          </p:spPr>
          <p:txBody>
            <a:bodyPr wrap="square" rtlCol="0">
              <a:spAutoFit/>
            </a:bodyPr>
            <a:lstStyle/>
            <a:p>
              <a:pPr algn="ctr"/>
              <a:r>
                <a:rPr lang="en-US" altLang="zh-CN">
                  <a:solidFill>
                    <a:srgbClr val="4F7D94"/>
                  </a:solidFill>
                  <a:cs typeface="+mn-ea"/>
                  <a:sym typeface="+mn-lt"/>
                </a:rPr>
                <a:t>No-03</a:t>
              </a:r>
              <a:endParaRPr lang="zh-CN" altLang="en-US" dirty="0">
                <a:solidFill>
                  <a:srgbClr val="4F7D94"/>
                </a:solidFill>
                <a:cs typeface="+mn-ea"/>
                <a:sym typeface="+mn-lt"/>
              </a:endParaRPr>
            </a:p>
          </p:txBody>
        </p:sp>
        <p:sp>
          <p:nvSpPr>
            <p:cNvPr id="75" name="文本框 74"/>
            <p:cNvSpPr txBox="1"/>
            <p:nvPr/>
          </p:nvSpPr>
          <p:spPr>
            <a:xfrm>
              <a:off x="5295900" y="2162015"/>
              <a:ext cx="1600200" cy="830997"/>
            </a:xfrm>
            <a:prstGeom prst="rect">
              <a:avLst/>
            </a:prstGeom>
            <a:noFill/>
          </p:spPr>
          <p:txBody>
            <a:bodyPr wrap="square" rtlCol="0">
              <a:spAutoFit/>
            </a:bodyPr>
            <a:lstStyle/>
            <a:p>
              <a:pPr algn="ctr"/>
              <a:r>
                <a:rPr lang="zh-CN" altLang="en-US" sz="2400" dirty="0">
                  <a:solidFill>
                    <a:srgbClr val="4F7D94"/>
                  </a:solidFill>
                  <a:cs typeface="+mn-ea"/>
                  <a:sym typeface="+mn-lt"/>
                </a:rPr>
                <a:t>报销审批流程</a:t>
              </a:r>
              <a:endParaRPr lang="zh-CN" altLang="en-US" sz="2400" dirty="0">
                <a:solidFill>
                  <a:srgbClr val="4F7D94"/>
                </a:solidFill>
                <a:cs typeface="+mn-ea"/>
                <a:sym typeface="+mn-lt"/>
              </a:endParaRPr>
            </a:p>
          </p:txBody>
        </p:sp>
      </p:grpSp>
      <p:grpSp>
        <p:nvGrpSpPr>
          <p:cNvPr id="78" name="组合 77"/>
          <p:cNvGrpSpPr/>
          <p:nvPr/>
        </p:nvGrpSpPr>
        <p:grpSpPr>
          <a:xfrm>
            <a:off x="9043229" y="2482301"/>
            <a:ext cx="2133600" cy="1211997"/>
            <a:chOff x="5029200" y="1781015"/>
            <a:chExt cx="2133600" cy="1211997"/>
          </a:xfrm>
        </p:grpSpPr>
        <p:sp>
          <p:nvSpPr>
            <p:cNvPr id="79" name="文本框 78"/>
            <p:cNvSpPr txBox="1"/>
            <p:nvPr/>
          </p:nvSpPr>
          <p:spPr>
            <a:xfrm>
              <a:off x="5295900" y="1781015"/>
              <a:ext cx="1600200" cy="369332"/>
            </a:xfrm>
            <a:prstGeom prst="rect">
              <a:avLst/>
            </a:prstGeom>
            <a:noFill/>
          </p:spPr>
          <p:txBody>
            <a:bodyPr wrap="square" rtlCol="0">
              <a:spAutoFit/>
            </a:bodyPr>
            <a:lstStyle/>
            <a:p>
              <a:pPr algn="ctr"/>
              <a:r>
                <a:rPr lang="en-US" altLang="zh-CN">
                  <a:solidFill>
                    <a:srgbClr val="4F7D94"/>
                  </a:solidFill>
                  <a:cs typeface="+mn-ea"/>
                  <a:sym typeface="+mn-lt"/>
                </a:rPr>
                <a:t>No-04</a:t>
              </a:r>
              <a:endParaRPr lang="zh-CN" altLang="en-US" dirty="0">
                <a:solidFill>
                  <a:srgbClr val="4F7D94"/>
                </a:solidFill>
                <a:cs typeface="+mn-ea"/>
                <a:sym typeface="+mn-lt"/>
              </a:endParaRPr>
            </a:p>
          </p:txBody>
        </p:sp>
        <p:sp>
          <p:nvSpPr>
            <p:cNvPr id="80" name="文本框 79"/>
            <p:cNvSpPr txBox="1"/>
            <p:nvPr/>
          </p:nvSpPr>
          <p:spPr>
            <a:xfrm>
              <a:off x="5029200" y="2162015"/>
              <a:ext cx="2133600" cy="830997"/>
            </a:xfrm>
            <a:prstGeom prst="rect">
              <a:avLst/>
            </a:prstGeom>
            <a:noFill/>
          </p:spPr>
          <p:txBody>
            <a:bodyPr wrap="square" rtlCol="0">
              <a:spAutoFit/>
            </a:bodyPr>
            <a:lstStyle/>
            <a:p>
              <a:pPr algn="ctr"/>
              <a:r>
                <a:rPr lang="zh-CN" altLang="en-US" sz="2400" dirty="0">
                  <a:solidFill>
                    <a:srgbClr val="4F7D94"/>
                  </a:solidFill>
                  <a:cs typeface="+mn-ea"/>
                  <a:sym typeface="+mn-lt"/>
                </a:rPr>
                <a:t>加快财务信息化建设</a:t>
              </a:r>
              <a:endParaRPr lang="zh-CN" altLang="en-US" sz="2400" dirty="0">
                <a:solidFill>
                  <a:srgbClr val="4F7D94"/>
                </a:solidFill>
                <a:cs typeface="+mn-ea"/>
                <a:sym typeface="+mn-lt"/>
              </a:endParaRPr>
            </a:p>
          </p:txBody>
        </p:sp>
      </p:grpSp>
      <p:grpSp>
        <p:nvGrpSpPr>
          <p:cNvPr id="48" name="组合 47"/>
          <p:cNvGrpSpPr/>
          <p:nvPr/>
        </p:nvGrpSpPr>
        <p:grpSpPr>
          <a:xfrm>
            <a:off x="704720" y="697319"/>
            <a:ext cx="4236488" cy="474481"/>
            <a:chOff x="704720" y="697319"/>
            <a:chExt cx="4236488" cy="474481"/>
          </a:xfrm>
        </p:grpSpPr>
        <p:grpSp>
          <p:nvGrpSpPr>
            <p:cNvPr id="49" name="组合 48"/>
            <p:cNvGrpSpPr/>
            <p:nvPr/>
          </p:nvGrpSpPr>
          <p:grpSpPr>
            <a:xfrm>
              <a:off x="704720" y="697319"/>
              <a:ext cx="3166876" cy="474481"/>
              <a:chOff x="571370" y="697319"/>
              <a:chExt cx="3166876" cy="474481"/>
            </a:xfrm>
          </p:grpSpPr>
          <p:sp>
            <p:nvSpPr>
              <p:cNvPr id="52" name="文本框 51"/>
              <p:cNvSpPr txBox="1"/>
              <p:nvPr/>
            </p:nvSpPr>
            <p:spPr>
              <a:xfrm>
                <a:off x="1152458" y="740913"/>
                <a:ext cx="2585788" cy="430887"/>
              </a:xfrm>
              <a:prstGeom prst="rect">
                <a:avLst/>
              </a:prstGeom>
              <a:noFill/>
            </p:spPr>
            <p:txBody>
              <a:bodyPr wrap="square" lIns="0" tIns="0" rIns="0" bIns="0" rtlCol="0">
                <a:spAutoFit/>
              </a:bodyPr>
              <a:lstStyle/>
              <a:p>
                <a:r>
                  <a:rPr lang="zh-CN" altLang="en-US" sz="2800" dirty="0">
                    <a:solidFill>
                      <a:srgbClr val="4F7D94"/>
                    </a:solidFill>
                    <a:cs typeface="+mn-ea"/>
                    <a:sym typeface="+mn-lt"/>
                  </a:rPr>
                  <a:t>结论及发展方向</a:t>
                </a:r>
                <a:endParaRPr lang="zh-CN" altLang="en-US" sz="2800" dirty="0">
                  <a:solidFill>
                    <a:srgbClr val="4F7D94"/>
                  </a:solidFill>
                  <a:cs typeface="+mn-ea"/>
                  <a:sym typeface="+mn-lt"/>
                </a:endParaRPr>
              </a:p>
            </p:txBody>
          </p:sp>
          <p:grpSp>
            <p:nvGrpSpPr>
              <p:cNvPr id="54" name="组合 53"/>
              <p:cNvGrpSpPr/>
              <p:nvPr/>
            </p:nvGrpSpPr>
            <p:grpSpPr>
              <a:xfrm>
                <a:off x="571370" y="697319"/>
                <a:ext cx="467453" cy="467453"/>
                <a:chOff x="10357798" y="5176240"/>
                <a:chExt cx="703860" cy="703860"/>
              </a:xfrm>
            </p:grpSpPr>
            <p:sp>
              <p:nvSpPr>
                <p:cNvPr id="56" name="椭圆 55"/>
                <p:cNvSpPr/>
                <p:nvPr/>
              </p:nvSpPr>
              <p:spPr>
                <a:xfrm>
                  <a:off x="10357798" y="5176240"/>
                  <a:ext cx="703860" cy="703860"/>
                </a:xfrm>
                <a:prstGeom prst="ellipse">
                  <a:avLst/>
                </a:prstGeom>
                <a:gradFill>
                  <a:gsLst>
                    <a:gs pos="0">
                      <a:srgbClr val="6A9DB2"/>
                    </a:gs>
                    <a:gs pos="100000">
                      <a:srgbClr val="4F7D94"/>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rgbClr val="4F7D94"/>
                    </a:solidFill>
                    <a:cs typeface="+mn-ea"/>
                    <a:sym typeface="+mn-lt"/>
                  </a:endParaRPr>
                </a:p>
              </p:txBody>
            </p:sp>
            <p:sp>
              <p:nvSpPr>
                <p:cNvPr id="57" name="Freeform 23"/>
                <p:cNvSpPr>
                  <a:spLocks noChangeArrowheads="1"/>
                </p:cNvSpPr>
                <p:nvPr/>
              </p:nvSpPr>
              <p:spPr bwMode="auto">
                <a:xfrm>
                  <a:off x="10540917" y="5308397"/>
                  <a:ext cx="337622" cy="439546"/>
                </a:xfrm>
                <a:custGeom>
                  <a:avLst/>
                  <a:gdLst>
                    <a:gd name="T0" fmla="*/ 2147483646 w 467"/>
                    <a:gd name="T1" fmla="*/ 2147483646 h 609"/>
                    <a:gd name="T2" fmla="*/ 2147483646 w 467"/>
                    <a:gd name="T3" fmla="*/ 2147483646 h 609"/>
                    <a:gd name="T4" fmla="*/ 2147483646 w 467"/>
                    <a:gd name="T5" fmla="*/ 2147483646 h 609"/>
                    <a:gd name="T6" fmla="*/ 2147483646 w 467"/>
                    <a:gd name="T7" fmla="*/ 2147483646 h 609"/>
                    <a:gd name="T8" fmla="*/ 2147483646 w 467"/>
                    <a:gd name="T9" fmla="*/ 2147483646 h 609"/>
                    <a:gd name="T10" fmla="*/ 2147483646 w 467"/>
                    <a:gd name="T11" fmla="*/ 0 h 609"/>
                    <a:gd name="T12" fmla="*/ 2147483646 w 467"/>
                    <a:gd name="T13" fmla="*/ 0 h 609"/>
                    <a:gd name="T14" fmla="*/ 2147483646 w 467"/>
                    <a:gd name="T15" fmla="*/ 2147483646 h 609"/>
                    <a:gd name="T16" fmla="*/ 2147483646 w 467"/>
                    <a:gd name="T17" fmla="*/ 2147483646 h 609"/>
                    <a:gd name="T18" fmla="*/ 2147483646 w 467"/>
                    <a:gd name="T19" fmla="*/ 2147483646 h 609"/>
                    <a:gd name="T20" fmla="*/ 2147483646 w 467"/>
                    <a:gd name="T21" fmla="*/ 2147483646 h 609"/>
                    <a:gd name="T22" fmla="*/ 2147483646 w 467"/>
                    <a:gd name="T23" fmla="*/ 2147483646 h 609"/>
                    <a:gd name="T24" fmla="*/ 2147483646 w 467"/>
                    <a:gd name="T25" fmla="*/ 2147483646 h 609"/>
                    <a:gd name="T26" fmla="*/ 2147483646 w 467"/>
                    <a:gd name="T27" fmla="*/ 2147483646 h 609"/>
                    <a:gd name="T28" fmla="*/ 2147483646 w 467"/>
                    <a:gd name="T29" fmla="*/ 2147483646 h 609"/>
                    <a:gd name="T30" fmla="*/ 2147483646 w 467"/>
                    <a:gd name="T31" fmla="*/ 2147483646 h 609"/>
                    <a:gd name="T32" fmla="*/ 2147483646 w 467"/>
                    <a:gd name="T33" fmla="*/ 2147483646 h 609"/>
                    <a:gd name="T34" fmla="*/ 2147483646 w 467"/>
                    <a:gd name="T35" fmla="*/ 2147483646 h 609"/>
                    <a:gd name="T36" fmla="*/ 2147483646 w 467"/>
                    <a:gd name="T37" fmla="*/ 2147483646 h 609"/>
                    <a:gd name="T38" fmla="*/ 2147483646 w 467"/>
                    <a:gd name="T39" fmla="*/ 0 h 609"/>
                    <a:gd name="T40" fmla="*/ 2147483646 w 467"/>
                    <a:gd name="T41" fmla="*/ 2147483646 h 609"/>
                    <a:gd name="T42" fmla="*/ 2147483646 w 467"/>
                    <a:gd name="T43" fmla="*/ 2147483646 h 609"/>
                    <a:gd name="T44" fmla="*/ 2147483646 w 467"/>
                    <a:gd name="T45" fmla="*/ 2147483646 h 609"/>
                    <a:gd name="T46" fmla="*/ 2147483646 w 467"/>
                    <a:gd name="T47" fmla="*/ 2147483646 h 609"/>
                    <a:gd name="T48" fmla="*/ 2147483646 w 467"/>
                    <a:gd name="T49" fmla="*/ 2147483646 h 609"/>
                    <a:gd name="T50" fmla="*/ 2147483646 w 467"/>
                    <a:gd name="T51" fmla="*/ 2147483646 h 609"/>
                    <a:gd name="T52" fmla="*/ 2147483646 w 467"/>
                    <a:gd name="T53" fmla="*/ 2147483646 h 609"/>
                    <a:gd name="T54" fmla="*/ 2147483646 w 467"/>
                    <a:gd name="T55" fmla="*/ 2147483646 h 609"/>
                    <a:gd name="T56" fmla="*/ 2147483646 w 467"/>
                    <a:gd name="T57" fmla="*/ 2147483646 h 609"/>
                    <a:gd name="T58" fmla="*/ 2147483646 w 467"/>
                    <a:gd name="T59" fmla="*/ 2147483646 h 609"/>
                    <a:gd name="T60" fmla="*/ 2147483646 w 467"/>
                    <a:gd name="T61" fmla="*/ 2147483646 h 609"/>
                    <a:gd name="T62" fmla="*/ 0 w 467"/>
                    <a:gd name="T63" fmla="*/ 2147483646 h 609"/>
                    <a:gd name="T64" fmla="*/ 0 w 467"/>
                    <a:gd name="T65" fmla="*/ 2147483646 h 609"/>
                    <a:gd name="T66" fmla="*/ 2147483646 w 467"/>
                    <a:gd name="T67" fmla="*/ 2147483646 h 609"/>
                    <a:gd name="T68" fmla="*/ 2147483646 w 467"/>
                    <a:gd name="T69" fmla="*/ 2147483646 h 609"/>
                    <a:gd name="T70" fmla="*/ 2147483646 w 467"/>
                    <a:gd name="T71" fmla="*/ 2147483646 h 609"/>
                    <a:gd name="T72" fmla="*/ 2147483646 w 467"/>
                    <a:gd name="T73" fmla="*/ 2147483646 h 609"/>
                    <a:gd name="T74" fmla="*/ 2147483646 w 467"/>
                    <a:gd name="T75" fmla="*/ 2147483646 h 609"/>
                    <a:gd name="T76" fmla="*/ 2147483646 w 467"/>
                    <a:gd name="T77" fmla="*/ 2147483646 h 60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7" h="609">
                      <a:moveTo>
                        <a:pt x="438" y="552"/>
                      </a:moveTo>
                      <a:lnTo>
                        <a:pt x="438" y="552"/>
                      </a:lnTo>
                      <a:cubicBezTo>
                        <a:pt x="85" y="552"/>
                        <a:pt x="85" y="552"/>
                        <a:pt x="85" y="552"/>
                      </a:cubicBezTo>
                      <a:cubicBezTo>
                        <a:pt x="63" y="552"/>
                        <a:pt x="56" y="538"/>
                        <a:pt x="56" y="524"/>
                      </a:cubicBezTo>
                      <a:cubicBezTo>
                        <a:pt x="56" y="29"/>
                        <a:pt x="56" y="29"/>
                        <a:pt x="56" y="29"/>
                      </a:cubicBezTo>
                      <a:cubicBezTo>
                        <a:pt x="56" y="15"/>
                        <a:pt x="63" y="0"/>
                        <a:pt x="85" y="0"/>
                      </a:cubicBezTo>
                      <a:cubicBezTo>
                        <a:pt x="233" y="0"/>
                        <a:pt x="233" y="0"/>
                        <a:pt x="233" y="0"/>
                      </a:cubicBezTo>
                      <a:cubicBezTo>
                        <a:pt x="233" y="107"/>
                        <a:pt x="233" y="107"/>
                        <a:pt x="233" y="107"/>
                      </a:cubicBezTo>
                      <a:cubicBezTo>
                        <a:pt x="233" y="163"/>
                        <a:pt x="233" y="163"/>
                        <a:pt x="233" y="163"/>
                      </a:cubicBezTo>
                      <a:cubicBezTo>
                        <a:pt x="233" y="191"/>
                        <a:pt x="261" y="220"/>
                        <a:pt x="290" y="220"/>
                      </a:cubicBezTo>
                      <a:cubicBezTo>
                        <a:pt x="346" y="220"/>
                        <a:pt x="346" y="220"/>
                        <a:pt x="346" y="220"/>
                      </a:cubicBezTo>
                      <a:cubicBezTo>
                        <a:pt x="466" y="220"/>
                        <a:pt x="466" y="220"/>
                        <a:pt x="466" y="220"/>
                      </a:cubicBezTo>
                      <a:cubicBezTo>
                        <a:pt x="466" y="446"/>
                        <a:pt x="466" y="446"/>
                        <a:pt x="466" y="446"/>
                      </a:cubicBezTo>
                      <a:cubicBezTo>
                        <a:pt x="466" y="524"/>
                        <a:pt x="466" y="524"/>
                        <a:pt x="466" y="524"/>
                      </a:cubicBezTo>
                      <a:cubicBezTo>
                        <a:pt x="466" y="538"/>
                        <a:pt x="459" y="552"/>
                        <a:pt x="438" y="552"/>
                      </a:cubicBezTo>
                      <a:close/>
                      <a:moveTo>
                        <a:pt x="290" y="191"/>
                      </a:moveTo>
                      <a:lnTo>
                        <a:pt x="290" y="191"/>
                      </a:lnTo>
                      <a:cubicBezTo>
                        <a:pt x="275" y="191"/>
                        <a:pt x="261" y="177"/>
                        <a:pt x="261" y="163"/>
                      </a:cubicBezTo>
                      <a:cubicBezTo>
                        <a:pt x="261" y="107"/>
                        <a:pt x="261" y="107"/>
                        <a:pt x="261" y="107"/>
                      </a:cubicBezTo>
                      <a:cubicBezTo>
                        <a:pt x="261" y="0"/>
                        <a:pt x="261" y="0"/>
                        <a:pt x="261" y="0"/>
                      </a:cubicBezTo>
                      <a:cubicBezTo>
                        <a:pt x="466" y="191"/>
                        <a:pt x="466" y="191"/>
                        <a:pt x="466" y="191"/>
                      </a:cubicBezTo>
                      <a:cubicBezTo>
                        <a:pt x="346" y="191"/>
                        <a:pt x="346" y="191"/>
                        <a:pt x="346" y="191"/>
                      </a:cubicBezTo>
                      <a:lnTo>
                        <a:pt x="290" y="191"/>
                      </a:lnTo>
                      <a:close/>
                      <a:moveTo>
                        <a:pt x="106" y="580"/>
                      </a:moveTo>
                      <a:lnTo>
                        <a:pt x="106" y="580"/>
                      </a:lnTo>
                      <a:cubicBezTo>
                        <a:pt x="127" y="580"/>
                        <a:pt x="127" y="580"/>
                        <a:pt x="127" y="580"/>
                      </a:cubicBezTo>
                      <a:cubicBezTo>
                        <a:pt x="311" y="580"/>
                        <a:pt x="311" y="580"/>
                        <a:pt x="311" y="580"/>
                      </a:cubicBezTo>
                      <a:cubicBezTo>
                        <a:pt x="353" y="580"/>
                        <a:pt x="353" y="580"/>
                        <a:pt x="353" y="580"/>
                      </a:cubicBezTo>
                      <a:cubicBezTo>
                        <a:pt x="410" y="580"/>
                        <a:pt x="410" y="580"/>
                        <a:pt x="410" y="580"/>
                      </a:cubicBezTo>
                      <a:cubicBezTo>
                        <a:pt x="410" y="594"/>
                        <a:pt x="403" y="608"/>
                        <a:pt x="381" y="608"/>
                      </a:cubicBezTo>
                      <a:cubicBezTo>
                        <a:pt x="56" y="608"/>
                        <a:pt x="56" y="608"/>
                        <a:pt x="56" y="608"/>
                      </a:cubicBezTo>
                      <a:cubicBezTo>
                        <a:pt x="21" y="608"/>
                        <a:pt x="0" y="580"/>
                        <a:pt x="0" y="552"/>
                      </a:cubicBezTo>
                      <a:cubicBezTo>
                        <a:pt x="0" y="85"/>
                        <a:pt x="0" y="85"/>
                        <a:pt x="0" y="85"/>
                      </a:cubicBezTo>
                      <a:cubicBezTo>
                        <a:pt x="0" y="71"/>
                        <a:pt x="7" y="57"/>
                        <a:pt x="28" y="57"/>
                      </a:cubicBezTo>
                      <a:cubicBezTo>
                        <a:pt x="28" y="142"/>
                        <a:pt x="28" y="142"/>
                        <a:pt x="28" y="142"/>
                      </a:cubicBezTo>
                      <a:cubicBezTo>
                        <a:pt x="28" y="474"/>
                        <a:pt x="28" y="474"/>
                        <a:pt x="28" y="474"/>
                      </a:cubicBezTo>
                      <a:cubicBezTo>
                        <a:pt x="28" y="524"/>
                        <a:pt x="28" y="524"/>
                        <a:pt x="28" y="524"/>
                      </a:cubicBezTo>
                      <a:cubicBezTo>
                        <a:pt x="28" y="552"/>
                        <a:pt x="49" y="580"/>
                        <a:pt x="85" y="580"/>
                      </a:cubicBezTo>
                      <a:lnTo>
                        <a:pt x="106" y="58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sz="2400">
                    <a:solidFill>
                      <a:srgbClr val="4F7D94"/>
                    </a:solidFill>
                    <a:cs typeface="+mn-ea"/>
                    <a:sym typeface="+mn-lt"/>
                  </a:endParaRPr>
                </a:p>
              </p:txBody>
            </p:sp>
          </p:grpSp>
        </p:grpSp>
        <p:sp>
          <p:nvSpPr>
            <p:cNvPr id="51" name="文本框 50"/>
            <p:cNvSpPr txBox="1"/>
            <p:nvPr/>
          </p:nvSpPr>
          <p:spPr>
            <a:xfrm>
              <a:off x="3929652" y="926377"/>
              <a:ext cx="1011556" cy="215444"/>
            </a:xfrm>
            <a:prstGeom prst="rect">
              <a:avLst/>
            </a:prstGeom>
            <a:noFill/>
          </p:spPr>
          <p:txBody>
            <a:bodyPr wrap="square" lIns="0" tIns="0" rIns="0" bIns="0" rtlCol="0">
              <a:spAutoFit/>
            </a:bodyPr>
            <a:lstStyle/>
            <a:p>
              <a:r>
                <a:rPr lang="en-US" altLang="zh-CN" sz="1400" spc="300" dirty="0">
                  <a:solidFill>
                    <a:srgbClr val="4F7D94"/>
                  </a:solidFill>
                  <a:cs typeface="+mn-ea"/>
                  <a:sym typeface="+mn-lt"/>
                </a:rPr>
                <a:t>PART-01</a:t>
              </a:r>
              <a:endParaRPr lang="zh-CN" altLang="en-US" sz="1400" spc="300" dirty="0">
                <a:solidFill>
                  <a:srgbClr val="4F7D94"/>
                </a:solidFill>
                <a:cs typeface="+mn-ea"/>
                <a:sym typeface="+mn-lt"/>
              </a:endParaRPr>
            </a:p>
          </p:txBody>
        </p:sp>
      </p:grpSp>
      <p:sp>
        <p:nvSpPr>
          <p:cNvPr id="112" name="Oval 7"/>
          <p:cNvSpPr>
            <a:spLocks noChangeArrowheads="1"/>
          </p:cNvSpPr>
          <p:nvPr/>
        </p:nvSpPr>
        <p:spPr bwMode="auto">
          <a:xfrm rot="2700000">
            <a:off x="4267890" y="4532651"/>
            <a:ext cx="951437" cy="940925"/>
          </a:xfrm>
          <a:prstGeom prst="roundRect">
            <a:avLst/>
          </a:prstGeom>
          <a:gradFill>
            <a:gsLst>
              <a:gs pos="0">
                <a:srgbClr val="6A9DB2"/>
              </a:gs>
              <a:gs pos="70000">
                <a:srgbClr val="4F7D94"/>
              </a:gs>
            </a:gsLst>
            <a:lin ang="5400000" scaled="1"/>
          </a:gra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113" name="Freeform 6"/>
          <p:cNvSpPr>
            <a:spLocks noEditPoints="1" noChangeArrowheads="1"/>
          </p:cNvSpPr>
          <p:nvPr/>
        </p:nvSpPr>
        <p:spPr bwMode="auto">
          <a:xfrm>
            <a:off x="4474009" y="4833259"/>
            <a:ext cx="542916" cy="357029"/>
          </a:xfrm>
          <a:custGeom>
            <a:avLst/>
            <a:gdLst>
              <a:gd name="T0" fmla="*/ 2147483647 w 176"/>
              <a:gd name="T1" fmla="*/ 2147483647 h 117"/>
              <a:gd name="T2" fmla="*/ 2147483647 w 176"/>
              <a:gd name="T3" fmla="*/ 2147483647 h 117"/>
              <a:gd name="T4" fmla="*/ 2147483647 w 176"/>
              <a:gd name="T5" fmla="*/ 2147483647 h 117"/>
              <a:gd name="T6" fmla="*/ 2147483647 w 176"/>
              <a:gd name="T7" fmla="*/ 2147483647 h 117"/>
              <a:gd name="T8" fmla="*/ 0 w 176"/>
              <a:gd name="T9" fmla="*/ 2147483647 h 117"/>
              <a:gd name="T10" fmla="*/ 0 w 176"/>
              <a:gd name="T11" fmla="*/ 2147483647 h 117"/>
              <a:gd name="T12" fmla="*/ 2147483647 w 176"/>
              <a:gd name="T13" fmla="*/ 2147483647 h 117"/>
              <a:gd name="T14" fmla="*/ 2147483647 w 176"/>
              <a:gd name="T15" fmla="*/ 2147483647 h 117"/>
              <a:gd name="T16" fmla="*/ 2147483647 w 176"/>
              <a:gd name="T17" fmla="*/ 2147483647 h 117"/>
              <a:gd name="T18" fmla="*/ 2147483647 w 176"/>
              <a:gd name="T19" fmla="*/ 2147483647 h 117"/>
              <a:gd name="T20" fmla="*/ 2147483647 w 176"/>
              <a:gd name="T21" fmla="*/ 2147483647 h 117"/>
              <a:gd name="T22" fmla="*/ 2147483647 w 176"/>
              <a:gd name="T23" fmla="*/ 0 h 117"/>
              <a:gd name="T24" fmla="*/ 2147483647 w 176"/>
              <a:gd name="T25" fmla="*/ 0 h 117"/>
              <a:gd name="T26" fmla="*/ 2147483647 w 176"/>
              <a:gd name="T27" fmla="*/ 2147483647 h 117"/>
              <a:gd name="T28" fmla="*/ 2147483647 w 176"/>
              <a:gd name="T29" fmla="*/ 2147483647 h 117"/>
              <a:gd name="T30" fmla="*/ 2147483647 w 176"/>
              <a:gd name="T31" fmla="*/ 2147483647 h 117"/>
              <a:gd name="T32" fmla="*/ 2147483647 w 176"/>
              <a:gd name="T33" fmla="*/ 2147483647 h 117"/>
              <a:gd name="T34" fmla="*/ 2147483647 w 176"/>
              <a:gd name="T35" fmla="*/ 2147483647 h 117"/>
              <a:gd name="T36" fmla="*/ 2147483647 w 176"/>
              <a:gd name="T37" fmla="*/ 2147483647 h 117"/>
              <a:gd name="T38" fmla="*/ 2147483647 w 176"/>
              <a:gd name="T39" fmla="*/ 2147483647 h 117"/>
              <a:gd name="T40" fmla="*/ 2147483647 w 176"/>
              <a:gd name="T41" fmla="*/ 2147483647 h 117"/>
              <a:gd name="T42" fmla="*/ 2147483647 w 176"/>
              <a:gd name="T43" fmla="*/ 2147483647 h 117"/>
              <a:gd name="T44" fmla="*/ 2147483647 w 176"/>
              <a:gd name="T45" fmla="*/ 2147483647 h 117"/>
              <a:gd name="T46" fmla="*/ 2147483647 w 176"/>
              <a:gd name="T47" fmla="*/ 2147483647 h 117"/>
              <a:gd name="T48" fmla="*/ 2147483647 w 176"/>
              <a:gd name="T49" fmla="*/ 2147483647 h 117"/>
              <a:gd name="T50" fmla="*/ 2147483647 w 176"/>
              <a:gd name="T51" fmla="*/ 2147483647 h 117"/>
              <a:gd name="T52" fmla="*/ 2147483647 w 176"/>
              <a:gd name="T53" fmla="*/ 2147483647 h 117"/>
              <a:gd name="T54" fmla="*/ 2147483647 w 176"/>
              <a:gd name="T55" fmla="*/ 2147483647 h 117"/>
              <a:gd name="T56" fmla="*/ 2147483647 w 176"/>
              <a:gd name="T57" fmla="*/ 2147483647 h 117"/>
              <a:gd name="T58" fmla="*/ 2147483647 w 176"/>
              <a:gd name="T59" fmla="*/ 2147483647 h 117"/>
              <a:gd name="T60" fmla="*/ 2147483647 w 176"/>
              <a:gd name="T61" fmla="*/ 2147483647 h 117"/>
              <a:gd name="T62" fmla="*/ 2147483647 w 176"/>
              <a:gd name="T63" fmla="*/ 2147483647 h 117"/>
              <a:gd name="T64" fmla="*/ 2147483647 w 176"/>
              <a:gd name="T65" fmla="*/ 2147483647 h 117"/>
              <a:gd name="T66" fmla="*/ 2147483647 w 176"/>
              <a:gd name="T67" fmla="*/ 2147483647 h 1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6"/>
              <a:gd name="T103" fmla="*/ 0 h 117"/>
              <a:gd name="T104" fmla="*/ 176 w 176"/>
              <a:gd name="T105" fmla="*/ 117 h 1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6" h="117">
                <a:moveTo>
                  <a:pt x="176" y="99"/>
                </a:moveTo>
                <a:cubicBezTo>
                  <a:pt x="176" y="108"/>
                  <a:pt x="176" y="108"/>
                  <a:pt x="176" y="108"/>
                </a:cubicBezTo>
                <a:cubicBezTo>
                  <a:pt x="176" y="113"/>
                  <a:pt x="169" y="117"/>
                  <a:pt x="161" y="117"/>
                </a:cubicBezTo>
                <a:cubicBezTo>
                  <a:pt x="15" y="117"/>
                  <a:pt x="15" y="117"/>
                  <a:pt x="15" y="117"/>
                </a:cubicBezTo>
                <a:cubicBezTo>
                  <a:pt x="7" y="117"/>
                  <a:pt x="0" y="113"/>
                  <a:pt x="0" y="108"/>
                </a:cubicBezTo>
                <a:cubicBezTo>
                  <a:pt x="0" y="99"/>
                  <a:pt x="0" y="99"/>
                  <a:pt x="0" y="99"/>
                </a:cubicBezTo>
                <a:cubicBezTo>
                  <a:pt x="15" y="99"/>
                  <a:pt x="15" y="99"/>
                  <a:pt x="15" y="99"/>
                </a:cubicBezTo>
                <a:cubicBezTo>
                  <a:pt x="161" y="99"/>
                  <a:pt x="161" y="99"/>
                  <a:pt x="161" y="99"/>
                </a:cubicBezTo>
                <a:lnTo>
                  <a:pt x="176" y="99"/>
                </a:lnTo>
                <a:close/>
                <a:moveTo>
                  <a:pt x="24" y="79"/>
                </a:moveTo>
                <a:cubicBezTo>
                  <a:pt x="24" y="14"/>
                  <a:pt x="24" y="14"/>
                  <a:pt x="24" y="14"/>
                </a:cubicBezTo>
                <a:cubicBezTo>
                  <a:pt x="24" y="6"/>
                  <a:pt x="30" y="0"/>
                  <a:pt x="38" y="0"/>
                </a:cubicBezTo>
                <a:cubicBezTo>
                  <a:pt x="138" y="0"/>
                  <a:pt x="138" y="0"/>
                  <a:pt x="138" y="0"/>
                </a:cubicBezTo>
                <a:cubicBezTo>
                  <a:pt x="146" y="0"/>
                  <a:pt x="152" y="6"/>
                  <a:pt x="152" y="14"/>
                </a:cubicBezTo>
                <a:cubicBezTo>
                  <a:pt x="152" y="79"/>
                  <a:pt x="152" y="79"/>
                  <a:pt x="152" y="79"/>
                </a:cubicBezTo>
                <a:cubicBezTo>
                  <a:pt x="152" y="87"/>
                  <a:pt x="146" y="93"/>
                  <a:pt x="138" y="93"/>
                </a:cubicBezTo>
                <a:cubicBezTo>
                  <a:pt x="38" y="93"/>
                  <a:pt x="38" y="93"/>
                  <a:pt x="38" y="93"/>
                </a:cubicBezTo>
                <a:cubicBezTo>
                  <a:pt x="30" y="93"/>
                  <a:pt x="24" y="87"/>
                  <a:pt x="24" y="79"/>
                </a:cubicBezTo>
                <a:close/>
                <a:moveTo>
                  <a:pt x="35" y="79"/>
                </a:moveTo>
                <a:cubicBezTo>
                  <a:pt x="35" y="80"/>
                  <a:pt x="37" y="82"/>
                  <a:pt x="38" y="82"/>
                </a:cubicBezTo>
                <a:cubicBezTo>
                  <a:pt x="138" y="82"/>
                  <a:pt x="138" y="82"/>
                  <a:pt x="138" y="82"/>
                </a:cubicBezTo>
                <a:cubicBezTo>
                  <a:pt x="139" y="82"/>
                  <a:pt x="141" y="80"/>
                  <a:pt x="141" y="79"/>
                </a:cubicBezTo>
                <a:cubicBezTo>
                  <a:pt x="141" y="14"/>
                  <a:pt x="141" y="14"/>
                  <a:pt x="141" y="14"/>
                </a:cubicBezTo>
                <a:cubicBezTo>
                  <a:pt x="141" y="13"/>
                  <a:pt x="139" y="11"/>
                  <a:pt x="138" y="11"/>
                </a:cubicBezTo>
                <a:cubicBezTo>
                  <a:pt x="38" y="11"/>
                  <a:pt x="38" y="11"/>
                  <a:pt x="38" y="11"/>
                </a:cubicBezTo>
                <a:cubicBezTo>
                  <a:pt x="37" y="11"/>
                  <a:pt x="35" y="13"/>
                  <a:pt x="35" y="14"/>
                </a:cubicBezTo>
                <a:lnTo>
                  <a:pt x="35" y="79"/>
                </a:lnTo>
                <a:close/>
                <a:moveTo>
                  <a:pt x="97" y="107"/>
                </a:moveTo>
                <a:cubicBezTo>
                  <a:pt x="97" y="106"/>
                  <a:pt x="96" y="105"/>
                  <a:pt x="95" y="105"/>
                </a:cubicBezTo>
                <a:cubicBezTo>
                  <a:pt x="81" y="105"/>
                  <a:pt x="81" y="105"/>
                  <a:pt x="81" y="105"/>
                </a:cubicBezTo>
                <a:cubicBezTo>
                  <a:pt x="80" y="105"/>
                  <a:pt x="79" y="106"/>
                  <a:pt x="79" y="107"/>
                </a:cubicBezTo>
                <a:cubicBezTo>
                  <a:pt x="79" y="107"/>
                  <a:pt x="80" y="108"/>
                  <a:pt x="81" y="108"/>
                </a:cubicBezTo>
                <a:cubicBezTo>
                  <a:pt x="95" y="108"/>
                  <a:pt x="95" y="108"/>
                  <a:pt x="95" y="108"/>
                </a:cubicBezTo>
                <a:cubicBezTo>
                  <a:pt x="96" y="108"/>
                  <a:pt x="97" y="107"/>
                  <a:pt x="97" y="107"/>
                </a:cubicBezTo>
                <a:close/>
              </a:path>
            </a:pathLst>
          </a:custGeom>
          <a:solidFill>
            <a:schemeClr val="bg1"/>
          </a:solidFill>
          <a:ln>
            <a:noFill/>
          </a:ln>
        </p:spPr>
        <p:txBody>
          <a:bodyPr/>
          <a:lstStyle/>
          <a:p>
            <a:endParaRPr lang="zh-CN" altLang="en-US" dirty="0">
              <a:solidFill>
                <a:schemeClr val="tx1">
                  <a:lumMod val="75000"/>
                  <a:lumOff val="25000"/>
                </a:schemeClr>
              </a:solidFill>
              <a:cs typeface="+mn-ea"/>
              <a:sym typeface="+mn-lt"/>
            </a:endParaRPr>
          </a:p>
        </p:txBody>
      </p:sp>
      <p:sp>
        <p:nvSpPr>
          <p:cNvPr id="114" name="Oval 13"/>
          <p:cNvSpPr>
            <a:spLocks noChangeArrowheads="1"/>
          </p:cNvSpPr>
          <p:nvPr/>
        </p:nvSpPr>
        <p:spPr bwMode="auto">
          <a:xfrm rot="2700000">
            <a:off x="9907013" y="4532651"/>
            <a:ext cx="951437" cy="940925"/>
          </a:xfrm>
          <a:prstGeom prst="roundRect">
            <a:avLst/>
          </a:prstGeom>
          <a:gradFill>
            <a:gsLst>
              <a:gs pos="0">
                <a:srgbClr val="6A9DB2"/>
              </a:gs>
              <a:gs pos="70000">
                <a:srgbClr val="4F7D94"/>
              </a:gs>
            </a:gsLst>
            <a:lin ang="5400000" scaled="1"/>
          </a:gra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115" name="Freeform 7"/>
          <p:cNvSpPr>
            <a:spLocks noEditPoints="1" noChangeArrowheads="1"/>
          </p:cNvSpPr>
          <p:nvPr/>
        </p:nvSpPr>
        <p:spPr bwMode="auto">
          <a:xfrm>
            <a:off x="10115347" y="4778008"/>
            <a:ext cx="510625" cy="467532"/>
          </a:xfrm>
          <a:custGeom>
            <a:avLst/>
            <a:gdLst>
              <a:gd name="T0" fmla="*/ 2147483647 w 177"/>
              <a:gd name="T1" fmla="*/ 2147483647 h 164"/>
              <a:gd name="T2" fmla="*/ 2147483647 w 177"/>
              <a:gd name="T3" fmla="*/ 2147483647 h 164"/>
              <a:gd name="T4" fmla="*/ 2147483647 w 177"/>
              <a:gd name="T5" fmla="*/ 2147483647 h 164"/>
              <a:gd name="T6" fmla="*/ 2147483647 w 177"/>
              <a:gd name="T7" fmla="*/ 2147483647 h 164"/>
              <a:gd name="T8" fmla="*/ 2147483647 w 177"/>
              <a:gd name="T9" fmla="*/ 2147483647 h 164"/>
              <a:gd name="T10" fmla="*/ 2147483647 w 177"/>
              <a:gd name="T11" fmla="*/ 2147483647 h 164"/>
              <a:gd name="T12" fmla="*/ 2147483647 w 177"/>
              <a:gd name="T13" fmla="*/ 2147483647 h 164"/>
              <a:gd name="T14" fmla="*/ 2147483647 w 177"/>
              <a:gd name="T15" fmla="*/ 2147483647 h 164"/>
              <a:gd name="T16" fmla="*/ 2147483647 w 177"/>
              <a:gd name="T17" fmla="*/ 2147483647 h 164"/>
              <a:gd name="T18" fmla="*/ 2147483647 w 177"/>
              <a:gd name="T19" fmla="*/ 2147483647 h 164"/>
              <a:gd name="T20" fmla="*/ 2147483647 w 177"/>
              <a:gd name="T21" fmla="*/ 2147483647 h 164"/>
              <a:gd name="T22" fmla="*/ 2147483647 w 177"/>
              <a:gd name="T23" fmla="*/ 0 h 164"/>
              <a:gd name="T24" fmla="*/ 2147483647 w 177"/>
              <a:gd name="T25" fmla="*/ 2147483647 h 164"/>
              <a:gd name="T26" fmla="*/ 2147483647 w 177"/>
              <a:gd name="T27" fmla="*/ 2147483647 h 164"/>
              <a:gd name="T28" fmla="*/ 2147483647 w 177"/>
              <a:gd name="T29" fmla="*/ 2147483647 h 164"/>
              <a:gd name="T30" fmla="*/ 2147483647 w 177"/>
              <a:gd name="T31" fmla="*/ 2147483647 h 164"/>
              <a:gd name="T32" fmla="*/ 2147483647 w 177"/>
              <a:gd name="T33" fmla="*/ 2147483647 h 164"/>
              <a:gd name="T34" fmla="*/ 2147483647 w 177"/>
              <a:gd name="T35" fmla="*/ 2147483647 h 164"/>
              <a:gd name="T36" fmla="*/ 2147483647 w 177"/>
              <a:gd name="T37" fmla="*/ 2147483647 h 164"/>
              <a:gd name="T38" fmla="*/ 2147483647 w 177"/>
              <a:gd name="T39" fmla="*/ 2147483647 h 164"/>
              <a:gd name="T40" fmla="*/ 2147483647 w 177"/>
              <a:gd name="T41" fmla="*/ 2147483647 h 164"/>
              <a:gd name="T42" fmla="*/ 2147483647 w 177"/>
              <a:gd name="T43" fmla="*/ 2147483647 h 164"/>
              <a:gd name="T44" fmla="*/ 2147483647 w 177"/>
              <a:gd name="T45" fmla="*/ 2147483647 h 164"/>
              <a:gd name="T46" fmla="*/ 2147483647 w 177"/>
              <a:gd name="T47" fmla="*/ 2147483647 h 164"/>
              <a:gd name="T48" fmla="*/ 2147483647 w 177"/>
              <a:gd name="T49" fmla="*/ 2147483647 h 164"/>
              <a:gd name="T50" fmla="*/ 2147483647 w 177"/>
              <a:gd name="T51" fmla="*/ 2147483647 h 164"/>
              <a:gd name="T52" fmla="*/ 2147483647 w 177"/>
              <a:gd name="T53" fmla="*/ 2147483647 h 164"/>
              <a:gd name="T54" fmla="*/ 2147483647 w 177"/>
              <a:gd name="T55" fmla="*/ 2147483647 h 164"/>
              <a:gd name="T56" fmla="*/ 2147483647 w 177"/>
              <a:gd name="T57" fmla="*/ 2147483647 h 164"/>
              <a:gd name="T58" fmla="*/ 2147483647 w 177"/>
              <a:gd name="T59" fmla="*/ 0 h 164"/>
              <a:gd name="T60" fmla="*/ 2147483647 w 177"/>
              <a:gd name="T61" fmla="*/ 2147483647 h 164"/>
              <a:gd name="T62" fmla="*/ 2147483647 w 177"/>
              <a:gd name="T63" fmla="*/ 2147483647 h 164"/>
              <a:gd name="T64" fmla="*/ 2147483647 w 177"/>
              <a:gd name="T65" fmla="*/ 2147483647 h 164"/>
              <a:gd name="T66" fmla="*/ 2147483647 w 177"/>
              <a:gd name="T67" fmla="*/ 2147483647 h 164"/>
              <a:gd name="T68" fmla="*/ 2147483647 w 177"/>
              <a:gd name="T69" fmla="*/ 2147483647 h 164"/>
              <a:gd name="T70" fmla="*/ 2147483647 w 177"/>
              <a:gd name="T71" fmla="*/ 2147483647 h 164"/>
              <a:gd name="T72" fmla="*/ 2147483647 w 177"/>
              <a:gd name="T73" fmla="*/ 2147483647 h 164"/>
              <a:gd name="T74" fmla="*/ 2147483647 w 177"/>
              <a:gd name="T75" fmla="*/ 2147483647 h 164"/>
              <a:gd name="T76" fmla="*/ 2147483647 w 177"/>
              <a:gd name="T77" fmla="*/ 2147483647 h 164"/>
              <a:gd name="T78" fmla="*/ 2147483647 w 177"/>
              <a:gd name="T79" fmla="*/ 2147483647 h 164"/>
              <a:gd name="T80" fmla="*/ 2147483647 w 177"/>
              <a:gd name="T81" fmla="*/ 2147483647 h 1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7"/>
              <a:gd name="T124" fmla="*/ 0 h 164"/>
              <a:gd name="T125" fmla="*/ 177 w 177"/>
              <a:gd name="T126" fmla="*/ 164 h 1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7" h="164">
                <a:moveTo>
                  <a:pt x="31" y="94"/>
                </a:moveTo>
                <a:cubicBezTo>
                  <a:pt x="19" y="94"/>
                  <a:pt x="19" y="94"/>
                  <a:pt x="19" y="94"/>
                </a:cubicBezTo>
                <a:cubicBezTo>
                  <a:pt x="9" y="94"/>
                  <a:pt x="1" y="89"/>
                  <a:pt x="1" y="79"/>
                </a:cubicBezTo>
                <a:cubicBezTo>
                  <a:pt x="1" y="72"/>
                  <a:pt x="0" y="47"/>
                  <a:pt x="12" y="47"/>
                </a:cubicBezTo>
                <a:cubicBezTo>
                  <a:pt x="14" y="47"/>
                  <a:pt x="24" y="55"/>
                  <a:pt x="36" y="55"/>
                </a:cubicBezTo>
                <a:cubicBezTo>
                  <a:pt x="40" y="55"/>
                  <a:pt x="44" y="54"/>
                  <a:pt x="48" y="52"/>
                </a:cubicBezTo>
                <a:cubicBezTo>
                  <a:pt x="48" y="54"/>
                  <a:pt x="48" y="57"/>
                  <a:pt x="48" y="59"/>
                </a:cubicBezTo>
                <a:cubicBezTo>
                  <a:pt x="48" y="67"/>
                  <a:pt x="50" y="75"/>
                  <a:pt x="55" y="82"/>
                </a:cubicBezTo>
                <a:cubicBezTo>
                  <a:pt x="46" y="82"/>
                  <a:pt x="37" y="86"/>
                  <a:pt x="31" y="94"/>
                </a:cubicBezTo>
                <a:close/>
                <a:moveTo>
                  <a:pt x="36" y="47"/>
                </a:moveTo>
                <a:cubicBezTo>
                  <a:pt x="23" y="47"/>
                  <a:pt x="12" y="36"/>
                  <a:pt x="12" y="23"/>
                </a:cubicBezTo>
                <a:cubicBezTo>
                  <a:pt x="12" y="10"/>
                  <a:pt x="23" y="0"/>
                  <a:pt x="36" y="0"/>
                </a:cubicBezTo>
                <a:cubicBezTo>
                  <a:pt x="49" y="0"/>
                  <a:pt x="59" y="10"/>
                  <a:pt x="59" y="23"/>
                </a:cubicBezTo>
                <a:cubicBezTo>
                  <a:pt x="59" y="36"/>
                  <a:pt x="49" y="47"/>
                  <a:pt x="36" y="47"/>
                </a:cubicBezTo>
                <a:close/>
                <a:moveTo>
                  <a:pt x="129" y="164"/>
                </a:moveTo>
                <a:cubicBezTo>
                  <a:pt x="49" y="164"/>
                  <a:pt x="49" y="164"/>
                  <a:pt x="49" y="164"/>
                </a:cubicBezTo>
                <a:cubicBezTo>
                  <a:pt x="34" y="164"/>
                  <a:pt x="24" y="155"/>
                  <a:pt x="24" y="140"/>
                </a:cubicBezTo>
                <a:cubicBezTo>
                  <a:pt x="24" y="120"/>
                  <a:pt x="29" y="88"/>
                  <a:pt x="56" y="88"/>
                </a:cubicBezTo>
                <a:cubicBezTo>
                  <a:pt x="59" y="88"/>
                  <a:pt x="70" y="101"/>
                  <a:pt x="89" y="101"/>
                </a:cubicBezTo>
                <a:cubicBezTo>
                  <a:pt x="107" y="101"/>
                  <a:pt x="118" y="88"/>
                  <a:pt x="121" y="88"/>
                </a:cubicBezTo>
                <a:cubicBezTo>
                  <a:pt x="148" y="88"/>
                  <a:pt x="153" y="120"/>
                  <a:pt x="153" y="140"/>
                </a:cubicBezTo>
                <a:cubicBezTo>
                  <a:pt x="153" y="155"/>
                  <a:pt x="143" y="164"/>
                  <a:pt x="129" y="164"/>
                </a:cubicBezTo>
                <a:close/>
                <a:moveTo>
                  <a:pt x="89" y="94"/>
                </a:moveTo>
                <a:cubicBezTo>
                  <a:pt x="69" y="94"/>
                  <a:pt x="53" y="78"/>
                  <a:pt x="53" y="59"/>
                </a:cubicBezTo>
                <a:cubicBezTo>
                  <a:pt x="53" y="39"/>
                  <a:pt x="69" y="23"/>
                  <a:pt x="89" y="23"/>
                </a:cubicBezTo>
                <a:cubicBezTo>
                  <a:pt x="108" y="23"/>
                  <a:pt x="124" y="39"/>
                  <a:pt x="124" y="59"/>
                </a:cubicBezTo>
                <a:cubicBezTo>
                  <a:pt x="124" y="78"/>
                  <a:pt x="108" y="94"/>
                  <a:pt x="89" y="94"/>
                </a:cubicBezTo>
                <a:close/>
                <a:moveTo>
                  <a:pt x="141" y="47"/>
                </a:moveTo>
                <a:cubicBezTo>
                  <a:pt x="128" y="47"/>
                  <a:pt x="118" y="36"/>
                  <a:pt x="118" y="23"/>
                </a:cubicBezTo>
                <a:cubicBezTo>
                  <a:pt x="118" y="10"/>
                  <a:pt x="128" y="0"/>
                  <a:pt x="141" y="0"/>
                </a:cubicBezTo>
                <a:cubicBezTo>
                  <a:pt x="154" y="0"/>
                  <a:pt x="165" y="10"/>
                  <a:pt x="165" y="23"/>
                </a:cubicBezTo>
                <a:cubicBezTo>
                  <a:pt x="165" y="36"/>
                  <a:pt x="154" y="47"/>
                  <a:pt x="141" y="47"/>
                </a:cubicBezTo>
                <a:close/>
                <a:moveTo>
                  <a:pt x="159" y="94"/>
                </a:moveTo>
                <a:cubicBezTo>
                  <a:pt x="146" y="94"/>
                  <a:pt x="146" y="94"/>
                  <a:pt x="146" y="94"/>
                </a:cubicBezTo>
                <a:cubicBezTo>
                  <a:pt x="140" y="86"/>
                  <a:pt x="132" y="82"/>
                  <a:pt x="122" y="82"/>
                </a:cubicBezTo>
                <a:cubicBezTo>
                  <a:pt x="127" y="75"/>
                  <a:pt x="130" y="67"/>
                  <a:pt x="130" y="59"/>
                </a:cubicBezTo>
                <a:cubicBezTo>
                  <a:pt x="130" y="57"/>
                  <a:pt x="129" y="54"/>
                  <a:pt x="129" y="52"/>
                </a:cubicBezTo>
                <a:cubicBezTo>
                  <a:pt x="133" y="54"/>
                  <a:pt x="137" y="55"/>
                  <a:pt x="141" y="55"/>
                </a:cubicBezTo>
                <a:cubicBezTo>
                  <a:pt x="154" y="55"/>
                  <a:pt x="163" y="47"/>
                  <a:pt x="165" y="47"/>
                </a:cubicBezTo>
                <a:cubicBezTo>
                  <a:pt x="177" y="47"/>
                  <a:pt x="177" y="72"/>
                  <a:pt x="177" y="79"/>
                </a:cubicBezTo>
                <a:cubicBezTo>
                  <a:pt x="177" y="89"/>
                  <a:pt x="168" y="94"/>
                  <a:pt x="159" y="94"/>
                </a:cubicBezTo>
                <a:close/>
              </a:path>
            </a:pathLst>
          </a:custGeom>
          <a:solidFill>
            <a:schemeClr val="bg1"/>
          </a:solidFill>
          <a:ln>
            <a:noFill/>
          </a:ln>
        </p:spPr>
        <p:txBody>
          <a:bodyPr lIns="90170" tIns="46990" rIns="90170" bIns="46990"/>
          <a:lstStyle/>
          <a:p>
            <a:endParaRPr lang="zh-CN" altLang="en-US" dirty="0">
              <a:solidFill>
                <a:schemeClr val="tx1">
                  <a:lumMod val="75000"/>
                  <a:lumOff val="25000"/>
                </a:schemeClr>
              </a:solidFill>
              <a:cs typeface="+mn-ea"/>
              <a:sym typeface="+mn-lt"/>
            </a:endParaRPr>
          </a:p>
        </p:txBody>
      </p:sp>
      <p:sp>
        <p:nvSpPr>
          <p:cNvPr id="116" name="Oval 4"/>
          <p:cNvSpPr>
            <a:spLocks noChangeArrowheads="1"/>
          </p:cNvSpPr>
          <p:nvPr/>
        </p:nvSpPr>
        <p:spPr bwMode="auto">
          <a:xfrm rot="2700000">
            <a:off x="1509071" y="2218188"/>
            <a:ext cx="951437" cy="940925"/>
          </a:xfrm>
          <a:prstGeom prst="roundRect">
            <a:avLst/>
          </a:prstGeom>
          <a:gradFill>
            <a:gsLst>
              <a:gs pos="0">
                <a:srgbClr val="6A9DB2"/>
              </a:gs>
              <a:gs pos="70000">
                <a:srgbClr val="4F7D94"/>
              </a:gs>
            </a:gsLst>
            <a:lin ang="5400000" scaled="1"/>
          </a:gra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117" name="Freeform 8"/>
          <p:cNvSpPr>
            <a:spLocks noEditPoints="1" noChangeArrowheads="1"/>
          </p:cNvSpPr>
          <p:nvPr/>
        </p:nvSpPr>
        <p:spPr bwMode="auto">
          <a:xfrm>
            <a:off x="1812845" y="2443933"/>
            <a:ext cx="343888" cy="506756"/>
          </a:xfrm>
          <a:custGeom>
            <a:avLst/>
            <a:gdLst>
              <a:gd name="T0" fmla="*/ 2147483647 w 94"/>
              <a:gd name="T1" fmla="*/ 2147483647 h 140"/>
              <a:gd name="T2" fmla="*/ 2147483647 w 94"/>
              <a:gd name="T3" fmla="*/ 2147483647 h 140"/>
              <a:gd name="T4" fmla="*/ 2147483647 w 94"/>
              <a:gd name="T5" fmla="*/ 2147483647 h 140"/>
              <a:gd name="T6" fmla="*/ 2147483647 w 94"/>
              <a:gd name="T7" fmla="*/ 2147483647 h 140"/>
              <a:gd name="T8" fmla="*/ 2147483647 w 94"/>
              <a:gd name="T9" fmla="*/ 2147483647 h 140"/>
              <a:gd name="T10" fmla="*/ 2147483647 w 94"/>
              <a:gd name="T11" fmla="*/ 2147483647 h 140"/>
              <a:gd name="T12" fmla="*/ 0 w 94"/>
              <a:gd name="T13" fmla="*/ 2147483647 h 140"/>
              <a:gd name="T14" fmla="*/ 2147483647 w 94"/>
              <a:gd name="T15" fmla="*/ 2147483647 h 140"/>
              <a:gd name="T16" fmla="*/ 2147483647 w 94"/>
              <a:gd name="T17" fmla="*/ 2147483647 h 140"/>
              <a:gd name="T18" fmla="*/ 0 w 94"/>
              <a:gd name="T19" fmla="*/ 2147483647 h 140"/>
              <a:gd name="T20" fmla="*/ 2147483647 w 94"/>
              <a:gd name="T21" fmla="*/ 0 h 140"/>
              <a:gd name="T22" fmla="*/ 2147483647 w 94"/>
              <a:gd name="T23" fmla="*/ 2147483647 h 140"/>
              <a:gd name="T24" fmla="*/ 2147483647 w 94"/>
              <a:gd name="T25" fmla="*/ 2147483647 h 140"/>
              <a:gd name="T26" fmla="*/ 2147483647 w 94"/>
              <a:gd name="T27" fmla="*/ 2147483647 h 140"/>
              <a:gd name="T28" fmla="*/ 2147483647 w 94"/>
              <a:gd name="T29" fmla="*/ 2147483647 h 140"/>
              <a:gd name="T30" fmla="*/ 2147483647 w 94"/>
              <a:gd name="T31" fmla="*/ 2147483647 h 140"/>
              <a:gd name="T32" fmla="*/ 2147483647 w 94"/>
              <a:gd name="T33" fmla="*/ 2147483647 h 140"/>
              <a:gd name="T34" fmla="*/ 2147483647 w 94"/>
              <a:gd name="T35" fmla="*/ 2147483647 h 140"/>
              <a:gd name="T36" fmla="*/ 2147483647 w 94"/>
              <a:gd name="T37" fmla="*/ 2147483647 h 140"/>
              <a:gd name="T38" fmla="*/ 2147483647 w 94"/>
              <a:gd name="T39" fmla="*/ 2147483647 h 140"/>
              <a:gd name="T40" fmla="*/ 2147483647 w 94"/>
              <a:gd name="T41" fmla="*/ 2147483647 h 140"/>
              <a:gd name="T42" fmla="*/ 2147483647 w 94"/>
              <a:gd name="T43" fmla="*/ 2147483647 h 140"/>
              <a:gd name="T44" fmla="*/ 2147483647 w 94"/>
              <a:gd name="T45" fmla="*/ 2147483647 h 140"/>
              <a:gd name="T46" fmla="*/ 2147483647 w 94"/>
              <a:gd name="T47" fmla="*/ 2147483647 h 140"/>
              <a:gd name="T48" fmla="*/ 2147483647 w 94"/>
              <a:gd name="T49" fmla="*/ 2147483647 h 140"/>
              <a:gd name="T50" fmla="*/ 2147483647 w 94"/>
              <a:gd name="T51" fmla="*/ 2147483647 h 140"/>
              <a:gd name="T52" fmla="*/ 2147483647 w 94"/>
              <a:gd name="T53" fmla="*/ 2147483647 h 140"/>
              <a:gd name="T54" fmla="*/ 2147483647 w 94"/>
              <a:gd name="T55" fmla="*/ 2147483647 h 140"/>
              <a:gd name="T56" fmla="*/ 2147483647 w 94"/>
              <a:gd name="T57" fmla="*/ 2147483647 h 140"/>
              <a:gd name="T58" fmla="*/ 2147483647 w 94"/>
              <a:gd name="T59" fmla="*/ 2147483647 h 140"/>
              <a:gd name="T60" fmla="*/ 2147483647 w 94"/>
              <a:gd name="T61" fmla="*/ 2147483647 h 140"/>
              <a:gd name="T62" fmla="*/ 2147483647 w 94"/>
              <a:gd name="T63" fmla="*/ 2147483647 h 140"/>
              <a:gd name="T64" fmla="*/ 2147483647 w 94"/>
              <a:gd name="T65" fmla="*/ 2147483647 h 140"/>
              <a:gd name="T66" fmla="*/ 2147483647 w 94"/>
              <a:gd name="T67" fmla="*/ 2147483647 h 140"/>
              <a:gd name="T68" fmla="*/ 2147483647 w 94"/>
              <a:gd name="T69" fmla="*/ 2147483647 h 1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
              <a:gd name="T106" fmla="*/ 0 h 140"/>
              <a:gd name="T107" fmla="*/ 94 w 94"/>
              <a:gd name="T108" fmla="*/ 140 h 14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 h="140">
                <a:moveTo>
                  <a:pt x="85" y="44"/>
                </a:moveTo>
                <a:cubicBezTo>
                  <a:pt x="84" y="77"/>
                  <a:pt x="61" y="85"/>
                  <a:pt x="45" y="90"/>
                </a:cubicBezTo>
                <a:cubicBezTo>
                  <a:pt x="31" y="94"/>
                  <a:pt x="26" y="96"/>
                  <a:pt x="26" y="105"/>
                </a:cubicBezTo>
                <a:cubicBezTo>
                  <a:pt x="26" y="108"/>
                  <a:pt x="26" y="108"/>
                  <a:pt x="26" y="108"/>
                </a:cubicBezTo>
                <a:cubicBezTo>
                  <a:pt x="31" y="111"/>
                  <a:pt x="35" y="116"/>
                  <a:pt x="35" y="123"/>
                </a:cubicBezTo>
                <a:cubicBezTo>
                  <a:pt x="35" y="132"/>
                  <a:pt x="27" y="140"/>
                  <a:pt x="17" y="140"/>
                </a:cubicBezTo>
                <a:cubicBezTo>
                  <a:pt x="8" y="140"/>
                  <a:pt x="0" y="132"/>
                  <a:pt x="0" y="123"/>
                </a:cubicBezTo>
                <a:cubicBezTo>
                  <a:pt x="0" y="116"/>
                  <a:pt x="3" y="111"/>
                  <a:pt x="9" y="108"/>
                </a:cubicBezTo>
                <a:cubicBezTo>
                  <a:pt x="9" y="33"/>
                  <a:pt x="9" y="33"/>
                  <a:pt x="9" y="33"/>
                </a:cubicBezTo>
                <a:cubicBezTo>
                  <a:pt x="3" y="29"/>
                  <a:pt x="0" y="24"/>
                  <a:pt x="0" y="17"/>
                </a:cubicBezTo>
                <a:cubicBezTo>
                  <a:pt x="0" y="8"/>
                  <a:pt x="8" y="0"/>
                  <a:pt x="17" y="0"/>
                </a:cubicBezTo>
                <a:cubicBezTo>
                  <a:pt x="27" y="0"/>
                  <a:pt x="35" y="8"/>
                  <a:pt x="35" y="17"/>
                </a:cubicBezTo>
                <a:cubicBezTo>
                  <a:pt x="35" y="24"/>
                  <a:pt x="31" y="29"/>
                  <a:pt x="26" y="33"/>
                </a:cubicBezTo>
                <a:cubicBezTo>
                  <a:pt x="26" y="78"/>
                  <a:pt x="26" y="78"/>
                  <a:pt x="26" y="78"/>
                </a:cubicBezTo>
                <a:cubicBezTo>
                  <a:pt x="31" y="76"/>
                  <a:pt x="36" y="74"/>
                  <a:pt x="40" y="73"/>
                </a:cubicBezTo>
                <a:cubicBezTo>
                  <a:pt x="57" y="67"/>
                  <a:pt x="67" y="63"/>
                  <a:pt x="67" y="44"/>
                </a:cubicBezTo>
                <a:cubicBezTo>
                  <a:pt x="62" y="41"/>
                  <a:pt x="58" y="36"/>
                  <a:pt x="58" y="29"/>
                </a:cubicBezTo>
                <a:cubicBezTo>
                  <a:pt x="58" y="19"/>
                  <a:pt x="66" y="11"/>
                  <a:pt x="76" y="11"/>
                </a:cubicBezTo>
                <a:cubicBezTo>
                  <a:pt x="86" y="11"/>
                  <a:pt x="94" y="19"/>
                  <a:pt x="94" y="29"/>
                </a:cubicBezTo>
                <a:cubicBezTo>
                  <a:pt x="94" y="36"/>
                  <a:pt x="90" y="41"/>
                  <a:pt x="85" y="44"/>
                </a:cubicBezTo>
                <a:close/>
                <a:moveTo>
                  <a:pt x="17" y="9"/>
                </a:moveTo>
                <a:cubicBezTo>
                  <a:pt x="13" y="9"/>
                  <a:pt x="9" y="12"/>
                  <a:pt x="9" y="17"/>
                </a:cubicBezTo>
                <a:cubicBezTo>
                  <a:pt x="9" y="22"/>
                  <a:pt x="13" y="26"/>
                  <a:pt x="17" y="26"/>
                </a:cubicBezTo>
                <a:cubicBezTo>
                  <a:pt x="22" y="26"/>
                  <a:pt x="26" y="22"/>
                  <a:pt x="26" y="17"/>
                </a:cubicBezTo>
                <a:cubicBezTo>
                  <a:pt x="26" y="12"/>
                  <a:pt x="22" y="9"/>
                  <a:pt x="17" y="9"/>
                </a:cubicBezTo>
                <a:close/>
                <a:moveTo>
                  <a:pt x="17" y="114"/>
                </a:moveTo>
                <a:cubicBezTo>
                  <a:pt x="13" y="114"/>
                  <a:pt x="9" y="118"/>
                  <a:pt x="9" y="123"/>
                </a:cubicBezTo>
                <a:cubicBezTo>
                  <a:pt x="9" y="128"/>
                  <a:pt x="13" y="132"/>
                  <a:pt x="17" y="132"/>
                </a:cubicBezTo>
                <a:cubicBezTo>
                  <a:pt x="22" y="132"/>
                  <a:pt x="26" y="128"/>
                  <a:pt x="26" y="123"/>
                </a:cubicBezTo>
                <a:cubicBezTo>
                  <a:pt x="26" y="118"/>
                  <a:pt x="22" y="114"/>
                  <a:pt x="17" y="114"/>
                </a:cubicBezTo>
                <a:close/>
                <a:moveTo>
                  <a:pt x="76" y="20"/>
                </a:moveTo>
                <a:cubicBezTo>
                  <a:pt x="71" y="20"/>
                  <a:pt x="67" y="24"/>
                  <a:pt x="67" y="29"/>
                </a:cubicBezTo>
                <a:cubicBezTo>
                  <a:pt x="67" y="34"/>
                  <a:pt x="71" y="38"/>
                  <a:pt x="76" y="38"/>
                </a:cubicBezTo>
                <a:cubicBezTo>
                  <a:pt x="81" y="38"/>
                  <a:pt x="85" y="34"/>
                  <a:pt x="85" y="29"/>
                </a:cubicBezTo>
                <a:cubicBezTo>
                  <a:pt x="85" y="24"/>
                  <a:pt x="81" y="20"/>
                  <a:pt x="76" y="20"/>
                </a:cubicBezTo>
                <a:close/>
              </a:path>
            </a:pathLst>
          </a:custGeom>
          <a:solidFill>
            <a:srgbClr val="F4F5F7"/>
          </a:solidFill>
          <a:ln>
            <a:noFill/>
          </a:ln>
        </p:spPr>
        <p:txBody>
          <a:bodyPr/>
          <a:lstStyle/>
          <a:p>
            <a:endParaRPr lang="zh-CN" altLang="en-US" dirty="0">
              <a:solidFill>
                <a:schemeClr val="tx1">
                  <a:lumMod val="75000"/>
                  <a:lumOff val="25000"/>
                </a:schemeClr>
              </a:solidFill>
              <a:cs typeface="+mn-ea"/>
              <a:sym typeface="+mn-lt"/>
            </a:endParaRPr>
          </a:p>
        </p:txBody>
      </p:sp>
      <p:sp>
        <p:nvSpPr>
          <p:cNvPr id="118" name="Oval 10"/>
          <p:cNvSpPr>
            <a:spLocks noChangeArrowheads="1"/>
          </p:cNvSpPr>
          <p:nvPr/>
        </p:nvSpPr>
        <p:spPr bwMode="auto">
          <a:xfrm rot="2700000">
            <a:off x="7038097" y="2218188"/>
            <a:ext cx="951438" cy="940925"/>
          </a:xfrm>
          <a:prstGeom prst="roundRect">
            <a:avLst/>
          </a:prstGeom>
          <a:gradFill>
            <a:gsLst>
              <a:gs pos="0">
                <a:srgbClr val="6A9DB2"/>
              </a:gs>
              <a:gs pos="70000">
                <a:srgbClr val="4F7D94"/>
              </a:gs>
            </a:gsLst>
            <a:lin ang="5400000" scaled="1"/>
          </a:gra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119" name="Freeform 11"/>
          <p:cNvSpPr>
            <a:spLocks noEditPoints="1" noChangeArrowheads="1"/>
          </p:cNvSpPr>
          <p:nvPr/>
        </p:nvSpPr>
        <p:spPr bwMode="auto">
          <a:xfrm>
            <a:off x="7296914" y="2483658"/>
            <a:ext cx="434189" cy="427305"/>
          </a:xfrm>
          <a:custGeom>
            <a:avLst/>
            <a:gdLst>
              <a:gd name="T0" fmla="*/ 2147483647 w 152"/>
              <a:gd name="T1" fmla="*/ 2147483647 h 152"/>
              <a:gd name="T2" fmla="*/ 2147483647 w 152"/>
              <a:gd name="T3" fmla="*/ 2147483647 h 152"/>
              <a:gd name="T4" fmla="*/ 2147483647 w 152"/>
              <a:gd name="T5" fmla="*/ 2147483647 h 152"/>
              <a:gd name="T6" fmla="*/ 2147483647 w 152"/>
              <a:gd name="T7" fmla="*/ 2147483647 h 152"/>
              <a:gd name="T8" fmla="*/ 0 w 152"/>
              <a:gd name="T9" fmla="*/ 2147483647 h 152"/>
              <a:gd name="T10" fmla="*/ 2147483647 w 152"/>
              <a:gd name="T11" fmla="*/ 0 h 152"/>
              <a:gd name="T12" fmla="*/ 2147483647 w 152"/>
              <a:gd name="T13" fmla="*/ 2147483647 h 152"/>
              <a:gd name="T14" fmla="*/ 2147483647 w 152"/>
              <a:gd name="T15" fmla="*/ 2147483647 h 152"/>
              <a:gd name="T16" fmla="*/ 2147483647 w 152"/>
              <a:gd name="T17" fmla="*/ 2147483647 h 152"/>
              <a:gd name="T18" fmla="*/ 2147483647 w 152"/>
              <a:gd name="T19" fmla="*/ 2147483647 h 152"/>
              <a:gd name="T20" fmla="*/ 2147483647 w 152"/>
              <a:gd name="T21" fmla="*/ 2147483647 h 152"/>
              <a:gd name="T22" fmla="*/ 2147483647 w 152"/>
              <a:gd name="T23" fmla="*/ 2147483647 h 152"/>
              <a:gd name="T24" fmla="*/ 2147483647 w 152"/>
              <a:gd name="T25" fmla="*/ 2147483647 h 152"/>
              <a:gd name="T26" fmla="*/ 2147483647 w 152"/>
              <a:gd name="T27" fmla="*/ 2147483647 h 152"/>
              <a:gd name="T28" fmla="*/ 2147483647 w 152"/>
              <a:gd name="T29" fmla="*/ 2147483647 h 152"/>
              <a:gd name="T30" fmla="*/ 2147483647 w 152"/>
              <a:gd name="T31" fmla="*/ 2147483647 h 1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2"/>
              <a:gd name="T49" fmla="*/ 0 h 152"/>
              <a:gd name="T50" fmla="*/ 152 w 152"/>
              <a:gd name="T51" fmla="*/ 152 h 15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2" h="152">
                <a:moveTo>
                  <a:pt x="141" y="152"/>
                </a:moveTo>
                <a:cubicBezTo>
                  <a:pt x="138" y="152"/>
                  <a:pt x="135" y="151"/>
                  <a:pt x="132" y="148"/>
                </a:cubicBezTo>
                <a:cubicBezTo>
                  <a:pt x="101" y="117"/>
                  <a:pt x="101" y="117"/>
                  <a:pt x="101" y="117"/>
                </a:cubicBezTo>
                <a:cubicBezTo>
                  <a:pt x="90" y="124"/>
                  <a:pt x="78" y="128"/>
                  <a:pt x="65" y="128"/>
                </a:cubicBezTo>
                <a:cubicBezTo>
                  <a:pt x="29" y="128"/>
                  <a:pt x="0" y="100"/>
                  <a:pt x="0" y="64"/>
                </a:cubicBezTo>
                <a:cubicBezTo>
                  <a:pt x="0" y="28"/>
                  <a:pt x="29" y="0"/>
                  <a:pt x="65" y="0"/>
                </a:cubicBezTo>
                <a:cubicBezTo>
                  <a:pt x="100" y="0"/>
                  <a:pt x="129" y="28"/>
                  <a:pt x="129" y="64"/>
                </a:cubicBezTo>
                <a:cubicBezTo>
                  <a:pt x="129" y="77"/>
                  <a:pt x="125" y="90"/>
                  <a:pt x="118" y="100"/>
                </a:cubicBezTo>
                <a:cubicBezTo>
                  <a:pt x="149" y="132"/>
                  <a:pt x="149" y="132"/>
                  <a:pt x="149" y="132"/>
                </a:cubicBezTo>
                <a:cubicBezTo>
                  <a:pt x="151" y="134"/>
                  <a:pt x="152" y="137"/>
                  <a:pt x="152" y="140"/>
                </a:cubicBezTo>
                <a:cubicBezTo>
                  <a:pt x="152" y="147"/>
                  <a:pt x="147" y="152"/>
                  <a:pt x="141" y="152"/>
                </a:cubicBezTo>
                <a:close/>
                <a:moveTo>
                  <a:pt x="65" y="23"/>
                </a:moveTo>
                <a:cubicBezTo>
                  <a:pt x="42" y="23"/>
                  <a:pt x="24" y="41"/>
                  <a:pt x="24" y="64"/>
                </a:cubicBezTo>
                <a:cubicBezTo>
                  <a:pt x="24" y="87"/>
                  <a:pt x="42" y="105"/>
                  <a:pt x="65" y="105"/>
                </a:cubicBezTo>
                <a:cubicBezTo>
                  <a:pt x="87" y="105"/>
                  <a:pt x="106" y="87"/>
                  <a:pt x="106" y="64"/>
                </a:cubicBezTo>
                <a:cubicBezTo>
                  <a:pt x="106" y="41"/>
                  <a:pt x="87" y="23"/>
                  <a:pt x="65" y="23"/>
                </a:cubicBezTo>
                <a:close/>
              </a:path>
            </a:pathLst>
          </a:custGeom>
          <a:solidFill>
            <a:srgbClr val="F4F5F7"/>
          </a:solidFill>
          <a:ln>
            <a:noFill/>
          </a:ln>
        </p:spPr>
        <p:txBody>
          <a:bodyPr/>
          <a:lstStyle/>
          <a:p>
            <a:endParaRPr lang="zh-CN" altLang="en-US" dirty="0">
              <a:solidFill>
                <a:schemeClr val="tx1">
                  <a:lumMod val="75000"/>
                  <a:lumOff val="25000"/>
                </a:schemeClr>
              </a:solidFill>
              <a:cs typeface="+mn-ea"/>
              <a:sym typeface="+mn-lt"/>
            </a:endParaRPr>
          </a:p>
        </p:txBody>
      </p:sp>
      <p:cxnSp>
        <p:nvCxnSpPr>
          <p:cNvPr id="132" name="直接连接符 131"/>
          <p:cNvCxnSpPr/>
          <p:nvPr/>
        </p:nvCxnSpPr>
        <p:spPr>
          <a:xfrm>
            <a:off x="2537981" y="2681851"/>
            <a:ext cx="1619240" cy="2309567"/>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a:off x="8079285" y="2681851"/>
            <a:ext cx="1715164" cy="2329922"/>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H="1">
            <a:off x="5351418" y="2688652"/>
            <a:ext cx="1582160" cy="2314461"/>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35" name="组合 134"/>
          <p:cNvGrpSpPr/>
          <p:nvPr/>
        </p:nvGrpSpPr>
        <p:grpSpPr>
          <a:xfrm>
            <a:off x="10493829" y="5619905"/>
            <a:ext cx="1698171" cy="1238094"/>
            <a:chOff x="6668995" y="2831314"/>
            <a:chExt cx="5523005" cy="4026686"/>
          </a:xfrm>
        </p:grpSpPr>
        <p:sp>
          <p:nvSpPr>
            <p:cNvPr id="136" name="任意多边形: 形状 135"/>
            <p:cNvSpPr/>
            <p:nvPr/>
          </p:nvSpPr>
          <p:spPr>
            <a:xfrm flipH="1">
              <a:off x="6668995" y="2831314"/>
              <a:ext cx="5523005" cy="4026686"/>
            </a:xfrm>
            <a:custGeom>
              <a:avLst/>
              <a:gdLst>
                <a:gd name="connsiteX0" fmla="*/ 0 w 5523005"/>
                <a:gd name="connsiteY0" fmla="*/ 0 h 4026686"/>
                <a:gd name="connsiteX1" fmla="*/ 0 w 5523005"/>
                <a:gd name="connsiteY1" fmla="*/ 4026686 h 4026686"/>
                <a:gd name="connsiteX2" fmla="*/ 5523005 w 5523005"/>
                <a:gd name="connsiteY2" fmla="*/ 4026686 h 4026686"/>
              </a:gdLst>
              <a:ahLst/>
              <a:cxnLst>
                <a:cxn ang="0">
                  <a:pos x="connsiteX0" y="connsiteY0"/>
                </a:cxn>
                <a:cxn ang="0">
                  <a:pos x="connsiteX1" y="connsiteY1"/>
                </a:cxn>
                <a:cxn ang="0">
                  <a:pos x="connsiteX2" y="connsiteY2"/>
                </a:cxn>
              </a:cxnLst>
              <a:rect l="l" t="t" r="r" b="b"/>
              <a:pathLst>
                <a:path w="5523005" h="4026686">
                  <a:moveTo>
                    <a:pt x="0" y="0"/>
                  </a:moveTo>
                  <a:lnTo>
                    <a:pt x="0" y="4026686"/>
                  </a:lnTo>
                  <a:lnTo>
                    <a:pt x="5523005" y="4026686"/>
                  </a:lnTo>
                  <a:close/>
                </a:path>
              </a:pathLst>
            </a:custGeom>
            <a:solidFill>
              <a:srgbClr val="4F7D94"/>
            </a:solidFill>
            <a:ln>
              <a:noFill/>
            </a:ln>
            <a:effectLst>
              <a:outerShdw blurRad="838200" dist="393700" dir="16200000" rotWithShape="0">
                <a:srgbClr val="6A9DB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137" name="任意多边形: 形状 136"/>
            <p:cNvSpPr/>
            <p:nvPr/>
          </p:nvSpPr>
          <p:spPr>
            <a:xfrm flipH="1">
              <a:off x="8425224" y="4111738"/>
              <a:ext cx="3766776" cy="2746262"/>
            </a:xfrm>
            <a:custGeom>
              <a:avLst/>
              <a:gdLst>
                <a:gd name="connsiteX0" fmla="*/ 0 w 3766776"/>
                <a:gd name="connsiteY0" fmla="*/ 0 h 2746262"/>
                <a:gd name="connsiteX1" fmla="*/ 0 w 3766776"/>
                <a:gd name="connsiteY1" fmla="*/ 2746262 h 2746262"/>
                <a:gd name="connsiteX2" fmla="*/ 3766776 w 3766776"/>
                <a:gd name="connsiteY2" fmla="*/ 2746262 h 2746262"/>
              </a:gdLst>
              <a:ahLst/>
              <a:cxnLst>
                <a:cxn ang="0">
                  <a:pos x="connsiteX0" y="connsiteY0"/>
                </a:cxn>
                <a:cxn ang="0">
                  <a:pos x="connsiteX1" y="connsiteY1"/>
                </a:cxn>
                <a:cxn ang="0">
                  <a:pos x="connsiteX2" y="connsiteY2"/>
                </a:cxn>
              </a:cxnLst>
              <a:rect l="l" t="t" r="r" b="b"/>
              <a:pathLst>
                <a:path w="3766776" h="2746262">
                  <a:moveTo>
                    <a:pt x="0" y="0"/>
                  </a:moveTo>
                  <a:lnTo>
                    <a:pt x="0" y="2746262"/>
                  </a:lnTo>
                  <a:lnTo>
                    <a:pt x="3766776" y="2746262"/>
                  </a:lnTo>
                  <a:close/>
                </a:path>
              </a:pathLst>
            </a:custGeom>
            <a:solidFill>
              <a:srgbClr val="6A9DB2"/>
            </a:solidFill>
            <a:ln>
              <a:noFill/>
            </a:ln>
            <a:effectLst>
              <a:outerShdw blurRad="838200" dist="393700" dir="16200000" rotWithShape="0">
                <a:srgbClr val="2C1C82">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down)">
                                      <p:cBhvr>
                                        <p:cTn id="11" dur="500"/>
                                        <p:tgtEl>
                                          <p:spTgt spid="68"/>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wipe(down)">
                                      <p:cBhvr>
                                        <p:cTn id="15" dur="500"/>
                                        <p:tgtEl>
                                          <p:spTgt spid="73"/>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wipe(down)">
                                      <p:cBhvr>
                                        <p:cTn id="19" dur="500"/>
                                        <p:tgtEl>
                                          <p:spTgt spid="7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fade">
                                      <p:cBhvr>
                                        <p:cTn id="2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 40"/>
          <p:cNvPicPr>
            <a:picLocks noChangeAspect="1"/>
          </p:cNvPicPr>
          <p:nvPr/>
        </p:nvPicPr>
        <p:blipFill rotWithShape="1">
          <a:blip r:embed="rId1" cstate="screen"/>
          <a:srcRect/>
          <a:stretch>
            <a:fillRect/>
          </a:stretch>
        </p:blipFill>
        <p:spPr>
          <a:xfrm flipH="1">
            <a:off x="0" y="0"/>
            <a:ext cx="12192000" cy="6858000"/>
          </a:xfrm>
          <a:prstGeom prst="rect">
            <a:avLst/>
          </a:prstGeom>
        </p:spPr>
      </p:pic>
      <p:sp>
        <p:nvSpPr>
          <p:cNvPr id="50" name="任意多边形: 形状 49"/>
          <p:cNvSpPr/>
          <p:nvPr/>
        </p:nvSpPr>
        <p:spPr>
          <a:xfrm rot="16200000">
            <a:off x="907581" y="391279"/>
            <a:ext cx="490308" cy="1009349"/>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1" name="文本框 50"/>
          <p:cNvSpPr txBox="1"/>
          <p:nvPr/>
        </p:nvSpPr>
        <p:spPr>
          <a:xfrm rot="5400000">
            <a:off x="9972137" y="3559120"/>
            <a:ext cx="3617529" cy="215444"/>
          </a:xfrm>
          <a:prstGeom prst="rect">
            <a:avLst/>
          </a:prstGeom>
          <a:noFill/>
        </p:spPr>
        <p:txBody>
          <a:bodyPr wrap="square" lIns="0" tIns="0" rIns="0" bIns="0" rtlCol="0">
            <a:spAutoFit/>
          </a:bodyPr>
          <a:lstStyle/>
          <a:p>
            <a:pPr algn="ctr"/>
            <a:r>
              <a:rPr lang="en-US" altLang="zh-CN" sz="1400" spc="300" dirty="0">
                <a:solidFill>
                  <a:schemeClr val="bg1"/>
                </a:solidFill>
                <a:cs typeface="+mn-ea"/>
                <a:sym typeface="+mn-lt"/>
              </a:rPr>
              <a:t>GRADUATION DEFENSE</a:t>
            </a:r>
            <a:endParaRPr lang="zh-CN" altLang="en-US" sz="1400" spc="300" dirty="0">
              <a:solidFill>
                <a:schemeClr val="bg1"/>
              </a:solidFill>
              <a:cs typeface="+mn-ea"/>
              <a:sym typeface="+mn-lt"/>
            </a:endParaRPr>
          </a:p>
        </p:txBody>
      </p:sp>
      <p:sp>
        <p:nvSpPr>
          <p:cNvPr id="52" name="文本框 51"/>
          <p:cNvSpPr txBox="1"/>
          <p:nvPr/>
        </p:nvSpPr>
        <p:spPr>
          <a:xfrm>
            <a:off x="8549790" y="488294"/>
            <a:ext cx="3799972" cy="276999"/>
          </a:xfrm>
          <a:prstGeom prst="rect">
            <a:avLst/>
          </a:prstGeom>
          <a:noFill/>
        </p:spPr>
        <p:txBody>
          <a:bodyPr wrap="square" lIns="0" tIns="0" rIns="0" bIns="0" rtlCol="0">
            <a:spAutoFit/>
          </a:bodyPr>
          <a:lstStyle/>
          <a:p>
            <a:r>
              <a:rPr lang="zh-CN" altLang="en-US" spc="300" dirty="0" smtClean="0">
                <a:solidFill>
                  <a:schemeClr val="bg1"/>
                </a:solidFill>
                <a:cs typeface="+mn-ea"/>
                <a:sym typeface="+mn-lt"/>
              </a:rPr>
              <a:t>某某科技</a:t>
            </a:r>
            <a:r>
              <a:rPr lang="zh-CN" altLang="en-US" spc="300" dirty="0">
                <a:solidFill>
                  <a:schemeClr val="bg1"/>
                </a:solidFill>
                <a:cs typeface="+mn-ea"/>
                <a:sym typeface="+mn-lt"/>
              </a:rPr>
              <a:t>大学经济管理学院</a:t>
            </a:r>
            <a:endParaRPr lang="zh-CN" altLang="en-US" spc="300" dirty="0">
              <a:solidFill>
                <a:schemeClr val="bg1"/>
              </a:solidFill>
              <a:cs typeface="+mn-ea"/>
              <a:sym typeface="+mn-lt"/>
            </a:endParaRPr>
          </a:p>
        </p:txBody>
      </p:sp>
      <p:sp>
        <p:nvSpPr>
          <p:cNvPr id="53" name="文本框 52"/>
          <p:cNvSpPr txBox="1"/>
          <p:nvPr/>
        </p:nvSpPr>
        <p:spPr>
          <a:xfrm>
            <a:off x="8963387" y="1761467"/>
            <a:ext cx="1654299" cy="1692771"/>
          </a:xfrm>
          <a:prstGeom prst="rect">
            <a:avLst/>
          </a:prstGeom>
          <a:noFill/>
        </p:spPr>
        <p:txBody>
          <a:bodyPr wrap="none" lIns="0" tIns="0" rIns="0" bIns="0" rtlCol="0">
            <a:spAutoFit/>
          </a:bodyPr>
          <a:lstStyle/>
          <a:p>
            <a:pPr algn="ctr"/>
            <a:r>
              <a:rPr lang="en-US" altLang="zh-CN" sz="11000" dirty="0">
                <a:ln w="38100">
                  <a:solidFill>
                    <a:schemeClr val="bg1"/>
                  </a:solidFill>
                </a:ln>
                <a:noFill/>
                <a:cs typeface="+mn-ea"/>
                <a:sym typeface="+mn-lt"/>
              </a:rPr>
              <a:t>02</a:t>
            </a:r>
            <a:endParaRPr lang="zh-CN" altLang="en-US" sz="11000" dirty="0">
              <a:ln w="38100">
                <a:solidFill>
                  <a:schemeClr val="bg1"/>
                </a:solidFill>
              </a:ln>
              <a:noFill/>
              <a:cs typeface="+mn-ea"/>
              <a:sym typeface="+mn-lt"/>
            </a:endParaRPr>
          </a:p>
        </p:txBody>
      </p:sp>
      <p:sp>
        <p:nvSpPr>
          <p:cNvPr id="55" name="文本框 54"/>
          <p:cNvSpPr txBox="1"/>
          <p:nvPr/>
        </p:nvSpPr>
        <p:spPr>
          <a:xfrm>
            <a:off x="5832407" y="3384328"/>
            <a:ext cx="4886393" cy="830997"/>
          </a:xfrm>
          <a:prstGeom prst="rect">
            <a:avLst/>
          </a:prstGeom>
          <a:noFill/>
        </p:spPr>
        <p:txBody>
          <a:bodyPr wrap="square" lIns="0" tIns="0" rIns="0" bIns="0" rtlCol="0">
            <a:spAutoFit/>
          </a:bodyPr>
          <a:lstStyle/>
          <a:p>
            <a:pPr algn="r"/>
            <a:r>
              <a:rPr lang="zh-CN" altLang="en-US" sz="5400" dirty="0">
                <a:solidFill>
                  <a:schemeClr val="bg1"/>
                </a:solidFill>
                <a:cs typeface="+mn-ea"/>
                <a:sym typeface="+mn-lt"/>
              </a:rPr>
              <a:t>研究思路与方法</a:t>
            </a:r>
            <a:endParaRPr lang="zh-CN" altLang="en-US" sz="5400" dirty="0">
              <a:solidFill>
                <a:schemeClr val="bg1"/>
              </a:solidFill>
              <a:cs typeface="+mn-ea"/>
              <a:sym typeface="+mn-lt"/>
            </a:endParaRPr>
          </a:p>
        </p:txBody>
      </p:sp>
      <p:sp>
        <p:nvSpPr>
          <p:cNvPr id="56" name="文本框 55"/>
          <p:cNvSpPr txBox="1"/>
          <p:nvPr/>
        </p:nvSpPr>
        <p:spPr>
          <a:xfrm>
            <a:off x="7188929" y="2422579"/>
            <a:ext cx="2022543" cy="830997"/>
          </a:xfrm>
          <a:prstGeom prst="rect">
            <a:avLst/>
          </a:prstGeom>
          <a:noFill/>
        </p:spPr>
        <p:txBody>
          <a:bodyPr wrap="square" lIns="0" tIns="0" rIns="0" bIns="0" rtlCol="0">
            <a:spAutoFit/>
          </a:bodyPr>
          <a:lstStyle/>
          <a:p>
            <a:r>
              <a:rPr lang="en-US" altLang="zh-CN" sz="5400" dirty="0">
                <a:solidFill>
                  <a:schemeClr val="bg1"/>
                </a:solidFill>
                <a:cs typeface="+mn-ea"/>
                <a:sym typeface="+mn-lt"/>
              </a:rPr>
              <a:t>PART</a:t>
            </a:r>
            <a:endParaRPr lang="zh-CN" altLang="en-US" sz="5400" dirty="0">
              <a:solidFill>
                <a:schemeClr val="bg1"/>
              </a:solidFill>
              <a:cs typeface="+mn-ea"/>
              <a:sym typeface="+mn-lt"/>
            </a:endParaRPr>
          </a:p>
        </p:txBody>
      </p:sp>
      <p:sp>
        <p:nvSpPr>
          <p:cNvPr id="59" name="PA-文本框 89"/>
          <p:cNvSpPr txBox="1"/>
          <p:nvPr>
            <p:custDataLst>
              <p:tags r:id="rId2"/>
            </p:custDataLst>
          </p:nvPr>
        </p:nvSpPr>
        <p:spPr>
          <a:xfrm>
            <a:off x="5868781" y="4304377"/>
            <a:ext cx="4685358" cy="608243"/>
          </a:xfrm>
          <a:prstGeom prst="rect">
            <a:avLst/>
          </a:prstGeom>
          <a:noFill/>
        </p:spPr>
        <p:txBody>
          <a:bodyPr wrap="square" lIns="0" tIns="0" rIns="0" bIns="0" rtlCol="0">
            <a:spAutoFit/>
          </a:bodyPr>
          <a:lstStyle/>
          <a:p>
            <a:pPr algn="r" hangingPunct="0">
              <a:lnSpc>
                <a:spcPct val="150000"/>
              </a:lnSpc>
            </a:pPr>
            <a:r>
              <a:rPr lang="zh-CN" altLang="en-US" sz="1400" dirty="0">
                <a:solidFill>
                  <a:schemeClr val="bg1"/>
                </a:solidFill>
                <a:cs typeface="+mn-ea"/>
                <a:sym typeface="+mn-lt"/>
              </a:rPr>
              <a:t>伴随着社会经济的快速发展，人们对于事业单位的服务质量更加重视，同时也提出了更高的要求。</a:t>
            </a:r>
            <a:endParaRPr lang="zh-CN" altLang="en-US" sz="1400" dirty="0">
              <a:solidFill>
                <a:schemeClr val="bg1"/>
              </a:solidFill>
              <a:cs typeface="+mn-ea"/>
              <a:sym typeface="+mn-lt"/>
            </a:endParaRPr>
          </a:p>
        </p:txBody>
      </p:sp>
      <p:sp>
        <p:nvSpPr>
          <p:cNvPr id="60" name="任意多边形: 形状 59"/>
          <p:cNvSpPr/>
          <p:nvPr/>
        </p:nvSpPr>
        <p:spPr>
          <a:xfrm rot="16200000">
            <a:off x="6399841" y="5135254"/>
            <a:ext cx="334315" cy="688221"/>
          </a:xfrm>
          <a:custGeom>
            <a:avLst/>
            <a:gdLst>
              <a:gd name="connsiteX0" fmla="*/ 452944 w 477264"/>
              <a:gd name="connsiteY0" fmla="*/ 933858 h 982498"/>
              <a:gd name="connsiteX1" fmla="*/ 477264 w 477264"/>
              <a:gd name="connsiteY1" fmla="*/ 958178 h 982498"/>
              <a:gd name="connsiteX2" fmla="*/ 452944 w 477264"/>
              <a:gd name="connsiteY2" fmla="*/ 982498 h 982498"/>
              <a:gd name="connsiteX3" fmla="*/ 428624 w 477264"/>
              <a:gd name="connsiteY3" fmla="*/ 958178 h 982498"/>
              <a:gd name="connsiteX4" fmla="*/ 452944 w 477264"/>
              <a:gd name="connsiteY4" fmla="*/ 933858 h 982498"/>
              <a:gd name="connsiteX5" fmla="*/ 345788 w 477264"/>
              <a:gd name="connsiteY5" fmla="*/ 933858 h 982498"/>
              <a:gd name="connsiteX6" fmla="*/ 370108 w 477264"/>
              <a:gd name="connsiteY6" fmla="*/ 958178 h 982498"/>
              <a:gd name="connsiteX7" fmla="*/ 345788 w 477264"/>
              <a:gd name="connsiteY7" fmla="*/ 982498 h 982498"/>
              <a:gd name="connsiteX8" fmla="*/ 321468 w 477264"/>
              <a:gd name="connsiteY8" fmla="*/ 958178 h 982498"/>
              <a:gd name="connsiteX9" fmla="*/ 345788 w 477264"/>
              <a:gd name="connsiteY9" fmla="*/ 933858 h 982498"/>
              <a:gd name="connsiteX10" fmla="*/ 238632 w 477264"/>
              <a:gd name="connsiteY10" fmla="*/ 933858 h 982498"/>
              <a:gd name="connsiteX11" fmla="*/ 262952 w 477264"/>
              <a:gd name="connsiteY11" fmla="*/ 958178 h 982498"/>
              <a:gd name="connsiteX12" fmla="*/ 238632 w 477264"/>
              <a:gd name="connsiteY12" fmla="*/ 982498 h 982498"/>
              <a:gd name="connsiteX13" fmla="*/ 214312 w 477264"/>
              <a:gd name="connsiteY13" fmla="*/ 958178 h 982498"/>
              <a:gd name="connsiteX14" fmla="*/ 238632 w 477264"/>
              <a:gd name="connsiteY14" fmla="*/ 933858 h 982498"/>
              <a:gd name="connsiteX15" fmla="*/ 131476 w 477264"/>
              <a:gd name="connsiteY15" fmla="*/ 933858 h 982498"/>
              <a:gd name="connsiteX16" fmla="*/ 155796 w 477264"/>
              <a:gd name="connsiteY16" fmla="*/ 958178 h 982498"/>
              <a:gd name="connsiteX17" fmla="*/ 131476 w 477264"/>
              <a:gd name="connsiteY17" fmla="*/ 982498 h 982498"/>
              <a:gd name="connsiteX18" fmla="*/ 107156 w 477264"/>
              <a:gd name="connsiteY18" fmla="*/ 958178 h 982498"/>
              <a:gd name="connsiteX19" fmla="*/ 131476 w 477264"/>
              <a:gd name="connsiteY19" fmla="*/ 933858 h 982498"/>
              <a:gd name="connsiteX20" fmla="*/ 24320 w 477264"/>
              <a:gd name="connsiteY20" fmla="*/ 933858 h 982498"/>
              <a:gd name="connsiteX21" fmla="*/ 48640 w 477264"/>
              <a:gd name="connsiteY21" fmla="*/ 958178 h 982498"/>
              <a:gd name="connsiteX22" fmla="*/ 24320 w 477264"/>
              <a:gd name="connsiteY22" fmla="*/ 982498 h 982498"/>
              <a:gd name="connsiteX23" fmla="*/ 0 w 477264"/>
              <a:gd name="connsiteY23" fmla="*/ 958178 h 982498"/>
              <a:gd name="connsiteX24" fmla="*/ 24320 w 477264"/>
              <a:gd name="connsiteY24" fmla="*/ 933858 h 982498"/>
              <a:gd name="connsiteX25" fmla="*/ 452944 w 477264"/>
              <a:gd name="connsiteY25" fmla="*/ 778215 h 982498"/>
              <a:gd name="connsiteX26" fmla="*/ 477264 w 477264"/>
              <a:gd name="connsiteY26" fmla="*/ 802535 h 982498"/>
              <a:gd name="connsiteX27" fmla="*/ 452944 w 477264"/>
              <a:gd name="connsiteY27" fmla="*/ 826855 h 982498"/>
              <a:gd name="connsiteX28" fmla="*/ 428624 w 477264"/>
              <a:gd name="connsiteY28" fmla="*/ 802535 h 982498"/>
              <a:gd name="connsiteX29" fmla="*/ 452944 w 477264"/>
              <a:gd name="connsiteY29" fmla="*/ 778215 h 982498"/>
              <a:gd name="connsiteX30" fmla="*/ 345788 w 477264"/>
              <a:gd name="connsiteY30" fmla="*/ 778215 h 982498"/>
              <a:gd name="connsiteX31" fmla="*/ 370108 w 477264"/>
              <a:gd name="connsiteY31" fmla="*/ 802535 h 982498"/>
              <a:gd name="connsiteX32" fmla="*/ 345788 w 477264"/>
              <a:gd name="connsiteY32" fmla="*/ 826855 h 982498"/>
              <a:gd name="connsiteX33" fmla="*/ 321468 w 477264"/>
              <a:gd name="connsiteY33" fmla="*/ 802535 h 982498"/>
              <a:gd name="connsiteX34" fmla="*/ 345788 w 477264"/>
              <a:gd name="connsiteY34" fmla="*/ 778215 h 982498"/>
              <a:gd name="connsiteX35" fmla="*/ 238632 w 477264"/>
              <a:gd name="connsiteY35" fmla="*/ 778215 h 982498"/>
              <a:gd name="connsiteX36" fmla="*/ 262952 w 477264"/>
              <a:gd name="connsiteY36" fmla="*/ 802535 h 982498"/>
              <a:gd name="connsiteX37" fmla="*/ 238632 w 477264"/>
              <a:gd name="connsiteY37" fmla="*/ 826855 h 982498"/>
              <a:gd name="connsiteX38" fmla="*/ 214312 w 477264"/>
              <a:gd name="connsiteY38" fmla="*/ 802535 h 982498"/>
              <a:gd name="connsiteX39" fmla="*/ 238632 w 477264"/>
              <a:gd name="connsiteY39" fmla="*/ 778215 h 982498"/>
              <a:gd name="connsiteX40" fmla="*/ 131476 w 477264"/>
              <a:gd name="connsiteY40" fmla="*/ 778215 h 982498"/>
              <a:gd name="connsiteX41" fmla="*/ 155796 w 477264"/>
              <a:gd name="connsiteY41" fmla="*/ 802535 h 982498"/>
              <a:gd name="connsiteX42" fmla="*/ 131476 w 477264"/>
              <a:gd name="connsiteY42" fmla="*/ 826855 h 982498"/>
              <a:gd name="connsiteX43" fmla="*/ 107156 w 477264"/>
              <a:gd name="connsiteY43" fmla="*/ 802535 h 982498"/>
              <a:gd name="connsiteX44" fmla="*/ 131476 w 477264"/>
              <a:gd name="connsiteY44" fmla="*/ 778215 h 982498"/>
              <a:gd name="connsiteX45" fmla="*/ 24320 w 477264"/>
              <a:gd name="connsiteY45" fmla="*/ 778215 h 982498"/>
              <a:gd name="connsiteX46" fmla="*/ 48640 w 477264"/>
              <a:gd name="connsiteY46" fmla="*/ 802535 h 982498"/>
              <a:gd name="connsiteX47" fmla="*/ 24320 w 477264"/>
              <a:gd name="connsiteY47" fmla="*/ 826855 h 982498"/>
              <a:gd name="connsiteX48" fmla="*/ 0 w 477264"/>
              <a:gd name="connsiteY48" fmla="*/ 802535 h 982498"/>
              <a:gd name="connsiteX49" fmla="*/ 24320 w 477264"/>
              <a:gd name="connsiteY49" fmla="*/ 778215 h 982498"/>
              <a:gd name="connsiteX50" fmla="*/ 452944 w 477264"/>
              <a:gd name="connsiteY50" fmla="*/ 622572 h 982498"/>
              <a:gd name="connsiteX51" fmla="*/ 477264 w 477264"/>
              <a:gd name="connsiteY51" fmla="*/ 646892 h 982498"/>
              <a:gd name="connsiteX52" fmla="*/ 452944 w 477264"/>
              <a:gd name="connsiteY52" fmla="*/ 671212 h 982498"/>
              <a:gd name="connsiteX53" fmla="*/ 428624 w 477264"/>
              <a:gd name="connsiteY53" fmla="*/ 646892 h 982498"/>
              <a:gd name="connsiteX54" fmla="*/ 452944 w 477264"/>
              <a:gd name="connsiteY54" fmla="*/ 622572 h 982498"/>
              <a:gd name="connsiteX55" fmla="*/ 345788 w 477264"/>
              <a:gd name="connsiteY55" fmla="*/ 622572 h 982498"/>
              <a:gd name="connsiteX56" fmla="*/ 370108 w 477264"/>
              <a:gd name="connsiteY56" fmla="*/ 646892 h 982498"/>
              <a:gd name="connsiteX57" fmla="*/ 345788 w 477264"/>
              <a:gd name="connsiteY57" fmla="*/ 671212 h 982498"/>
              <a:gd name="connsiteX58" fmla="*/ 321468 w 477264"/>
              <a:gd name="connsiteY58" fmla="*/ 646892 h 982498"/>
              <a:gd name="connsiteX59" fmla="*/ 345788 w 477264"/>
              <a:gd name="connsiteY59" fmla="*/ 622572 h 982498"/>
              <a:gd name="connsiteX60" fmla="*/ 238632 w 477264"/>
              <a:gd name="connsiteY60" fmla="*/ 622572 h 982498"/>
              <a:gd name="connsiteX61" fmla="*/ 262952 w 477264"/>
              <a:gd name="connsiteY61" fmla="*/ 646892 h 982498"/>
              <a:gd name="connsiteX62" fmla="*/ 238632 w 477264"/>
              <a:gd name="connsiteY62" fmla="*/ 671212 h 982498"/>
              <a:gd name="connsiteX63" fmla="*/ 214312 w 477264"/>
              <a:gd name="connsiteY63" fmla="*/ 646892 h 982498"/>
              <a:gd name="connsiteX64" fmla="*/ 238632 w 477264"/>
              <a:gd name="connsiteY64" fmla="*/ 622572 h 982498"/>
              <a:gd name="connsiteX65" fmla="*/ 131476 w 477264"/>
              <a:gd name="connsiteY65" fmla="*/ 622572 h 982498"/>
              <a:gd name="connsiteX66" fmla="*/ 155796 w 477264"/>
              <a:gd name="connsiteY66" fmla="*/ 646892 h 982498"/>
              <a:gd name="connsiteX67" fmla="*/ 131476 w 477264"/>
              <a:gd name="connsiteY67" fmla="*/ 671212 h 982498"/>
              <a:gd name="connsiteX68" fmla="*/ 107156 w 477264"/>
              <a:gd name="connsiteY68" fmla="*/ 646892 h 982498"/>
              <a:gd name="connsiteX69" fmla="*/ 131476 w 477264"/>
              <a:gd name="connsiteY69" fmla="*/ 622572 h 982498"/>
              <a:gd name="connsiteX70" fmla="*/ 24320 w 477264"/>
              <a:gd name="connsiteY70" fmla="*/ 622572 h 982498"/>
              <a:gd name="connsiteX71" fmla="*/ 48640 w 477264"/>
              <a:gd name="connsiteY71" fmla="*/ 646892 h 982498"/>
              <a:gd name="connsiteX72" fmla="*/ 24320 w 477264"/>
              <a:gd name="connsiteY72" fmla="*/ 671212 h 982498"/>
              <a:gd name="connsiteX73" fmla="*/ 0 w 477264"/>
              <a:gd name="connsiteY73" fmla="*/ 646892 h 982498"/>
              <a:gd name="connsiteX74" fmla="*/ 24320 w 477264"/>
              <a:gd name="connsiteY74" fmla="*/ 622572 h 982498"/>
              <a:gd name="connsiteX75" fmla="*/ 24320 w 477264"/>
              <a:gd name="connsiteY75" fmla="*/ 466929 h 982498"/>
              <a:gd name="connsiteX76" fmla="*/ 48640 w 477264"/>
              <a:gd name="connsiteY76" fmla="*/ 491249 h 982498"/>
              <a:gd name="connsiteX77" fmla="*/ 24320 w 477264"/>
              <a:gd name="connsiteY77" fmla="*/ 515569 h 982498"/>
              <a:gd name="connsiteX78" fmla="*/ 0 w 477264"/>
              <a:gd name="connsiteY78" fmla="*/ 491249 h 982498"/>
              <a:gd name="connsiteX79" fmla="*/ 24320 w 477264"/>
              <a:gd name="connsiteY79" fmla="*/ 466929 h 982498"/>
              <a:gd name="connsiteX80" fmla="*/ 131476 w 477264"/>
              <a:gd name="connsiteY80" fmla="*/ 466929 h 982498"/>
              <a:gd name="connsiteX81" fmla="*/ 155796 w 477264"/>
              <a:gd name="connsiteY81" fmla="*/ 491249 h 982498"/>
              <a:gd name="connsiteX82" fmla="*/ 131476 w 477264"/>
              <a:gd name="connsiteY82" fmla="*/ 515569 h 982498"/>
              <a:gd name="connsiteX83" fmla="*/ 107156 w 477264"/>
              <a:gd name="connsiteY83" fmla="*/ 491249 h 982498"/>
              <a:gd name="connsiteX84" fmla="*/ 131476 w 477264"/>
              <a:gd name="connsiteY84" fmla="*/ 466929 h 982498"/>
              <a:gd name="connsiteX85" fmla="*/ 238632 w 477264"/>
              <a:gd name="connsiteY85" fmla="*/ 466929 h 982498"/>
              <a:gd name="connsiteX86" fmla="*/ 262952 w 477264"/>
              <a:gd name="connsiteY86" fmla="*/ 491249 h 982498"/>
              <a:gd name="connsiteX87" fmla="*/ 238632 w 477264"/>
              <a:gd name="connsiteY87" fmla="*/ 515569 h 982498"/>
              <a:gd name="connsiteX88" fmla="*/ 214312 w 477264"/>
              <a:gd name="connsiteY88" fmla="*/ 491249 h 982498"/>
              <a:gd name="connsiteX89" fmla="*/ 238632 w 477264"/>
              <a:gd name="connsiteY89" fmla="*/ 466929 h 982498"/>
              <a:gd name="connsiteX90" fmla="*/ 345788 w 477264"/>
              <a:gd name="connsiteY90" fmla="*/ 466929 h 982498"/>
              <a:gd name="connsiteX91" fmla="*/ 370108 w 477264"/>
              <a:gd name="connsiteY91" fmla="*/ 491249 h 982498"/>
              <a:gd name="connsiteX92" fmla="*/ 345788 w 477264"/>
              <a:gd name="connsiteY92" fmla="*/ 515569 h 982498"/>
              <a:gd name="connsiteX93" fmla="*/ 321468 w 477264"/>
              <a:gd name="connsiteY93" fmla="*/ 491249 h 982498"/>
              <a:gd name="connsiteX94" fmla="*/ 345788 w 477264"/>
              <a:gd name="connsiteY94" fmla="*/ 466929 h 982498"/>
              <a:gd name="connsiteX95" fmla="*/ 452944 w 477264"/>
              <a:gd name="connsiteY95" fmla="*/ 466929 h 982498"/>
              <a:gd name="connsiteX96" fmla="*/ 477264 w 477264"/>
              <a:gd name="connsiteY96" fmla="*/ 491249 h 982498"/>
              <a:gd name="connsiteX97" fmla="*/ 452944 w 477264"/>
              <a:gd name="connsiteY97" fmla="*/ 515569 h 982498"/>
              <a:gd name="connsiteX98" fmla="*/ 428624 w 477264"/>
              <a:gd name="connsiteY98" fmla="*/ 491249 h 982498"/>
              <a:gd name="connsiteX99" fmla="*/ 452944 w 477264"/>
              <a:gd name="connsiteY99" fmla="*/ 466929 h 982498"/>
              <a:gd name="connsiteX100" fmla="*/ 24320 w 477264"/>
              <a:gd name="connsiteY100" fmla="*/ 311287 h 982498"/>
              <a:gd name="connsiteX101" fmla="*/ 48640 w 477264"/>
              <a:gd name="connsiteY101" fmla="*/ 335607 h 982498"/>
              <a:gd name="connsiteX102" fmla="*/ 24320 w 477264"/>
              <a:gd name="connsiteY102" fmla="*/ 359926 h 982498"/>
              <a:gd name="connsiteX103" fmla="*/ 0 w 477264"/>
              <a:gd name="connsiteY103" fmla="*/ 335607 h 982498"/>
              <a:gd name="connsiteX104" fmla="*/ 24320 w 477264"/>
              <a:gd name="connsiteY104" fmla="*/ 311287 h 982498"/>
              <a:gd name="connsiteX105" fmla="*/ 131476 w 477264"/>
              <a:gd name="connsiteY105" fmla="*/ 311286 h 982498"/>
              <a:gd name="connsiteX106" fmla="*/ 155796 w 477264"/>
              <a:gd name="connsiteY106" fmla="*/ 335606 h 982498"/>
              <a:gd name="connsiteX107" fmla="*/ 131476 w 477264"/>
              <a:gd name="connsiteY107" fmla="*/ 359926 h 982498"/>
              <a:gd name="connsiteX108" fmla="*/ 107156 w 477264"/>
              <a:gd name="connsiteY108" fmla="*/ 335606 h 982498"/>
              <a:gd name="connsiteX109" fmla="*/ 131476 w 477264"/>
              <a:gd name="connsiteY109" fmla="*/ 311286 h 982498"/>
              <a:gd name="connsiteX110" fmla="*/ 238632 w 477264"/>
              <a:gd name="connsiteY110" fmla="*/ 311286 h 982498"/>
              <a:gd name="connsiteX111" fmla="*/ 262952 w 477264"/>
              <a:gd name="connsiteY111" fmla="*/ 335606 h 982498"/>
              <a:gd name="connsiteX112" fmla="*/ 238632 w 477264"/>
              <a:gd name="connsiteY112" fmla="*/ 359926 h 982498"/>
              <a:gd name="connsiteX113" fmla="*/ 214312 w 477264"/>
              <a:gd name="connsiteY113" fmla="*/ 335606 h 982498"/>
              <a:gd name="connsiteX114" fmla="*/ 238632 w 477264"/>
              <a:gd name="connsiteY114" fmla="*/ 311286 h 982498"/>
              <a:gd name="connsiteX115" fmla="*/ 345788 w 477264"/>
              <a:gd name="connsiteY115" fmla="*/ 311286 h 982498"/>
              <a:gd name="connsiteX116" fmla="*/ 370108 w 477264"/>
              <a:gd name="connsiteY116" fmla="*/ 335606 h 982498"/>
              <a:gd name="connsiteX117" fmla="*/ 345788 w 477264"/>
              <a:gd name="connsiteY117" fmla="*/ 359926 h 982498"/>
              <a:gd name="connsiteX118" fmla="*/ 321468 w 477264"/>
              <a:gd name="connsiteY118" fmla="*/ 335606 h 982498"/>
              <a:gd name="connsiteX119" fmla="*/ 345788 w 477264"/>
              <a:gd name="connsiteY119" fmla="*/ 311286 h 982498"/>
              <a:gd name="connsiteX120" fmla="*/ 452944 w 477264"/>
              <a:gd name="connsiteY120" fmla="*/ 311286 h 982498"/>
              <a:gd name="connsiteX121" fmla="*/ 477264 w 477264"/>
              <a:gd name="connsiteY121" fmla="*/ 335606 h 982498"/>
              <a:gd name="connsiteX122" fmla="*/ 452944 w 477264"/>
              <a:gd name="connsiteY122" fmla="*/ 359926 h 982498"/>
              <a:gd name="connsiteX123" fmla="*/ 428624 w 477264"/>
              <a:gd name="connsiteY123" fmla="*/ 335606 h 982498"/>
              <a:gd name="connsiteX124" fmla="*/ 452944 w 477264"/>
              <a:gd name="connsiteY124" fmla="*/ 311286 h 982498"/>
              <a:gd name="connsiteX125" fmla="*/ 24320 w 477264"/>
              <a:gd name="connsiteY125" fmla="*/ 155643 h 982498"/>
              <a:gd name="connsiteX126" fmla="*/ 48640 w 477264"/>
              <a:gd name="connsiteY126" fmla="*/ 179963 h 982498"/>
              <a:gd name="connsiteX127" fmla="*/ 24320 w 477264"/>
              <a:gd name="connsiteY127" fmla="*/ 204283 h 982498"/>
              <a:gd name="connsiteX128" fmla="*/ 0 w 477264"/>
              <a:gd name="connsiteY128" fmla="*/ 179963 h 982498"/>
              <a:gd name="connsiteX129" fmla="*/ 24320 w 477264"/>
              <a:gd name="connsiteY129" fmla="*/ 155643 h 982498"/>
              <a:gd name="connsiteX130" fmla="*/ 131476 w 477264"/>
              <a:gd name="connsiteY130" fmla="*/ 155643 h 982498"/>
              <a:gd name="connsiteX131" fmla="*/ 155796 w 477264"/>
              <a:gd name="connsiteY131" fmla="*/ 179963 h 982498"/>
              <a:gd name="connsiteX132" fmla="*/ 131476 w 477264"/>
              <a:gd name="connsiteY132" fmla="*/ 204283 h 982498"/>
              <a:gd name="connsiteX133" fmla="*/ 107156 w 477264"/>
              <a:gd name="connsiteY133" fmla="*/ 179963 h 982498"/>
              <a:gd name="connsiteX134" fmla="*/ 131476 w 477264"/>
              <a:gd name="connsiteY134" fmla="*/ 155643 h 982498"/>
              <a:gd name="connsiteX135" fmla="*/ 238632 w 477264"/>
              <a:gd name="connsiteY135" fmla="*/ 155643 h 982498"/>
              <a:gd name="connsiteX136" fmla="*/ 262952 w 477264"/>
              <a:gd name="connsiteY136" fmla="*/ 179963 h 982498"/>
              <a:gd name="connsiteX137" fmla="*/ 238632 w 477264"/>
              <a:gd name="connsiteY137" fmla="*/ 204283 h 982498"/>
              <a:gd name="connsiteX138" fmla="*/ 214312 w 477264"/>
              <a:gd name="connsiteY138" fmla="*/ 179963 h 982498"/>
              <a:gd name="connsiteX139" fmla="*/ 238632 w 477264"/>
              <a:gd name="connsiteY139" fmla="*/ 155643 h 982498"/>
              <a:gd name="connsiteX140" fmla="*/ 345788 w 477264"/>
              <a:gd name="connsiteY140" fmla="*/ 155643 h 982498"/>
              <a:gd name="connsiteX141" fmla="*/ 370108 w 477264"/>
              <a:gd name="connsiteY141" fmla="*/ 179963 h 982498"/>
              <a:gd name="connsiteX142" fmla="*/ 345788 w 477264"/>
              <a:gd name="connsiteY142" fmla="*/ 204283 h 982498"/>
              <a:gd name="connsiteX143" fmla="*/ 321468 w 477264"/>
              <a:gd name="connsiteY143" fmla="*/ 179963 h 982498"/>
              <a:gd name="connsiteX144" fmla="*/ 345788 w 477264"/>
              <a:gd name="connsiteY144" fmla="*/ 155643 h 982498"/>
              <a:gd name="connsiteX145" fmla="*/ 452944 w 477264"/>
              <a:gd name="connsiteY145" fmla="*/ 155643 h 982498"/>
              <a:gd name="connsiteX146" fmla="*/ 477264 w 477264"/>
              <a:gd name="connsiteY146" fmla="*/ 179963 h 982498"/>
              <a:gd name="connsiteX147" fmla="*/ 452944 w 477264"/>
              <a:gd name="connsiteY147" fmla="*/ 204283 h 982498"/>
              <a:gd name="connsiteX148" fmla="*/ 428624 w 477264"/>
              <a:gd name="connsiteY148" fmla="*/ 179963 h 982498"/>
              <a:gd name="connsiteX149" fmla="*/ 452944 w 477264"/>
              <a:gd name="connsiteY149" fmla="*/ 155643 h 982498"/>
              <a:gd name="connsiteX150" fmla="*/ 452944 w 477264"/>
              <a:gd name="connsiteY150" fmla="*/ 0 h 982498"/>
              <a:gd name="connsiteX151" fmla="*/ 477264 w 477264"/>
              <a:gd name="connsiteY151" fmla="*/ 24320 h 982498"/>
              <a:gd name="connsiteX152" fmla="*/ 452944 w 477264"/>
              <a:gd name="connsiteY152" fmla="*/ 48640 h 982498"/>
              <a:gd name="connsiteX153" fmla="*/ 428624 w 477264"/>
              <a:gd name="connsiteY153" fmla="*/ 24320 h 982498"/>
              <a:gd name="connsiteX154" fmla="*/ 452944 w 477264"/>
              <a:gd name="connsiteY154" fmla="*/ 0 h 982498"/>
              <a:gd name="connsiteX155" fmla="*/ 345788 w 477264"/>
              <a:gd name="connsiteY155" fmla="*/ 0 h 982498"/>
              <a:gd name="connsiteX156" fmla="*/ 370108 w 477264"/>
              <a:gd name="connsiteY156" fmla="*/ 24320 h 982498"/>
              <a:gd name="connsiteX157" fmla="*/ 345788 w 477264"/>
              <a:gd name="connsiteY157" fmla="*/ 48640 h 982498"/>
              <a:gd name="connsiteX158" fmla="*/ 321468 w 477264"/>
              <a:gd name="connsiteY158" fmla="*/ 24320 h 982498"/>
              <a:gd name="connsiteX159" fmla="*/ 345788 w 477264"/>
              <a:gd name="connsiteY159" fmla="*/ 0 h 982498"/>
              <a:gd name="connsiteX160" fmla="*/ 238632 w 477264"/>
              <a:gd name="connsiteY160" fmla="*/ 0 h 982498"/>
              <a:gd name="connsiteX161" fmla="*/ 262952 w 477264"/>
              <a:gd name="connsiteY161" fmla="*/ 24320 h 982498"/>
              <a:gd name="connsiteX162" fmla="*/ 238632 w 477264"/>
              <a:gd name="connsiteY162" fmla="*/ 48640 h 982498"/>
              <a:gd name="connsiteX163" fmla="*/ 214312 w 477264"/>
              <a:gd name="connsiteY163" fmla="*/ 24320 h 982498"/>
              <a:gd name="connsiteX164" fmla="*/ 238632 w 477264"/>
              <a:gd name="connsiteY164" fmla="*/ 0 h 982498"/>
              <a:gd name="connsiteX165" fmla="*/ 131476 w 477264"/>
              <a:gd name="connsiteY165" fmla="*/ 0 h 982498"/>
              <a:gd name="connsiteX166" fmla="*/ 155796 w 477264"/>
              <a:gd name="connsiteY166" fmla="*/ 24320 h 982498"/>
              <a:gd name="connsiteX167" fmla="*/ 131476 w 477264"/>
              <a:gd name="connsiteY167" fmla="*/ 48640 h 982498"/>
              <a:gd name="connsiteX168" fmla="*/ 107156 w 477264"/>
              <a:gd name="connsiteY168" fmla="*/ 24320 h 982498"/>
              <a:gd name="connsiteX169" fmla="*/ 131476 w 477264"/>
              <a:gd name="connsiteY169" fmla="*/ 0 h 982498"/>
              <a:gd name="connsiteX170" fmla="*/ 24320 w 477264"/>
              <a:gd name="connsiteY170" fmla="*/ 0 h 982498"/>
              <a:gd name="connsiteX171" fmla="*/ 48640 w 477264"/>
              <a:gd name="connsiteY171" fmla="*/ 24320 h 982498"/>
              <a:gd name="connsiteX172" fmla="*/ 24320 w 477264"/>
              <a:gd name="connsiteY172" fmla="*/ 48640 h 982498"/>
              <a:gd name="connsiteX173" fmla="*/ 0 w 477264"/>
              <a:gd name="connsiteY173" fmla="*/ 24320 h 982498"/>
              <a:gd name="connsiteX174" fmla="*/ 24320 w 477264"/>
              <a:gd name="connsiteY174" fmla="*/ 0 h 982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7264" h="982498">
                <a:moveTo>
                  <a:pt x="452944" y="933858"/>
                </a:moveTo>
                <a:cubicBezTo>
                  <a:pt x="466376" y="933858"/>
                  <a:pt x="477264" y="944746"/>
                  <a:pt x="477264" y="958178"/>
                </a:cubicBezTo>
                <a:cubicBezTo>
                  <a:pt x="477264" y="971610"/>
                  <a:pt x="466376" y="982498"/>
                  <a:pt x="452944" y="982498"/>
                </a:cubicBezTo>
                <a:cubicBezTo>
                  <a:pt x="439512" y="982498"/>
                  <a:pt x="428624" y="971610"/>
                  <a:pt x="428624" y="958178"/>
                </a:cubicBezTo>
                <a:cubicBezTo>
                  <a:pt x="428624" y="944746"/>
                  <a:pt x="439512" y="933858"/>
                  <a:pt x="452944" y="933858"/>
                </a:cubicBezTo>
                <a:close/>
                <a:moveTo>
                  <a:pt x="345788" y="933858"/>
                </a:moveTo>
                <a:cubicBezTo>
                  <a:pt x="359220" y="933858"/>
                  <a:pt x="370108" y="944746"/>
                  <a:pt x="370108" y="958178"/>
                </a:cubicBezTo>
                <a:cubicBezTo>
                  <a:pt x="370108" y="971610"/>
                  <a:pt x="359220" y="982498"/>
                  <a:pt x="345788" y="982498"/>
                </a:cubicBezTo>
                <a:cubicBezTo>
                  <a:pt x="332356" y="982498"/>
                  <a:pt x="321468" y="971610"/>
                  <a:pt x="321468" y="958178"/>
                </a:cubicBezTo>
                <a:cubicBezTo>
                  <a:pt x="321468" y="944746"/>
                  <a:pt x="332356" y="933858"/>
                  <a:pt x="345788" y="933858"/>
                </a:cubicBezTo>
                <a:close/>
                <a:moveTo>
                  <a:pt x="238632" y="933858"/>
                </a:moveTo>
                <a:cubicBezTo>
                  <a:pt x="252064" y="933858"/>
                  <a:pt x="262952" y="944746"/>
                  <a:pt x="262952" y="958178"/>
                </a:cubicBezTo>
                <a:cubicBezTo>
                  <a:pt x="262952" y="971610"/>
                  <a:pt x="252064" y="982498"/>
                  <a:pt x="238632" y="982498"/>
                </a:cubicBezTo>
                <a:cubicBezTo>
                  <a:pt x="225200" y="982498"/>
                  <a:pt x="214312" y="971610"/>
                  <a:pt x="214312" y="958178"/>
                </a:cubicBezTo>
                <a:cubicBezTo>
                  <a:pt x="214312" y="944746"/>
                  <a:pt x="225200" y="933858"/>
                  <a:pt x="238632" y="933858"/>
                </a:cubicBezTo>
                <a:close/>
                <a:moveTo>
                  <a:pt x="131476" y="933858"/>
                </a:moveTo>
                <a:cubicBezTo>
                  <a:pt x="144908" y="933858"/>
                  <a:pt x="155796" y="944746"/>
                  <a:pt x="155796" y="958178"/>
                </a:cubicBezTo>
                <a:cubicBezTo>
                  <a:pt x="155796" y="971610"/>
                  <a:pt x="144908" y="982498"/>
                  <a:pt x="131476" y="982498"/>
                </a:cubicBezTo>
                <a:cubicBezTo>
                  <a:pt x="118044" y="982498"/>
                  <a:pt x="107156" y="971610"/>
                  <a:pt x="107156" y="958178"/>
                </a:cubicBezTo>
                <a:cubicBezTo>
                  <a:pt x="107156" y="944746"/>
                  <a:pt x="118044" y="933858"/>
                  <a:pt x="131476" y="933858"/>
                </a:cubicBezTo>
                <a:close/>
                <a:moveTo>
                  <a:pt x="24320" y="933858"/>
                </a:moveTo>
                <a:cubicBezTo>
                  <a:pt x="37752" y="933858"/>
                  <a:pt x="48640" y="944746"/>
                  <a:pt x="48640" y="958178"/>
                </a:cubicBezTo>
                <a:cubicBezTo>
                  <a:pt x="48640" y="971610"/>
                  <a:pt x="37752" y="982498"/>
                  <a:pt x="24320" y="982498"/>
                </a:cubicBezTo>
                <a:cubicBezTo>
                  <a:pt x="10888" y="982498"/>
                  <a:pt x="0" y="971610"/>
                  <a:pt x="0" y="958178"/>
                </a:cubicBezTo>
                <a:cubicBezTo>
                  <a:pt x="0" y="944746"/>
                  <a:pt x="10888" y="933858"/>
                  <a:pt x="24320" y="933858"/>
                </a:cubicBezTo>
                <a:close/>
                <a:moveTo>
                  <a:pt x="452944" y="778215"/>
                </a:moveTo>
                <a:cubicBezTo>
                  <a:pt x="466376" y="778215"/>
                  <a:pt x="477264" y="789103"/>
                  <a:pt x="477264" y="802535"/>
                </a:cubicBezTo>
                <a:cubicBezTo>
                  <a:pt x="477264" y="815967"/>
                  <a:pt x="466376" y="826855"/>
                  <a:pt x="452944" y="826855"/>
                </a:cubicBezTo>
                <a:cubicBezTo>
                  <a:pt x="439512" y="826855"/>
                  <a:pt x="428624" y="815967"/>
                  <a:pt x="428624" y="802535"/>
                </a:cubicBezTo>
                <a:cubicBezTo>
                  <a:pt x="428624" y="789103"/>
                  <a:pt x="439512" y="778215"/>
                  <a:pt x="452944" y="778215"/>
                </a:cubicBezTo>
                <a:close/>
                <a:moveTo>
                  <a:pt x="345788" y="778215"/>
                </a:moveTo>
                <a:cubicBezTo>
                  <a:pt x="359220" y="778215"/>
                  <a:pt x="370108" y="789103"/>
                  <a:pt x="370108" y="802535"/>
                </a:cubicBezTo>
                <a:cubicBezTo>
                  <a:pt x="370108" y="815967"/>
                  <a:pt x="359220" y="826855"/>
                  <a:pt x="345788" y="826855"/>
                </a:cubicBezTo>
                <a:cubicBezTo>
                  <a:pt x="332356" y="826855"/>
                  <a:pt x="321468" y="815967"/>
                  <a:pt x="321468" y="802535"/>
                </a:cubicBezTo>
                <a:cubicBezTo>
                  <a:pt x="321468" y="789103"/>
                  <a:pt x="332356" y="778215"/>
                  <a:pt x="345788" y="778215"/>
                </a:cubicBezTo>
                <a:close/>
                <a:moveTo>
                  <a:pt x="238632" y="778215"/>
                </a:moveTo>
                <a:cubicBezTo>
                  <a:pt x="252064" y="778215"/>
                  <a:pt x="262952" y="789103"/>
                  <a:pt x="262952" y="802535"/>
                </a:cubicBezTo>
                <a:cubicBezTo>
                  <a:pt x="262952" y="815967"/>
                  <a:pt x="252064" y="826855"/>
                  <a:pt x="238632" y="826855"/>
                </a:cubicBezTo>
                <a:cubicBezTo>
                  <a:pt x="225200" y="826855"/>
                  <a:pt x="214312" y="815967"/>
                  <a:pt x="214312" y="802535"/>
                </a:cubicBezTo>
                <a:cubicBezTo>
                  <a:pt x="214312" y="789103"/>
                  <a:pt x="225200" y="778215"/>
                  <a:pt x="238632" y="778215"/>
                </a:cubicBezTo>
                <a:close/>
                <a:moveTo>
                  <a:pt x="131476" y="778215"/>
                </a:moveTo>
                <a:cubicBezTo>
                  <a:pt x="144908" y="778215"/>
                  <a:pt x="155796" y="789103"/>
                  <a:pt x="155796" y="802535"/>
                </a:cubicBezTo>
                <a:cubicBezTo>
                  <a:pt x="155796" y="815967"/>
                  <a:pt x="144908" y="826855"/>
                  <a:pt x="131476" y="826855"/>
                </a:cubicBezTo>
                <a:cubicBezTo>
                  <a:pt x="118044" y="826855"/>
                  <a:pt x="107156" y="815967"/>
                  <a:pt x="107156" y="802535"/>
                </a:cubicBezTo>
                <a:cubicBezTo>
                  <a:pt x="107156" y="789103"/>
                  <a:pt x="118044" y="778215"/>
                  <a:pt x="131476" y="778215"/>
                </a:cubicBezTo>
                <a:close/>
                <a:moveTo>
                  <a:pt x="24320" y="778215"/>
                </a:moveTo>
                <a:cubicBezTo>
                  <a:pt x="37752" y="778215"/>
                  <a:pt x="48640" y="789103"/>
                  <a:pt x="48640" y="802535"/>
                </a:cubicBezTo>
                <a:cubicBezTo>
                  <a:pt x="48640" y="815967"/>
                  <a:pt x="37752" y="826855"/>
                  <a:pt x="24320" y="826855"/>
                </a:cubicBezTo>
                <a:cubicBezTo>
                  <a:pt x="10888" y="826855"/>
                  <a:pt x="0" y="815967"/>
                  <a:pt x="0" y="802535"/>
                </a:cubicBezTo>
                <a:cubicBezTo>
                  <a:pt x="0" y="789103"/>
                  <a:pt x="10888" y="778215"/>
                  <a:pt x="24320" y="778215"/>
                </a:cubicBezTo>
                <a:close/>
                <a:moveTo>
                  <a:pt x="452944" y="622572"/>
                </a:moveTo>
                <a:cubicBezTo>
                  <a:pt x="466376" y="622572"/>
                  <a:pt x="477264" y="633460"/>
                  <a:pt x="477264" y="646892"/>
                </a:cubicBezTo>
                <a:cubicBezTo>
                  <a:pt x="477264" y="660324"/>
                  <a:pt x="466376" y="671212"/>
                  <a:pt x="452944" y="671212"/>
                </a:cubicBezTo>
                <a:cubicBezTo>
                  <a:pt x="439512" y="671212"/>
                  <a:pt x="428624" y="660324"/>
                  <a:pt x="428624" y="646892"/>
                </a:cubicBezTo>
                <a:cubicBezTo>
                  <a:pt x="428624" y="633460"/>
                  <a:pt x="439512" y="622572"/>
                  <a:pt x="452944" y="622572"/>
                </a:cubicBezTo>
                <a:close/>
                <a:moveTo>
                  <a:pt x="345788" y="622572"/>
                </a:moveTo>
                <a:cubicBezTo>
                  <a:pt x="359220" y="622572"/>
                  <a:pt x="370108" y="633460"/>
                  <a:pt x="370108" y="646892"/>
                </a:cubicBezTo>
                <a:cubicBezTo>
                  <a:pt x="370108" y="660324"/>
                  <a:pt x="359220" y="671212"/>
                  <a:pt x="345788" y="671212"/>
                </a:cubicBezTo>
                <a:cubicBezTo>
                  <a:pt x="332356" y="671212"/>
                  <a:pt x="321468" y="660324"/>
                  <a:pt x="321468" y="646892"/>
                </a:cubicBezTo>
                <a:cubicBezTo>
                  <a:pt x="321468" y="633460"/>
                  <a:pt x="332356" y="622572"/>
                  <a:pt x="345788" y="622572"/>
                </a:cubicBezTo>
                <a:close/>
                <a:moveTo>
                  <a:pt x="238632" y="622572"/>
                </a:moveTo>
                <a:cubicBezTo>
                  <a:pt x="252064" y="622572"/>
                  <a:pt x="262952" y="633460"/>
                  <a:pt x="262952" y="646892"/>
                </a:cubicBezTo>
                <a:cubicBezTo>
                  <a:pt x="262952" y="660324"/>
                  <a:pt x="252064" y="671212"/>
                  <a:pt x="238632" y="671212"/>
                </a:cubicBezTo>
                <a:cubicBezTo>
                  <a:pt x="225200" y="671212"/>
                  <a:pt x="214312" y="660324"/>
                  <a:pt x="214312" y="646892"/>
                </a:cubicBezTo>
                <a:cubicBezTo>
                  <a:pt x="214312" y="633460"/>
                  <a:pt x="225200" y="622572"/>
                  <a:pt x="238632" y="622572"/>
                </a:cubicBezTo>
                <a:close/>
                <a:moveTo>
                  <a:pt x="131476" y="622572"/>
                </a:moveTo>
                <a:cubicBezTo>
                  <a:pt x="144908" y="622572"/>
                  <a:pt x="155796" y="633460"/>
                  <a:pt x="155796" y="646892"/>
                </a:cubicBezTo>
                <a:cubicBezTo>
                  <a:pt x="155796" y="660324"/>
                  <a:pt x="144908" y="671212"/>
                  <a:pt x="131476" y="671212"/>
                </a:cubicBezTo>
                <a:cubicBezTo>
                  <a:pt x="118044" y="671212"/>
                  <a:pt x="107156" y="660324"/>
                  <a:pt x="107156" y="646892"/>
                </a:cubicBezTo>
                <a:cubicBezTo>
                  <a:pt x="107156" y="633460"/>
                  <a:pt x="118044" y="622572"/>
                  <a:pt x="131476" y="622572"/>
                </a:cubicBezTo>
                <a:close/>
                <a:moveTo>
                  <a:pt x="24320" y="622572"/>
                </a:moveTo>
                <a:cubicBezTo>
                  <a:pt x="37752" y="622572"/>
                  <a:pt x="48640" y="633460"/>
                  <a:pt x="48640" y="646892"/>
                </a:cubicBezTo>
                <a:cubicBezTo>
                  <a:pt x="48640" y="660324"/>
                  <a:pt x="37752" y="671212"/>
                  <a:pt x="24320" y="671212"/>
                </a:cubicBezTo>
                <a:cubicBezTo>
                  <a:pt x="10888" y="671212"/>
                  <a:pt x="0" y="660324"/>
                  <a:pt x="0" y="646892"/>
                </a:cubicBezTo>
                <a:cubicBezTo>
                  <a:pt x="0" y="633460"/>
                  <a:pt x="10888" y="622572"/>
                  <a:pt x="24320" y="622572"/>
                </a:cubicBezTo>
                <a:close/>
                <a:moveTo>
                  <a:pt x="24320" y="466929"/>
                </a:moveTo>
                <a:cubicBezTo>
                  <a:pt x="37752" y="466929"/>
                  <a:pt x="48640" y="477817"/>
                  <a:pt x="48640" y="491249"/>
                </a:cubicBezTo>
                <a:cubicBezTo>
                  <a:pt x="48640" y="504681"/>
                  <a:pt x="37752" y="515569"/>
                  <a:pt x="24320" y="515569"/>
                </a:cubicBezTo>
                <a:cubicBezTo>
                  <a:pt x="10888" y="515569"/>
                  <a:pt x="0" y="504681"/>
                  <a:pt x="0" y="491249"/>
                </a:cubicBezTo>
                <a:cubicBezTo>
                  <a:pt x="0" y="477817"/>
                  <a:pt x="10888" y="466929"/>
                  <a:pt x="24320" y="466929"/>
                </a:cubicBezTo>
                <a:close/>
                <a:moveTo>
                  <a:pt x="131476" y="466929"/>
                </a:moveTo>
                <a:cubicBezTo>
                  <a:pt x="144908" y="466929"/>
                  <a:pt x="155796" y="477817"/>
                  <a:pt x="155796" y="491249"/>
                </a:cubicBezTo>
                <a:cubicBezTo>
                  <a:pt x="155796" y="504681"/>
                  <a:pt x="144908" y="515569"/>
                  <a:pt x="131476" y="515569"/>
                </a:cubicBezTo>
                <a:cubicBezTo>
                  <a:pt x="118044" y="515569"/>
                  <a:pt x="107156" y="504681"/>
                  <a:pt x="107156" y="491249"/>
                </a:cubicBezTo>
                <a:cubicBezTo>
                  <a:pt x="107156" y="477817"/>
                  <a:pt x="118044" y="466929"/>
                  <a:pt x="131476" y="466929"/>
                </a:cubicBezTo>
                <a:close/>
                <a:moveTo>
                  <a:pt x="238632" y="466929"/>
                </a:moveTo>
                <a:cubicBezTo>
                  <a:pt x="252064" y="466929"/>
                  <a:pt x="262952" y="477817"/>
                  <a:pt x="262952" y="491249"/>
                </a:cubicBezTo>
                <a:cubicBezTo>
                  <a:pt x="262952" y="504681"/>
                  <a:pt x="252064" y="515569"/>
                  <a:pt x="238632" y="515569"/>
                </a:cubicBezTo>
                <a:cubicBezTo>
                  <a:pt x="225200" y="515569"/>
                  <a:pt x="214312" y="504681"/>
                  <a:pt x="214312" y="491249"/>
                </a:cubicBezTo>
                <a:cubicBezTo>
                  <a:pt x="214312" y="477817"/>
                  <a:pt x="225200" y="466929"/>
                  <a:pt x="238632" y="466929"/>
                </a:cubicBezTo>
                <a:close/>
                <a:moveTo>
                  <a:pt x="345788" y="466929"/>
                </a:moveTo>
                <a:cubicBezTo>
                  <a:pt x="359220" y="466929"/>
                  <a:pt x="370108" y="477817"/>
                  <a:pt x="370108" y="491249"/>
                </a:cubicBezTo>
                <a:cubicBezTo>
                  <a:pt x="370108" y="504681"/>
                  <a:pt x="359220" y="515569"/>
                  <a:pt x="345788" y="515569"/>
                </a:cubicBezTo>
                <a:cubicBezTo>
                  <a:pt x="332356" y="515569"/>
                  <a:pt x="321468" y="504681"/>
                  <a:pt x="321468" y="491249"/>
                </a:cubicBezTo>
                <a:cubicBezTo>
                  <a:pt x="321468" y="477817"/>
                  <a:pt x="332356" y="466929"/>
                  <a:pt x="345788" y="466929"/>
                </a:cubicBezTo>
                <a:close/>
                <a:moveTo>
                  <a:pt x="452944" y="466929"/>
                </a:moveTo>
                <a:cubicBezTo>
                  <a:pt x="466376" y="466929"/>
                  <a:pt x="477264" y="477817"/>
                  <a:pt x="477264" y="491249"/>
                </a:cubicBezTo>
                <a:cubicBezTo>
                  <a:pt x="477264" y="504681"/>
                  <a:pt x="466376" y="515569"/>
                  <a:pt x="452944" y="515569"/>
                </a:cubicBezTo>
                <a:cubicBezTo>
                  <a:pt x="439512" y="515569"/>
                  <a:pt x="428624" y="504681"/>
                  <a:pt x="428624" y="491249"/>
                </a:cubicBezTo>
                <a:cubicBezTo>
                  <a:pt x="428624" y="477817"/>
                  <a:pt x="439512" y="466929"/>
                  <a:pt x="452944" y="466929"/>
                </a:cubicBezTo>
                <a:close/>
                <a:moveTo>
                  <a:pt x="24320" y="311287"/>
                </a:moveTo>
                <a:cubicBezTo>
                  <a:pt x="37752" y="311287"/>
                  <a:pt x="48640" y="322175"/>
                  <a:pt x="48640" y="335607"/>
                </a:cubicBezTo>
                <a:cubicBezTo>
                  <a:pt x="48640" y="349038"/>
                  <a:pt x="37752" y="359926"/>
                  <a:pt x="24320" y="359926"/>
                </a:cubicBezTo>
                <a:cubicBezTo>
                  <a:pt x="10888" y="359926"/>
                  <a:pt x="0" y="349038"/>
                  <a:pt x="0" y="335607"/>
                </a:cubicBezTo>
                <a:cubicBezTo>
                  <a:pt x="0" y="322175"/>
                  <a:pt x="10888" y="311287"/>
                  <a:pt x="24320" y="311287"/>
                </a:cubicBezTo>
                <a:close/>
                <a:moveTo>
                  <a:pt x="131476" y="311286"/>
                </a:moveTo>
                <a:cubicBezTo>
                  <a:pt x="144908" y="311286"/>
                  <a:pt x="155796" y="322174"/>
                  <a:pt x="155796" y="335606"/>
                </a:cubicBezTo>
                <a:cubicBezTo>
                  <a:pt x="155796" y="349038"/>
                  <a:pt x="144908" y="359926"/>
                  <a:pt x="131476" y="359926"/>
                </a:cubicBezTo>
                <a:cubicBezTo>
                  <a:pt x="118044" y="359926"/>
                  <a:pt x="107156" y="349038"/>
                  <a:pt x="107156" y="335606"/>
                </a:cubicBezTo>
                <a:cubicBezTo>
                  <a:pt x="107156" y="322174"/>
                  <a:pt x="118044" y="311286"/>
                  <a:pt x="131476" y="311286"/>
                </a:cubicBezTo>
                <a:close/>
                <a:moveTo>
                  <a:pt x="238632" y="311286"/>
                </a:moveTo>
                <a:cubicBezTo>
                  <a:pt x="252064" y="311286"/>
                  <a:pt x="262952" y="322174"/>
                  <a:pt x="262952" y="335606"/>
                </a:cubicBezTo>
                <a:cubicBezTo>
                  <a:pt x="262952" y="349038"/>
                  <a:pt x="252064" y="359926"/>
                  <a:pt x="238632" y="359926"/>
                </a:cubicBezTo>
                <a:cubicBezTo>
                  <a:pt x="225200" y="359926"/>
                  <a:pt x="214312" y="349038"/>
                  <a:pt x="214312" y="335606"/>
                </a:cubicBezTo>
                <a:cubicBezTo>
                  <a:pt x="214312" y="322174"/>
                  <a:pt x="225200" y="311286"/>
                  <a:pt x="238632" y="311286"/>
                </a:cubicBezTo>
                <a:close/>
                <a:moveTo>
                  <a:pt x="345788" y="311286"/>
                </a:moveTo>
                <a:cubicBezTo>
                  <a:pt x="359220" y="311286"/>
                  <a:pt x="370108" y="322174"/>
                  <a:pt x="370108" y="335606"/>
                </a:cubicBezTo>
                <a:cubicBezTo>
                  <a:pt x="370108" y="349038"/>
                  <a:pt x="359220" y="359926"/>
                  <a:pt x="345788" y="359926"/>
                </a:cubicBezTo>
                <a:cubicBezTo>
                  <a:pt x="332356" y="359926"/>
                  <a:pt x="321468" y="349038"/>
                  <a:pt x="321468" y="335606"/>
                </a:cubicBezTo>
                <a:cubicBezTo>
                  <a:pt x="321468" y="322174"/>
                  <a:pt x="332356" y="311286"/>
                  <a:pt x="345788" y="311286"/>
                </a:cubicBezTo>
                <a:close/>
                <a:moveTo>
                  <a:pt x="452944" y="311286"/>
                </a:moveTo>
                <a:cubicBezTo>
                  <a:pt x="466376" y="311286"/>
                  <a:pt x="477264" y="322174"/>
                  <a:pt x="477264" y="335606"/>
                </a:cubicBezTo>
                <a:cubicBezTo>
                  <a:pt x="477264" y="349038"/>
                  <a:pt x="466376" y="359926"/>
                  <a:pt x="452944" y="359926"/>
                </a:cubicBezTo>
                <a:cubicBezTo>
                  <a:pt x="439512" y="359926"/>
                  <a:pt x="428624" y="349038"/>
                  <a:pt x="428624" y="335606"/>
                </a:cubicBezTo>
                <a:cubicBezTo>
                  <a:pt x="428624" y="322174"/>
                  <a:pt x="439512" y="311286"/>
                  <a:pt x="452944" y="311286"/>
                </a:cubicBezTo>
                <a:close/>
                <a:moveTo>
                  <a:pt x="24320" y="155643"/>
                </a:moveTo>
                <a:cubicBezTo>
                  <a:pt x="37752" y="155643"/>
                  <a:pt x="48640" y="166531"/>
                  <a:pt x="48640" y="179963"/>
                </a:cubicBezTo>
                <a:cubicBezTo>
                  <a:pt x="48640" y="193395"/>
                  <a:pt x="37752" y="204283"/>
                  <a:pt x="24320" y="204283"/>
                </a:cubicBezTo>
                <a:cubicBezTo>
                  <a:pt x="10888" y="204283"/>
                  <a:pt x="0" y="193395"/>
                  <a:pt x="0" y="179963"/>
                </a:cubicBezTo>
                <a:cubicBezTo>
                  <a:pt x="0" y="166531"/>
                  <a:pt x="10888" y="155643"/>
                  <a:pt x="24320" y="155643"/>
                </a:cubicBezTo>
                <a:close/>
                <a:moveTo>
                  <a:pt x="131476" y="155643"/>
                </a:moveTo>
                <a:cubicBezTo>
                  <a:pt x="144908" y="155643"/>
                  <a:pt x="155796" y="166531"/>
                  <a:pt x="155796" y="179963"/>
                </a:cubicBezTo>
                <a:cubicBezTo>
                  <a:pt x="155796" y="193395"/>
                  <a:pt x="144908" y="204283"/>
                  <a:pt x="131476" y="204283"/>
                </a:cubicBezTo>
                <a:cubicBezTo>
                  <a:pt x="118044" y="204283"/>
                  <a:pt x="107156" y="193395"/>
                  <a:pt x="107156" y="179963"/>
                </a:cubicBezTo>
                <a:cubicBezTo>
                  <a:pt x="107156" y="166531"/>
                  <a:pt x="118044" y="155643"/>
                  <a:pt x="131476" y="155643"/>
                </a:cubicBezTo>
                <a:close/>
                <a:moveTo>
                  <a:pt x="238632" y="155643"/>
                </a:moveTo>
                <a:cubicBezTo>
                  <a:pt x="252064" y="155643"/>
                  <a:pt x="262952" y="166531"/>
                  <a:pt x="262952" y="179963"/>
                </a:cubicBezTo>
                <a:cubicBezTo>
                  <a:pt x="262952" y="193395"/>
                  <a:pt x="252064" y="204283"/>
                  <a:pt x="238632" y="204283"/>
                </a:cubicBezTo>
                <a:cubicBezTo>
                  <a:pt x="225200" y="204283"/>
                  <a:pt x="214312" y="193395"/>
                  <a:pt x="214312" y="179963"/>
                </a:cubicBezTo>
                <a:cubicBezTo>
                  <a:pt x="214312" y="166531"/>
                  <a:pt x="225200" y="155643"/>
                  <a:pt x="238632" y="155643"/>
                </a:cubicBezTo>
                <a:close/>
                <a:moveTo>
                  <a:pt x="345788" y="155643"/>
                </a:moveTo>
                <a:cubicBezTo>
                  <a:pt x="359220" y="155643"/>
                  <a:pt x="370108" y="166531"/>
                  <a:pt x="370108" y="179963"/>
                </a:cubicBezTo>
                <a:cubicBezTo>
                  <a:pt x="370108" y="193395"/>
                  <a:pt x="359220" y="204283"/>
                  <a:pt x="345788" y="204283"/>
                </a:cubicBezTo>
                <a:cubicBezTo>
                  <a:pt x="332356" y="204283"/>
                  <a:pt x="321468" y="193395"/>
                  <a:pt x="321468" y="179963"/>
                </a:cubicBezTo>
                <a:cubicBezTo>
                  <a:pt x="321468" y="166531"/>
                  <a:pt x="332356" y="155643"/>
                  <a:pt x="345788" y="155643"/>
                </a:cubicBezTo>
                <a:close/>
                <a:moveTo>
                  <a:pt x="452944" y="155643"/>
                </a:moveTo>
                <a:cubicBezTo>
                  <a:pt x="466376" y="155643"/>
                  <a:pt x="477264" y="166531"/>
                  <a:pt x="477264" y="179963"/>
                </a:cubicBezTo>
                <a:cubicBezTo>
                  <a:pt x="477264" y="193395"/>
                  <a:pt x="466376" y="204283"/>
                  <a:pt x="452944" y="204283"/>
                </a:cubicBezTo>
                <a:cubicBezTo>
                  <a:pt x="439512" y="204283"/>
                  <a:pt x="428624" y="193395"/>
                  <a:pt x="428624" y="179963"/>
                </a:cubicBezTo>
                <a:cubicBezTo>
                  <a:pt x="428624" y="166531"/>
                  <a:pt x="439512" y="155643"/>
                  <a:pt x="452944" y="155643"/>
                </a:cubicBezTo>
                <a:close/>
                <a:moveTo>
                  <a:pt x="452944" y="0"/>
                </a:moveTo>
                <a:cubicBezTo>
                  <a:pt x="466376" y="0"/>
                  <a:pt x="477264" y="10888"/>
                  <a:pt x="477264" y="24320"/>
                </a:cubicBezTo>
                <a:cubicBezTo>
                  <a:pt x="477264" y="37752"/>
                  <a:pt x="466376" y="48640"/>
                  <a:pt x="452944" y="48640"/>
                </a:cubicBezTo>
                <a:cubicBezTo>
                  <a:pt x="439512" y="48640"/>
                  <a:pt x="428624" y="37752"/>
                  <a:pt x="428624" y="24320"/>
                </a:cubicBezTo>
                <a:cubicBezTo>
                  <a:pt x="428624" y="10888"/>
                  <a:pt x="439512" y="0"/>
                  <a:pt x="452944" y="0"/>
                </a:cubicBezTo>
                <a:close/>
                <a:moveTo>
                  <a:pt x="345788" y="0"/>
                </a:moveTo>
                <a:cubicBezTo>
                  <a:pt x="359220" y="0"/>
                  <a:pt x="370108" y="10888"/>
                  <a:pt x="370108" y="24320"/>
                </a:cubicBezTo>
                <a:cubicBezTo>
                  <a:pt x="370108" y="37752"/>
                  <a:pt x="359220" y="48640"/>
                  <a:pt x="345788" y="48640"/>
                </a:cubicBezTo>
                <a:cubicBezTo>
                  <a:pt x="332356" y="48640"/>
                  <a:pt x="321468" y="37752"/>
                  <a:pt x="321468" y="24320"/>
                </a:cubicBezTo>
                <a:cubicBezTo>
                  <a:pt x="321468" y="10888"/>
                  <a:pt x="332356" y="0"/>
                  <a:pt x="345788" y="0"/>
                </a:cubicBezTo>
                <a:close/>
                <a:moveTo>
                  <a:pt x="238632" y="0"/>
                </a:moveTo>
                <a:cubicBezTo>
                  <a:pt x="252064" y="0"/>
                  <a:pt x="262952" y="10888"/>
                  <a:pt x="262952" y="24320"/>
                </a:cubicBezTo>
                <a:cubicBezTo>
                  <a:pt x="262952" y="37752"/>
                  <a:pt x="252064" y="48640"/>
                  <a:pt x="238632" y="48640"/>
                </a:cubicBezTo>
                <a:cubicBezTo>
                  <a:pt x="225200" y="48640"/>
                  <a:pt x="214312" y="37752"/>
                  <a:pt x="214312" y="24320"/>
                </a:cubicBezTo>
                <a:cubicBezTo>
                  <a:pt x="214312" y="10888"/>
                  <a:pt x="225200" y="0"/>
                  <a:pt x="238632" y="0"/>
                </a:cubicBezTo>
                <a:close/>
                <a:moveTo>
                  <a:pt x="131476" y="0"/>
                </a:moveTo>
                <a:cubicBezTo>
                  <a:pt x="144908" y="0"/>
                  <a:pt x="155796" y="10888"/>
                  <a:pt x="155796" y="24320"/>
                </a:cubicBezTo>
                <a:cubicBezTo>
                  <a:pt x="155796" y="37752"/>
                  <a:pt x="144908" y="48640"/>
                  <a:pt x="131476" y="48640"/>
                </a:cubicBezTo>
                <a:cubicBezTo>
                  <a:pt x="118044" y="48640"/>
                  <a:pt x="107156" y="37752"/>
                  <a:pt x="107156" y="24320"/>
                </a:cubicBezTo>
                <a:cubicBezTo>
                  <a:pt x="107156" y="10888"/>
                  <a:pt x="118044" y="0"/>
                  <a:pt x="131476" y="0"/>
                </a:cubicBezTo>
                <a:close/>
                <a:moveTo>
                  <a:pt x="24320" y="0"/>
                </a:moveTo>
                <a:cubicBezTo>
                  <a:pt x="37752" y="0"/>
                  <a:pt x="48640" y="10888"/>
                  <a:pt x="48640" y="24320"/>
                </a:cubicBezTo>
                <a:cubicBezTo>
                  <a:pt x="48640" y="37752"/>
                  <a:pt x="37752" y="48640"/>
                  <a:pt x="24320" y="48640"/>
                </a:cubicBezTo>
                <a:cubicBezTo>
                  <a:pt x="10888" y="48640"/>
                  <a:pt x="0" y="37752"/>
                  <a:pt x="0" y="24320"/>
                </a:cubicBezTo>
                <a:cubicBezTo>
                  <a:pt x="0" y="10888"/>
                  <a:pt x="10888" y="0"/>
                  <a:pt x="24320" y="0"/>
                </a:cubicBezTo>
                <a:close/>
              </a:path>
            </a:pathLst>
          </a:custGeom>
          <a:gradFill flip="none" rotWithShape="1">
            <a:gsLst>
              <a:gs pos="0">
                <a:srgbClr val="FFFFFF"/>
              </a:gs>
              <a:gs pos="100000">
                <a:srgbClr val="FFFFFF">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16" name="组合 15"/>
          <p:cNvGrpSpPr/>
          <p:nvPr/>
        </p:nvGrpSpPr>
        <p:grpSpPr>
          <a:xfrm>
            <a:off x="627871" y="1087556"/>
            <a:ext cx="4685358" cy="4685358"/>
            <a:chOff x="6403428" y="993228"/>
            <a:chExt cx="4871544" cy="4871544"/>
          </a:xfrm>
        </p:grpSpPr>
        <p:sp>
          <p:nvSpPr>
            <p:cNvPr id="17" name="椭圆 16"/>
            <p:cNvSpPr/>
            <p:nvPr/>
          </p:nvSpPr>
          <p:spPr>
            <a:xfrm>
              <a:off x="6746145" y="1335945"/>
              <a:ext cx="4186109" cy="4186109"/>
            </a:xfrm>
            <a:prstGeom prst="ellipse">
              <a:avLst/>
            </a:prstGeom>
            <a:gradFill flip="none" rotWithShape="1">
              <a:gsLst>
                <a:gs pos="0">
                  <a:srgbClr val="4F7D94"/>
                </a:gs>
                <a:gs pos="70000">
                  <a:srgbClr val="2C525F"/>
                </a:gs>
              </a:gsLst>
              <a:lin ang="5400000" scaled="1"/>
              <a:tileRect/>
            </a:gradFill>
            <a:ln>
              <a:noFill/>
            </a:ln>
            <a:effectLst>
              <a:outerShdw blurRad="1270000" dist="393700" dir="6540000" rotWithShape="0">
                <a:srgbClr val="2C525F"/>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8" name="椭圆 17"/>
            <p:cNvSpPr/>
            <p:nvPr/>
          </p:nvSpPr>
          <p:spPr>
            <a:xfrm>
              <a:off x="7032611" y="1622411"/>
              <a:ext cx="3613178" cy="3613178"/>
            </a:xfrm>
            <a:prstGeom prst="ellipse">
              <a:avLst/>
            </a:prstGeom>
            <a:solidFill>
              <a:srgbClr val="6A9DB2"/>
            </a:solidFill>
            <a:ln>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9" name="椭圆 18"/>
            <p:cNvSpPr/>
            <p:nvPr/>
          </p:nvSpPr>
          <p:spPr>
            <a:xfrm flipH="1">
              <a:off x="7256069" y="1845867"/>
              <a:ext cx="3166263" cy="3166266"/>
            </a:xfrm>
            <a:prstGeom prst="ellipse">
              <a:avLst/>
            </a:prstGeom>
            <a:blipFill dpi="0" rotWithShape="1">
              <a:blip r:embed="rId3" cstate="screen"/>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椭圆 19"/>
            <p:cNvSpPr/>
            <p:nvPr/>
          </p:nvSpPr>
          <p:spPr>
            <a:xfrm>
              <a:off x="6403428" y="993228"/>
              <a:ext cx="4871544" cy="4871544"/>
            </a:xfrm>
            <a:prstGeom prst="ellipse">
              <a:avLst/>
            </a:prstGeom>
            <a:noFill/>
            <a:ln>
              <a:solidFill>
                <a:schemeClr val="bg1">
                  <a:alpha val="4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250" advTm="5000">
        <p14:switch dir="r"/>
      </p:transition>
    </mc:Choice>
    <mc:Fallback>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53"/>
                                        </p:tgtEl>
                                        <p:attrNameLst>
                                          <p:attrName>style.visibility</p:attrName>
                                        </p:attrNameLst>
                                      </p:cBhvr>
                                      <p:to>
                                        <p:strVal val="visible"/>
                                      </p:to>
                                    </p:set>
                                    <p:anim to="0" calcmode="lin" valueType="num">
                                      <p:cBhvr>
                                        <p:cTn id="7" dur="500" decel="100000" fill="hold">
                                          <p:stCondLst>
                                            <p:cond delay="0"/>
                                          </p:stCondLst>
                                        </p:cTn>
                                        <p:tgtEl>
                                          <p:spTgt spid="53"/>
                                        </p:tgtEl>
                                        <p:attrNameLst>
                                          <p:attrName>ppt_y</p:attrName>
                                        </p:attrNameLst>
                                      </p:cBhvr>
                                      <p:tavLst>
                                        <p:tav tm="0">
                                          <p:val>
                                            <p:strVal val="ppt_y-0.02"/>
                                          </p:val>
                                        </p:tav>
                                        <p:tav tm="100000">
                                          <p:val>
                                            <p:strVal val="#ppt_y"/>
                                          </p:val>
                                        </p:tav>
                                      </p:tavLst>
                                    </p:anim>
                                    <p:animEffect transition="in" filter="fade">
                                      <p:cBhvr>
                                        <p:cTn id="8" dur="500">
                                          <p:stCondLst>
                                            <p:cond delay="0"/>
                                          </p:stCondLst>
                                        </p:cTn>
                                        <p:tgtEl>
                                          <p:spTgt spid="53"/>
                                        </p:tgtEl>
                                      </p:cBhvr>
                                    </p:animEffect>
                                    <p:animScale>
                                      <p:cBhvr>
                                        <p:cTn id="9" dur="500" decel="100000" fill="hold">
                                          <p:stCondLst>
                                            <p:cond delay="0"/>
                                          </p:stCondLst>
                                        </p:cTn>
                                        <p:tgtEl>
                                          <p:spTgt spid="53"/>
                                        </p:tgtEl>
                                      </p:cBhvr>
                                      <p:by x="100000" y="100000"/>
                                      <p:from x="110000" y="110000"/>
                                      <p:to x="100000" y="100000"/>
                                    </p:animScale>
                                  </p:childTnLst>
                                </p:cTn>
                              </p:par>
                            </p:childTnLst>
                          </p:cTn>
                        </p:par>
                        <p:par>
                          <p:cTn id="10" fill="hold">
                            <p:stCondLst>
                              <p:cond delay="0"/>
                            </p:stCondLst>
                            <p:childTnLst>
                              <p:par>
                                <p:cTn id="11" presetID="10" presetClass="entr" presetSubtype="0" decel="100000" fill="hold" grpId="0" nodeType="after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stCondLst>
                                            <p:cond delay="0"/>
                                          </p:stCondLst>
                                        </p:cTn>
                                        <p:tgtEl>
                                          <p:spTgt spid="56"/>
                                        </p:tgtEl>
                                      </p:cBhvr>
                                    </p:animEffect>
                                    <p:anim to="0" calcmode="lin" valueType="num">
                                      <p:cBhvr>
                                        <p:cTn id="14" dur="500" fill="hold">
                                          <p:stCondLst>
                                            <p:cond delay="0"/>
                                          </p:stCondLst>
                                        </p:cTn>
                                        <p:tgtEl>
                                          <p:spTgt spid="56"/>
                                        </p:tgtEl>
                                        <p:attrNameLst>
                                          <p:attrName>ppt_x</p:attrName>
                                        </p:attrNameLst>
                                      </p:cBhvr>
                                      <p:tavLst>
                                        <p:tav tm="0">
                                          <p:val>
                                            <p:strVal val="#ppt_x+.05"/>
                                          </p:val>
                                        </p:tav>
                                        <p:tav tm="100000">
                                          <p:val>
                                            <p:strVal val="#ppt_x"/>
                                          </p:val>
                                        </p:tav>
                                      </p:tavLst>
                                    </p:anim>
                                  </p:childTnLst>
                                </p:cTn>
                              </p:par>
                            </p:childTnLst>
                          </p:cTn>
                        </p:par>
                        <p:par>
                          <p:cTn id="15" fill="hold">
                            <p:stCondLst>
                              <p:cond delay="500"/>
                            </p:stCondLst>
                            <p:childTnLst>
                              <p:par>
                                <p:cTn id="16" presetID="10" presetClass="entr" presetSubtype="0" decel="100000" fill="hold" grpId="0"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stCondLst>
                                            <p:cond delay="0"/>
                                          </p:stCondLst>
                                        </p:cTn>
                                        <p:tgtEl>
                                          <p:spTgt spid="55"/>
                                        </p:tgtEl>
                                      </p:cBhvr>
                                    </p:animEffect>
                                    <p:anim to="0" calcmode="lin" valueType="num">
                                      <p:cBhvr>
                                        <p:cTn id="19" dur="500" fill="hold">
                                          <p:stCondLst>
                                            <p:cond delay="0"/>
                                          </p:stCondLst>
                                        </p:cTn>
                                        <p:tgtEl>
                                          <p:spTgt spid="55"/>
                                        </p:tgtEl>
                                        <p:attrNameLst>
                                          <p:attrName>ppt_x</p:attrName>
                                        </p:attrNameLst>
                                      </p:cBhvr>
                                      <p:tavLst>
                                        <p:tav tm="0">
                                          <p:val>
                                            <p:strVal val="#ppt_x+.05"/>
                                          </p:val>
                                        </p:tav>
                                        <p:tav tm="100000">
                                          <p:val>
                                            <p:strVal val="#ppt_x"/>
                                          </p:val>
                                        </p:tav>
                                      </p:tavLst>
                                    </p:anim>
                                  </p:childTnLst>
                                </p:cTn>
                              </p:par>
                            </p:childTnLst>
                          </p:cTn>
                        </p:par>
                        <p:par>
                          <p:cTn id="20" fill="hold">
                            <p:stCondLst>
                              <p:cond delay="1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59"/>
                                        </p:tgtEl>
                                        <p:attrNameLst>
                                          <p:attrName>style.visibility</p:attrName>
                                        </p:attrNameLst>
                                      </p:cBhvr>
                                      <p:to>
                                        <p:strVal val="visible"/>
                                      </p:to>
                                    </p:set>
                                    <p:anim to="0" calcmode="lin" valueType="num">
                                      <p:cBhvr>
                                        <p:cTn id="23" dur="500" decel="100000" fill="hold">
                                          <p:stCondLst>
                                            <p:cond delay="0"/>
                                          </p:stCondLst>
                                        </p:cTn>
                                        <p:tgtEl>
                                          <p:spTgt spid="59"/>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59"/>
                                        </p:tgtEl>
                                      </p:cBhvr>
                                    </p:animEffect>
                                    <p:animScale>
                                      <p:cBhvr>
                                        <p:cTn id="25" dur="500" decel="100000" fill="hold">
                                          <p:stCondLst>
                                            <p:cond delay="0"/>
                                          </p:stCondLst>
                                        </p:cTn>
                                        <p:tgtEl>
                                          <p:spTgt spid="59"/>
                                        </p:tgtEl>
                                      </p:cBhvr>
                                      <p:by x="100000" y="100000"/>
                                      <p:from x="110000" y="110000"/>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wipe(down)">
                                      <p:cBhvr>
                                        <p:cTn id="30" dur="500"/>
                                        <p:tgtEl>
                                          <p:spTgt spid="50"/>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down)">
                                      <p:cBhvr>
                                        <p:cTn id="33" dur="500"/>
                                        <p:tgtEl>
                                          <p:spTgt spid="51"/>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1000"/>
                                        <p:tgtEl>
                                          <p:spTgt spid="60"/>
                                        </p:tgtEl>
                                      </p:cBhvr>
                                    </p:animEffect>
                                    <p:anim calcmode="lin" valueType="num">
                                      <p:cBhvr>
                                        <p:cTn id="39" dur="1000" fill="hold"/>
                                        <p:tgtEl>
                                          <p:spTgt spid="60"/>
                                        </p:tgtEl>
                                        <p:attrNameLst>
                                          <p:attrName>ppt_x</p:attrName>
                                        </p:attrNameLst>
                                      </p:cBhvr>
                                      <p:tavLst>
                                        <p:tav tm="0">
                                          <p:val>
                                            <p:strVal val="#ppt_x"/>
                                          </p:val>
                                        </p:tav>
                                        <p:tav tm="100000">
                                          <p:val>
                                            <p:strVal val="#ppt_x"/>
                                          </p:val>
                                        </p:tav>
                                      </p:tavLst>
                                    </p:anim>
                                    <p:anim calcmode="lin" valueType="num">
                                      <p:cBhvr>
                                        <p:cTn id="40"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53" grpId="0"/>
      <p:bldP spid="55" grpId="0"/>
      <p:bldP spid="56" grpId="0"/>
      <p:bldP spid="59" grpId="0"/>
      <p:bldP spid="60" grpId="0" animBg="1"/>
    </p:bldLst>
  </p:timing>
</p:sld>
</file>

<file path=ppt/tags/tag1.xml><?xml version="1.0" encoding="utf-8"?>
<p:tagLst xmlns:p="http://schemas.openxmlformats.org/presentationml/2006/main">
  <p:tag name="ISLIDE.ICON" val="#133994;"/>
</p:tagLst>
</file>

<file path=ppt/tags/tag10.xml><?xml version="1.0" encoding="utf-8"?>
<p:tagLst xmlns:p="http://schemas.openxmlformats.org/presentationml/2006/main">
  <p:tag name="PA" val="v5.2.11"/>
</p:tagLst>
</file>

<file path=ppt/tags/tag11.xml><?xml version="1.0" encoding="utf-8"?>
<p:tagLst xmlns:p="http://schemas.openxmlformats.org/presentationml/2006/main">
  <p:tag name="ISLIDE.ICON" val="#133994;"/>
</p:tagLst>
</file>

<file path=ppt/tags/tag12.xml><?xml version="1.0" encoding="utf-8"?>
<p:tagLst xmlns:p="http://schemas.openxmlformats.org/presentationml/2006/main">
  <p:tag name="ISLIDE.ICON" val="#133994;#16120;#70810;#393615;#372016;"/>
</p:tagLst>
</file>

<file path=ppt/tags/tag13.xml><?xml version="1.0" encoding="utf-8"?>
<p:tagLst xmlns:p="http://schemas.openxmlformats.org/presentationml/2006/main">
  <p:tag name="PA" val="v5.2.11"/>
</p:tagLst>
</file>

<file path=ppt/tags/tag14.xml><?xml version="1.0" encoding="utf-8"?>
<p:tagLst xmlns:p="http://schemas.openxmlformats.org/presentationml/2006/main">
  <p:tag name="ISLIDE.ICON" val="#133994;"/>
</p:tagLst>
</file>

<file path=ppt/tags/tag15.xml><?xml version="1.0" encoding="utf-8"?>
<p:tagLst xmlns:p="http://schemas.openxmlformats.org/presentationml/2006/main">
  <p:tag name="PA" val="v5.2.11"/>
</p:tagLst>
</file>

<file path=ppt/tags/tag16.xml><?xml version="1.0" encoding="utf-8"?>
<p:tagLst xmlns:p="http://schemas.openxmlformats.org/presentationml/2006/main">
  <p:tag name="ISLIDE.ICON" val="#133994;"/>
</p:tagLst>
</file>

<file path=ppt/tags/tag17.xml><?xml version="1.0" encoding="utf-8"?>
<p:tagLst xmlns:p="http://schemas.openxmlformats.org/presentationml/2006/main">
  <p:tag name="PA" val="v5.2.11"/>
</p:tagLst>
</file>

<file path=ppt/tags/tag18.xml><?xml version="1.0" encoding="utf-8"?>
<p:tagLst xmlns:p="http://schemas.openxmlformats.org/presentationml/2006/main">
  <p:tag name="PA" val="v5.2.11"/>
</p:tagLst>
</file>

<file path=ppt/tags/tag19.xml><?xml version="1.0" encoding="utf-8"?>
<p:tagLst xmlns:p="http://schemas.openxmlformats.org/presentationml/2006/main">
  <p:tag name="ISLIDE.ICON" val="#133994;"/>
</p:tagLst>
</file>

<file path=ppt/tags/tag2.xml><?xml version="1.0" encoding="utf-8"?>
<p:tagLst xmlns:p="http://schemas.openxmlformats.org/presentationml/2006/main">
  <p:tag name="ISLIDE.ICON" val="#133994;"/>
</p:tagLst>
</file>

<file path=ppt/tags/tag20.xml><?xml version="1.0" encoding="utf-8"?>
<p:tagLst xmlns:p="http://schemas.openxmlformats.org/presentationml/2006/main">
  <p:tag name="PA" val="v5.2.11"/>
</p:tagLst>
</file>

<file path=ppt/tags/tag21.xml><?xml version="1.0" encoding="utf-8"?>
<p:tagLst xmlns:p="http://schemas.openxmlformats.org/presentationml/2006/main">
  <p:tag name="PA" val="v5.2.11"/>
</p:tagLst>
</file>

<file path=ppt/tags/tag22.xml><?xml version="1.0" encoding="utf-8"?>
<p:tagLst xmlns:p="http://schemas.openxmlformats.org/presentationml/2006/main">
  <p:tag name="PA" val="v5.2.11"/>
</p:tagLst>
</file>

<file path=ppt/tags/tag23.xml><?xml version="1.0" encoding="utf-8"?>
<p:tagLst xmlns:p="http://schemas.openxmlformats.org/presentationml/2006/main">
  <p:tag name="ISLIDE.ICON" val="#133994;"/>
</p:tagLst>
</file>

<file path=ppt/tags/tag24.xml><?xml version="1.0" encoding="utf-8"?>
<p:tagLst xmlns:p="http://schemas.openxmlformats.org/presentationml/2006/main">
  <p:tag name="PA" val="v5.2.11"/>
</p:tagLst>
</file>

<file path=ppt/tags/tag25.xml><?xml version="1.0" encoding="utf-8"?>
<p:tagLst xmlns:p="http://schemas.openxmlformats.org/presentationml/2006/main">
  <p:tag name="PA" val="v5.2.11"/>
</p:tagLst>
</file>

<file path=ppt/tags/tag26.xml><?xml version="1.0" encoding="utf-8"?>
<p:tagLst xmlns:p="http://schemas.openxmlformats.org/presentationml/2006/main">
  <p:tag name="ISLIDE.ICON" val="#133994;"/>
</p:tagLst>
</file>

<file path=ppt/tags/tag27.xml><?xml version="1.0" encoding="utf-8"?>
<p:tagLst xmlns:p="http://schemas.openxmlformats.org/presentationml/2006/main">
  <p:tag name="PA" val="v5.2.11"/>
</p:tagLst>
</file>

<file path=ppt/tags/tag28.xml><?xml version="1.0" encoding="utf-8"?>
<p:tagLst xmlns:p="http://schemas.openxmlformats.org/presentationml/2006/main">
  <p:tag name="ISLIDE.ICON" val="#133994;"/>
</p:tagLst>
</file>

<file path=ppt/tags/tag29.xml><?xml version="1.0" encoding="utf-8"?>
<p:tagLst xmlns:p="http://schemas.openxmlformats.org/presentationml/2006/main">
  <p:tag name="PA" val="v5.2.11"/>
</p:tagLst>
</file>

<file path=ppt/tags/tag3.xml><?xml version="1.0" encoding="utf-8"?>
<p:tagLst xmlns:p="http://schemas.openxmlformats.org/presentationml/2006/main">
  <p:tag name="PA" val="v5.2.11"/>
</p:tagLst>
</file>

<file path=ppt/tags/tag30.xml><?xml version="1.0" encoding="utf-8"?>
<p:tagLst xmlns:p="http://schemas.openxmlformats.org/presentationml/2006/main">
  <p:tag name="PA" val="v5.2.11"/>
</p:tagLst>
</file>

<file path=ppt/tags/tag31.xml><?xml version="1.0" encoding="utf-8"?>
<p:tagLst xmlns:p="http://schemas.openxmlformats.org/presentationml/2006/main">
  <p:tag name="PA" val="v5.2.11"/>
</p:tagLst>
</file>

<file path=ppt/tags/tag32.xml><?xml version="1.0" encoding="utf-8"?>
<p:tagLst xmlns:p="http://schemas.openxmlformats.org/presentationml/2006/main">
  <p:tag name="PA" val="v5.2.11"/>
</p:tagLst>
</file>

<file path=ppt/tags/tag33.xml><?xml version="1.0" encoding="utf-8"?>
<p:tagLst xmlns:p="http://schemas.openxmlformats.org/presentationml/2006/main">
  <p:tag name="PA" val="v5.2.11"/>
</p:tagLst>
</file>

<file path=ppt/tags/tag34.xml><?xml version="1.0" encoding="utf-8"?>
<p:tagLst xmlns:p="http://schemas.openxmlformats.org/presentationml/2006/main">
  <p:tag name="PA" val="v5.2.11"/>
</p:tagLst>
</file>

<file path=ppt/tags/tag35.xml><?xml version="1.0" encoding="utf-8"?>
<p:tagLst xmlns:p="http://schemas.openxmlformats.org/presentationml/2006/main">
  <p:tag name="PA" val="v5.2.11"/>
</p:tagLst>
</file>

<file path=ppt/tags/tag36.xml><?xml version="1.0" encoding="utf-8"?>
<p:tagLst xmlns:p="http://schemas.openxmlformats.org/presentationml/2006/main">
  <p:tag name="PA" val="v5.2.11"/>
</p:tagLst>
</file>

<file path=ppt/tags/tag37.xml><?xml version="1.0" encoding="utf-8"?>
<p:tagLst xmlns:p="http://schemas.openxmlformats.org/presentationml/2006/main">
  <p:tag name="ISLIDE.ICON" val="#133994;"/>
</p:tagLst>
</file>

<file path=ppt/tags/tag38.xml><?xml version="1.0" encoding="utf-8"?>
<p:tagLst xmlns:p="http://schemas.openxmlformats.org/presentationml/2006/main">
  <p:tag name="PA" val="v5.2.11"/>
</p:tagLst>
</file>

<file path=ppt/tags/tag39.xml><?xml version="1.0" encoding="utf-8"?>
<p:tagLst xmlns:p="http://schemas.openxmlformats.org/presentationml/2006/main">
  <p:tag name="PA" val="v5.2.11"/>
</p:tagLst>
</file>

<file path=ppt/tags/tag4.xml><?xml version="1.0" encoding="utf-8"?>
<p:tagLst xmlns:p="http://schemas.openxmlformats.org/presentationml/2006/main">
  <p:tag name="ISLIDE.ICON" val="#133994;"/>
</p:tagLst>
</file>

<file path=ppt/tags/tag40.xml><?xml version="1.0" encoding="utf-8"?>
<p:tagLst xmlns:p="http://schemas.openxmlformats.org/presentationml/2006/main">
  <p:tag name="PA" val="v5.2.11"/>
</p:tagLst>
</file>

<file path=ppt/tags/tag41.xml><?xml version="1.0" encoding="utf-8"?>
<p:tagLst xmlns:p="http://schemas.openxmlformats.org/presentationml/2006/main">
  <p:tag name="PA" val="v5.2.11"/>
</p:tagLst>
</file>

<file path=ppt/tags/tag42.xml><?xml version="1.0" encoding="utf-8"?>
<p:tagLst xmlns:p="http://schemas.openxmlformats.org/presentationml/2006/main">
  <p:tag name="PA" val="v5.2.11"/>
</p:tagLst>
</file>

<file path=ppt/tags/tag43.xml><?xml version="1.0" encoding="utf-8"?>
<p:tagLst xmlns:p="http://schemas.openxmlformats.org/presentationml/2006/main">
  <p:tag name="PA" val="v5.2.11"/>
</p:tagLst>
</file>

<file path=ppt/tags/tag44.xml><?xml version="1.0" encoding="utf-8"?>
<p:tagLst xmlns:p="http://schemas.openxmlformats.org/presentationml/2006/main">
  <p:tag name="PA" val="v5.2.11"/>
</p:tagLst>
</file>

<file path=ppt/tags/tag45.xml><?xml version="1.0" encoding="utf-8"?>
<p:tagLst xmlns:p="http://schemas.openxmlformats.org/presentationml/2006/main">
  <p:tag name="PA" val="v5.2.11"/>
</p:tagLst>
</file>

<file path=ppt/tags/tag46.xml><?xml version="1.0" encoding="utf-8"?>
<p:tagLst xmlns:p="http://schemas.openxmlformats.org/presentationml/2006/main">
  <p:tag name="ISLIDE.ICON" val="#133994;"/>
</p:tagLst>
</file>

<file path=ppt/tags/tag47.xml><?xml version="1.0" encoding="utf-8"?>
<p:tagLst xmlns:p="http://schemas.openxmlformats.org/presentationml/2006/main">
  <p:tag name="PA" val="v5.2.11"/>
</p:tagLst>
</file>

<file path=ppt/tags/tag48.xml><?xml version="1.0" encoding="utf-8"?>
<p:tagLst xmlns:p="http://schemas.openxmlformats.org/presentationml/2006/main">
  <p:tag name="PA" val="v5.2.11"/>
</p:tagLst>
</file>

<file path=ppt/tags/tag49.xml><?xml version="1.0" encoding="utf-8"?>
<p:tagLst xmlns:p="http://schemas.openxmlformats.org/presentationml/2006/main">
  <p:tag name="PA" val="v5.2.11"/>
</p:tagLst>
</file>

<file path=ppt/tags/tag5.xml><?xml version="1.0" encoding="utf-8"?>
<p:tagLst xmlns:p="http://schemas.openxmlformats.org/presentationml/2006/main">
  <p:tag name="PA" val="v5.2.11"/>
</p:tagLst>
</file>

<file path=ppt/tags/tag50.xml><?xml version="1.0" encoding="utf-8"?>
<p:tagLst xmlns:p="http://schemas.openxmlformats.org/presentationml/2006/main">
  <p:tag name="PA" val="v5.2.11"/>
</p:tagLst>
</file>

<file path=ppt/tags/tag51.xml><?xml version="1.0" encoding="utf-8"?>
<p:tagLst xmlns:p="http://schemas.openxmlformats.org/presentationml/2006/main">
  <p:tag name="PA" val="v5.2.11"/>
</p:tagLst>
</file>

<file path=ppt/tags/tag52.xml><?xml version="1.0" encoding="utf-8"?>
<p:tagLst xmlns:p="http://schemas.openxmlformats.org/presentationml/2006/main">
  <p:tag name="PA" val="v5.2.11"/>
</p:tagLst>
</file>

<file path=ppt/tags/tag53.xml><?xml version="1.0" encoding="utf-8"?>
<p:tagLst xmlns:p="http://schemas.openxmlformats.org/presentationml/2006/main">
  <p:tag name="PA" val="v5.2.11"/>
</p:tagLst>
</file>

<file path=ppt/tags/tag54.xml><?xml version="1.0" encoding="utf-8"?>
<p:tagLst xmlns:p="http://schemas.openxmlformats.org/presentationml/2006/main">
  <p:tag name="PA" val="v5.2.11"/>
</p:tagLst>
</file>

<file path=ppt/tags/tag55.xml><?xml version="1.0" encoding="utf-8"?>
<p:tagLst xmlns:p="http://schemas.openxmlformats.org/presentationml/2006/main">
  <p:tag name="MH" val="20160203101803"/>
  <p:tag name="MH_LIBRARY" val="GRAPHIC"/>
  <p:tag name="MH_TYPE" val="Other"/>
  <p:tag name="MH_ORDER" val="2"/>
</p:tagLst>
</file>

<file path=ppt/tags/tag56.xml><?xml version="1.0" encoding="utf-8"?>
<p:tagLst xmlns:p="http://schemas.openxmlformats.org/presentationml/2006/main">
  <p:tag name="MH" val="20160203101803"/>
  <p:tag name="MH_LIBRARY" val="GRAPHIC"/>
  <p:tag name="MH_TYPE" val="Other"/>
  <p:tag name="MH_ORDER" val="2"/>
</p:tagLst>
</file>

<file path=ppt/tags/tag57.xml><?xml version="1.0" encoding="utf-8"?>
<p:tagLst xmlns:p="http://schemas.openxmlformats.org/presentationml/2006/main">
  <p:tag name="ISLIDE.ICON" val="#133994;"/>
</p:tagLst>
</file>

<file path=ppt/tags/tag58.xml><?xml version="1.0" encoding="utf-8"?>
<p:tagLst xmlns:p="http://schemas.openxmlformats.org/presentationml/2006/main">
  <p:tag name="PA" val="v5.2.11"/>
</p:tagLst>
</file>

<file path=ppt/tags/tag59.xml><?xml version="1.0" encoding="utf-8"?>
<p:tagLst xmlns:p="http://schemas.openxmlformats.org/presentationml/2006/main">
  <p:tag name="PA" val="v5.2.11"/>
</p:tagLst>
</file>

<file path=ppt/tags/tag6.xml><?xml version="1.0" encoding="utf-8"?>
<p:tagLst xmlns:p="http://schemas.openxmlformats.org/presentationml/2006/main">
  <p:tag name="ISLIDE.ICON" val="#133994;"/>
</p:tagLst>
</file>

<file path=ppt/tags/tag60.xml><?xml version="1.0" encoding="utf-8"?>
<p:tagLst xmlns:p="http://schemas.openxmlformats.org/presentationml/2006/main">
  <p:tag name="PA" val="v5.2.11"/>
</p:tagLst>
</file>

<file path=ppt/tags/tag61.xml><?xml version="1.0" encoding="utf-8"?>
<p:tagLst xmlns:p="http://schemas.openxmlformats.org/presentationml/2006/main">
  <p:tag name="ISLIDE.ICON" val="#133994;"/>
</p:tagLst>
</file>

<file path=ppt/tags/tag62.xml><?xml version="1.0" encoding="utf-8"?>
<p:tagLst xmlns:p="http://schemas.openxmlformats.org/presentationml/2006/main">
  <p:tag name="PA" val="v5.2.11"/>
</p:tagLst>
</file>

<file path=ppt/tags/tag63.xml><?xml version="1.0" encoding="utf-8"?>
<p:tagLst xmlns:p="http://schemas.openxmlformats.org/presentationml/2006/main">
  <p:tag name="ISLIDE.ICON" val="#133994;"/>
</p:tagLst>
</file>

<file path=ppt/tags/tag64.xml><?xml version="1.0" encoding="utf-8"?>
<p:tagLst xmlns:p="http://schemas.openxmlformats.org/presentationml/2006/main">
  <p:tag name="PA" val="v5.2.11"/>
</p:tagLst>
</file>

<file path=ppt/tags/tag65.xml><?xml version="1.0" encoding="utf-8"?>
<p:tagLst xmlns:p="http://schemas.openxmlformats.org/presentationml/2006/main">
  <p:tag name="PA" val="v5.2.11"/>
</p:tagLst>
</file>

<file path=ppt/tags/tag66.xml><?xml version="1.0" encoding="utf-8"?>
<p:tagLst xmlns:p="http://schemas.openxmlformats.org/presentationml/2006/main">
  <p:tag name="PA" val="v5.2.11"/>
</p:tagLst>
</file>

<file path=ppt/tags/tag67.xml><?xml version="1.0" encoding="utf-8"?>
<p:tagLst xmlns:p="http://schemas.openxmlformats.org/presentationml/2006/main">
  <p:tag name="PA" val="v5.2.11"/>
</p:tagLst>
</file>

<file path=ppt/tags/tag68.xml><?xml version="1.0" encoding="utf-8"?>
<p:tagLst xmlns:p="http://schemas.openxmlformats.org/presentationml/2006/main">
  <p:tag name="ISLIDE.ICON" val="#133994;"/>
</p:tagLst>
</file>

<file path=ppt/tags/tag69.xml><?xml version="1.0" encoding="utf-8"?>
<p:tagLst xmlns:p="http://schemas.openxmlformats.org/presentationml/2006/main">
  <p:tag name="PA" val="v5.2.11"/>
</p:tagLst>
</file>

<file path=ppt/tags/tag7.xml><?xml version="1.0" encoding="utf-8"?>
<p:tagLst xmlns:p="http://schemas.openxmlformats.org/presentationml/2006/main">
  <p:tag name="PA" val="v5.2.11"/>
</p:tagLst>
</file>

<file path=ppt/tags/tag70.xml><?xml version="1.0" encoding="utf-8"?>
<p:tagLst xmlns:p="http://schemas.openxmlformats.org/presentationml/2006/main">
  <p:tag name="PA" val="v5.2.11"/>
</p:tagLst>
</file>

<file path=ppt/tags/tag71.xml><?xml version="1.0" encoding="utf-8"?>
<p:tagLst xmlns:p="http://schemas.openxmlformats.org/presentationml/2006/main">
  <p:tag name="PA" val="v5.2.11"/>
</p:tagLst>
</file>

<file path=ppt/tags/tag72.xml><?xml version="1.0" encoding="utf-8"?>
<p:tagLst xmlns:p="http://schemas.openxmlformats.org/presentationml/2006/main">
  <p:tag name="PA" val="v5.2.11"/>
</p:tagLst>
</file>

<file path=ppt/tags/tag73.xml><?xml version="1.0" encoding="utf-8"?>
<p:tagLst xmlns:p="http://schemas.openxmlformats.org/presentationml/2006/main">
  <p:tag name="PA" val="v5.2.11"/>
</p:tagLst>
</file>

<file path=ppt/tags/tag74.xml><?xml version="1.0" encoding="utf-8"?>
<p:tagLst xmlns:p="http://schemas.openxmlformats.org/presentationml/2006/main">
  <p:tag name="PA" val="v5.2.11"/>
</p:tagLst>
</file>

<file path=ppt/tags/tag75.xml><?xml version="1.0" encoding="utf-8"?>
<p:tagLst xmlns:p="http://schemas.openxmlformats.org/presentationml/2006/main">
  <p:tag name="PA" val="v5.2.11"/>
</p:tagLst>
</file>

<file path=ppt/tags/tag76.xml><?xml version="1.0" encoding="utf-8"?>
<p:tagLst xmlns:p="http://schemas.openxmlformats.org/presentationml/2006/main">
  <p:tag name="PA" val="v5.2.11"/>
</p:tagLst>
</file>

<file path=ppt/tags/tag77.xml><?xml version="1.0" encoding="utf-8"?>
<p:tagLst xmlns:p="http://schemas.openxmlformats.org/presentationml/2006/main">
  <p:tag name="PA" val="v5.2.11"/>
</p:tagLst>
</file>

<file path=ppt/tags/tag78.xml><?xml version="1.0" encoding="utf-8"?>
<p:tagLst xmlns:p="http://schemas.openxmlformats.org/presentationml/2006/main">
  <p:tag name="PA" val="v5.2.11"/>
</p:tagLst>
</file>

<file path=ppt/tags/tag79.xml><?xml version="1.0" encoding="utf-8"?>
<p:tagLst xmlns:p="http://schemas.openxmlformats.org/presentationml/2006/main">
  <p:tag name="PA" val="v5.2.11"/>
</p:tagLst>
</file>

<file path=ppt/tags/tag8.xml><?xml version="1.0" encoding="utf-8"?>
<p:tagLst xmlns:p="http://schemas.openxmlformats.org/presentationml/2006/main">
  <p:tag name="ISLIDE.ICON" val="#133994;"/>
</p:tagLst>
</file>

<file path=ppt/tags/tag80.xml><?xml version="1.0" encoding="utf-8"?>
<p:tagLst xmlns:p="http://schemas.openxmlformats.org/presentationml/2006/main">
  <p:tag name="PA" val="v5.2.11"/>
</p:tagLst>
</file>

<file path=ppt/tags/tag81.xml><?xml version="1.0" encoding="utf-8"?>
<p:tagLst xmlns:p="http://schemas.openxmlformats.org/presentationml/2006/main">
  <p:tag name="ISLIDE.ICON" val="#133994;"/>
</p:tagLst>
</file>

<file path=ppt/tags/tag82.xml><?xml version="1.0" encoding="utf-8"?>
<p:tagLst xmlns:p="http://schemas.openxmlformats.org/presentationml/2006/main">
  <p:tag name="ISLIDE.ICON" val="#133994;"/>
</p:tagLst>
</file>

<file path=ppt/tags/tag83.xml><?xml version="1.0" encoding="utf-8"?>
<p:tagLst xmlns:p="http://schemas.openxmlformats.org/presentationml/2006/main">
  <p:tag name="PA" val="v5.2.11"/>
</p:tagLst>
</file>

<file path=ppt/tags/tag84.xml><?xml version="1.0" encoding="utf-8"?>
<p:tagLst xmlns:p="http://schemas.openxmlformats.org/presentationml/2006/main">
  <p:tag name="PA" val="v5.2.11"/>
</p:tagLst>
</file>

<file path=ppt/tags/tag85.xml><?xml version="1.0" encoding="utf-8"?>
<p:tagLst xmlns:p="http://schemas.openxmlformats.org/presentationml/2006/main">
  <p:tag name="PA" val="v5.2.11"/>
</p:tagLst>
</file>

<file path=ppt/tags/tag86.xml><?xml version="1.0" encoding="utf-8"?>
<p:tagLst xmlns:p="http://schemas.openxmlformats.org/presentationml/2006/main">
  <p:tag name="ISLIDE.ICON" val="#133994;"/>
</p:tagLst>
</file>

<file path=ppt/tags/tag87.xml><?xml version="1.0" encoding="utf-8"?>
<p:tagLst xmlns:p="http://schemas.openxmlformats.org/presentationml/2006/main">
  <p:tag name="ISLIDE.ICON" val="#133994;"/>
</p:tagLst>
</file>

<file path=ppt/tags/tag88.xml><?xml version="1.0" encoding="utf-8"?>
<p:tagLst xmlns:p="http://schemas.openxmlformats.org/presentationml/2006/main">
  <p:tag name="commondata" val="eyJoZGlkIjoiZGNhZmE2NDBkNDJkMTExZWJjNGYzYzk5NTUzODY3ZTQifQ=="/>
</p:tagLst>
</file>

<file path=ppt/tags/tag9.xml><?xml version="1.0" encoding="utf-8"?>
<p:tagLst xmlns:p="http://schemas.openxmlformats.org/presentationml/2006/main">
  <p:tag name="ISLIDE.ICON" val="#133994;"/>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rh44kfv">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3119</Words>
  <Application>WPS 演示</Application>
  <PresentationFormat>宽屏</PresentationFormat>
  <Paragraphs>414</Paragraphs>
  <Slides>25</Slides>
  <Notes>3</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25</vt:i4>
      </vt:variant>
    </vt:vector>
  </HeadingPairs>
  <TitlesOfParts>
    <vt:vector size="40" baseType="lpstr">
      <vt:lpstr>Arial</vt:lpstr>
      <vt:lpstr>宋体</vt:lpstr>
      <vt:lpstr>Wingdings</vt:lpstr>
      <vt:lpstr>微软雅黑</vt:lpstr>
      <vt:lpstr>Arial Unicode MS</vt:lpstr>
      <vt:lpstr>等线</vt:lpstr>
      <vt:lpstr>Neris Thin</vt:lpstr>
      <vt:lpstr>Segoe Print</vt:lpstr>
      <vt:lpstr>Meiryo</vt:lpstr>
      <vt:lpstr>Yu Gothic UI</vt:lpstr>
      <vt:lpstr>Arial Narrow</vt:lpstr>
      <vt:lpstr>Calibri</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
  <dc:subject>https://www.ypppt.com/</dc:subject>
  <cp:lastModifiedBy>Years later</cp:lastModifiedBy>
  <cp:revision>2</cp:revision>
  <dcterms:created xsi:type="dcterms:W3CDTF">2022-03-17T00:50:00Z</dcterms:created>
  <dcterms:modified xsi:type="dcterms:W3CDTF">2024-03-22T12:14:25Z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BCF7E8BB1EFB4124A594D6AE0E1955E9_13</vt:lpwstr>
  </property>
  <property fmtid="{D5CDD505-2E9C-101B-9397-08002B2CF9AE}" pid="3" name="KSOProductBuildVer">
    <vt:lpwstr>2052-12.1.0.16412</vt:lpwstr>
  </property>
</Properties>
</file>