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8" r:id="rId4"/>
    <p:sldId id="271" r:id="rId5"/>
    <p:sldId id="280" r:id="rId6"/>
    <p:sldId id="281" r:id="rId7"/>
    <p:sldId id="282" r:id="rId8"/>
    <p:sldId id="283" r:id="rId9"/>
    <p:sldId id="285" r:id="rId10"/>
  </p:sldIdLst>
  <p:sldSz cx="9144000" cy="5143500"/>
  <p:notesSz cx="6858000" cy="9144000"/>
  <p:custDataLst>
    <p:tags r:id="rId1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71" userDrawn="1">
          <p15:clr>
            <a:srgbClr val="A4A3A4"/>
          </p15:clr>
        </p15:guide>
        <p15:guide id="2" pos="28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907"/>
    <a:srgbClr val="DFA53D"/>
    <a:srgbClr val="73582B"/>
    <a:srgbClr val="FF0066"/>
    <a:srgbClr val="777777"/>
    <a:srgbClr val="FF9B05"/>
    <a:srgbClr val="FCE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showGuides="1">
      <p:cViewPr varScale="1">
        <p:scale>
          <a:sx n="141" d="100"/>
          <a:sy n="141" d="100"/>
        </p:scale>
        <p:origin x="744" y="114"/>
      </p:cViewPr>
      <p:guideLst>
        <p:guide orient="horz" pos="1671"/>
        <p:guide pos="28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p:nvPr>
            <p:ph type="sldImg" idx="2"/>
          </p:nvPr>
        </p:nvSpPr>
        <p:spPr>
          <a:xfrm>
            <a:off x="409575" y="754063"/>
            <a:ext cx="5854700" cy="3294062"/>
          </a:xfrm>
          <a:prstGeom prst="rect">
            <a:avLst/>
          </a:prstGeom>
          <a:noFill/>
          <a:ln w="9525">
            <a:noFill/>
          </a:ln>
        </p:spPr>
      </p:sp>
      <p:sp>
        <p:nvSpPr>
          <p:cNvPr id="5123" name="Rectangle 3"/>
          <p:cNvSpPr>
            <a:spLocks noGrp="1" noChangeArrowheads="1"/>
          </p:cNvSpPr>
          <p:nvPr>
            <p:ph type="body" sz="quarter" idx="3"/>
          </p:nvPr>
        </p:nvSpPr>
        <p:spPr bwMode="auto">
          <a:xfrm>
            <a:off x="538163" y="4387850"/>
            <a:ext cx="5780088"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5" name="Rectangle 5"/>
          <p:cNvSpPr>
            <a:spLocks noGrp="1" noChangeArrowheads="1"/>
          </p:cNvSpPr>
          <p:nvPr>
            <p:ph type="dt" idx="1"/>
          </p:nvPr>
        </p:nvSpPr>
        <p:spPr bwMode="auto">
          <a:xfrm>
            <a:off x="3884613"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4613"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C6BFE76-F23C-42E1-8F53-F334943A253F}"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7822"/>
            <a:ext cx="7772400" cy="1102519"/>
          </a:xfrm>
        </p:spPr>
        <p:txBody>
          <a:bodyPr/>
          <a:lstStyle>
            <a:lvl1pPr>
              <a:defRPr/>
            </a:lvl1pPr>
          </a:lstStyle>
          <a:p>
            <a:pPr lvl="0"/>
            <a:r>
              <a:rPr lang="zh-CN" noProof="0" smtClean="0"/>
              <a:t>单击此处编辑母版标题样式</a:t>
            </a:r>
            <a:endParaRPr lang="zh-CN" noProof="0" smtClean="0"/>
          </a:p>
        </p:txBody>
      </p:sp>
      <p:sp>
        <p:nvSpPr>
          <p:cNvPr id="2051"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pPr lvl="0"/>
            <a:r>
              <a:rPr lang="zh-CN" noProof="0" smtClean="0"/>
              <a:t>单击此处编辑母版副标题样式</a:t>
            </a:r>
            <a:endParaRPr lang="zh-CN" noProof="0" smtClean="0"/>
          </a:p>
        </p:txBody>
      </p:sp>
      <p:sp>
        <p:nvSpPr>
          <p:cNvPr id="7" name="Rectangle 4"/>
          <p:cNvSpPr>
            <a:spLocks noGrp="1" noChangeArrowheads="1"/>
          </p:cNvSpPr>
          <p:nvPr>
            <p:ph type="dt" sz="half" idx="2"/>
          </p:nvPr>
        </p:nvSpPr>
        <p:spPr bwMode="auto">
          <a:xfrm>
            <a:off x="457200" y="4684713"/>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A5EA9D-BC27-4E2B-B41B-2930C9B0E501}" type="slidenum">
              <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8"/>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Rectangle 3"/>
          <p:cNvSpPr>
            <a:spLocks noGrp="1"/>
          </p:cNvSpPr>
          <p:nvPr>
            <p:ph type="body" idx="1"/>
          </p:nvPr>
        </p:nvSpPr>
        <p:spPr>
          <a:xfrm>
            <a:off x="457200" y="1200150"/>
            <a:ext cx="8229600" cy="3394075"/>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900">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900">
                <a:latin typeface="+mn-ea"/>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solidFill>
              <a:effectLst/>
              <a:uLnTx/>
              <a:uFillTx/>
              <a:latin typeface="+mn-ea"/>
              <a:ea typeface="+mn-ea"/>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90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C8B708B-E14B-468D-99B7-D8795F717224}" type="slidenum">
              <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zh-CN" sz="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3200">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3200">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3200">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9pPr>
    </p:titleStyle>
    <p:body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descr="PPT"/>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6387" name="Text Box 3"/>
          <p:cNvSpPr txBox="1"/>
          <p:nvPr/>
        </p:nvSpPr>
        <p:spPr>
          <a:xfrm>
            <a:off x="4511675" y="2787650"/>
            <a:ext cx="2351088" cy="1079500"/>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姓名：Mingle</a:t>
            </a:r>
            <a:endParaRPr lang="zh-CN" altLang="en-US" sz="1400" dirty="0">
              <a:solidFill>
                <a:srgbClr val="73582B"/>
              </a:solidFill>
              <a:latin typeface="微软雅黑" panose="020B0503020204020204" pitchFamily="34" charset="-122"/>
            </a:endParaRPr>
          </a:p>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学校：惠州大学</a:t>
            </a:r>
            <a:endParaRPr lang="zh-CN" altLang="en-US" sz="1400" dirty="0">
              <a:solidFill>
                <a:srgbClr val="73582B"/>
              </a:solidFill>
              <a:latin typeface="微软雅黑" panose="020B0503020204020204" pitchFamily="34" charset="-122"/>
            </a:endParaRPr>
          </a:p>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就业：用户研究</a:t>
            </a:r>
            <a:endParaRPr lang="zh-CN" altLang="en-US" sz="1400" dirty="0">
              <a:solidFill>
                <a:srgbClr val="73582B"/>
              </a:solidFill>
              <a:latin typeface="微软雅黑" panose="020B0503020204020204" pitchFamily="34" charset="-122"/>
            </a:endParaRPr>
          </a:p>
          <a:p>
            <a:pPr marL="0" lvl="0" indent="0" eaLnBrk="1" hangingPunct="1">
              <a:lnSpc>
                <a:spcPts val="3000"/>
              </a:lnSpc>
              <a:spcBef>
                <a:spcPct val="0"/>
              </a:spcBef>
              <a:buNone/>
            </a:pPr>
            <a:endParaRPr lang="zh-CN" altLang="en-US" sz="1400" dirty="0">
              <a:solidFill>
                <a:srgbClr val="73582B"/>
              </a:solidFill>
              <a:latin typeface="微软雅黑" panose="020B0503020204020204" pitchFamily="34" charset="-122"/>
            </a:endParaRPr>
          </a:p>
          <a:p>
            <a:pPr marL="0" lvl="0" indent="0" eaLnBrk="1" hangingPunct="1">
              <a:spcBef>
                <a:spcPct val="0"/>
              </a:spcBef>
              <a:buNone/>
            </a:pPr>
            <a:endParaRPr lang="zh-CN" altLang="en-US" sz="1400" dirty="0">
              <a:solidFill>
                <a:srgbClr val="73582B"/>
              </a:solidFill>
              <a:latin typeface="微软雅黑" panose="020B0503020204020204" pitchFamily="34" charset="-122"/>
            </a:endParaRPr>
          </a:p>
        </p:txBody>
      </p:sp>
      <p:sp>
        <p:nvSpPr>
          <p:cNvPr id="16388" name="Text Box 4"/>
          <p:cNvSpPr txBox="1"/>
          <p:nvPr/>
        </p:nvSpPr>
        <p:spPr>
          <a:xfrm>
            <a:off x="4511675" y="2139950"/>
            <a:ext cx="1927225"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2400" dirty="0">
                <a:solidFill>
                  <a:srgbClr val="73582B"/>
                </a:solidFill>
                <a:latin typeface="微软雅黑" panose="020B0503020204020204" pitchFamily="34" charset="-122"/>
              </a:rPr>
              <a:t>个人简历</a:t>
            </a:r>
            <a:endParaRPr lang="zh-CN" altLang="zh-CN" sz="2400" dirty="0">
              <a:solidFill>
                <a:srgbClr val="73582B"/>
              </a:solidFill>
              <a:latin typeface="微软雅黑" panose="020B0503020204020204" pitchFamily="34" charset="-122"/>
            </a:endParaRPr>
          </a:p>
          <a:p>
            <a:pPr marL="0" lvl="0" indent="0" eaLnBrk="1" hangingPunct="1">
              <a:spcBef>
                <a:spcPct val="0"/>
              </a:spcBef>
              <a:buNone/>
            </a:pPr>
            <a:endParaRPr lang="zh-CN" altLang="zh-CN" sz="2400" dirty="0">
              <a:solidFill>
                <a:srgbClr val="73582B"/>
              </a:solidFill>
              <a:latin typeface="微软雅黑" panose="020B0503020204020204" pitchFamily="34" charset="-122"/>
            </a:endParaRPr>
          </a:p>
        </p:txBody>
      </p:sp>
      <p:sp>
        <p:nvSpPr>
          <p:cNvPr id="16389" name="Text Box 5"/>
          <p:cNvSpPr txBox="1"/>
          <p:nvPr/>
        </p:nvSpPr>
        <p:spPr>
          <a:xfrm>
            <a:off x="4572000" y="2392363"/>
            <a:ext cx="2366963"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200" dirty="0">
                <a:solidFill>
                  <a:srgbClr val="73582B"/>
                </a:solidFill>
                <a:latin typeface="微软雅黑" panose="020B0503020204020204" pitchFamily="34" charset="-122"/>
              </a:rPr>
              <a:t>Personal Resume</a:t>
            </a:r>
            <a:endParaRPr lang="zh-CN" altLang="zh-CN" sz="1200" dirty="0">
              <a:solidFill>
                <a:srgbClr val="73582B"/>
              </a:solidFill>
              <a:latin typeface="微软雅黑" panose="020B0503020204020204" pitchFamily="34" charset="-122"/>
            </a:endParaRPr>
          </a:p>
          <a:p>
            <a:pPr marL="0" lvl="0" indent="0" eaLnBrk="1" hangingPunct="1">
              <a:spcBef>
                <a:spcPct val="0"/>
              </a:spcBef>
              <a:buNone/>
            </a:pPr>
            <a:endParaRPr lang="zh-CN" altLang="zh-CN" sz="1200" dirty="0">
              <a:solidFill>
                <a:srgbClr val="73582B"/>
              </a:solidFill>
              <a:latin typeface="微软雅黑" panose="020B0503020204020204" pitchFamily="34" charset="-122"/>
            </a:endParaRPr>
          </a:p>
        </p:txBody>
      </p:sp>
      <p:sp>
        <p:nvSpPr>
          <p:cNvPr id="16390" name="Text Box 6"/>
          <p:cNvSpPr txBox="1"/>
          <p:nvPr/>
        </p:nvSpPr>
        <p:spPr>
          <a:xfrm>
            <a:off x="3635375" y="1701800"/>
            <a:ext cx="1830388" cy="50323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400" dirty="0">
                <a:solidFill>
                  <a:srgbClr val="DFA53D"/>
                </a:solidFill>
                <a:latin typeface="微软雅黑" panose="020B0503020204020204" pitchFamily="34" charset="-122"/>
              </a:rPr>
              <a:t>年轻     自由   个性</a:t>
            </a:r>
            <a:endParaRPr lang="zh-CN" altLang="en-US" sz="1400" dirty="0">
              <a:solidFill>
                <a:srgbClr val="DFA53D"/>
              </a:solidFill>
              <a:latin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2"/>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7411" name="Text Box 3"/>
          <p:cNvSpPr txBox="1"/>
          <p:nvPr/>
        </p:nvSpPr>
        <p:spPr>
          <a:xfrm>
            <a:off x="1114425" y="196850"/>
            <a:ext cx="1441450" cy="50323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3600" dirty="0">
                <a:solidFill>
                  <a:srgbClr val="73582B"/>
                </a:solidFill>
                <a:latin typeface="微软雅黑" panose="020B0503020204020204" pitchFamily="34" charset="-122"/>
              </a:rPr>
              <a:t>目录</a:t>
            </a:r>
            <a:endParaRPr lang="zh-CN" altLang="en-US" sz="3600" dirty="0">
              <a:solidFill>
                <a:srgbClr val="73582B"/>
              </a:solidFill>
              <a:latin typeface="微软雅黑" panose="020B0503020204020204" pitchFamily="34" charset="-122"/>
            </a:endParaRPr>
          </a:p>
          <a:p>
            <a:pPr marL="0" lvl="0" indent="0" eaLnBrk="1" hangingPunct="1">
              <a:spcBef>
                <a:spcPct val="0"/>
              </a:spcBef>
              <a:buNone/>
            </a:pPr>
            <a:endParaRPr lang="zh-CN" altLang="en-US" sz="3600" dirty="0">
              <a:solidFill>
                <a:srgbClr val="73582B"/>
              </a:solidFill>
              <a:latin typeface="微软雅黑" panose="020B0503020204020204" pitchFamily="34" charset="-122"/>
            </a:endParaRPr>
          </a:p>
        </p:txBody>
      </p:sp>
      <p:sp>
        <p:nvSpPr>
          <p:cNvPr id="17412" name="Text Box 4"/>
          <p:cNvSpPr txBox="1"/>
          <p:nvPr/>
        </p:nvSpPr>
        <p:spPr>
          <a:xfrm>
            <a:off x="1116013" y="411163"/>
            <a:ext cx="1296987"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200" dirty="0">
                <a:solidFill>
                  <a:srgbClr val="73582B"/>
                </a:solidFill>
                <a:latin typeface="微软雅黑" panose="020B0503020204020204" pitchFamily="34" charset="-122"/>
              </a:rPr>
              <a:t>DIRECTORY</a:t>
            </a:r>
            <a:endParaRPr lang="zh-CN" altLang="zh-CN" sz="1200" dirty="0">
              <a:solidFill>
                <a:srgbClr val="73582B"/>
              </a:solidFill>
              <a:latin typeface="微软雅黑" panose="020B0503020204020204" pitchFamily="34" charset="-122"/>
            </a:endParaRPr>
          </a:p>
          <a:p>
            <a:pPr marL="0" lvl="0" indent="0" eaLnBrk="1" hangingPunct="1">
              <a:spcBef>
                <a:spcPct val="0"/>
              </a:spcBef>
              <a:buNone/>
            </a:pPr>
            <a:endParaRPr lang="zh-CN" altLang="zh-CN" sz="1200" dirty="0">
              <a:solidFill>
                <a:srgbClr val="73582B"/>
              </a:solidFill>
              <a:latin typeface="微软雅黑" panose="020B0503020204020204" pitchFamily="34" charset="-122"/>
            </a:endParaRPr>
          </a:p>
        </p:txBody>
      </p:sp>
      <p:sp>
        <p:nvSpPr>
          <p:cNvPr id="17413" name="Text Box 5"/>
          <p:cNvSpPr txBox="1"/>
          <p:nvPr/>
        </p:nvSpPr>
        <p:spPr>
          <a:xfrm>
            <a:off x="2555875" y="1203325"/>
            <a:ext cx="4321175"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dirty="0">
                <a:solidFill>
                  <a:srgbClr val="73582B"/>
                </a:solidFill>
                <a:latin typeface="微软雅黑" panose="020B0503020204020204" pitchFamily="34" charset="-122"/>
              </a:rPr>
              <a:t>一、自我介绍...............................03</a:t>
            </a:r>
            <a:endParaRPr lang="zh-CN" altLang="zh-CN" dirty="0">
              <a:solidFill>
                <a:srgbClr val="73582B"/>
              </a:solidFill>
              <a:latin typeface="微软雅黑" panose="020B0503020204020204" pitchFamily="34" charset="-122"/>
            </a:endParaRPr>
          </a:p>
          <a:p>
            <a:pPr marL="0" lvl="0" indent="0" eaLnBrk="1" hangingPunct="1">
              <a:spcBef>
                <a:spcPct val="0"/>
              </a:spcBef>
              <a:buNone/>
            </a:pPr>
            <a:endParaRPr lang="zh-CN" altLang="zh-CN" dirty="0">
              <a:solidFill>
                <a:srgbClr val="73582B"/>
              </a:solidFill>
              <a:latin typeface="微软雅黑" panose="020B0503020204020204" pitchFamily="34" charset="-122"/>
            </a:endParaRPr>
          </a:p>
        </p:txBody>
      </p:sp>
      <p:sp>
        <p:nvSpPr>
          <p:cNvPr id="17414" name="Text Box 6"/>
          <p:cNvSpPr txBox="1"/>
          <p:nvPr/>
        </p:nvSpPr>
        <p:spPr>
          <a:xfrm>
            <a:off x="2627313" y="1995488"/>
            <a:ext cx="4321175"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dirty="0">
                <a:solidFill>
                  <a:srgbClr val="73582B"/>
                </a:solidFill>
                <a:latin typeface="微软雅黑" panose="020B0503020204020204" pitchFamily="34" charset="-122"/>
              </a:rPr>
              <a:t>二、基本资料...............................04</a:t>
            </a:r>
            <a:endParaRPr lang="zh-CN" altLang="zh-CN" dirty="0">
              <a:solidFill>
                <a:srgbClr val="73582B"/>
              </a:solidFill>
              <a:latin typeface="微软雅黑" panose="020B0503020204020204" pitchFamily="34" charset="-122"/>
            </a:endParaRPr>
          </a:p>
        </p:txBody>
      </p:sp>
      <p:sp>
        <p:nvSpPr>
          <p:cNvPr id="17415" name="Text Box 7"/>
          <p:cNvSpPr txBox="1"/>
          <p:nvPr/>
        </p:nvSpPr>
        <p:spPr>
          <a:xfrm>
            <a:off x="2627313" y="2859088"/>
            <a:ext cx="4321175"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dirty="0">
                <a:solidFill>
                  <a:srgbClr val="73582B"/>
                </a:solidFill>
                <a:latin typeface="微软雅黑" panose="020B0503020204020204" pitchFamily="34" charset="-122"/>
              </a:rPr>
              <a:t>三、工作经验..............................05</a:t>
            </a:r>
            <a:endParaRPr lang="zh-CN" altLang="zh-CN" dirty="0">
              <a:solidFill>
                <a:srgbClr val="73582B"/>
              </a:solidFill>
              <a:latin typeface="微软雅黑" panose="020B0503020204020204" pitchFamily="34" charset="-122"/>
            </a:endParaRPr>
          </a:p>
        </p:txBody>
      </p:sp>
      <p:sp>
        <p:nvSpPr>
          <p:cNvPr id="17416" name="Text Box 8"/>
          <p:cNvSpPr txBox="1"/>
          <p:nvPr/>
        </p:nvSpPr>
        <p:spPr>
          <a:xfrm>
            <a:off x="2627313" y="3651250"/>
            <a:ext cx="4321175"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dirty="0">
                <a:solidFill>
                  <a:srgbClr val="73582B"/>
                </a:solidFill>
                <a:latin typeface="微软雅黑" panose="020B0503020204020204" pitchFamily="34" charset="-122"/>
              </a:rPr>
              <a:t>四、个人特长..............................06</a:t>
            </a:r>
            <a:endParaRPr lang="zh-CN" altLang="zh-CN" dirty="0">
              <a:solidFill>
                <a:srgbClr val="73582B"/>
              </a:solidFill>
              <a:latin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18435" name="Rectangle 3"/>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18436" name="Picture 4" descr="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8437" name="Text Box 5"/>
          <p:cNvSpPr txBox="1"/>
          <p:nvPr/>
        </p:nvSpPr>
        <p:spPr>
          <a:xfrm>
            <a:off x="827088" y="268288"/>
            <a:ext cx="1728787"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600" dirty="0">
                <a:solidFill>
                  <a:srgbClr val="73582B"/>
                </a:solidFill>
                <a:latin typeface="微软雅黑" panose="020B0503020204020204" pitchFamily="34" charset="-122"/>
              </a:rPr>
              <a:t>一、自我介绍</a:t>
            </a:r>
            <a:endParaRPr lang="zh-CN" altLang="zh-CN" sz="1600" dirty="0">
              <a:solidFill>
                <a:srgbClr val="73582B"/>
              </a:solidFill>
              <a:latin typeface="微软雅黑" panose="020B0503020204020204" pitchFamily="34" charset="-122"/>
            </a:endParaRPr>
          </a:p>
          <a:p>
            <a:pPr marL="0" lvl="0" indent="0" eaLnBrk="1" hangingPunct="1">
              <a:spcBef>
                <a:spcPct val="0"/>
              </a:spcBef>
              <a:buNone/>
            </a:pPr>
            <a:endParaRPr lang="zh-CN" altLang="zh-CN" sz="1600" dirty="0">
              <a:solidFill>
                <a:srgbClr val="73582B"/>
              </a:solidFill>
              <a:latin typeface="微软雅黑" panose="020B0503020204020204" pitchFamily="34" charset="-122"/>
            </a:endParaRPr>
          </a:p>
        </p:txBody>
      </p:sp>
      <p:sp>
        <p:nvSpPr>
          <p:cNvPr id="18438" name="Text Box 6"/>
          <p:cNvSpPr txBox="1"/>
          <p:nvPr/>
        </p:nvSpPr>
        <p:spPr>
          <a:xfrm>
            <a:off x="1258888" y="411163"/>
            <a:ext cx="1800225"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900" dirty="0">
                <a:solidFill>
                  <a:srgbClr val="73582B"/>
                </a:solidFill>
                <a:latin typeface="微软雅黑" panose="020B0503020204020204" pitchFamily="34" charset="-122"/>
              </a:rPr>
              <a:t>Self-introduction</a:t>
            </a:r>
            <a:endParaRPr lang="zh-CN" altLang="zh-CN" sz="900" dirty="0">
              <a:solidFill>
                <a:srgbClr val="73582B"/>
              </a:solidFill>
              <a:latin typeface="微软雅黑" panose="020B0503020204020204" pitchFamily="34" charset="-122"/>
            </a:endParaRPr>
          </a:p>
          <a:p>
            <a:pPr marL="0" lvl="0" indent="0" eaLnBrk="1" hangingPunct="1">
              <a:spcBef>
                <a:spcPct val="0"/>
              </a:spcBef>
              <a:buNone/>
            </a:pPr>
            <a:endParaRPr lang="zh-CN" altLang="zh-CN" sz="900" dirty="0">
              <a:solidFill>
                <a:srgbClr val="73582B"/>
              </a:solidFill>
              <a:latin typeface="微软雅黑" panose="020B0503020204020204" pitchFamily="34" charset="-122"/>
            </a:endParaRPr>
          </a:p>
        </p:txBody>
      </p:sp>
      <p:sp>
        <p:nvSpPr>
          <p:cNvPr id="18439" name="Text Box 7"/>
          <p:cNvSpPr txBox="1"/>
          <p:nvPr/>
        </p:nvSpPr>
        <p:spPr>
          <a:xfrm>
            <a:off x="827088" y="833438"/>
            <a:ext cx="7859712" cy="4032250"/>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algn="just" eaLnBrk="1" hangingPunct="1">
              <a:lnSpc>
                <a:spcPts val="2400"/>
              </a:lnSpc>
              <a:spcBef>
                <a:spcPct val="0"/>
              </a:spcBef>
              <a:buNone/>
            </a:pPr>
            <a:r>
              <a:rPr lang="zh-CN" altLang="en-US" sz="1100" dirty="0">
                <a:solidFill>
                  <a:srgbClr val="73582B"/>
                </a:solidFill>
                <a:latin typeface="微软雅黑" panose="020B0503020204020204" pitchFamily="34" charset="-122"/>
              </a:rPr>
              <a:t>尊敬的面试官：</a:t>
            </a:r>
            <a:endParaRPr lang="zh-CN" altLang="en-US" sz="1100" dirty="0">
              <a:solidFill>
                <a:srgbClr val="73582B"/>
              </a:solidFill>
              <a:latin typeface="微软雅黑" panose="020B0503020204020204" pitchFamily="34" charset="-122"/>
            </a:endParaRPr>
          </a:p>
          <a:p>
            <a:pPr marL="0" lvl="0" indent="0" algn="just" eaLnBrk="1" hangingPunct="1">
              <a:lnSpc>
                <a:spcPts val="2400"/>
              </a:lnSpc>
              <a:spcBef>
                <a:spcPct val="0"/>
              </a:spcBef>
              <a:buNone/>
            </a:pPr>
            <a:r>
              <a:rPr lang="zh-CN" altLang="en-US" sz="1100" dirty="0">
                <a:solidFill>
                  <a:srgbClr val="73582B"/>
                </a:solidFill>
                <a:latin typeface="微软雅黑" panose="020B0503020204020204" pitchFamily="34" charset="-122"/>
              </a:rPr>
              <a:t>        我是惠州大学电子科学系电子信息工程的一名大四学生，即将面临毕业。在校期间，我学习努力，不断完善超越自己，养成了独立 分析，解决问题的能力，严峻的就业形势使我努力夯实自己的专业基础知识；同时，能熟练运用Word、PowerPoint、Excel表格制作等办公自动化软件和通过广东省计算机等级二级网页制作和英语六级。更重要的是，严谨的学风和端正的学习态度塑造了我朴实、稳重、创新的性格特点。 而且在校期间曾获得“校学生标兵及少康奖学金”等多项奖。  </a:t>
            </a:r>
            <a:endParaRPr lang="zh-CN" altLang="en-US" sz="1100" dirty="0">
              <a:solidFill>
                <a:srgbClr val="73582B"/>
              </a:solidFill>
              <a:latin typeface="微软雅黑" panose="020B0503020204020204" pitchFamily="34" charset="-122"/>
            </a:endParaRPr>
          </a:p>
          <a:p>
            <a:pPr marL="0" lvl="0" indent="0" algn="just" eaLnBrk="1" hangingPunct="1">
              <a:lnSpc>
                <a:spcPts val="2400"/>
              </a:lnSpc>
              <a:spcBef>
                <a:spcPct val="0"/>
              </a:spcBef>
              <a:buNone/>
            </a:pPr>
            <a:r>
              <a:rPr lang="zh-CN" altLang="en-US" sz="1100" dirty="0">
                <a:solidFill>
                  <a:srgbClr val="73582B"/>
                </a:solidFill>
                <a:latin typeface="微软雅黑" panose="020B0503020204020204" pitchFamily="34" charset="-122"/>
              </a:rPr>
              <a:t>        在社会工作经历上，今年暑假，我在中国电信惠州分公司实习过，实习期间的主要工作成果有五个策划和三个活动。这些工作都是我和其他四个同事合作的，短短的45天，收获最大的是，很多时候当你发现你觉得自己的思路和计划很完美的时候，却恰恰说明你的思想和阅历很狭隘，比如我们代表电信跟一个黄冈网校合作那一个方案，我发现一个产品除了它自身的优势和销售的平台，更重要的是它是否能真正的适应某个地区的市场消费习惯。</a:t>
            </a:r>
            <a:endParaRPr lang="zh-CN" altLang="en-US" sz="1100" dirty="0">
              <a:solidFill>
                <a:srgbClr val="73582B"/>
              </a:solidFill>
              <a:latin typeface="微软雅黑" panose="020B0503020204020204" pitchFamily="34" charset="-122"/>
            </a:endParaRPr>
          </a:p>
          <a:p>
            <a:pPr marL="0" lvl="0" indent="0" algn="just" eaLnBrk="1" hangingPunct="1">
              <a:lnSpc>
                <a:spcPts val="2400"/>
              </a:lnSpc>
              <a:spcBef>
                <a:spcPct val="0"/>
              </a:spcBef>
              <a:buNone/>
            </a:pPr>
            <a:r>
              <a:rPr lang="zh-CN" altLang="en-US" sz="1100" dirty="0">
                <a:solidFill>
                  <a:srgbClr val="73582B"/>
                </a:solidFill>
                <a:latin typeface="微软雅黑" panose="020B0503020204020204" pitchFamily="34" charset="-122"/>
              </a:rPr>
              <a:t>        最后允许我用这样的一段话结束我的介绍：大学即将毕业，大家都在忙着找工作，我也不例外，面试过几次没成功，最近有点心灰意冷，再冷静的思考一下才发现：人生有很多时候，不是因为看到了希望才应该去坚持，而是因为坚持了才会看到希望。</a:t>
            </a:r>
            <a:endParaRPr lang="zh-CN" altLang="en-US" sz="1100" dirty="0">
              <a:solidFill>
                <a:srgbClr val="73582B"/>
              </a:solidFill>
              <a:latin typeface="微软雅黑" panose="020B0503020204020204" pitchFamily="34" charset="-122"/>
            </a:endParaRPr>
          </a:p>
          <a:p>
            <a:pPr marL="0" lvl="0" indent="0" algn="just" eaLnBrk="1" hangingPunct="1">
              <a:lnSpc>
                <a:spcPts val="2400"/>
              </a:lnSpc>
              <a:spcBef>
                <a:spcPct val="0"/>
              </a:spcBef>
              <a:buNone/>
            </a:pPr>
            <a:r>
              <a:rPr lang="zh-CN" altLang="en-US" sz="1100" dirty="0">
                <a:solidFill>
                  <a:srgbClr val="73582B"/>
                </a:solidFill>
                <a:latin typeface="微软雅黑" panose="020B0503020204020204" pitchFamily="34" charset="-122"/>
              </a:rPr>
              <a:t>        谢谢!</a:t>
            </a:r>
            <a:endParaRPr lang="zh-CN" altLang="en-US" sz="1100" dirty="0">
              <a:solidFill>
                <a:srgbClr val="73582B"/>
              </a:solidFill>
              <a:latin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19459" name="Rectangle 3"/>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19460" name="Picture 4" descr="F:/快盘/简历模板/mb/PPT底板/4.jpg4"/>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9461" name="Text Box 5"/>
          <p:cNvSpPr txBox="1"/>
          <p:nvPr/>
        </p:nvSpPr>
        <p:spPr>
          <a:xfrm>
            <a:off x="827088" y="268288"/>
            <a:ext cx="1728787"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800" dirty="0">
                <a:solidFill>
                  <a:srgbClr val="73582B"/>
                </a:solidFill>
                <a:latin typeface="微软雅黑" panose="020B0503020204020204" pitchFamily="34" charset="-122"/>
              </a:rPr>
              <a:t>二、基本资料</a:t>
            </a:r>
            <a:endParaRPr lang="zh-CN" altLang="en-US" sz="1800" dirty="0">
              <a:solidFill>
                <a:srgbClr val="73582B"/>
              </a:solidFill>
              <a:latin typeface="微软雅黑" panose="020B0503020204020204" pitchFamily="34" charset="-122"/>
            </a:endParaRPr>
          </a:p>
          <a:p>
            <a:pPr marL="0" lvl="0" indent="0" eaLnBrk="1" hangingPunct="1">
              <a:spcBef>
                <a:spcPct val="0"/>
              </a:spcBef>
              <a:buNone/>
            </a:pPr>
            <a:endParaRPr lang="zh-CN" altLang="en-US" sz="1800" dirty="0">
              <a:solidFill>
                <a:srgbClr val="73582B"/>
              </a:solidFill>
              <a:latin typeface="微软雅黑" panose="020B0503020204020204" pitchFamily="34" charset="-122"/>
            </a:endParaRPr>
          </a:p>
        </p:txBody>
      </p:sp>
      <p:sp>
        <p:nvSpPr>
          <p:cNvPr id="19462" name="Text Box 6"/>
          <p:cNvSpPr txBox="1"/>
          <p:nvPr/>
        </p:nvSpPr>
        <p:spPr>
          <a:xfrm>
            <a:off x="1258888" y="411163"/>
            <a:ext cx="1800225"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900" dirty="0">
                <a:solidFill>
                  <a:srgbClr val="73582B"/>
                </a:solidFill>
                <a:latin typeface="微软雅黑" panose="020B0503020204020204" pitchFamily="34" charset="-122"/>
              </a:rPr>
              <a:t>Basic Information</a:t>
            </a:r>
            <a:endParaRPr lang="zh-CN" altLang="zh-CN" sz="900" dirty="0">
              <a:solidFill>
                <a:srgbClr val="73582B"/>
              </a:solidFill>
              <a:latin typeface="微软雅黑" panose="020B0503020204020204" pitchFamily="34" charset="-122"/>
            </a:endParaRPr>
          </a:p>
          <a:p>
            <a:pPr marL="0" lvl="0" indent="0" eaLnBrk="1" hangingPunct="1">
              <a:spcBef>
                <a:spcPct val="0"/>
              </a:spcBef>
              <a:buNone/>
            </a:pPr>
            <a:endParaRPr lang="zh-CN" altLang="zh-CN" sz="900" dirty="0">
              <a:solidFill>
                <a:srgbClr val="73582B"/>
              </a:solidFill>
              <a:latin typeface="微软雅黑" panose="020B0503020204020204" pitchFamily="34" charset="-122"/>
            </a:endParaRPr>
          </a:p>
        </p:txBody>
      </p:sp>
      <p:sp>
        <p:nvSpPr>
          <p:cNvPr id="19463" name="Text Box 7"/>
          <p:cNvSpPr txBox="1"/>
          <p:nvPr/>
        </p:nvSpPr>
        <p:spPr>
          <a:xfrm>
            <a:off x="1404938" y="842963"/>
            <a:ext cx="3887787" cy="231298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学历: 本科</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专业: 电子信息 </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爱好: 写作、逻辑推理 </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户籍: 广东省河源市</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出生日期: 1989-01-11</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英语：良好（四级证）   口语：熟练</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主修课程：高等数学 、移动通信系统与原理、</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                 心理学（辅修）             </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    </a:t>
            </a:r>
            <a:endParaRPr lang="zh-CN" altLang="en-US" sz="1200" dirty="0">
              <a:solidFill>
                <a:srgbClr val="73582B"/>
              </a:solidFill>
              <a:latin typeface="微软雅黑" panose="020B0503020204020204" pitchFamily="34" charset="-122"/>
            </a:endParaRPr>
          </a:p>
        </p:txBody>
      </p:sp>
      <p:sp>
        <p:nvSpPr>
          <p:cNvPr id="19464" name="Text Box 8"/>
          <p:cNvSpPr txBox="1"/>
          <p:nvPr/>
        </p:nvSpPr>
        <p:spPr>
          <a:xfrm>
            <a:off x="1547813" y="3233738"/>
            <a:ext cx="1728787"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工作意向</a:t>
            </a:r>
            <a:endParaRPr lang="zh-CN" altLang="en-US" sz="1400" dirty="0">
              <a:solidFill>
                <a:srgbClr val="73582B"/>
              </a:solidFill>
              <a:latin typeface="微软雅黑" panose="020B0503020204020204" pitchFamily="34" charset="-122"/>
            </a:endParaRPr>
          </a:p>
          <a:p>
            <a:pPr marL="0" lvl="0" indent="0" eaLnBrk="1" hangingPunct="1">
              <a:spcBef>
                <a:spcPct val="0"/>
              </a:spcBef>
              <a:buNone/>
            </a:pPr>
            <a:endParaRPr lang="zh-CN" altLang="zh-CN" sz="1400" dirty="0">
              <a:solidFill>
                <a:srgbClr val="73582B"/>
              </a:solidFill>
              <a:latin typeface="微软雅黑" panose="020B0503020204020204" pitchFamily="34" charset="-122"/>
            </a:endParaRPr>
          </a:p>
        </p:txBody>
      </p:sp>
      <p:sp>
        <p:nvSpPr>
          <p:cNvPr id="19465" name="Text Box 9"/>
          <p:cNvSpPr txBox="1"/>
          <p:nvPr/>
        </p:nvSpPr>
        <p:spPr>
          <a:xfrm>
            <a:off x="1403350" y="3724275"/>
            <a:ext cx="3889375" cy="9620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目标地点：珠海</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工作性质：全职  实习生</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目标职能：用户研究专员</a:t>
            </a: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endParaRPr lang="zh-CN" altLang="en-US" sz="12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200" dirty="0">
                <a:solidFill>
                  <a:srgbClr val="73582B"/>
                </a:solidFill>
                <a:latin typeface="微软雅黑" panose="020B0503020204020204" pitchFamily="34" charset="-122"/>
              </a:rPr>
              <a:t>    </a:t>
            </a:r>
            <a:endParaRPr lang="zh-CN" altLang="en-US" sz="1200" dirty="0">
              <a:solidFill>
                <a:srgbClr val="73582B"/>
              </a:solidFill>
              <a:latin typeface="微软雅黑" panose="020B0503020204020204" pitchFamily="34" charset="-122"/>
            </a:endParaRPr>
          </a:p>
        </p:txBody>
      </p:sp>
      <p:sp>
        <p:nvSpPr>
          <p:cNvPr id="19466" name="Text Box 10"/>
          <p:cNvSpPr txBox="1"/>
          <p:nvPr/>
        </p:nvSpPr>
        <p:spPr>
          <a:xfrm>
            <a:off x="6413500" y="484188"/>
            <a:ext cx="1830388"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000" dirty="0">
                <a:solidFill>
                  <a:srgbClr val="DFA53D"/>
                </a:solidFill>
                <a:latin typeface="微软雅黑" panose="020B0503020204020204" pitchFamily="34" charset="-122"/>
              </a:rPr>
              <a:t>年轻      自由   个性</a:t>
            </a:r>
            <a:endParaRPr lang="zh-CN" altLang="en-US" sz="1000" dirty="0">
              <a:solidFill>
                <a:srgbClr val="DFA53D"/>
              </a:solidFill>
              <a:latin typeface="微软雅黑" panose="020B0503020204020204" pitchFamily="34" charset="-122"/>
            </a:endParaRPr>
          </a:p>
        </p:txBody>
      </p:sp>
      <p:sp>
        <p:nvSpPr>
          <p:cNvPr id="19467" name="Text Box 11"/>
          <p:cNvSpPr txBox="1"/>
          <p:nvPr/>
        </p:nvSpPr>
        <p:spPr>
          <a:xfrm>
            <a:off x="7021513" y="771525"/>
            <a:ext cx="1798637" cy="50323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800" dirty="0">
                <a:solidFill>
                  <a:srgbClr val="73582B"/>
                </a:solidFill>
                <a:latin typeface="微软雅黑" panose="020B0503020204020204" pitchFamily="34" charset="-122"/>
              </a:rPr>
              <a:t>我的名片</a:t>
            </a:r>
            <a:endParaRPr lang="zh-CN" altLang="en-US" sz="1800" dirty="0">
              <a:solidFill>
                <a:srgbClr val="73582B"/>
              </a:solidFill>
              <a:latin typeface="微软雅黑" panose="020B0503020204020204" pitchFamily="34" charset="-122"/>
            </a:endParaRPr>
          </a:p>
          <a:p>
            <a:pPr marL="0" lvl="0" indent="0" eaLnBrk="1" hangingPunct="1">
              <a:spcBef>
                <a:spcPct val="0"/>
              </a:spcBef>
              <a:buNone/>
            </a:pPr>
            <a:endParaRPr lang="zh-CN" altLang="en-US" sz="1800" dirty="0">
              <a:solidFill>
                <a:srgbClr val="73582B"/>
              </a:solidFill>
              <a:latin typeface="微软雅黑" panose="020B0503020204020204" pitchFamily="34" charset="-122"/>
            </a:endParaRPr>
          </a:p>
        </p:txBody>
      </p:sp>
      <p:sp>
        <p:nvSpPr>
          <p:cNvPr id="19468" name="Text Box 12"/>
          <p:cNvSpPr txBox="1"/>
          <p:nvPr/>
        </p:nvSpPr>
        <p:spPr>
          <a:xfrm>
            <a:off x="7021513" y="952500"/>
            <a:ext cx="1655762" cy="39528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000" dirty="0">
                <a:solidFill>
                  <a:srgbClr val="73582B"/>
                </a:solidFill>
                <a:latin typeface="微软雅黑" panose="020B0503020204020204" pitchFamily="34" charset="-122"/>
              </a:rPr>
              <a:t>My business card</a:t>
            </a:r>
            <a:endParaRPr lang="zh-CN" altLang="zh-CN" sz="1000" dirty="0">
              <a:solidFill>
                <a:srgbClr val="73582B"/>
              </a:solidFill>
              <a:latin typeface="微软雅黑" panose="020B0503020204020204" pitchFamily="34" charset="-122"/>
            </a:endParaRPr>
          </a:p>
          <a:p>
            <a:pPr marL="0" lvl="0" indent="0" eaLnBrk="1" hangingPunct="1">
              <a:spcBef>
                <a:spcPct val="0"/>
              </a:spcBef>
              <a:buNone/>
            </a:pPr>
            <a:endParaRPr lang="zh-CN" altLang="zh-CN" sz="1000" dirty="0">
              <a:solidFill>
                <a:srgbClr val="73582B"/>
              </a:solidFill>
              <a:latin typeface="微软雅黑" panose="020B0503020204020204" pitchFamily="34" charset="-122"/>
            </a:endParaRPr>
          </a:p>
        </p:txBody>
      </p:sp>
      <p:sp>
        <p:nvSpPr>
          <p:cNvPr id="19469" name="Text Box 13"/>
          <p:cNvSpPr txBox="1"/>
          <p:nvPr/>
        </p:nvSpPr>
        <p:spPr>
          <a:xfrm>
            <a:off x="7021513" y="1203325"/>
            <a:ext cx="1944687" cy="108108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2000"/>
              </a:lnSpc>
              <a:spcBef>
                <a:spcPct val="0"/>
              </a:spcBef>
              <a:buNone/>
            </a:pPr>
            <a:r>
              <a:rPr lang="zh-CN" altLang="en-US" sz="1100" dirty="0">
                <a:solidFill>
                  <a:srgbClr val="73582B"/>
                </a:solidFill>
                <a:latin typeface="微软雅黑" panose="020B0503020204020204" pitchFamily="34" charset="-122"/>
              </a:rPr>
              <a:t>姓名：Mingle</a:t>
            </a:r>
            <a:endParaRPr lang="zh-CN" altLang="en-US" sz="1100" dirty="0">
              <a:solidFill>
                <a:srgbClr val="73582B"/>
              </a:solidFill>
              <a:latin typeface="微软雅黑" panose="020B0503020204020204" pitchFamily="34" charset="-122"/>
            </a:endParaRPr>
          </a:p>
          <a:p>
            <a:pPr marL="0" lvl="0" indent="0" eaLnBrk="1" hangingPunct="1">
              <a:lnSpc>
                <a:spcPts val="2000"/>
              </a:lnSpc>
              <a:spcBef>
                <a:spcPct val="0"/>
              </a:spcBef>
              <a:buNone/>
            </a:pPr>
            <a:r>
              <a:rPr lang="zh-CN" altLang="en-US" sz="1100" dirty="0">
                <a:solidFill>
                  <a:srgbClr val="73582B"/>
                </a:solidFill>
                <a:latin typeface="微软雅黑" panose="020B0503020204020204" pitchFamily="34" charset="-122"/>
              </a:rPr>
              <a:t>学校：惠州大学</a:t>
            </a:r>
            <a:endParaRPr lang="zh-CN" altLang="en-US" sz="1100" dirty="0">
              <a:solidFill>
                <a:srgbClr val="73582B"/>
              </a:solidFill>
              <a:latin typeface="微软雅黑" panose="020B0503020204020204" pitchFamily="34" charset="-122"/>
            </a:endParaRPr>
          </a:p>
          <a:p>
            <a:pPr marL="0" lvl="0" indent="0" eaLnBrk="1" hangingPunct="1">
              <a:lnSpc>
                <a:spcPts val="2000"/>
              </a:lnSpc>
              <a:spcBef>
                <a:spcPct val="0"/>
              </a:spcBef>
              <a:buNone/>
            </a:pPr>
            <a:endParaRPr lang="zh-CN" altLang="en-US" sz="1100" dirty="0">
              <a:solidFill>
                <a:srgbClr val="73582B"/>
              </a:solidFill>
              <a:latin typeface="微软雅黑" panose="020B0503020204020204" pitchFamily="34" charset="-122"/>
            </a:endParaRPr>
          </a:p>
          <a:p>
            <a:pPr marL="0" lvl="0" indent="0" eaLnBrk="1" hangingPunct="1">
              <a:lnSpc>
                <a:spcPts val="2000"/>
              </a:lnSpc>
              <a:spcBef>
                <a:spcPct val="0"/>
              </a:spcBef>
              <a:buNone/>
            </a:pPr>
            <a:endParaRPr lang="zh-CN" altLang="en-US" sz="1100" dirty="0">
              <a:solidFill>
                <a:srgbClr val="73582B"/>
              </a:solidFill>
              <a:latin typeface="微软雅黑" panose="020B0503020204020204" pitchFamily="34" charset="-122"/>
            </a:endParaRPr>
          </a:p>
          <a:p>
            <a:pPr marL="0" lvl="0" indent="0" eaLnBrk="1" hangingPunct="1">
              <a:spcBef>
                <a:spcPct val="0"/>
              </a:spcBef>
              <a:buNone/>
            </a:pPr>
            <a:endParaRPr lang="zh-CN" altLang="en-US" sz="1100" dirty="0">
              <a:solidFill>
                <a:srgbClr val="73582B"/>
              </a:solidFill>
              <a:latin typeface="微软雅黑" panose="020B0503020204020204" pitchFamily="34" charset="-122"/>
            </a:endParaRPr>
          </a:p>
        </p:txBody>
      </p:sp>
      <p:sp>
        <p:nvSpPr>
          <p:cNvPr id="19470" name="Text Box 14"/>
          <p:cNvSpPr txBox="1"/>
          <p:nvPr/>
        </p:nvSpPr>
        <p:spPr>
          <a:xfrm>
            <a:off x="6099175" y="2066925"/>
            <a:ext cx="2001838" cy="3714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en-US" sz="1200" dirty="0">
                <a:solidFill>
                  <a:srgbClr val="D35907"/>
                </a:solidFill>
                <a:ea typeface="宋体" panose="02010600030101010101" pitchFamily="2" charset="-122"/>
              </a:rPr>
              <a:t>159926983xx</a:t>
            </a:r>
            <a:endParaRPr lang="zh-CN" altLang="en-US" sz="1800" dirty="0">
              <a:ea typeface="宋体" panose="02010600030101010101" pitchFamily="2" charset="-122"/>
            </a:endParaRPr>
          </a:p>
        </p:txBody>
      </p:sp>
      <p:sp>
        <p:nvSpPr>
          <p:cNvPr id="19471" name="Text Box 15"/>
          <p:cNvSpPr txBox="1"/>
          <p:nvPr/>
        </p:nvSpPr>
        <p:spPr>
          <a:xfrm>
            <a:off x="7524750" y="2066925"/>
            <a:ext cx="1425575" cy="3714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en-US" sz="1200" dirty="0">
                <a:solidFill>
                  <a:srgbClr val="D35907"/>
                </a:solidFill>
                <a:ea typeface="宋体" panose="02010600030101010101" pitchFamily="2" charset="-122"/>
              </a:rPr>
              <a:t>57048308</a:t>
            </a:r>
            <a:endParaRPr lang="zh-CN" altLang="en-US" sz="1200" dirty="0">
              <a:solidFill>
                <a:srgbClr val="D35907"/>
              </a:solidFill>
              <a:ea typeface="宋体" panose="02010600030101010101" pitchFamily="2" charset="-122"/>
            </a:endParaRPr>
          </a:p>
          <a:p>
            <a:pPr marL="0" lvl="0" indent="0" eaLnBrk="1" hangingPunct="1">
              <a:spcBef>
                <a:spcPct val="0"/>
              </a:spcBef>
              <a:buNone/>
            </a:pPr>
            <a:endParaRPr lang="zh-CN" altLang="en-US" sz="1200" dirty="0">
              <a:solidFill>
                <a:srgbClr val="D35907"/>
              </a:solidFill>
              <a:ea typeface="宋体" panose="02010600030101010101" pitchFamily="2" charset="-122"/>
            </a:endParaRPr>
          </a:p>
        </p:txBody>
      </p:sp>
      <p:sp>
        <p:nvSpPr>
          <p:cNvPr id="19472" name="Text Box 16"/>
          <p:cNvSpPr txBox="1"/>
          <p:nvPr/>
        </p:nvSpPr>
        <p:spPr>
          <a:xfrm>
            <a:off x="6588125" y="2716213"/>
            <a:ext cx="1225550" cy="5048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获奖情况</a:t>
            </a:r>
            <a:endParaRPr lang="zh-CN" altLang="en-US" sz="1400" dirty="0">
              <a:solidFill>
                <a:srgbClr val="73582B"/>
              </a:solidFill>
              <a:latin typeface="微软雅黑" panose="020B0503020204020204" pitchFamily="34" charset="-122"/>
            </a:endParaRPr>
          </a:p>
          <a:p>
            <a:pPr marL="0" lvl="0" indent="0" eaLnBrk="1" hangingPunct="1">
              <a:spcBef>
                <a:spcPct val="0"/>
              </a:spcBef>
              <a:buNone/>
            </a:pPr>
            <a:endParaRPr lang="zh-CN" altLang="zh-CN" sz="1400" dirty="0">
              <a:solidFill>
                <a:srgbClr val="73582B"/>
              </a:solidFill>
              <a:latin typeface="微软雅黑" panose="020B0503020204020204" pitchFamily="34" charset="-122"/>
            </a:endParaRPr>
          </a:p>
        </p:txBody>
      </p:sp>
      <p:sp>
        <p:nvSpPr>
          <p:cNvPr id="19473" name="Text Box 17"/>
          <p:cNvSpPr txBox="1"/>
          <p:nvPr/>
        </p:nvSpPr>
        <p:spPr>
          <a:xfrm>
            <a:off x="5705475" y="3076575"/>
            <a:ext cx="2538413" cy="1079500"/>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ct val="150000"/>
              </a:lnSpc>
              <a:spcBef>
                <a:spcPct val="0"/>
              </a:spcBef>
              <a:buNone/>
            </a:pPr>
            <a:r>
              <a:rPr lang="zh-CN" altLang="en-US" sz="1100" dirty="0">
                <a:solidFill>
                  <a:srgbClr val="73582B"/>
                </a:solidFill>
                <a:latin typeface="微软雅黑" panose="020B0503020204020204" pitchFamily="34" charset="-122"/>
              </a:rPr>
              <a:t>优秀心理委员        学生标兵</a:t>
            </a:r>
            <a:endParaRPr lang="zh-CN" altLang="en-US" sz="11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100" dirty="0">
                <a:solidFill>
                  <a:srgbClr val="73582B"/>
                </a:solidFill>
                <a:latin typeface="微软雅黑" panose="020B0503020204020204" pitchFamily="34" charset="-122"/>
              </a:rPr>
              <a:t>优秀学生干部       少康奖学金   </a:t>
            </a:r>
            <a:endParaRPr lang="zh-CN" altLang="en-US" sz="11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100" dirty="0">
                <a:solidFill>
                  <a:srgbClr val="73582B"/>
                </a:solidFill>
                <a:latin typeface="微软雅黑" panose="020B0503020204020204" pitchFamily="34" charset="-122"/>
              </a:rPr>
              <a:t>优秀志愿者           优秀军训通讯员   </a:t>
            </a:r>
            <a:endParaRPr lang="zh-CN" altLang="en-US" sz="1100" dirty="0">
              <a:solidFill>
                <a:srgbClr val="73582B"/>
              </a:solidFill>
              <a:latin typeface="微软雅黑" panose="020B0503020204020204" pitchFamily="34" charset="-122"/>
            </a:endParaRPr>
          </a:p>
          <a:p>
            <a:pPr marL="0" lvl="0" indent="0" eaLnBrk="1" hangingPunct="1">
              <a:lnSpc>
                <a:spcPct val="150000"/>
              </a:lnSpc>
              <a:spcBef>
                <a:spcPct val="0"/>
              </a:spcBef>
              <a:buNone/>
            </a:pPr>
            <a:r>
              <a:rPr lang="zh-CN" altLang="en-US" sz="1100" dirty="0">
                <a:solidFill>
                  <a:srgbClr val="73582B"/>
                </a:solidFill>
                <a:latin typeface="微软雅黑" panose="020B0503020204020204" pitchFamily="34" charset="-122"/>
              </a:rPr>
              <a:t>优秀共青团员     </a:t>
            </a:r>
            <a:endParaRPr lang="zh-CN" altLang="en-US" sz="1100" dirty="0">
              <a:solidFill>
                <a:srgbClr val="73582B"/>
              </a:solidFill>
              <a:latin typeface="微软雅黑" panose="020B0503020204020204" pitchFamily="34" charset="-122"/>
            </a:endParaRPr>
          </a:p>
        </p:txBody>
      </p:sp>
      <p:pic>
        <p:nvPicPr>
          <p:cNvPr id="19474" name="Picture 18" descr="盖章"/>
          <p:cNvPicPr>
            <a:picLocks noChangeAspect="1"/>
          </p:cNvPicPr>
          <p:nvPr/>
        </p:nvPicPr>
        <p:blipFill>
          <a:blip r:embed="rId2"/>
          <a:stretch>
            <a:fillRect/>
          </a:stretch>
        </p:blipFill>
        <p:spPr>
          <a:xfrm>
            <a:off x="7813675" y="3368675"/>
            <a:ext cx="863600" cy="8636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20483" name="Rectangle 3"/>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20484" name="Picture 4" descr="F:/快盘/简历模板/mb/PPT底板/5.jpg5"/>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0485" name="Text Box 5"/>
          <p:cNvSpPr txBox="1"/>
          <p:nvPr/>
        </p:nvSpPr>
        <p:spPr>
          <a:xfrm>
            <a:off x="827088" y="268288"/>
            <a:ext cx="1728787"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600" dirty="0">
                <a:solidFill>
                  <a:srgbClr val="73582B"/>
                </a:solidFill>
                <a:latin typeface="微软雅黑" panose="020B0503020204020204" pitchFamily="34" charset="-122"/>
              </a:rPr>
              <a:t>三、工作经验</a:t>
            </a:r>
            <a:endParaRPr lang="zh-CN" altLang="zh-CN" sz="1600" dirty="0">
              <a:solidFill>
                <a:srgbClr val="73582B"/>
              </a:solidFill>
              <a:latin typeface="微软雅黑" panose="020B0503020204020204" pitchFamily="34" charset="-122"/>
            </a:endParaRPr>
          </a:p>
          <a:p>
            <a:pPr marL="0" lvl="0" indent="0" eaLnBrk="1" hangingPunct="1">
              <a:spcBef>
                <a:spcPct val="0"/>
              </a:spcBef>
              <a:buNone/>
            </a:pPr>
            <a:endParaRPr lang="zh-CN" altLang="zh-CN" sz="1600" dirty="0">
              <a:solidFill>
                <a:srgbClr val="73582B"/>
              </a:solidFill>
              <a:latin typeface="微软雅黑" panose="020B0503020204020204" pitchFamily="34" charset="-122"/>
            </a:endParaRPr>
          </a:p>
        </p:txBody>
      </p:sp>
      <p:sp>
        <p:nvSpPr>
          <p:cNvPr id="20486" name="Text Box 6"/>
          <p:cNvSpPr txBox="1"/>
          <p:nvPr/>
        </p:nvSpPr>
        <p:spPr>
          <a:xfrm>
            <a:off x="1331913" y="411163"/>
            <a:ext cx="1800225"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000" dirty="0">
                <a:solidFill>
                  <a:srgbClr val="73582B"/>
                </a:solidFill>
                <a:latin typeface="微软雅黑" panose="020B0503020204020204" pitchFamily="34" charset="-122"/>
              </a:rPr>
              <a:t>Work experience</a:t>
            </a:r>
            <a:endParaRPr lang="zh-CN" altLang="zh-CN" sz="1000" dirty="0">
              <a:solidFill>
                <a:srgbClr val="73582B"/>
              </a:solidFill>
              <a:latin typeface="微软雅黑" panose="020B0503020204020204" pitchFamily="34" charset="-122"/>
            </a:endParaRPr>
          </a:p>
          <a:p>
            <a:pPr marL="0" lvl="0" indent="0" eaLnBrk="1" hangingPunct="1">
              <a:spcBef>
                <a:spcPct val="0"/>
              </a:spcBef>
              <a:buNone/>
            </a:pPr>
            <a:endParaRPr lang="zh-CN" altLang="zh-CN" sz="1000" dirty="0">
              <a:solidFill>
                <a:srgbClr val="73582B"/>
              </a:solidFill>
              <a:latin typeface="微软雅黑" panose="020B0503020204020204" pitchFamily="34" charset="-122"/>
            </a:endParaRPr>
          </a:p>
        </p:txBody>
      </p:sp>
      <p:sp>
        <p:nvSpPr>
          <p:cNvPr id="20487" name="Text Box 7"/>
          <p:cNvSpPr txBox="1"/>
          <p:nvPr/>
        </p:nvSpPr>
        <p:spPr>
          <a:xfrm>
            <a:off x="2987675" y="628650"/>
            <a:ext cx="936625"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社会工作</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0488" name="Text Box 8"/>
          <p:cNvSpPr txBox="1"/>
          <p:nvPr/>
        </p:nvSpPr>
        <p:spPr>
          <a:xfrm>
            <a:off x="6156325" y="628650"/>
            <a:ext cx="936625"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400" dirty="0">
                <a:solidFill>
                  <a:srgbClr val="73582B"/>
                </a:solidFill>
                <a:latin typeface="微软雅黑" panose="020B0503020204020204" pitchFamily="34" charset="-122"/>
              </a:rPr>
              <a:t>学生工作</a:t>
            </a:r>
            <a:endParaRPr lang="zh-CN" altLang="en-US" sz="1400" dirty="0">
              <a:solidFill>
                <a:srgbClr val="73582B"/>
              </a:solidFill>
              <a:latin typeface="微软雅黑" panose="020B0503020204020204" pitchFamily="34" charset="-122"/>
            </a:endParaRPr>
          </a:p>
          <a:p>
            <a:pPr marL="0" lvl="0" indent="0" eaLnBrk="1" hangingPunct="1">
              <a:spcBef>
                <a:spcPct val="0"/>
              </a:spcBef>
              <a:buNone/>
            </a:pPr>
            <a:endParaRPr lang="zh-CN" altLang="en-US" sz="1400" dirty="0">
              <a:solidFill>
                <a:srgbClr val="73582B"/>
              </a:solidFill>
              <a:latin typeface="微软雅黑" panose="020B0503020204020204" pitchFamily="34" charset="-122"/>
            </a:endParaRPr>
          </a:p>
        </p:txBody>
      </p:sp>
      <p:sp>
        <p:nvSpPr>
          <p:cNvPr id="20489" name="Text Box 9"/>
          <p:cNvSpPr txBox="1"/>
          <p:nvPr/>
        </p:nvSpPr>
        <p:spPr>
          <a:xfrm>
            <a:off x="755650" y="1106488"/>
            <a:ext cx="722313"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2010</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0490" name="Text Box 10"/>
          <p:cNvSpPr txBox="1"/>
          <p:nvPr/>
        </p:nvSpPr>
        <p:spPr>
          <a:xfrm>
            <a:off x="755650" y="2160588"/>
            <a:ext cx="722313" cy="360362"/>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2011</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0491" name="Text Box 11"/>
          <p:cNvSpPr txBox="1"/>
          <p:nvPr/>
        </p:nvSpPr>
        <p:spPr>
          <a:xfrm>
            <a:off x="755650" y="3148013"/>
            <a:ext cx="722313" cy="360362"/>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2012</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0492" name="Text Box 12"/>
          <p:cNvSpPr txBox="1"/>
          <p:nvPr/>
        </p:nvSpPr>
        <p:spPr>
          <a:xfrm>
            <a:off x="755650" y="4108450"/>
            <a:ext cx="722313" cy="360363"/>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2013</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0493" name="Text Box 13"/>
          <p:cNvSpPr txBox="1"/>
          <p:nvPr/>
        </p:nvSpPr>
        <p:spPr>
          <a:xfrm>
            <a:off x="1836738" y="989013"/>
            <a:ext cx="2952750" cy="7191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en-US" sz="1100" dirty="0">
                <a:solidFill>
                  <a:srgbClr val="73582B"/>
                </a:solidFill>
                <a:latin typeface="微软雅黑" panose="020B0503020204020204" pitchFamily="34" charset="-122"/>
              </a:rPr>
              <a:t>1、兼职销售助理,一周收集346名客户联  </a:t>
            </a:r>
            <a:endParaRPr lang="zh-CN" altLang="en-US" sz="1100" dirty="0">
              <a:solidFill>
                <a:srgbClr val="73582B"/>
              </a:solidFill>
              <a:latin typeface="微软雅黑" panose="020B0503020204020204" pitchFamily="34" charset="-122"/>
            </a:endParaRPr>
          </a:p>
          <a:p>
            <a:pPr marL="0" lvl="0" indent="0" eaLnBrk="1" hangingPunct="1">
              <a:spcBef>
                <a:spcPct val="0"/>
              </a:spcBef>
              <a:buNone/>
            </a:pPr>
            <a:r>
              <a:rPr lang="zh-CN" altLang="en-US" sz="1100" dirty="0">
                <a:solidFill>
                  <a:srgbClr val="73582B"/>
                </a:solidFill>
                <a:ea typeface="宋体" panose="02010600030101010101" pitchFamily="2" charset="-122"/>
              </a:rPr>
              <a:t>    </a:t>
            </a:r>
            <a:r>
              <a:rPr lang="zh-CN" altLang="en-US" sz="1100" dirty="0">
                <a:solidFill>
                  <a:srgbClr val="73582B"/>
                </a:solidFill>
              </a:rPr>
              <a:t>系电话</a:t>
            </a:r>
            <a:endParaRPr lang="zh-CN" altLang="en-US" sz="1100" dirty="0">
              <a:solidFill>
                <a:srgbClr val="73582B"/>
              </a:solidFill>
            </a:endParaRPr>
          </a:p>
          <a:p>
            <a:pPr marL="0" lvl="0" indent="0" eaLnBrk="1" hangingPunct="1">
              <a:spcBef>
                <a:spcPct val="0"/>
              </a:spcBef>
              <a:buNone/>
            </a:pPr>
            <a:r>
              <a:rPr lang="zh-CN" altLang="en-US" sz="1100" dirty="0">
                <a:solidFill>
                  <a:srgbClr val="73582B"/>
                </a:solidFill>
                <a:latin typeface="微软雅黑" panose="020B0503020204020204" pitchFamily="34" charset="-122"/>
              </a:rPr>
              <a:t>2、经营暑假家教辅导补习班,共20人</a:t>
            </a:r>
            <a:endParaRPr lang="zh-CN" altLang="en-US" sz="1100" dirty="0">
              <a:ea typeface="宋体" panose="02010600030101010101" pitchFamily="2" charset="-122"/>
            </a:endParaRPr>
          </a:p>
        </p:txBody>
      </p:sp>
      <p:sp>
        <p:nvSpPr>
          <p:cNvPr id="20494" name="Text Box 14"/>
          <p:cNvSpPr txBox="1"/>
          <p:nvPr/>
        </p:nvSpPr>
        <p:spPr>
          <a:xfrm>
            <a:off x="1836738" y="2139950"/>
            <a:ext cx="3095625" cy="1079500"/>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zh-CN" sz="1100" dirty="0">
                <a:solidFill>
                  <a:srgbClr val="73582B"/>
                </a:solidFill>
                <a:latin typeface="微软雅黑" panose="020B0503020204020204" pitchFamily="34" charset="-122"/>
              </a:rPr>
              <a:t>惠州世通留学教育中心         兼职老师</a:t>
            </a:r>
            <a:endParaRPr lang="zh-CN" altLang="zh-CN" sz="1100" dirty="0">
              <a:solidFill>
                <a:srgbClr val="73582B"/>
              </a:solidFill>
              <a:latin typeface="微软雅黑" panose="020B0503020204020204" pitchFamily="34" charset="-122"/>
            </a:endParaRPr>
          </a:p>
          <a:p>
            <a:pPr marL="0" lvl="0" indent="0" eaLnBrk="1" hangingPunct="1">
              <a:spcBef>
                <a:spcPct val="0"/>
              </a:spcBef>
              <a:buNone/>
            </a:pPr>
            <a:r>
              <a:rPr lang="zh-CN" altLang="zh-CN" sz="1100" dirty="0">
                <a:solidFill>
                  <a:srgbClr val="73582B"/>
                </a:solidFill>
                <a:latin typeface="微软雅黑" panose="020B0503020204020204" pitchFamily="34" charset="-122"/>
              </a:rPr>
              <a:t>主要职责：负责机构的招生和教学工作，以及制定机构学生守则的初稿。</a:t>
            </a:r>
            <a:endParaRPr lang="zh-CN" altLang="zh-CN" sz="1100" dirty="0">
              <a:solidFill>
                <a:srgbClr val="73582B"/>
              </a:solidFill>
              <a:latin typeface="微软雅黑" panose="020B0503020204020204" pitchFamily="34" charset="-122"/>
            </a:endParaRPr>
          </a:p>
        </p:txBody>
      </p:sp>
      <p:sp>
        <p:nvSpPr>
          <p:cNvPr id="20495" name="Text Box 15"/>
          <p:cNvSpPr txBox="1"/>
          <p:nvPr/>
        </p:nvSpPr>
        <p:spPr>
          <a:xfrm>
            <a:off x="1836738" y="3221038"/>
            <a:ext cx="3095625" cy="15827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zh-CN" sz="1100" dirty="0">
                <a:solidFill>
                  <a:srgbClr val="73582B"/>
                </a:solidFill>
                <a:latin typeface="微软雅黑" panose="020B0503020204020204" pitchFamily="34" charset="-122"/>
              </a:rPr>
              <a:t>中国电信惠州分公司</a:t>
            </a:r>
            <a:endParaRPr lang="zh-CN" altLang="zh-CN" sz="1100" dirty="0">
              <a:solidFill>
                <a:srgbClr val="73582B"/>
              </a:solidFill>
              <a:latin typeface="微软雅黑" panose="020B0503020204020204" pitchFamily="34" charset="-122"/>
            </a:endParaRPr>
          </a:p>
          <a:p>
            <a:pPr marL="0" lvl="0" indent="0" eaLnBrk="1" hangingPunct="1">
              <a:spcBef>
                <a:spcPct val="0"/>
              </a:spcBef>
              <a:buNone/>
            </a:pPr>
            <a:r>
              <a:rPr lang="zh-CN" altLang="zh-CN" sz="1100" dirty="0">
                <a:solidFill>
                  <a:srgbClr val="73582B"/>
                </a:solidFill>
                <a:latin typeface="微软雅黑" panose="020B0503020204020204" pitchFamily="34" charset="-122"/>
              </a:rPr>
              <a:t>主要职责：协助校园营销服务运营中心制定校园产品文案策划，并进行推广方案；</a:t>
            </a:r>
            <a:endParaRPr lang="zh-CN" altLang="zh-CN" sz="1100" dirty="0">
              <a:solidFill>
                <a:srgbClr val="73582B"/>
              </a:solidFill>
              <a:latin typeface="微软雅黑" panose="020B0503020204020204" pitchFamily="34" charset="-122"/>
            </a:endParaRPr>
          </a:p>
          <a:p>
            <a:pPr marL="0" lvl="0" indent="0" eaLnBrk="1" hangingPunct="1">
              <a:spcBef>
                <a:spcPct val="0"/>
              </a:spcBef>
              <a:buNone/>
            </a:pPr>
            <a:r>
              <a:rPr lang="zh-CN" altLang="zh-CN" sz="1100" dirty="0">
                <a:solidFill>
                  <a:srgbClr val="73582B"/>
                </a:solidFill>
                <a:latin typeface="微软雅黑" panose="020B0503020204020204" pitchFamily="34" charset="-122"/>
              </a:rPr>
              <a:t>(1)、黄冈网校学习包产品分析及推广方案</a:t>
            </a:r>
            <a:endParaRPr lang="zh-CN" altLang="zh-CN" sz="1100" dirty="0">
              <a:solidFill>
                <a:srgbClr val="73582B"/>
              </a:solidFill>
              <a:latin typeface="微软雅黑" panose="020B0503020204020204" pitchFamily="34" charset="-122"/>
            </a:endParaRPr>
          </a:p>
          <a:p>
            <a:pPr marL="0" lvl="0" indent="0" eaLnBrk="1" hangingPunct="1">
              <a:spcBef>
                <a:spcPct val="0"/>
              </a:spcBef>
              <a:buNone/>
            </a:pPr>
            <a:r>
              <a:rPr lang="zh-CN" altLang="zh-CN" sz="1100" dirty="0">
                <a:solidFill>
                  <a:srgbClr val="73582B"/>
                </a:solidFill>
                <a:latin typeface="微软雅黑" panose="020B0503020204020204" pitchFamily="34" charset="-122"/>
              </a:rPr>
              <a:t>(2)、电信运营商校园产品及资费</a:t>
            </a:r>
            <a:endParaRPr lang="zh-CN" altLang="zh-CN" sz="1100" dirty="0">
              <a:solidFill>
                <a:srgbClr val="73582B"/>
              </a:solidFill>
              <a:latin typeface="微软雅黑" panose="020B0503020204020204" pitchFamily="34" charset="-122"/>
            </a:endParaRPr>
          </a:p>
          <a:p>
            <a:pPr marL="0" lvl="0" indent="0" eaLnBrk="1" hangingPunct="1">
              <a:spcBef>
                <a:spcPct val="0"/>
              </a:spcBef>
              <a:buNone/>
            </a:pPr>
            <a:r>
              <a:rPr lang="zh-CN" altLang="zh-CN" sz="1100" dirty="0">
                <a:solidFill>
                  <a:srgbClr val="73582B"/>
                </a:solidFill>
                <a:latin typeface="微软雅黑" panose="020B0503020204020204" pitchFamily="34" charset="-122"/>
              </a:rPr>
              <a:t>(3)、校园迎新及校园活动策划方案</a:t>
            </a:r>
            <a:endParaRPr lang="zh-CN" altLang="zh-CN" sz="1600" dirty="0">
              <a:ea typeface="宋体" panose="02010600030101010101" pitchFamily="2" charset="-122"/>
            </a:endParaRPr>
          </a:p>
        </p:txBody>
      </p:sp>
      <p:sp>
        <p:nvSpPr>
          <p:cNvPr id="20496" name="Text Box 16"/>
          <p:cNvSpPr txBox="1"/>
          <p:nvPr/>
        </p:nvSpPr>
        <p:spPr>
          <a:xfrm>
            <a:off x="5221288" y="989013"/>
            <a:ext cx="3240087" cy="7191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zh-CN" sz="1100" dirty="0">
                <a:solidFill>
                  <a:srgbClr val="73582B"/>
                </a:solidFill>
                <a:latin typeface="微软雅黑" panose="020B0503020204020204" pitchFamily="34" charset="-122"/>
              </a:rPr>
              <a:t>期间曾加入到系里编辑部，并共同参与组织本校大型活动“校运动会”，全力负责报道工作。除此之外，同时兼任班级心理委员从中积累了丰富的经验。</a:t>
            </a:r>
            <a:endParaRPr lang="zh-CN" altLang="zh-CN" sz="1600" dirty="0">
              <a:ea typeface="宋体" panose="02010600030101010101" pitchFamily="2" charset="-122"/>
            </a:endParaRPr>
          </a:p>
        </p:txBody>
      </p:sp>
      <p:sp>
        <p:nvSpPr>
          <p:cNvPr id="20497" name="Text Box 17"/>
          <p:cNvSpPr txBox="1"/>
          <p:nvPr/>
        </p:nvSpPr>
        <p:spPr>
          <a:xfrm>
            <a:off x="5221288" y="2070100"/>
            <a:ext cx="3240087" cy="1150938"/>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zh-CN" sz="1100" dirty="0">
                <a:solidFill>
                  <a:srgbClr val="73582B"/>
                </a:solidFill>
                <a:latin typeface="微软雅黑" panose="020B0503020204020204" pitchFamily="34" charset="-122"/>
              </a:rPr>
              <a:t>担任编辑部部长，在职一年尽心尽职，更多学会了如何处理好人际关系。更多的是更提高了我的写作灵感，有几遍报道曾上传校网。</a:t>
            </a:r>
            <a:endParaRPr lang="zh-CN" altLang="zh-CN" sz="1100" dirty="0">
              <a:solidFill>
                <a:srgbClr val="73582B"/>
              </a:solidFill>
              <a:latin typeface="微软雅黑" panose="020B0503020204020204" pitchFamily="34" charset="-122"/>
            </a:endParaRPr>
          </a:p>
        </p:txBody>
      </p:sp>
      <p:sp>
        <p:nvSpPr>
          <p:cNvPr id="20498" name="Text Box 18"/>
          <p:cNvSpPr txBox="1"/>
          <p:nvPr/>
        </p:nvSpPr>
        <p:spPr>
          <a:xfrm>
            <a:off x="5221288" y="3348038"/>
            <a:ext cx="3240087" cy="11509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en-US" sz="1100" dirty="0">
                <a:solidFill>
                  <a:srgbClr val="73582B"/>
                </a:solidFill>
                <a:latin typeface="微软雅黑" panose="020B0503020204020204" pitchFamily="34" charset="-122"/>
              </a:rPr>
              <a:t>担任过惠州学院电子科学系11级电子信息工程（2）班的代理班主任，组织新生   入学，引导和帮助他们尽快地进入大学生活坏境。</a:t>
            </a:r>
            <a:endParaRPr lang="zh-CN" altLang="en-US" sz="1100" dirty="0">
              <a:solidFill>
                <a:srgbClr val="73582B"/>
              </a:solidFill>
              <a:latin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nchorCtr="0"/>
          <a:p>
            <a:pPr eaLnBrk="1" hangingPunct="1"/>
            <a:r>
              <a:rPr lang="zh-CN" altLang="en-US" dirty="0"/>
              <a:t> </a:t>
            </a:r>
            <a:endParaRPr lang="zh-CN" altLang="en-US" dirty="0"/>
          </a:p>
        </p:txBody>
      </p:sp>
      <p:sp>
        <p:nvSpPr>
          <p:cNvPr id="21507" name="Rectangle 3"/>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21508" name="Picture 4" descr="F:/快盘/简历模板/mb/PPT底板/6.jpg6"/>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1509" name="Text Box 5"/>
          <p:cNvSpPr txBox="1"/>
          <p:nvPr/>
        </p:nvSpPr>
        <p:spPr>
          <a:xfrm>
            <a:off x="827088" y="268288"/>
            <a:ext cx="1728787"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1600" dirty="0">
                <a:solidFill>
                  <a:srgbClr val="73582B"/>
                </a:solidFill>
                <a:latin typeface="微软雅黑" panose="020B0503020204020204" pitchFamily="34" charset="-122"/>
              </a:rPr>
              <a:t>四、个人特长</a:t>
            </a:r>
            <a:endParaRPr lang="zh-CN" altLang="zh-CN" sz="1600" dirty="0">
              <a:solidFill>
                <a:srgbClr val="73582B"/>
              </a:solidFill>
              <a:latin typeface="微软雅黑" panose="020B0503020204020204" pitchFamily="34" charset="-122"/>
            </a:endParaRPr>
          </a:p>
          <a:p>
            <a:pPr marL="0" lvl="0" indent="0" eaLnBrk="1" hangingPunct="1">
              <a:spcBef>
                <a:spcPct val="0"/>
              </a:spcBef>
              <a:buNone/>
            </a:pPr>
            <a:endParaRPr lang="zh-CN" altLang="zh-CN" sz="1600" dirty="0">
              <a:solidFill>
                <a:srgbClr val="73582B"/>
              </a:solidFill>
              <a:latin typeface="微软雅黑" panose="020B0503020204020204" pitchFamily="34" charset="-122"/>
            </a:endParaRPr>
          </a:p>
        </p:txBody>
      </p:sp>
      <p:sp>
        <p:nvSpPr>
          <p:cNvPr id="21510" name="Text Box 6"/>
          <p:cNvSpPr txBox="1"/>
          <p:nvPr/>
        </p:nvSpPr>
        <p:spPr>
          <a:xfrm>
            <a:off x="1187450" y="411163"/>
            <a:ext cx="1800225" cy="50323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zh-CN" sz="900" dirty="0">
                <a:solidFill>
                  <a:srgbClr val="73582B"/>
                </a:solidFill>
                <a:latin typeface="微软雅黑" panose="020B0503020204020204" pitchFamily="34" charset="-122"/>
              </a:rPr>
              <a:t>Personsl strengths</a:t>
            </a:r>
            <a:endParaRPr lang="zh-CN" altLang="zh-CN" sz="1600" dirty="0">
              <a:ea typeface="宋体" panose="02010600030101010101" pitchFamily="2" charset="-122"/>
            </a:endParaRPr>
          </a:p>
        </p:txBody>
      </p:sp>
      <p:sp>
        <p:nvSpPr>
          <p:cNvPr id="21511" name="Text Box 7"/>
          <p:cNvSpPr txBox="1"/>
          <p:nvPr/>
        </p:nvSpPr>
        <p:spPr>
          <a:xfrm>
            <a:off x="1331913" y="863600"/>
            <a:ext cx="935037" cy="33972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工作心态</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2" name="Text Box 8"/>
          <p:cNvSpPr txBox="1"/>
          <p:nvPr/>
        </p:nvSpPr>
        <p:spPr>
          <a:xfrm>
            <a:off x="1331913" y="1277938"/>
            <a:ext cx="6337300" cy="717550"/>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spcBef>
                <a:spcPct val="0"/>
              </a:spcBef>
              <a:buNone/>
            </a:pPr>
            <a:r>
              <a:rPr lang="zh-CN" altLang="en-US" sz="1100" dirty="0">
                <a:solidFill>
                  <a:srgbClr val="73582B"/>
                </a:solidFill>
                <a:latin typeface="微软雅黑" panose="020B0503020204020204" pitchFamily="34" charset="-122"/>
              </a:rPr>
              <a:t>       本人有良好的沟通能力，有一定的组织能力；工作认真负责，做事态度严谨踏实，具有良好的团队意识；学习能力强，思维活跃，观察力敏锐；性格开朗，积极进取、勇于挑战。责任心强，做事态度严谨踏实，具有良好的团队意识。学习能力强，思维活跃，有不错的理解能力和悟性。</a:t>
            </a:r>
            <a:endParaRPr lang="zh-CN" altLang="en-US" sz="1100" dirty="0">
              <a:solidFill>
                <a:srgbClr val="73582B"/>
              </a:solidFill>
              <a:latin typeface="微软雅黑" panose="020B0503020204020204" pitchFamily="34" charset="-122"/>
            </a:endParaRPr>
          </a:p>
        </p:txBody>
      </p:sp>
      <p:sp>
        <p:nvSpPr>
          <p:cNvPr id="21513" name="Text Box 9"/>
          <p:cNvSpPr txBox="1"/>
          <p:nvPr/>
        </p:nvSpPr>
        <p:spPr>
          <a:xfrm>
            <a:off x="1403350" y="4410075"/>
            <a:ext cx="936625" cy="360363"/>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写作</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4" name="Text Box 10"/>
          <p:cNvSpPr txBox="1"/>
          <p:nvPr/>
        </p:nvSpPr>
        <p:spPr>
          <a:xfrm>
            <a:off x="2466975" y="4410075"/>
            <a:ext cx="936625" cy="360363"/>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文字软件</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5" name="Text Box 11"/>
          <p:cNvSpPr txBox="1"/>
          <p:nvPr/>
        </p:nvSpPr>
        <p:spPr>
          <a:xfrm>
            <a:off x="3708400" y="4411663"/>
            <a:ext cx="935038"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演示软件</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6" name="Text Box 12"/>
          <p:cNvSpPr txBox="1"/>
          <p:nvPr/>
        </p:nvSpPr>
        <p:spPr>
          <a:xfrm>
            <a:off x="4787900" y="4411663"/>
            <a:ext cx="936625"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表格软件</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7" name="Text Box 13"/>
          <p:cNvSpPr txBox="1"/>
          <p:nvPr/>
        </p:nvSpPr>
        <p:spPr>
          <a:xfrm>
            <a:off x="6084888" y="4411663"/>
            <a:ext cx="935037" cy="358775"/>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PS软件</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sp>
        <p:nvSpPr>
          <p:cNvPr id="21518" name="Text Box 14"/>
          <p:cNvSpPr txBox="1"/>
          <p:nvPr/>
        </p:nvSpPr>
        <p:spPr>
          <a:xfrm>
            <a:off x="7092950" y="4410075"/>
            <a:ext cx="935038" cy="360363"/>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eaLnBrk="1" hangingPunct="1">
              <a:lnSpc>
                <a:spcPts val="3000"/>
              </a:lnSpc>
              <a:spcBef>
                <a:spcPct val="0"/>
              </a:spcBef>
              <a:buNone/>
            </a:pPr>
            <a:r>
              <a:rPr lang="zh-CN" altLang="en-US" sz="1200" dirty="0">
                <a:solidFill>
                  <a:srgbClr val="73582B"/>
                </a:solidFill>
                <a:latin typeface="微软雅黑" panose="020B0503020204020204" pitchFamily="34" charset="-122"/>
              </a:rPr>
              <a:t>AI软件</a:t>
            </a:r>
            <a:endParaRPr lang="zh-CN" altLang="en-US" sz="1200" dirty="0">
              <a:solidFill>
                <a:srgbClr val="73582B"/>
              </a:solidFill>
              <a:latin typeface="微软雅黑" panose="020B0503020204020204" pitchFamily="34" charset="-122"/>
            </a:endParaRPr>
          </a:p>
          <a:p>
            <a:pPr marL="0" lvl="0" indent="0" eaLnBrk="1" hangingPunct="1">
              <a:spcBef>
                <a:spcPct val="0"/>
              </a:spcBef>
              <a:buNone/>
            </a:pPr>
            <a:endParaRPr lang="zh-CN" altLang="en-US" sz="1200" dirty="0">
              <a:solidFill>
                <a:srgbClr val="73582B"/>
              </a:solidFill>
              <a:latin typeface="微软雅黑" panose="020B0503020204020204" pitchFamily="34" charset="-122"/>
            </a:endParaRPr>
          </a:p>
        </p:txBody>
      </p:sp>
      <p:pic>
        <p:nvPicPr>
          <p:cNvPr id="21519" name="Picture 15" descr="1"/>
          <p:cNvPicPr>
            <a:picLocks noChangeAspect="1"/>
          </p:cNvPicPr>
          <p:nvPr/>
        </p:nvPicPr>
        <p:blipFill>
          <a:blip r:embed="rId2"/>
          <a:stretch>
            <a:fillRect/>
          </a:stretch>
        </p:blipFill>
        <p:spPr>
          <a:xfrm>
            <a:off x="1476375" y="4122738"/>
            <a:ext cx="430213" cy="431800"/>
          </a:xfrm>
          <a:prstGeom prst="rect">
            <a:avLst/>
          </a:prstGeom>
          <a:noFill/>
          <a:ln w="9525">
            <a:noFill/>
          </a:ln>
        </p:spPr>
      </p:pic>
      <p:pic>
        <p:nvPicPr>
          <p:cNvPr id="21520" name="Picture 16" descr="2"/>
          <p:cNvPicPr>
            <a:picLocks noChangeAspect="1"/>
          </p:cNvPicPr>
          <p:nvPr/>
        </p:nvPicPr>
        <p:blipFill>
          <a:blip r:embed="rId3"/>
          <a:stretch>
            <a:fillRect/>
          </a:stretch>
        </p:blipFill>
        <p:spPr>
          <a:xfrm>
            <a:off x="2700338" y="4122738"/>
            <a:ext cx="430212" cy="431800"/>
          </a:xfrm>
          <a:prstGeom prst="rect">
            <a:avLst/>
          </a:prstGeom>
          <a:noFill/>
          <a:ln w="9525">
            <a:noFill/>
          </a:ln>
        </p:spPr>
      </p:pic>
      <p:pic>
        <p:nvPicPr>
          <p:cNvPr id="21521" name="Picture 17" descr="4"/>
          <p:cNvPicPr>
            <a:picLocks noChangeAspect="1"/>
          </p:cNvPicPr>
          <p:nvPr/>
        </p:nvPicPr>
        <p:blipFill>
          <a:blip r:embed="rId4"/>
          <a:stretch>
            <a:fillRect/>
          </a:stretch>
        </p:blipFill>
        <p:spPr>
          <a:xfrm>
            <a:off x="3924300" y="4084638"/>
            <a:ext cx="469900" cy="469900"/>
          </a:xfrm>
          <a:prstGeom prst="rect">
            <a:avLst/>
          </a:prstGeom>
          <a:noFill/>
          <a:ln w="9525">
            <a:noFill/>
          </a:ln>
        </p:spPr>
      </p:pic>
      <p:pic>
        <p:nvPicPr>
          <p:cNvPr id="21522" name="Picture 18" descr="3"/>
          <p:cNvPicPr>
            <a:picLocks noChangeAspect="1"/>
          </p:cNvPicPr>
          <p:nvPr/>
        </p:nvPicPr>
        <p:blipFill>
          <a:blip r:embed="rId5"/>
          <a:stretch>
            <a:fillRect/>
          </a:stretch>
        </p:blipFill>
        <p:spPr>
          <a:xfrm>
            <a:off x="5043488" y="4089400"/>
            <a:ext cx="465137" cy="465138"/>
          </a:xfrm>
          <a:prstGeom prst="rect">
            <a:avLst/>
          </a:prstGeom>
          <a:noFill/>
          <a:ln w="9525">
            <a:noFill/>
          </a:ln>
        </p:spPr>
      </p:pic>
      <p:pic>
        <p:nvPicPr>
          <p:cNvPr id="21523" name="Picture 19" descr="5"/>
          <p:cNvPicPr>
            <a:picLocks noChangeAspect="1"/>
          </p:cNvPicPr>
          <p:nvPr/>
        </p:nvPicPr>
        <p:blipFill>
          <a:blip r:embed="rId6"/>
          <a:stretch>
            <a:fillRect/>
          </a:stretch>
        </p:blipFill>
        <p:spPr>
          <a:xfrm>
            <a:off x="6202363" y="4084638"/>
            <a:ext cx="458787" cy="457200"/>
          </a:xfrm>
          <a:prstGeom prst="rect">
            <a:avLst/>
          </a:prstGeom>
          <a:noFill/>
          <a:ln w="9525">
            <a:noFill/>
          </a:ln>
        </p:spPr>
      </p:pic>
      <p:pic>
        <p:nvPicPr>
          <p:cNvPr id="21524" name="Picture 20" descr="6"/>
          <p:cNvPicPr>
            <a:picLocks noChangeAspect="1"/>
          </p:cNvPicPr>
          <p:nvPr/>
        </p:nvPicPr>
        <p:blipFill>
          <a:blip r:embed="rId7"/>
          <a:stretch>
            <a:fillRect/>
          </a:stretch>
        </p:blipFill>
        <p:spPr>
          <a:xfrm>
            <a:off x="7210425" y="4084638"/>
            <a:ext cx="457200" cy="4572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22531" name="Rectangle 3"/>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22532" name="Picture 4" descr="F:/快盘/简历模板/mb/7.jpg7"/>
          <p:cNvPicPr>
            <a:picLocks noChangeAspect="1"/>
          </p:cNvPicPr>
          <p:nvPr/>
        </p:nvPicPr>
        <p:blipFill>
          <a:blip r:embed="rId1"/>
          <a:stretch>
            <a:fillRect/>
          </a:stretch>
        </p:blipFill>
        <p:spPr>
          <a:xfrm>
            <a:off x="-100012" y="-874712"/>
            <a:ext cx="9280525" cy="7058025"/>
          </a:xfrm>
          <a:prstGeom prst="rect">
            <a:avLst/>
          </a:prstGeom>
          <a:noFill/>
          <a:ln w="9525">
            <a:noFill/>
          </a:ln>
        </p:spPr>
      </p:pic>
      <p:sp>
        <p:nvSpPr>
          <p:cNvPr id="22533" name="Text Box 5"/>
          <p:cNvSpPr txBox="1"/>
          <p:nvPr/>
        </p:nvSpPr>
        <p:spPr>
          <a:xfrm>
            <a:off x="2844800" y="1995488"/>
            <a:ext cx="3702050" cy="1081087"/>
          </a:xfrm>
          <a:prstGeom prst="rect">
            <a:avLst/>
          </a:prstGeom>
          <a:noFill/>
          <a:ln w="9525">
            <a:noFill/>
          </a:ln>
        </p:spPr>
        <p:txBody>
          <a:bodyPr/>
          <a:lstStyle>
            <a:lvl1pPr marL="341630" indent="-341630" algn="l" rtl="0" eaLnBrk="0" fontAlgn="base" hangingPunct="0">
              <a:spcBef>
                <a:spcPct val="20000"/>
              </a:spcBef>
              <a:spcAft>
                <a:spcPct val="0"/>
              </a:spcAft>
              <a:buChar char="•"/>
              <a:defRPr sz="2000">
                <a:solidFill>
                  <a:schemeClr val="tx1"/>
                </a:solidFill>
                <a:latin typeface="+mn-lt"/>
                <a:ea typeface="+mn-ea"/>
                <a:cs typeface="+mn-cs"/>
              </a:defRPr>
            </a:lvl1pPr>
            <a:lvl2pPr marL="741680" indent="-284480" algn="l" rtl="0" eaLnBrk="0" fontAlgn="base" hangingPunct="0">
              <a:spcBef>
                <a:spcPct val="20000"/>
              </a:spcBef>
              <a:spcAft>
                <a:spcPct val="0"/>
              </a:spcAft>
              <a:buChar char="–"/>
              <a:defRPr>
                <a:solidFill>
                  <a:schemeClr val="tx1"/>
                </a:solidFill>
                <a:latin typeface="+mn-lt"/>
                <a:ea typeface="+mn-ea"/>
              </a:defRPr>
            </a:lvl2pPr>
            <a:lvl3pPr marL="1141730" indent="-227330" algn="l" rtl="0" eaLnBrk="0" fontAlgn="base" hangingPunct="0">
              <a:spcBef>
                <a:spcPct val="20000"/>
              </a:spcBef>
              <a:spcAft>
                <a:spcPct val="0"/>
              </a:spcAft>
              <a:buChar char="•"/>
              <a:defRPr sz="1600">
                <a:solidFill>
                  <a:schemeClr val="tx1"/>
                </a:solidFill>
                <a:latin typeface="+mn-lt"/>
                <a:ea typeface="+mn-ea"/>
              </a:defRPr>
            </a:lvl3pPr>
            <a:lvl4pPr marL="1598930" indent="-227330" algn="l" rtl="0" eaLnBrk="0" fontAlgn="base" hangingPunct="0">
              <a:spcBef>
                <a:spcPct val="20000"/>
              </a:spcBef>
              <a:spcAft>
                <a:spcPct val="0"/>
              </a:spcAft>
              <a:buChar char="–"/>
              <a:defRPr sz="1400">
                <a:solidFill>
                  <a:schemeClr val="tx1"/>
                </a:solidFill>
                <a:latin typeface="+mn-lt"/>
                <a:ea typeface="+mn-ea"/>
              </a:defRPr>
            </a:lvl4pPr>
            <a:lvl5pPr marL="2056130" indent="-227330" algn="l" rtl="0" eaLnBrk="0" fontAlgn="base" hangingPunct="0">
              <a:spcBef>
                <a:spcPct val="20000"/>
              </a:spcBef>
              <a:spcAft>
                <a:spcPct val="0"/>
              </a:spcAft>
              <a:buChar char="»"/>
              <a:defRPr sz="1400">
                <a:solidFill>
                  <a:schemeClr val="tx1"/>
                </a:solidFill>
                <a:latin typeface="+mn-lt"/>
                <a:ea typeface="+mn-ea"/>
              </a:defRPr>
            </a:lvl5pPr>
          </a:lstStyle>
          <a:p>
            <a:pPr marL="0" lvl="0" indent="0" algn="ctr" eaLnBrk="1" hangingPunct="1">
              <a:lnSpc>
                <a:spcPts val="6000"/>
              </a:lnSpc>
              <a:spcBef>
                <a:spcPct val="0"/>
              </a:spcBef>
              <a:buNone/>
            </a:pPr>
            <a:r>
              <a:rPr lang="zh-CN" altLang="en-US" sz="4000" dirty="0">
                <a:solidFill>
                  <a:srgbClr val="73582B"/>
                </a:solidFill>
                <a:latin typeface="Baskerville Old Face" pitchFamily="18" charset="0"/>
                <a:ea typeface="造字工房悦黑体验版细长体" pitchFamily="50" charset="-122"/>
              </a:rPr>
              <a:t>Thank you</a:t>
            </a:r>
            <a:endParaRPr lang="zh-CN" altLang="en-US" sz="4000" dirty="0">
              <a:solidFill>
                <a:srgbClr val="73582B"/>
              </a:solidFill>
              <a:latin typeface="Baskerville Old Face" pitchFamily="18" charset="0"/>
              <a:ea typeface="造字工房悦黑体验版细长体" pitchFamily="50" charset="-122"/>
            </a:endParaRPr>
          </a:p>
          <a:p>
            <a:pPr marL="0" lvl="0" indent="0" algn="ctr" eaLnBrk="1" hangingPunct="1">
              <a:lnSpc>
                <a:spcPts val="6000"/>
              </a:lnSpc>
              <a:spcBef>
                <a:spcPct val="0"/>
              </a:spcBef>
              <a:buNone/>
            </a:pPr>
            <a:r>
              <a:rPr lang="zh-CN" altLang="en-US" sz="4000" dirty="0">
                <a:solidFill>
                  <a:srgbClr val="73582B"/>
                </a:solidFill>
                <a:latin typeface="Baskerville Old Face" pitchFamily="18" charset="0"/>
                <a:ea typeface="造字工房悦黑体验版细长体" pitchFamily="50" charset="-122"/>
              </a:rPr>
              <a:t>^ ^</a:t>
            </a:r>
            <a:endParaRPr lang="zh-CN" altLang="en-US" sz="4000" dirty="0">
              <a:solidFill>
                <a:srgbClr val="73582B"/>
              </a:solidFill>
              <a:latin typeface="Baskerville Old Face" pitchFamily="18" charset="0"/>
              <a:ea typeface="造字工房悦黑体验版细长体" pitchFamily="50" charset="-122"/>
            </a:endParaRPr>
          </a:p>
          <a:p>
            <a:pPr marL="0" lvl="0" indent="0" algn="ctr" eaLnBrk="1" hangingPunct="1">
              <a:lnSpc>
                <a:spcPts val="6000"/>
              </a:lnSpc>
              <a:spcBef>
                <a:spcPct val="0"/>
              </a:spcBef>
              <a:buNone/>
            </a:pPr>
            <a:endParaRPr lang="zh-CN" altLang="en-US" sz="4000" dirty="0">
              <a:solidFill>
                <a:srgbClr val="73582B"/>
              </a:solidFill>
              <a:latin typeface="Baskerville Old Face" pitchFamily="18" charset="0"/>
              <a:ea typeface="造字工房悦黑体验版细长体" pitchFamily="5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Words>
  <Application>WPS 演示</Application>
  <PresentationFormat>全屏显示(16:9)</PresentationFormat>
  <Paragraphs>177</Paragraphs>
  <Slides>8</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vt:i4>
      </vt:variant>
    </vt:vector>
  </HeadingPairs>
  <TitlesOfParts>
    <vt:vector size="22" baseType="lpstr">
      <vt:lpstr>Arial</vt:lpstr>
      <vt:lpstr>宋体</vt:lpstr>
      <vt:lpstr>Wingdings</vt:lpstr>
      <vt:lpstr>微软雅黑</vt:lpstr>
      <vt:lpstr>Calibri Light</vt:lpstr>
      <vt:lpstr>Calibri</vt:lpstr>
      <vt:lpstr>Baskerville Old Face</vt:lpstr>
      <vt:lpstr>造字工房悦黑体验版细长体</vt:lpstr>
      <vt:lpstr>黑体</vt:lpstr>
      <vt:lpstr>Meiryo</vt:lpstr>
      <vt:lpstr>Yu Gothic</vt:lpstr>
      <vt:lpstr>Calibri</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Years later</cp:lastModifiedBy>
  <cp:revision>9</cp:revision>
  <dcterms:created xsi:type="dcterms:W3CDTF">2012-09-21T09:22:25Z</dcterms:created>
  <dcterms:modified xsi:type="dcterms:W3CDTF">2024-03-23T07:46:19Z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0AB894C8F2ED42448502F98D760A76E5_13</vt:lpwstr>
  </property>
</Properties>
</file>