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7"/>
  </p:notesMasterIdLst>
  <p:sldIdLst>
    <p:sldId id="287" r:id="rId4"/>
    <p:sldId id="288" r:id="rId5"/>
    <p:sldId id="295" r:id="rId6"/>
    <p:sldId id="289" r:id="rId7"/>
    <p:sldId id="297" r:id="rId8"/>
    <p:sldId id="296" r:id="rId9"/>
    <p:sldId id="298" r:id="rId10"/>
    <p:sldId id="299" r:id="rId11"/>
    <p:sldId id="300" r:id="rId12"/>
    <p:sldId id="290" r:id="rId13"/>
    <p:sldId id="301" r:id="rId14"/>
    <p:sldId id="320" r:id="rId15"/>
    <p:sldId id="306" r:id="rId16"/>
    <p:sldId id="307" r:id="rId18"/>
    <p:sldId id="308" r:id="rId19"/>
    <p:sldId id="309" r:id="rId20"/>
    <p:sldId id="310" r:id="rId21"/>
    <p:sldId id="321" r:id="rId22"/>
    <p:sldId id="312" r:id="rId23"/>
    <p:sldId id="313" r:id="rId24"/>
    <p:sldId id="314" r:id="rId25"/>
    <p:sldId id="316" r:id="rId26"/>
    <p:sldId id="317" r:id="rId27"/>
    <p:sldId id="318" r:id="rId28"/>
    <p:sldId id="319" r:id="rId29"/>
    <p:sldId id="302" r:id="rId30"/>
    <p:sldId id="322" r:id="rId31"/>
    <p:sldId id="337" r:id="rId32"/>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57961"/>
    <a:srgbClr val="C0B8A8"/>
    <a:srgbClr val="071730"/>
    <a:srgbClr val="56C1D9"/>
    <a:srgbClr val="6BC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57" autoAdjust="0"/>
    <p:restoredTop sz="96314" autoAdjust="0"/>
  </p:normalViewPr>
  <p:slideViewPr>
    <p:cSldViewPr snapToGrid="0" showGuides="1">
      <p:cViewPr varScale="1">
        <p:scale>
          <a:sx n="108" d="100"/>
          <a:sy n="108" d="100"/>
        </p:scale>
        <p:origin x="582" y="114"/>
      </p:cViewPr>
      <p:guideLst>
        <p:guide orient="horz" pos="2160"/>
        <p:guide pos="3817"/>
      </p:guideLst>
    </p:cSldViewPr>
  </p:slideViewPr>
  <p:notesTextViewPr>
    <p:cViewPr>
      <p:scale>
        <a:sx n="1" d="1"/>
        <a:sy n="1" d="1"/>
      </p:scale>
      <p:origin x="0" y="0"/>
    </p:cViewPr>
  </p:notesTextViewPr>
  <p:sorterViewPr>
    <p:cViewPr>
      <p:scale>
        <a:sx n="73" d="100"/>
        <a:sy n="73" d="100"/>
      </p:scale>
      <p:origin x="0" y="-506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6" Type="http://schemas.openxmlformats.org/officeDocument/2006/relationships/tags" Target="tags/tag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CC446A-0CB8-4579-9E63-F4DECC4DDAC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C7973-471A-4CC0-B36C-F540FB09580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845C7973-471A-4CC0-B36C-F540FB09580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838200" y="1825625"/>
            <a:ext cx="10515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
        <p:nvSpPr>
          <p:cNvPr id="11" name="TextBox 10"/>
          <p:cNvSpPr txBox="1"/>
          <p:nvPr userDrawn="1"/>
        </p:nvSpPr>
        <p:spPr>
          <a:xfrm>
            <a:off x="2429348" y="6713456"/>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spd="slow" advTm="4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66177337-1161-4CB2-8B69-3E24C9ADD51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EED884B-F155-42E3-9801-487CD0C3BEE5}" type="slidenum">
              <a:rPr lang="zh-CN" altLang="en-US" smtClean="0"/>
            </a:fld>
            <a:endParaRPr lang="zh-CN" altLang="en-US"/>
          </a:p>
        </p:txBody>
      </p:sp>
    </p:spTree>
  </p:cSld>
  <p:clrMapOvr>
    <a:masterClrMapping/>
  </p:clrMapOvr>
  <p:transition spd="slow" advTm="4000">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组合 1"/>
          <p:cNvGrpSpPr/>
          <p:nvPr userDrawn="1"/>
        </p:nvGrpSpPr>
        <p:grpSpPr>
          <a:xfrm>
            <a:off x="4105322" y="350748"/>
            <a:ext cx="8086678" cy="161606"/>
            <a:chOff x="4105322" y="234634"/>
            <a:chExt cx="8086678" cy="161606"/>
          </a:xfrm>
        </p:grpSpPr>
        <p:sp>
          <p:nvSpPr>
            <p:cNvPr id="3" name="矩形 2"/>
            <p:cNvSpPr/>
            <p:nvPr/>
          </p:nvSpPr>
          <p:spPr>
            <a:xfrm>
              <a:off x="8063402" y="234634"/>
              <a:ext cx="4128598" cy="161606"/>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6768362" y="234634"/>
              <a:ext cx="1188000" cy="161606"/>
            </a:xfrm>
            <a:prstGeom prst="rect">
              <a:avLst/>
            </a:prstGeom>
            <a:solidFill>
              <a:srgbClr val="857961">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105322" y="234634"/>
              <a:ext cx="2556000" cy="161606"/>
            </a:xfrm>
            <a:prstGeom prst="rect">
              <a:avLst/>
            </a:prstGeom>
            <a:solidFill>
              <a:srgbClr val="C0B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5"/>
          <p:cNvGrpSpPr/>
          <p:nvPr userDrawn="1"/>
        </p:nvGrpSpPr>
        <p:grpSpPr>
          <a:xfrm flipH="1">
            <a:off x="0" y="6422074"/>
            <a:ext cx="4266177" cy="161606"/>
            <a:chOff x="4105322" y="234634"/>
            <a:chExt cx="8086678" cy="161606"/>
          </a:xfrm>
        </p:grpSpPr>
        <p:sp>
          <p:nvSpPr>
            <p:cNvPr id="7" name="矩形 6"/>
            <p:cNvSpPr/>
            <p:nvPr/>
          </p:nvSpPr>
          <p:spPr>
            <a:xfrm>
              <a:off x="8063402" y="234634"/>
              <a:ext cx="4128598" cy="161606"/>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768362" y="234634"/>
              <a:ext cx="1188000" cy="161606"/>
            </a:xfrm>
            <a:prstGeom prst="rect">
              <a:avLst/>
            </a:prstGeom>
            <a:solidFill>
              <a:srgbClr val="857961">
                <a:alpha val="8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105322" y="234634"/>
              <a:ext cx="2556000" cy="161606"/>
            </a:xfrm>
            <a:prstGeom prst="rect">
              <a:avLst/>
            </a:prstGeom>
            <a:solidFill>
              <a:srgbClr val="C0B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Tm="4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4" name="组合 13"/>
          <p:cNvGrpSpPr/>
          <p:nvPr/>
        </p:nvGrpSpPr>
        <p:grpSpPr>
          <a:xfrm>
            <a:off x="2840688" y="161156"/>
            <a:ext cx="9800491" cy="9800491"/>
            <a:chOff x="3382779" y="203112"/>
            <a:chExt cx="9800491" cy="9800491"/>
          </a:xfrm>
        </p:grpSpPr>
        <p:sp>
          <p:nvSpPr>
            <p:cNvPr id="11" name="椭圆 10"/>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文本框 1"/>
          <p:cNvSpPr txBox="1"/>
          <p:nvPr/>
        </p:nvSpPr>
        <p:spPr>
          <a:xfrm>
            <a:off x="6370430" y="2916466"/>
            <a:ext cx="5967663" cy="1446550"/>
          </a:xfrm>
          <a:prstGeom prst="rect">
            <a:avLst/>
          </a:prstGeom>
          <a:noFill/>
        </p:spPr>
        <p:txBody>
          <a:bodyPr wrap="square" rtlCol="0">
            <a:spAutoFit/>
          </a:bodyPr>
          <a:lstStyle/>
          <a:p>
            <a:r>
              <a:rPr lang="zh-CN" altLang="en-US" sz="8800" dirty="0" smtClean="0">
                <a:solidFill>
                  <a:schemeClr val="bg1"/>
                </a:solidFill>
                <a:effectLst>
                  <a:outerShdw blurRad="38100" dist="38100" dir="2700000" algn="tl">
                    <a:srgbClr val="000000">
                      <a:alpha val="43137"/>
                    </a:srgbClr>
                  </a:outerShdw>
                </a:effectLst>
                <a:cs typeface="+mn-ea"/>
                <a:sym typeface="+mn-lt"/>
              </a:rPr>
              <a:t>团队</a:t>
            </a:r>
            <a:endParaRPr lang="en-US" altLang="zh-CN" sz="8800" dirty="0" smtClean="0">
              <a:solidFill>
                <a:schemeClr val="bg1"/>
              </a:solidFill>
              <a:effectLst>
                <a:outerShdw blurRad="38100" dist="38100" dir="2700000" algn="tl">
                  <a:srgbClr val="000000">
                    <a:alpha val="43137"/>
                  </a:srgbClr>
                </a:outerShdw>
              </a:effectLst>
              <a:cs typeface="+mn-ea"/>
              <a:sym typeface="+mn-lt"/>
            </a:endParaRPr>
          </a:p>
        </p:txBody>
      </p:sp>
      <p:sp>
        <p:nvSpPr>
          <p:cNvPr id="3" name="椭圆 2"/>
          <p:cNvSpPr/>
          <p:nvPr/>
        </p:nvSpPr>
        <p:spPr>
          <a:xfrm>
            <a:off x="1140665" y="-3686537"/>
            <a:ext cx="4564161" cy="456416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3767424" y="-3288632"/>
            <a:ext cx="6404901" cy="640490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文本框 5"/>
          <p:cNvSpPr txBox="1"/>
          <p:nvPr/>
        </p:nvSpPr>
        <p:spPr>
          <a:xfrm>
            <a:off x="8621345" y="3565299"/>
            <a:ext cx="2108303" cy="769441"/>
          </a:xfrm>
          <a:prstGeom prst="rect">
            <a:avLst/>
          </a:prstGeom>
          <a:noFill/>
        </p:spPr>
        <p:txBody>
          <a:bodyPr wrap="square" rtlCol="0">
            <a:spAutoFit/>
          </a:bodyPr>
          <a:lstStyle/>
          <a:p>
            <a:r>
              <a:rPr lang="en-US" altLang="zh-CN" sz="4400" dirty="0" smtClean="0">
                <a:solidFill>
                  <a:schemeClr val="bg1"/>
                </a:solidFill>
                <a:effectLst>
                  <a:outerShdw blurRad="38100" dist="38100" dir="2700000" algn="tl">
                    <a:srgbClr val="000000">
                      <a:alpha val="43137"/>
                    </a:srgbClr>
                  </a:outerShdw>
                </a:effectLst>
                <a:cs typeface="+mn-ea"/>
                <a:sym typeface="+mn-lt"/>
              </a:rPr>
              <a:t>TEAM</a:t>
            </a:r>
            <a:endParaRPr lang="zh-CN" altLang="en-US" sz="4400" dirty="0">
              <a:solidFill>
                <a:schemeClr val="bg1"/>
              </a:solidFill>
              <a:effectLst>
                <a:outerShdw blurRad="38100" dist="38100" dir="2700000" algn="tl">
                  <a:srgbClr val="000000">
                    <a:alpha val="43137"/>
                  </a:srgbClr>
                </a:outerShdw>
              </a:effectLst>
              <a:cs typeface="+mn-ea"/>
              <a:sym typeface="+mn-lt"/>
            </a:endParaRPr>
          </a:p>
        </p:txBody>
      </p:sp>
      <p:sp>
        <p:nvSpPr>
          <p:cNvPr id="12" name="文本框 11"/>
          <p:cNvSpPr txBox="1"/>
          <p:nvPr/>
        </p:nvSpPr>
        <p:spPr>
          <a:xfrm>
            <a:off x="6314283" y="4089040"/>
            <a:ext cx="4716379" cy="1446550"/>
          </a:xfrm>
          <a:prstGeom prst="rect">
            <a:avLst/>
          </a:prstGeom>
          <a:noFill/>
        </p:spPr>
        <p:txBody>
          <a:bodyPr wrap="square" rtlCol="0">
            <a:spAutoFit/>
          </a:bodyPr>
          <a:lstStyle/>
          <a:p>
            <a:r>
              <a:rPr lang="zh-CN" altLang="en-US" sz="8800" dirty="0" smtClean="0">
                <a:solidFill>
                  <a:schemeClr val="bg1"/>
                </a:solidFill>
                <a:effectLst>
                  <a:outerShdw blurRad="38100" dist="38100" dir="2700000" algn="tl">
                    <a:srgbClr val="000000">
                      <a:alpha val="43137"/>
                    </a:srgbClr>
                  </a:outerShdw>
                </a:effectLst>
                <a:cs typeface="+mn-ea"/>
                <a:sym typeface="+mn-lt"/>
              </a:rPr>
              <a:t>管理</a:t>
            </a:r>
            <a:r>
              <a:rPr lang="zh-CN" altLang="en-US" sz="8800" dirty="0">
                <a:solidFill>
                  <a:schemeClr val="bg1"/>
                </a:solidFill>
                <a:effectLst>
                  <a:outerShdw blurRad="38100" dist="38100" dir="2700000" algn="tl">
                    <a:srgbClr val="000000">
                      <a:alpha val="43137"/>
                    </a:srgbClr>
                  </a:outerShdw>
                </a:effectLst>
                <a:cs typeface="+mn-ea"/>
                <a:sym typeface="+mn-lt"/>
              </a:rPr>
              <a:t>培训</a:t>
            </a:r>
            <a:endParaRPr lang="zh-CN" altLang="en-US" sz="8800" dirty="0">
              <a:solidFill>
                <a:schemeClr val="bg1"/>
              </a:solidFill>
              <a:effectLst>
                <a:outerShdw blurRad="38100" dist="38100" dir="2700000" algn="tl">
                  <a:srgbClr val="000000">
                    <a:alpha val="43137"/>
                  </a:srgbClr>
                </a:outerShdw>
              </a:effectLst>
              <a:cs typeface="+mn-ea"/>
              <a:sym typeface="+mn-lt"/>
            </a:endParaRPr>
          </a:p>
        </p:txBody>
      </p:sp>
      <p:sp>
        <p:nvSpPr>
          <p:cNvPr id="15" name="文本框 14"/>
          <p:cNvSpPr txBox="1"/>
          <p:nvPr/>
        </p:nvSpPr>
        <p:spPr>
          <a:xfrm>
            <a:off x="6497534" y="5473799"/>
            <a:ext cx="5522670" cy="523220"/>
          </a:xfrm>
          <a:prstGeom prst="rect">
            <a:avLst/>
          </a:prstGeom>
          <a:noFill/>
        </p:spPr>
        <p:txBody>
          <a:bodyPr wrap="square" rtlCol="0">
            <a:spAutoFit/>
          </a:bodyPr>
          <a:lstStyle/>
          <a:p>
            <a:r>
              <a:rPr lang="en-US" altLang="zh-CN" sz="2800" dirty="0" smtClean="0">
                <a:solidFill>
                  <a:schemeClr val="bg1"/>
                </a:solidFill>
                <a:effectLst>
                  <a:outerShdw blurRad="38100" dist="38100" dir="2700000" algn="tl">
                    <a:srgbClr val="000000">
                      <a:alpha val="43137"/>
                    </a:srgbClr>
                  </a:outerShdw>
                </a:effectLst>
                <a:cs typeface="+mn-ea"/>
                <a:sym typeface="+mn-lt"/>
              </a:rPr>
              <a:t>MANAGEMENT  TRAINING</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nvGrpSpPr>
          <p:cNvPr id="9" name="组合 8"/>
          <p:cNvGrpSpPr/>
          <p:nvPr/>
        </p:nvGrpSpPr>
        <p:grpSpPr>
          <a:xfrm>
            <a:off x="413544" y="5679844"/>
            <a:ext cx="2570539" cy="707886"/>
            <a:chOff x="461670" y="5711928"/>
            <a:chExt cx="2570539" cy="707886"/>
          </a:xfrm>
        </p:grpSpPr>
        <p:sp>
          <p:nvSpPr>
            <p:cNvPr id="16" name="文本框 15"/>
            <p:cNvSpPr txBox="1"/>
            <p:nvPr/>
          </p:nvSpPr>
          <p:spPr>
            <a:xfrm>
              <a:off x="587599" y="5711928"/>
              <a:ext cx="2444610" cy="707886"/>
            </a:xfrm>
            <a:prstGeom prst="rect">
              <a:avLst/>
            </a:prstGeom>
            <a:noFill/>
          </p:spPr>
          <p:txBody>
            <a:bodyPr wrap="square" rtlCol="0">
              <a:spAutoFit/>
            </a:bodyPr>
            <a:lstStyle/>
            <a:p>
              <a:r>
                <a:rPr lang="zh-CN" altLang="en-US" sz="2000" dirty="0">
                  <a:solidFill>
                    <a:srgbClr val="857961"/>
                  </a:solidFill>
                  <a:cs typeface="+mn-ea"/>
                  <a:sym typeface="+mn-lt"/>
                </a:rPr>
                <a:t>致力于打造</a:t>
              </a:r>
              <a:r>
                <a:rPr lang="zh-CN" altLang="en-US" sz="2000" dirty="0" smtClean="0">
                  <a:solidFill>
                    <a:srgbClr val="857961"/>
                  </a:solidFill>
                  <a:cs typeface="+mn-ea"/>
                  <a:sym typeface="+mn-lt"/>
                </a:rPr>
                <a:t>出</a:t>
              </a:r>
              <a:endParaRPr lang="en-US" altLang="zh-CN" sz="2000" dirty="0" smtClean="0">
                <a:solidFill>
                  <a:srgbClr val="857961"/>
                </a:solidFill>
                <a:cs typeface="+mn-ea"/>
                <a:sym typeface="+mn-lt"/>
              </a:endParaRPr>
            </a:p>
            <a:p>
              <a:r>
                <a:rPr lang="zh-CN" altLang="en-US" sz="2000" dirty="0" smtClean="0">
                  <a:solidFill>
                    <a:srgbClr val="857961"/>
                  </a:solidFill>
                  <a:cs typeface="+mn-ea"/>
                  <a:sym typeface="+mn-lt"/>
                </a:rPr>
                <a:t>朝气蓬勃</a:t>
              </a:r>
              <a:r>
                <a:rPr lang="zh-CN" altLang="en-US" sz="2000" dirty="0">
                  <a:solidFill>
                    <a:srgbClr val="857961"/>
                  </a:solidFill>
                  <a:cs typeface="+mn-ea"/>
                  <a:sym typeface="+mn-lt"/>
                </a:rPr>
                <a:t>的</a:t>
              </a:r>
              <a:r>
                <a:rPr lang="zh-CN" altLang="en-US" sz="2000" dirty="0" smtClean="0">
                  <a:solidFill>
                    <a:srgbClr val="857961"/>
                  </a:solidFill>
                  <a:cs typeface="+mn-ea"/>
                  <a:sym typeface="+mn-lt"/>
                </a:rPr>
                <a:t>生力军</a:t>
              </a:r>
              <a:endParaRPr lang="zh-CN" altLang="en-US" sz="2000" dirty="0">
                <a:solidFill>
                  <a:srgbClr val="857961"/>
                </a:solidFill>
                <a:cs typeface="+mn-ea"/>
                <a:sym typeface="+mn-lt"/>
              </a:endParaRPr>
            </a:p>
          </p:txBody>
        </p:sp>
        <p:sp>
          <p:nvSpPr>
            <p:cNvPr id="7" name="矩形 6"/>
            <p:cNvSpPr/>
            <p:nvPr/>
          </p:nvSpPr>
          <p:spPr>
            <a:xfrm>
              <a:off x="461670" y="5853694"/>
              <a:ext cx="45719" cy="464794"/>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7" name="文本框 16"/>
          <p:cNvSpPr txBox="1"/>
          <p:nvPr/>
        </p:nvSpPr>
        <p:spPr>
          <a:xfrm>
            <a:off x="318189" y="523681"/>
            <a:ext cx="954369" cy="707886"/>
          </a:xfrm>
          <a:prstGeom prst="rect">
            <a:avLst/>
          </a:prstGeom>
          <a:solidFill>
            <a:srgbClr val="857961"/>
          </a:solidFill>
        </p:spPr>
        <p:txBody>
          <a:bodyPr wrap="square" rtlCol="0">
            <a:spAutoFit/>
          </a:bodyPr>
          <a:lstStyle/>
          <a:p>
            <a:pPr algn="ctr"/>
            <a:r>
              <a:rPr lang="zh-CN" altLang="en-US" sz="2000" dirty="0" smtClean="0">
                <a:solidFill>
                  <a:schemeClr val="bg1"/>
                </a:solidFill>
                <a:effectLst>
                  <a:outerShdw blurRad="38100" dist="38100" dir="2700000" algn="tl">
                    <a:srgbClr val="000000">
                      <a:alpha val="43137"/>
                    </a:srgbClr>
                  </a:outerShdw>
                </a:effectLst>
                <a:cs typeface="+mn-ea"/>
                <a:sym typeface="+mn-lt"/>
              </a:rPr>
              <a:t>企业</a:t>
            </a:r>
            <a:endParaRPr lang="en-US" altLang="zh-CN" sz="2000" dirty="0" smtClean="0">
              <a:solidFill>
                <a:schemeClr val="bg1"/>
              </a:solidFill>
              <a:effectLst>
                <a:outerShdw blurRad="38100" dist="38100" dir="2700000" algn="tl">
                  <a:srgbClr val="000000">
                    <a:alpha val="43137"/>
                  </a:srgbClr>
                </a:outerShdw>
              </a:effectLst>
              <a:cs typeface="+mn-ea"/>
              <a:sym typeface="+mn-lt"/>
            </a:endParaRPr>
          </a:p>
          <a:p>
            <a:pPr algn="ctr"/>
            <a:r>
              <a:rPr lang="en-US" altLang="zh-CN" sz="2000" dirty="0" smtClean="0">
                <a:solidFill>
                  <a:schemeClr val="bg1"/>
                </a:solidFill>
                <a:effectLst>
                  <a:outerShdw blurRad="38100" dist="38100" dir="2700000" algn="tl">
                    <a:srgbClr val="000000">
                      <a:alpha val="43137"/>
                    </a:srgbClr>
                  </a:outerShdw>
                </a:effectLst>
                <a:cs typeface="+mn-ea"/>
                <a:sym typeface="+mn-lt"/>
              </a:rPr>
              <a:t>LOGO</a:t>
            </a:r>
            <a:endParaRPr lang="zh-CN" altLang="en-US" sz="2000" dirty="0">
              <a:solidFill>
                <a:schemeClr val="bg1"/>
              </a:solidFill>
              <a:effectLst>
                <a:outerShdw blurRad="38100" dist="38100" dir="2700000" algn="tl">
                  <a:srgbClr val="000000">
                    <a:alpha val="43137"/>
                  </a:srgbClr>
                </a:outerShdw>
              </a:effectLst>
              <a:cs typeface="+mn-ea"/>
              <a:sym typeface="+mn-lt"/>
            </a:endParaRPr>
          </a:p>
        </p:txBody>
      </p:sp>
      <p:sp>
        <p:nvSpPr>
          <p:cNvPr id="19" name="文本框 18"/>
          <p:cNvSpPr txBox="1"/>
          <p:nvPr/>
        </p:nvSpPr>
        <p:spPr>
          <a:xfrm>
            <a:off x="6497534" y="6018398"/>
            <a:ext cx="1998476" cy="368300"/>
          </a:xfrm>
          <a:prstGeom prst="rect">
            <a:avLst/>
          </a:prstGeom>
          <a:noFill/>
        </p:spPr>
        <p:txBody>
          <a:bodyPr wrap="square" rtlCol="0">
            <a:spAutoFit/>
          </a:bodyPr>
          <a:lstStyle/>
          <a:p>
            <a:r>
              <a:rPr lang="zh-CN" altLang="en-US" dirty="0" smtClean="0">
                <a:solidFill>
                  <a:schemeClr val="bg1"/>
                </a:solidFill>
                <a:effectLst>
                  <a:outerShdw blurRad="38100" dist="38100" dir="2700000" algn="tl">
                    <a:srgbClr val="000000">
                      <a:alpha val="43137"/>
                    </a:srgbClr>
                  </a:outerShdw>
                </a:effectLst>
                <a:cs typeface="+mn-ea"/>
                <a:sym typeface="+mn-lt"/>
              </a:rPr>
              <a:t>主讲人：</a:t>
            </a:r>
            <a:r>
              <a:rPr lang="en-US" altLang="zh-CN" dirty="0" smtClean="0">
                <a:solidFill>
                  <a:schemeClr val="bg1"/>
                </a:solidFill>
                <a:effectLst>
                  <a:outerShdw blurRad="38100" dist="38100" dir="2700000" algn="tl">
                    <a:srgbClr val="000000">
                      <a:alpha val="43137"/>
                    </a:srgbClr>
                  </a:outerShdw>
                </a:effectLst>
                <a:cs typeface="+mn-ea"/>
                <a:sym typeface="+mn-lt"/>
              </a:rPr>
              <a:t>PPT</a:t>
            </a:r>
            <a:r>
              <a:rPr lang="zh-CN" altLang="en-US" dirty="0" smtClean="0">
                <a:solidFill>
                  <a:schemeClr val="bg1"/>
                </a:solidFill>
                <a:effectLst>
                  <a:outerShdw blurRad="38100" dist="38100" dir="2700000" algn="tl">
                    <a:srgbClr val="000000">
                      <a:alpha val="43137"/>
                    </a:srgbClr>
                  </a:outerShdw>
                </a:effectLst>
                <a:cs typeface="+mn-ea"/>
                <a:sym typeface="+mn-lt"/>
              </a:rPr>
              <a:t>营</a:t>
            </a:r>
            <a:endParaRPr lang="zh-CN" altLang="en-US" dirty="0" smtClean="0">
              <a:solidFill>
                <a:schemeClr val="bg1"/>
              </a:solidFill>
              <a:effectLst>
                <a:outerShdw blurRad="38100" dist="38100" dir="2700000" algn="tl">
                  <a:srgbClr val="000000">
                    <a:alpha val="43137"/>
                  </a:srgbClr>
                </a:outerShdw>
              </a:effectLst>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1000" fill="hold"/>
                                            <p:tgtEl>
                                              <p:spTgt spid="8"/>
                                            </p:tgtEl>
                                            <p:attrNameLst>
                                              <p:attrName>ppt_x</p:attrName>
                                            </p:attrNameLst>
                                          </p:cBhvr>
                                          <p:tavLst>
                                            <p:tav tm="0">
                                              <p:val>
                                                <p:strVal val="#ppt_x"/>
                                              </p:val>
                                            </p:tav>
                                            <p:tav tm="100000">
                                              <p:val>
                                                <p:strVal val="#ppt_x"/>
                                              </p:val>
                                            </p:tav>
                                          </p:tavLst>
                                        </p:anim>
                                        <p:anim calcmode="lin" valueType="num" p14:bounceEnd="40000">
                                          <p:cBhvr additive="base">
                                            <p:cTn id="8" dur="10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40000">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14:bounceEnd="40000">
                                          <p:cBhvr additive="base">
                                            <p:cTn id="11" dur="1000" fill="hold"/>
                                            <p:tgtEl>
                                              <p:spTgt spid="3"/>
                                            </p:tgtEl>
                                            <p:attrNameLst>
                                              <p:attrName>ppt_x</p:attrName>
                                            </p:attrNameLst>
                                          </p:cBhvr>
                                          <p:tavLst>
                                            <p:tav tm="0">
                                              <p:val>
                                                <p:strVal val="#ppt_x"/>
                                              </p:val>
                                            </p:tav>
                                            <p:tav tm="100000">
                                              <p:val>
                                                <p:strVal val="#ppt_x"/>
                                              </p:val>
                                            </p:tav>
                                          </p:tavLst>
                                        </p:anim>
                                        <p:anim calcmode="lin" valueType="num" p14:bounceEnd="40000">
                                          <p:cBhvr additive="base">
                                            <p:cTn id="12" dur="10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4" fill="hold" nodeType="withEffect" p14:presetBounceEnd="40000">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14:bounceEnd="40000">
                                          <p:cBhvr additive="base">
                                            <p:cTn id="15" dur="1000" fill="hold"/>
                                            <p:tgtEl>
                                              <p:spTgt spid="14"/>
                                            </p:tgtEl>
                                            <p:attrNameLst>
                                              <p:attrName>ppt_x</p:attrName>
                                            </p:attrNameLst>
                                          </p:cBhvr>
                                          <p:tavLst>
                                            <p:tav tm="0">
                                              <p:val>
                                                <p:strVal val="#ppt_x"/>
                                              </p:val>
                                            </p:tav>
                                            <p:tav tm="100000">
                                              <p:val>
                                                <p:strVal val="#ppt_x"/>
                                              </p:val>
                                            </p:tav>
                                          </p:tavLst>
                                        </p:anim>
                                        <p:anim calcmode="lin" valueType="num" p14:bounceEnd="40000">
                                          <p:cBhvr additive="base">
                                            <p:cTn id="16" dur="100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49" presetClass="entr" presetSubtype="0" decel="10000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fltVal val="0"/>
                                              </p:val>
                                            </p:tav>
                                            <p:tav tm="100000">
                                              <p:val>
                                                <p:strVal val="#ppt_h"/>
                                              </p:val>
                                            </p:tav>
                                          </p:tavLst>
                                        </p:anim>
                                        <p:anim calcmode="lin" valueType="num">
                                          <p:cBhvr>
                                            <p:cTn id="22" dur="500" fill="hold"/>
                                            <p:tgtEl>
                                              <p:spTgt spid="17"/>
                                            </p:tgtEl>
                                            <p:attrNameLst>
                                              <p:attrName>style.rotation</p:attrName>
                                            </p:attrNameLst>
                                          </p:cBhvr>
                                          <p:tavLst>
                                            <p:tav tm="0">
                                              <p:val>
                                                <p:fltVal val="360"/>
                                              </p:val>
                                            </p:tav>
                                            <p:tav tm="100000">
                                              <p:val>
                                                <p:fltVal val="0"/>
                                              </p:val>
                                            </p:tav>
                                          </p:tavLst>
                                        </p:anim>
                                        <p:animEffect transition="in" filter="fade">
                                          <p:cBhvr>
                                            <p:cTn id="23" dur="500"/>
                                            <p:tgtEl>
                                              <p:spTgt spid="17"/>
                                            </p:tgtEl>
                                          </p:cBhvr>
                                        </p:animEffect>
                                      </p:childTnLst>
                                    </p:cTn>
                                  </p:par>
                                </p:childTnLst>
                              </p:cTn>
                            </p:par>
                            <p:par>
                              <p:cTn id="24" fill="hold">
                                <p:stCondLst>
                                  <p:cond delay="1500"/>
                                </p:stCondLst>
                                <p:childTnLst>
                                  <p:par>
                                    <p:cTn id="25" presetID="2" presetClass="entr" presetSubtype="2" fill="hold" grpId="0" nodeType="afterEffect" p14:presetBounceEnd="40000">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14:bounceEnd="40000">
                                          <p:cBhvr additive="base">
                                            <p:cTn id="27" dur="500" fill="hold"/>
                                            <p:tgtEl>
                                              <p:spTgt spid="2"/>
                                            </p:tgtEl>
                                            <p:attrNameLst>
                                              <p:attrName>ppt_x</p:attrName>
                                            </p:attrNameLst>
                                          </p:cBhvr>
                                          <p:tavLst>
                                            <p:tav tm="0">
                                              <p:val>
                                                <p:strVal val="1+#ppt_w/2"/>
                                              </p:val>
                                            </p:tav>
                                            <p:tav tm="100000">
                                              <p:val>
                                                <p:strVal val="#ppt_x"/>
                                              </p:val>
                                            </p:tav>
                                          </p:tavLst>
                                        </p:anim>
                                        <p:anim calcmode="lin" valueType="num" p14:bounceEnd="40000">
                                          <p:cBhvr additive="base">
                                            <p:cTn id="28" dur="500" fill="hold"/>
                                            <p:tgtEl>
                                              <p:spTgt spid="2"/>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14:presetBounceEnd="40000">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14:bounceEnd="40000">
                                          <p:cBhvr additive="base">
                                            <p:cTn id="31" dur="500" fill="hold"/>
                                            <p:tgtEl>
                                              <p:spTgt spid="12"/>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12"/>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 presetClass="entr" presetSubtype="2" fill="hold" grpId="0" nodeType="afterEffect" p14:presetBounceEnd="40000">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14:bounceEnd="40000">
                                          <p:cBhvr additive="base">
                                            <p:cTn id="36" dur="500" fill="hold"/>
                                            <p:tgtEl>
                                              <p:spTgt spid="6"/>
                                            </p:tgtEl>
                                            <p:attrNameLst>
                                              <p:attrName>ppt_x</p:attrName>
                                            </p:attrNameLst>
                                          </p:cBhvr>
                                          <p:tavLst>
                                            <p:tav tm="0">
                                              <p:val>
                                                <p:strVal val="1+#ppt_w/2"/>
                                              </p:val>
                                            </p:tav>
                                            <p:tav tm="100000">
                                              <p:val>
                                                <p:strVal val="#ppt_x"/>
                                              </p:val>
                                            </p:tav>
                                          </p:tavLst>
                                        </p:anim>
                                        <p:anim calcmode="lin" valueType="num" p14:bounceEnd="40000">
                                          <p:cBhvr additive="base">
                                            <p:cTn id="37" dur="500" fill="hold"/>
                                            <p:tgtEl>
                                              <p:spTgt spid="6"/>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2" fill="hold" grpId="0" nodeType="afterEffect" p14:presetBounceEnd="42000">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14:bounceEnd="42000">
                                          <p:cBhvr additive="base">
                                            <p:cTn id="41" dur="500" fill="hold"/>
                                            <p:tgtEl>
                                              <p:spTgt spid="15"/>
                                            </p:tgtEl>
                                            <p:attrNameLst>
                                              <p:attrName>ppt_x</p:attrName>
                                            </p:attrNameLst>
                                          </p:cBhvr>
                                          <p:tavLst>
                                            <p:tav tm="0">
                                              <p:val>
                                                <p:strVal val="1+#ppt_w/2"/>
                                              </p:val>
                                            </p:tav>
                                            <p:tav tm="100000">
                                              <p:val>
                                                <p:strVal val="#ppt_x"/>
                                              </p:val>
                                            </p:tav>
                                          </p:tavLst>
                                        </p:anim>
                                        <p:anim calcmode="lin" valueType="num" p14:bounceEnd="42000">
                                          <p:cBhvr additive="base">
                                            <p:cTn id="42" dur="500" fill="hold"/>
                                            <p:tgtEl>
                                              <p:spTgt spid="15"/>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8" fill="hold"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left)">
                                          <p:cBhvr>
                                            <p:cTn id="46" dur="500"/>
                                            <p:tgtEl>
                                              <p:spTgt spid="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8" grpId="0" animBg="1"/>
          <p:bldP spid="6" grpId="0"/>
          <p:bldP spid="12" grpId="0"/>
          <p:bldP spid="15" grpId="0"/>
          <p:bldP spid="17" grpId="0" animBg="1"/>
          <p:bldP spid="1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ppt_x"/>
                                              </p:val>
                                            </p:tav>
                                            <p:tav tm="100000">
                                              <p:val>
                                                <p:strVal val="#ppt_x"/>
                                              </p:val>
                                            </p:tav>
                                          </p:tavLst>
                                        </p:anim>
                                        <p:anim calcmode="lin" valueType="num">
                                          <p:cBhvr additive="base">
                                            <p:cTn id="16" dur="100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49" presetClass="entr" presetSubtype="0" decel="10000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fltVal val="0"/>
                                              </p:val>
                                            </p:tav>
                                            <p:tav tm="100000">
                                              <p:val>
                                                <p:strVal val="#ppt_h"/>
                                              </p:val>
                                            </p:tav>
                                          </p:tavLst>
                                        </p:anim>
                                        <p:anim calcmode="lin" valueType="num">
                                          <p:cBhvr>
                                            <p:cTn id="22" dur="500" fill="hold"/>
                                            <p:tgtEl>
                                              <p:spTgt spid="17"/>
                                            </p:tgtEl>
                                            <p:attrNameLst>
                                              <p:attrName>style.rotation</p:attrName>
                                            </p:attrNameLst>
                                          </p:cBhvr>
                                          <p:tavLst>
                                            <p:tav tm="0">
                                              <p:val>
                                                <p:fltVal val="360"/>
                                              </p:val>
                                            </p:tav>
                                            <p:tav tm="100000">
                                              <p:val>
                                                <p:fltVal val="0"/>
                                              </p:val>
                                            </p:tav>
                                          </p:tavLst>
                                        </p:anim>
                                        <p:animEffect transition="in" filter="fade">
                                          <p:cBhvr>
                                            <p:cTn id="23" dur="500"/>
                                            <p:tgtEl>
                                              <p:spTgt spid="17"/>
                                            </p:tgtEl>
                                          </p:cBhvr>
                                        </p:animEffect>
                                      </p:childTnLst>
                                    </p:cTn>
                                  </p:par>
                                </p:childTnLst>
                              </p:cTn>
                            </p:par>
                            <p:par>
                              <p:cTn id="24" fill="hold">
                                <p:stCondLst>
                                  <p:cond delay="1500"/>
                                </p:stCondLst>
                                <p:childTnLst>
                                  <p:par>
                                    <p:cTn id="25" presetID="2" presetClass="entr" presetSubtype="2"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1+#ppt_w/2"/>
                                              </p:val>
                                            </p:tav>
                                            <p:tav tm="100000">
                                              <p:val>
                                                <p:strVal val="#ppt_x"/>
                                              </p:val>
                                            </p:tav>
                                          </p:tavLst>
                                        </p:anim>
                                        <p:anim calcmode="lin" valueType="num">
                                          <p:cBhvr additive="base">
                                            <p:cTn id="28" dur="500" fill="hold"/>
                                            <p:tgtEl>
                                              <p:spTgt spid="2"/>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1+#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 presetClass="entr" presetSubtype="2"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1+#ppt_w/2"/>
                                              </p:val>
                                            </p:tav>
                                            <p:tav tm="100000">
                                              <p:val>
                                                <p:strVal val="#ppt_x"/>
                                              </p:val>
                                            </p:tav>
                                          </p:tavLst>
                                        </p:anim>
                                        <p:anim calcmode="lin" valueType="num">
                                          <p:cBhvr additive="base">
                                            <p:cTn id="37" dur="500" fill="hold"/>
                                            <p:tgtEl>
                                              <p:spTgt spid="6"/>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2"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1+#ppt_w/2"/>
                                              </p:val>
                                            </p:tav>
                                            <p:tav tm="100000">
                                              <p:val>
                                                <p:strVal val="#ppt_x"/>
                                              </p:val>
                                            </p:tav>
                                          </p:tavLst>
                                        </p:anim>
                                        <p:anim calcmode="lin" valueType="num">
                                          <p:cBhvr additive="base">
                                            <p:cTn id="42" dur="500" fill="hold"/>
                                            <p:tgtEl>
                                              <p:spTgt spid="15"/>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8" fill="hold"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left)">
                                          <p:cBhvr>
                                            <p:cTn id="46" dur="500"/>
                                            <p:tgtEl>
                                              <p:spTgt spid="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8" grpId="0" animBg="1"/>
          <p:bldP spid="6" grpId="0"/>
          <p:bldP spid="12" grpId="0"/>
          <p:bldP spid="15" grpId="0"/>
          <p:bldP spid="17" grpId="0" animBg="1"/>
          <p:bldP spid="19"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 y="13103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p:cNvSpPr txBox="1"/>
          <p:nvPr/>
        </p:nvSpPr>
        <p:spPr>
          <a:xfrm>
            <a:off x="927265" y="1374793"/>
            <a:ext cx="5465660" cy="707886"/>
          </a:xfrm>
          <a:prstGeom prst="rect">
            <a:avLst/>
          </a:prstGeom>
          <a:noFill/>
        </p:spPr>
        <p:txBody>
          <a:bodyPr wrap="square" rtlCol="0">
            <a:spAutoFit/>
          </a:bodyPr>
          <a:lstStyle/>
          <a:p>
            <a:r>
              <a:rPr lang="zh-CN" altLang="en-US" sz="4000" dirty="0">
                <a:solidFill>
                  <a:srgbClr val="857961"/>
                </a:solidFill>
                <a:cs typeface="+mn-ea"/>
                <a:sym typeface="+mn-lt"/>
              </a:rPr>
              <a:t>团队需要什么样的人？</a:t>
            </a:r>
            <a:endParaRPr lang="zh-CN" altLang="en-US" sz="4000" dirty="0">
              <a:solidFill>
                <a:srgbClr val="857961"/>
              </a:solidFill>
              <a:cs typeface="+mn-ea"/>
              <a:sym typeface="+mn-lt"/>
            </a:endParaRPr>
          </a:p>
        </p:txBody>
      </p:sp>
      <p:grpSp>
        <p:nvGrpSpPr>
          <p:cNvPr id="6" name="组合 5"/>
          <p:cNvGrpSpPr/>
          <p:nvPr/>
        </p:nvGrpSpPr>
        <p:grpSpPr>
          <a:xfrm>
            <a:off x="1089032" y="2284316"/>
            <a:ext cx="4980335" cy="144711"/>
            <a:chOff x="1089032" y="2284316"/>
            <a:chExt cx="4980335" cy="144711"/>
          </a:xfrm>
        </p:grpSpPr>
        <p:cxnSp>
          <p:nvCxnSpPr>
            <p:cNvPr id="7" name="直接连接符 6"/>
            <p:cNvCxnSpPr/>
            <p:nvPr/>
          </p:nvCxnSpPr>
          <p:spPr>
            <a:xfrm>
              <a:off x="1089033" y="2284316"/>
              <a:ext cx="4980334"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 name="组合 1"/>
          <p:cNvGrpSpPr/>
          <p:nvPr/>
        </p:nvGrpSpPr>
        <p:grpSpPr>
          <a:xfrm>
            <a:off x="388521" y="2681503"/>
            <a:ext cx="2178858" cy="2178858"/>
            <a:chOff x="411910" y="3369922"/>
            <a:chExt cx="2117929" cy="2117929"/>
          </a:xfrm>
        </p:grpSpPr>
        <p:sp>
          <p:nvSpPr>
            <p:cNvPr id="29" name="椭圆 28"/>
            <p:cNvSpPr/>
            <p:nvPr/>
          </p:nvSpPr>
          <p:spPr>
            <a:xfrm>
              <a:off x="411910" y="3369922"/>
              <a:ext cx="2117929" cy="2117929"/>
            </a:xfrm>
            <a:prstGeom prst="ellipse">
              <a:avLst/>
            </a:prstGeom>
            <a:solidFill>
              <a:srgbClr val="857961">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757944" y="3954292"/>
              <a:ext cx="1655503" cy="1272283"/>
            </a:xfrm>
            <a:prstGeom prst="rect">
              <a:avLst/>
            </a:prstGeom>
          </p:spPr>
          <p:txBody>
            <a:bodyPr wrap="square">
              <a:spAutoFit/>
            </a:bodyPr>
            <a:lstStyle/>
            <a:p>
              <a:pPr algn="ctr">
                <a:lnSpc>
                  <a:spcPct val="150000"/>
                </a:lnSpc>
              </a:pPr>
              <a:r>
                <a:rPr lang="zh-CN" altLang="en-US" sz="2800" dirty="0">
                  <a:solidFill>
                    <a:schemeClr val="bg1"/>
                  </a:solidFill>
                  <a:effectLst>
                    <a:outerShdw blurRad="38100" dist="38100" dir="2700000" algn="tl">
                      <a:srgbClr val="000000">
                        <a:alpha val="43137"/>
                      </a:srgbClr>
                    </a:outerShdw>
                  </a:effectLst>
                  <a:cs typeface="+mn-ea"/>
                  <a:sym typeface="+mn-lt"/>
                </a:rPr>
                <a:t>优秀的人？</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1" name="组合 30"/>
          <p:cNvGrpSpPr/>
          <p:nvPr/>
        </p:nvGrpSpPr>
        <p:grpSpPr>
          <a:xfrm>
            <a:off x="2381168" y="3853231"/>
            <a:ext cx="2178858" cy="2178858"/>
            <a:chOff x="411910" y="3369922"/>
            <a:chExt cx="2117929" cy="2117929"/>
          </a:xfrm>
        </p:grpSpPr>
        <p:sp>
          <p:nvSpPr>
            <p:cNvPr id="32" name="椭圆 31"/>
            <p:cNvSpPr/>
            <p:nvPr/>
          </p:nvSpPr>
          <p:spPr>
            <a:xfrm>
              <a:off x="411910" y="3369922"/>
              <a:ext cx="2117929" cy="2117929"/>
            </a:xfrm>
            <a:prstGeom prst="ellipse">
              <a:avLst/>
            </a:prstGeom>
            <a:solidFill>
              <a:srgbClr val="857961">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矩形 32"/>
            <p:cNvSpPr/>
            <p:nvPr/>
          </p:nvSpPr>
          <p:spPr>
            <a:xfrm>
              <a:off x="733625" y="3767939"/>
              <a:ext cx="1655503" cy="1272283"/>
            </a:xfrm>
            <a:prstGeom prst="rect">
              <a:avLst/>
            </a:prstGeom>
          </p:spPr>
          <p:txBody>
            <a:bodyPr wrap="square">
              <a:spAutoFit/>
            </a:bodyPr>
            <a:lstStyle/>
            <a:p>
              <a:pPr algn="ctr">
                <a:lnSpc>
                  <a:spcPct val="150000"/>
                </a:lnSpc>
              </a:pPr>
              <a:r>
                <a:rPr lang="zh-CN" altLang="en-US" sz="2800" dirty="0">
                  <a:solidFill>
                    <a:schemeClr val="bg1"/>
                  </a:solidFill>
                  <a:effectLst>
                    <a:outerShdw blurRad="38100" dist="38100" dir="2700000" algn="tl">
                      <a:srgbClr val="000000">
                        <a:alpha val="43137"/>
                      </a:srgbClr>
                    </a:outerShdw>
                  </a:effectLst>
                  <a:cs typeface="+mn-ea"/>
                  <a:sym typeface="+mn-lt"/>
                </a:rPr>
                <a:t>智商高的</a:t>
              </a:r>
              <a:r>
                <a:rPr lang="zh-CN" altLang="en-US" sz="2800" dirty="0" smtClean="0">
                  <a:solidFill>
                    <a:schemeClr val="bg1"/>
                  </a:solidFill>
                  <a:effectLst>
                    <a:outerShdw blurRad="38100" dist="38100" dir="2700000" algn="tl">
                      <a:srgbClr val="000000">
                        <a:alpha val="43137"/>
                      </a:srgbClr>
                    </a:outerShdw>
                  </a:effectLst>
                  <a:cs typeface="+mn-ea"/>
                  <a:sym typeface="+mn-lt"/>
                </a:rPr>
                <a:t>人</a:t>
              </a:r>
              <a:r>
                <a:rPr lang="en-US" altLang="zh-CN" sz="2800" dirty="0" smtClean="0">
                  <a:solidFill>
                    <a:schemeClr val="bg1"/>
                  </a:solidFill>
                  <a:effectLst>
                    <a:outerShdw blurRad="38100" dist="38100" dir="2700000" algn="tl">
                      <a:srgbClr val="000000">
                        <a:alpha val="43137"/>
                      </a:srgbClr>
                    </a:outerShdw>
                  </a:effectLst>
                  <a:cs typeface="+mn-ea"/>
                  <a:sym typeface="+mn-lt"/>
                </a:rPr>
                <a:t>?</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4" name="组合 33"/>
          <p:cNvGrpSpPr/>
          <p:nvPr/>
        </p:nvGrpSpPr>
        <p:grpSpPr>
          <a:xfrm>
            <a:off x="4358826" y="2653226"/>
            <a:ext cx="2178858" cy="2178858"/>
            <a:chOff x="411910" y="3369922"/>
            <a:chExt cx="2117929" cy="2117929"/>
          </a:xfrm>
        </p:grpSpPr>
        <p:sp>
          <p:nvSpPr>
            <p:cNvPr id="35" name="椭圆 34"/>
            <p:cNvSpPr/>
            <p:nvPr/>
          </p:nvSpPr>
          <p:spPr>
            <a:xfrm>
              <a:off x="411910" y="3369922"/>
              <a:ext cx="2117929" cy="2117929"/>
            </a:xfrm>
            <a:prstGeom prst="ellipse">
              <a:avLst/>
            </a:prstGeom>
            <a:solidFill>
              <a:srgbClr val="857961">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矩形 35"/>
            <p:cNvSpPr/>
            <p:nvPr/>
          </p:nvSpPr>
          <p:spPr>
            <a:xfrm>
              <a:off x="733625" y="3767939"/>
              <a:ext cx="1655503" cy="1272283"/>
            </a:xfrm>
            <a:prstGeom prst="rect">
              <a:avLst/>
            </a:prstGeom>
          </p:spPr>
          <p:txBody>
            <a:bodyPr wrap="square">
              <a:spAutoFit/>
            </a:bodyPr>
            <a:lstStyle/>
            <a:p>
              <a:pPr algn="ctr">
                <a:lnSpc>
                  <a:spcPct val="150000"/>
                </a:lnSpc>
              </a:pPr>
              <a:r>
                <a:rPr lang="zh-CN" altLang="en-US" sz="2800" dirty="0">
                  <a:solidFill>
                    <a:schemeClr val="bg1"/>
                  </a:solidFill>
                  <a:effectLst>
                    <a:outerShdw blurRad="38100" dist="38100" dir="2700000" algn="tl">
                      <a:srgbClr val="000000">
                        <a:alpha val="43137"/>
                      </a:srgbClr>
                    </a:outerShdw>
                  </a:effectLst>
                  <a:cs typeface="+mn-ea"/>
                  <a:sym typeface="+mn-lt"/>
                </a:rPr>
                <a:t>有个性的人？</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7" name="组合 36"/>
          <p:cNvGrpSpPr/>
          <p:nvPr/>
        </p:nvGrpSpPr>
        <p:grpSpPr>
          <a:xfrm>
            <a:off x="7073571" y="3234149"/>
            <a:ext cx="4523514" cy="2245011"/>
            <a:chOff x="6665217" y="2172057"/>
            <a:chExt cx="4523514" cy="2245011"/>
          </a:xfrm>
        </p:grpSpPr>
        <p:sp>
          <p:nvSpPr>
            <p:cNvPr id="38" name="圆角矩形 3"/>
            <p:cNvSpPr>
              <a:spLocks noChangeArrowheads="1"/>
            </p:cNvSpPr>
            <p:nvPr/>
          </p:nvSpPr>
          <p:spPr bwMode="auto">
            <a:xfrm>
              <a:off x="6665217" y="2422627"/>
              <a:ext cx="4523514" cy="1994441"/>
            </a:xfrm>
            <a:prstGeom prst="roundRect">
              <a:avLst>
                <a:gd name="adj" fmla="val 9083"/>
              </a:avLst>
            </a:prstGeom>
            <a:noFill/>
            <a:ln w="12700">
              <a:solidFill>
                <a:sysClr val="window" lastClr="FFFFFF">
                  <a:lumMod val="50000"/>
                </a:sysClr>
              </a:solidFill>
              <a:rou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155" b="0" i="0" u="none" strike="noStrike" kern="0" cap="none" spc="0" normalizeH="0" baseline="0" noProof="0">
                <a:ln>
                  <a:noFill/>
                </a:ln>
                <a:solidFill>
                  <a:srgbClr val="FFFFFF"/>
                </a:solidFill>
                <a:effectLst/>
                <a:uLnTx/>
                <a:uFillTx/>
                <a:latin typeface="+mn-lt"/>
                <a:ea typeface="+mn-ea"/>
                <a:cs typeface="+mn-ea"/>
                <a:sym typeface="+mn-lt"/>
              </a:endParaRPr>
            </a:p>
          </p:txBody>
        </p:sp>
        <p:sp>
          <p:nvSpPr>
            <p:cNvPr id="39" name="圆角矩形 7"/>
            <p:cNvSpPr>
              <a:spLocks noChangeArrowheads="1"/>
            </p:cNvSpPr>
            <p:nvPr/>
          </p:nvSpPr>
          <p:spPr bwMode="auto">
            <a:xfrm>
              <a:off x="7311210" y="2172057"/>
              <a:ext cx="3231528" cy="619082"/>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800" dirty="0">
                  <a:solidFill>
                    <a:prstClr val="white"/>
                  </a:solidFill>
                  <a:effectLst>
                    <a:outerShdw blurRad="38100" dist="38100" dir="2700000" algn="tl">
                      <a:srgbClr val="000000">
                        <a:alpha val="43137"/>
                      </a:srgbClr>
                    </a:outerShdw>
                  </a:effectLst>
                  <a:latin typeface="+mn-lt"/>
                  <a:ea typeface="+mn-ea"/>
                  <a:cs typeface="+mn-ea"/>
                  <a:sym typeface="+mn-lt"/>
                </a:rPr>
                <a:t>敬业的人</a:t>
              </a:r>
              <a:endParaRPr kumimoji="0" lang="zh-CN" altLang="en-US" sz="2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lt"/>
                <a:ea typeface="+mn-ea"/>
                <a:cs typeface="+mn-ea"/>
                <a:sym typeface="+mn-lt"/>
              </a:endParaRPr>
            </a:p>
          </p:txBody>
        </p:sp>
        <p:sp>
          <p:nvSpPr>
            <p:cNvPr id="40" name="文本框 39"/>
            <p:cNvSpPr txBox="1"/>
            <p:nvPr/>
          </p:nvSpPr>
          <p:spPr>
            <a:xfrm>
              <a:off x="6818449" y="2892209"/>
              <a:ext cx="4370282" cy="430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lnSpc>
                  <a:spcPct val="200000"/>
                </a:lnSpc>
              </a:pPr>
              <a:r>
                <a:rPr lang="zh-CN" altLang="en-US" b="1" dirty="0">
                  <a:latin typeface="+mn-lt"/>
                  <a:ea typeface="+mn-ea"/>
                  <a:cs typeface="+mn-ea"/>
                  <a:sym typeface="+mn-lt"/>
                </a:rPr>
                <a:t>具有敬业精神的人，可以把好的企业文化代代相传，他们   在团队里起着积极向上的作用，代表着高涨的士气，高昂的斗志，坚强的意志，顽强的品质。</a:t>
              </a:r>
              <a:endParaRPr lang="zh-CN" altLang="en-US" b="1" dirty="0">
                <a:latin typeface="+mn-lt"/>
                <a:ea typeface="+mn-ea"/>
                <a:cs typeface="+mn-ea"/>
                <a:sym typeface="+mn-lt"/>
              </a:endParaRPr>
            </a:p>
          </p:txBody>
        </p:sp>
      </p:grpSp>
      <p:sp>
        <p:nvSpPr>
          <p:cNvPr id="41" name="文本框 40"/>
          <p:cNvSpPr txBox="1"/>
          <p:nvPr/>
        </p:nvSpPr>
        <p:spPr>
          <a:xfrm>
            <a:off x="222422" y="196413"/>
            <a:ext cx="4043755" cy="523220"/>
          </a:xfrm>
          <a:prstGeom prst="rect">
            <a:avLst/>
          </a:prstGeom>
          <a:noFill/>
        </p:spPr>
        <p:txBody>
          <a:bodyPr wrap="square" rtlCol="0">
            <a:spAutoFit/>
          </a:bodyPr>
          <a:lstStyle/>
          <a:p>
            <a:pPr lvl="0"/>
            <a:r>
              <a:rPr lang="zh-CN" altLang="en-US" sz="2800" dirty="0">
                <a:solidFill>
                  <a:srgbClr val="857961"/>
                </a:solidFill>
                <a:cs typeface="+mn-ea"/>
                <a:sym typeface="+mn-lt"/>
              </a:rPr>
              <a:t> 关于团队和团队精神</a:t>
            </a:r>
            <a:endParaRPr lang="zh-CN" altLang="en-US" sz="2800" dirty="0">
              <a:solidFill>
                <a:srgbClr val="857961"/>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8000">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14:bounceEnd="48000">
                                          <p:cBhvr additive="base">
                                            <p:cTn id="7" dur="500" fill="hold"/>
                                            <p:tgtEl>
                                              <p:spTgt spid="41"/>
                                            </p:tgtEl>
                                            <p:attrNameLst>
                                              <p:attrName>ppt_x</p:attrName>
                                            </p:attrNameLst>
                                          </p:cBhvr>
                                          <p:tavLst>
                                            <p:tav tm="0">
                                              <p:val>
                                                <p:strVal val="0-#ppt_w/2"/>
                                              </p:val>
                                            </p:tav>
                                            <p:tav tm="100000">
                                              <p:val>
                                                <p:strVal val="#ppt_x"/>
                                              </p:val>
                                            </p:tav>
                                          </p:tavLst>
                                        </p:anim>
                                        <p:anim calcmode="lin" valueType="num" p14:bounceEnd="48000">
                                          <p:cBhvr additive="base">
                                            <p:cTn id="8" dur="500" fill="hold"/>
                                            <p:tgtEl>
                                              <p:spTgt spid="4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750" fill="hold"/>
                                            <p:tgtEl>
                                              <p:spTgt spid="37"/>
                                            </p:tgtEl>
                                            <p:attrNameLst>
                                              <p:attrName>ppt_x</p:attrName>
                                            </p:attrNameLst>
                                          </p:cBhvr>
                                          <p:tavLst>
                                            <p:tav tm="0">
                                              <p:val>
                                                <p:strVal val="#ppt_x"/>
                                              </p:val>
                                            </p:tav>
                                            <p:tav tm="100000">
                                              <p:val>
                                                <p:strVal val="#ppt_x"/>
                                              </p:val>
                                            </p:tav>
                                          </p:tavLst>
                                        </p:anim>
                                        <p:anim calcmode="lin" valueType="num">
                                          <p:cBhvr additive="base">
                                            <p:cTn id="13" dur="750" fill="hold"/>
                                            <p:tgtEl>
                                              <p:spTgt spid="37"/>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par>
                              <p:cTn id="26" fill="hold">
                                <p:stCondLst>
                                  <p:cond delay="3000"/>
                                </p:stCondLst>
                                <p:childTnLst>
                                  <p:par>
                                    <p:cTn id="27" presetID="2" presetClass="entr" presetSubtype="4" fill="hold" nodeType="afterEffect" p14:presetBounceEnd="38000">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14:bounceEnd="38000">
                                          <p:cBhvr additive="base">
                                            <p:cTn id="29" dur="500" fill="hold"/>
                                            <p:tgtEl>
                                              <p:spTgt spid="2"/>
                                            </p:tgtEl>
                                            <p:attrNameLst>
                                              <p:attrName>ppt_x</p:attrName>
                                            </p:attrNameLst>
                                          </p:cBhvr>
                                          <p:tavLst>
                                            <p:tav tm="0">
                                              <p:val>
                                                <p:strVal val="#ppt_x"/>
                                              </p:val>
                                            </p:tav>
                                            <p:tav tm="100000">
                                              <p:val>
                                                <p:strVal val="#ppt_x"/>
                                              </p:val>
                                            </p:tav>
                                          </p:tavLst>
                                        </p:anim>
                                        <p:anim calcmode="lin" valueType="num" p14:bounceEnd="38000">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par>
                              <p:cTn id="31" fill="hold">
                                <p:stCondLst>
                                  <p:cond delay="3500"/>
                                </p:stCondLst>
                                <p:childTnLst>
                                  <p:par>
                                    <p:cTn id="32" presetID="2" presetClass="entr" presetSubtype="4" fill="hold" nodeType="afterEffect" p14:presetBounceEnd="38000">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14:bounceEnd="38000">
                                          <p:cBhvr additive="base">
                                            <p:cTn id="34" dur="500" fill="hold"/>
                                            <p:tgtEl>
                                              <p:spTgt spid="31"/>
                                            </p:tgtEl>
                                            <p:attrNameLst>
                                              <p:attrName>ppt_x</p:attrName>
                                            </p:attrNameLst>
                                          </p:cBhvr>
                                          <p:tavLst>
                                            <p:tav tm="0">
                                              <p:val>
                                                <p:strVal val="#ppt_x"/>
                                              </p:val>
                                            </p:tav>
                                            <p:tav tm="100000">
                                              <p:val>
                                                <p:strVal val="#ppt_x"/>
                                              </p:val>
                                            </p:tav>
                                          </p:tavLst>
                                        </p:anim>
                                        <p:anim calcmode="lin" valueType="num" p14:bounceEnd="38000">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par>
                              <p:cTn id="36" fill="hold">
                                <p:stCondLst>
                                  <p:cond delay="4000"/>
                                </p:stCondLst>
                                <p:childTnLst>
                                  <p:par>
                                    <p:cTn id="37" presetID="2" presetClass="entr" presetSubtype="4" fill="hold" nodeType="afterEffect" p14:presetBounceEnd="38000">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14:bounceEnd="38000">
                                          <p:cBhvr additive="base">
                                            <p:cTn id="39" dur="500" fill="hold"/>
                                            <p:tgtEl>
                                              <p:spTgt spid="34"/>
                                            </p:tgtEl>
                                            <p:attrNameLst>
                                              <p:attrName>ppt_x</p:attrName>
                                            </p:attrNameLst>
                                          </p:cBhvr>
                                          <p:tavLst>
                                            <p:tav tm="0">
                                              <p:val>
                                                <p:strVal val="#ppt_x"/>
                                              </p:val>
                                            </p:tav>
                                            <p:tav tm="100000">
                                              <p:val>
                                                <p:strVal val="#ppt_x"/>
                                              </p:val>
                                            </p:tav>
                                          </p:tavLst>
                                        </p:anim>
                                        <p:anim calcmode="lin" valueType="num" p14:bounceEnd="38000">
                                          <p:cBhvr additive="base">
                                            <p:cTn id="4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4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0-#ppt_w/2"/>
                                              </p:val>
                                            </p:tav>
                                            <p:tav tm="100000">
                                              <p:val>
                                                <p:strVal val="#ppt_x"/>
                                              </p:val>
                                            </p:tav>
                                          </p:tavLst>
                                        </p:anim>
                                        <p:anim calcmode="lin" valueType="num">
                                          <p:cBhvr additive="base">
                                            <p:cTn id="8" dur="500" fill="hold"/>
                                            <p:tgtEl>
                                              <p:spTgt spid="4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750" fill="hold"/>
                                            <p:tgtEl>
                                              <p:spTgt spid="37"/>
                                            </p:tgtEl>
                                            <p:attrNameLst>
                                              <p:attrName>ppt_x</p:attrName>
                                            </p:attrNameLst>
                                          </p:cBhvr>
                                          <p:tavLst>
                                            <p:tav tm="0">
                                              <p:val>
                                                <p:strVal val="#ppt_x"/>
                                              </p:val>
                                            </p:tav>
                                            <p:tav tm="100000">
                                              <p:val>
                                                <p:strVal val="#ppt_x"/>
                                              </p:val>
                                            </p:tav>
                                          </p:tavLst>
                                        </p:anim>
                                        <p:anim calcmode="lin" valueType="num">
                                          <p:cBhvr additive="base">
                                            <p:cTn id="13" dur="750" fill="hold"/>
                                            <p:tgtEl>
                                              <p:spTgt spid="37"/>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par>
                              <p:cTn id="26" fill="hold">
                                <p:stCondLst>
                                  <p:cond delay="3000"/>
                                </p:stCondLst>
                                <p:childTnLst>
                                  <p:par>
                                    <p:cTn id="27" presetID="2" presetClass="entr" presetSubtype="4"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par>
                              <p:cTn id="31" fill="hold">
                                <p:stCondLst>
                                  <p:cond delay="3500"/>
                                </p:stCondLst>
                                <p:childTnLst>
                                  <p:par>
                                    <p:cTn id="32" presetID="2" presetClass="entr" presetSubtype="4" fill="hold" nodeType="after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par>
                              <p:cTn id="36" fill="hold">
                                <p:stCondLst>
                                  <p:cond delay="4000"/>
                                </p:stCondLst>
                                <p:childTnLst>
                                  <p:par>
                                    <p:cTn id="37" presetID="2" presetClass="entr" presetSubtype="4"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fill="hold"/>
                                            <p:tgtEl>
                                              <p:spTgt spid="34"/>
                                            </p:tgtEl>
                                            <p:attrNameLst>
                                              <p:attrName>ppt_x</p:attrName>
                                            </p:attrNameLst>
                                          </p:cBhvr>
                                          <p:tavLst>
                                            <p:tav tm="0">
                                              <p:val>
                                                <p:strVal val="#ppt_x"/>
                                              </p:val>
                                            </p:tav>
                                            <p:tav tm="100000">
                                              <p:val>
                                                <p:strVal val="#ppt_x"/>
                                              </p:val>
                                            </p:tav>
                                          </p:tavLst>
                                        </p:anim>
                                        <p:anim calcmode="lin" valueType="num">
                                          <p:cBhvr additive="base">
                                            <p:cTn id="4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41"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66"/>
          <p:cNvSpPr/>
          <p:nvPr/>
        </p:nvSpPr>
        <p:spPr>
          <a:xfrm>
            <a:off x="3402858" y="5245151"/>
            <a:ext cx="4787387" cy="571628"/>
          </a:xfrm>
          <a:custGeom>
            <a:avLst/>
            <a:gdLst>
              <a:gd name="connsiteX0" fmla="*/ 2393693 w 4787386"/>
              <a:gd name="connsiteY0" fmla="*/ 0 h 571628"/>
              <a:gd name="connsiteX1" fmla="*/ 2394866 w 4787386"/>
              <a:gd name="connsiteY1" fmla="*/ 7 h 571628"/>
              <a:gd name="connsiteX2" fmla="*/ 2656609 w 4787386"/>
              <a:gd name="connsiteY2" fmla="*/ 1807 h 571628"/>
              <a:gd name="connsiteX3" fmla="*/ 2876106 w 4787386"/>
              <a:gd name="connsiteY3" fmla="*/ 5807 h 571628"/>
              <a:gd name="connsiteX4" fmla="*/ 4787386 w 4787386"/>
              <a:gd name="connsiteY4" fmla="*/ 285814 h 571628"/>
              <a:gd name="connsiteX5" fmla="*/ 2393693 w 4787386"/>
              <a:gd name="connsiteY5" fmla="*/ 571628 h 571628"/>
              <a:gd name="connsiteX6" fmla="*/ 0 w 4787386"/>
              <a:gd name="connsiteY6" fmla="*/ 285814 h 571628"/>
              <a:gd name="connsiteX7" fmla="*/ 1911280 w 4787386"/>
              <a:gd name="connsiteY7" fmla="*/ 5807 h 571628"/>
              <a:gd name="connsiteX8" fmla="*/ 2130778 w 4787386"/>
              <a:gd name="connsiteY8" fmla="*/ 1807 h 571628"/>
              <a:gd name="connsiteX9" fmla="*/ 2392504 w 4787386"/>
              <a:gd name="connsiteY9" fmla="*/ 7 h 571628"/>
              <a:gd name="connsiteX10" fmla="*/ 2393691 w 4787386"/>
              <a:gd name="connsiteY10" fmla="*/ 0 h 571628"/>
              <a:gd name="connsiteX11" fmla="*/ 2071244 w 4787386"/>
              <a:gd name="connsiteY11" fmla="*/ 3881 h 571628"/>
              <a:gd name="connsiteX12" fmla="*/ 793732 w 4787386"/>
              <a:gd name="connsiteY12" fmla="*/ 191040 h 571628"/>
              <a:gd name="connsiteX13" fmla="*/ 2393692 w 4787386"/>
              <a:gd name="connsiteY13" fmla="*/ 382080 h 571628"/>
              <a:gd name="connsiteX14" fmla="*/ 3993652 w 4787386"/>
              <a:gd name="connsiteY14" fmla="*/ 191040 h 571628"/>
              <a:gd name="connsiteX15" fmla="*/ 2716140 w 4787386"/>
              <a:gd name="connsiteY15" fmla="*/ 3881 h 571628"/>
              <a:gd name="connsiteX16" fmla="*/ 2393693 w 4787386"/>
              <a:gd name="connsiteY16" fmla="*/ 0 h 571628"/>
              <a:gd name="connsiteX17" fmla="*/ 2393693 w 4787386"/>
              <a:gd name="connsiteY17" fmla="*/ 0 h 57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87386" h="571628">
                <a:moveTo>
                  <a:pt x="2393693" y="0"/>
                </a:moveTo>
                <a:lnTo>
                  <a:pt x="2394866" y="7"/>
                </a:lnTo>
                <a:lnTo>
                  <a:pt x="2656609" y="1807"/>
                </a:lnTo>
                <a:lnTo>
                  <a:pt x="2876106" y="5807"/>
                </a:lnTo>
                <a:cubicBezTo>
                  <a:pt x="3966871" y="32458"/>
                  <a:pt x="4787386" y="147695"/>
                  <a:pt x="4787386" y="285814"/>
                </a:cubicBezTo>
                <a:cubicBezTo>
                  <a:pt x="4787386" y="443665"/>
                  <a:pt x="3715693" y="571628"/>
                  <a:pt x="2393693" y="571628"/>
                </a:cubicBezTo>
                <a:cubicBezTo>
                  <a:pt x="1071693" y="571628"/>
                  <a:pt x="0" y="443665"/>
                  <a:pt x="0" y="285814"/>
                </a:cubicBezTo>
                <a:cubicBezTo>
                  <a:pt x="0" y="147695"/>
                  <a:pt x="820515" y="32458"/>
                  <a:pt x="1911280" y="5807"/>
                </a:cubicBezTo>
                <a:lnTo>
                  <a:pt x="2130778" y="1807"/>
                </a:lnTo>
                <a:lnTo>
                  <a:pt x="2392504" y="7"/>
                </a:lnTo>
                <a:lnTo>
                  <a:pt x="2393691" y="0"/>
                </a:lnTo>
                <a:lnTo>
                  <a:pt x="2071244" y="3881"/>
                </a:lnTo>
                <a:cubicBezTo>
                  <a:pt x="1342169" y="21695"/>
                  <a:pt x="793732" y="98721"/>
                  <a:pt x="793732" y="191040"/>
                </a:cubicBezTo>
                <a:cubicBezTo>
                  <a:pt x="793732" y="296548"/>
                  <a:pt x="1510058" y="382080"/>
                  <a:pt x="2393692" y="382080"/>
                </a:cubicBezTo>
                <a:cubicBezTo>
                  <a:pt x="3277326" y="382080"/>
                  <a:pt x="3993652" y="296548"/>
                  <a:pt x="3993652" y="191040"/>
                </a:cubicBezTo>
                <a:cubicBezTo>
                  <a:pt x="3993652" y="98721"/>
                  <a:pt x="3445215" y="21695"/>
                  <a:pt x="2716140" y="3881"/>
                </a:cubicBezTo>
                <a:lnTo>
                  <a:pt x="2393693" y="0"/>
                </a:lnTo>
                <a:lnTo>
                  <a:pt x="2393693" y="0"/>
                </a:lnTo>
                <a:close/>
              </a:path>
            </a:pathLst>
          </a:custGeom>
          <a:solidFill>
            <a:srgbClr val="C0B8A8"/>
          </a:solidFill>
          <a:ln w="28575" cap="flat">
            <a:solidFill>
              <a:srgbClr val="857961"/>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30" name="任意多边形 101"/>
          <p:cNvSpPr/>
          <p:nvPr/>
        </p:nvSpPr>
        <p:spPr>
          <a:xfrm>
            <a:off x="2623816" y="5305074"/>
            <a:ext cx="6345471" cy="804249"/>
          </a:xfrm>
          <a:custGeom>
            <a:avLst/>
            <a:gdLst>
              <a:gd name="connsiteX0" fmla="*/ 1566472 w 6345470"/>
              <a:gd name="connsiteY0" fmla="*/ 0 h 804249"/>
              <a:gd name="connsiteX1" fmla="*/ 1374115 w 6345470"/>
              <a:gd name="connsiteY1" fmla="*/ 17175 h 804249"/>
              <a:gd name="connsiteX2" fmla="*/ 345129 w 6345470"/>
              <a:gd name="connsiteY2" fmla="*/ 277703 h 804249"/>
              <a:gd name="connsiteX3" fmla="*/ 3172736 w 6345470"/>
              <a:gd name="connsiteY3" fmla="*/ 615328 h 804249"/>
              <a:gd name="connsiteX4" fmla="*/ 6000343 w 6345470"/>
              <a:gd name="connsiteY4" fmla="*/ 277703 h 804249"/>
              <a:gd name="connsiteX5" fmla="*/ 4971357 w 6345470"/>
              <a:gd name="connsiteY5" fmla="*/ 17175 h 804249"/>
              <a:gd name="connsiteX6" fmla="*/ 4779026 w 6345470"/>
              <a:gd name="connsiteY6" fmla="*/ 2 h 804249"/>
              <a:gd name="connsiteX7" fmla="*/ 4946641 w 6345470"/>
              <a:gd name="connsiteY7" fmla="*/ 13870 h 804249"/>
              <a:gd name="connsiteX8" fmla="*/ 6345470 w 6345470"/>
              <a:gd name="connsiteY8" fmla="*/ 372163 h 804249"/>
              <a:gd name="connsiteX9" fmla="*/ 3172735 w 6345470"/>
              <a:gd name="connsiteY9" fmla="*/ 804249 h 804249"/>
              <a:gd name="connsiteX10" fmla="*/ 0 w 6345470"/>
              <a:gd name="connsiteY10" fmla="*/ 372163 h 804249"/>
              <a:gd name="connsiteX11" fmla="*/ 1398829 w 6345470"/>
              <a:gd name="connsiteY11" fmla="*/ 13870 h 804249"/>
              <a:gd name="connsiteX12" fmla="*/ 1566472 w 6345470"/>
              <a:gd name="connsiteY12" fmla="*/ 0 h 804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45470" h="804249">
                <a:moveTo>
                  <a:pt x="1566472" y="0"/>
                </a:moveTo>
                <a:lnTo>
                  <a:pt x="1374115" y="17175"/>
                </a:lnTo>
                <a:cubicBezTo>
                  <a:pt x="745687" y="79101"/>
                  <a:pt x="345129" y="172817"/>
                  <a:pt x="345129" y="277703"/>
                </a:cubicBezTo>
                <a:cubicBezTo>
                  <a:pt x="345129" y="464168"/>
                  <a:pt x="1611092" y="615328"/>
                  <a:pt x="3172736" y="615328"/>
                </a:cubicBezTo>
                <a:cubicBezTo>
                  <a:pt x="4734380" y="615328"/>
                  <a:pt x="6000343" y="464168"/>
                  <a:pt x="6000343" y="277703"/>
                </a:cubicBezTo>
                <a:cubicBezTo>
                  <a:pt x="6000343" y="172817"/>
                  <a:pt x="5599785" y="79101"/>
                  <a:pt x="4971357" y="17175"/>
                </a:cubicBezTo>
                <a:lnTo>
                  <a:pt x="4779026" y="2"/>
                </a:lnTo>
                <a:lnTo>
                  <a:pt x="4946641" y="13870"/>
                </a:lnTo>
                <a:cubicBezTo>
                  <a:pt x="5790594" y="91519"/>
                  <a:pt x="6345470" y="223016"/>
                  <a:pt x="6345470" y="372163"/>
                </a:cubicBezTo>
                <a:cubicBezTo>
                  <a:pt x="6345470" y="610798"/>
                  <a:pt x="4924988" y="804249"/>
                  <a:pt x="3172735" y="804249"/>
                </a:cubicBezTo>
                <a:cubicBezTo>
                  <a:pt x="1420482" y="804249"/>
                  <a:pt x="0" y="610798"/>
                  <a:pt x="0" y="372163"/>
                </a:cubicBezTo>
                <a:cubicBezTo>
                  <a:pt x="0" y="223016"/>
                  <a:pt x="554876" y="91519"/>
                  <a:pt x="1398829" y="13870"/>
                </a:cubicBezTo>
                <a:lnTo>
                  <a:pt x="1566472" y="0"/>
                </a:lnTo>
                <a:close/>
              </a:path>
            </a:pathLst>
          </a:custGeom>
          <a:solidFill>
            <a:srgbClr val="857961"/>
          </a:solidFill>
          <a:ln w="28575" cap="flat">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cs typeface="+mn-ea"/>
              <a:sym typeface="+mn-lt"/>
            </a:endParaRPr>
          </a:p>
        </p:txBody>
      </p:sp>
      <p:cxnSp>
        <p:nvCxnSpPr>
          <p:cNvPr id="31" name="直接连接符 30"/>
          <p:cNvCxnSpPr/>
          <p:nvPr/>
        </p:nvCxnSpPr>
        <p:spPr>
          <a:xfrm flipV="1">
            <a:off x="8462898" y="4839756"/>
            <a:ext cx="0" cy="810789"/>
          </a:xfrm>
          <a:prstGeom prst="line">
            <a:avLst/>
          </a:prstGeom>
          <a:ln>
            <a:solidFill>
              <a:srgbClr val="857961"/>
            </a:solidFill>
            <a:prstDash val="dash"/>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6954789" y="2962799"/>
            <a:ext cx="0" cy="2728020"/>
          </a:xfrm>
          <a:prstGeom prst="line">
            <a:avLst/>
          </a:prstGeom>
          <a:ln>
            <a:solidFill>
              <a:srgbClr val="857961"/>
            </a:solidFill>
            <a:prstDash val="dash"/>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4021918" y="2610708"/>
            <a:ext cx="0" cy="2859874"/>
          </a:xfrm>
          <a:prstGeom prst="line">
            <a:avLst/>
          </a:prstGeom>
          <a:ln>
            <a:solidFill>
              <a:srgbClr val="857961"/>
            </a:solidFill>
            <a:prstDash val="dash"/>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V="1">
            <a:off x="2837646" y="3971034"/>
            <a:ext cx="0" cy="1691649"/>
          </a:xfrm>
          <a:prstGeom prst="line">
            <a:avLst/>
          </a:prstGeom>
          <a:ln>
            <a:solidFill>
              <a:srgbClr val="857961"/>
            </a:solidFill>
            <a:prstDash val="dash"/>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V="1">
            <a:off x="7697513" y="4188000"/>
            <a:ext cx="0" cy="1691649"/>
          </a:xfrm>
          <a:prstGeom prst="line">
            <a:avLst/>
          </a:prstGeom>
          <a:ln>
            <a:solidFill>
              <a:srgbClr val="857961"/>
            </a:solidFill>
            <a:prstDash val="dash"/>
            <a:headEnd type="none" w="lg" len="lg"/>
            <a:tailEnd type="oval" w="lg" len="lg"/>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4668972" y="4572159"/>
            <a:ext cx="2417650" cy="923330"/>
          </a:xfrm>
          <a:prstGeom prst="rect">
            <a:avLst/>
          </a:prstGeom>
        </p:spPr>
        <p:txBody>
          <a:bodyPr wrap="none">
            <a:spAutoFit/>
          </a:bodyPr>
          <a:lstStyle/>
          <a:p>
            <a:r>
              <a:rPr lang="zh-CN" altLang="en-US" sz="5400" dirty="0">
                <a:solidFill>
                  <a:srgbClr val="857961"/>
                </a:solidFill>
                <a:cs typeface="+mn-ea"/>
                <a:sym typeface="+mn-lt"/>
              </a:rPr>
              <a:t>团队5P</a:t>
            </a:r>
            <a:endParaRPr lang="zh-CN" altLang="en-US" sz="5400" dirty="0">
              <a:solidFill>
                <a:srgbClr val="857961"/>
              </a:solidFill>
              <a:cs typeface="+mn-ea"/>
              <a:sym typeface="+mn-lt"/>
            </a:endParaRPr>
          </a:p>
        </p:txBody>
      </p:sp>
      <p:sp>
        <p:nvSpPr>
          <p:cNvPr id="45" name="圆角矩形 7"/>
          <p:cNvSpPr>
            <a:spLocks noChangeArrowheads="1"/>
          </p:cNvSpPr>
          <p:nvPr/>
        </p:nvSpPr>
        <p:spPr bwMode="auto">
          <a:xfrm>
            <a:off x="2837645" y="1791165"/>
            <a:ext cx="2476829" cy="505943"/>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 人（</a:t>
            </a:r>
            <a:r>
              <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rPr>
              <a:t>people</a:t>
            </a: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 </a:t>
            </a:r>
            <a:endParaRPr kumimoji="0" lang="zh-CN" altLang="en-US" sz="24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lt"/>
              <a:ea typeface="+mn-ea"/>
              <a:cs typeface="+mn-ea"/>
              <a:sym typeface="+mn-lt"/>
            </a:endParaRPr>
          </a:p>
        </p:txBody>
      </p:sp>
      <p:sp>
        <p:nvSpPr>
          <p:cNvPr id="46" name="圆角矩形 7"/>
          <p:cNvSpPr>
            <a:spLocks noChangeArrowheads="1"/>
          </p:cNvSpPr>
          <p:nvPr/>
        </p:nvSpPr>
        <p:spPr bwMode="auto">
          <a:xfrm>
            <a:off x="789709" y="3191389"/>
            <a:ext cx="2585156" cy="505943"/>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目标（</a:t>
            </a:r>
            <a:r>
              <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rPr>
              <a:t>purpose</a:t>
            </a: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a:t>
            </a:r>
            <a:endPar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endParaRPr>
          </a:p>
        </p:txBody>
      </p:sp>
      <p:sp>
        <p:nvSpPr>
          <p:cNvPr id="47" name="圆角矩形 7"/>
          <p:cNvSpPr>
            <a:spLocks noChangeArrowheads="1"/>
          </p:cNvSpPr>
          <p:nvPr/>
        </p:nvSpPr>
        <p:spPr bwMode="auto">
          <a:xfrm>
            <a:off x="5314475" y="2266042"/>
            <a:ext cx="2031640" cy="505943"/>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计划（</a:t>
            </a:r>
            <a:r>
              <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rPr>
              <a:t>plan)</a:t>
            </a:r>
            <a:endPar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endParaRPr>
          </a:p>
        </p:txBody>
      </p:sp>
      <p:sp>
        <p:nvSpPr>
          <p:cNvPr id="48" name="圆角矩形 7"/>
          <p:cNvSpPr>
            <a:spLocks noChangeArrowheads="1"/>
          </p:cNvSpPr>
          <p:nvPr/>
        </p:nvSpPr>
        <p:spPr bwMode="auto">
          <a:xfrm>
            <a:off x="7573850" y="3415111"/>
            <a:ext cx="2031640" cy="505943"/>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定位（</a:t>
            </a:r>
            <a:r>
              <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rPr>
              <a:t>place</a:t>
            </a: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 </a:t>
            </a:r>
            <a:endParaRPr kumimoji="0" lang="zh-CN" altLang="en-US" sz="24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lt"/>
              <a:ea typeface="+mn-ea"/>
              <a:cs typeface="+mn-ea"/>
              <a:sym typeface="+mn-lt"/>
            </a:endParaRPr>
          </a:p>
        </p:txBody>
      </p:sp>
      <p:sp>
        <p:nvSpPr>
          <p:cNvPr id="49" name="圆角矩形 7"/>
          <p:cNvSpPr>
            <a:spLocks noChangeArrowheads="1"/>
          </p:cNvSpPr>
          <p:nvPr/>
        </p:nvSpPr>
        <p:spPr bwMode="auto">
          <a:xfrm>
            <a:off x="8871839" y="4486380"/>
            <a:ext cx="2377605" cy="505943"/>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职权（</a:t>
            </a:r>
            <a:r>
              <a:rPr lang="en-US" altLang="zh-CN" sz="2400" dirty="0">
                <a:solidFill>
                  <a:prstClr val="white"/>
                </a:solidFill>
                <a:effectLst>
                  <a:outerShdw blurRad="38100" dist="38100" dir="2700000" algn="tl">
                    <a:srgbClr val="000000">
                      <a:alpha val="43137"/>
                    </a:srgbClr>
                  </a:outerShdw>
                </a:effectLst>
                <a:latin typeface="+mn-lt"/>
                <a:ea typeface="+mn-ea"/>
                <a:cs typeface="+mn-ea"/>
                <a:sym typeface="+mn-lt"/>
              </a:rPr>
              <a:t>power</a:t>
            </a: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a:t>
            </a:r>
            <a:endPar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endParaRPr>
          </a:p>
        </p:txBody>
      </p:sp>
      <p:sp>
        <p:nvSpPr>
          <p:cNvPr id="51" name="文本框 50"/>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 关于团队和团队精神</a:t>
            </a:r>
            <a:endParaRPr lang="zh-CN" altLang="en-US" sz="2800" dirty="0">
              <a:solidFill>
                <a:srgbClr val="857961"/>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2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42000">
                                          <p:cBhvr additive="base">
                                            <p:cTn id="7" dur="500" fill="hold"/>
                                            <p:tgtEl>
                                              <p:spTgt spid="51"/>
                                            </p:tgtEl>
                                            <p:attrNameLst>
                                              <p:attrName>ppt_x</p:attrName>
                                            </p:attrNameLst>
                                          </p:cBhvr>
                                          <p:tavLst>
                                            <p:tav tm="0">
                                              <p:val>
                                                <p:strVal val="0-#ppt_w/2"/>
                                              </p:val>
                                            </p:tav>
                                            <p:tav tm="100000">
                                              <p:val>
                                                <p:strVal val="#ppt_x"/>
                                              </p:val>
                                            </p:tav>
                                          </p:tavLst>
                                        </p:anim>
                                        <p:anim calcmode="lin" valueType="num" p14:bounceEnd="42000">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p:cTn id="12" dur="500" fill="hold"/>
                                            <p:tgtEl>
                                              <p:spTgt spid="30"/>
                                            </p:tgtEl>
                                            <p:attrNameLst>
                                              <p:attrName>ppt_w</p:attrName>
                                            </p:attrNameLst>
                                          </p:cBhvr>
                                          <p:tavLst>
                                            <p:tav tm="0">
                                              <p:val>
                                                <p:fltVal val="0"/>
                                              </p:val>
                                            </p:tav>
                                            <p:tav tm="100000">
                                              <p:val>
                                                <p:strVal val="#ppt_w"/>
                                              </p:val>
                                            </p:tav>
                                          </p:tavLst>
                                        </p:anim>
                                        <p:anim calcmode="lin" valueType="num">
                                          <p:cBhvr>
                                            <p:cTn id="13" dur="500" fill="hold"/>
                                            <p:tgtEl>
                                              <p:spTgt spid="30"/>
                                            </p:tgtEl>
                                            <p:attrNameLst>
                                              <p:attrName>ppt_h</p:attrName>
                                            </p:attrNameLst>
                                          </p:cBhvr>
                                          <p:tavLst>
                                            <p:tav tm="0">
                                              <p:val>
                                                <p:fltVal val="0"/>
                                              </p:val>
                                            </p:tav>
                                            <p:tav tm="100000">
                                              <p:val>
                                                <p:strVal val="#ppt_h"/>
                                              </p:val>
                                            </p:tav>
                                          </p:tavLst>
                                        </p:anim>
                                        <p:animEffect transition="in" filter="fade">
                                          <p:cBhvr>
                                            <p:cTn id="14" dur="500"/>
                                            <p:tgtEl>
                                              <p:spTgt spid="30"/>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par>
                              <p:cTn id="25" fill="hold">
                                <p:stCondLst>
                                  <p:cond delay="2000"/>
                                </p:stCondLst>
                                <p:childTnLst>
                                  <p:par>
                                    <p:cTn id="26" presetID="22" presetClass="entr" presetSubtype="4" fill="hold"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500"/>
                                            <p:tgtEl>
                                              <p:spTgt spid="47"/>
                                            </p:tgtEl>
                                          </p:cBhvr>
                                        </p:animEffect>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wipe(down)">
                                          <p:cBhvr>
                                            <p:cTn id="36" dur="500"/>
                                            <p:tgtEl>
                                              <p:spTgt spid="31"/>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49"/>
                                            </p:tgtEl>
                                            <p:attrNameLst>
                                              <p:attrName>style.visibility</p:attrName>
                                            </p:attrNameLst>
                                          </p:cBhvr>
                                          <p:to>
                                            <p:strVal val="visible"/>
                                          </p:to>
                                        </p:set>
                                        <p:animEffect transition="in" filter="fade">
                                          <p:cBhvr>
                                            <p:cTn id="40" dur="500"/>
                                            <p:tgtEl>
                                              <p:spTgt spid="49"/>
                                            </p:tgtEl>
                                          </p:cBhvr>
                                        </p:animEffect>
                                      </p:childTnLst>
                                    </p:cTn>
                                  </p:par>
                                </p:childTnLst>
                              </p:cTn>
                            </p:par>
                            <p:par>
                              <p:cTn id="41" fill="hold">
                                <p:stCondLst>
                                  <p:cond delay="4000"/>
                                </p:stCondLst>
                                <p:childTnLst>
                                  <p:par>
                                    <p:cTn id="42" presetID="22" presetClass="entr" presetSubtype="4" fill="hold"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500"/>
                                            <p:tgtEl>
                                              <p:spTgt spid="45"/>
                                            </p:tgtEl>
                                          </p:cBhvr>
                                        </p:animEffect>
                                      </p:childTnLst>
                                    </p:cTn>
                                  </p:par>
                                </p:childTnLst>
                              </p:cTn>
                            </p:par>
                            <p:par>
                              <p:cTn id="49" fill="hold">
                                <p:stCondLst>
                                  <p:cond delay="5000"/>
                                </p:stCondLst>
                                <p:childTnLst>
                                  <p:par>
                                    <p:cTn id="50" presetID="22" presetClass="entr" presetSubtype="4" fill="hold"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wipe(down)">
                                          <p:cBhvr>
                                            <p:cTn id="52" dur="500"/>
                                            <p:tgtEl>
                                              <p:spTgt spid="34"/>
                                            </p:tgtEl>
                                          </p:cBhvr>
                                        </p:animEffect>
                                      </p:childTnLst>
                                    </p:cTn>
                                  </p:par>
                                </p:childTnLst>
                              </p:cTn>
                            </p:par>
                            <p:par>
                              <p:cTn id="53" fill="hold">
                                <p:stCondLst>
                                  <p:cond delay="5500"/>
                                </p:stCondLst>
                                <p:childTnLst>
                                  <p:par>
                                    <p:cTn id="54" presetID="10" presetClass="entr" presetSubtype="0" fill="hold" grpId="0" nodeType="after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500"/>
                                            <p:tgtEl>
                                              <p:spTgt spid="46"/>
                                            </p:tgtEl>
                                          </p:cBhvr>
                                        </p:animEffect>
                                      </p:childTnLst>
                                    </p:cTn>
                                  </p:par>
                                </p:childTnLst>
                              </p:cTn>
                            </p:par>
                            <p:par>
                              <p:cTn id="57" fill="hold">
                                <p:stCondLst>
                                  <p:cond delay="6000"/>
                                </p:stCondLst>
                                <p:childTnLst>
                                  <p:par>
                                    <p:cTn id="58" presetID="22" presetClass="entr" presetSubtype="4" fill="hold"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wipe(down)">
                                          <p:cBhvr>
                                            <p:cTn id="60" dur="500"/>
                                            <p:tgtEl>
                                              <p:spTgt spid="35"/>
                                            </p:tgtEl>
                                          </p:cBhvr>
                                        </p:animEffect>
                                      </p:childTnLst>
                                    </p:cTn>
                                  </p:par>
                                </p:childTnLst>
                              </p:cTn>
                            </p:par>
                            <p:par>
                              <p:cTn id="61" fill="hold">
                                <p:stCondLst>
                                  <p:cond delay="6500"/>
                                </p:stCondLst>
                                <p:childTnLst>
                                  <p:par>
                                    <p:cTn id="62" presetID="10" presetClass="entr" presetSubtype="0"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animBg="1"/>
          <p:bldP spid="36" grpId="0"/>
          <p:bldP spid="45" grpId="0" animBg="1"/>
          <p:bldP spid="46" grpId="0" animBg="1"/>
          <p:bldP spid="47" grpId="0" animBg="1"/>
          <p:bldP spid="48" grpId="0" animBg="1"/>
          <p:bldP spid="49" grpId="0" animBg="1"/>
          <p:bldP spid="5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0-#ppt_w/2"/>
                                              </p:val>
                                            </p:tav>
                                            <p:tav tm="100000">
                                              <p:val>
                                                <p:strVal val="#ppt_x"/>
                                              </p:val>
                                            </p:tav>
                                          </p:tavLst>
                                        </p:anim>
                                        <p:anim calcmode="lin" valueType="num">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p:cTn id="12" dur="500" fill="hold"/>
                                            <p:tgtEl>
                                              <p:spTgt spid="30"/>
                                            </p:tgtEl>
                                            <p:attrNameLst>
                                              <p:attrName>ppt_w</p:attrName>
                                            </p:attrNameLst>
                                          </p:cBhvr>
                                          <p:tavLst>
                                            <p:tav tm="0">
                                              <p:val>
                                                <p:fltVal val="0"/>
                                              </p:val>
                                            </p:tav>
                                            <p:tav tm="100000">
                                              <p:val>
                                                <p:strVal val="#ppt_w"/>
                                              </p:val>
                                            </p:tav>
                                          </p:tavLst>
                                        </p:anim>
                                        <p:anim calcmode="lin" valueType="num">
                                          <p:cBhvr>
                                            <p:cTn id="13" dur="500" fill="hold"/>
                                            <p:tgtEl>
                                              <p:spTgt spid="30"/>
                                            </p:tgtEl>
                                            <p:attrNameLst>
                                              <p:attrName>ppt_h</p:attrName>
                                            </p:attrNameLst>
                                          </p:cBhvr>
                                          <p:tavLst>
                                            <p:tav tm="0">
                                              <p:val>
                                                <p:fltVal val="0"/>
                                              </p:val>
                                            </p:tav>
                                            <p:tav tm="100000">
                                              <p:val>
                                                <p:strVal val="#ppt_h"/>
                                              </p:val>
                                            </p:tav>
                                          </p:tavLst>
                                        </p:anim>
                                        <p:animEffect transition="in" filter="fade">
                                          <p:cBhvr>
                                            <p:cTn id="14" dur="500"/>
                                            <p:tgtEl>
                                              <p:spTgt spid="30"/>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par>
                              <p:cTn id="25" fill="hold">
                                <p:stCondLst>
                                  <p:cond delay="2000"/>
                                </p:stCondLst>
                                <p:childTnLst>
                                  <p:par>
                                    <p:cTn id="26" presetID="22" presetClass="entr" presetSubtype="4" fill="hold"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500"/>
                                            <p:tgtEl>
                                              <p:spTgt spid="47"/>
                                            </p:tgtEl>
                                          </p:cBhvr>
                                        </p:animEffect>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wipe(down)">
                                          <p:cBhvr>
                                            <p:cTn id="36" dur="500"/>
                                            <p:tgtEl>
                                              <p:spTgt spid="31"/>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49"/>
                                            </p:tgtEl>
                                            <p:attrNameLst>
                                              <p:attrName>style.visibility</p:attrName>
                                            </p:attrNameLst>
                                          </p:cBhvr>
                                          <p:to>
                                            <p:strVal val="visible"/>
                                          </p:to>
                                        </p:set>
                                        <p:animEffect transition="in" filter="fade">
                                          <p:cBhvr>
                                            <p:cTn id="40" dur="500"/>
                                            <p:tgtEl>
                                              <p:spTgt spid="49"/>
                                            </p:tgtEl>
                                          </p:cBhvr>
                                        </p:animEffect>
                                      </p:childTnLst>
                                    </p:cTn>
                                  </p:par>
                                </p:childTnLst>
                              </p:cTn>
                            </p:par>
                            <p:par>
                              <p:cTn id="41" fill="hold">
                                <p:stCondLst>
                                  <p:cond delay="4000"/>
                                </p:stCondLst>
                                <p:childTnLst>
                                  <p:par>
                                    <p:cTn id="42" presetID="22" presetClass="entr" presetSubtype="4" fill="hold"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500"/>
                                            <p:tgtEl>
                                              <p:spTgt spid="45"/>
                                            </p:tgtEl>
                                          </p:cBhvr>
                                        </p:animEffect>
                                      </p:childTnLst>
                                    </p:cTn>
                                  </p:par>
                                </p:childTnLst>
                              </p:cTn>
                            </p:par>
                            <p:par>
                              <p:cTn id="49" fill="hold">
                                <p:stCondLst>
                                  <p:cond delay="5000"/>
                                </p:stCondLst>
                                <p:childTnLst>
                                  <p:par>
                                    <p:cTn id="50" presetID="22" presetClass="entr" presetSubtype="4" fill="hold"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wipe(down)">
                                          <p:cBhvr>
                                            <p:cTn id="52" dur="500"/>
                                            <p:tgtEl>
                                              <p:spTgt spid="34"/>
                                            </p:tgtEl>
                                          </p:cBhvr>
                                        </p:animEffect>
                                      </p:childTnLst>
                                    </p:cTn>
                                  </p:par>
                                </p:childTnLst>
                              </p:cTn>
                            </p:par>
                            <p:par>
                              <p:cTn id="53" fill="hold">
                                <p:stCondLst>
                                  <p:cond delay="5500"/>
                                </p:stCondLst>
                                <p:childTnLst>
                                  <p:par>
                                    <p:cTn id="54" presetID="10" presetClass="entr" presetSubtype="0" fill="hold" grpId="0" nodeType="after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500"/>
                                            <p:tgtEl>
                                              <p:spTgt spid="46"/>
                                            </p:tgtEl>
                                          </p:cBhvr>
                                        </p:animEffect>
                                      </p:childTnLst>
                                    </p:cTn>
                                  </p:par>
                                </p:childTnLst>
                              </p:cTn>
                            </p:par>
                            <p:par>
                              <p:cTn id="57" fill="hold">
                                <p:stCondLst>
                                  <p:cond delay="6000"/>
                                </p:stCondLst>
                                <p:childTnLst>
                                  <p:par>
                                    <p:cTn id="58" presetID="22" presetClass="entr" presetSubtype="4" fill="hold"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wipe(down)">
                                          <p:cBhvr>
                                            <p:cTn id="60" dur="500"/>
                                            <p:tgtEl>
                                              <p:spTgt spid="35"/>
                                            </p:tgtEl>
                                          </p:cBhvr>
                                        </p:animEffect>
                                      </p:childTnLst>
                                    </p:cTn>
                                  </p:par>
                                </p:childTnLst>
                              </p:cTn>
                            </p:par>
                            <p:par>
                              <p:cTn id="61" fill="hold">
                                <p:stCondLst>
                                  <p:cond delay="6500"/>
                                </p:stCondLst>
                                <p:childTnLst>
                                  <p:par>
                                    <p:cTn id="62" presetID="10" presetClass="entr" presetSubtype="0"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0" grpId="0" animBg="1"/>
          <p:bldP spid="36" grpId="0"/>
          <p:bldP spid="45" grpId="0" animBg="1"/>
          <p:bldP spid="46" grpId="0" animBg="1"/>
          <p:bldP spid="47" grpId="0" animBg="1"/>
          <p:bldP spid="48" grpId="0" animBg="1"/>
          <p:bldP spid="49" grpId="0" animBg="1"/>
          <p:bldP spid="51"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rotWithShape="1">
          <a:blip r:embed="rId1" cstate="screen"/>
          <a:srcRect l="8889" t="17778" r="2223"/>
          <a:stretch>
            <a:fillRect/>
          </a:stretch>
        </p:blipFill>
        <p:spPr>
          <a:xfrm>
            <a:off x="4690577" y="2870628"/>
            <a:ext cx="5534674" cy="3413049"/>
          </a:xfrm>
          <a:prstGeom prst="rect">
            <a:avLst/>
          </a:prstGeom>
        </p:spPr>
      </p:pic>
      <p:grpSp>
        <p:nvGrpSpPr>
          <p:cNvPr id="10" name="组合 9"/>
          <p:cNvGrpSpPr/>
          <p:nvPr/>
        </p:nvGrpSpPr>
        <p:grpSpPr>
          <a:xfrm>
            <a:off x="1098542" y="1234335"/>
            <a:ext cx="3354702" cy="5049344"/>
            <a:chOff x="2365869" y="1491917"/>
            <a:chExt cx="3354702" cy="5049344"/>
          </a:xfrm>
        </p:grpSpPr>
        <p:sp>
          <p:nvSpPr>
            <p:cNvPr id="8" name="矩形 7"/>
            <p:cNvSpPr/>
            <p:nvPr/>
          </p:nvSpPr>
          <p:spPr>
            <a:xfrm>
              <a:off x="2365870" y="1491917"/>
              <a:ext cx="3354701" cy="5049344"/>
            </a:xfrm>
            <a:prstGeom prst="rect">
              <a:avLst/>
            </a:prstGeom>
            <a:no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2365869" y="6320589"/>
              <a:ext cx="3354701" cy="220671"/>
            </a:xfrm>
            <a:prstGeom prst="rect">
              <a:avLst/>
            </a:prstGeom>
            <a:solidFill>
              <a:srgbClr val="857961"/>
            </a:solid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文本框 10"/>
          <p:cNvSpPr txBox="1"/>
          <p:nvPr/>
        </p:nvSpPr>
        <p:spPr>
          <a:xfrm>
            <a:off x="1212829" y="2580962"/>
            <a:ext cx="3359081" cy="2646878"/>
          </a:xfrm>
          <a:prstGeom prst="rect">
            <a:avLst/>
          </a:prstGeom>
          <a:noFill/>
        </p:spPr>
        <p:txBody>
          <a:bodyPr wrap="square" rtlCol="0">
            <a:spAutoFit/>
          </a:bodyPr>
          <a:lstStyle/>
          <a:p>
            <a:pPr algn="ctr"/>
            <a:r>
              <a:rPr lang="en-US" altLang="zh-CN" sz="16600" dirty="0" smtClean="0">
                <a:solidFill>
                  <a:srgbClr val="857961"/>
                </a:solidFill>
                <a:cs typeface="+mn-ea"/>
                <a:sym typeface="+mn-lt"/>
              </a:rPr>
              <a:t>02</a:t>
            </a:r>
            <a:endParaRPr lang="zh-CN" altLang="en-US" sz="16600" dirty="0">
              <a:solidFill>
                <a:srgbClr val="857961"/>
              </a:solidFill>
              <a:cs typeface="+mn-ea"/>
              <a:sym typeface="+mn-lt"/>
            </a:endParaRPr>
          </a:p>
        </p:txBody>
      </p:sp>
      <p:sp>
        <p:nvSpPr>
          <p:cNvPr id="15" name="椭圆 14"/>
          <p:cNvSpPr/>
          <p:nvPr/>
        </p:nvSpPr>
        <p:spPr>
          <a:xfrm>
            <a:off x="9972589" y="-1693533"/>
            <a:ext cx="4564161" cy="456416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457864" y="-5269962"/>
            <a:ext cx="6404901" cy="640490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4561930" y="1899101"/>
            <a:ext cx="5891657" cy="830997"/>
          </a:xfrm>
          <a:prstGeom prst="rect">
            <a:avLst/>
          </a:prstGeom>
          <a:noFill/>
        </p:spPr>
        <p:txBody>
          <a:bodyPr wrap="square" rtlCol="0">
            <a:spAutoFit/>
          </a:bodyPr>
          <a:lstStyle/>
          <a:p>
            <a:r>
              <a:rPr lang="zh-CN" altLang="en-US" sz="4800" dirty="0">
                <a:solidFill>
                  <a:schemeClr val="tx1">
                    <a:lumMod val="65000"/>
                    <a:lumOff val="35000"/>
                  </a:schemeClr>
                </a:solidFill>
                <a:cs typeface="+mn-ea"/>
                <a:sym typeface="+mn-lt"/>
              </a:rPr>
              <a:t>如何建设好团队文化</a:t>
            </a:r>
            <a:endParaRPr lang="zh-CN" altLang="en-US" sz="4800"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40000">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14:bounceEnd="40000">
                                          <p:cBhvr additive="base">
                                            <p:cTn id="7" dur="500" fill="hold"/>
                                            <p:tgtEl>
                                              <p:spTgt spid="16"/>
                                            </p:tgtEl>
                                            <p:attrNameLst>
                                              <p:attrName>ppt_x</p:attrName>
                                            </p:attrNameLst>
                                          </p:cBhvr>
                                          <p:tavLst>
                                            <p:tav tm="0">
                                              <p:val>
                                                <p:strVal val="#ppt_x"/>
                                              </p:val>
                                            </p:tav>
                                            <p:tav tm="100000">
                                              <p:val>
                                                <p:strVal val="#ppt_x"/>
                                              </p:val>
                                            </p:tav>
                                          </p:tavLst>
                                        </p:anim>
                                        <p:anim calcmode="lin" valueType="num" p14:bounceEnd="40000">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4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4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40000">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14:presetBounceEnd="40000">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14:bounceEnd="40000">
                                          <p:cBhvr additive="base">
                                            <p:cTn id="28"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14:presetBounceEnd="42000">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14:bounceEnd="42000">
                                          <p:cBhvr additive="base">
                                            <p:cTn id="32" dur="500" fill="hold"/>
                                            <p:tgtEl>
                                              <p:spTgt spid="5"/>
                                            </p:tgtEl>
                                            <p:attrNameLst>
                                              <p:attrName>ppt_x</p:attrName>
                                            </p:attrNameLst>
                                          </p:cBhvr>
                                          <p:tavLst>
                                            <p:tav tm="0">
                                              <p:val>
                                                <p:strVal val="#ppt_x"/>
                                              </p:val>
                                            </p:tav>
                                            <p:tav tm="100000">
                                              <p:val>
                                                <p:strVal val="#ppt_x"/>
                                              </p:val>
                                            </p:tav>
                                          </p:tavLst>
                                        </p:anim>
                                        <p:anim calcmode="lin" valueType="num" p14:bounceEnd="42000">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文本框 50"/>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如何建设好团队文化</a:t>
            </a:r>
            <a:endParaRPr lang="zh-CN" altLang="en-US" sz="2800" dirty="0">
              <a:solidFill>
                <a:srgbClr val="857961"/>
              </a:solidFill>
              <a:cs typeface="+mn-ea"/>
              <a:sym typeface="+mn-lt"/>
            </a:endParaRPr>
          </a:p>
        </p:txBody>
      </p:sp>
      <p:grpSp>
        <p:nvGrpSpPr>
          <p:cNvPr id="3" name="组合 2"/>
          <p:cNvGrpSpPr/>
          <p:nvPr/>
        </p:nvGrpSpPr>
        <p:grpSpPr>
          <a:xfrm>
            <a:off x="1786000" y="1497196"/>
            <a:ext cx="8620001" cy="1062864"/>
            <a:chOff x="1786000" y="1497196"/>
            <a:chExt cx="8620001" cy="1062864"/>
          </a:xfrm>
        </p:grpSpPr>
        <p:sp>
          <p:nvSpPr>
            <p:cNvPr id="50" name="Rectangle 14"/>
            <p:cNvSpPr/>
            <p:nvPr/>
          </p:nvSpPr>
          <p:spPr>
            <a:xfrm>
              <a:off x="1786000" y="1497196"/>
              <a:ext cx="8620001" cy="1062864"/>
            </a:xfrm>
            <a:prstGeom prst="rect">
              <a:avLst/>
            </a:prstGeom>
            <a:noFill/>
            <a:ln w="31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2" name="Rectangle 49"/>
            <p:cNvSpPr/>
            <p:nvPr/>
          </p:nvSpPr>
          <p:spPr>
            <a:xfrm>
              <a:off x="1958223" y="1629357"/>
              <a:ext cx="8275554" cy="798545"/>
            </a:xfrm>
            <a:prstGeom prst="rect">
              <a:avLst/>
            </a:prstGeom>
            <a:solidFill>
              <a:srgbClr val="85796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3" name="Rectangle 47"/>
            <p:cNvSpPr/>
            <p:nvPr/>
          </p:nvSpPr>
          <p:spPr>
            <a:xfrm>
              <a:off x="2976927" y="1504572"/>
              <a:ext cx="6238146" cy="825419"/>
            </a:xfrm>
            <a:prstGeom prst="rect">
              <a:avLst/>
            </a:prstGeom>
          </p:spPr>
          <p:txBody>
            <a:bodyPr wrap="square">
              <a:spAutoFit/>
            </a:bodyPr>
            <a:lstStyle/>
            <a:p>
              <a:pPr lvl="0" algn="ctr">
                <a:lnSpc>
                  <a:spcPct val="150000"/>
                </a:lnSpc>
                <a:defRPr/>
              </a:pPr>
              <a:r>
                <a:rPr lang="zh-CN" altLang="en-US" sz="3600" dirty="0">
                  <a:solidFill>
                    <a:prstClr val="white"/>
                  </a:solidFill>
                  <a:effectLst>
                    <a:outerShdw blurRad="38100" dist="38100" dir="2700000" algn="tl">
                      <a:srgbClr val="000000">
                        <a:alpha val="43137"/>
                      </a:srgbClr>
                    </a:outerShdw>
                  </a:effectLst>
                  <a:cs typeface="+mn-ea"/>
                  <a:sym typeface="+mn-lt"/>
                </a:rPr>
                <a:t>如何树立团队愿景？</a:t>
              </a:r>
              <a:endParaRPr kumimoji="0" lang="zh-CN" alt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cs typeface="+mn-ea"/>
                <a:sym typeface="+mn-lt"/>
              </a:endParaRPr>
            </a:p>
          </p:txBody>
        </p:sp>
      </p:grpSp>
      <p:grpSp>
        <p:nvGrpSpPr>
          <p:cNvPr id="2" name="组合 1"/>
          <p:cNvGrpSpPr/>
          <p:nvPr/>
        </p:nvGrpSpPr>
        <p:grpSpPr>
          <a:xfrm>
            <a:off x="1931010" y="3507773"/>
            <a:ext cx="1248288" cy="655529"/>
            <a:chOff x="1863486" y="2805664"/>
            <a:chExt cx="1248288" cy="655529"/>
          </a:xfrm>
        </p:grpSpPr>
        <p:sp>
          <p:nvSpPr>
            <p:cNvPr id="55" name="Oval 26"/>
            <p:cNvSpPr/>
            <p:nvPr/>
          </p:nvSpPr>
          <p:spPr>
            <a:xfrm>
              <a:off x="1863486" y="2843640"/>
              <a:ext cx="1227000" cy="617553"/>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66" name="Rectangle 47"/>
            <p:cNvSpPr/>
            <p:nvPr/>
          </p:nvSpPr>
          <p:spPr>
            <a:xfrm>
              <a:off x="1863486" y="2805664"/>
              <a:ext cx="1248288" cy="581057"/>
            </a:xfrm>
            <a:prstGeom prst="rect">
              <a:avLst/>
            </a:prstGeom>
          </p:spPr>
          <p:txBody>
            <a:bodyPr wrap="square">
              <a:spAutoFit/>
            </a:body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cs typeface="+mn-ea"/>
                  <a:sym typeface="+mn-lt"/>
                </a:rPr>
                <a:t>明确</a:t>
              </a:r>
              <a:endParaRPr lang="zh-CN" altLang="en-US" sz="2400" dirty="0">
                <a:solidFill>
                  <a:prstClr val="white"/>
                </a:solidFill>
                <a:effectLst>
                  <a:outerShdw blurRad="38100" dist="38100" dir="2700000" algn="tl">
                    <a:srgbClr val="000000">
                      <a:alpha val="43137"/>
                    </a:srgbClr>
                  </a:outerShdw>
                </a:effectLst>
                <a:cs typeface="+mn-ea"/>
                <a:sym typeface="+mn-lt"/>
              </a:endParaRPr>
            </a:p>
          </p:txBody>
        </p:sp>
      </p:grpSp>
      <p:grpSp>
        <p:nvGrpSpPr>
          <p:cNvPr id="67" name="组合 66"/>
          <p:cNvGrpSpPr/>
          <p:nvPr/>
        </p:nvGrpSpPr>
        <p:grpSpPr>
          <a:xfrm>
            <a:off x="6633996" y="3507773"/>
            <a:ext cx="1248288" cy="655529"/>
            <a:chOff x="1863486" y="2805664"/>
            <a:chExt cx="1248288" cy="655529"/>
          </a:xfrm>
        </p:grpSpPr>
        <p:sp>
          <p:nvSpPr>
            <p:cNvPr id="68" name="Oval 26"/>
            <p:cNvSpPr/>
            <p:nvPr/>
          </p:nvSpPr>
          <p:spPr>
            <a:xfrm>
              <a:off x="1863486" y="2843640"/>
              <a:ext cx="1227000" cy="617553"/>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69" name="Rectangle 47"/>
            <p:cNvSpPr/>
            <p:nvPr/>
          </p:nvSpPr>
          <p:spPr>
            <a:xfrm>
              <a:off x="1863486" y="2805664"/>
              <a:ext cx="1248288" cy="581057"/>
            </a:xfrm>
            <a:prstGeom prst="rect">
              <a:avLst/>
            </a:prstGeom>
          </p:spPr>
          <p:txBody>
            <a:bodyPr wrap="square">
              <a:spAutoFit/>
            </a:body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cs typeface="+mn-ea"/>
                  <a:sym typeface="+mn-lt"/>
                </a:rPr>
                <a:t>认可</a:t>
              </a:r>
              <a:endParaRPr lang="zh-CN" altLang="en-US" sz="2400" dirty="0">
                <a:solidFill>
                  <a:prstClr val="white"/>
                </a:solidFill>
                <a:effectLst>
                  <a:outerShdw blurRad="38100" dist="38100" dir="2700000" algn="tl">
                    <a:srgbClr val="000000">
                      <a:alpha val="43137"/>
                    </a:srgbClr>
                  </a:outerShdw>
                </a:effectLst>
                <a:cs typeface="+mn-ea"/>
                <a:sym typeface="+mn-lt"/>
              </a:endParaRPr>
            </a:p>
          </p:txBody>
        </p:sp>
      </p:grpSp>
      <p:grpSp>
        <p:nvGrpSpPr>
          <p:cNvPr id="70" name="组合 69"/>
          <p:cNvGrpSpPr/>
          <p:nvPr/>
        </p:nvGrpSpPr>
        <p:grpSpPr>
          <a:xfrm>
            <a:off x="8985489" y="3507773"/>
            <a:ext cx="1248288" cy="655529"/>
            <a:chOff x="1863486" y="2805664"/>
            <a:chExt cx="1248288" cy="655529"/>
          </a:xfrm>
        </p:grpSpPr>
        <p:sp>
          <p:nvSpPr>
            <p:cNvPr id="71" name="Oval 26"/>
            <p:cNvSpPr/>
            <p:nvPr/>
          </p:nvSpPr>
          <p:spPr>
            <a:xfrm>
              <a:off x="1863486" y="2843640"/>
              <a:ext cx="1227000" cy="617553"/>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72" name="Rectangle 47"/>
            <p:cNvSpPr/>
            <p:nvPr/>
          </p:nvSpPr>
          <p:spPr>
            <a:xfrm>
              <a:off x="1863486" y="2805664"/>
              <a:ext cx="1248288" cy="581057"/>
            </a:xfrm>
            <a:prstGeom prst="rect">
              <a:avLst/>
            </a:prstGeom>
          </p:spPr>
          <p:txBody>
            <a:bodyPr wrap="square">
              <a:spAutoFit/>
            </a:body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cs typeface="+mn-ea"/>
                  <a:sym typeface="+mn-lt"/>
                </a:rPr>
                <a:t>坚定</a:t>
              </a:r>
              <a:endParaRPr lang="zh-CN" altLang="en-US" sz="2400" dirty="0">
                <a:solidFill>
                  <a:prstClr val="white"/>
                </a:solidFill>
                <a:effectLst>
                  <a:outerShdw blurRad="38100" dist="38100" dir="2700000" algn="tl">
                    <a:srgbClr val="000000">
                      <a:alpha val="43137"/>
                    </a:srgbClr>
                  </a:outerShdw>
                </a:effectLst>
                <a:cs typeface="+mn-ea"/>
                <a:sym typeface="+mn-lt"/>
              </a:endParaRPr>
            </a:p>
          </p:txBody>
        </p:sp>
      </p:grpSp>
      <p:grpSp>
        <p:nvGrpSpPr>
          <p:cNvPr id="73" name="组合 72"/>
          <p:cNvGrpSpPr/>
          <p:nvPr/>
        </p:nvGrpSpPr>
        <p:grpSpPr>
          <a:xfrm>
            <a:off x="4282503" y="3507773"/>
            <a:ext cx="1248288" cy="655529"/>
            <a:chOff x="1863486" y="2805664"/>
            <a:chExt cx="1248288" cy="655529"/>
          </a:xfrm>
        </p:grpSpPr>
        <p:sp>
          <p:nvSpPr>
            <p:cNvPr id="74" name="Oval 26"/>
            <p:cNvSpPr/>
            <p:nvPr/>
          </p:nvSpPr>
          <p:spPr>
            <a:xfrm>
              <a:off x="1863486" y="2843640"/>
              <a:ext cx="1227000" cy="617553"/>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75" name="Rectangle 47"/>
            <p:cNvSpPr/>
            <p:nvPr/>
          </p:nvSpPr>
          <p:spPr>
            <a:xfrm>
              <a:off x="1863486" y="2805664"/>
              <a:ext cx="1248288" cy="581057"/>
            </a:xfrm>
            <a:prstGeom prst="rect">
              <a:avLst/>
            </a:prstGeom>
          </p:spPr>
          <p:txBody>
            <a:bodyPr wrap="square">
              <a:spAutoFit/>
            </a:body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cs typeface="+mn-ea"/>
                  <a:sym typeface="+mn-lt"/>
                </a:rPr>
                <a:t>远大</a:t>
              </a:r>
              <a:endParaRPr lang="zh-CN" altLang="en-US" sz="2400" dirty="0">
                <a:solidFill>
                  <a:prstClr val="white"/>
                </a:solidFill>
                <a:effectLst>
                  <a:outerShdw blurRad="38100" dist="38100" dir="2700000" algn="tl">
                    <a:srgbClr val="000000">
                      <a:alpha val="43137"/>
                    </a:srgbClr>
                  </a:outerShdw>
                </a:effectLst>
                <a:cs typeface="+mn-ea"/>
                <a:sym typeface="+mn-lt"/>
              </a:endParaRPr>
            </a:p>
          </p:txBody>
        </p:sp>
      </p:grpSp>
      <p:sp>
        <p:nvSpPr>
          <p:cNvPr id="76" name="文本框 75"/>
          <p:cNvSpPr txBox="1"/>
          <p:nvPr/>
        </p:nvSpPr>
        <p:spPr>
          <a:xfrm>
            <a:off x="8810066" y="4431834"/>
            <a:ext cx="1933132" cy="118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lnSpc>
                <a:spcPct val="150000"/>
              </a:lnSpc>
            </a:pPr>
            <a:r>
              <a:rPr lang="zh-CN" altLang="en-US" b="1" dirty="0">
                <a:latin typeface="+mn-lt"/>
                <a:ea typeface="+mn-ea"/>
                <a:cs typeface="+mn-ea"/>
                <a:sym typeface="+mn-lt"/>
              </a:rPr>
              <a:t>为着目标不懈努力，坚持到底</a:t>
            </a:r>
            <a:endParaRPr lang="zh-CN" altLang="en-US" b="1" dirty="0">
              <a:latin typeface="+mn-lt"/>
              <a:ea typeface="+mn-ea"/>
              <a:cs typeface="+mn-ea"/>
              <a:sym typeface="+mn-lt"/>
            </a:endParaRPr>
          </a:p>
        </p:txBody>
      </p:sp>
      <p:sp>
        <p:nvSpPr>
          <p:cNvPr id="77" name="文本框 76"/>
          <p:cNvSpPr txBox="1"/>
          <p:nvPr/>
        </p:nvSpPr>
        <p:spPr>
          <a:xfrm>
            <a:off x="1577944" y="4443860"/>
            <a:ext cx="1933132" cy="118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lnSpc>
                <a:spcPct val="150000"/>
              </a:lnSpc>
            </a:pPr>
            <a:r>
              <a:rPr lang="zh-CN" altLang="en-US" b="1" dirty="0">
                <a:latin typeface="+mn-lt"/>
                <a:ea typeface="+mn-ea"/>
                <a:cs typeface="+mn-ea"/>
                <a:sym typeface="+mn-lt"/>
              </a:rPr>
              <a:t>每个人想要达到什么目的，团队发展目标，市场拓展前景</a:t>
            </a:r>
            <a:endParaRPr lang="zh-CN" altLang="en-US" b="1" dirty="0">
              <a:latin typeface="+mn-lt"/>
              <a:ea typeface="+mn-ea"/>
              <a:cs typeface="+mn-ea"/>
              <a:sym typeface="+mn-lt"/>
            </a:endParaRPr>
          </a:p>
        </p:txBody>
      </p:sp>
      <p:sp>
        <p:nvSpPr>
          <p:cNvPr id="78" name="文本框 77"/>
          <p:cNvSpPr txBox="1"/>
          <p:nvPr/>
        </p:nvSpPr>
        <p:spPr>
          <a:xfrm>
            <a:off x="3878165" y="4443860"/>
            <a:ext cx="2005651" cy="118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lnSpc>
                <a:spcPct val="150000"/>
              </a:lnSpc>
            </a:pPr>
            <a:r>
              <a:rPr lang="zh-CN" altLang="en-US" b="1" dirty="0">
                <a:latin typeface="+mn-lt"/>
                <a:ea typeface="+mn-ea"/>
                <a:cs typeface="+mn-ea"/>
                <a:sym typeface="+mn-lt"/>
              </a:rPr>
              <a:t>增强吸引力，激发潜力</a:t>
            </a:r>
            <a:endParaRPr lang="zh-CN" altLang="en-US" b="1" dirty="0">
              <a:latin typeface="+mn-lt"/>
              <a:ea typeface="+mn-ea"/>
              <a:cs typeface="+mn-ea"/>
              <a:sym typeface="+mn-lt"/>
            </a:endParaRPr>
          </a:p>
        </p:txBody>
      </p:sp>
      <p:sp>
        <p:nvSpPr>
          <p:cNvPr id="79" name="文本框 78"/>
          <p:cNvSpPr txBox="1"/>
          <p:nvPr/>
        </p:nvSpPr>
        <p:spPr>
          <a:xfrm>
            <a:off x="6395796" y="4443860"/>
            <a:ext cx="1933132" cy="118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lnSpc>
                <a:spcPct val="150000"/>
              </a:lnSpc>
            </a:pPr>
            <a:r>
              <a:rPr lang="zh-CN" altLang="en-US" b="1" dirty="0">
                <a:latin typeface="+mn-lt"/>
                <a:ea typeface="+mn-ea"/>
                <a:cs typeface="+mn-ea"/>
                <a:sym typeface="+mn-lt"/>
              </a:rPr>
              <a:t>符合成员的价值观，共同奋战</a:t>
            </a:r>
            <a:endParaRPr lang="zh-CN" altLang="en-US" b="1" dirty="0">
              <a:latin typeface="+mn-lt"/>
              <a:ea typeface="+mn-ea"/>
              <a:cs typeface="+mn-ea"/>
              <a:sym typeface="+mn-lt"/>
            </a:endParaRPr>
          </a:p>
        </p:txBody>
      </p:sp>
      <p:sp>
        <p:nvSpPr>
          <p:cNvPr id="80" name="Freeform 403"/>
          <p:cNvSpPr>
            <a:spLocks noEditPoints="1"/>
          </p:cNvSpPr>
          <p:nvPr/>
        </p:nvSpPr>
        <p:spPr bwMode="auto">
          <a:xfrm>
            <a:off x="7032744" y="2924175"/>
            <a:ext cx="403225" cy="504825"/>
          </a:xfrm>
          <a:custGeom>
            <a:avLst/>
            <a:gdLst>
              <a:gd name="T0" fmla="*/ 68 w 127"/>
              <a:gd name="T1" fmla="*/ 94 h 159"/>
              <a:gd name="T2" fmla="*/ 63 w 127"/>
              <a:gd name="T3" fmla="*/ 94 h 159"/>
              <a:gd name="T4" fmla="*/ 53 w 127"/>
              <a:gd name="T5" fmla="*/ 100 h 159"/>
              <a:gd name="T6" fmla="*/ 53 w 127"/>
              <a:gd name="T7" fmla="*/ 105 h 159"/>
              <a:gd name="T8" fmla="*/ 61 w 127"/>
              <a:gd name="T9" fmla="*/ 105 h 159"/>
              <a:gd name="T10" fmla="*/ 61 w 127"/>
              <a:gd name="T11" fmla="*/ 128 h 159"/>
              <a:gd name="T12" fmla="*/ 56 w 127"/>
              <a:gd name="T13" fmla="*/ 128 h 159"/>
              <a:gd name="T14" fmla="*/ 56 w 127"/>
              <a:gd name="T15" fmla="*/ 133 h 159"/>
              <a:gd name="T16" fmla="*/ 73 w 127"/>
              <a:gd name="T17" fmla="*/ 133 h 159"/>
              <a:gd name="T18" fmla="*/ 73 w 127"/>
              <a:gd name="T19" fmla="*/ 128 h 159"/>
              <a:gd name="T20" fmla="*/ 68 w 127"/>
              <a:gd name="T21" fmla="*/ 128 h 159"/>
              <a:gd name="T22" fmla="*/ 68 w 127"/>
              <a:gd name="T23" fmla="*/ 94 h 159"/>
              <a:gd name="T24" fmla="*/ 127 w 127"/>
              <a:gd name="T25" fmla="*/ 24 h 159"/>
              <a:gd name="T26" fmla="*/ 118 w 127"/>
              <a:gd name="T27" fmla="*/ 16 h 159"/>
              <a:gd name="T28" fmla="*/ 89 w 127"/>
              <a:gd name="T29" fmla="*/ 76 h 159"/>
              <a:gd name="T30" fmla="*/ 79 w 127"/>
              <a:gd name="T31" fmla="*/ 71 h 159"/>
              <a:gd name="T32" fmla="*/ 110 w 127"/>
              <a:gd name="T33" fmla="*/ 8 h 159"/>
              <a:gd name="T34" fmla="*/ 102 w 127"/>
              <a:gd name="T35" fmla="*/ 0 h 159"/>
              <a:gd name="T36" fmla="*/ 25 w 127"/>
              <a:gd name="T37" fmla="*/ 0 h 159"/>
              <a:gd name="T38" fmla="*/ 16 w 127"/>
              <a:gd name="T39" fmla="*/ 8 h 159"/>
              <a:gd name="T40" fmla="*/ 47 w 127"/>
              <a:gd name="T41" fmla="*/ 71 h 159"/>
              <a:gd name="T42" fmla="*/ 37 w 127"/>
              <a:gd name="T43" fmla="*/ 76 h 159"/>
              <a:gd name="T44" fmla="*/ 8 w 127"/>
              <a:gd name="T45" fmla="*/ 16 h 159"/>
              <a:gd name="T46" fmla="*/ 0 w 127"/>
              <a:gd name="T47" fmla="*/ 24 h 159"/>
              <a:gd name="T48" fmla="*/ 29 w 127"/>
              <a:gd name="T49" fmla="*/ 84 h 159"/>
              <a:gd name="T50" fmla="*/ 18 w 127"/>
              <a:gd name="T51" fmla="*/ 114 h 159"/>
              <a:gd name="T52" fmla="*/ 63 w 127"/>
              <a:gd name="T53" fmla="*/ 159 h 159"/>
              <a:gd name="T54" fmla="*/ 109 w 127"/>
              <a:gd name="T55" fmla="*/ 114 h 159"/>
              <a:gd name="T56" fmla="*/ 98 w 127"/>
              <a:gd name="T57" fmla="*/ 84 h 159"/>
              <a:gd name="T58" fmla="*/ 127 w 127"/>
              <a:gd name="T59" fmla="*/ 24 h 159"/>
              <a:gd name="T60" fmla="*/ 30 w 127"/>
              <a:gd name="T61" fmla="*/ 11 h 159"/>
              <a:gd name="T62" fmla="*/ 96 w 127"/>
              <a:gd name="T63" fmla="*/ 11 h 159"/>
              <a:gd name="T64" fmla="*/ 91 w 127"/>
              <a:gd name="T65" fmla="*/ 22 h 159"/>
              <a:gd name="T66" fmla="*/ 36 w 127"/>
              <a:gd name="T67" fmla="*/ 22 h 159"/>
              <a:gd name="T68" fmla="*/ 30 w 127"/>
              <a:gd name="T69" fmla="*/ 11 h 159"/>
              <a:gd name="T70" fmla="*/ 41 w 127"/>
              <a:gd name="T71" fmla="*/ 34 h 159"/>
              <a:gd name="T72" fmla="*/ 85 w 127"/>
              <a:gd name="T73" fmla="*/ 34 h 159"/>
              <a:gd name="T74" fmla="*/ 68 w 127"/>
              <a:gd name="T75" fmla="*/ 68 h 159"/>
              <a:gd name="T76" fmla="*/ 63 w 127"/>
              <a:gd name="T77" fmla="*/ 68 h 159"/>
              <a:gd name="T78" fmla="*/ 58 w 127"/>
              <a:gd name="T79" fmla="*/ 68 h 159"/>
              <a:gd name="T80" fmla="*/ 41 w 127"/>
              <a:gd name="T81" fmla="*/ 34 h 159"/>
              <a:gd name="T82" fmla="*/ 99 w 127"/>
              <a:gd name="T83" fmla="*/ 114 h 159"/>
              <a:gd name="T84" fmla="*/ 63 w 127"/>
              <a:gd name="T85" fmla="*/ 149 h 159"/>
              <a:gd name="T86" fmla="*/ 28 w 127"/>
              <a:gd name="T87" fmla="*/ 114 h 159"/>
              <a:gd name="T88" fmla="*/ 63 w 127"/>
              <a:gd name="T89" fmla="*/ 78 h 159"/>
              <a:gd name="T90" fmla="*/ 99 w 127"/>
              <a:gd name="T91" fmla="*/ 114 h 159"/>
              <a:gd name="T92" fmla="*/ 63 w 127"/>
              <a:gd name="T93" fmla="*/ 81 h 159"/>
              <a:gd name="T94" fmla="*/ 31 w 127"/>
              <a:gd name="T95" fmla="*/ 114 h 159"/>
              <a:gd name="T96" fmla="*/ 63 w 127"/>
              <a:gd name="T97" fmla="*/ 146 h 159"/>
              <a:gd name="T98" fmla="*/ 96 w 127"/>
              <a:gd name="T99" fmla="*/ 114 h 159"/>
              <a:gd name="T100" fmla="*/ 63 w 127"/>
              <a:gd name="T101" fmla="*/ 81 h 159"/>
              <a:gd name="T102" fmla="*/ 63 w 127"/>
              <a:gd name="T103" fmla="*/ 143 h 159"/>
              <a:gd name="T104" fmla="*/ 34 w 127"/>
              <a:gd name="T105" fmla="*/ 114 h 159"/>
              <a:gd name="T106" fmla="*/ 63 w 127"/>
              <a:gd name="T107" fmla="*/ 84 h 159"/>
              <a:gd name="T108" fmla="*/ 92 w 127"/>
              <a:gd name="T109" fmla="*/ 114 h 159"/>
              <a:gd name="T110" fmla="*/ 63 w 127"/>
              <a:gd name="T111" fmla="*/ 14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7" h="159">
                <a:moveTo>
                  <a:pt x="68" y="94"/>
                </a:moveTo>
                <a:cubicBezTo>
                  <a:pt x="63" y="94"/>
                  <a:pt x="63" y="94"/>
                  <a:pt x="63" y="94"/>
                </a:cubicBezTo>
                <a:cubicBezTo>
                  <a:pt x="63" y="94"/>
                  <a:pt x="61" y="100"/>
                  <a:pt x="53" y="100"/>
                </a:cubicBezTo>
                <a:cubicBezTo>
                  <a:pt x="53" y="105"/>
                  <a:pt x="53" y="105"/>
                  <a:pt x="53" y="105"/>
                </a:cubicBezTo>
                <a:cubicBezTo>
                  <a:pt x="61" y="105"/>
                  <a:pt x="61" y="105"/>
                  <a:pt x="61" y="105"/>
                </a:cubicBezTo>
                <a:cubicBezTo>
                  <a:pt x="61" y="128"/>
                  <a:pt x="61" y="128"/>
                  <a:pt x="61" y="128"/>
                </a:cubicBezTo>
                <a:cubicBezTo>
                  <a:pt x="56" y="128"/>
                  <a:pt x="56" y="128"/>
                  <a:pt x="56" y="128"/>
                </a:cubicBezTo>
                <a:cubicBezTo>
                  <a:pt x="56" y="133"/>
                  <a:pt x="56" y="133"/>
                  <a:pt x="56" y="133"/>
                </a:cubicBezTo>
                <a:cubicBezTo>
                  <a:pt x="73" y="133"/>
                  <a:pt x="73" y="133"/>
                  <a:pt x="73" y="133"/>
                </a:cubicBezTo>
                <a:cubicBezTo>
                  <a:pt x="73" y="128"/>
                  <a:pt x="73" y="128"/>
                  <a:pt x="73" y="128"/>
                </a:cubicBezTo>
                <a:cubicBezTo>
                  <a:pt x="68" y="128"/>
                  <a:pt x="68" y="128"/>
                  <a:pt x="68" y="128"/>
                </a:cubicBezTo>
                <a:lnTo>
                  <a:pt x="68" y="94"/>
                </a:lnTo>
                <a:close/>
                <a:moveTo>
                  <a:pt x="127" y="24"/>
                </a:moveTo>
                <a:cubicBezTo>
                  <a:pt x="118" y="16"/>
                  <a:pt x="118" y="16"/>
                  <a:pt x="118" y="16"/>
                </a:cubicBezTo>
                <a:cubicBezTo>
                  <a:pt x="89" y="76"/>
                  <a:pt x="89" y="76"/>
                  <a:pt x="89" y="76"/>
                </a:cubicBezTo>
                <a:cubicBezTo>
                  <a:pt x="86" y="74"/>
                  <a:pt x="83" y="72"/>
                  <a:pt x="79" y="71"/>
                </a:cubicBezTo>
                <a:cubicBezTo>
                  <a:pt x="110" y="8"/>
                  <a:pt x="110" y="8"/>
                  <a:pt x="110" y="8"/>
                </a:cubicBezTo>
                <a:cubicBezTo>
                  <a:pt x="102" y="0"/>
                  <a:pt x="102" y="0"/>
                  <a:pt x="102" y="0"/>
                </a:cubicBezTo>
                <a:cubicBezTo>
                  <a:pt x="25" y="0"/>
                  <a:pt x="25" y="0"/>
                  <a:pt x="25" y="0"/>
                </a:cubicBezTo>
                <a:cubicBezTo>
                  <a:pt x="16" y="8"/>
                  <a:pt x="16" y="8"/>
                  <a:pt x="16" y="8"/>
                </a:cubicBezTo>
                <a:cubicBezTo>
                  <a:pt x="47" y="71"/>
                  <a:pt x="47" y="71"/>
                  <a:pt x="47" y="71"/>
                </a:cubicBezTo>
                <a:cubicBezTo>
                  <a:pt x="44" y="72"/>
                  <a:pt x="40" y="74"/>
                  <a:pt x="37" y="76"/>
                </a:cubicBezTo>
                <a:cubicBezTo>
                  <a:pt x="8" y="16"/>
                  <a:pt x="8" y="16"/>
                  <a:pt x="8" y="16"/>
                </a:cubicBezTo>
                <a:cubicBezTo>
                  <a:pt x="0" y="24"/>
                  <a:pt x="0" y="24"/>
                  <a:pt x="0" y="24"/>
                </a:cubicBezTo>
                <a:cubicBezTo>
                  <a:pt x="29" y="84"/>
                  <a:pt x="29" y="84"/>
                  <a:pt x="29" y="84"/>
                </a:cubicBezTo>
                <a:cubicBezTo>
                  <a:pt x="22" y="92"/>
                  <a:pt x="18" y="102"/>
                  <a:pt x="18" y="114"/>
                </a:cubicBezTo>
                <a:cubicBezTo>
                  <a:pt x="18" y="139"/>
                  <a:pt x="38" y="159"/>
                  <a:pt x="63" y="159"/>
                </a:cubicBezTo>
                <a:cubicBezTo>
                  <a:pt x="88" y="159"/>
                  <a:pt x="109" y="139"/>
                  <a:pt x="109" y="114"/>
                </a:cubicBezTo>
                <a:cubicBezTo>
                  <a:pt x="109" y="102"/>
                  <a:pt x="104" y="92"/>
                  <a:pt x="98" y="84"/>
                </a:cubicBezTo>
                <a:lnTo>
                  <a:pt x="127" y="24"/>
                </a:lnTo>
                <a:close/>
                <a:moveTo>
                  <a:pt x="30" y="11"/>
                </a:moveTo>
                <a:cubicBezTo>
                  <a:pt x="96" y="11"/>
                  <a:pt x="96" y="11"/>
                  <a:pt x="96" y="11"/>
                </a:cubicBezTo>
                <a:cubicBezTo>
                  <a:pt x="91" y="22"/>
                  <a:pt x="91" y="22"/>
                  <a:pt x="91" y="22"/>
                </a:cubicBezTo>
                <a:cubicBezTo>
                  <a:pt x="36" y="22"/>
                  <a:pt x="36" y="22"/>
                  <a:pt x="36" y="22"/>
                </a:cubicBezTo>
                <a:lnTo>
                  <a:pt x="30" y="11"/>
                </a:lnTo>
                <a:close/>
                <a:moveTo>
                  <a:pt x="41" y="34"/>
                </a:moveTo>
                <a:cubicBezTo>
                  <a:pt x="85" y="34"/>
                  <a:pt x="85" y="34"/>
                  <a:pt x="85" y="34"/>
                </a:cubicBezTo>
                <a:cubicBezTo>
                  <a:pt x="68" y="68"/>
                  <a:pt x="68" y="68"/>
                  <a:pt x="68" y="68"/>
                </a:cubicBezTo>
                <a:cubicBezTo>
                  <a:pt x="67" y="68"/>
                  <a:pt x="65" y="68"/>
                  <a:pt x="63" y="68"/>
                </a:cubicBezTo>
                <a:cubicBezTo>
                  <a:pt x="62" y="68"/>
                  <a:pt x="60" y="68"/>
                  <a:pt x="58" y="68"/>
                </a:cubicBezTo>
                <a:lnTo>
                  <a:pt x="41" y="34"/>
                </a:lnTo>
                <a:close/>
                <a:moveTo>
                  <a:pt x="99" y="114"/>
                </a:moveTo>
                <a:cubicBezTo>
                  <a:pt x="99" y="133"/>
                  <a:pt x="83" y="149"/>
                  <a:pt x="63" y="149"/>
                </a:cubicBezTo>
                <a:cubicBezTo>
                  <a:pt x="44" y="149"/>
                  <a:pt x="28" y="133"/>
                  <a:pt x="28" y="114"/>
                </a:cubicBezTo>
                <a:cubicBezTo>
                  <a:pt x="28" y="94"/>
                  <a:pt x="44" y="78"/>
                  <a:pt x="63" y="78"/>
                </a:cubicBezTo>
                <a:cubicBezTo>
                  <a:pt x="83" y="78"/>
                  <a:pt x="99" y="94"/>
                  <a:pt x="99" y="114"/>
                </a:cubicBezTo>
                <a:close/>
                <a:moveTo>
                  <a:pt x="63" y="81"/>
                </a:moveTo>
                <a:cubicBezTo>
                  <a:pt x="45" y="81"/>
                  <a:pt x="31" y="96"/>
                  <a:pt x="31" y="114"/>
                </a:cubicBezTo>
                <a:cubicBezTo>
                  <a:pt x="31" y="132"/>
                  <a:pt x="45" y="146"/>
                  <a:pt x="63" y="146"/>
                </a:cubicBezTo>
                <a:cubicBezTo>
                  <a:pt x="81" y="146"/>
                  <a:pt x="96" y="132"/>
                  <a:pt x="96" y="114"/>
                </a:cubicBezTo>
                <a:cubicBezTo>
                  <a:pt x="96" y="96"/>
                  <a:pt x="81" y="81"/>
                  <a:pt x="63" y="81"/>
                </a:cubicBezTo>
                <a:close/>
                <a:moveTo>
                  <a:pt x="63" y="143"/>
                </a:moveTo>
                <a:cubicBezTo>
                  <a:pt x="47" y="143"/>
                  <a:pt x="34" y="130"/>
                  <a:pt x="34" y="114"/>
                </a:cubicBezTo>
                <a:cubicBezTo>
                  <a:pt x="34" y="97"/>
                  <a:pt x="47" y="84"/>
                  <a:pt x="63" y="84"/>
                </a:cubicBezTo>
                <a:cubicBezTo>
                  <a:pt x="79" y="84"/>
                  <a:pt x="92" y="97"/>
                  <a:pt x="92" y="114"/>
                </a:cubicBezTo>
                <a:cubicBezTo>
                  <a:pt x="92" y="130"/>
                  <a:pt x="79" y="143"/>
                  <a:pt x="63" y="143"/>
                </a:cubicBezTo>
                <a:close/>
              </a:path>
            </a:pathLst>
          </a:custGeom>
          <a:solidFill>
            <a:srgbClr val="857961"/>
          </a:solidFill>
          <a:ln>
            <a:noFill/>
          </a:ln>
        </p:spPr>
        <p:txBody>
          <a:bodyPr vert="horz" wrap="square" lIns="91440" tIns="45720" rIns="91440" bIns="45720" numCol="1" anchor="t" anchorCtr="0" compatLnSpc="1"/>
          <a:lstStyle/>
          <a:p>
            <a:endParaRPr lang="en-US" spc="-30">
              <a:cs typeface="+mn-ea"/>
              <a:sym typeface="+mn-lt"/>
            </a:endParaRPr>
          </a:p>
        </p:txBody>
      </p:sp>
      <p:sp>
        <p:nvSpPr>
          <p:cNvPr id="81" name="Freeform 405"/>
          <p:cNvSpPr>
            <a:spLocks noEditPoints="1"/>
          </p:cNvSpPr>
          <p:nvPr/>
        </p:nvSpPr>
        <p:spPr bwMode="auto">
          <a:xfrm>
            <a:off x="2267495" y="2966677"/>
            <a:ext cx="469900" cy="396875"/>
          </a:xfrm>
          <a:custGeom>
            <a:avLst/>
            <a:gdLst>
              <a:gd name="T0" fmla="*/ 52 w 148"/>
              <a:gd name="T1" fmla="*/ 81 h 125"/>
              <a:gd name="T2" fmla="*/ 52 w 148"/>
              <a:gd name="T3" fmla="*/ 125 h 125"/>
              <a:gd name="T4" fmla="*/ 85 w 148"/>
              <a:gd name="T5" fmla="*/ 125 h 125"/>
              <a:gd name="T6" fmla="*/ 85 w 148"/>
              <a:gd name="T7" fmla="*/ 86 h 125"/>
              <a:gd name="T8" fmla="*/ 71 w 148"/>
              <a:gd name="T9" fmla="*/ 100 h 125"/>
              <a:gd name="T10" fmla="*/ 52 w 148"/>
              <a:gd name="T11" fmla="*/ 81 h 125"/>
              <a:gd name="T12" fmla="*/ 6 w 148"/>
              <a:gd name="T13" fmla="*/ 120 h 125"/>
              <a:gd name="T14" fmla="*/ 12 w 148"/>
              <a:gd name="T15" fmla="*/ 125 h 125"/>
              <a:gd name="T16" fmla="*/ 39 w 148"/>
              <a:gd name="T17" fmla="*/ 125 h 125"/>
              <a:gd name="T18" fmla="*/ 39 w 148"/>
              <a:gd name="T19" fmla="*/ 68 h 125"/>
              <a:gd name="T20" fmla="*/ 6 w 148"/>
              <a:gd name="T21" fmla="*/ 101 h 125"/>
              <a:gd name="T22" fmla="*/ 6 w 148"/>
              <a:gd name="T23" fmla="*/ 120 h 125"/>
              <a:gd name="T24" fmla="*/ 118 w 148"/>
              <a:gd name="T25" fmla="*/ 2 h 125"/>
              <a:gd name="T26" fmla="*/ 113 w 148"/>
              <a:gd name="T27" fmla="*/ 9 h 125"/>
              <a:gd name="T28" fmla="*/ 119 w 148"/>
              <a:gd name="T29" fmla="*/ 14 h 125"/>
              <a:gd name="T30" fmla="*/ 126 w 148"/>
              <a:gd name="T31" fmla="*/ 14 h 125"/>
              <a:gd name="T32" fmla="*/ 71 w 148"/>
              <a:gd name="T33" fmla="*/ 68 h 125"/>
              <a:gd name="T34" fmla="*/ 39 w 148"/>
              <a:gd name="T35" fmla="*/ 36 h 125"/>
              <a:gd name="T36" fmla="*/ 2 w 148"/>
              <a:gd name="T37" fmla="*/ 73 h 125"/>
              <a:gd name="T38" fmla="*/ 2 w 148"/>
              <a:gd name="T39" fmla="*/ 82 h 125"/>
              <a:gd name="T40" fmla="*/ 10 w 148"/>
              <a:gd name="T41" fmla="*/ 82 h 125"/>
              <a:gd name="T42" fmla="*/ 39 w 148"/>
              <a:gd name="T43" fmla="*/ 53 h 125"/>
              <a:gd name="T44" fmla="*/ 71 w 148"/>
              <a:gd name="T45" fmla="*/ 85 h 125"/>
              <a:gd name="T46" fmla="*/ 134 w 148"/>
              <a:gd name="T47" fmla="*/ 22 h 125"/>
              <a:gd name="T48" fmla="*/ 133 w 148"/>
              <a:gd name="T49" fmla="*/ 28 h 125"/>
              <a:gd name="T50" fmla="*/ 139 w 148"/>
              <a:gd name="T51" fmla="*/ 35 h 125"/>
              <a:gd name="T52" fmla="*/ 139 w 148"/>
              <a:gd name="T53" fmla="*/ 35 h 125"/>
              <a:gd name="T54" fmla="*/ 145 w 148"/>
              <a:gd name="T55" fmla="*/ 29 h 125"/>
              <a:gd name="T56" fmla="*/ 148 w 148"/>
              <a:gd name="T57" fmla="*/ 0 h 125"/>
              <a:gd name="T58" fmla="*/ 118 w 148"/>
              <a:gd name="T59" fmla="*/ 2 h 125"/>
              <a:gd name="T60" fmla="*/ 98 w 148"/>
              <a:gd name="T61" fmla="*/ 73 h 125"/>
              <a:gd name="T62" fmla="*/ 98 w 148"/>
              <a:gd name="T63" fmla="*/ 125 h 125"/>
              <a:gd name="T64" fmla="*/ 126 w 148"/>
              <a:gd name="T65" fmla="*/ 125 h 125"/>
              <a:gd name="T66" fmla="*/ 131 w 148"/>
              <a:gd name="T67" fmla="*/ 120 h 125"/>
              <a:gd name="T68" fmla="*/ 131 w 148"/>
              <a:gd name="T69" fmla="*/ 40 h 125"/>
              <a:gd name="T70" fmla="*/ 103 w 148"/>
              <a:gd name="T71" fmla="*/ 68 h 125"/>
              <a:gd name="T72" fmla="*/ 98 w 148"/>
              <a:gd name="T73" fmla="*/ 7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 h="125">
                <a:moveTo>
                  <a:pt x="52" y="81"/>
                </a:moveTo>
                <a:cubicBezTo>
                  <a:pt x="52" y="125"/>
                  <a:pt x="52" y="125"/>
                  <a:pt x="52" y="125"/>
                </a:cubicBezTo>
                <a:cubicBezTo>
                  <a:pt x="85" y="125"/>
                  <a:pt x="85" y="125"/>
                  <a:pt x="85" y="125"/>
                </a:cubicBezTo>
                <a:cubicBezTo>
                  <a:pt x="85" y="86"/>
                  <a:pt x="85" y="86"/>
                  <a:pt x="85" y="86"/>
                </a:cubicBezTo>
                <a:cubicBezTo>
                  <a:pt x="71" y="100"/>
                  <a:pt x="71" y="100"/>
                  <a:pt x="71" y="100"/>
                </a:cubicBezTo>
                <a:lnTo>
                  <a:pt x="52" y="81"/>
                </a:lnTo>
                <a:close/>
                <a:moveTo>
                  <a:pt x="6" y="120"/>
                </a:moveTo>
                <a:cubicBezTo>
                  <a:pt x="6" y="123"/>
                  <a:pt x="9" y="125"/>
                  <a:pt x="12" y="125"/>
                </a:cubicBezTo>
                <a:cubicBezTo>
                  <a:pt x="39" y="125"/>
                  <a:pt x="39" y="125"/>
                  <a:pt x="39" y="125"/>
                </a:cubicBezTo>
                <a:cubicBezTo>
                  <a:pt x="39" y="68"/>
                  <a:pt x="39" y="68"/>
                  <a:pt x="39" y="68"/>
                </a:cubicBezTo>
                <a:cubicBezTo>
                  <a:pt x="6" y="101"/>
                  <a:pt x="6" y="101"/>
                  <a:pt x="6" y="101"/>
                </a:cubicBezTo>
                <a:lnTo>
                  <a:pt x="6" y="120"/>
                </a:lnTo>
                <a:close/>
                <a:moveTo>
                  <a:pt x="118" y="2"/>
                </a:moveTo>
                <a:cubicBezTo>
                  <a:pt x="115" y="3"/>
                  <a:pt x="113" y="5"/>
                  <a:pt x="113" y="9"/>
                </a:cubicBezTo>
                <a:cubicBezTo>
                  <a:pt x="113" y="12"/>
                  <a:pt x="116" y="14"/>
                  <a:pt x="119" y="14"/>
                </a:cubicBezTo>
                <a:cubicBezTo>
                  <a:pt x="126" y="14"/>
                  <a:pt x="126" y="14"/>
                  <a:pt x="126" y="14"/>
                </a:cubicBezTo>
                <a:cubicBezTo>
                  <a:pt x="71" y="68"/>
                  <a:pt x="71" y="68"/>
                  <a:pt x="71" y="68"/>
                </a:cubicBezTo>
                <a:cubicBezTo>
                  <a:pt x="39" y="36"/>
                  <a:pt x="39" y="36"/>
                  <a:pt x="39" y="36"/>
                </a:cubicBezTo>
                <a:cubicBezTo>
                  <a:pt x="2" y="73"/>
                  <a:pt x="2" y="73"/>
                  <a:pt x="2" y="73"/>
                </a:cubicBezTo>
                <a:cubicBezTo>
                  <a:pt x="0" y="75"/>
                  <a:pt x="0" y="79"/>
                  <a:pt x="2" y="82"/>
                </a:cubicBezTo>
                <a:cubicBezTo>
                  <a:pt x="4" y="84"/>
                  <a:pt x="8" y="84"/>
                  <a:pt x="10" y="82"/>
                </a:cubicBezTo>
                <a:cubicBezTo>
                  <a:pt x="39" y="53"/>
                  <a:pt x="39" y="53"/>
                  <a:pt x="39" y="53"/>
                </a:cubicBezTo>
                <a:cubicBezTo>
                  <a:pt x="71" y="85"/>
                  <a:pt x="71" y="85"/>
                  <a:pt x="71" y="85"/>
                </a:cubicBezTo>
                <a:cubicBezTo>
                  <a:pt x="134" y="22"/>
                  <a:pt x="134" y="22"/>
                  <a:pt x="134" y="22"/>
                </a:cubicBezTo>
                <a:cubicBezTo>
                  <a:pt x="133" y="28"/>
                  <a:pt x="133" y="28"/>
                  <a:pt x="133" y="28"/>
                </a:cubicBezTo>
                <a:cubicBezTo>
                  <a:pt x="133" y="31"/>
                  <a:pt x="136" y="34"/>
                  <a:pt x="139" y="35"/>
                </a:cubicBezTo>
                <a:cubicBezTo>
                  <a:pt x="139" y="35"/>
                  <a:pt x="139" y="35"/>
                  <a:pt x="139" y="35"/>
                </a:cubicBezTo>
                <a:cubicBezTo>
                  <a:pt x="142" y="35"/>
                  <a:pt x="145" y="32"/>
                  <a:pt x="145" y="29"/>
                </a:cubicBezTo>
                <a:cubicBezTo>
                  <a:pt x="148" y="0"/>
                  <a:pt x="148" y="0"/>
                  <a:pt x="148" y="0"/>
                </a:cubicBezTo>
                <a:lnTo>
                  <a:pt x="118" y="2"/>
                </a:lnTo>
                <a:close/>
                <a:moveTo>
                  <a:pt x="98" y="73"/>
                </a:moveTo>
                <a:cubicBezTo>
                  <a:pt x="98" y="125"/>
                  <a:pt x="98" y="125"/>
                  <a:pt x="98" y="125"/>
                </a:cubicBezTo>
                <a:cubicBezTo>
                  <a:pt x="126" y="125"/>
                  <a:pt x="126" y="125"/>
                  <a:pt x="126" y="125"/>
                </a:cubicBezTo>
                <a:cubicBezTo>
                  <a:pt x="129" y="125"/>
                  <a:pt x="131" y="123"/>
                  <a:pt x="131" y="120"/>
                </a:cubicBezTo>
                <a:cubicBezTo>
                  <a:pt x="131" y="40"/>
                  <a:pt x="131" y="40"/>
                  <a:pt x="131" y="40"/>
                </a:cubicBezTo>
                <a:cubicBezTo>
                  <a:pt x="103" y="68"/>
                  <a:pt x="103" y="68"/>
                  <a:pt x="103" y="68"/>
                </a:cubicBezTo>
                <a:lnTo>
                  <a:pt x="98" y="73"/>
                </a:lnTo>
                <a:close/>
              </a:path>
            </a:pathLst>
          </a:custGeom>
          <a:solidFill>
            <a:srgbClr val="857961"/>
          </a:solidFill>
          <a:ln>
            <a:noFill/>
          </a:ln>
        </p:spPr>
        <p:txBody>
          <a:bodyPr vert="horz" wrap="square" lIns="91440" tIns="45720" rIns="91440" bIns="45720" numCol="1" anchor="t" anchorCtr="0" compatLnSpc="1"/>
          <a:lstStyle/>
          <a:p>
            <a:endParaRPr lang="en-US" spc="-30">
              <a:cs typeface="+mn-ea"/>
              <a:sym typeface="+mn-lt"/>
            </a:endParaRPr>
          </a:p>
        </p:txBody>
      </p:sp>
      <p:grpSp>
        <p:nvGrpSpPr>
          <p:cNvPr id="82" name="Group 58"/>
          <p:cNvGrpSpPr>
            <a:grpSpLocks noChangeAspect="1"/>
          </p:cNvGrpSpPr>
          <p:nvPr/>
        </p:nvGrpSpPr>
        <p:grpSpPr bwMode="auto">
          <a:xfrm>
            <a:off x="9421346" y="2939270"/>
            <a:ext cx="355286" cy="351764"/>
            <a:chOff x="11718" y="7312"/>
            <a:chExt cx="1614" cy="1598"/>
          </a:xfrm>
          <a:solidFill>
            <a:srgbClr val="857961"/>
          </a:solidFill>
          <a:effectLst/>
        </p:grpSpPr>
        <p:sp>
          <p:nvSpPr>
            <p:cNvPr id="83" name="Freeform 60"/>
            <p:cNvSpPr>
              <a:spLocks noEditPoints="1"/>
            </p:cNvSpPr>
            <p:nvPr/>
          </p:nvSpPr>
          <p:spPr bwMode="auto">
            <a:xfrm>
              <a:off x="11718" y="7312"/>
              <a:ext cx="1614" cy="1598"/>
            </a:xfrm>
            <a:custGeom>
              <a:avLst/>
              <a:gdLst>
                <a:gd name="T0" fmla="*/ 202 w 3226"/>
                <a:gd name="T1" fmla="*/ 2895 h 3195"/>
                <a:gd name="T2" fmla="*/ 628 w 3226"/>
                <a:gd name="T3" fmla="*/ 2993 h 3195"/>
                <a:gd name="T4" fmla="*/ 696 w 3226"/>
                <a:gd name="T5" fmla="*/ 1254 h 3195"/>
                <a:gd name="T6" fmla="*/ 1571 w 3226"/>
                <a:gd name="T7" fmla="*/ 208 h 3195"/>
                <a:gd name="T8" fmla="*/ 1501 w 3226"/>
                <a:gd name="T9" fmla="*/ 457 h 3195"/>
                <a:gd name="T10" fmla="*/ 1318 w 3226"/>
                <a:gd name="T11" fmla="*/ 927 h 3195"/>
                <a:gd name="T12" fmla="*/ 897 w 3226"/>
                <a:gd name="T13" fmla="*/ 1246 h 3195"/>
                <a:gd name="T14" fmla="*/ 809 w 3226"/>
                <a:gd name="T15" fmla="*/ 2752 h 3195"/>
                <a:gd name="T16" fmla="*/ 891 w 3226"/>
                <a:gd name="T17" fmla="*/ 2821 h 3195"/>
                <a:gd name="T18" fmla="*/ 954 w 3226"/>
                <a:gd name="T19" fmla="*/ 2837 h 3195"/>
                <a:gd name="T20" fmla="*/ 1240 w 3226"/>
                <a:gd name="T21" fmla="*/ 2904 h 3195"/>
                <a:gd name="T22" fmla="*/ 1500 w 3226"/>
                <a:gd name="T23" fmla="*/ 2958 h 3195"/>
                <a:gd name="T24" fmla="*/ 1919 w 3226"/>
                <a:gd name="T25" fmla="*/ 2995 h 3195"/>
                <a:gd name="T26" fmla="*/ 2642 w 3226"/>
                <a:gd name="T27" fmla="*/ 2926 h 3195"/>
                <a:gd name="T28" fmla="*/ 2685 w 3226"/>
                <a:gd name="T29" fmla="*/ 2816 h 3195"/>
                <a:gd name="T30" fmla="*/ 2621 w 3226"/>
                <a:gd name="T31" fmla="*/ 2703 h 3195"/>
                <a:gd name="T32" fmla="*/ 2372 w 3226"/>
                <a:gd name="T33" fmla="*/ 2630 h 3195"/>
                <a:gd name="T34" fmla="*/ 2718 w 3226"/>
                <a:gd name="T35" fmla="*/ 2578 h 3195"/>
                <a:gd name="T36" fmla="*/ 2838 w 3226"/>
                <a:gd name="T37" fmla="*/ 2442 h 3195"/>
                <a:gd name="T38" fmla="*/ 2861 w 3226"/>
                <a:gd name="T39" fmla="*/ 2287 h 3195"/>
                <a:gd name="T40" fmla="*/ 2719 w 3226"/>
                <a:gd name="T41" fmla="*/ 2197 h 3195"/>
                <a:gd name="T42" fmla="*/ 2491 w 3226"/>
                <a:gd name="T43" fmla="*/ 2107 h 3195"/>
                <a:gd name="T44" fmla="*/ 2907 w 3226"/>
                <a:gd name="T45" fmla="*/ 2042 h 3195"/>
                <a:gd name="T46" fmla="*/ 2978 w 3226"/>
                <a:gd name="T47" fmla="*/ 1881 h 3195"/>
                <a:gd name="T48" fmla="*/ 2934 w 3226"/>
                <a:gd name="T49" fmla="*/ 1736 h 3195"/>
                <a:gd name="T50" fmla="*/ 2581 w 3226"/>
                <a:gd name="T51" fmla="*/ 1677 h 3195"/>
                <a:gd name="T52" fmla="*/ 2858 w 3226"/>
                <a:gd name="T53" fmla="*/ 1596 h 3195"/>
                <a:gd name="T54" fmla="*/ 3013 w 3226"/>
                <a:gd name="T55" fmla="*/ 1502 h 3195"/>
                <a:gd name="T56" fmla="*/ 3024 w 3226"/>
                <a:gd name="T57" fmla="*/ 1402 h 3195"/>
                <a:gd name="T58" fmla="*/ 2975 w 3226"/>
                <a:gd name="T59" fmla="*/ 1271 h 3195"/>
                <a:gd name="T60" fmla="*/ 2850 w 3226"/>
                <a:gd name="T61" fmla="*/ 1221 h 3195"/>
                <a:gd name="T62" fmla="*/ 2674 w 3226"/>
                <a:gd name="T63" fmla="*/ 1207 h 3195"/>
                <a:gd name="T64" fmla="*/ 2188 w 3226"/>
                <a:gd name="T65" fmla="*/ 1199 h 3195"/>
                <a:gd name="T66" fmla="*/ 1876 w 3226"/>
                <a:gd name="T67" fmla="*/ 1005 h 3195"/>
                <a:gd name="T68" fmla="*/ 1909 w 3226"/>
                <a:gd name="T69" fmla="*/ 719 h 3195"/>
                <a:gd name="T70" fmla="*/ 1788 w 3226"/>
                <a:gd name="T71" fmla="*/ 322 h 3195"/>
                <a:gd name="T72" fmla="*/ 1657 w 3226"/>
                <a:gd name="T73" fmla="*/ 3 h 3195"/>
                <a:gd name="T74" fmla="*/ 2014 w 3226"/>
                <a:gd name="T75" fmla="*/ 303 h 3195"/>
                <a:gd name="T76" fmla="*/ 2108 w 3226"/>
                <a:gd name="T77" fmla="*/ 819 h 3195"/>
                <a:gd name="T78" fmla="*/ 2445 w 3226"/>
                <a:gd name="T79" fmla="*/ 1010 h 3195"/>
                <a:gd name="T80" fmla="*/ 2941 w 3226"/>
                <a:gd name="T81" fmla="*/ 1046 h 3195"/>
                <a:gd name="T82" fmla="*/ 3201 w 3226"/>
                <a:gd name="T83" fmla="*/ 1266 h 3195"/>
                <a:gd name="T84" fmla="*/ 3223 w 3226"/>
                <a:gd name="T85" fmla="*/ 1459 h 3195"/>
                <a:gd name="T86" fmla="*/ 3177 w 3226"/>
                <a:gd name="T87" fmla="*/ 1790 h 3195"/>
                <a:gd name="T88" fmla="*/ 3086 w 3226"/>
                <a:gd name="T89" fmla="*/ 2141 h 3195"/>
                <a:gd name="T90" fmla="*/ 3054 w 3226"/>
                <a:gd name="T91" fmla="*/ 2419 h 3195"/>
                <a:gd name="T92" fmla="*/ 2933 w 3226"/>
                <a:gd name="T93" fmla="*/ 2672 h 3195"/>
                <a:gd name="T94" fmla="*/ 2857 w 3226"/>
                <a:gd name="T95" fmla="*/ 2943 h 3195"/>
                <a:gd name="T96" fmla="*/ 2721 w 3226"/>
                <a:gd name="T97" fmla="*/ 3126 h 3195"/>
                <a:gd name="T98" fmla="*/ 1799 w 3226"/>
                <a:gd name="T99" fmla="*/ 3192 h 3195"/>
                <a:gd name="T100" fmla="*/ 1378 w 3226"/>
                <a:gd name="T101" fmla="*/ 3139 h 3195"/>
                <a:gd name="T102" fmla="*/ 1027 w 3226"/>
                <a:gd name="T103" fmla="*/ 3060 h 3195"/>
                <a:gd name="T104" fmla="*/ 890 w 3226"/>
                <a:gd name="T105" fmla="*/ 3027 h 3195"/>
                <a:gd name="T106" fmla="*/ 718 w 3226"/>
                <a:gd name="T107" fmla="*/ 3173 h 3195"/>
                <a:gd name="T108" fmla="*/ 118 w 3226"/>
                <a:gd name="T109" fmla="*/ 3133 h 3195"/>
                <a:gd name="T110" fmla="*/ 3 w 3226"/>
                <a:gd name="T111" fmla="*/ 1254 h 3195"/>
                <a:gd name="T112" fmla="*/ 258 w 3226"/>
                <a:gd name="T113" fmla="*/ 1002 h 3195"/>
                <a:gd name="T114" fmla="*/ 801 w 3226"/>
                <a:gd name="T115" fmla="*/ 1074 h 3195"/>
                <a:gd name="T116" fmla="*/ 907 w 3226"/>
                <a:gd name="T117" fmla="*/ 1022 h 3195"/>
                <a:gd name="T118" fmla="*/ 1226 w 3226"/>
                <a:gd name="T119" fmla="*/ 689 h 3195"/>
                <a:gd name="T120" fmla="*/ 1310 w 3226"/>
                <a:gd name="T121" fmla="*/ 330 h 3195"/>
                <a:gd name="T122" fmla="*/ 1487 w 3226"/>
                <a:gd name="T123" fmla="*/ 28 h 3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226" h="3195">
                  <a:moveTo>
                    <a:pt x="302" y="1198"/>
                  </a:moveTo>
                  <a:lnTo>
                    <a:pt x="279" y="1201"/>
                  </a:lnTo>
                  <a:lnTo>
                    <a:pt x="258" y="1208"/>
                  </a:lnTo>
                  <a:lnTo>
                    <a:pt x="239" y="1220"/>
                  </a:lnTo>
                  <a:lnTo>
                    <a:pt x="224" y="1236"/>
                  </a:lnTo>
                  <a:lnTo>
                    <a:pt x="212" y="1254"/>
                  </a:lnTo>
                  <a:lnTo>
                    <a:pt x="204" y="1275"/>
                  </a:lnTo>
                  <a:lnTo>
                    <a:pt x="202" y="1298"/>
                  </a:lnTo>
                  <a:lnTo>
                    <a:pt x="202" y="2895"/>
                  </a:lnTo>
                  <a:lnTo>
                    <a:pt x="204" y="2919"/>
                  </a:lnTo>
                  <a:lnTo>
                    <a:pt x="212" y="2939"/>
                  </a:lnTo>
                  <a:lnTo>
                    <a:pt x="224" y="2958"/>
                  </a:lnTo>
                  <a:lnTo>
                    <a:pt x="239" y="2974"/>
                  </a:lnTo>
                  <a:lnTo>
                    <a:pt x="258" y="2985"/>
                  </a:lnTo>
                  <a:lnTo>
                    <a:pt x="279" y="2993"/>
                  </a:lnTo>
                  <a:lnTo>
                    <a:pt x="302" y="2995"/>
                  </a:lnTo>
                  <a:lnTo>
                    <a:pt x="605" y="2995"/>
                  </a:lnTo>
                  <a:lnTo>
                    <a:pt x="628" y="2993"/>
                  </a:lnTo>
                  <a:lnTo>
                    <a:pt x="650" y="2985"/>
                  </a:lnTo>
                  <a:lnTo>
                    <a:pt x="668" y="2974"/>
                  </a:lnTo>
                  <a:lnTo>
                    <a:pt x="684" y="2958"/>
                  </a:lnTo>
                  <a:lnTo>
                    <a:pt x="696" y="2939"/>
                  </a:lnTo>
                  <a:lnTo>
                    <a:pt x="703" y="2919"/>
                  </a:lnTo>
                  <a:lnTo>
                    <a:pt x="706" y="2895"/>
                  </a:lnTo>
                  <a:lnTo>
                    <a:pt x="706" y="1298"/>
                  </a:lnTo>
                  <a:lnTo>
                    <a:pt x="703" y="1275"/>
                  </a:lnTo>
                  <a:lnTo>
                    <a:pt x="696" y="1254"/>
                  </a:lnTo>
                  <a:lnTo>
                    <a:pt x="684" y="1236"/>
                  </a:lnTo>
                  <a:lnTo>
                    <a:pt x="668" y="1220"/>
                  </a:lnTo>
                  <a:lnTo>
                    <a:pt x="650" y="1208"/>
                  </a:lnTo>
                  <a:lnTo>
                    <a:pt x="628" y="1201"/>
                  </a:lnTo>
                  <a:lnTo>
                    <a:pt x="605" y="1198"/>
                  </a:lnTo>
                  <a:lnTo>
                    <a:pt x="302" y="1198"/>
                  </a:lnTo>
                  <a:close/>
                  <a:moveTo>
                    <a:pt x="1614" y="200"/>
                  </a:moveTo>
                  <a:lnTo>
                    <a:pt x="1591" y="202"/>
                  </a:lnTo>
                  <a:lnTo>
                    <a:pt x="1571" y="208"/>
                  </a:lnTo>
                  <a:lnTo>
                    <a:pt x="1554" y="219"/>
                  </a:lnTo>
                  <a:lnTo>
                    <a:pt x="1539" y="232"/>
                  </a:lnTo>
                  <a:lnTo>
                    <a:pt x="1528" y="247"/>
                  </a:lnTo>
                  <a:lnTo>
                    <a:pt x="1520" y="264"/>
                  </a:lnTo>
                  <a:lnTo>
                    <a:pt x="1515" y="281"/>
                  </a:lnTo>
                  <a:lnTo>
                    <a:pt x="1513" y="299"/>
                  </a:lnTo>
                  <a:lnTo>
                    <a:pt x="1511" y="350"/>
                  </a:lnTo>
                  <a:lnTo>
                    <a:pt x="1506" y="403"/>
                  </a:lnTo>
                  <a:lnTo>
                    <a:pt x="1501" y="457"/>
                  </a:lnTo>
                  <a:lnTo>
                    <a:pt x="1492" y="510"/>
                  </a:lnTo>
                  <a:lnTo>
                    <a:pt x="1481" y="564"/>
                  </a:lnTo>
                  <a:lnTo>
                    <a:pt x="1467" y="618"/>
                  </a:lnTo>
                  <a:lnTo>
                    <a:pt x="1451" y="671"/>
                  </a:lnTo>
                  <a:lnTo>
                    <a:pt x="1430" y="724"/>
                  </a:lnTo>
                  <a:lnTo>
                    <a:pt x="1408" y="776"/>
                  </a:lnTo>
                  <a:lnTo>
                    <a:pt x="1382" y="827"/>
                  </a:lnTo>
                  <a:lnTo>
                    <a:pt x="1352" y="878"/>
                  </a:lnTo>
                  <a:lnTo>
                    <a:pt x="1318" y="927"/>
                  </a:lnTo>
                  <a:lnTo>
                    <a:pt x="1282" y="974"/>
                  </a:lnTo>
                  <a:lnTo>
                    <a:pt x="1240" y="1020"/>
                  </a:lnTo>
                  <a:lnTo>
                    <a:pt x="1196" y="1063"/>
                  </a:lnTo>
                  <a:lnTo>
                    <a:pt x="1147" y="1105"/>
                  </a:lnTo>
                  <a:lnTo>
                    <a:pt x="1094" y="1144"/>
                  </a:lnTo>
                  <a:lnTo>
                    <a:pt x="1036" y="1180"/>
                  </a:lnTo>
                  <a:lnTo>
                    <a:pt x="974" y="1212"/>
                  </a:lnTo>
                  <a:lnTo>
                    <a:pt x="907" y="1243"/>
                  </a:lnTo>
                  <a:lnTo>
                    <a:pt x="897" y="1246"/>
                  </a:lnTo>
                  <a:lnTo>
                    <a:pt x="887" y="1250"/>
                  </a:lnTo>
                  <a:lnTo>
                    <a:pt x="863" y="1260"/>
                  </a:lnTo>
                  <a:lnTo>
                    <a:pt x="843" y="1273"/>
                  </a:lnTo>
                  <a:lnTo>
                    <a:pt x="828" y="1291"/>
                  </a:lnTo>
                  <a:lnTo>
                    <a:pt x="817" y="1310"/>
                  </a:lnTo>
                  <a:lnTo>
                    <a:pt x="809" y="1332"/>
                  </a:lnTo>
                  <a:lnTo>
                    <a:pt x="806" y="1354"/>
                  </a:lnTo>
                  <a:lnTo>
                    <a:pt x="807" y="2733"/>
                  </a:lnTo>
                  <a:lnTo>
                    <a:pt x="809" y="2752"/>
                  </a:lnTo>
                  <a:lnTo>
                    <a:pt x="815" y="2768"/>
                  </a:lnTo>
                  <a:lnTo>
                    <a:pt x="823" y="2782"/>
                  </a:lnTo>
                  <a:lnTo>
                    <a:pt x="833" y="2792"/>
                  </a:lnTo>
                  <a:lnTo>
                    <a:pt x="844" y="2801"/>
                  </a:lnTo>
                  <a:lnTo>
                    <a:pt x="856" y="2808"/>
                  </a:lnTo>
                  <a:lnTo>
                    <a:pt x="867" y="2813"/>
                  </a:lnTo>
                  <a:lnTo>
                    <a:pt x="877" y="2818"/>
                  </a:lnTo>
                  <a:lnTo>
                    <a:pt x="885" y="2820"/>
                  </a:lnTo>
                  <a:lnTo>
                    <a:pt x="891" y="2821"/>
                  </a:lnTo>
                  <a:lnTo>
                    <a:pt x="893" y="2822"/>
                  </a:lnTo>
                  <a:lnTo>
                    <a:pt x="897" y="2823"/>
                  </a:lnTo>
                  <a:lnTo>
                    <a:pt x="901" y="2824"/>
                  </a:lnTo>
                  <a:lnTo>
                    <a:pt x="906" y="2825"/>
                  </a:lnTo>
                  <a:lnTo>
                    <a:pt x="913" y="2827"/>
                  </a:lnTo>
                  <a:lnTo>
                    <a:pt x="920" y="2829"/>
                  </a:lnTo>
                  <a:lnTo>
                    <a:pt x="929" y="2831"/>
                  </a:lnTo>
                  <a:lnTo>
                    <a:pt x="940" y="2834"/>
                  </a:lnTo>
                  <a:lnTo>
                    <a:pt x="954" y="2837"/>
                  </a:lnTo>
                  <a:lnTo>
                    <a:pt x="970" y="2841"/>
                  </a:lnTo>
                  <a:lnTo>
                    <a:pt x="989" y="2846"/>
                  </a:lnTo>
                  <a:lnTo>
                    <a:pt x="1012" y="2851"/>
                  </a:lnTo>
                  <a:lnTo>
                    <a:pt x="1038" y="2857"/>
                  </a:lnTo>
                  <a:lnTo>
                    <a:pt x="1069" y="2865"/>
                  </a:lnTo>
                  <a:lnTo>
                    <a:pt x="1104" y="2873"/>
                  </a:lnTo>
                  <a:lnTo>
                    <a:pt x="1145" y="2882"/>
                  </a:lnTo>
                  <a:lnTo>
                    <a:pt x="1190" y="2892"/>
                  </a:lnTo>
                  <a:lnTo>
                    <a:pt x="1240" y="2904"/>
                  </a:lnTo>
                  <a:lnTo>
                    <a:pt x="1297" y="2918"/>
                  </a:lnTo>
                  <a:lnTo>
                    <a:pt x="1360" y="2932"/>
                  </a:lnTo>
                  <a:lnTo>
                    <a:pt x="1364" y="2933"/>
                  </a:lnTo>
                  <a:lnTo>
                    <a:pt x="1375" y="2935"/>
                  </a:lnTo>
                  <a:lnTo>
                    <a:pt x="1390" y="2938"/>
                  </a:lnTo>
                  <a:lnTo>
                    <a:pt x="1411" y="2942"/>
                  </a:lnTo>
                  <a:lnTo>
                    <a:pt x="1436" y="2947"/>
                  </a:lnTo>
                  <a:lnTo>
                    <a:pt x="1466" y="2952"/>
                  </a:lnTo>
                  <a:lnTo>
                    <a:pt x="1500" y="2958"/>
                  </a:lnTo>
                  <a:lnTo>
                    <a:pt x="1537" y="2964"/>
                  </a:lnTo>
                  <a:lnTo>
                    <a:pt x="1579" y="2970"/>
                  </a:lnTo>
                  <a:lnTo>
                    <a:pt x="1622" y="2976"/>
                  </a:lnTo>
                  <a:lnTo>
                    <a:pt x="1667" y="2981"/>
                  </a:lnTo>
                  <a:lnTo>
                    <a:pt x="1716" y="2986"/>
                  </a:lnTo>
                  <a:lnTo>
                    <a:pt x="1764" y="2990"/>
                  </a:lnTo>
                  <a:lnTo>
                    <a:pt x="1815" y="2993"/>
                  </a:lnTo>
                  <a:lnTo>
                    <a:pt x="1866" y="2995"/>
                  </a:lnTo>
                  <a:lnTo>
                    <a:pt x="1919" y="2995"/>
                  </a:lnTo>
                  <a:lnTo>
                    <a:pt x="2470" y="2995"/>
                  </a:lnTo>
                  <a:lnTo>
                    <a:pt x="2503" y="2994"/>
                  </a:lnTo>
                  <a:lnTo>
                    <a:pt x="2531" y="2991"/>
                  </a:lnTo>
                  <a:lnTo>
                    <a:pt x="2557" y="2985"/>
                  </a:lnTo>
                  <a:lnTo>
                    <a:pt x="2579" y="2977"/>
                  </a:lnTo>
                  <a:lnTo>
                    <a:pt x="2598" y="2967"/>
                  </a:lnTo>
                  <a:lnTo>
                    <a:pt x="2615" y="2955"/>
                  </a:lnTo>
                  <a:lnTo>
                    <a:pt x="2629" y="2941"/>
                  </a:lnTo>
                  <a:lnTo>
                    <a:pt x="2642" y="2926"/>
                  </a:lnTo>
                  <a:lnTo>
                    <a:pt x="2653" y="2908"/>
                  </a:lnTo>
                  <a:lnTo>
                    <a:pt x="2654" y="2905"/>
                  </a:lnTo>
                  <a:lnTo>
                    <a:pt x="2658" y="2898"/>
                  </a:lnTo>
                  <a:lnTo>
                    <a:pt x="2662" y="2887"/>
                  </a:lnTo>
                  <a:lnTo>
                    <a:pt x="2669" y="2873"/>
                  </a:lnTo>
                  <a:lnTo>
                    <a:pt x="2675" y="2855"/>
                  </a:lnTo>
                  <a:lnTo>
                    <a:pt x="2681" y="2837"/>
                  </a:lnTo>
                  <a:lnTo>
                    <a:pt x="2683" y="2827"/>
                  </a:lnTo>
                  <a:lnTo>
                    <a:pt x="2685" y="2816"/>
                  </a:lnTo>
                  <a:lnTo>
                    <a:pt x="2685" y="2802"/>
                  </a:lnTo>
                  <a:lnTo>
                    <a:pt x="2685" y="2789"/>
                  </a:lnTo>
                  <a:lnTo>
                    <a:pt x="2682" y="2774"/>
                  </a:lnTo>
                  <a:lnTo>
                    <a:pt x="2678" y="2759"/>
                  </a:lnTo>
                  <a:lnTo>
                    <a:pt x="2672" y="2745"/>
                  </a:lnTo>
                  <a:lnTo>
                    <a:pt x="2663" y="2733"/>
                  </a:lnTo>
                  <a:lnTo>
                    <a:pt x="2652" y="2721"/>
                  </a:lnTo>
                  <a:lnTo>
                    <a:pt x="2638" y="2710"/>
                  </a:lnTo>
                  <a:lnTo>
                    <a:pt x="2621" y="2703"/>
                  </a:lnTo>
                  <a:lnTo>
                    <a:pt x="2601" y="2698"/>
                  </a:lnTo>
                  <a:lnTo>
                    <a:pt x="2577" y="2696"/>
                  </a:lnTo>
                  <a:lnTo>
                    <a:pt x="2419" y="2696"/>
                  </a:lnTo>
                  <a:lnTo>
                    <a:pt x="2404" y="2694"/>
                  </a:lnTo>
                  <a:lnTo>
                    <a:pt x="2389" y="2687"/>
                  </a:lnTo>
                  <a:lnTo>
                    <a:pt x="2379" y="2676"/>
                  </a:lnTo>
                  <a:lnTo>
                    <a:pt x="2372" y="2661"/>
                  </a:lnTo>
                  <a:lnTo>
                    <a:pt x="2370" y="2646"/>
                  </a:lnTo>
                  <a:lnTo>
                    <a:pt x="2372" y="2630"/>
                  </a:lnTo>
                  <a:lnTo>
                    <a:pt x="2379" y="2616"/>
                  </a:lnTo>
                  <a:lnTo>
                    <a:pt x="2389" y="2606"/>
                  </a:lnTo>
                  <a:lnTo>
                    <a:pt x="2404" y="2599"/>
                  </a:lnTo>
                  <a:lnTo>
                    <a:pt x="2419" y="2596"/>
                  </a:lnTo>
                  <a:lnTo>
                    <a:pt x="2584" y="2596"/>
                  </a:lnTo>
                  <a:lnTo>
                    <a:pt x="2624" y="2595"/>
                  </a:lnTo>
                  <a:lnTo>
                    <a:pt x="2659" y="2592"/>
                  </a:lnTo>
                  <a:lnTo>
                    <a:pt x="2690" y="2586"/>
                  </a:lnTo>
                  <a:lnTo>
                    <a:pt x="2718" y="2578"/>
                  </a:lnTo>
                  <a:lnTo>
                    <a:pt x="2741" y="2568"/>
                  </a:lnTo>
                  <a:lnTo>
                    <a:pt x="2761" y="2557"/>
                  </a:lnTo>
                  <a:lnTo>
                    <a:pt x="2778" y="2544"/>
                  </a:lnTo>
                  <a:lnTo>
                    <a:pt x="2792" y="2530"/>
                  </a:lnTo>
                  <a:lnTo>
                    <a:pt x="2805" y="2513"/>
                  </a:lnTo>
                  <a:lnTo>
                    <a:pt x="2814" y="2497"/>
                  </a:lnTo>
                  <a:lnTo>
                    <a:pt x="2823" y="2480"/>
                  </a:lnTo>
                  <a:lnTo>
                    <a:pt x="2831" y="2460"/>
                  </a:lnTo>
                  <a:lnTo>
                    <a:pt x="2838" y="2442"/>
                  </a:lnTo>
                  <a:lnTo>
                    <a:pt x="2844" y="2421"/>
                  </a:lnTo>
                  <a:lnTo>
                    <a:pt x="2850" y="2402"/>
                  </a:lnTo>
                  <a:lnTo>
                    <a:pt x="2854" y="2387"/>
                  </a:lnTo>
                  <a:lnTo>
                    <a:pt x="2858" y="2371"/>
                  </a:lnTo>
                  <a:lnTo>
                    <a:pt x="2861" y="2354"/>
                  </a:lnTo>
                  <a:lnTo>
                    <a:pt x="2864" y="2338"/>
                  </a:lnTo>
                  <a:lnTo>
                    <a:pt x="2865" y="2320"/>
                  </a:lnTo>
                  <a:lnTo>
                    <a:pt x="2865" y="2303"/>
                  </a:lnTo>
                  <a:lnTo>
                    <a:pt x="2861" y="2287"/>
                  </a:lnTo>
                  <a:lnTo>
                    <a:pt x="2857" y="2270"/>
                  </a:lnTo>
                  <a:lnTo>
                    <a:pt x="2851" y="2256"/>
                  </a:lnTo>
                  <a:lnTo>
                    <a:pt x="2842" y="2242"/>
                  </a:lnTo>
                  <a:lnTo>
                    <a:pt x="2829" y="2229"/>
                  </a:lnTo>
                  <a:lnTo>
                    <a:pt x="2815" y="2218"/>
                  </a:lnTo>
                  <a:lnTo>
                    <a:pt x="2796" y="2209"/>
                  </a:lnTo>
                  <a:lnTo>
                    <a:pt x="2775" y="2203"/>
                  </a:lnTo>
                  <a:lnTo>
                    <a:pt x="2749" y="2199"/>
                  </a:lnTo>
                  <a:lnTo>
                    <a:pt x="2719" y="2197"/>
                  </a:lnTo>
                  <a:lnTo>
                    <a:pt x="2521" y="2197"/>
                  </a:lnTo>
                  <a:lnTo>
                    <a:pt x="2505" y="2195"/>
                  </a:lnTo>
                  <a:lnTo>
                    <a:pt x="2491" y="2187"/>
                  </a:lnTo>
                  <a:lnTo>
                    <a:pt x="2480" y="2176"/>
                  </a:lnTo>
                  <a:lnTo>
                    <a:pt x="2473" y="2163"/>
                  </a:lnTo>
                  <a:lnTo>
                    <a:pt x="2471" y="2147"/>
                  </a:lnTo>
                  <a:lnTo>
                    <a:pt x="2473" y="2131"/>
                  </a:lnTo>
                  <a:lnTo>
                    <a:pt x="2480" y="2117"/>
                  </a:lnTo>
                  <a:lnTo>
                    <a:pt x="2491" y="2107"/>
                  </a:lnTo>
                  <a:lnTo>
                    <a:pt x="2505" y="2100"/>
                  </a:lnTo>
                  <a:lnTo>
                    <a:pt x="2521" y="2097"/>
                  </a:lnTo>
                  <a:lnTo>
                    <a:pt x="2760" y="2097"/>
                  </a:lnTo>
                  <a:lnTo>
                    <a:pt x="2792" y="2096"/>
                  </a:lnTo>
                  <a:lnTo>
                    <a:pt x="2821" y="2089"/>
                  </a:lnTo>
                  <a:lnTo>
                    <a:pt x="2847" y="2081"/>
                  </a:lnTo>
                  <a:lnTo>
                    <a:pt x="2870" y="2071"/>
                  </a:lnTo>
                  <a:lnTo>
                    <a:pt x="2889" y="2058"/>
                  </a:lnTo>
                  <a:lnTo>
                    <a:pt x="2907" y="2042"/>
                  </a:lnTo>
                  <a:lnTo>
                    <a:pt x="2921" y="2026"/>
                  </a:lnTo>
                  <a:lnTo>
                    <a:pt x="2935" y="2008"/>
                  </a:lnTo>
                  <a:lnTo>
                    <a:pt x="2945" y="1989"/>
                  </a:lnTo>
                  <a:lnTo>
                    <a:pt x="2954" y="1970"/>
                  </a:lnTo>
                  <a:lnTo>
                    <a:pt x="2961" y="1952"/>
                  </a:lnTo>
                  <a:lnTo>
                    <a:pt x="2967" y="1932"/>
                  </a:lnTo>
                  <a:lnTo>
                    <a:pt x="2972" y="1914"/>
                  </a:lnTo>
                  <a:lnTo>
                    <a:pt x="2975" y="1897"/>
                  </a:lnTo>
                  <a:lnTo>
                    <a:pt x="2978" y="1881"/>
                  </a:lnTo>
                  <a:lnTo>
                    <a:pt x="2980" y="1868"/>
                  </a:lnTo>
                  <a:lnTo>
                    <a:pt x="2980" y="1853"/>
                  </a:lnTo>
                  <a:lnTo>
                    <a:pt x="2979" y="1836"/>
                  </a:lnTo>
                  <a:lnTo>
                    <a:pt x="2977" y="1819"/>
                  </a:lnTo>
                  <a:lnTo>
                    <a:pt x="2973" y="1801"/>
                  </a:lnTo>
                  <a:lnTo>
                    <a:pt x="2967" y="1784"/>
                  </a:lnTo>
                  <a:lnTo>
                    <a:pt x="2958" y="1767"/>
                  </a:lnTo>
                  <a:lnTo>
                    <a:pt x="2947" y="1751"/>
                  </a:lnTo>
                  <a:lnTo>
                    <a:pt x="2934" y="1736"/>
                  </a:lnTo>
                  <a:lnTo>
                    <a:pt x="2917" y="1724"/>
                  </a:lnTo>
                  <a:lnTo>
                    <a:pt x="2898" y="1713"/>
                  </a:lnTo>
                  <a:lnTo>
                    <a:pt x="2874" y="1704"/>
                  </a:lnTo>
                  <a:lnTo>
                    <a:pt x="2848" y="1699"/>
                  </a:lnTo>
                  <a:lnTo>
                    <a:pt x="2817" y="1697"/>
                  </a:lnTo>
                  <a:lnTo>
                    <a:pt x="2621" y="1697"/>
                  </a:lnTo>
                  <a:lnTo>
                    <a:pt x="2606" y="1695"/>
                  </a:lnTo>
                  <a:lnTo>
                    <a:pt x="2591" y="1688"/>
                  </a:lnTo>
                  <a:lnTo>
                    <a:pt x="2581" y="1677"/>
                  </a:lnTo>
                  <a:lnTo>
                    <a:pt x="2574" y="1664"/>
                  </a:lnTo>
                  <a:lnTo>
                    <a:pt x="2571" y="1647"/>
                  </a:lnTo>
                  <a:lnTo>
                    <a:pt x="2574" y="1632"/>
                  </a:lnTo>
                  <a:lnTo>
                    <a:pt x="2581" y="1618"/>
                  </a:lnTo>
                  <a:lnTo>
                    <a:pt x="2591" y="1607"/>
                  </a:lnTo>
                  <a:lnTo>
                    <a:pt x="2606" y="1600"/>
                  </a:lnTo>
                  <a:lnTo>
                    <a:pt x="2621" y="1597"/>
                  </a:lnTo>
                  <a:lnTo>
                    <a:pt x="2823" y="1597"/>
                  </a:lnTo>
                  <a:lnTo>
                    <a:pt x="2858" y="1596"/>
                  </a:lnTo>
                  <a:lnTo>
                    <a:pt x="2889" y="1592"/>
                  </a:lnTo>
                  <a:lnTo>
                    <a:pt x="2916" y="1586"/>
                  </a:lnTo>
                  <a:lnTo>
                    <a:pt x="2940" y="1577"/>
                  </a:lnTo>
                  <a:lnTo>
                    <a:pt x="2958" y="1568"/>
                  </a:lnTo>
                  <a:lnTo>
                    <a:pt x="2975" y="1555"/>
                  </a:lnTo>
                  <a:lnTo>
                    <a:pt x="2988" y="1543"/>
                  </a:lnTo>
                  <a:lnTo>
                    <a:pt x="2999" y="1530"/>
                  </a:lnTo>
                  <a:lnTo>
                    <a:pt x="3007" y="1516"/>
                  </a:lnTo>
                  <a:lnTo>
                    <a:pt x="3013" y="1502"/>
                  </a:lnTo>
                  <a:lnTo>
                    <a:pt x="3017" y="1488"/>
                  </a:lnTo>
                  <a:lnTo>
                    <a:pt x="3020" y="1475"/>
                  </a:lnTo>
                  <a:lnTo>
                    <a:pt x="3021" y="1462"/>
                  </a:lnTo>
                  <a:lnTo>
                    <a:pt x="3022" y="1451"/>
                  </a:lnTo>
                  <a:lnTo>
                    <a:pt x="3023" y="1438"/>
                  </a:lnTo>
                  <a:lnTo>
                    <a:pt x="3023" y="1428"/>
                  </a:lnTo>
                  <a:lnTo>
                    <a:pt x="3024" y="1421"/>
                  </a:lnTo>
                  <a:lnTo>
                    <a:pt x="3024" y="1412"/>
                  </a:lnTo>
                  <a:lnTo>
                    <a:pt x="3024" y="1402"/>
                  </a:lnTo>
                  <a:lnTo>
                    <a:pt x="3024" y="1389"/>
                  </a:lnTo>
                  <a:lnTo>
                    <a:pt x="3024" y="1379"/>
                  </a:lnTo>
                  <a:lnTo>
                    <a:pt x="3023" y="1366"/>
                  </a:lnTo>
                  <a:lnTo>
                    <a:pt x="3021" y="1352"/>
                  </a:lnTo>
                  <a:lnTo>
                    <a:pt x="3017" y="1337"/>
                  </a:lnTo>
                  <a:lnTo>
                    <a:pt x="3010" y="1320"/>
                  </a:lnTo>
                  <a:lnTo>
                    <a:pt x="3002" y="1304"/>
                  </a:lnTo>
                  <a:lnTo>
                    <a:pt x="2990" y="1288"/>
                  </a:lnTo>
                  <a:lnTo>
                    <a:pt x="2975" y="1271"/>
                  </a:lnTo>
                  <a:lnTo>
                    <a:pt x="2956" y="1258"/>
                  </a:lnTo>
                  <a:lnTo>
                    <a:pt x="2933" y="1245"/>
                  </a:lnTo>
                  <a:lnTo>
                    <a:pt x="2905" y="1236"/>
                  </a:lnTo>
                  <a:lnTo>
                    <a:pt x="2897" y="1233"/>
                  </a:lnTo>
                  <a:lnTo>
                    <a:pt x="2887" y="1231"/>
                  </a:lnTo>
                  <a:lnTo>
                    <a:pt x="2879" y="1229"/>
                  </a:lnTo>
                  <a:lnTo>
                    <a:pt x="2870" y="1227"/>
                  </a:lnTo>
                  <a:lnTo>
                    <a:pt x="2860" y="1224"/>
                  </a:lnTo>
                  <a:lnTo>
                    <a:pt x="2850" y="1221"/>
                  </a:lnTo>
                  <a:lnTo>
                    <a:pt x="2839" y="1220"/>
                  </a:lnTo>
                  <a:lnTo>
                    <a:pt x="2826" y="1218"/>
                  </a:lnTo>
                  <a:lnTo>
                    <a:pt x="2812" y="1216"/>
                  </a:lnTo>
                  <a:lnTo>
                    <a:pt x="2795" y="1214"/>
                  </a:lnTo>
                  <a:lnTo>
                    <a:pt x="2777" y="1213"/>
                  </a:lnTo>
                  <a:lnTo>
                    <a:pt x="2756" y="1211"/>
                  </a:lnTo>
                  <a:lnTo>
                    <a:pt x="2732" y="1210"/>
                  </a:lnTo>
                  <a:lnTo>
                    <a:pt x="2705" y="1208"/>
                  </a:lnTo>
                  <a:lnTo>
                    <a:pt x="2674" y="1207"/>
                  </a:lnTo>
                  <a:lnTo>
                    <a:pt x="2639" y="1206"/>
                  </a:lnTo>
                  <a:lnTo>
                    <a:pt x="2601" y="1205"/>
                  </a:lnTo>
                  <a:lnTo>
                    <a:pt x="2557" y="1204"/>
                  </a:lnTo>
                  <a:lnTo>
                    <a:pt x="2509" y="1203"/>
                  </a:lnTo>
                  <a:lnTo>
                    <a:pt x="2456" y="1202"/>
                  </a:lnTo>
                  <a:lnTo>
                    <a:pt x="2397" y="1201"/>
                  </a:lnTo>
                  <a:lnTo>
                    <a:pt x="2333" y="1200"/>
                  </a:lnTo>
                  <a:lnTo>
                    <a:pt x="2264" y="1200"/>
                  </a:lnTo>
                  <a:lnTo>
                    <a:pt x="2188" y="1199"/>
                  </a:lnTo>
                  <a:lnTo>
                    <a:pt x="2106" y="1199"/>
                  </a:lnTo>
                  <a:lnTo>
                    <a:pt x="2016" y="1199"/>
                  </a:lnTo>
                  <a:lnTo>
                    <a:pt x="1919" y="1199"/>
                  </a:lnTo>
                  <a:lnTo>
                    <a:pt x="1815" y="1198"/>
                  </a:lnTo>
                  <a:lnTo>
                    <a:pt x="1830" y="1152"/>
                  </a:lnTo>
                  <a:lnTo>
                    <a:pt x="1845" y="1110"/>
                  </a:lnTo>
                  <a:lnTo>
                    <a:pt x="1856" y="1072"/>
                  </a:lnTo>
                  <a:lnTo>
                    <a:pt x="1867" y="1038"/>
                  </a:lnTo>
                  <a:lnTo>
                    <a:pt x="1876" y="1005"/>
                  </a:lnTo>
                  <a:lnTo>
                    <a:pt x="1884" y="975"/>
                  </a:lnTo>
                  <a:lnTo>
                    <a:pt x="1890" y="947"/>
                  </a:lnTo>
                  <a:lnTo>
                    <a:pt x="1895" y="918"/>
                  </a:lnTo>
                  <a:lnTo>
                    <a:pt x="1899" y="890"/>
                  </a:lnTo>
                  <a:lnTo>
                    <a:pt x="1902" y="860"/>
                  </a:lnTo>
                  <a:lnTo>
                    <a:pt x="1905" y="829"/>
                  </a:lnTo>
                  <a:lnTo>
                    <a:pt x="1907" y="796"/>
                  </a:lnTo>
                  <a:lnTo>
                    <a:pt x="1908" y="759"/>
                  </a:lnTo>
                  <a:lnTo>
                    <a:pt x="1909" y="719"/>
                  </a:lnTo>
                  <a:lnTo>
                    <a:pt x="1909" y="674"/>
                  </a:lnTo>
                  <a:lnTo>
                    <a:pt x="1906" y="622"/>
                  </a:lnTo>
                  <a:lnTo>
                    <a:pt x="1899" y="572"/>
                  </a:lnTo>
                  <a:lnTo>
                    <a:pt x="1888" y="524"/>
                  </a:lnTo>
                  <a:lnTo>
                    <a:pt x="1874" y="478"/>
                  </a:lnTo>
                  <a:lnTo>
                    <a:pt x="1855" y="434"/>
                  </a:lnTo>
                  <a:lnTo>
                    <a:pt x="1835" y="393"/>
                  </a:lnTo>
                  <a:lnTo>
                    <a:pt x="1813" y="356"/>
                  </a:lnTo>
                  <a:lnTo>
                    <a:pt x="1788" y="322"/>
                  </a:lnTo>
                  <a:lnTo>
                    <a:pt x="1763" y="291"/>
                  </a:lnTo>
                  <a:lnTo>
                    <a:pt x="1737" y="265"/>
                  </a:lnTo>
                  <a:lnTo>
                    <a:pt x="1711" y="242"/>
                  </a:lnTo>
                  <a:lnTo>
                    <a:pt x="1685" y="224"/>
                  </a:lnTo>
                  <a:lnTo>
                    <a:pt x="1660" y="210"/>
                  </a:lnTo>
                  <a:lnTo>
                    <a:pt x="1635" y="202"/>
                  </a:lnTo>
                  <a:lnTo>
                    <a:pt x="1614" y="200"/>
                  </a:lnTo>
                  <a:close/>
                  <a:moveTo>
                    <a:pt x="1614" y="0"/>
                  </a:moveTo>
                  <a:lnTo>
                    <a:pt x="1657" y="3"/>
                  </a:lnTo>
                  <a:lnTo>
                    <a:pt x="1701" y="14"/>
                  </a:lnTo>
                  <a:lnTo>
                    <a:pt x="1746" y="32"/>
                  </a:lnTo>
                  <a:lnTo>
                    <a:pt x="1789" y="55"/>
                  </a:lnTo>
                  <a:lnTo>
                    <a:pt x="1831" y="84"/>
                  </a:lnTo>
                  <a:lnTo>
                    <a:pt x="1873" y="119"/>
                  </a:lnTo>
                  <a:lnTo>
                    <a:pt x="1912" y="158"/>
                  </a:lnTo>
                  <a:lnTo>
                    <a:pt x="1949" y="202"/>
                  </a:lnTo>
                  <a:lnTo>
                    <a:pt x="1983" y="251"/>
                  </a:lnTo>
                  <a:lnTo>
                    <a:pt x="2014" y="303"/>
                  </a:lnTo>
                  <a:lnTo>
                    <a:pt x="2042" y="358"/>
                  </a:lnTo>
                  <a:lnTo>
                    <a:pt x="2065" y="418"/>
                  </a:lnTo>
                  <a:lnTo>
                    <a:pt x="2084" y="478"/>
                  </a:lnTo>
                  <a:lnTo>
                    <a:pt x="2098" y="542"/>
                  </a:lnTo>
                  <a:lnTo>
                    <a:pt x="2107" y="607"/>
                  </a:lnTo>
                  <a:lnTo>
                    <a:pt x="2110" y="674"/>
                  </a:lnTo>
                  <a:lnTo>
                    <a:pt x="2110" y="727"/>
                  </a:lnTo>
                  <a:lnTo>
                    <a:pt x="2109" y="775"/>
                  </a:lnTo>
                  <a:lnTo>
                    <a:pt x="2108" y="819"/>
                  </a:lnTo>
                  <a:lnTo>
                    <a:pt x="2105" y="859"/>
                  </a:lnTo>
                  <a:lnTo>
                    <a:pt x="2101" y="897"/>
                  </a:lnTo>
                  <a:lnTo>
                    <a:pt x="2097" y="932"/>
                  </a:lnTo>
                  <a:lnTo>
                    <a:pt x="2091" y="967"/>
                  </a:lnTo>
                  <a:lnTo>
                    <a:pt x="2085" y="1002"/>
                  </a:lnTo>
                  <a:lnTo>
                    <a:pt x="2182" y="1004"/>
                  </a:lnTo>
                  <a:lnTo>
                    <a:pt x="2275" y="1006"/>
                  </a:lnTo>
                  <a:lnTo>
                    <a:pt x="2362" y="1008"/>
                  </a:lnTo>
                  <a:lnTo>
                    <a:pt x="2445" y="1010"/>
                  </a:lnTo>
                  <a:lnTo>
                    <a:pt x="2522" y="1012"/>
                  </a:lnTo>
                  <a:lnTo>
                    <a:pt x="2594" y="1014"/>
                  </a:lnTo>
                  <a:lnTo>
                    <a:pt x="2660" y="1017"/>
                  </a:lnTo>
                  <a:lnTo>
                    <a:pt x="2721" y="1020"/>
                  </a:lnTo>
                  <a:lnTo>
                    <a:pt x="2777" y="1023"/>
                  </a:lnTo>
                  <a:lnTo>
                    <a:pt x="2826" y="1027"/>
                  </a:lnTo>
                  <a:lnTo>
                    <a:pt x="2871" y="1032"/>
                  </a:lnTo>
                  <a:lnTo>
                    <a:pt x="2909" y="1039"/>
                  </a:lnTo>
                  <a:lnTo>
                    <a:pt x="2941" y="1046"/>
                  </a:lnTo>
                  <a:lnTo>
                    <a:pt x="2984" y="1060"/>
                  </a:lnTo>
                  <a:lnTo>
                    <a:pt x="3024" y="1078"/>
                  </a:lnTo>
                  <a:lnTo>
                    <a:pt x="3060" y="1099"/>
                  </a:lnTo>
                  <a:lnTo>
                    <a:pt x="3092" y="1123"/>
                  </a:lnTo>
                  <a:lnTo>
                    <a:pt x="3121" y="1149"/>
                  </a:lnTo>
                  <a:lnTo>
                    <a:pt x="3146" y="1176"/>
                  </a:lnTo>
                  <a:lnTo>
                    <a:pt x="3168" y="1205"/>
                  </a:lnTo>
                  <a:lnTo>
                    <a:pt x="3186" y="1236"/>
                  </a:lnTo>
                  <a:lnTo>
                    <a:pt x="3201" y="1266"/>
                  </a:lnTo>
                  <a:lnTo>
                    <a:pt x="3212" y="1297"/>
                  </a:lnTo>
                  <a:lnTo>
                    <a:pt x="3220" y="1329"/>
                  </a:lnTo>
                  <a:lnTo>
                    <a:pt x="3225" y="1359"/>
                  </a:lnTo>
                  <a:lnTo>
                    <a:pt x="3226" y="1389"/>
                  </a:lnTo>
                  <a:lnTo>
                    <a:pt x="3226" y="1406"/>
                  </a:lnTo>
                  <a:lnTo>
                    <a:pt x="3226" y="1420"/>
                  </a:lnTo>
                  <a:lnTo>
                    <a:pt x="3225" y="1429"/>
                  </a:lnTo>
                  <a:lnTo>
                    <a:pt x="3225" y="1438"/>
                  </a:lnTo>
                  <a:lnTo>
                    <a:pt x="3223" y="1459"/>
                  </a:lnTo>
                  <a:lnTo>
                    <a:pt x="3220" y="1496"/>
                  </a:lnTo>
                  <a:lnTo>
                    <a:pt x="3213" y="1534"/>
                  </a:lnTo>
                  <a:lnTo>
                    <a:pt x="3201" y="1572"/>
                  </a:lnTo>
                  <a:lnTo>
                    <a:pt x="3185" y="1608"/>
                  </a:lnTo>
                  <a:lnTo>
                    <a:pt x="3164" y="1644"/>
                  </a:lnTo>
                  <a:lnTo>
                    <a:pt x="3138" y="1677"/>
                  </a:lnTo>
                  <a:lnTo>
                    <a:pt x="3155" y="1713"/>
                  </a:lnTo>
                  <a:lnTo>
                    <a:pt x="3168" y="1751"/>
                  </a:lnTo>
                  <a:lnTo>
                    <a:pt x="3177" y="1790"/>
                  </a:lnTo>
                  <a:lnTo>
                    <a:pt x="3181" y="1831"/>
                  </a:lnTo>
                  <a:lnTo>
                    <a:pt x="3181" y="1872"/>
                  </a:lnTo>
                  <a:lnTo>
                    <a:pt x="3177" y="1914"/>
                  </a:lnTo>
                  <a:lnTo>
                    <a:pt x="3168" y="1961"/>
                  </a:lnTo>
                  <a:lnTo>
                    <a:pt x="3155" y="2005"/>
                  </a:lnTo>
                  <a:lnTo>
                    <a:pt x="3141" y="2043"/>
                  </a:lnTo>
                  <a:lnTo>
                    <a:pt x="3124" y="2080"/>
                  </a:lnTo>
                  <a:lnTo>
                    <a:pt x="3106" y="2112"/>
                  </a:lnTo>
                  <a:lnTo>
                    <a:pt x="3086" y="2141"/>
                  </a:lnTo>
                  <a:lnTo>
                    <a:pt x="3065" y="2167"/>
                  </a:lnTo>
                  <a:lnTo>
                    <a:pt x="3043" y="2190"/>
                  </a:lnTo>
                  <a:lnTo>
                    <a:pt x="3051" y="2215"/>
                  </a:lnTo>
                  <a:lnTo>
                    <a:pt x="3058" y="2243"/>
                  </a:lnTo>
                  <a:lnTo>
                    <a:pt x="3064" y="2272"/>
                  </a:lnTo>
                  <a:lnTo>
                    <a:pt x="3067" y="2305"/>
                  </a:lnTo>
                  <a:lnTo>
                    <a:pt x="3066" y="2341"/>
                  </a:lnTo>
                  <a:lnTo>
                    <a:pt x="3061" y="2378"/>
                  </a:lnTo>
                  <a:lnTo>
                    <a:pt x="3054" y="2419"/>
                  </a:lnTo>
                  <a:lnTo>
                    <a:pt x="3042" y="2462"/>
                  </a:lnTo>
                  <a:lnTo>
                    <a:pt x="3035" y="2485"/>
                  </a:lnTo>
                  <a:lnTo>
                    <a:pt x="3026" y="2509"/>
                  </a:lnTo>
                  <a:lnTo>
                    <a:pt x="3017" y="2536"/>
                  </a:lnTo>
                  <a:lnTo>
                    <a:pt x="3005" y="2562"/>
                  </a:lnTo>
                  <a:lnTo>
                    <a:pt x="2991" y="2590"/>
                  </a:lnTo>
                  <a:lnTo>
                    <a:pt x="2975" y="2617"/>
                  </a:lnTo>
                  <a:lnTo>
                    <a:pt x="2955" y="2645"/>
                  </a:lnTo>
                  <a:lnTo>
                    <a:pt x="2933" y="2672"/>
                  </a:lnTo>
                  <a:lnTo>
                    <a:pt x="2907" y="2696"/>
                  </a:lnTo>
                  <a:lnTo>
                    <a:pt x="2876" y="2720"/>
                  </a:lnTo>
                  <a:lnTo>
                    <a:pt x="2884" y="2758"/>
                  </a:lnTo>
                  <a:lnTo>
                    <a:pt x="2887" y="2796"/>
                  </a:lnTo>
                  <a:lnTo>
                    <a:pt x="2886" y="2833"/>
                  </a:lnTo>
                  <a:lnTo>
                    <a:pt x="2881" y="2866"/>
                  </a:lnTo>
                  <a:lnTo>
                    <a:pt x="2874" y="2895"/>
                  </a:lnTo>
                  <a:lnTo>
                    <a:pt x="2866" y="2920"/>
                  </a:lnTo>
                  <a:lnTo>
                    <a:pt x="2857" y="2943"/>
                  </a:lnTo>
                  <a:lnTo>
                    <a:pt x="2849" y="2963"/>
                  </a:lnTo>
                  <a:lnTo>
                    <a:pt x="2842" y="2979"/>
                  </a:lnTo>
                  <a:lnTo>
                    <a:pt x="2837" y="2991"/>
                  </a:lnTo>
                  <a:lnTo>
                    <a:pt x="2833" y="2999"/>
                  </a:lnTo>
                  <a:lnTo>
                    <a:pt x="2831" y="3002"/>
                  </a:lnTo>
                  <a:lnTo>
                    <a:pt x="2808" y="3039"/>
                  </a:lnTo>
                  <a:lnTo>
                    <a:pt x="2782" y="3072"/>
                  </a:lnTo>
                  <a:lnTo>
                    <a:pt x="2753" y="3101"/>
                  </a:lnTo>
                  <a:lnTo>
                    <a:pt x="2721" y="3126"/>
                  </a:lnTo>
                  <a:lnTo>
                    <a:pt x="2686" y="3147"/>
                  </a:lnTo>
                  <a:lnTo>
                    <a:pt x="2649" y="3165"/>
                  </a:lnTo>
                  <a:lnTo>
                    <a:pt x="2608" y="3178"/>
                  </a:lnTo>
                  <a:lnTo>
                    <a:pt x="2564" y="3187"/>
                  </a:lnTo>
                  <a:lnTo>
                    <a:pt x="2519" y="3193"/>
                  </a:lnTo>
                  <a:lnTo>
                    <a:pt x="2470" y="3195"/>
                  </a:lnTo>
                  <a:lnTo>
                    <a:pt x="1919" y="3195"/>
                  </a:lnTo>
                  <a:lnTo>
                    <a:pt x="1859" y="3194"/>
                  </a:lnTo>
                  <a:lnTo>
                    <a:pt x="1799" y="3192"/>
                  </a:lnTo>
                  <a:lnTo>
                    <a:pt x="1742" y="3188"/>
                  </a:lnTo>
                  <a:lnTo>
                    <a:pt x="1686" y="3184"/>
                  </a:lnTo>
                  <a:lnTo>
                    <a:pt x="1631" y="3178"/>
                  </a:lnTo>
                  <a:lnTo>
                    <a:pt x="1580" y="3172"/>
                  </a:lnTo>
                  <a:lnTo>
                    <a:pt x="1531" y="3165"/>
                  </a:lnTo>
                  <a:lnTo>
                    <a:pt x="1487" y="3159"/>
                  </a:lnTo>
                  <a:lnTo>
                    <a:pt x="1446" y="3152"/>
                  </a:lnTo>
                  <a:lnTo>
                    <a:pt x="1410" y="3145"/>
                  </a:lnTo>
                  <a:lnTo>
                    <a:pt x="1378" y="3139"/>
                  </a:lnTo>
                  <a:lnTo>
                    <a:pt x="1351" y="3134"/>
                  </a:lnTo>
                  <a:lnTo>
                    <a:pt x="1331" y="3130"/>
                  </a:lnTo>
                  <a:lnTo>
                    <a:pt x="1317" y="3127"/>
                  </a:lnTo>
                  <a:lnTo>
                    <a:pt x="1254" y="3113"/>
                  </a:lnTo>
                  <a:lnTo>
                    <a:pt x="1198" y="3099"/>
                  </a:lnTo>
                  <a:lnTo>
                    <a:pt x="1148" y="3088"/>
                  </a:lnTo>
                  <a:lnTo>
                    <a:pt x="1102" y="3078"/>
                  </a:lnTo>
                  <a:lnTo>
                    <a:pt x="1062" y="3068"/>
                  </a:lnTo>
                  <a:lnTo>
                    <a:pt x="1027" y="3060"/>
                  </a:lnTo>
                  <a:lnTo>
                    <a:pt x="996" y="3052"/>
                  </a:lnTo>
                  <a:lnTo>
                    <a:pt x="968" y="3046"/>
                  </a:lnTo>
                  <a:lnTo>
                    <a:pt x="945" y="3040"/>
                  </a:lnTo>
                  <a:lnTo>
                    <a:pt x="925" y="3036"/>
                  </a:lnTo>
                  <a:lnTo>
                    <a:pt x="907" y="3032"/>
                  </a:lnTo>
                  <a:lnTo>
                    <a:pt x="905" y="3031"/>
                  </a:lnTo>
                  <a:lnTo>
                    <a:pt x="904" y="3030"/>
                  </a:lnTo>
                  <a:lnTo>
                    <a:pt x="903" y="3030"/>
                  </a:lnTo>
                  <a:lnTo>
                    <a:pt x="890" y="3027"/>
                  </a:lnTo>
                  <a:lnTo>
                    <a:pt x="879" y="3024"/>
                  </a:lnTo>
                  <a:lnTo>
                    <a:pt x="876" y="3024"/>
                  </a:lnTo>
                  <a:lnTo>
                    <a:pt x="874" y="3023"/>
                  </a:lnTo>
                  <a:lnTo>
                    <a:pt x="856" y="3056"/>
                  </a:lnTo>
                  <a:lnTo>
                    <a:pt x="834" y="3085"/>
                  </a:lnTo>
                  <a:lnTo>
                    <a:pt x="809" y="3112"/>
                  </a:lnTo>
                  <a:lnTo>
                    <a:pt x="782" y="3136"/>
                  </a:lnTo>
                  <a:lnTo>
                    <a:pt x="751" y="3157"/>
                  </a:lnTo>
                  <a:lnTo>
                    <a:pt x="718" y="3173"/>
                  </a:lnTo>
                  <a:lnTo>
                    <a:pt x="682" y="3185"/>
                  </a:lnTo>
                  <a:lnTo>
                    <a:pt x="644" y="3192"/>
                  </a:lnTo>
                  <a:lnTo>
                    <a:pt x="605" y="3195"/>
                  </a:lnTo>
                  <a:lnTo>
                    <a:pt x="302" y="3195"/>
                  </a:lnTo>
                  <a:lnTo>
                    <a:pt x="262" y="3192"/>
                  </a:lnTo>
                  <a:lnTo>
                    <a:pt x="222" y="3185"/>
                  </a:lnTo>
                  <a:lnTo>
                    <a:pt x="185" y="3172"/>
                  </a:lnTo>
                  <a:lnTo>
                    <a:pt x="151" y="3155"/>
                  </a:lnTo>
                  <a:lnTo>
                    <a:pt x="118" y="3133"/>
                  </a:lnTo>
                  <a:lnTo>
                    <a:pt x="89" y="3108"/>
                  </a:lnTo>
                  <a:lnTo>
                    <a:pt x="63" y="3079"/>
                  </a:lnTo>
                  <a:lnTo>
                    <a:pt x="41" y="3046"/>
                  </a:lnTo>
                  <a:lnTo>
                    <a:pt x="24" y="3012"/>
                  </a:lnTo>
                  <a:lnTo>
                    <a:pt x="11" y="2975"/>
                  </a:lnTo>
                  <a:lnTo>
                    <a:pt x="3" y="2936"/>
                  </a:lnTo>
                  <a:lnTo>
                    <a:pt x="0" y="2895"/>
                  </a:lnTo>
                  <a:lnTo>
                    <a:pt x="0" y="1298"/>
                  </a:lnTo>
                  <a:lnTo>
                    <a:pt x="3" y="1254"/>
                  </a:lnTo>
                  <a:lnTo>
                    <a:pt x="13" y="1211"/>
                  </a:lnTo>
                  <a:lnTo>
                    <a:pt x="28" y="1171"/>
                  </a:lnTo>
                  <a:lnTo>
                    <a:pt x="48" y="1135"/>
                  </a:lnTo>
                  <a:lnTo>
                    <a:pt x="74" y="1102"/>
                  </a:lnTo>
                  <a:lnTo>
                    <a:pt x="104" y="1072"/>
                  </a:lnTo>
                  <a:lnTo>
                    <a:pt x="138" y="1047"/>
                  </a:lnTo>
                  <a:lnTo>
                    <a:pt x="175" y="1026"/>
                  </a:lnTo>
                  <a:lnTo>
                    <a:pt x="215" y="1011"/>
                  </a:lnTo>
                  <a:lnTo>
                    <a:pt x="258" y="1002"/>
                  </a:lnTo>
                  <a:lnTo>
                    <a:pt x="302" y="999"/>
                  </a:lnTo>
                  <a:lnTo>
                    <a:pt x="605" y="999"/>
                  </a:lnTo>
                  <a:lnTo>
                    <a:pt x="642" y="1001"/>
                  </a:lnTo>
                  <a:lnTo>
                    <a:pt x="680" y="1009"/>
                  </a:lnTo>
                  <a:lnTo>
                    <a:pt x="715" y="1021"/>
                  </a:lnTo>
                  <a:lnTo>
                    <a:pt x="748" y="1038"/>
                  </a:lnTo>
                  <a:lnTo>
                    <a:pt x="778" y="1057"/>
                  </a:lnTo>
                  <a:lnTo>
                    <a:pt x="806" y="1078"/>
                  </a:lnTo>
                  <a:lnTo>
                    <a:pt x="801" y="1074"/>
                  </a:lnTo>
                  <a:lnTo>
                    <a:pt x="807" y="1071"/>
                  </a:lnTo>
                  <a:lnTo>
                    <a:pt x="817" y="1067"/>
                  </a:lnTo>
                  <a:lnTo>
                    <a:pt x="828" y="1061"/>
                  </a:lnTo>
                  <a:lnTo>
                    <a:pt x="841" y="1054"/>
                  </a:lnTo>
                  <a:lnTo>
                    <a:pt x="857" y="1047"/>
                  </a:lnTo>
                  <a:lnTo>
                    <a:pt x="871" y="1040"/>
                  </a:lnTo>
                  <a:lnTo>
                    <a:pt x="886" y="1032"/>
                  </a:lnTo>
                  <a:lnTo>
                    <a:pt x="898" y="1026"/>
                  </a:lnTo>
                  <a:lnTo>
                    <a:pt x="907" y="1022"/>
                  </a:lnTo>
                  <a:lnTo>
                    <a:pt x="959" y="993"/>
                  </a:lnTo>
                  <a:lnTo>
                    <a:pt x="1005" y="961"/>
                  </a:lnTo>
                  <a:lnTo>
                    <a:pt x="1048" y="926"/>
                  </a:lnTo>
                  <a:lnTo>
                    <a:pt x="1087" y="891"/>
                  </a:lnTo>
                  <a:lnTo>
                    <a:pt x="1121" y="853"/>
                  </a:lnTo>
                  <a:lnTo>
                    <a:pt x="1152" y="814"/>
                  </a:lnTo>
                  <a:lnTo>
                    <a:pt x="1180" y="773"/>
                  </a:lnTo>
                  <a:lnTo>
                    <a:pt x="1204" y="732"/>
                  </a:lnTo>
                  <a:lnTo>
                    <a:pt x="1226" y="689"/>
                  </a:lnTo>
                  <a:lnTo>
                    <a:pt x="1244" y="647"/>
                  </a:lnTo>
                  <a:lnTo>
                    <a:pt x="1260" y="606"/>
                  </a:lnTo>
                  <a:lnTo>
                    <a:pt x="1272" y="563"/>
                  </a:lnTo>
                  <a:lnTo>
                    <a:pt x="1284" y="522"/>
                  </a:lnTo>
                  <a:lnTo>
                    <a:pt x="1292" y="481"/>
                  </a:lnTo>
                  <a:lnTo>
                    <a:pt x="1299" y="440"/>
                  </a:lnTo>
                  <a:lnTo>
                    <a:pt x="1304" y="402"/>
                  </a:lnTo>
                  <a:lnTo>
                    <a:pt x="1307" y="366"/>
                  </a:lnTo>
                  <a:lnTo>
                    <a:pt x="1310" y="330"/>
                  </a:lnTo>
                  <a:lnTo>
                    <a:pt x="1311" y="297"/>
                  </a:lnTo>
                  <a:lnTo>
                    <a:pt x="1315" y="253"/>
                  </a:lnTo>
                  <a:lnTo>
                    <a:pt x="1324" y="211"/>
                  </a:lnTo>
                  <a:lnTo>
                    <a:pt x="1340" y="172"/>
                  </a:lnTo>
                  <a:lnTo>
                    <a:pt x="1361" y="136"/>
                  </a:lnTo>
                  <a:lnTo>
                    <a:pt x="1387" y="102"/>
                  </a:lnTo>
                  <a:lnTo>
                    <a:pt x="1417" y="73"/>
                  </a:lnTo>
                  <a:lnTo>
                    <a:pt x="1450" y="48"/>
                  </a:lnTo>
                  <a:lnTo>
                    <a:pt x="1487" y="28"/>
                  </a:lnTo>
                  <a:lnTo>
                    <a:pt x="1527" y="12"/>
                  </a:lnTo>
                  <a:lnTo>
                    <a:pt x="1569" y="3"/>
                  </a:lnTo>
                  <a:lnTo>
                    <a:pt x="1614" y="0"/>
                  </a:lnTo>
                  <a:close/>
                </a:path>
              </a:pathLst>
            </a:custGeom>
            <a:grpFill/>
            <a:ln w="0">
              <a:noFill/>
              <a:prstDash val="solid"/>
              <a:round/>
            </a:ln>
          </p:spPr>
          <p:txBody>
            <a:bodyPr vert="horz" wrap="square" lIns="45715" tIns="22858" rIns="45715" bIns="22858" numCol="1" anchor="t" anchorCtr="0" compatLnSpc="1"/>
            <a:lstStyle/>
            <a:p>
              <a:endParaRPr lang="es-SV" sz="900">
                <a:cs typeface="+mn-ea"/>
                <a:sym typeface="+mn-lt"/>
              </a:endParaRPr>
            </a:p>
          </p:txBody>
        </p:sp>
        <p:sp>
          <p:nvSpPr>
            <p:cNvPr id="84" name="Freeform 61"/>
            <p:cNvSpPr>
              <a:spLocks noEditPoints="1"/>
            </p:cNvSpPr>
            <p:nvPr/>
          </p:nvSpPr>
          <p:spPr bwMode="auto">
            <a:xfrm>
              <a:off x="11870" y="8610"/>
              <a:ext cx="151" cy="150"/>
            </a:xfrm>
            <a:custGeom>
              <a:avLst/>
              <a:gdLst>
                <a:gd name="T0" fmla="*/ 152 w 303"/>
                <a:gd name="T1" fmla="*/ 100 h 299"/>
                <a:gd name="T2" fmla="*/ 136 w 303"/>
                <a:gd name="T3" fmla="*/ 103 h 299"/>
                <a:gd name="T4" fmla="*/ 122 w 303"/>
                <a:gd name="T5" fmla="*/ 110 h 299"/>
                <a:gd name="T6" fmla="*/ 111 w 303"/>
                <a:gd name="T7" fmla="*/ 120 h 299"/>
                <a:gd name="T8" fmla="*/ 104 w 303"/>
                <a:gd name="T9" fmla="*/ 134 h 299"/>
                <a:gd name="T10" fmla="*/ 101 w 303"/>
                <a:gd name="T11" fmla="*/ 150 h 299"/>
                <a:gd name="T12" fmla="*/ 104 w 303"/>
                <a:gd name="T13" fmla="*/ 165 h 299"/>
                <a:gd name="T14" fmla="*/ 111 w 303"/>
                <a:gd name="T15" fmla="*/ 179 h 299"/>
                <a:gd name="T16" fmla="*/ 122 w 303"/>
                <a:gd name="T17" fmla="*/ 190 h 299"/>
                <a:gd name="T18" fmla="*/ 136 w 303"/>
                <a:gd name="T19" fmla="*/ 197 h 299"/>
                <a:gd name="T20" fmla="*/ 152 w 303"/>
                <a:gd name="T21" fmla="*/ 199 h 299"/>
                <a:gd name="T22" fmla="*/ 168 w 303"/>
                <a:gd name="T23" fmla="*/ 197 h 299"/>
                <a:gd name="T24" fmla="*/ 182 w 303"/>
                <a:gd name="T25" fmla="*/ 190 h 299"/>
                <a:gd name="T26" fmla="*/ 193 w 303"/>
                <a:gd name="T27" fmla="*/ 179 h 299"/>
                <a:gd name="T28" fmla="*/ 199 w 303"/>
                <a:gd name="T29" fmla="*/ 165 h 299"/>
                <a:gd name="T30" fmla="*/ 202 w 303"/>
                <a:gd name="T31" fmla="*/ 150 h 299"/>
                <a:gd name="T32" fmla="*/ 199 w 303"/>
                <a:gd name="T33" fmla="*/ 134 h 299"/>
                <a:gd name="T34" fmla="*/ 193 w 303"/>
                <a:gd name="T35" fmla="*/ 120 h 299"/>
                <a:gd name="T36" fmla="*/ 182 w 303"/>
                <a:gd name="T37" fmla="*/ 110 h 299"/>
                <a:gd name="T38" fmla="*/ 168 w 303"/>
                <a:gd name="T39" fmla="*/ 103 h 299"/>
                <a:gd name="T40" fmla="*/ 152 w 303"/>
                <a:gd name="T41" fmla="*/ 100 h 299"/>
                <a:gd name="T42" fmla="*/ 152 w 303"/>
                <a:gd name="T43" fmla="*/ 0 h 299"/>
                <a:gd name="T44" fmla="*/ 183 w 303"/>
                <a:gd name="T45" fmla="*/ 3 h 299"/>
                <a:gd name="T46" fmla="*/ 210 w 303"/>
                <a:gd name="T47" fmla="*/ 12 h 299"/>
                <a:gd name="T48" fmla="*/ 236 w 303"/>
                <a:gd name="T49" fmla="*/ 25 h 299"/>
                <a:gd name="T50" fmla="*/ 259 w 303"/>
                <a:gd name="T51" fmla="*/ 44 h 299"/>
                <a:gd name="T52" fmla="*/ 277 w 303"/>
                <a:gd name="T53" fmla="*/ 66 h 299"/>
                <a:gd name="T54" fmla="*/ 291 w 303"/>
                <a:gd name="T55" fmla="*/ 92 h 299"/>
                <a:gd name="T56" fmla="*/ 300 w 303"/>
                <a:gd name="T57" fmla="*/ 119 h 299"/>
                <a:gd name="T58" fmla="*/ 303 w 303"/>
                <a:gd name="T59" fmla="*/ 150 h 299"/>
                <a:gd name="T60" fmla="*/ 300 w 303"/>
                <a:gd name="T61" fmla="*/ 180 h 299"/>
                <a:gd name="T62" fmla="*/ 291 w 303"/>
                <a:gd name="T63" fmla="*/ 208 h 299"/>
                <a:gd name="T64" fmla="*/ 277 w 303"/>
                <a:gd name="T65" fmla="*/ 234 h 299"/>
                <a:gd name="T66" fmla="*/ 259 w 303"/>
                <a:gd name="T67" fmla="*/ 255 h 299"/>
                <a:gd name="T68" fmla="*/ 236 w 303"/>
                <a:gd name="T69" fmla="*/ 274 h 299"/>
                <a:gd name="T70" fmla="*/ 210 w 303"/>
                <a:gd name="T71" fmla="*/ 288 h 299"/>
                <a:gd name="T72" fmla="*/ 183 w 303"/>
                <a:gd name="T73" fmla="*/ 296 h 299"/>
                <a:gd name="T74" fmla="*/ 152 w 303"/>
                <a:gd name="T75" fmla="*/ 299 h 299"/>
                <a:gd name="T76" fmla="*/ 122 w 303"/>
                <a:gd name="T77" fmla="*/ 296 h 299"/>
                <a:gd name="T78" fmla="*/ 93 w 303"/>
                <a:gd name="T79" fmla="*/ 288 h 299"/>
                <a:gd name="T80" fmla="*/ 67 w 303"/>
                <a:gd name="T81" fmla="*/ 274 h 299"/>
                <a:gd name="T82" fmla="*/ 44 w 303"/>
                <a:gd name="T83" fmla="*/ 255 h 299"/>
                <a:gd name="T84" fmla="*/ 26 w 303"/>
                <a:gd name="T85" fmla="*/ 234 h 299"/>
                <a:gd name="T86" fmla="*/ 12 w 303"/>
                <a:gd name="T87" fmla="*/ 208 h 299"/>
                <a:gd name="T88" fmla="*/ 3 w 303"/>
                <a:gd name="T89" fmla="*/ 180 h 299"/>
                <a:gd name="T90" fmla="*/ 0 w 303"/>
                <a:gd name="T91" fmla="*/ 150 h 299"/>
                <a:gd name="T92" fmla="*/ 3 w 303"/>
                <a:gd name="T93" fmla="*/ 119 h 299"/>
                <a:gd name="T94" fmla="*/ 12 w 303"/>
                <a:gd name="T95" fmla="*/ 92 h 299"/>
                <a:gd name="T96" fmla="*/ 26 w 303"/>
                <a:gd name="T97" fmla="*/ 66 h 299"/>
                <a:gd name="T98" fmla="*/ 44 w 303"/>
                <a:gd name="T99" fmla="*/ 44 h 299"/>
                <a:gd name="T100" fmla="*/ 67 w 303"/>
                <a:gd name="T101" fmla="*/ 25 h 299"/>
                <a:gd name="T102" fmla="*/ 93 w 303"/>
                <a:gd name="T103" fmla="*/ 12 h 299"/>
                <a:gd name="T104" fmla="*/ 122 w 303"/>
                <a:gd name="T105" fmla="*/ 3 h 299"/>
                <a:gd name="T106" fmla="*/ 152 w 303"/>
                <a:gd name="T10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3" h="299">
                  <a:moveTo>
                    <a:pt x="152" y="100"/>
                  </a:moveTo>
                  <a:lnTo>
                    <a:pt x="136" y="103"/>
                  </a:lnTo>
                  <a:lnTo>
                    <a:pt x="122" y="110"/>
                  </a:lnTo>
                  <a:lnTo>
                    <a:pt x="111" y="120"/>
                  </a:lnTo>
                  <a:lnTo>
                    <a:pt x="104" y="134"/>
                  </a:lnTo>
                  <a:lnTo>
                    <a:pt x="101" y="150"/>
                  </a:lnTo>
                  <a:lnTo>
                    <a:pt x="104" y="165"/>
                  </a:lnTo>
                  <a:lnTo>
                    <a:pt x="111" y="179"/>
                  </a:lnTo>
                  <a:lnTo>
                    <a:pt x="122" y="190"/>
                  </a:lnTo>
                  <a:lnTo>
                    <a:pt x="136" y="197"/>
                  </a:lnTo>
                  <a:lnTo>
                    <a:pt x="152" y="199"/>
                  </a:lnTo>
                  <a:lnTo>
                    <a:pt x="168" y="197"/>
                  </a:lnTo>
                  <a:lnTo>
                    <a:pt x="182" y="190"/>
                  </a:lnTo>
                  <a:lnTo>
                    <a:pt x="193" y="179"/>
                  </a:lnTo>
                  <a:lnTo>
                    <a:pt x="199" y="165"/>
                  </a:lnTo>
                  <a:lnTo>
                    <a:pt x="202" y="150"/>
                  </a:lnTo>
                  <a:lnTo>
                    <a:pt x="199" y="134"/>
                  </a:lnTo>
                  <a:lnTo>
                    <a:pt x="193" y="120"/>
                  </a:lnTo>
                  <a:lnTo>
                    <a:pt x="182" y="110"/>
                  </a:lnTo>
                  <a:lnTo>
                    <a:pt x="168" y="103"/>
                  </a:lnTo>
                  <a:lnTo>
                    <a:pt x="152" y="100"/>
                  </a:lnTo>
                  <a:close/>
                  <a:moveTo>
                    <a:pt x="152" y="0"/>
                  </a:moveTo>
                  <a:lnTo>
                    <a:pt x="183" y="3"/>
                  </a:lnTo>
                  <a:lnTo>
                    <a:pt x="210" y="12"/>
                  </a:lnTo>
                  <a:lnTo>
                    <a:pt x="236" y="25"/>
                  </a:lnTo>
                  <a:lnTo>
                    <a:pt x="259" y="44"/>
                  </a:lnTo>
                  <a:lnTo>
                    <a:pt x="277" y="66"/>
                  </a:lnTo>
                  <a:lnTo>
                    <a:pt x="291" y="92"/>
                  </a:lnTo>
                  <a:lnTo>
                    <a:pt x="300" y="119"/>
                  </a:lnTo>
                  <a:lnTo>
                    <a:pt x="303" y="150"/>
                  </a:lnTo>
                  <a:lnTo>
                    <a:pt x="300" y="180"/>
                  </a:lnTo>
                  <a:lnTo>
                    <a:pt x="291" y="208"/>
                  </a:lnTo>
                  <a:lnTo>
                    <a:pt x="277" y="234"/>
                  </a:lnTo>
                  <a:lnTo>
                    <a:pt x="259" y="255"/>
                  </a:lnTo>
                  <a:lnTo>
                    <a:pt x="236" y="274"/>
                  </a:lnTo>
                  <a:lnTo>
                    <a:pt x="210" y="288"/>
                  </a:lnTo>
                  <a:lnTo>
                    <a:pt x="183" y="296"/>
                  </a:lnTo>
                  <a:lnTo>
                    <a:pt x="152" y="299"/>
                  </a:lnTo>
                  <a:lnTo>
                    <a:pt x="122" y="296"/>
                  </a:lnTo>
                  <a:lnTo>
                    <a:pt x="93" y="288"/>
                  </a:lnTo>
                  <a:lnTo>
                    <a:pt x="67" y="274"/>
                  </a:lnTo>
                  <a:lnTo>
                    <a:pt x="44" y="255"/>
                  </a:lnTo>
                  <a:lnTo>
                    <a:pt x="26" y="234"/>
                  </a:lnTo>
                  <a:lnTo>
                    <a:pt x="12" y="208"/>
                  </a:lnTo>
                  <a:lnTo>
                    <a:pt x="3" y="180"/>
                  </a:lnTo>
                  <a:lnTo>
                    <a:pt x="0" y="150"/>
                  </a:lnTo>
                  <a:lnTo>
                    <a:pt x="3" y="119"/>
                  </a:lnTo>
                  <a:lnTo>
                    <a:pt x="12" y="92"/>
                  </a:lnTo>
                  <a:lnTo>
                    <a:pt x="26" y="66"/>
                  </a:lnTo>
                  <a:lnTo>
                    <a:pt x="44" y="44"/>
                  </a:lnTo>
                  <a:lnTo>
                    <a:pt x="67" y="25"/>
                  </a:lnTo>
                  <a:lnTo>
                    <a:pt x="93" y="12"/>
                  </a:lnTo>
                  <a:lnTo>
                    <a:pt x="122" y="3"/>
                  </a:lnTo>
                  <a:lnTo>
                    <a:pt x="152" y="0"/>
                  </a:lnTo>
                  <a:close/>
                </a:path>
              </a:pathLst>
            </a:custGeom>
            <a:grpFill/>
            <a:ln w="0">
              <a:noFill/>
              <a:prstDash val="solid"/>
              <a:round/>
            </a:ln>
          </p:spPr>
          <p:txBody>
            <a:bodyPr vert="horz" wrap="square" lIns="45715" tIns="22858" rIns="45715" bIns="22858" numCol="1" anchor="t" anchorCtr="0" compatLnSpc="1"/>
            <a:lstStyle/>
            <a:p>
              <a:endParaRPr lang="es-SV" sz="900">
                <a:cs typeface="+mn-ea"/>
                <a:sym typeface="+mn-lt"/>
              </a:endParaRPr>
            </a:p>
          </p:txBody>
        </p:sp>
      </p:grpSp>
      <p:grpSp>
        <p:nvGrpSpPr>
          <p:cNvPr id="85" name="Group 10"/>
          <p:cNvGrpSpPr>
            <a:grpSpLocks noChangeAspect="1"/>
          </p:cNvGrpSpPr>
          <p:nvPr/>
        </p:nvGrpSpPr>
        <p:grpSpPr bwMode="auto">
          <a:xfrm>
            <a:off x="4758600" y="2966677"/>
            <a:ext cx="355506" cy="351984"/>
            <a:chOff x="6836" y="2896"/>
            <a:chExt cx="1615" cy="1599"/>
          </a:xfrm>
          <a:solidFill>
            <a:srgbClr val="857961"/>
          </a:solidFill>
          <a:effectLst/>
        </p:grpSpPr>
        <p:sp>
          <p:nvSpPr>
            <p:cNvPr id="86" name="Freeform 12"/>
            <p:cNvSpPr>
              <a:spLocks noEditPoints="1"/>
            </p:cNvSpPr>
            <p:nvPr/>
          </p:nvSpPr>
          <p:spPr bwMode="auto">
            <a:xfrm>
              <a:off x="6836" y="2896"/>
              <a:ext cx="1615" cy="1599"/>
            </a:xfrm>
            <a:custGeom>
              <a:avLst/>
              <a:gdLst>
                <a:gd name="T0" fmla="*/ 235 w 3228"/>
                <a:gd name="T1" fmla="*/ 509 h 3197"/>
                <a:gd name="T2" fmla="*/ 204 w 3228"/>
                <a:gd name="T3" fmla="*/ 548 h 3197"/>
                <a:gd name="T4" fmla="*/ 204 w 3228"/>
                <a:gd name="T5" fmla="*/ 2948 h 3197"/>
                <a:gd name="T6" fmla="*/ 235 w 3228"/>
                <a:gd name="T7" fmla="*/ 2988 h 3197"/>
                <a:gd name="T8" fmla="*/ 2960 w 3228"/>
                <a:gd name="T9" fmla="*/ 2997 h 3197"/>
                <a:gd name="T10" fmla="*/ 3007 w 3228"/>
                <a:gd name="T11" fmla="*/ 2978 h 3197"/>
                <a:gd name="T12" fmla="*/ 3026 w 3228"/>
                <a:gd name="T13" fmla="*/ 2931 h 3197"/>
                <a:gd name="T14" fmla="*/ 3018 w 3228"/>
                <a:gd name="T15" fmla="*/ 532 h 3197"/>
                <a:gd name="T16" fmla="*/ 2978 w 3228"/>
                <a:gd name="T17" fmla="*/ 502 h 3197"/>
                <a:gd name="T18" fmla="*/ 2523 w 3228"/>
                <a:gd name="T19" fmla="*/ 700 h 3197"/>
                <a:gd name="T20" fmla="*/ 2500 w 3228"/>
                <a:gd name="T21" fmla="*/ 761 h 3197"/>
                <a:gd name="T22" fmla="*/ 2444 w 3228"/>
                <a:gd name="T23" fmla="*/ 796 h 3197"/>
                <a:gd name="T24" fmla="*/ 2377 w 3228"/>
                <a:gd name="T25" fmla="*/ 789 h 3197"/>
                <a:gd name="T26" fmla="*/ 2331 w 3228"/>
                <a:gd name="T27" fmla="*/ 743 h 3197"/>
                <a:gd name="T28" fmla="*/ 2320 w 3228"/>
                <a:gd name="T29" fmla="*/ 500 h 3197"/>
                <a:gd name="T30" fmla="*/ 1713 w 3228"/>
                <a:gd name="T31" fmla="*/ 722 h 3197"/>
                <a:gd name="T32" fmla="*/ 1678 w 3228"/>
                <a:gd name="T33" fmla="*/ 778 h 3197"/>
                <a:gd name="T34" fmla="*/ 1615 w 3228"/>
                <a:gd name="T35" fmla="*/ 799 h 3197"/>
                <a:gd name="T36" fmla="*/ 1551 w 3228"/>
                <a:gd name="T37" fmla="*/ 778 h 3197"/>
                <a:gd name="T38" fmla="*/ 1516 w 3228"/>
                <a:gd name="T39" fmla="*/ 722 h 3197"/>
                <a:gd name="T40" fmla="*/ 908 w 3228"/>
                <a:gd name="T41" fmla="*/ 500 h 3197"/>
                <a:gd name="T42" fmla="*/ 898 w 3228"/>
                <a:gd name="T43" fmla="*/ 743 h 3197"/>
                <a:gd name="T44" fmla="*/ 851 w 3228"/>
                <a:gd name="T45" fmla="*/ 789 h 3197"/>
                <a:gd name="T46" fmla="*/ 784 w 3228"/>
                <a:gd name="T47" fmla="*/ 796 h 3197"/>
                <a:gd name="T48" fmla="*/ 728 w 3228"/>
                <a:gd name="T49" fmla="*/ 761 h 3197"/>
                <a:gd name="T50" fmla="*/ 707 w 3228"/>
                <a:gd name="T51" fmla="*/ 700 h 3197"/>
                <a:gd name="T52" fmla="*/ 807 w 3228"/>
                <a:gd name="T53" fmla="*/ 0 h 3197"/>
                <a:gd name="T54" fmla="*/ 870 w 3228"/>
                <a:gd name="T55" fmla="*/ 22 h 3197"/>
                <a:gd name="T56" fmla="*/ 905 w 3228"/>
                <a:gd name="T57" fmla="*/ 77 h 3197"/>
                <a:gd name="T58" fmla="*/ 1514 w 3228"/>
                <a:gd name="T59" fmla="*/ 299 h 3197"/>
                <a:gd name="T60" fmla="*/ 1524 w 3228"/>
                <a:gd name="T61" fmla="*/ 56 h 3197"/>
                <a:gd name="T62" fmla="*/ 1570 w 3228"/>
                <a:gd name="T63" fmla="*/ 10 h 3197"/>
                <a:gd name="T64" fmla="*/ 1637 w 3228"/>
                <a:gd name="T65" fmla="*/ 2 h 3197"/>
                <a:gd name="T66" fmla="*/ 1693 w 3228"/>
                <a:gd name="T67" fmla="*/ 38 h 3197"/>
                <a:gd name="T68" fmla="*/ 1716 w 3228"/>
                <a:gd name="T69" fmla="*/ 100 h 3197"/>
                <a:gd name="T70" fmla="*/ 2320 w 3228"/>
                <a:gd name="T71" fmla="*/ 100 h 3197"/>
                <a:gd name="T72" fmla="*/ 2342 w 3228"/>
                <a:gd name="T73" fmla="*/ 38 h 3197"/>
                <a:gd name="T74" fmla="*/ 2398 w 3228"/>
                <a:gd name="T75" fmla="*/ 2 h 3197"/>
                <a:gd name="T76" fmla="*/ 2466 w 3228"/>
                <a:gd name="T77" fmla="*/ 10 h 3197"/>
                <a:gd name="T78" fmla="*/ 2512 w 3228"/>
                <a:gd name="T79" fmla="*/ 56 h 3197"/>
                <a:gd name="T80" fmla="*/ 2523 w 3228"/>
                <a:gd name="T81" fmla="*/ 299 h 3197"/>
                <a:gd name="T82" fmla="*/ 3038 w 3228"/>
                <a:gd name="T83" fmla="*/ 311 h 3197"/>
                <a:gd name="T84" fmla="*/ 3136 w 3228"/>
                <a:gd name="T85" fmla="*/ 365 h 3197"/>
                <a:gd name="T86" fmla="*/ 3204 w 3228"/>
                <a:gd name="T87" fmla="*/ 454 h 3197"/>
                <a:gd name="T88" fmla="*/ 3228 w 3228"/>
                <a:gd name="T89" fmla="*/ 566 h 3197"/>
                <a:gd name="T90" fmla="*/ 3217 w 3228"/>
                <a:gd name="T91" fmla="*/ 3007 h 3197"/>
                <a:gd name="T92" fmla="*/ 3162 w 3228"/>
                <a:gd name="T93" fmla="*/ 3105 h 3197"/>
                <a:gd name="T94" fmla="*/ 3073 w 3228"/>
                <a:gd name="T95" fmla="*/ 3173 h 3197"/>
                <a:gd name="T96" fmla="*/ 2960 w 3228"/>
                <a:gd name="T97" fmla="*/ 3197 h 3197"/>
                <a:gd name="T98" fmla="*/ 192 w 3228"/>
                <a:gd name="T99" fmla="*/ 3186 h 3197"/>
                <a:gd name="T100" fmla="*/ 93 w 3228"/>
                <a:gd name="T101" fmla="*/ 3132 h 3197"/>
                <a:gd name="T102" fmla="*/ 25 w 3228"/>
                <a:gd name="T103" fmla="*/ 3043 h 3197"/>
                <a:gd name="T104" fmla="*/ 0 w 3228"/>
                <a:gd name="T105" fmla="*/ 2931 h 3197"/>
                <a:gd name="T106" fmla="*/ 11 w 3228"/>
                <a:gd name="T107" fmla="*/ 488 h 3197"/>
                <a:gd name="T108" fmla="*/ 66 w 3228"/>
                <a:gd name="T109" fmla="*/ 391 h 3197"/>
                <a:gd name="T110" fmla="*/ 156 w 3228"/>
                <a:gd name="T111" fmla="*/ 324 h 3197"/>
                <a:gd name="T112" fmla="*/ 269 w 3228"/>
                <a:gd name="T113" fmla="*/ 299 h 3197"/>
                <a:gd name="T114" fmla="*/ 709 w 3228"/>
                <a:gd name="T115" fmla="*/ 77 h 3197"/>
                <a:gd name="T116" fmla="*/ 744 w 3228"/>
                <a:gd name="T117" fmla="*/ 22 h 3197"/>
                <a:gd name="T118" fmla="*/ 807 w 3228"/>
                <a:gd name="T119" fmla="*/ 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28" h="3197">
                  <a:moveTo>
                    <a:pt x="269" y="500"/>
                  </a:moveTo>
                  <a:lnTo>
                    <a:pt x="252" y="502"/>
                  </a:lnTo>
                  <a:lnTo>
                    <a:pt x="235" y="509"/>
                  </a:lnTo>
                  <a:lnTo>
                    <a:pt x="222" y="519"/>
                  </a:lnTo>
                  <a:lnTo>
                    <a:pt x="211" y="532"/>
                  </a:lnTo>
                  <a:lnTo>
                    <a:pt x="204" y="548"/>
                  </a:lnTo>
                  <a:lnTo>
                    <a:pt x="202" y="566"/>
                  </a:lnTo>
                  <a:lnTo>
                    <a:pt x="202" y="2931"/>
                  </a:lnTo>
                  <a:lnTo>
                    <a:pt x="204" y="2948"/>
                  </a:lnTo>
                  <a:lnTo>
                    <a:pt x="211" y="2964"/>
                  </a:lnTo>
                  <a:lnTo>
                    <a:pt x="222" y="2978"/>
                  </a:lnTo>
                  <a:lnTo>
                    <a:pt x="235" y="2988"/>
                  </a:lnTo>
                  <a:lnTo>
                    <a:pt x="252" y="2995"/>
                  </a:lnTo>
                  <a:lnTo>
                    <a:pt x="269" y="2997"/>
                  </a:lnTo>
                  <a:lnTo>
                    <a:pt x="2960" y="2997"/>
                  </a:lnTo>
                  <a:lnTo>
                    <a:pt x="2978" y="2995"/>
                  </a:lnTo>
                  <a:lnTo>
                    <a:pt x="2993" y="2988"/>
                  </a:lnTo>
                  <a:lnTo>
                    <a:pt x="3007" y="2978"/>
                  </a:lnTo>
                  <a:lnTo>
                    <a:pt x="3018" y="2964"/>
                  </a:lnTo>
                  <a:lnTo>
                    <a:pt x="3024" y="2948"/>
                  </a:lnTo>
                  <a:lnTo>
                    <a:pt x="3026" y="2931"/>
                  </a:lnTo>
                  <a:lnTo>
                    <a:pt x="3026" y="566"/>
                  </a:lnTo>
                  <a:lnTo>
                    <a:pt x="3024" y="548"/>
                  </a:lnTo>
                  <a:lnTo>
                    <a:pt x="3018" y="532"/>
                  </a:lnTo>
                  <a:lnTo>
                    <a:pt x="3007" y="519"/>
                  </a:lnTo>
                  <a:lnTo>
                    <a:pt x="2993" y="509"/>
                  </a:lnTo>
                  <a:lnTo>
                    <a:pt x="2978" y="502"/>
                  </a:lnTo>
                  <a:lnTo>
                    <a:pt x="2960" y="500"/>
                  </a:lnTo>
                  <a:lnTo>
                    <a:pt x="2523" y="500"/>
                  </a:lnTo>
                  <a:lnTo>
                    <a:pt x="2523" y="700"/>
                  </a:lnTo>
                  <a:lnTo>
                    <a:pt x="2520" y="722"/>
                  </a:lnTo>
                  <a:lnTo>
                    <a:pt x="2512" y="743"/>
                  </a:lnTo>
                  <a:lnTo>
                    <a:pt x="2500" y="761"/>
                  </a:lnTo>
                  <a:lnTo>
                    <a:pt x="2485" y="778"/>
                  </a:lnTo>
                  <a:lnTo>
                    <a:pt x="2466" y="789"/>
                  </a:lnTo>
                  <a:lnTo>
                    <a:pt x="2444" y="796"/>
                  </a:lnTo>
                  <a:lnTo>
                    <a:pt x="2422" y="799"/>
                  </a:lnTo>
                  <a:lnTo>
                    <a:pt x="2398" y="796"/>
                  </a:lnTo>
                  <a:lnTo>
                    <a:pt x="2377" y="789"/>
                  </a:lnTo>
                  <a:lnTo>
                    <a:pt x="2358" y="778"/>
                  </a:lnTo>
                  <a:lnTo>
                    <a:pt x="2342" y="761"/>
                  </a:lnTo>
                  <a:lnTo>
                    <a:pt x="2331" y="743"/>
                  </a:lnTo>
                  <a:lnTo>
                    <a:pt x="2323" y="722"/>
                  </a:lnTo>
                  <a:lnTo>
                    <a:pt x="2320" y="700"/>
                  </a:lnTo>
                  <a:lnTo>
                    <a:pt x="2320" y="500"/>
                  </a:lnTo>
                  <a:lnTo>
                    <a:pt x="1716" y="500"/>
                  </a:lnTo>
                  <a:lnTo>
                    <a:pt x="1716" y="700"/>
                  </a:lnTo>
                  <a:lnTo>
                    <a:pt x="1713" y="722"/>
                  </a:lnTo>
                  <a:lnTo>
                    <a:pt x="1706" y="743"/>
                  </a:lnTo>
                  <a:lnTo>
                    <a:pt x="1693" y="761"/>
                  </a:lnTo>
                  <a:lnTo>
                    <a:pt x="1678" y="778"/>
                  </a:lnTo>
                  <a:lnTo>
                    <a:pt x="1659" y="789"/>
                  </a:lnTo>
                  <a:lnTo>
                    <a:pt x="1637" y="796"/>
                  </a:lnTo>
                  <a:lnTo>
                    <a:pt x="1615" y="799"/>
                  </a:lnTo>
                  <a:lnTo>
                    <a:pt x="1591" y="796"/>
                  </a:lnTo>
                  <a:lnTo>
                    <a:pt x="1570" y="789"/>
                  </a:lnTo>
                  <a:lnTo>
                    <a:pt x="1551" y="778"/>
                  </a:lnTo>
                  <a:lnTo>
                    <a:pt x="1535" y="761"/>
                  </a:lnTo>
                  <a:lnTo>
                    <a:pt x="1524" y="743"/>
                  </a:lnTo>
                  <a:lnTo>
                    <a:pt x="1516" y="722"/>
                  </a:lnTo>
                  <a:lnTo>
                    <a:pt x="1514" y="700"/>
                  </a:lnTo>
                  <a:lnTo>
                    <a:pt x="1514" y="500"/>
                  </a:lnTo>
                  <a:lnTo>
                    <a:pt x="908" y="500"/>
                  </a:lnTo>
                  <a:lnTo>
                    <a:pt x="908" y="700"/>
                  </a:lnTo>
                  <a:lnTo>
                    <a:pt x="905" y="722"/>
                  </a:lnTo>
                  <a:lnTo>
                    <a:pt x="898" y="743"/>
                  </a:lnTo>
                  <a:lnTo>
                    <a:pt x="885" y="761"/>
                  </a:lnTo>
                  <a:lnTo>
                    <a:pt x="870" y="778"/>
                  </a:lnTo>
                  <a:lnTo>
                    <a:pt x="851" y="789"/>
                  </a:lnTo>
                  <a:lnTo>
                    <a:pt x="831" y="796"/>
                  </a:lnTo>
                  <a:lnTo>
                    <a:pt x="807" y="799"/>
                  </a:lnTo>
                  <a:lnTo>
                    <a:pt x="784" y="796"/>
                  </a:lnTo>
                  <a:lnTo>
                    <a:pt x="762" y="789"/>
                  </a:lnTo>
                  <a:lnTo>
                    <a:pt x="744" y="778"/>
                  </a:lnTo>
                  <a:lnTo>
                    <a:pt x="728" y="761"/>
                  </a:lnTo>
                  <a:lnTo>
                    <a:pt x="717" y="743"/>
                  </a:lnTo>
                  <a:lnTo>
                    <a:pt x="709" y="722"/>
                  </a:lnTo>
                  <a:lnTo>
                    <a:pt x="707" y="700"/>
                  </a:lnTo>
                  <a:lnTo>
                    <a:pt x="707" y="500"/>
                  </a:lnTo>
                  <a:lnTo>
                    <a:pt x="269" y="500"/>
                  </a:lnTo>
                  <a:close/>
                  <a:moveTo>
                    <a:pt x="807" y="0"/>
                  </a:moveTo>
                  <a:lnTo>
                    <a:pt x="831" y="2"/>
                  </a:lnTo>
                  <a:lnTo>
                    <a:pt x="851" y="10"/>
                  </a:lnTo>
                  <a:lnTo>
                    <a:pt x="870" y="22"/>
                  </a:lnTo>
                  <a:lnTo>
                    <a:pt x="885" y="38"/>
                  </a:lnTo>
                  <a:lnTo>
                    <a:pt x="898" y="56"/>
                  </a:lnTo>
                  <a:lnTo>
                    <a:pt x="905" y="77"/>
                  </a:lnTo>
                  <a:lnTo>
                    <a:pt x="908" y="100"/>
                  </a:lnTo>
                  <a:lnTo>
                    <a:pt x="908" y="299"/>
                  </a:lnTo>
                  <a:lnTo>
                    <a:pt x="1514" y="299"/>
                  </a:lnTo>
                  <a:lnTo>
                    <a:pt x="1514" y="100"/>
                  </a:lnTo>
                  <a:lnTo>
                    <a:pt x="1516" y="77"/>
                  </a:lnTo>
                  <a:lnTo>
                    <a:pt x="1524" y="56"/>
                  </a:lnTo>
                  <a:lnTo>
                    <a:pt x="1535" y="38"/>
                  </a:lnTo>
                  <a:lnTo>
                    <a:pt x="1551" y="22"/>
                  </a:lnTo>
                  <a:lnTo>
                    <a:pt x="1570" y="10"/>
                  </a:lnTo>
                  <a:lnTo>
                    <a:pt x="1591" y="2"/>
                  </a:lnTo>
                  <a:lnTo>
                    <a:pt x="1615" y="0"/>
                  </a:lnTo>
                  <a:lnTo>
                    <a:pt x="1637" y="2"/>
                  </a:lnTo>
                  <a:lnTo>
                    <a:pt x="1659" y="10"/>
                  </a:lnTo>
                  <a:lnTo>
                    <a:pt x="1678" y="22"/>
                  </a:lnTo>
                  <a:lnTo>
                    <a:pt x="1693" y="38"/>
                  </a:lnTo>
                  <a:lnTo>
                    <a:pt x="1706" y="56"/>
                  </a:lnTo>
                  <a:lnTo>
                    <a:pt x="1713" y="77"/>
                  </a:lnTo>
                  <a:lnTo>
                    <a:pt x="1716" y="100"/>
                  </a:lnTo>
                  <a:lnTo>
                    <a:pt x="1716" y="299"/>
                  </a:lnTo>
                  <a:lnTo>
                    <a:pt x="2320" y="299"/>
                  </a:lnTo>
                  <a:lnTo>
                    <a:pt x="2320" y="100"/>
                  </a:lnTo>
                  <a:lnTo>
                    <a:pt x="2323" y="77"/>
                  </a:lnTo>
                  <a:lnTo>
                    <a:pt x="2331" y="56"/>
                  </a:lnTo>
                  <a:lnTo>
                    <a:pt x="2342" y="38"/>
                  </a:lnTo>
                  <a:lnTo>
                    <a:pt x="2358" y="22"/>
                  </a:lnTo>
                  <a:lnTo>
                    <a:pt x="2377" y="10"/>
                  </a:lnTo>
                  <a:lnTo>
                    <a:pt x="2398" y="2"/>
                  </a:lnTo>
                  <a:lnTo>
                    <a:pt x="2422" y="0"/>
                  </a:lnTo>
                  <a:lnTo>
                    <a:pt x="2444" y="2"/>
                  </a:lnTo>
                  <a:lnTo>
                    <a:pt x="2466" y="10"/>
                  </a:lnTo>
                  <a:lnTo>
                    <a:pt x="2485" y="22"/>
                  </a:lnTo>
                  <a:lnTo>
                    <a:pt x="2500" y="38"/>
                  </a:lnTo>
                  <a:lnTo>
                    <a:pt x="2512" y="56"/>
                  </a:lnTo>
                  <a:lnTo>
                    <a:pt x="2520" y="77"/>
                  </a:lnTo>
                  <a:lnTo>
                    <a:pt x="2523" y="100"/>
                  </a:lnTo>
                  <a:lnTo>
                    <a:pt x="2523" y="299"/>
                  </a:lnTo>
                  <a:lnTo>
                    <a:pt x="2960" y="299"/>
                  </a:lnTo>
                  <a:lnTo>
                    <a:pt x="2999" y="303"/>
                  </a:lnTo>
                  <a:lnTo>
                    <a:pt x="3038" y="311"/>
                  </a:lnTo>
                  <a:lnTo>
                    <a:pt x="3073" y="324"/>
                  </a:lnTo>
                  <a:lnTo>
                    <a:pt x="3106" y="342"/>
                  </a:lnTo>
                  <a:lnTo>
                    <a:pt x="3136" y="365"/>
                  </a:lnTo>
                  <a:lnTo>
                    <a:pt x="3162" y="391"/>
                  </a:lnTo>
                  <a:lnTo>
                    <a:pt x="3185" y="421"/>
                  </a:lnTo>
                  <a:lnTo>
                    <a:pt x="3204" y="454"/>
                  </a:lnTo>
                  <a:lnTo>
                    <a:pt x="3217" y="488"/>
                  </a:lnTo>
                  <a:lnTo>
                    <a:pt x="3225" y="526"/>
                  </a:lnTo>
                  <a:lnTo>
                    <a:pt x="3228" y="566"/>
                  </a:lnTo>
                  <a:lnTo>
                    <a:pt x="3228" y="2931"/>
                  </a:lnTo>
                  <a:lnTo>
                    <a:pt x="3225" y="2969"/>
                  </a:lnTo>
                  <a:lnTo>
                    <a:pt x="3217" y="3007"/>
                  </a:lnTo>
                  <a:lnTo>
                    <a:pt x="3204" y="3043"/>
                  </a:lnTo>
                  <a:lnTo>
                    <a:pt x="3185" y="3076"/>
                  </a:lnTo>
                  <a:lnTo>
                    <a:pt x="3162" y="3105"/>
                  </a:lnTo>
                  <a:lnTo>
                    <a:pt x="3136" y="3132"/>
                  </a:lnTo>
                  <a:lnTo>
                    <a:pt x="3106" y="3154"/>
                  </a:lnTo>
                  <a:lnTo>
                    <a:pt x="3073" y="3173"/>
                  </a:lnTo>
                  <a:lnTo>
                    <a:pt x="3038" y="3186"/>
                  </a:lnTo>
                  <a:lnTo>
                    <a:pt x="2999" y="3194"/>
                  </a:lnTo>
                  <a:lnTo>
                    <a:pt x="2960" y="3197"/>
                  </a:lnTo>
                  <a:lnTo>
                    <a:pt x="269" y="3197"/>
                  </a:lnTo>
                  <a:lnTo>
                    <a:pt x="229" y="3194"/>
                  </a:lnTo>
                  <a:lnTo>
                    <a:pt x="192" y="3186"/>
                  </a:lnTo>
                  <a:lnTo>
                    <a:pt x="156" y="3173"/>
                  </a:lnTo>
                  <a:lnTo>
                    <a:pt x="123" y="3154"/>
                  </a:lnTo>
                  <a:lnTo>
                    <a:pt x="93" y="3132"/>
                  </a:lnTo>
                  <a:lnTo>
                    <a:pt x="66" y="3105"/>
                  </a:lnTo>
                  <a:lnTo>
                    <a:pt x="43" y="3076"/>
                  </a:lnTo>
                  <a:lnTo>
                    <a:pt x="25" y="3043"/>
                  </a:lnTo>
                  <a:lnTo>
                    <a:pt x="11" y="3007"/>
                  </a:lnTo>
                  <a:lnTo>
                    <a:pt x="3" y="2969"/>
                  </a:lnTo>
                  <a:lnTo>
                    <a:pt x="0" y="2931"/>
                  </a:lnTo>
                  <a:lnTo>
                    <a:pt x="0" y="566"/>
                  </a:lnTo>
                  <a:lnTo>
                    <a:pt x="3" y="526"/>
                  </a:lnTo>
                  <a:lnTo>
                    <a:pt x="11" y="488"/>
                  </a:lnTo>
                  <a:lnTo>
                    <a:pt x="25" y="454"/>
                  </a:lnTo>
                  <a:lnTo>
                    <a:pt x="43" y="421"/>
                  </a:lnTo>
                  <a:lnTo>
                    <a:pt x="66" y="391"/>
                  </a:lnTo>
                  <a:lnTo>
                    <a:pt x="93" y="365"/>
                  </a:lnTo>
                  <a:lnTo>
                    <a:pt x="123" y="342"/>
                  </a:lnTo>
                  <a:lnTo>
                    <a:pt x="156" y="324"/>
                  </a:lnTo>
                  <a:lnTo>
                    <a:pt x="192" y="311"/>
                  </a:lnTo>
                  <a:lnTo>
                    <a:pt x="229" y="303"/>
                  </a:lnTo>
                  <a:lnTo>
                    <a:pt x="269" y="299"/>
                  </a:lnTo>
                  <a:lnTo>
                    <a:pt x="707" y="299"/>
                  </a:lnTo>
                  <a:lnTo>
                    <a:pt x="707" y="100"/>
                  </a:lnTo>
                  <a:lnTo>
                    <a:pt x="709" y="77"/>
                  </a:lnTo>
                  <a:lnTo>
                    <a:pt x="717" y="56"/>
                  </a:lnTo>
                  <a:lnTo>
                    <a:pt x="728" y="38"/>
                  </a:lnTo>
                  <a:lnTo>
                    <a:pt x="744" y="22"/>
                  </a:lnTo>
                  <a:lnTo>
                    <a:pt x="762" y="10"/>
                  </a:lnTo>
                  <a:lnTo>
                    <a:pt x="784" y="2"/>
                  </a:lnTo>
                  <a:lnTo>
                    <a:pt x="807" y="0"/>
                  </a:lnTo>
                  <a:close/>
                </a:path>
              </a:pathLst>
            </a:custGeom>
            <a:grpFill/>
            <a:ln w="0">
              <a:noFill/>
              <a:prstDash val="solid"/>
              <a:round/>
            </a:ln>
          </p:spPr>
          <p:txBody>
            <a:bodyPr vert="horz" wrap="square" lIns="45715" tIns="22858" rIns="45715" bIns="22858" numCol="1" anchor="t" anchorCtr="0" compatLnSpc="1"/>
            <a:lstStyle/>
            <a:p>
              <a:endParaRPr lang="es-SV" sz="900">
                <a:cs typeface="+mn-ea"/>
                <a:sym typeface="+mn-lt"/>
              </a:endParaRPr>
            </a:p>
          </p:txBody>
        </p:sp>
        <p:sp>
          <p:nvSpPr>
            <p:cNvPr id="87" name="Rectangle 13"/>
            <p:cNvSpPr>
              <a:spLocks noChangeArrowheads="1"/>
            </p:cNvSpPr>
            <p:nvPr/>
          </p:nvSpPr>
          <p:spPr bwMode="auto">
            <a:xfrm>
              <a:off x="7190" y="3495"/>
              <a:ext cx="202" cy="151"/>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88" name="Rectangle 14"/>
            <p:cNvSpPr>
              <a:spLocks noChangeArrowheads="1"/>
            </p:cNvSpPr>
            <p:nvPr/>
          </p:nvSpPr>
          <p:spPr bwMode="auto">
            <a:xfrm>
              <a:off x="7190" y="3745"/>
              <a:ext cx="202"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89" name="Rectangle 15"/>
            <p:cNvSpPr>
              <a:spLocks noChangeArrowheads="1"/>
            </p:cNvSpPr>
            <p:nvPr/>
          </p:nvSpPr>
          <p:spPr bwMode="auto">
            <a:xfrm>
              <a:off x="7190" y="3995"/>
              <a:ext cx="202"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0" name="Rectangle 16"/>
            <p:cNvSpPr>
              <a:spLocks noChangeArrowheads="1"/>
            </p:cNvSpPr>
            <p:nvPr/>
          </p:nvSpPr>
          <p:spPr bwMode="auto">
            <a:xfrm>
              <a:off x="7543" y="3995"/>
              <a:ext cx="201"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1" name="Rectangle 17"/>
            <p:cNvSpPr>
              <a:spLocks noChangeArrowheads="1"/>
            </p:cNvSpPr>
            <p:nvPr/>
          </p:nvSpPr>
          <p:spPr bwMode="auto">
            <a:xfrm>
              <a:off x="7543" y="3745"/>
              <a:ext cx="201"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2" name="Rectangle 18"/>
            <p:cNvSpPr>
              <a:spLocks noChangeArrowheads="1"/>
            </p:cNvSpPr>
            <p:nvPr/>
          </p:nvSpPr>
          <p:spPr bwMode="auto">
            <a:xfrm>
              <a:off x="7543" y="3495"/>
              <a:ext cx="201" cy="151"/>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3" name="Rectangle 19"/>
            <p:cNvSpPr>
              <a:spLocks noChangeArrowheads="1"/>
            </p:cNvSpPr>
            <p:nvPr/>
          </p:nvSpPr>
          <p:spPr bwMode="auto">
            <a:xfrm>
              <a:off x="7896" y="3995"/>
              <a:ext cx="202"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4" name="Rectangle 20"/>
            <p:cNvSpPr>
              <a:spLocks noChangeArrowheads="1"/>
            </p:cNvSpPr>
            <p:nvPr/>
          </p:nvSpPr>
          <p:spPr bwMode="auto">
            <a:xfrm>
              <a:off x="7896" y="3745"/>
              <a:ext cx="202" cy="150"/>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sp>
          <p:nvSpPr>
            <p:cNvPr id="95" name="Rectangle 21"/>
            <p:cNvSpPr>
              <a:spLocks noChangeArrowheads="1"/>
            </p:cNvSpPr>
            <p:nvPr/>
          </p:nvSpPr>
          <p:spPr bwMode="auto">
            <a:xfrm>
              <a:off x="7896" y="3495"/>
              <a:ext cx="202" cy="151"/>
            </a:xfrm>
            <a:prstGeom prst="rect">
              <a:avLst/>
            </a:prstGeom>
            <a:grpFill/>
            <a:ln w="0">
              <a:noFill/>
              <a:prstDash val="solid"/>
              <a:miter lim="800000"/>
            </a:ln>
          </p:spPr>
          <p:txBody>
            <a:bodyPr vert="horz" wrap="square" lIns="45715" tIns="22858" rIns="45715" bIns="22858" numCol="1" anchor="t" anchorCtr="0" compatLnSpc="1"/>
            <a:lstStyle/>
            <a:p>
              <a:endParaRPr lang="es-SV" sz="900">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8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48000">
                                          <p:cBhvr additive="base">
                                            <p:cTn id="7" dur="500" fill="hold"/>
                                            <p:tgtEl>
                                              <p:spTgt spid="51"/>
                                            </p:tgtEl>
                                            <p:attrNameLst>
                                              <p:attrName>ppt_x</p:attrName>
                                            </p:attrNameLst>
                                          </p:cBhvr>
                                          <p:tavLst>
                                            <p:tav tm="0">
                                              <p:val>
                                                <p:strVal val="0-#ppt_w/2"/>
                                              </p:val>
                                            </p:tav>
                                            <p:tav tm="100000">
                                              <p:val>
                                                <p:strVal val="#ppt_x"/>
                                              </p:val>
                                            </p:tav>
                                          </p:tavLst>
                                        </p:anim>
                                        <p:anim calcmode="lin" valueType="num" p14:bounceEnd="48000">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6" presetClass="entr" presetSubtype="37"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Vertical)">
                                          <p:cBhvr>
                                            <p:cTn id="12" dur="500"/>
                                            <p:tgtEl>
                                              <p:spTgt spid="3"/>
                                            </p:tgtEl>
                                          </p:cBhvr>
                                        </p:animEffect>
                                      </p:childTnLst>
                                    </p:cTn>
                                  </p:par>
                                </p:childTnLst>
                              </p:cTn>
                            </p:par>
                            <p:par>
                              <p:cTn id="13" fill="hold">
                                <p:stCondLst>
                                  <p:cond delay="1000"/>
                                </p:stCondLst>
                                <p:childTnLst>
                                  <p:par>
                                    <p:cTn id="14" presetID="2" presetClass="entr" presetSubtype="4" fill="hold" nodeType="afterEffect" p14:presetBounceEnd="48000">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14:bounceEnd="48000">
                                          <p:cBhvr additive="base">
                                            <p:cTn id="16" dur="500" fill="hold"/>
                                            <p:tgtEl>
                                              <p:spTgt spid="2"/>
                                            </p:tgtEl>
                                            <p:attrNameLst>
                                              <p:attrName>ppt_x</p:attrName>
                                            </p:attrNameLst>
                                          </p:cBhvr>
                                          <p:tavLst>
                                            <p:tav tm="0">
                                              <p:val>
                                                <p:strVal val="#ppt_x"/>
                                              </p:val>
                                            </p:tav>
                                            <p:tav tm="100000">
                                              <p:val>
                                                <p:strVal val="#ppt_x"/>
                                              </p:val>
                                            </p:tav>
                                          </p:tavLst>
                                        </p:anim>
                                        <p:anim calcmode="lin" valueType="num" p14:bounceEnd="48000">
                                          <p:cBhvr additive="base">
                                            <p:cTn id="17" dur="500" fill="hold"/>
                                            <p:tgtEl>
                                              <p:spTgt spid="2"/>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14:presetBounceEnd="48000">
                                      <p:stCondLst>
                                        <p:cond delay="0"/>
                                      </p:stCondLst>
                                      <p:childTnLst>
                                        <p:set>
                                          <p:cBhvr>
                                            <p:cTn id="19" dur="1" fill="hold">
                                              <p:stCondLst>
                                                <p:cond delay="0"/>
                                              </p:stCondLst>
                                            </p:cTn>
                                            <p:tgtEl>
                                              <p:spTgt spid="67"/>
                                            </p:tgtEl>
                                            <p:attrNameLst>
                                              <p:attrName>style.visibility</p:attrName>
                                            </p:attrNameLst>
                                          </p:cBhvr>
                                          <p:to>
                                            <p:strVal val="visible"/>
                                          </p:to>
                                        </p:set>
                                        <p:anim calcmode="lin" valueType="num" p14:bounceEnd="48000">
                                          <p:cBhvr additive="base">
                                            <p:cTn id="20" dur="500" fill="hold"/>
                                            <p:tgtEl>
                                              <p:spTgt spid="67"/>
                                            </p:tgtEl>
                                            <p:attrNameLst>
                                              <p:attrName>ppt_x</p:attrName>
                                            </p:attrNameLst>
                                          </p:cBhvr>
                                          <p:tavLst>
                                            <p:tav tm="0">
                                              <p:val>
                                                <p:strVal val="#ppt_x"/>
                                              </p:val>
                                            </p:tav>
                                            <p:tav tm="100000">
                                              <p:val>
                                                <p:strVal val="#ppt_x"/>
                                              </p:val>
                                            </p:tav>
                                          </p:tavLst>
                                        </p:anim>
                                        <p:anim calcmode="lin" valueType="num" p14:bounceEnd="48000">
                                          <p:cBhvr additive="base">
                                            <p:cTn id="21" dur="500" fill="hold"/>
                                            <p:tgtEl>
                                              <p:spTgt spid="67"/>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14:presetBounceEnd="48000">
                                      <p:stCondLst>
                                        <p:cond delay="0"/>
                                      </p:stCondLst>
                                      <p:childTnLst>
                                        <p:set>
                                          <p:cBhvr>
                                            <p:cTn id="23" dur="1" fill="hold">
                                              <p:stCondLst>
                                                <p:cond delay="0"/>
                                              </p:stCondLst>
                                            </p:cTn>
                                            <p:tgtEl>
                                              <p:spTgt spid="70"/>
                                            </p:tgtEl>
                                            <p:attrNameLst>
                                              <p:attrName>style.visibility</p:attrName>
                                            </p:attrNameLst>
                                          </p:cBhvr>
                                          <p:to>
                                            <p:strVal val="visible"/>
                                          </p:to>
                                        </p:set>
                                        <p:anim calcmode="lin" valueType="num" p14:bounceEnd="48000">
                                          <p:cBhvr additive="base">
                                            <p:cTn id="24" dur="500" fill="hold"/>
                                            <p:tgtEl>
                                              <p:spTgt spid="70"/>
                                            </p:tgtEl>
                                            <p:attrNameLst>
                                              <p:attrName>ppt_x</p:attrName>
                                            </p:attrNameLst>
                                          </p:cBhvr>
                                          <p:tavLst>
                                            <p:tav tm="0">
                                              <p:val>
                                                <p:strVal val="#ppt_x"/>
                                              </p:val>
                                            </p:tav>
                                            <p:tav tm="100000">
                                              <p:val>
                                                <p:strVal val="#ppt_x"/>
                                              </p:val>
                                            </p:tav>
                                          </p:tavLst>
                                        </p:anim>
                                        <p:anim calcmode="lin" valueType="num" p14:bounceEnd="48000">
                                          <p:cBhvr additive="base">
                                            <p:cTn id="25" dur="500" fill="hold"/>
                                            <p:tgtEl>
                                              <p:spTgt spid="70"/>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14:presetBounceEnd="48000">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14:bounceEnd="48000">
                                          <p:cBhvr additive="base">
                                            <p:cTn id="28" dur="500" fill="hold"/>
                                            <p:tgtEl>
                                              <p:spTgt spid="73"/>
                                            </p:tgtEl>
                                            <p:attrNameLst>
                                              <p:attrName>ppt_x</p:attrName>
                                            </p:attrNameLst>
                                          </p:cBhvr>
                                          <p:tavLst>
                                            <p:tav tm="0">
                                              <p:val>
                                                <p:strVal val="#ppt_x"/>
                                              </p:val>
                                            </p:tav>
                                            <p:tav tm="100000">
                                              <p:val>
                                                <p:strVal val="#ppt_x"/>
                                              </p:val>
                                            </p:tav>
                                          </p:tavLst>
                                        </p:anim>
                                        <p:anim calcmode="lin" valueType="num" p14:bounceEnd="48000">
                                          <p:cBhvr additive="base">
                                            <p:cTn id="29" dur="500" fill="hold"/>
                                            <p:tgtEl>
                                              <p:spTgt spid="73"/>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14:presetBounceEnd="48000">
                                      <p:stCondLst>
                                        <p:cond delay="0"/>
                                      </p:stCondLst>
                                      <p:childTnLst>
                                        <p:set>
                                          <p:cBhvr>
                                            <p:cTn id="31" dur="1" fill="hold">
                                              <p:stCondLst>
                                                <p:cond delay="0"/>
                                              </p:stCondLst>
                                            </p:cTn>
                                            <p:tgtEl>
                                              <p:spTgt spid="80"/>
                                            </p:tgtEl>
                                            <p:attrNameLst>
                                              <p:attrName>style.visibility</p:attrName>
                                            </p:attrNameLst>
                                          </p:cBhvr>
                                          <p:to>
                                            <p:strVal val="visible"/>
                                          </p:to>
                                        </p:set>
                                        <p:anim calcmode="lin" valueType="num" p14:bounceEnd="48000">
                                          <p:cBhvr additive="base">
                                            <p:cTn id="32" dur="500" fill="hold"/>
                                            <p:tgtEl>
                                              <p:spTgt spid="80"/>
                                            </p:tgtEl>
                                            <p:attrNameLst>
                                              <p:attrName>ppt_x</p:attrName>
                                            </p:attrNameLst>
                                          </p:cBhvr>
                                          <p:tavLst>
                                            <p:tav tm="0">
                                              <p:val>
                                                <p:strVal val="#ppt_x"/>
                                              </p:val>
                                            </p:tav>
                                            <p:tav tm="100000">
                                              <p:val>
                                                <p:strVal val="#ppt_x"/>
                                              </p:val>
                                            </p:tav>
                                          </p:tavLst>
                                        </p:anim>
                                        <p:anim calcmode="lin" valueType="num" p14:bounceEnd="48000">
                                          <p:cBhvr additive="base">
                                            <p:cTn id="33" dur="500" fill="hold"/>
                                            <p:tgtEl>
                                              <p:spTgt spid="8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14:presetBounceEnd="48000">
                                      <p:stCondLst>
                                        <p:cond delay="0"/>
                                      </p:stCondLst>
                                      <p:childTnLst>
                                        <p:set>
                                          <p:cBhvr>
                                            <p:cTn id="35" dur="1" fill="hold">
                                              <p:stCondLst>
                                                <p:cond delay="0"/>
                                              </p:stCondLst>
                                            </p:cTn>
                                            <p:tgtEl>
                                              <p:spTgt spid="81"/>
                                            </p:tgtEl>
                                            <p:attrNameLst>
                                              <p:attrName>style.visibility</p:attrName>
                                            </p:attrNameLst>
                                          </p:cBhvr>
                                          <p:to>
                                            <p:strVal val="visible"/>
                                          </p:to>
                                        </p:set>
                                        <p:anim calcmode="lin" valueType="num" p14:bounceEnd="48000">
                                          <p:cBhvr additive="base">
                                            <p:cTn id="36" dur="500" fill="hold"/>
                                            <p:tgtEl>
                                              <p:spTgt spid="81"/>
                                            </p:tgtEl>
                                            <p:attrNameLst>
                                              <p:attrName>ppt_x</p:attrName>
                                            </p:attrNameLst>
                                          </p:cBhvr>
                                          <p:tavLst>
                                            <p:tav tm="0">
                                              <p:val>
                                                <p:strVal val="#ppt_x"/>
                                              </p:val>
                                            </p:tav>
                                            <p:tav tm="100000">
                                              <p:val>
                                                <p:strVal val="#ppt_x"/>
                                              </p:val>
                                            </p:tav>
                                          </p:tavLst>
                                        </p:anim>
                                        <p:anim calcmode="lin" valueType="num" p14:bounceEnd="48000">
                                          <p:cBhvr additive="base">
                                            <p:cTn id="37" dur="500" fill="hold"/>
                                            <p:tgtEl>
                                              <p:spTgt spid="81"/>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14:presetBounceEnd="48000">
                                      <p:stCondLst>
                                        <p:cond delay="0"/>
                                      </p:stCondLst>
                                      <p:childTnLst>
                                        <p:set>
                                          <p:cBhvr>
                                            <p:cTn id="39" dur="1" fill="hold">
                                              <p:stCondLst>
                                                <p:cond delay="0"/>
                                              </p:stCondLst>
                                            </p:cTn>
                                            <p:tgtEl>
                                              <p:spTgt spid="82"/>
                                            </p:tgtEl>
                                            <p:attrNameLst>
                                              <p:attrName>style.visibility</p:attrName>
                                            </p:attrNameLst>
                                          </p:cBhvr>
                                          <p:to>
                                            <p:strVal val="visible"/>
                                          </p:to>
                                        </p:set>
                                        <p:anim calcmode="lin" valueType="num" p14:bounceEnd="48000">
                                          <p:cBhvr additive="base">
                                            <p:cTn id="40" dur="500" fill="hold"/>
                                            <p:tgtEl>
                                              <p:spTgt spid="82"/>
                                            </p:tgtEl>
                                            <p:attrNameLst>
                                              <p:attrName>ppt_x</p:attrName>
                                            </p:attrNameLst>
                                          </p:cBhvr>
                                          <p:tavLst>
                                            <p:tav tm="0">
                                              <p:val>
                                                <p:strVal val="#ppt_x"/>
                                              </p:val>
                                            </p:tav>
                                            <p:tav tm="100000">
                                              <p:val>
                                                <p:strVal val="#ppt_x"/>
                                              </p:val>
                                            </p:tav>
                                          </p:tavLst>
                                        </p:anim>
                                        <p:anim calcmode="lin" valueType="num" p14:bounceEnd="48000">
                                          <p:cBhvr additive="base">
                                            <p:cTn id="41" dur="500" fill="hold"/>
                                            <p:tgtEl>
                                              <p:spTgt spid="82"/>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14:presetBounceEnd="48000">
                                      <p:stCondLst>
                                        <p:cond delay="0"/>
                                      </p:stCondLst>
                                      <p:childTnLst>
                                        <p:set>
                                          <p:cBhvr>
                                            <p:cTn id="43" dur="1" fill="hold">
                                              <p:stCondLst>
                                                <p:cond delay="0"/>
                                              </p:stCondLst>
                                            </p:cTn>
                                            <p:tgtEl>
                                              <p:spTgt spid="85"/>
                                            </p:tgtEl>
                                            <p:attrNameLst>
                                              <p:attrName>style.visibility</p:attrName>
                                            </p:attrNameLst>
                                          </p:cBhvr>
                                          <p:to>
                                            <p:strVal val="visible"/>
                                          </p:to>
                                        </p:set>
                                        <p:anim calcmode="lin" valueType="num" p14:bounceEnd="48000">
                                          <p:cBhvr additive="base">
                                            <p:cTn id="44" dur="500" fill="hold"/>
                                            <p:tgtEl>
                                              <p:spTgt spid="85"/>
                                            </p:tgtEl>
                                            <p:attrNameLst>
                                              <p:attrName>ppt_x</p:attrName>
                                            </p:attrNameLst>
                                          </p:cBhvr>
                                          <p:tavLst>
                                            <p:tav tm="0">
                                              <p:val>
                                                <p:strVal val="#ppt_x"/>
                                              </p:val>
                                            </p:tav>
                                            <p:tav tm="100000">
                                              <p:val>
                                                <p:strVal val="#ppt_x"/>
                                              </p:val>
                                            </p:tav>
                                          </p:tavLst>
                                        </p:anim>
                                        <p:anim calcmode="lin" valueType="num" p14:bounceEnd="48000">
                                          <p:cBhvr additive="base">
                                            <p:cTn id="45" dur="500" fill="hold"/>
                                            <p:tgtEl>
                                              <p:spTgt spid="85"/>
                                            </p:tgtEl>
                                            <p:attrNameLst>
                                              <p:attrName>ppt_y</p:attrName>
                                            </p:attrNameLst>
                                          </p:cBhvr>
                                          <p:tavLst>
                                            <p:tav tm="0">
                                              <p:val>
                                                <p:strVal val="1+#ppt_h/2"/>
                                              </p:val>
                                            </p:tav>
                                            <p:tav tm="100000">
                                              <p:val>
                                                <p:strVal val="#ppt_y"/>
                                              </p:val>
                                            </p:tav>
                                          </p:tavLst>
                                        </p:anim>
                                      </p:childTnLst>
                                    </p:cTn>
                                  </p:par>
                                </p:childTnLst>
                              </p:cTn>
                            </p:par>
                            <p:par>
                              <p:cTn id="46" fill="hold">
                                <p:stCondLst>
                                  <p:cond delay="1500"/>
                                </p:stCondLst>
                                <p:childTnLst>
                                  <p:par>
                                    <p:cTn id="47" presetID="10" presetClass="entr" presetSubtype="0" fill="hold" grpId="0"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fade">
                                          <p:cBhvr>
                                            <p:cTn id="49" dur="500"/>
                                            <p:tgtEl>
                                              <p:spTgt spid="7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500"/>
                                            <p:tgtEl>
                                              <p:spTgt spid="7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fade">
                                          <p:cBhvr>
                                            <p:cTn id="55" dur="500"/>
                                            <p:tgtEl>
                                              <p:spTgt spid="7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76" grpId="0"/>
          <p:bldP spid="77" grpId="0"/>
          <p:bldP spid="78" grpId="0"/>
          <p:bldP spid="79" grpId="0"/>
          <p:bldP spid="80" grpId="0" animBg="1"/>
          <p:bldP spid="81"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0-#ppt_w/2"/>
                                              </p:val>
                                            </p:tav>
                                            <p:tav tm="100000">
                                              <p:val>
                                                <p:strVal val="#ppt_x"/>
                                              </p:val>
                                            </p:tav>
                                          </p:tavLst>
                                        </p:anim>
                                        <p:anim calcmode="lin" valueType="num">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6" presetClass="entr" presetSubtype="37"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Vertical)">
                                          <p:cBhvr>
                                            <p:cTn id="12" dur="500"/>
                                            <p:tgtEl>
                                              <p:spTgt spid="3"/>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67"/>
                                            </p:tgtEl>
                                            <p:attrNameLst>
                                              <p:attrName>style.visibility</p:attrName>
                                            </p:attrNameLst>
                                          </p:cBhvr>
                                          <p:to>
                                            <p:strVal val="visible"/>
                                          </p:to>
                                        </p:set>
                                        <p:anim calcmode="lin" valueType="num">
                                          <p:cBhvr additive="base">
                                            <p:cTn id="20" dur="500" fill="hold"/>
                                            <p:tgtEl>
                                              <p:spTgt spid="67"/>
                                            </p:tgtEl>
                                            <p:attrNameLst>
                                              <p:attrName>ppt_x</p:attrName>
                                            </p:attrNameLst>
                                          </p:cBhvr>
                                          <p:tavLst>
                                            <p:tav tm="0">
                                              <p:val>
                                                <p:strVal val="#ppt_x"/>
                                              </p:val>
                                            </p:tav>
                                            <p:tav tm="100000">
                                              <p:val>
                                                <p:strVal val="#ppt_x"/>
                                              </p:val>
                                            </p:tav>
                                          </p:tavLst>
                                        </p:anim>
                                        <p:anim calcmode="lin" valueType="num">
                                          <p:cBhvr additive="base">
                                            <p:cTn id="21" dur="500" fill="hold"/>
                                            <p:tgtEl>
                                              <p:spTgt spid="67"/>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70"/>
                                            </p:tgtEl>
                                            <p:attrNameLst>
                                              <p:attrName>style.visibility</p:attrName>
                                            </p:attrNameLst>
                                          </p:cBhvr>
                                          <p:to>
                                            <p:strVal val="visible"/>
                                          </p:to>
                                        </p:set>
                                        <p:anim calcmode="lin" valueType="num">
                                          <p:cBhvr additive="base">
                                            <p:cTn id="24" dur="500" fill="hold"/>
                                            <p:tgtEl>
                                              <p:spTgt spid="70"/>
                                            </p:tgtEl>
                                            <p:attrNameLst>
                                              <p:attrName>ppt_x</p:attrName>
                                            </p:attrNameLst>
                                          </p:cBhvr>
                                          <p:tavLst>
                                            <p:tav tm="0">
                                              <p:val>
                                                <p:strVal val="#ppt_x"/>
                                              </p:val>
                                            </p:tav>
                                            <p:tav tm="100000">
                                              <p:val>
                                                <p:strVal val="#ppt_x"/>
                                              </p:val>
                                            </p:tav>
                                          </p:tavLst>
                                        </p:anim>
                                        <p:anim calcmode="lin" valueType="num">
                                          <p:cBhvr additive="base">
                                            <p:cTn id="25" dur="500" fill="hold"/>
                                            <p:tgtEl>
                                              <p:spTgt spid="70"/>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additive="base">
                                            <p:cTn id="28" dur="500" fill="hold"/>
                                            <p:tgtEl>
                                              <p:spTgt spid="73"/>
                                            </p:tgtEl>
                                            <p:attrNameLst>
                                              <p:attrName>ppt_x</p:attrName>
                                            </p:attrNameLst>
                                          </p:cBhvr>
                                          <p:tavLst>
                                            <p:tav tm="0">
                                              <p:val>
                                                <p:strVal val="#ppt_x"/>
                                              </p:val>
                                            </p:tav>
                                            <p:tav tm="100000">
                                              <p:val>
                                                <p:strVal val="#ppt_x"/>
                                              </p:val>
                                            </p:tav>
                                          </p:tavLst>
                                        </p:anim>
                                        <p:anim calcmode="lin" valueType="num">
                                          <p:cBhvr additive="base">
                                            <p:cTn id="29" dur="500" fill="hold"/>
                                            <p:tgtEl>
                                              <p:spTgt spid="73"/>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80"/>
                                            </p:tgtEl>
                                            <p:attrNameLst>
                                              <p:attrName>style.visibility</p:attrName>
                                            </p:attrNameLst>
                                          </p:cBhvr>
                                          <p:to>
                                            <p:strVal val="visible"/>
                                          </p:to>
                                        </p:set>
                                        <p:anim calcmode="lin" valueType="num">
                                          <p:cBhvr additive="base">
                                            <p:cTn id="32" dur="500" fill="hold"/>
                                            <p:tgtEl>
                                              <p:spTgt spid="80"/>
                                            </p:tgtEl>
                                            <p:attrNameLst>
                                              <p:attrName>ppt_x</p:attrName>
                                            </p:attrNameLst>
                                          </p:cBhvr>
                                          <p:tavLst>
                                            <p:tav tm="0">
                                              <p:val>
                                                <p:strVal val="#ppt_x"/>
                                              </p:val>
                                            </p:tav>
                                            <p:tav tm="100000">
                                              <p:val>
                                                <p:strVal val="#ppt_x"/>
                                              </p:val>
                                            </p:tav>
                                          </p:tavLst>
                                        </p:anim>
                                        <p:anim calcmode="lin" valueType="num">
                                          <p:cBhvr additive="base">
                                            <p:cTn id="33" dur="500" fill="hold"/>
                                            <p:tgtEl>
                                              <p:spTgt spid="8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81"/>
                                            </p:tgtEl>
                                            <p:attrNameLst>
                                              <p:attrName>style.visibility</p:attrName>
                                            </p:attrNameLst>
                                          </p:cBhvr>
                                          <p:to>
                                            <p:strVal val="visible"/>
                                          </p:to>
                                        </p:set>
                                        <p:anim calcmode="lin" valueType="num">
                                          <p:cBhvr additive="base">
                                            <p:cTn id="36" dur="500" fill="hold"/>
                                            <p:tgtEl>
                                              <p:spTgt spid="81"/>
                                            </p:tgtEl>
                                            <p:attrNameLst>
                                              <p:attrName>ppt_x</p:attrName>
                                            </p:attrNameLst>
                                          </p:cBhvr>
                                          <p:tavLst>
                                            <p:tav tm="0">
                                              <p:val>
                                                <p:strVal val="#ppt_x"/>
                                              </p:val>
                                            </p:tav>
                                            <p:tav tm="100000">
                                              <p:val>
                                                <p:strVal val="#ppt_x"/>
                                              </p:val>
                                            </p:tav>
                                          </p:tavLst>
                                        </p:anim>
                                        <p:anim calcmode="lin" valueType="num">
                                          <p:cBhvr additive="base">
                                            <p:cTn id="37" dur="500" fill="hold"/>
                                            <p:tgtEl>
                                              <p:spTgt spid="81"/>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82"/>
                                            </p:tgtEl>
                                            <p:attrNameLst>
                                              <p:attrName>style.visibility</p:attrName>
                                            </p:attrNameLst>
                                          </p:cBhvr>
                                          <p:to>
                                            <p:strVal val="visible"/>
                                          </p:to>
                                        </p:set>
                                        <p:anim calcmode="lin" valueType="num">
                                          <p:cBhvr additive="base">
                                            <p:cTn id="40" dur="500" fill="hold"/>
                                            <p:tgtEl>
                                              <p:spTgt spid="82"/>
                                            </p:tgtEl>
                                            <p:attrNameLst>
                                              <p:attrName>ppt_x</p:attrName>
                                            </p:attrNameLst>
                                          </p:cBhvr>
                                          <p:tavLst>
                                            <p:tav tm="0">
                                              <p:val>
                                                <p:strVal val="#ppt_x"/>
                                              </p:val>
                                            </p:tav>
                                            <p:tav tm="100000">
                                              <p:val>
                                                <p:strVal val="#ppt_x"/>
                                              </p:val>
                                            </p:tav>
                                          </p:tavLst>
                                        </p:anim>
                                        <p:anim calcmode="lin" valueType="num">
                                          <p:cBhvr additive="base">
                                            <p:cTn id="41" dur="500" fill="hold"/>
                                            <p:tgtEl>
                                              <p:spTgt spid="82"/>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85"/>
                                            </p:tgtEl>
                                            <p:attrNameLst>
                                              <p:attrName>style.visibility</p:attrName>
                                            </p:attrNameLst>
                                          </p:cBhvr>
                                          <p:to>
                                            <p:strVal val="visible"/>
                                          </p:to>
                                        </p:set>
                                        <p:anim calcmode="lin" valueType="num">
                                          <p:cBhvr additive="base">
                                            <p:cTn id="44" dur="500" fill="hold"/>
                                            <p:tgtEl>
                                              <p:spTgt spid="85"/>
                                            </p:tgtEl>
                                            <p:attrNameLst>
                                              <p:attrName>ppt_x</p:attrName>
                                            </p:attrNameLst>
                                          </p:cBhvr>
                                          <p:tavLst>
                                            <p:tav tm="0">
                                              <p:val>
                                                <p:strVal val="#ppt_x"/>
                                              </p:val>
                                            </p:tav>
                                            <p:tav tm="100000">
                                              <p:val>
                                                <p:strVal val="#ppt_x"/>
                                              </p:val>
                                            </p:tav>
                                          </p:tavLst>
                                        </p:anim>
                                        <p:anim calcmode="lin" valueType="num">
                                          <p:cBhvr additive="base">
                                            <p:cTn id="45" dur="500" fill="hold"/>
                                            <p:tgtEl>
                                              <p:spTgt spid="85"/>
                                            </p:tgtEl>
                                            <p:attrNameLst>
                                              <p:attrName>ppt_y</p:attrName>
                                            </p:attrNameLst>
                                          </p:cBhvr>
                                          <p:tavLst>
                                            <p:tav tm="0">
                                              <p:val>
                                                <p:strVal val="1+#ppt_h/2"/>
                                              </p:val>
                                            </p:tav>
                                            <p:tav tm="100000">
                                              <p:val>
                                                <p:strVal val="#ppt_y"/>
                                              </p:val>
                                            </p:tav>
                                          </p:tavLst>
                                        </p:anim>
                                      </p:childTnLst>
                                    </p:cTn>
                                  </p:par>
                                </p:childTnLst>
                              </p:cTn>
                            </p:par>
                            <p:par>
                              <p:cTn id="46" fill="hold">
                                <p:stCondLst>
                                  <p:cond delay="1500"/>
                                </p:stCondLst>
                                <p:childTnLst>
                                  <p:par>
                                    <p:cTn id="47" presetID="10" presetClass="entr" presetSubtype="0" fill="hold" grpId="0"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fade">
                                          <p:cBhvr>
                                            <p:cTn id="49" dur="500"/>
                                            <p:tgtEl>
                                              <p:spTgt spid="7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500"/>
                                            <p:tgtEl>
                                              <p:spTgt spid="7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fade">
                                          <p:cBhvr>
                                            <p:cTn id="55" dur="500"/>
                                            <p:tgtEl>
                                              <p:spTgt spid="7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76" grpId="0"/>
          <p:bldP spid="77" grpId="0"/>
          <p:bldP spid="78" grpId="0"/>
          <p:bldP spid="79" grpId="0"/>
          <p:bldP spid="80" grpId="0" animBg="1"/>
          <p:bldP spid="81" grpId="0"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文本框 50"/>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如何建设好团队文化</a:t>
            </a:r>
            <a:endParaRPr lang="zh-CN" altLang="en-US" sz="2800" dirty="0">
              <a:solidFill>
                <a:srgbClr val="857961"/>
              </a:solidFill>
              <a:cs typeface="+mn-ea"/>
              <a:sym typeface="+mn-lt"/>
            </a:endParaRPr>
          </a:p>
        </p:txBody>
      </p:sp>
      <p:sp>
        <p:nvSpPr>
          <p:cNvPr id="30" name="矩形 29"/>
          <p:cNvSpPr/>
          <p:nvPr/>
        </p:nvSpPr>
        <p:spPr>
          <a:xfrm>
            <a:off x="-1" y="13103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文本框 30"/>
          <p:cNvSpPr txBox="1"/>
          <p:nvPr/>
        </p:nvSpPr>
        <p:spPr>
          <a:xfrm>
            <a:off x="943245" y="1310393"/>
            <a:ext cx="5271910" cy="769441"/>
          </a:xfrm>
          <a:prstGeom prst="rect">
            <a:avLst/>
          </a:prstGeom>
          <a:noFill/>
        </p:spPr>
        <p:txBody>
          <a:bodyPr wrap="square" rtlCol="0">
            <a:spAutoFit/>
          </a:bodyPr>
          <a:lstStyle/>
          <a:p>
            <a:r>
              <a:rPr lang="zh-CN" altLang="en-US" sz="4400" dirty="0">
                <a:solidFill>
                  <a:srgbClr val="857961"/>
                </a:solidFill>
                <a:cs typeface="+mn-ea"/>
                <a:sym typeface="+mn-lt"/>
              </a:rPr>
              <a:t>建立良好的团队文化</a:t>
            </a:r>
            <a:endParaRPr lang="zh-CN" altLang="en-US" sz="4400" dirty="0">
              <a:solidFill>
                <a:srgbClr val="857961"/>
              </a:solidFill>
              <a:cs typeface="+mn-ea"/>
              <a:sym typeface="+mn-lt"/>
            </a:endParaRPr>
          </a:p>
        </p:txBody>
      </p:sp>
      <p:grpSp>
        <p:nvGrpSpPr>
          <p:cNvPr id="32" name="组合 31"/>
          <p:cNvGrpSpPr/>
          <p:nvPr/>
        </p:nvGrpSpPr>
        <p:grpSpPr>
          <a:xfrm>
            <a:off x="1089032" y="2284316"/>
            <a:ext cx="4980335" cy="144711"/>
            <a:chOff x="1089032" y="2284316"/>
            <a:chExt cx="4980335" cy="144711"/>
          </a:xfrm>
        </p:grpSpPr>
        <p:cxnSp>
          <p:nvCxnSpPr>
            <p:cNvPr id="33" name="直接连接符 32"/>
            <p:cNvCxnSpPr/>
            <p:nvPr/>
          </p:nvCxnSpPr>
          <p:spPr>
            <a:xfrm>
              <a:off x="1089033" y="2284316"/>
              <a:ext cx="4980334"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6" name="文本框 45"/>
          <p:cNvSpPr txBox="1"/>
          <p:nvPr/>
        </p:nvSpPr>
        <p:spPr>
          <a:xfrm>
            <a:off x="1067310" y="2894233"/>
            <a:ext cx="4208142" cy="1569660"/>
          </a:xfrm>
          <a:prstGeom prst="rect">
            <a:avLst/>
          </a:prstGeom>
          <a:noFill/>
        </p:spPr>
        <p:txBody>
          <a:bodyPr wrap="square" rtlCol="0">
            <a:spAutoFit/>
          </a:bodyPr>
          <a:lstStyle/>
          <a:p>
            <a:pPr>
              <a:lnSpc>
                <a:spcPct val="150000"/>
              </a:lnSpc>
            </a:pPr>
            <a:r>
              <a:rPr lang="zh-CN" altLang="en-US" sz="1600" b="1" dirty="0">
                <a:solidFill>
                  <a:schemeClr val="tx1">
                    <a:lumMod val="65000"/>
                    <a:lumOff val="35000"/>
                  </a:schemeClr>
                </a:solidFill>
                <a:cs typeface="+mn-ea"/>
                <a:sym typeface="+mn-lt"/>
              </a:rPr>
              <a:t>没有文化的军队是愚蠢的军队，而愚蠢的军队是战胜不了敌人的。我们要发展要进步，靠的不是匹夫之勇，而是长久的有智谋的发展策略。</a:t>
            </a:r>
            <a:endParaRPr lang="zh-CN" altLang="en-US" sz="1600" b="1" dirty="0">
              <a:solidFill>
                <a:schemeClr val="tx1">
                  <a:lumMod val="65000"/>
                  <a:lumOff val="35000"/>
                </a:schemeClr>
              </a:solidFill>
              <a:cs typeface="+mn-ea"/>
              <a:sym typeface="+mn-lt"/>
            </a:endParaRPr>
          </a:p>
        </p:txBody>
      </p:sp>
      <p:grpSp>
        <p:nvGrpSpPr>
          <p:cNvPr id="2" name="组合 1"/>
          <p:cNvGrpSpPr/>
          <p:nvPr/>
        </p:nvGrpSpPr>
        <p:grpSpPr>
          <a:xfrm>
            <a:off x="6069367" y="2284316"/>
            <a:ext cx="4003626" cy="4003626"/>
            <a:chOff x="6069367" y="2284316"/>
            <a:chExt cx="4003626" cy="4003626"/>
          </a:xfrm>
        </p:grpSpPr>
        <p:grpSp>
          <p:nvGrpSpPr>
            <p:cNvPr id="35" name="组合 34"/>
            <p:cNvGrpSpPr/>
            <p:nvPr/>
          </p:nvGrpSpPr>
          <p:grpSpPr>
            <a:xfrm>
              <a:off x="6069367" y="2284316"/>
              <a:ext cx="4003626" cy="4003626"/>
              <a:chOff x="3382779" y="203112"/>
              <a:chExt cx="9800491" cy="9800491"/>
            </a:xfrm>
          </p:grpSpPr>
          <p:sp>
            <p:nvSpPr>
              <p:cNvPr id="36" name="椭圆 35"/>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5" name="任意多边形 44"/>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7" name="文本框 46"/>
            <p:cNvSpPr txBox="1"/>
            <p:nvPr/>
          </p:nvSpPr>
          <p:spPr>
            <a:xfrm>
              <a:off x="6615662" y="3786028"/>
              <a:ext cx="3209069" cy="1569660"/>
            </a:xfrm>
            <a:prstGeom prst="rect">
              <a:avLst/>
            </a:prstGeom>
            <a:noFill/>
          </p:spPr>
          <p:txBody>
            <a:bodyPr wrap="square" rtlCol="0">
              <a:spAutoFit/>
            </a:bodyPr>
            <a:lstStyle/>
            <a:p>
              <a:pPr algn="ctr"/>
              <a:r>
                <a:rPr lang="zh-CN" altLang="en-US" sz="3200" dirty="0">
                  <a:solidFill>
                    <a:schemeClr val="bg1"/>
                  </a:solidFill>
                  <a:effectLst>
                    <a:outerShdw blurRad="38100" dist="38100" dir="2700000" algn="tl">
                      <a:srgbClr val="000000">
                        <a:alpha val="43137"/>
                      </a:srgbClr>
                    </a:outerShdw>
                  </a:effectLst>
                  <a:cs typeface="+mn-ea"/>
                  <a:sym typeface="+mn-lt"/>
                </a:rPr>
                <a:t>人离不开文化的培育，团队离不开文化的引领</a:t>
              </a:r>
              <a:endParaRPr lang="zh-CN" altLang="en-US" sz="3200" dirty="0">
                <a:solidFill>
                  <a:schemeClr val="bg1"/>
                </a:solidFill>
                <a:effectLst>
                  <a:outerShdw blurRad="38100" dist="38100" dir="2700000" algn="tl">
                    <a:srgbClr val="000000">
                      <a:alpha val="43137"/>
                    </a:srgbClr>
                  </a:outerShdw>
                </a:effectLst>
                <a:cs typeface="+mn-ea"/>
                <a:sym typeface="+mn-lt"/>
              </a:endParaRPr>
            </a:p>
          </p:txBody>
        </p:sp>
      </p:grpSp>
      <p:sp>
        <p:nvSpPr>
          <p:cNvPr id="3" name="椭圆 2"/>
          <p:cNvSpPr/>
          <p:nvPr/>
        </p:nvSpPr>
        <p:spPr>
          <a:xfrm>
            <a:off x="9029471" y="1560942"/>
            <a:ext cx="852822" cy="852822"/>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椭圆 47"/>
          <p:cNvSpPr/>
          <p:nvPr/>
        </p:nvSpPr>
        <p:spPr>
          <a:xfrm>
            <a:off x="10092865" y="3024284"/>
            <a:ext cx="404716" cy="404716"/>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40000">
                                          <p:cBhvr additive="base">
                                            <p:cTn id="7" dur="500" fill="hold"/>
                                            <p:tgtEl>
                                              <p:spTgt spid="51"/>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left)">
                                          <p:cBhvr>
                                            <p:cTn id="16" dur="500"/>
                                            <p:tgtEl>
                                              <p:spTgt spid="31"/>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left)">
                                          <p:cBhvr>
                                            <p:cTn id="20" dur="500"/>
                                            <p:tgtEl>
                                              <p:spTgt spid="32"/>
                                            </p:tgtEl>
                                          </p:cBhvr>
                                        </p:animEffect>
                                      </p:childTnLst>
                                    </p:cTn>
                                  </p:par>
                                </p:childTnLst>
                              </p:cTn>
                            </p:par>
                            <p:par>
                              <p:cTn id="21" fill="hold">
                                <p:stCondLst>
                                  <p:cond delay="2000"/>
                                </p:stCondLst>
                                <p:childTnLst>
                                  <p:par>
                                    <p:cTn id="22" presetID="2" presetClass="entr" presetSubtype="4" fill="hold" nodeType="afterEffect" p14:presetBounceEnd="36000">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14:bounceEnd="36000">
                                          <p:cBhvr additive="base">
                                            <p:cTn id="24" dur="500" fill="hold"/>
                                            <p:tgtEl>
                                              <p:spTgt spid="2"/>
                                            </p:tgtEl>
                                            <p:attrNameLst>
                                              <p:attrName>ppt_x</p:attrName>
                                            </p:attrNameLst>
                                          </p:cBhvr>
                                          <p:tavLst>
                                            <p:tav tm="0">
                                              <p:val>
                                                <p:strVal val="#ppt_x"/>
                                              </p:val>
                                            </p:tav>
                                            <p:tav tm="100000">
                                              <p:val>
                                                <p:strVal val="#ppt_x"/>
                                              </p:val>
                                            </p:tav>
                                          </p:tavLst>
                                        </p:anim>
                                        <p:anim calcmode="lin" valueType="num" p14:bounceEnd="36000">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fade">
                                          <p:cBhvr>
                                            <p:cTn id="33" dur="500"/>
                                            <p:tgtEl>
                                              <p:spTgt spid="4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iterate type="lt">
                                        <p:tmPct val="10000"/>
                                      </p:iterate>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30" grpId="0" animBg="1"/>
          <p:bldP spid="31" grpId="0"/>
          <p:bldP spid="46" grpId="0"/>
          <p:bldP spid="3" grpId="0" animBg="1"/>
          <p:bldP spid="48"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0-#ppt_w/2"/>
                                              </p:val>
                                            </p:tav>
                                            <p:tav tm="100000">
                                              <p:val>
                                                <p:strVal val="#ppt_x"/>
                                              </p:val>
                                            </p:tav>
                                          </p:tavLst>
                                        </p:anim>
                                        <p:anim calcmode="lin" valueType="num">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left)">
                                          <p:cBhvr>
                                            <p:cTn id="16" dur="500"/>
                                            <p:tgtEl>
                                              <p:spTgt spid="31"/>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left)">
                                          <p:cBhvr>
                                            <p:cTn id="20" dur="500"/>
                                            <p:tgtEl>
                                              <p:spTgt spid="32"/>
                                            </p:tgtEl>
                                          </p:cBhvr>
                                        </p:animEffect>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fade">
                                          <p:cBhvr>
                                            <p:cTn id="33" dur="500"/>
                                            <p:tgtEl>
                                              <p:spTgt spid="4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iterate type="lt">
                                        <p:tmPct val="10000"/>
                                      </p:iterate>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30" grpId="0" animBg="1"/>
          <p:bldP spid="31" grpId="0"/>
          <p:bldP spid="46" grpId="0"/>
          <p:bldP spid="3" grpId="0" animBg="1"/>
          <p:bldP spid="48"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079496" y="3611524"/>
            <a:ext cx="741179" cy="741179"/>
            <a:chOff x="2079496" y="3611524"/>
            <a:chExt cx="741179" cy="741179"/>
          </a:xfrm>
        </p:grpSpPr>
        <p:sp>
          <p:nvSpPr>
            <p:cNvPr id="9" name="Oval 93"/>
            <p:cNvSpPr/>
            <p:nvPr/>
          </p:nvSpPr>
          <p:spPr>
            <a:xfrm>
              <a:off x="2079496" y="3611524"/>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10" name="Shape 2588"/>
            <p:cNvSpPr/>
            <p:nvPr/>
          </p:nvSpPr>
          <p:spPr>
            <a:xfrm>
              <a:off x="2285335" y="3821364"/>
              <a:ext cx="351804" cy="319835"/>
            </a:xfrm>
            <a:custGeom>
              <a:avLst/>
              <a:gdLst/>
              <a:ahLst/>
              <a:cxnLst>
                <a:cxn ang="0">
                  <a:pos x="wd2" y="hd2"/>
                </a:cxn>
                <a:cxn ang="5400000">
                  <a:pos x="wd2" y="hd2"/>
                </a:cxn>
                <a:cxn ang="10800000">
                  <a:pos x="wd2" y="hd2"/>
                </a:cxn>
                <a:cxn ang="16200000">
                  <a:pos x="wd2" y="hd2"/>
                </a:cxn>
              </a:cxnLst>
              <a:rect l="0" t="0" r="r" b="b"/>
              <a:pathLst>
                <a:path w="21600" h="21600" extrusionOk="0">
                  <a:moveTo>
                    <a:pt x="17182" y="12420"/>
                  </a:moveTo>
                  <a:cubicBezTo>
                    <a:pt x="16368" y="12420"/>
                    <a:pt x="15709" y="11694"/>
                    <a:pt x="15709" y="10800"/>
                  </a:cubicBezTo>
                  <a:cubicBezTo>
                    <a:pt x="15709" y="9906"/>
                    <a:pt x="16368" y="9180"/>
                    <a:pt x="17182" y="9180"/>
                  </a:cubicBezTo>
                  <a:cubicBezTo>
                    <a:pt x="17995" y="9180"/>
                    <a:pt x="18655" y="9906"/>
                    <a:pt x="18655" y="10800"/>
                  </a:cubicBezTo>
                  <a:cubicBezTo>
                    <a:pt x="18655" y="11694"/>
                    <a:pt x="17995" y="12420"/>
                    <a:pt x="17182" y="12420"/>
                  </a:cubicBezTo>
                  <a:moveTo>
                    <a:pt x="21109" y="10260"/>
                  </a:moveTo>
                  <a:lnTo>
                    <a:pt x="19587" y="10260"/>
                  </a:lnTo>
                  <a:cubicBezTo>
                    <a:pt x="19360" y="9028"/>
                    <a:pt x="18369" y="8100"/>
                    <a:pt x="17182" y="8100"/>
                  </a:cubicBezTo>
                  <a:cubicBezTo>
                    <a:pt x="15994" y="8100"/>
                    <a:pt x="15004" y="9028"/>
                    <a:pt x="14777" y="10260"/>
                  </a:cubicBezTo>
                  <a:lnTo>
                    <a:pt x="491" y="10260"/>
                  </a:lnTo>
                  <a:cubicBezTo>
                    <a:pt x="220" y="10260"/>
                    <a:pt x="0" y="10502"/>
                    <a:pt x="0" y="10800"/>
                  </a:cubicBezTo>
                  <a:cubicBezTo>
                    <a:pt x="0" y="11098"/>
                    <a:pt x="220" y="11340"/>
                    <a:pt x="491" y="11340"/>
                  </a:cubicBezTo>
                  <a:lnTo>
                    <a:pt x="14777" y="11340"/>
                  </a:lnTo>
                  <a:cubicBezTo>
                    <a:pt x="15004" y="12572"/>
                    <a:pt x="15994" y="13500"/>
                    <a:pt x="17182" y="13500"/>
                  </a:cubicBezTo>
                  <a:cubicBezTo>
                    <a:pt x="18369" y="13500"/>
                    <a:pt x="19360" y="12572"/>
                    <a:pt x="19587" y="11340"/>
                  </a:cubicBezTo>
                  <a:lnTo>
                    <a:pt x="21109" y="11340"/>
                  </a:lnTo>
                  <a:cubicBezTo>
                    <a:pt x="21380" y="11340"/>
                    <a:pt x="21600" y="11098"/>
                    <a:pt x="21600" y="10800"/>
                  </a:cubicBezTo>
                  <a:cubicBezTo>
                    <a:pt x="21600" y="10502"/>
                    <a:pt x="21380" y="10260"/>
                    <a:pt x="21109" y="10260"/>
                  </a:cubicBezTo>
                  <a:moveTo>
                    <a:pt x="5400" y="1080"/>
                  </a:moveTo>
                  <a:cubicBezTo>
                    <a:pt x="6214" y="1080"/>
                    <a:pt x="6873" y="1806"/>
                    <a:pt x="6873" y="2700"/>
                  </a:cubicBezTo>
                  <a:cubicBezTo>
                    <a:pt x="6873" y="3595"/>
                    <a:pt x="6214" y="4320"/>
                    <a:pt x="5400" y="4320"/>
                  </a:cubicBezTo>
                  <a:cubicBezTo>
                    <a:pt x="4586" y="4320"/>
                    <a:pt x="3927" y="3595"/>
                    <a:pt x="3927" y="2700"/>
                  </a:cubicBezTo>
                  <a:cubicBezTo>
                    <a:pt x="3927" y="1806"/>
                    <a:pt x="4586" y="1080"/>
                    <a:pt x="5400" y="1080"/>
                  </a:cubicBezTo>
                  <a:moveTo>
                    <a:pt x="491" y="3240"/>
                  </a:moveTo>
                  <a:lnTo>
                    <a:pt x="2995" y="3240"/>
                  </a:lnTo>
                  <a:cubicBezTo>
                    <a:pt x="3222" y="4472"/>
                    <a:pt x="4213" y="5400"/>
                    <a:pt x="5400" y="5400"/>
                  </a:cubicBezTo>
                  <a:cubicBezTo>
                    <a:pt x="6587" y="5400"/>
                    <a:pt x="7578" y="4472"/>
                    <a:pt x="7805" y="3240"/>
                  </a:cubicBezTo>
                  <a:lnTo>
                    <a:pt x="21109" y="3240"/>
                  </a:lnTo>
                  <a:cubicBezTo>
                    <a:pt x="21380" y="3240"/>
                    <a:pt x="21600" y="2999"/>
                    <a:pt x="21600" y="2700"/>
                  </a:cubicBezTo>
                  <a:cubicBezTo>
                    <a:pt x="21600" y="2402"/>
                    <a:pt x="21380" y="2160"/>
                    <a:pt x="21109" y="2160"/>
                  </a:cubicBezTo>
                  <a:lnTo>
                    <a:pt x="7805" y="2160"/>
                  </a:lnTo>
                  <a:cubicBezTo>
                    <a:pt x="7578" y="928"/>
                    <a:pt x="6587" y="0"/>
                    <a:pt x="5400" y="0"/>
                  </a:cubicBezTo>
                  <a:cubicBezTo>
                    <a:pt x="4213" y="0"/>
                    <a:pt x="3222" y="928"/>
                    <a:pt x="2995" y="2160"/>
                  </a:cubicBezTo>
                  <a:lnTo>
                    <a:pt x="491" y="2160"/>
                  </a:lnTo>
                  <a:cubicBezTo>
                    <a:pt x="220" y="2160"/>
                    <a:pt x="0" y="2402"/>
                    <a:pt x="0" y="2700"/>
                  </a:cubicBezTo>
                  <a:cubicBezTo>
                    <a:pt x="0" y="2999"/>
                    <a:pt x="220" y="3240"/>
                    <a:pt x="491" y="3240"/>
                  </a:cubicBezTo>
                  <a:moveTo>
                    <a:pt x="9327" y="20519"/>
                  </a:moveTo>
                  <a:cubicBezTo>
                    <a:pt x="8514" y="20519"/>
                    <a:pt x="7855" y="19794"/>
                    <a:pt x="7855" y="18899"/>
                  </a:cubicBezTo>
                  <a:cubicBezTo>
                    <a:pt x="7855" y="18005"/>
                    <a:pt x="8514" y="17279"/>
                    <a:pt x="9327" y="17279"/>
                  </a:cubicBezTo>
                  <a:cubicBezTo>
                    <a:pt x="10141" y="17279"/>
                    <a:pt x="10800" y="18005"/>
                    <a:pt x="10800" y="18899"/>
                  </a:cubicBezTo>
                  <a:cubicBezTo>
                    <a:pt x="10800" y="19794"/>
                    <a:pt x="10141" y="20519"/>
                    <a:pt x="9327" y="20519"/>
                  </a:cubicBezTo>
                  <a:moveTo>
                    <a:pt x="21109" y="18359"/>
                  </a:moveTo>
                  <a:lnTo>
                    <a:pt x="11732" y="18359"/>
                  </a:lnTo>
                  <a:cubicBezTo>
                    <a:pt x="11505" y="17127"/>
                    <a:pt x="10515" y="16199"/>
                    <a:pt x="9327" y="16199"/>
                  </a:cubicBezTo>
                  <a:cubicBezTo>
                    <a:pt x="8140" y="16199"/>
                    <a:pt x="7150" y="17127"/>
                    <a:pt x="6922" y="18359"/>
                  </a:cubicBezTo>
                  <a:lnTo>
                    <a:pt x="491" y="18359"/>
                  </a:lnTo>
                  <a:cubicBezTo>
                    <a:pt x="220" y="18359"/>
                    <a:pt x="0" y="18601"/>
                    <a:pt x="0" y="18899"/>
                  </a:cubicBezTo>
                  <a:cubicBezTo>
                    <a:pt x="0" y="19198"/>
                    <a:pt x="220" y="19439"/>
                    <a:pt x="491" y="19439"/>
                  </a:cubicBezTo>
                  <a:lnTo>
                    <a:pt x="6922" y="19439"/>
                  </a:lnTo>
                  <a:cubicBezTo>
                    <a:pt x="7150" y="20672"/>
                    <a:pt x="8140" y="21600"/>
                    <a:pt x="9327" y="21600"/>
                  </a:cubicBezTo>
                  <a:cubicBezTo>
                    <a:pt x="10515" y="21600"/>
                    <a:pt x="11505" y="20672"/>
                    <a:pt x="11732" y="19439"/>
                  </a:cubicBezTo>
                  <a:lnTo>
                    <a:pt x="21109" y="19439"/>
                  </a:lnTo>
                  <a:cubicBezTo>
                    <a:pt x="21380" y="19439"/>
                    <a:pt x="21600" y="19198"/>
                    <a:pt x="21600" y="18899"/>
                  </a:cubicBezTo>
                  <a:cubicBezTo>
                    <a:pt x="21600" y="18601"/>
                    <a:pt x="21380" y="18359"/>
                    <a:pt x="21109" y="18359"/>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grpSp>
        <p:nvGrpSpPr>
          <p:cNvPr id="3" name="组合 2"/>
          <p:cNvGrpSpPr/>
          <p:nvPr/>
        </p:nvGrpSpPr>
        <p:grpSpPr>
          <a:xfrm>
            <a:off x="5692488" y="1337709"/>
            <a:ext cx="741179" cy="741179"/>
            <a:chOff x="5692488" y="1337709"/>
            <a:chExt cx="741179" cy="741179"/>
          </a:xfrm>
        </p:grpSpPr>
        <p:sp>
          <p:nvSpPr>
            <p:cNvPr id="15" name="Oval 88"/>
            <p:cNvSpPr/>
            <p:nvPr/>
          </p:nvSpPr>
          <p:spPr>
            <a:xfrm>
              <a:off x="5692488" y="1337709"/>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16" name="Shape 2688"/>
            <p:cNvSpPr/>
            <p:nvPr/>
          </p:nvSpPr>
          <p:spPr>
            <a:xfrm>
              <a:off x="5917328" y="156160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grpSp>
        <p:nvGrpSpPr>
          <p:cNvPr id="4" name="组合 3"/>
          <p:cNvGrpSpPr/>
          <p:nvPr/>
        </p:nvGrpSpPr>
        <p:grpSpPr>
          <a:xfrm>
            <a:off x="2079496" y="1337709"/>
            <a:ext cx="741179" cy="741179"/>
            <a:chOff x="2079496" y="1337709"/>
            <a:chExt cx="741179" cy="741179"/>
          </a:xfrm>
        </p:grpSpPr>
        <p:sp>
          <p:nvSpPr>
            <p:cNvPr id="21" name="Oval 86"/>
            <p:cNvSpPr/>
            <p:nvPr/>
          </p:nvSpPr>
          <p:spPr>
            <a:xfrm>
              <a:off x="2079496" y="1337709"/>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22" name="Shape 2571"/>
            <p:cNvSpPr/>
            <p:nvPr/>
          </p:nvSpPr>
          <p:spPr>
            <a:xfrm>
              <a:off x="2295013" y="1560180"/>
              <a:ext cx="345875" cy="345875"/>
            </a:xfrm>
            <a:custGeom>
              <a:avLst/>
              <a:gdLst/>
              <a:ahLst/>
              <a:cxnLst>
                <a:cxn ang="0">
                  <a:pos x="wd2" y="hd2"/>
                </a:cxn>
                <a:cxn ang="5400000">
                  <a:pos x="wd2" y="hd2"/>
                </a:cxn>
                <a:cxn ang="10800000">
                  <a:pos x="wd2" y="hd2"/>
                </a:cxn>
                <a:cxn ang="16200000">
                  <a:pos x="wd2" y="hd2"/>
                </a:cxn>
              </a:cxnLst>
              <a:rect l="0" t="0" r="r" b="b"/>
              <a:pathLst>
                <a:path w="21600" h="21600" extrusionOk="0">
                  <a:moveTo>
                    <a:pt x="9327" y="17673"/>
                  </a:moveTo>
                  <a:cubicBezTo>
                    <a:pt x="4718" y="17673"/>
                    <a:pt x="982" y="13936"/>
                    <a:pt x="982" y="9327"/>
                  </a:cubicBezTo>
                  <a:cubicBezTo>
                    <a:pt x="982" y="4718"/>
                    <a:pt x="4718" y="982"/>
                    <a:pt x="9327" y="982"/>
                  </a:cubicBezTo>
                  <a:cubicBezTo>
                    <a:pt x="13936" y="982"/>
                    <a:pt x="17673" y="4718"/>
                    <a:pt x="17673" y="9327"/>
                  </a:cubicBezTo>
                  <a:cubicBezTo>
                    <a:pt x="17673" y="13936"/>
                    <a:pt x="13936" y="17673"/>
                    <a:pt x="9327" y="17673"/>
                  </a:cubicBezTo>
                  <a:moveTo>
                    <a:pt x="21456" y="20762"/>
                  </a:moveTo>
                  <a:lnTo>
                    <a:pt x="16253" y="15559"/>
                  </a:lnTo>
                  <a:cubicBezTo>
                    <a:pt x="17741" y="13907"/>
                    <a:pt x="18655" y="11726"/>
                    <a:pt x="18655" y="9327"/>
                  </a:cubicBezTo>
                  <a:cubicBezTo>
                    <a:pt x="18655" y="4176"/>
                    <a:pt x="14479" y="0"/>
                    <a:pt x="9327" y="0"/>
                  </a:cubicBezTo>
                  <a:cubicBezTo>
                    <a:pt x="4176" y="0"/>
                    <a:pt x="0" y="4176"/>
                    <a:pt x="0" y="9327"/>
                  </a:cubicBezTo>
                  <a:cubicBezTo>
                    <a:pt x="0" y="14479"/>
                    <a:pt x="4176" y="18655"/>
                    <a:pt x="9327" y="18655"/>
                  </a:cubicBezTo>
                  <a:cubicBezTo>
                    <a:pt x="11726" y="18655"/>
                    <a:pt x="13907" y="17742"/>
                    <a:pt x="15559" y="16253"/>
                  </a:cubicBezTo>
                  <a:lnTo>
                    <a:pt x="20762" y="21456"/>
                  </a:lnTo>
                  <a:cubicBezTo>
                    <a:pt x="20851" y="21546"/>
                    <a:pt x="20973" y="21600"/>
                    <a:pt x="21109" y="21600"/>
                  </a:cubicBezTo>
                  <a:cubicBezTo>
                    <a:pt x="21380" y="21600"/>
                    <a:pt x="21600" y="21381"/>
                    <a:pt x="21600" y="21109"/>
                  </a:cubicBezTo>
                  <a:cubicBezTo>
                    <a:pt x="21600" y="20974"/>
                    <a:pt x="21545" y="20851"/>
                    <a:pt x="21456" y="20762"/>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grpSp>
        <p:nvGrpSpPr>
          <p:cNvPr id="2" name="组合 1"/>
          <p:cNvGrpSpPr/>
          <p:nvPr/>
        </p:nvGrpSpPr>
        <p:grpSpPr>
          <a:xfrm>
            <a:off x="9250516" y="1337709"/>
            <a:ext cx="741179" cy="741179"/>
            <a:chOff x="9250516" y="1337709"/>
            <a:chExt cx="741179" cy="741179"/>
          </a:xfrm>
        </p:grpSpPr>
        <p:sp>
          <p:nvSpPr>
            <p:cNvPr id="27" name="Oval 84"/>
            <p:cNvSpPr/>
            <p:nvPr/>
          </p:nvSpPr>
          <p:spPr>
            <a:xfrm>
              <a:off x="9250516" y="1337709"/>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28" name="Shape 2633"/>
            <p:cNvSpPr/>
            <p:nvPr/>
          </p:nvSpPr>
          <p:spPr>
            <a:xfrm>
              <a:off x="9489641" y="1591510"/>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grpSp>
        <p:nvGrpSpPr>
          <p:cNvPr id="6" name="组合 5"/>
          <p:cNvGrpSpPr/>
          <p:nvPr/>
        </p:nvGrpSpPr>
        <p:grpSpPr>
          <a:xfrm>
            <a:off x="5692488" y="3611524"/>
            <a:ext cx="741179" cy="741179"/>
            <a:chOff x="5692488" y="3611524"/>
            <a:chExt cx="741179" cy="741179"/>
          </a:xfrm>
        </p:grpSpPr>
        <p:sp>
          <p:nvSpPr>
            <p:cNvPr id="33" name="Oval 95"/>
            <p:cNvSpPr/>
            <p:nvPr/>
          </p:nvSpPr>
          <p:spPr>
            <a:xfrm>
              <a:off x="5692488" y="3611524"/>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34" name="Shape 2785"/>
            <p:cNvSpPr/>
            <p:nvPr/>
          </p:nvSpPr>
          <p:spPr>
            <a:xfrm>
              <a:off x="5939905" y="3867011"/>
              <a:ext cx="279328" cy="228541"/>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grpSp>
        <p:nvGrpSpPr>
          <p:cNvPr id="7" name="组合 6"/>
          <p:cNvGrpSpPr/>
          <p:nvPr/>
        </p:nvGrpSpPr>
        <p:grpSpPr>
          <a:xfrm>
            <a:off x="9250516" y="3611524"/>
            <a:ext cx="741179" cy="741179"/>
            <a:chOff x="9250516" y="3611524"/>
            <a:chExt cx="741179" cy="741179"/>
          </a:xfrm>
        </p:grpSpPr>
        <p:sp>
          <p:nvSpPr>
            <p:cNvPr id="38" name="Oval 91"/>
            <p:cNvSpPr/>
            <p:nvPr/>
          </p:nvSpPr>
          <p:spPr>
            <a:xfrm>
              <a:off x="9250516" y="3611524"/>
              <a:ext cx="741179" cy="741179"/>
            </a:xfrm>
            <a:prstGeom prst="ellipse">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39" name="Shape 2641"/>
            <p:cNvSpPr/>
            <p:nvPr/>
          </p:nvSpPr>
          <p:spPr>
            <a:xfrm>
              <a:off x="9453000" y="3860971"/>
              <a:ext cx="354725" cy="225735"/>
            </a:xfrm>
            <a:custGeom>
              <a:avLst/>
              <a:gdLst/>
              <a:ahLst/>
              <a:cxnLst>
                <a:cxn ang="0">
                  <a:pos x="wd2" y="hd2"/>
                </a:cxn>
                <a:cxn ang="5400000">
                  <a:pos x="wd2" y="hd2"/>
                </a:cxn>
                <a:cxn ang="10800000">
                  <a:pos x="wd2" y="hd2"/>
                </a:cxn>
                <a:cxn ang="16200000">
                  <a:pos x="wd2" y="hd2"/>
                </a:cxn>
              </a:cxnLst>
              <a:rect l="0" t="0" r="r" b="b"/>
              <a:pathLst>
                <a:path w="21600" h="21600" extrusionOk="0">
                  <a:moveTo>
                    <a:pt x="20618" y="16606"/>
                  </a:moveTo>
                  <a:lnTo>
                    <a:pt x="16691" y="14138"/>
                  </a:lnTo>
                  <a:lnTo>
                    <a:pt x="16691" y="7462"/>
                  </a:lnTo>
                  <a:lnTo>
                    <a:pt x="20618" y="4994"/>
                  </a:lnTo>
                  <a:cubicBezTo>
                    <a:pt x="20618" y="4994"/>
                    <a:pt x="20618" y="16606"/>
                    <a:pt x="20618" y="16606"/>
                  </a:cubicBezTo>
                  <a:close/>
                  <a:moveTo>
                    <a:pt x="21109" y="3086"/>
                  </a:moveTo>
                  <a:cubicBezTo>
                    <a:pt x="21030" y="3086"/>
                    <a:pt x="20958" y="3122"/>
                    <a:pt x="20892" y="3174"/>
                  </a:cubicBezTo>
                  <a:lnTo>
                    <a:pt x="20890" y="3167"/>
                  </a:lnTo>
                  <a:lnTo>
                    <a:pt x="16018" y="6229"/>
                  </a:lnTo>
                  <a:cubicBezTo>
                    <a:pt x="16013" y="6233"/>
                    <a:pt x="16008" y="6235"/>
                    <a:pt x="16003" y="6239"/>
                  </a:cubicBezTo>
                  <a:lnTo>
                    <a:pt x="15980" y="6252"/>
                  </a:lnTo>
                  <a:lnTo>
                    <a:pt x="15983" y="6260"/>
                  </a:lnTo>
                  <a:cubicBezTo>
                    <a:pt x="15822" y="6387"/>
                    <a:pt x="15709" y="6641"/>
                    <a:pt x="15709" y="6943"/>
                  </a:cubicBezTo>
                  <a:lnTo>
                    <a:pt x="15709" y="14657"/>
                  </a:lnTo>
                  <a:cubicBezTo>
                    <a:pt x="15709" y="14959"/>
                    <a:pt x="15822" y="15213"/>
                    <a:pt x="15983" y="15340"/>
                  </a:cubicBezTo>
                  <a:lnTo>
                    <a:pt x="15980" y="15347"/>
                  </a:lnTo>
                  <a:lnTo>
                    <a:pt x="16002" y="15360"/>
                  </a:lnTo>
                  <a:cubicBezTo>
                    <a:pt x="16008" y="15365"/>
                    <a:pt x="16013" y="15368"/>
                    <a:pt x="16018" y="15371"/>
                  </a:cubicBezTo>
                  <a:lnTo>
                    <a:pt x="20890" y="18433"/>
                  </a:lnTo>
                  <a:lnTo>
                    <a:pt x="20892" y="18426"/>
                  </a:lnTo>
                  <a:cubicBezTo>
                    <a:pt x="20958" y="18478"/>
                    <a:pt x="21030" y="18514"/>
                    <a:pt x="21109" y="18514"/>
                  </a:cubicBezTo>
                  <a:cubicBezTo>
                    <a:pt x="21380" y="18514"/>
                    <a:pt x="21600" y="18169"/>
                    <a:pt x="21600" y="17743"/>
                  </a:cubicBezTo>
                  <a:lnTo>
                    <a:pt x="21600" y="3857"/>
                  </a:lnTo>
                  <a:cubicBezTo>
                    <a:pt x="21600" y="3431"/>
                    <a:pt x="21380" y="3086"/>
                    <a:pt x="21109" y="3086"/>
                  </a:cubicBezTo>
                  <a:moveTo>
                    <a:pt x="13745" y="18514"/>
                  </a:moveTo>
                  <a:cubicBezTo>
                    <a:pt x="13745" y="19367"/>
                    <a:pt x="13306" y="20057"/>
                    <a:pt x="12764" y="20057"/>
                  </a:cubicBezTo>
                  <a:lnTo>
                    <a:pt x="1964" y="20057"/>
                  </a:lnTo>
                  <a:cubicBezTo>
                    <a:pt x="1422" y="20057"/>
                    <a:pt x="982" y="19367"/>
                    <a:pt x="982" y="18514"/>
                  </a:cubicBezTo>
                  <a:lnTo>
                    <a:pt x="982" y="3086"/>
                  </a:lnTo>
                  <a:cubicBezTo>
                    <a:pt x="982" y="2233"/>
                    <a:pt x="1422" y="1543"/>
                    <a:pt x="1964" y="1543"/>
                  </a:cubicBezTo>
                  <a:lnTo>
                    <a:pt x="12764" y="1543"/>
                  </a:lnTo>
                  <a:cubicBezTo>
                    <a:pt x="13306" y="1543"/>
                    <a:pt x="13745" y="2233"/>
                    <a:pt x="13745" y="3086"/>
                  </a:cubicBezTo>
                  <a:cubicBezTo>
                    <a:pt x="13745" y="3086"/>
                    <a:pt x="13745" y="18514"/>
                    <a:pt x="13745" y="18514"/>
                  </a:cubicBezTo>
                  <a:close/>
                  <a:moveTo>
                    <a:pt x="12764" y="0"/>
                  </a:moveTo>
                  <a:lnTo>
                    <a:pt x="1964" y="0"/>
                  </a:lnTo>
                  <a:cubicBezTo>
                    <a:pt x="879" y="0"/>
                    <a:pt x="0" y="1382"/>
                    <a:pt x="0" y="3086"/>
                  </a:cubicBezTo>
                  <a:lnTo>
                    <a:pt x="0" y="18514"/>
                  </a:lnTo>
                  <a:cubicBezTo>
                    <a:pt x="0" y="20219"/>
                    <a:pt x="879" y="21600"/>
                    <a:pt x="1964" y="21600"/>
                  </a:cubicBezTo>
                  <a:lnTo>
                    <a:pt x="12764" y="21600"/>
                  </a:lnTo>
                  <a:cubicBezTo>
                    <a:pt x="13848" y="21600"/>
                    <a:pt x="14727" y="20219"/>
                    <a:pt x="14727" y="18514"/>
                  </a:cubicBezTo>
                  <a:lnTo>
                    <a:pt x="14727" y="3086"/>
                  </a:lnTo>
                  <a:cubicBezTo>
                    <a:pt x="14727" y="1382"/>
                    <a:pt x="13848" y="0"/>
                    <a:pt x="12764" y="0"/>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sp>
        <p:nvSpPr>
          <p:cNvPr id="49" name="文本框 48"/>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如何建设好团队文化</a:t>
            </a:r>
            <a:endParaRPr lang="zh-CN" altLang="en-US" sz="2800" dirty="0">
              <a:solidFill>
                <a:srgbClr val="857961"/>
              </a:solidFill>
              <a:cs typeface="+mn-ea"/>
              <a:sym typeface="+mn-lt"/>
            </a:endParaRPr>
          </a:p>
        </p:txBody>
      </p:sp>
      <p:sp>
        <p:nvSpPr>
          <p:cNvPr id="51" name="文本框 50"/>
          <p:cNvSpPr txBox="1"/>
          <p:nvPr/>
        </p:nvSpPr>
        <p:spPr>
          <a:xfrm>
            <a:off x="1382591" y="2249912"/>
            <a:ext cx="2263767" cy="996555"/>
          </a:xfrm>
          <a:prstGeom prst="rect">
            <a:avLst/>
          </a:prstGeom>
          <a:noFill/>
        </p:spPr>
        <p:txBody>
          <a:bodyPr wrap="square" rtlCol="0">
            <a:spAutoFit/>
          </a:bodyPr>
          <a:lstStyle/>
          <a:p>
            <a:pPr algn="ctr">
              <a:lnSpc>
                <a:spcPct val="150000"/>
              </a:lnSpc>
            </a:pPr>
            <a:r>
              <a:rPr lang="zh-CN" altLang="en-US" b="1" dirty="0">
                <a:solidFill>
                  <a:schemeClr val="tx1">
                    <a:lumMod val="65000"/>
                    <a:lumOff val="35000"/>
                  </a:schemeClr>
                </a:solidFill>
                <a:cs typeface="+mn-ea"/>
                <a:sym typeface="+mn-lt"/>
              </a:rPr>
              <a:t>以公司文化制度理念为</a:t>
            </a:r>
            <a:r>
              <a:rPr lang="zh-CN" altLang="en-US" sz="2400" b="1" u="sng" dirty="0">
                <a:solidFill>
                  <a:srgbClr val="857961"/>
                </a:solidFill>
                <a:cs typeface="+mn-ea"/>
                <a:sym typeface="+mn-lt"/>
              </a:rPr>
              <a:t>根本</a:t>
            </a:r>
            <a:endParaRPr lang="zh-CN" altLang="en-US" sz="2400" b="1" u="sng" dirty="0">
              <a:solidFill>
                <a:srgbClr val="857961"/>
              </a:solidFill>
              <a:cs typeface="+mn-ea"/>
              <a:sym typeface="+mn-lt"/>
            </a:endParaRPr>
          </a:p>
        </p:txBody>
      </p:sp>
      <p:sp>
        <p:nvSpPr>
          <p:cNvPr id="52" name="文本框 51"/>
          <p:cNvSpPr txBox="1"/>
          <p:nvPr/>
        </p:nvSpPr>
        <p:spPr>
          <a:xfrm>
            <a:off x="4925108" y="2249912"/>
            <a:ext cx="2263767" cy="1384995"/>
          </a:xfrm>
          <a:prstGeom prst="rect">
            <a:avLst/>
          </a:prstGeom>
          <a:noFill/>
        </p:spPr>
        <p:txBody>
          <a:bodyPr wrap="square" rtlCol="0">
            <a:spAutoFit/>
          </a:bodyPr>
          <a:lstStyle/>
          <a:p>
            <a:pPr algn="ctr">
              <a:lnSpc>
                <a:spcPct val="150000"/>
              </a:lnSpc>
            </a:pPr>
            <a:r>
              <a:rPr lang="zh-CN" altLang="en-US" sz="1600" b="1" dirty="0">
                <a:solidFill>
                  <a:schemeClr val="tx1">
                    <a:lumMod val="65000"/>
                    <a:lumOff val="35000"/>
                  </a:schemeClr>
                </a:solidFill>
                <a:cs typeface="+mn-ea"/>
                <a:sym typeface="+mn-lt"/>
              </a:rPr>
              <a:t>熟悉公司文化背景、</a:t>
            </a:r>
            <a:r>
              <a:rPr lang="zh-CN" altLang="en-US" sz="2400" b="1" u="sng" dirty="0">
                <a:solidFill>
                  <a:srgbClr val="857961"/>
                </a:solidFill>
                <a:cs typeface="+mn-ea"/>
                <a:sym typeface="+mn-lt"/>
              </a:rPr>
              <a:t>复制</a:t>
            </a:r>
            <a:r>
              <a:rPr lang="zh-CN" altLang="en-US" sz="1600" b="1" dirty="0">
                <a:solidFill>
                  <a:schemeClr val="tx1">
                    <a:lumMod val="65000"/>
                    <a:lumOff val="35000"/>
                  </a:schemeClr>
                </a:solidFill>
                <a:cs typeface="+mn-ea"/>
                <a:sym typeface="+mn-lt"/>
              </a:rPr>
              <a:t>公司文化理念（人人相传</a:t>
            </a:r>
            <a:r>
              <a:rPr lang="zh-CN" altLang="en-US" sz="1600" b="1" dirty="0" smtClean="0">
                <a:solidFill>
                  <a:schemeClr val="tx1">
                    <a:lumMod val="65000"/>
                    <a:lumOff val="35000"/>
                  </a:schemeClr>
                </a:solidFill>
                <a:cs typeface="+mn-ea"/>
                <a:sym typeface="+mn-lt"/>
              </a:rPr>
              <a:t>）</a:t>
            </a:r>
            <a:endParaRPr lang="zh-CN" altLang="en-US" sz="1600" b="1" dirty="0">
              <a:solidFill>
                <a:schemeClr val="tx1">
                  <a:lumMod val="65000"/>
                  <a:lumOff val="35000"/>
                </a:schemeClr>
              </a:solidFill>
              <a:cs typeface="+mn-ea"/>
              <a:sym typeface="+mn-lt"/>
            </a:endParaRPr>
          </a:p>
        </p:txBody>
      </p:sp>
      <p:sp>
        <p:nvSpPr>
          <p:cNvPr id="53" name="文本框 52"/>
          <p:cNvSpPr txBox="1"/>
          <p:nvPr/>
        </p:nvSpPr>
        <p:spPr>
          <a:xfrm>
            <a:off x="8357757" y="2249912"/>
            <a:ext cx="2263767" cy="874407"/>
          </a:xfrm>
          <a:prstGeom prst="rect">
            <a:avLst/>
          </a:prstGeom>
          <a:noFill/>
        </p:spPr>
        <p:txBody>
          <a:bodyPr wrap="square" rtlCol="0">
            <a:spAutoFit/>
          </a:bodyPr>
          <a:lstStyle/>
          <a:p>
            <a:pPr algn="ctr">
              <a:lnSpc>
                <a:spcPct val="150000"/>
              </a:lnSpc>
            </a:pPr>
            <a:r>
              <a:rPr lang="zh-CN" altLang="en-US" b="1" dirty="0">
                <a:solidFill>
                  <a:schemeClr val="tx1">
                    <a:lumMod val="65000"/>
                    <a:lumOff val="35000"/>
                  </a:schemeClr>
                </a:solidFill>
                <a:cs typeface="+mn-ea"/>
                <a:sym typeface="+mn-lt"/>
              </a:rPr>
              <a:t>执行：标准化、专业化、简单化</a:t>
            </a:r>
            <a:endParaRPr lang="zh-CN" altLang="en-US" b="1" dirty="0">
              <a:solidFill>
                <a:schemeClr val="tx1">
                  <a:lumMod val="65000"/>
                  <a:lumOff val="35000"/>
                </a:schemeClr>
              </a:solidFill>
              <a:cs typeface="+mn-ea"/>
              <a:sym typeface="+mn-lt"/>
            </a:endParaRPr>
          </a:p>
        </p:txBody>
      </p:sp>
      <p:sp>
        <p:nvSpPr>
          <p:cNvPr id="54" name="文本框 53"/>
          <p:cNvSpPr txBox="1"/>
          <p:nvPr/>
        </p:nvSpPr>
        <p:spPr>
          <a:xfrm>
            <a:off x="1364588" y="4535774"/>
            <a:ext cx="2263767" cy="458908"/>
          </a:xfrm>
          <a:prstGeom prst="rect">
            <a:avLst/>
          </a:prstGeom>
          <a:noFill/>
        </p:spPr>
        <p:txBody>
          <a:bodyPr wrap="square" rtlCol="0">
            <a:spAutoFit/>
          </a:bodyPr>
          <a:lstStyle/>
          <a:p>
            <a:pPr algn="ctr">
              <a:lnSpc>
                <a:spcPct val="150000"/>
              </a:lnSpc>
            </a:pPr>
            <a:r>
              <a:rPr lang="zh-CN" altLang="en-US" b="1" dirty="0">
                <a:solidFill>
                  <a:schemeClr val="tx1">
                    <a:lumMod val="65000"/>
                    <a:lumOff val="35000"/>
                  </a:schemeClr>
                </a:solidFill>
                <a:cs typeface="+mn-ea"/>
                <a:sym typeface="+mn-lt"/>
              </a:rPr>
              <a:t>感恩、奉献、爱</a:t>
            </a:r>
            <a:endParaRPr lang="zh-CN" altLang="en-US" b="1" dirty="0">
              <a:solidFill>
                <a:schemeClr val="tx1">
                  <a:lumMod val="65000"/>
                  <a:lumOff val="35000"/>
                </a:schemeClr>
              </a:solidFill>
              <a:cs typeface="+mn-ea"/>
              <a:sym typeface="+mn-lt"/>
            </a:endParaRPr>
          </a:p>
        </p:txBody>
      </p:sp>
      <p:sp>
        <p:nvSpPr>
          <p:cNvPr id="55" name="文本框 54"/>
          <p:cNvSpPr txBox="1"/>
          <p:nvPr/>
        </p:nvSpPr>
        <p:spPr>
          <a:xfrm>
            <a:off x="4569926" y="4535774"/>
            <a:ext cx="3052147" cy="1615827"/>
          </a:xfrm>
          <a:prstGeom prst="rect">
            <a:avLst/>
          </a:prstGeom>
          <a:noFill/>
        </p:spPr>
        <p:txBody>
          <a:bodyPr wrap="square" rtlCol="0">
            <a:spAutoFit/>
          </a:bodyPr>
          <a:lstStyle/>
          <a:p>
            <a:pPr algn="ctr">
              <a:lnSpc>
                <a:spcPct val="150000"/>
              </a:lnSpc>
            </a:pPr>
            <a:r>
              <a:rPr lang="zh-CN" altLang="en-US" sz="2400" b="1" u="sng" dirty="0">
                <a:solidFill>
                  <a:srgbClr val="857961"/>
                </a:solidFill>
                <a:cs typeface="+mn-ea"/>
                <a:sym typeface="+mn-lt"/>
              </a:rPr>
              <a:t>量身订做</a:t>
            </a:r>
            <a:r>
              <a:rPr lang="zh-CN" altLang="en-US" b="1" dirty="0">
                <a:solidFill>
                  <a:schemeClr val="tx1">
                    <a:lumMod val="65000"/>
                    <a:lumOff val="35000"/>
                  </a:schemeClr>
                </a:solidFill>
                <a:cs typeface="+mn-ea"/>
                <a:sym typeface="+mn-lt"/>
              </a:rPr>
              <a:t>：</a:t>
            </a:r>
            <a:r>
              <a:rPr lang="zh-CN" altLang="en-US" sz="1400" b="1" dirty="0">
                <a:solidFill>
                  <a:schemeClr val="tx1">
                    <a:lumMod val="65000"/>
                    <a:lumOff val="35000"/>
                  </a:schemeClr>
                </a:solidFill>
                <a:cs typeface="+mn-ea"/>
                <a:sym typeface="+mn-lt"/>
              </a:rPr>
              <a:t>地域特点、成员特点、结构特点、市场特点、运作特点      核心：积极、健康、向上、规范、引领</a:t>
            </a:r>
            <a:endParaRPr lang="zh-CN" altLang="en-US" sz="1400" b="1" dirty="0">
              <a:solidFill>
                <a:schemeClr val="tx1">
                  <a:lumMod val="65000"/>
                  <a:lumOff val="35000"/>
                </a:schemeClr>
              </a:solidFill>
              <a:cs typeface="+mn-ea"/>
              <a:sym typeface="+mn-lt"/>
            </a:endParaRPr>
          </a:p>
        </p:txBody>
      </p:sp>
      <p:sp>
        <p:nvSpPr>
          <p:cNvPr id="56" name="文本框 55"/>
          <p:cNvSpPr txBox="1"/>
          <p:nvPr/>
        </p:nvSpPr>
        <p:spPr>
          <a:xfrm>
            <a:off x="8385617" y="4535774"/>
            <a:ext cx="2470976" cy="1012906"/>
          </a:xfrm>
          <a:prstGeom prst="rect">
            <a:avLst/>
          </a:prstGeom>
          <a:noFill/>
        </p:spPr>
        <p:txBody>
          <a:bodyPr wrap="square" rtlCol="0">
            <a:spAutoFit/>
          </a:bodyPr>
          <a:lstStyle/>
          <a:p>
            <a:pPr algn="ctr">
              <a:lnSpc>
                <a:spcPct val="150000"/>
              </a:lnSpc>
            </a:pPr>
            <a:r>
              <a:rPr lang="zh-CN" altLang="en-US" sz="2400" b="1" u="sng" dirty="0">
                <a:solidFill>
                  <a:srgbClr val="857961"/>
                </a:solidFill>
                <a:cs typeface="+mn-ea"/>
                <a:sym typeface="+mn-lt"/>
              </a:rPr>
              <a:t>志同道合</a:t>
            </a:r>
            <a:r>
              <a:rPr lang="zh-CN" altLang="en-US" b="1" dirty="0">
                <a:solidFill>
                  <a:schemeClr val="tx1">
                    <a:lumMod val="65000"/>
                    <a:lumOff val="35000"/>
                  </a:schemeClr>
                </a:solidFill>
                <a:cs typeface="+mn-ea"/>
                <a:sym typeface="+mn-lt"/>
              </a:rPr>
              <a:t>：向心力、凝聚力、战斗力</a:t>
            </a:r>
            <a:endParaRPr lang="zh-CN" altLang="en-US" b="1"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14:bounceEnd="40000">
                                          <p:cBhvr additive="base">
                                            <p:cTn id="7" dur="500" fill="hold"/>
                                            <p:tgtEl>
                                              <p:spTgt spid="49"/>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4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14:presetBounceEnd="40000">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14:bounceEnd="40000">
                                          <p:cBhvr additive="base">
                                            <p:cTn id="12" dur="500" fill="hold"/>
                                            <p:tgtEl>
                                              <p:spTgt spid="3"/>
                                            </p:tgtEl>
                                            <p:attrNameLst>
                                              <p:attrName>ppt_x</p:attrName>
                                            </p:attrNameLst>
                                          </p:cBhvr>
                                          <p:tavLst>
                                            <p:tav tm="0">
                                              <p:val>
                                                <p:strVal val="#ppt_x"/>
                                              </p:val>
                                            </p:tav>
                                            <p:tav tm="100000">
                                              <p:val>
                                                <p:strVal val="#ppt_x"/>
                                              </p:val>
                                            </p:tav>
                                          </p:tavLst>
                                        </p:anim>
                                        <p:anim calcmode="lin" valueType="num" p14:bounceEnd="40000">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14:presetBounceEnd="40000">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14:bounceEnd="40000">
                                          <p:cBhvr additive="base">
                                            <p:cTn id="17" dur="500" fill="hold"/>
                                            <p:tgtEl>
                                              <p:spTgt spid="4"/>
                                            </p:tgtEl>
                                            <p:attrNameLst>
                                              <p:attrName>ppt_x</p:attrName>
                                            </p:attrNameLst>
                                          </p:cBhvr>
                                          <p:tavLst>
                                            <p:tav tm="0">
                                              <p:val>
                                                <p:strVal val="#ppt_x"/>
                                              </p:val>
                                            </p:tav>
                                            <p:tav tm="100000">
                                              <p:val>
                                                <p:strVal val="#ppt_x"/>
                                              </p:val>
                                            </p:tav>
                                          </p:tavLst>
                                        </p:anim>
                                        <p:anim calcmode="lin" valueType="num" p14:bounceEnd="40000">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14:presetBounceEnd="40000">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14:bounceEnd="40000">
                                          <p:cBhvr additive="base">
                                            <p:cTn id="22" dur="500" fill="hold"/>
                                            <p:tgtEl>
                                              <p:spTgt spid="2"/>
                                            </p:tgtEl>
                                            <p:attrNameLst>
                                              <p:attrName>ppt_x</p:attrName>
                                            </p:attrNameLst>
                                          </p:cBhvr>
                                          <p:tavLst>
                                            <p:tav tm="0">
                                              <p:val>
                                                <p:strVal val="#ppt_x"/>
                                              </p:val>
                                            </p:tav>
                                            <p:tav tm="100000">
                                              <p:val>
                                                <p:strVal val="#ppt_x"/>
                                              </p:val>
                                            </p:tav>
                                          </p:tavLst>
                                        </p:anim>
                                        <p:anim calcmode="lin" valueType="num" p14:bounceEnd="40000">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14:presetBounceEnd="40000">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14:bounceEnd="40000">
                                          <p:cBhvr additive="base">
                                            <p:cTn id="27" dur="500" fill="hold"/>
                                            <p:tgtEl>
                                              <p:spTgt spid="5"/>
                                            </p:tgtEl>
                                            <p:attrNameLst>
                                              <p:attrName>ppt_x</p:attrName>
                                            </p:attrNameLst>
                                          </p:cBhvr>
                                          <p:tavLst>
                                            <p:tav tm="0">
                                              <p:val>
                                                <p:strVal val="#ppt_x"/>
                                              </p:val>
                                            </p:tav>
                                            <p:tav tm="100000">
                                              <p:val>
                                                <p:strVal val="#ppt_x"/>
                                              </p:val>
                                            </p:tav>
                                          </p:tavLst>
                                        </p:anim>
                                        <p:anim calcmode="lin" valueType="num" p14:bounceEnd="40000">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14:presetBounceEnd="40000">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14:bounceEnd="40000">
                                          <p:cBhvr additive="base">
                                            <p:cTn id="32" dur="500" fill="hold"/>
                                            <p:tgtEl>
                                              <p:spTgt spid="6"/>
                                            </p:tgtEl>
                                            <p:attrNameLst>
                                              <p:attrName>ppt_x</p:attrName>
                                            </p:attrNameLst>
                                          </p:cBhvr>
                                          <p:tavLst>
                                            <p:tav tm="0">
                                              <p:val>
                                                <p:strVal val="#ppt_x"/>
                                              </p:val>
                                            </p:tav>
                                            <p:tav tm="100000">
                                              <p:val>
                                                <p:strVal val="#ppt_x"/>
                                              </p:val>
                                            </p:tav>
                                          </p:tavLst>
                                        </p:anim>
                                        <p:anim calcmode="lin" valueType="num" p14:bounceEnd="40000">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14:presetBounceEnd="40000">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14:bounceEnd="40000">
                                          <p:cBhvr additive="base">
                                            <p:cTn id="37" dur="500" fill="hold"/>
                                            <p:tgtEl>
                                              <p:spTgt spid="7"/>
                                            </p:tgtEl>
                                            <p:attrNameLst>
                                              <p:attrName>ppt_x</p:attrName>
                                            </p:attrNameLst>
                                          </p:cBhvr>
                                          <p:tavLst>
                                            <p:tav tm="0">
                                              <p:val>
                                                <p:strVal val="#ppt_x"/>
                                              </p:val>
                                            </p:tav>
                                            <p:tav tm="100000">
                                              <p:val>
                                                <p:strVal val="#ppt_x"/>
                                              </p:val>
                                            </p:tav>
                                          </p:tavLst>
                                        </p:anim>
                                        <p:anim calcmode="lin" valueType="num" p14:bounceEnd="40000">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10" presetClass="entr" presetSubtype="0" fill="hold" grpId="0" nodeType="after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fade">
                                          <p:cBhvr>
                                            <p:cTn id="42" dur="500"/>
                                            <p:tgtEl>
                                              <p:spTgt spid="5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500"/>
                                            <p:tgtEl>
                                              <p:spTgt spid="5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500"/>
                                            <p:tgtEl>
                                              <p:spTgt spid="5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500"/>
                                            <p:tgtEl>
                                              <p:spTgt spid="5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Effect transition="in" filter="fade">
                                          <p:cBhvr>
                                            <p:cTn id="54" dur="500"/>
                                            <p:tgtEl>
                                              <p:spTgt spid="5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fade">
                                          <p:cBhvr>
                                            <p:cTn id="5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1" grpId="0"/>
          <p:bldP spid="52" grpId="0"/>
          <p:bldP spid="53" grpId="0"/>
          <p:bldP spid="54" grpId="0"/>
          <p:bldP spid="55" grpId="0"/>
          <p:bldP spid="5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0-#ppt_w/2"/>
                                              </p:val>
                                            </p:tav>
                                            <p:tav tm="100000">
                                              <p:val>
                                                <p:strVal val="#ppt_x"/>
                                              </p:val>
                                            </p:tav>
                                          </p:tavLst>
                                        </p:anim>
                                        <p:anim calcmode="lin" valueType="num">
                                          <p:cBhvr additive="base">
                                            <p:cTn id="8" dur="500" fill="hold"/>
                                            <p:tgtEl>
                                              <p:spTgt spid="4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10" presetClass="entr" presetSubtype="0" fill="hold" grpId="0" nodeType="after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fade">
                                          <p:cBhvr>
                                            <p:cTn id="42" dur="500"/>
                                            <p:tgtEl>
                                              <p:spTgt spid="5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500"/>
                                            <p:tgtEl>
                                              <p:spTgt spid="5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500"/>
                                            <p:tgtEl>
                                              <p:spTgt spid="5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500"/>
                                            <p:tgtEl>
                                              <p:spTgt spid="5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Effect transition="in" filter="fade">
                                          <p:cBhvr>
                                            <p:cTn id="54" dur="500"/>
                                            <p:tgtEl>
                                              <p:spTgt spid="5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fade">
                                          <p:cBhvr>
                                            <p:cTn id="5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1" grpId="0"/>
          <p:bldP spid="52" grpId="0"/>
          <p:bldP spid="53" grpId="0"/>
          <p:bldP spid="54" grpId="0"/>
          <p:bldP spid="55" grpId="0"/>
          <p:bldP spid="56" grpId="0"/>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如何建设好团队文化</a:t>
            </a:r>
            <a:endParaRPr lang="zh-CN" altLang="en-US" sz="2800" dirty="0">
              <a:solidFill>
                <a:srgbClr val="857961"/>
              </a:solidFill>
              <a:cs typeface="+mn-ea"/>
              <a:sym typeface="+mn-lt"/>
            </a:endParaRPr>
          </a:p>
        </p:txBody>
      </p:sp>
      <p:sp>
        <p:nvSpPr>
          <p:cNvPr id="14" name="AutoShape 7"/>
          <p:cNvSpPr/>
          <p:nvPr/>
        </p:nvSpPr>
        <p:spPr bwMode="auto">
          <a:xfrm rot="10800000" flipH="1">
            <a:off x="3412272" y="1491074"/>
            <a:ext cx="647700" cy="3898269"/>
          </a:xfrm>
          <a:prstGeom prst="leftBrace">
            <a:avLst>
              <a:gd name="adj1" fmla="val 57455"/>
              <a:gd name="adj2" fmla="val 49694"/>
            </a:avLst>
          </a:prstGeom>
          <a:solidFill>
            <a:schemeClr val="bg1"/>
          </a:solidFill>
          <a:ln w="38100" cap="flat" cmpd="sng">
            <a:solidFill>
              <a:srgbClr val="857961"/>
            </a:solidFill>
            <a:round/>
          </a:ln>
        </p:spPr>
        <p:txBody>
          <a:bodyPr wrap="none" lIns="90170" tIns="46990" rIns="90170" bIns="46990" anchor="ctr"/>
          <a:lstStyle/>
          <a:p>
            <a:pPr algn="ctr"/>
            <a:endParaRPr lang="zh-CN" altLang="zh-CN">
              <a:solidFill>
                <a:srgbClr val="0070C0"/>
              </a:solidFill>
              <a:cs typeface="+mn-ea"/>
              <a:sym typeface="+mn-lt"/>
            </a:endParaRPr>
          </a:p>
        </p:txBody>
      </p:sp>
      <p:grpSp>
        <p:nvGrpSpPr>
          <p:cNvPr id="13" name="组合 12"/>
          <p:cNvGrpSpPr/>
          <p:nvPr/>
        </p:nvGrpSpPr>
        <p:grpSpPr>
          <a:xfrm>
            <a:off x="815264" y="2394963"/>
            <a:ext cx="2321206" cy="2321206"/>
            <a:chOff x="815264" y="2394963"/>
            <a:chExt cx="2321206" cy="2321206"/>
          </a:xfrm>
        </p:grpSpPr>
        <p:grpSp>
          <p:nvGrpSpPr>
            <p:cNvPr id="24" name="组合 23"/>
            <p:cNvGrpSpPr/>
            <p:nvPr/>
          </p:nvGrpSpPr>
          <p:grpSpPr>
            <a:xfrm>
              <a:off x="815264" y="2394963"/>
              <a:ext cx="2321206" cy="2321206"/>
              <a:chOff x="3382779" y="203112"/>
              <a:chExt cx="9800491" cy="9800491"/>
            </a:xfrm>
          </p:grpSpPr>
          <p:sp>
            <p:nvSpPr>
              <p:cNvPr id="25" name="椭圆 24"/>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任意多边形 25"/>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7" name="文本框 26"/>
            <p:cNvSpPr txBox="1"/>
            <p:nvPr/>
          </p:nvSpPr>
          <p:spPr>
            <a:xfrm>
              <a:off x="1267834" y="3194217"/>
              <a:ext cx="1636985" cy="954107"/>
            </a:xfrm>
            <a:prstGeom prst="rect">
              <a:avLst/>
            </a:prstGeom>
            <a:noFill/>
          </p:spPr>
          <p:txBody>
            <a:bodyPr wrap="square" rtlCol="0">
              <a:spAutoFit/>
            </a:bodyPr>
            <a:lstStyle/>
            <a:p>
              <a:pPr algn="ctr"/>
              <a:r>
                <a:rPr lang="zh-CN" altLang="en-US" sz="2800" dirty="0">
                  <a:solidFill>
                    <a:schemeClr val="bg1"/>
                  </a:solidFill>
                  <a:effectLst>
                    <a:outerShdw blurRad="38100" dist="38100" dir="2700000" algn="tl">
                      <a:srgbClr val="000000">
                        <a:alpha val="43137"/>
                      </a:srgbClr>
                    </a:outerShdw>
                  </a:effectLst>
                  <a:cs typeface="+mn-ea"/>
                  <a:sym typeface="+mn-lt"/>
                </a:rPr>
                <a:t>如何当好领导人呢</a:t>
              </a:r>
              <a:r>
                <a:rPr lang="en-US" altLang="zh-CN" sz="2800" dirty="0">
                  <a:solidFill>
                    <a:schemeClr val="bg1"/>
                  </a:solidFill>
                  <a:effectLst>
                    <a:outerShdw blurRad="38100" dist="38100" dir="2700000" algn="tl">
                      <a:srgbClr val="000000">
                        <a:alpha val="43137"/>
                      </a:srgbClr>
                    </a:outerShdw>
                  </a:effectLst>
                  <a:cs typeface="+mn-ea"/>
                  <a:sym typeface="+mn-lt"/>
                </a:rPr>
                <a:t>?</a:t>
              </a:r>
              <a:endParaRPr lang="en-US" altLang="zh-CN"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15" name="组合 14"/>
          <p:cNvGrpSpPr/>
          <p:nvPr/>
        </p:nvGrpSpPr>
        <p:grpSpPr>
          <a:xfrm>
            <a:off x="4105322" y="1197404"/>
            <a:ext cx="3760367" cy="837341"/>
            <a:chOff x="4105322" y="1197404"/>
            <a:chExt cx="3760367" cy="837341"/>
          </a:xfrm>
        </p:grpSpPr>
        <p:sp>
          <p:nvSpPr>
            <p:cNvPr id="16" name="Text Box 9"/>
            <p:cNvSpPr txBox="1">
              <a:spLocks noChangeArrowheads="1"/>
            </p:cNvSpPr>
            <p:nvPr/>
          </p:nvSpPr>
          <p:spPr bwMode="auto">
            <a:xfrm>
              <a:off x="4105322" y="1197404"/>
              <a:ext cx="1944608" cy="58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70" tIns="46990" rIns="90170" bIns="46990">
              <a:spAutoFit/>
            </a:bodyPr>
            <a:lstStyle/>
            <a:p>
              <a:r>
                <a:rPr lang="zh-CN" altLang="en-US" sz="3200" dirty="0">
                  <a:solidFill>
                    <a:srgbClr val="857961"/>
                  </a:solidFill>
                  <a:cs typeface="+mn-ea"/>
                  <a:sym typeface="+mn-lt"/>
                </a:rPr>
                <a:t>学习</a:t>
              </a:r>
              <a:endParaRPr lang="zh-CN" altLang="en-US" sz="3200" spc="300" dirty="0">
                <a:solidFill>
                  <a:srgbClr val="857961"/>
                </a:solidFill>
                <a:cs typeface="+mn-ea"/>
                <a:sym typeface="+mn-lt"/>
              </a:endParaRPr>
            </a:p>
          </p:txBody>
        </p:sp>
        <p:sp>
          <p:nvSpPr>
            <p:cNvPr id="28" name="文本框 27"/>
            <p:cNvSpPr txBox="1"/>
            <p:nvPr/>
          </p:nvSpPr>
          <p:spPr>
            <a:xfrm>
              <a:off x="4105322" y="1657334"/>
              <a:ext cx="3760367" cy="377411"/>
            </a:xfrm>
            <a:prstGeom prst="rect">
              <a:avLst/>
            </a:prstGeom>
            <a:noFill/>
          </p:spPr>
          <p:txBody>
            <a:bodyPr wrap="square" rtlCol="0">
              <a:spAutoFit/>
            </a:bodyPr>
            <a:lstStyle/>
            <a:p>
              <a:pPr>
                <a:lnSpc>
                  <a:spcPct val="150000"/>
                </a:lnSpc>
              </a:pPr>
              <a:r>
                <a:rPr lang="zh-CN" altLang="en-US" sz="1400" b="1" dirty="0">
                  <a:solidFill>
                    <a:schemeClr val="tx1">
                      <a:lumMod val="65000"/>
                      <a:lumOff val="35000"/>
                    </a:schemeClr>
                  </a:solidFill>
                  <a:cs typeface="+mn-ea"/>
                  <a:sym typeface="+mn-lt"/>
                </a:rPr>
                <a:t>学习公司管理文化理念 掌握管理规章制度</a:t>
              </a:r>
              <a:endParaRPr lang="zh-CN" altLang="en-US" sz="1400" b="1" dirty="0">
                <a:solidFill>
                  <a:schemeClr val="tx1">
                    <a:lumMod val="65000"/>
                    <a:lumOff val="35000"/>
                  </a:schemeClr>
                </a:solidFill>
                <a:cs typeface="+mn-ea"/>
                <a:sym typeface="+mn-lt"/>
              </a:endParaRPr>
            </a:p>
          </p:txBody>
        </p:sp>
      </p:grpSp>
      <p:grpSp>
        <p:nvGrpSpPr>
          <p:cNvPr id="20" name="组合 19"/>
          <p:cNvGrpSpPr/>
          <p:nvPr/>
        </p:nvGrpSpPr>
        <p:grpSpPr>
          <a:xfrm>
            <a:off x="4105322" y="2541961"/>
            <a:ext cx="3760367" cy="901629"/>
            <a:chOff x="4105322" y="2541961"/>
            <a:chExt cx="3760367" cy="901629"/>
          </a:xfrm>
        </p:grpSpPr>
        <p:sp>
          <p:nvSpPr>
            <p:cNvPr id="17" name="Text Box 10"/>
            <p:cNvSpPr txBox="1">
              <a:spLocks noChangeArrowheads="1"/>
            </p:cNvSpPr>
            <p:nvPr/>
          </p:nvSpPr>
          <p:spPr bwMode="auto">
            <a:xfrm>
              <a:off x="4105322" y="2541961"/>
              <a:ext cx="1944608" cy="58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46990" rIns="90170" bIns="46990">
              <a:spAutoFit/>
            </a:bodyPr>
            <a:lstStyle/>
            <a:p>
              <a:r>
                <a:rPr lang="zh-CN" altLang="en-US" sz="3200" dirty="0">
                  <a:solidFill>
                    <a:srgbClr val="857961"/>
                  </a:solidFill>
                  <a:cs typeface="+mn-ea"/>
                  <a:sym typeface="+mn-lt"/>
                </a:rPr>
                <a:t>服务</a:t>
              </a:r>
              <a:endParaRPr lang="zh-CN" altLang="en-US" sz="3200" spc="300" dirty="0">
                <a:solidFill>
                  <a:srgbClr val="857961"/>
                </a:solidFill>
                <a:cs typeface="+mn-ea"/>
                <a:sym typeface="+mn-lt"/>
              </a:endParaRPr>
            </a:p>
          </p:txBody>
        </p:sp>
        <p:sp>
          <p:nvSpPr>
            <p:cNvPr id="29" name="文本框 28"/>
            <p:cNvSpPr txBox="1"/>
            <p:nvPr/>
          </p:nvSpPr>
          <p:spPr>
            <a:xfrm>
              <a:off x="4105322" y="3066179"/>
              <a:ext cx="3760367" cy="377411"/>
            </a:xfrm>
            <a:prstGeom prst="rect">
              <a:avLst/>
            </a:prstGeom>
            <a:noFill/>
          </p:spPr>
          <p:txBody>
            <a:bodyPr wrap="square" rtlCol="0">
              <a:spAutoFit/>
            </a:bodyPr>
            <a:lstStyle/>
            <a:p>
              <a:pPr>
                <a:lnSpc>
                  <a:spcPct val="150000"/>
                </a:lnSpc>
              </a:pPr>
              <a:r>
                <a:rPr lang="zh-CN" altLang="en-US" sz="1400" b="1" dirty="0">
                  <a:solidFill>
                    <a:schemeClr val="tx1">
                      <a:lumMod val="65000"/>
                      <a:lumOff val="35000"/>
                    </a:schemeClr>
                  </a:solidFill>
                  <a:cs typeface="+mn-ea"/>
                  <a:sym typeface="+mn-lt"/>
                </a:rPr>
                <a:t>有无私的奉献精神，主动付出</a:t>
              </a:r>
              <a:endParaRPr lang="zh-CN" altLang="en-US" sz="1400" b="1" dirty="0">
                <a:solidFill>
                  <a:schemeClr val="tx1">
                    <a:lumMod val="65000"/>
                    <a:lumOff val="35000"/>
                  </a:schemeClr>
                </a:solidFill>
                <a:cs typeface="+mn-ea"/>
                <a:sym typeface="+mn-lt"/>
              </a:endParaRPr>
            </a:p>
          </p:txBody>
        </p:sp>
      </p:grpSp>
      <p:grpSp>
        <p:nvGrpSpPr>
          <p:cNvPr id="21" name="组合 20"/>
          <p:cNvGrpSpPr/>
          <p:nvPr/>
        </p:nvGrpSpPr>
        <p:grpSpPr>
          <a:xfrm>
            <a:off x="4105322" y="3807649"/>
            <a:ext cx="3760367" cy="903967"/>
            <a:chOff x="4105322" y="3807649"/>
            <a:chExt cx="3760367" cy="903967"/>
          </a:xfrm>
        </p:grpSpPr>
        <p:sp>
          <p:nvSpPr>
            <p:cNvPr id="19" name="Text Box 12"/>
            <p:cNvSpPr txBox="1">
              <a:spLocks noChangeArrowheads="1"/>
            </p:cNvSpPr>
            <p:nvPr/>
          </p:nvSpPr>
          <p:spPr bwMode="auto">
            <a:xfrm>
              <a:off x="4105322" y="3807649"/>
              <a:ext cx="1944608" cy="58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46990" rIns="90170" bIns="46990">
              <a:spAutoFit/>
            </a:bodyPr>
            <a:lstStyle/>
            <a:p>
              <a:r>
                <a:rPr lang="zh-CN" altLang="en-US" sz="3200" dirty="0">
                  <a:solidFill>
                    <a:srgbClr val="857961"/>
                  </a:solidFill>
                  <a:cs typeface="+mn-ea"/>
                  <a:sym typeface="+mn-lt"/>
                </a:rPr>
                <a:t>复制</a:t>
              </a:r>
              <a:endParaRPr lang="zh-CN" altLang="en-US" sz="3200" spc="300" dirty="0">
                <a:solidFill>
                  <a:srgbClr val="857961"/>
                </a:solidFill>
                <a:cs typeface="+mn-ea"/>
                <a:sym typeface="+mn-lt"/>
              </a:endParaRPr>
            </a:p>
          </p:txBody>
        </p:sp>
        <p:sp>
          <p:nvSpPr>
            <p:cNvPr id="30" name="文本框 29"/>
            <p:cNvSpPr txBox="1"/>
            <p:nvPr/>
          </p:nvSpPr>
          <p:spPr>
            <a:xfrm>
              <a:off x="4105322" y="4334205"/>
              <a:ext cx="3760367" cy="377411"/>
            </a:xfrm>
            <a:prstGeom prst="rect">
              <a:avLst/>
            </a:prstGeom>
            <a:noFill/>
          </p:spPr>
          <p:txBody>
            <a:bodyPr wrap="square" rtlCol="0">
              <a:spAutoFit/>
            </a:bodyPr>
            <a:lstStyle/>
            <a:p>
              <a:pPr>
                <a:lnSpc>
                  <a:spcPct val="150000"/>
                </a:lnSpc>
              </a:pPr>
              <a:r>
                <a:rPr lang="zh-CN" altLang="en-US" sz="1400" b="1" dirty="0">
                  <a:solidFill>
                    <a:schemeClr val="tx1">
                      <a:lumMod val="65000"/>
                      <a:lumOff val="35000"/>
                    </a:schemeClr>
                  </a:solidFill>
                  <a:cs typeface="+mn-ea"/>
                  <a:sym typeface="+mn-lt"/>
                </a:rPr>
                <a:t>把公司文化代代相传</a:t>
              </a:r>
              <a:endParaRPr lang="zh-CN" altLang="en-US" sz="1400" b="1" dirty="0">
                <a:solidFill>
                  <a:schemeClr val="tx1">
                    <a:lumMod val="65000"/>
                    <a:lumOff val="35000"/>
                  </a:schemeClr>
                </a:solidFill>
                <a:cs typeface="+mn-ea"/>
                <a:sym typeface="+mn-lt"/>
              </a:endParaRPr>
            </a:p>
          </p:txBody>
        </p:sp>
      </p:grpSp>
      <p:grpSp>
        <p:nvGrpSpPr>
          <p:cNvPr id="22" name="组合 21"/>
          <p:cNvGrpSpPr/>
          <p:nvPr/>
        </p:nvGrpSpPr>
        <p:grpSpPr>
          <a:xfrm>
            <a:off x="4105322" y="5073337"/>
            <a:ext cx="3760367" cy="866412"/>
            <a:chOff x="4105322" y="5073337"/>
            <a:chExt cx="3760367" cy="866412"/>
          </a:xfrm>
        </p:grpSpPr>
        <p:sp>
          <p:nvSpPr>
            <p:cNvPr id="18" name="Text Box 11"/>
            <p:cNvSpPr txBox="1">
              <a:spLocks noChangeArrowheads="1"/>
            </p:cNvSpPr>
            <p:nvPr/>
          </p:nvSpPr>
          <p:spPr bwMode="auto">
            <a:xfrm>
              <a:off x="4105322" y="5073337"/>
              <a:ext cx="1944608" cy="58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46990" rIns="90170" bIns="46990">
              <a:spAutoFit/>
            </a:bodyPr>
            <a:lstStyle/>
            <a:p>
              <a:r>
                <a:rPr lang="zh-CN" altLang="en-US" sz="3200" dirty="0">
                  <a:solidFill>
                    <a:srgbClr val="857961"/>
                  </a:solidFill>
                  <a:cs typeface="+mn-ea"/>
                  <a:sym typeface="+mn-lt"/>
                </a:rPr>
                <a:t>带动</a:t>
              </a:r>
              <a:endParaRPr lang="zh-CN" altLang="en-US" sz="3200" spc="300" dirty="0">
                <a:solidFill>
                  <a:srgbClr val="857961"/>
                </a:solidFill>
                <a:cs typeface="+mn-ea"/>
                <a:sym typeface="+mn-lt"/>
              </a:endParaRPr>
            </a:p>
          </p:txBody>
        </p:sp>
        <p:sp>
          <p:nvSpPr>
            <p:cNvPr id="31" name="文本框 30"/>
            <p:cNvSpPr txBox="1"/>
            <p:nvPr/>
          </p:nvSpPr>
          <p:spPr>
            <a:xfrm>
              <a:off x="4105322" y="5562338"/>
              <a:ext cx="3760367" cy="377411"/>
            </a:xfrm>
            <a:prstGeom prst="rect">
              <a:avLst/>
            </a:prstGeom>
            <a:noFill/>
          </p:spPr>
          <p:txBody>
            <a:bodyPr wrap="square" rtlCol="0">
              <a:spAutoFit/>
            </a:bodyPr>
            <a:lstStyle/>
            <a:p>
              <a:pPr>
                <a:lnSpc>
                  <a:spcPct val="150000"/>
                </a:lnSpc>
              </a:pPr>
              <a:r>
                <a:rPr lang="zh-CN" altLang="en-US" sz="1400" b="1" dirty="0">
                  <a:solidFill>
                    <a:schemeClr val="tx1">
                      <a:lumMod val="65000"/>
                      <a:lumOff val="35000"/>
                    </a:schemeClr>
                  </a:solidFill>
                  <a:cs typeface="+mn-ea"/>
                  <a:sym typeface="+mn-lt"/>
                </a:rPr>
                <a:t>全力打造财富的平台</a:t>
              </a:r>
              <a:endParaRPr lang="zh-CN" altLang="en-US" sz="1400" b="1" dirty="0">
                <a:solidFill>
                  <a:schemeClr val="tx1">
                    <a:lumMod val="65000"/>
                    <a:lumOff val="35000"/>
                  </a:schemeClr>
                </a:solidFill>
                <a:cs typeface="+mn-ea"/>
                <a:sym typeface="+mn-lt"/>
              </a:endParaRPr>
            </a:p>
          </p:txBody>
        </p:sp>
      </p:grpSp>
      <p:pic>
        <p:nvPicPr>
          <p:cNvPr id="2" name="图片 1"/>
          <p:cNvPicPr>
            <a:picLocks noChangeAspect="1"/>
          </p:cNvPicPr>
          <p:nvPr/>
        </p:nvPicPr>
        <p:blipFill>
          <a:blip r:embed="rId1" cstate="screen"/>
          <a:stretch>
            <a:fillRect/>
          </a:stretch>
        </p:blipFill>
        <p:spPr>
          <a:xfrm>
            <a:off x="8213127" y="3730259"/>
            <a:ext cx="2889540" cy="1928454"/>
          </a:xfrm>
          <a:prstGeom prst="rect">
            <a:avLst/>
          </a:prstGeom>
          <a:ln>
            <a:noFill/>
          </a:ln>
          <a:effectLst>
            <a:outerShdw blurRad="292100" dist="139700" dir="2700000" algn="tl" rotWithShape="0">
              <a:srgbClr val="333333">
                <a:alpha val="65000"/>
              </a:srgbClr>
            </a:outerShdw>
          </a:effectLst>
        </p:spPr>
      </p:pic>
      <p:pic>
        <p:nvPicPr>
          <p:cNvPr id="3" name="图片 2"/>
          <p:cNvPicPr>
            <a:picLocks noChangeAspect="1"/>
          </p:cNvPicPr>
          <p:nvPr/>
        </p:nvPicPr>
        <p:blipFill>
          <a:blip r:embed="rId2" cstate="screen"/>
          <a:stretch>
            <a:fillRect/>
          </a:stretch>
        </p:blipFill>
        <p:spPr>
          <a:xfrm>
            <a:off x="8207542" y="1530875"/>
            <a:ext cx="2895125" cy="193008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0000">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14:bounceEnd="60000">
                                          <p:cBhvr additive="base">
                                            <p:cTn id="7" dur="500" fill="hold"/>
                                            <p:tgtEl>
                                              <p:spTgt spid="12"/>
                                            </p:tgtEl>
                                            <p:attrNameLst>
                                              <p:attrName>ppt_x</p:attrName>
                                            </p:attrNameLst>
                                          </p:cBhvr>
                                          <p:tavLst>
                                            <p:tav tm="0">
                                              <p:val>
                                                <p:strVal val="0-#ppt_w/2"/>
                                              </p:val>
                                            </p:tav>
                                            <p:tav tm="100000">
                                              <p:val>
                                                <p:strVal val="#ppt_x"/>
                                              </p:val>
                                            </p:tav>
                                          </p:tavLst>
                                        </p:anim>
                                        <p:anim calcmode="lin" valueType="num" p14:bounceEnd="60000">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14:presetBounceEnd="54000">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14:bounceEnd="54000">
                                          <p:cBhvr additive="base">
                                            <p:cTn id="12" dur="500" fill="hold"/>
                                            <p:tgtEl>
                                              <p:spTgt spid="13"/>
                                            </p:tgtEl>
                                            <p:attrNameLst>
                                              <p:attrName>ppt_x</p:attrName>
                                            </p:attrNameLst>
                                          </p:cBhvr>
                                          <p:tavLst>
                                            <p:tav tm="0">
                                              <p:val>
                                                <p:strVal val="0-#ppt_w/2"/>
                                              </p:val>
                                            </p:tav>
                                            <p:tav tm="100000">
                                              <p:val>
                                                <p:strVal val="#ppt_x"/>
                                              </p:val>
                                            </p:tav>
                                          </p:tavLst>
                                        </p:anim>
                                        <p:anim calcmode="lin" valueType="num" p14:bounceEnd="54000">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par>
                                    <p:cTn id="22" presetID="22" presetClass="entr" presetSubtype="8"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left)">
                                          <p:cBhvr>
                                            <p:cTn id="24" dur="500"/>
                                            <p:tgtEl>
                                              <p:spTgt spid="20"/>
                                            </p:tgtEl>
                                          </p:cBhvr>
                                        </p:animEffect>
                                      </p:childTnLst>
                                    </p:cTn>
                                  </p:par>
                                  <p:par>
                                    <p:cTn id="25" presetID="22" presetClass="entr" presetSubtype="8"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par>
                                    <p:cTn id="28" presetID="22" presetClass="entr" presetSubtype="8"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childTnLst>
                              </p:cTn>
                            </p:par>
                            <p:par>
                              <p:cTn id="31" fill="hold">
                                <p:stCondLst>
                                  <p:cond delay="2000"/>
                                </p:stCondLst>
                                <p:childTnLst>
                                  <p:par>
                                    <p:cTn id="32" presetID="2" presetClass="entr" presetSubtype="2" fill="hold" nodeType="afterEffect" p14:presetBounceEnd="36000">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14:bounceEnd="36000">
                                          <p:cBhvr additive="base">
                                            <p:cTn id="34" dur="500" fill="hold"/>
                                            <p:tgtEl>
                                              <p:spTgt spid="3"/>
                                            </p:tgtEl>
                                            <p:attrNameLst>
                                              <p:attrName>ppt_x</p:attrName>
                                            </p:attrNameLst>
                                          </p:cBhvr>
                                          <p:tavLst>
                                            <p:tav tm="0">
                                              <p:val>
                                                <p:strVal val="1+#ppt_w/2"/>
                                              </p:val>
                                            </p:tav>
                                            <p:tav tm="100000">
                                              <p:val>
                                                <p:strVal val="#ppt_x"/>
                                              </p:val>
                                            </p:tav>
                                          </p:tavLst>
                                        </p:anim>
                                        <p:anim calcmode="lin" valueType="num" p14:bounceEnd="36000">
                                          <p:cBhvr additive="base">
                                            <p:cTn id="35" dur="500" fill="hold"/>
                                            <p:tgtEl>
                                              <p:spTgt spid="3"/>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14:presetBounceEnd="36000">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14:bounceEnd="36000">
                                          <p:cBhvr additive="base">
                                            <p:cTn id="38" dur="500" fill="hold"/>
                                            <p:tgtEl>
                                              <p:spTgt spid="2"/>
                                            </p:tgtEl>
                                            <p:attrNameLst>
                                              <p:attrName>ppt_x</p:attrName>
                                            </p:attrNameLst>
                                          </p:cBhvr>
                                          <p:tavLst>
                                            <p:tav tm="0">
                                              <p:val>
                                                <p:strVal val="1+#ppt_w/2"/>
                                              </p:val>
                                            </p:tav>
                                            <p:tav tm="100000">
                                              <p:val>
                                                <p:strVal val="#ppt_x"/>
                                              </p:val>
                                            </p:tav>
                                          </p:tavLst>
                                        </p:anim>
                                        <p:anim calcmode="lin" valueType="num" p14:bounceEnd="36000">
                                          <p:cBhvr additive="base">
                                            <p:cTn id="3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par>
                                    <p:cTn id="22" presetID="22" presetClass="entr" presetSubtype="8"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left)">
                                          <p:cBhvr>
                                            <p:cTn id="24" dur="500"/>
                                            <p:tgtEl>
                                              <p:spTgt spid="20"/>
                                            </p:tgtEl>
                                          </p:cBhvr>
                                        </p:animEffect>
                                      </p:childTnLst>
                                    </p:cTn>
                                  </p:par>
                                  <p:par>
                                    <p:cTn id="25" presetID="22" presetClass="entr" presetSubtype="8"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par>
                                    <p:cTn id="28" presetID="22" presetClass="entr" presetSubtype="8"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childTnLst>
                              </p:cTn>
                            </p:par>
                            <p:par>
                              <p:cTn id="31" fill="hold">
                                <p:stCondLst>
                                  <p:cond delay="2000"/>
                                </p:stCondLst>
                                <p:childTnLst>
                                  <p:par>
                                    <p:cTn id="32" presetID="2" presetClass="entr" presetSubtype="2"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additive="base">
                                            <p:cTn id="34" dur="500" fill="hold"/>
                                            <p:tgtEl>
                                              <p:spTgt spid="3"/>
                                            </p:tgtEl>
                                            <p:attrNameLst>
                                              <p:attrName>ppt_x</p:attrName>
                                            </p:attrNameLst>
                                          </p:cBhvr>
                                          <p:tavLst>
                                            <p:tav tm="0">
                                              <p:val>
                                                <p:strVal val="1+#ppt_w/2"/>
                                              </p:val>
                                            </p:tav>
                                            <p:tav tm="100000">
                                              <p:val>
                                                <p:strVal val="#ppt_x"/>
                                              </p:val>
                                            </p:tav>
                                          </p:tavLst>
                                        </p:anim>
                                        <p:anim calcmode="lin" valueType="num">
                                          <p:cBhvr additive="base">
                                            <p:cTn id="35" dur="500" fill="hold"/>
                                            <p:tgtEl>
                                              <p:spTgt spid="3"/>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additive="base">
                                            <p:cTn id="38" dur="500" fill="hold"/>
                                            <p:tgtEl>
                                              <p:spTgt spid="2"/>
                                            </p:tgtEl>
                                            <p:attrNameLst>
                                              <p:attrName>ppt_x</p:attrName>
                                            </p:attrNameLst>
                                          </p:cBhvr>
                                          <p:tavLst>
                                            <p:tav tm="0">
                                              <p:val>
                                                <p:strVal val="1+#ppt_w/2"/>
                                              </p:val>
                                            </p:tav>
                                            <p:tav tm="100000">
                                              <p:val>
                                                <p:strVal val="#ppt_x"/>
                                              </p:val>
                                            </p:tav>
                                          </p:tavLst>
                                        </p:anim>
                                        <p:anim calcmode="lin" valueType="num">
                                          <p:cBhvr additive="base">
                                            <p:cTn id="3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如何建设好团队文化</a:t>
            </a:r>
            <a:endParaRPr lang="zh-CN" altLang="en-US" sz="2800" dirty="0">
              <a:solidFill>
                <a:srgbClr val="857961"/>
              </a:solidFill>
              <a:cs typeface="+mn-ea"/>
              <a:sym typeface="+mn-lt"/>
            </a:endParaRPr>
          </a:p>
        </p:txBody>
      </p:sp>
      <p:sp>
        <p:nvSpPr>
          <p:cNvPr id="40" name="文本框 39"/>
          <p:cNvSpPr txBox="1"/>
          <p:nvPr/>
        </p:nvSpPr>
        <p:spPr>
          <a:xfrm>
            <a:off x="931916" y="1342345"/>
            <a:ext cx="7571758" cy="584775"/>
          </a:xfrm>
          <a:prstGeom prst="rect">
            <a:avLst/>
          </a:prstGeom>
          <a:noFill/>
        </p:spPr>
        <p:txBody>
          <a:bodyPr wrap="square" rtlCol="0">
            <a:spAutoFit/>
          </a:bodyPr>
          <a:lstStyle/>
          <a:p>
            <a:r>
              <a:rPr lang="zh-CN" altLang="en-US" sz="3200" dirty="0">
                <a:solidFill>
                  <a:srgbClr val="857961"/>
                </a:solidFill>
                <a:cs typeface="+mn-ea"/>
                <a:sym typeface="+mn-lt"/>
              </a:rPr>
              <a:t>重奖之下必有勇夫</a:t>
            </a:r>
            <a:r>
              <a:rPr lang="zh-CN" altLang="en-US" sz="3200" dirty="0" smtClean="0">
                <a:solidFill>
                  <a:srgbClr val="857961"/>
                </a:solidFill>
                <a:cs typeface="+mn-ea"/>
                <a:sym typeface="+mn-lt"/>
              </a:rPr>
              <a:t>，激励</a:t>
            </a:r>
            <a:r>
              <a:rPr lang="zh-CN" altLang="en-US" sz="3200" dirty="0">
                <a:solidFill>
                  <a:srgbClr val="857961"/>
                </a:solidFill>
                <a:cs typeface="+mn-ea"/>
                <a:sym typeface="+mn-lt"/>
              </a:rPr>
              <a:t>之中定出潜能。</a:t>
            </a:r>
            <a:endParaRPr lang="zh-CN" altLang="en-US" sz="3200" dirty="0">
              <a:solidFill>
                <a:srgbClr val="857961"/>
              </a:solidFill>
              <a:cs typeface="+mn-ea"/>
              <a:sym typeface="+mn-lt"/>
            </a:endParaRPr>
          </a:p>
        </p:txBody>
      </p:sp>
      <p:grpSp>
        <p:nvGrpSpPr>
          <p:cNvPr id="41" name="组合 40"/>
          <p:cNvGrpSpPr/>
          <p:nvPr/>
        </p:nvGrpSpPr>
        <p:grpSpPr>
          <a:xfrm>
            <a:off x="1089033" y="2108232"/>
            <a:ext cx="6867329" cy="144711"/>
            <a:chOff x="1089032" y="2284316"/>
            <a:chExt cx="6867329" cy="144711"/>
          </a:xfrm>
        </p:grpSpPr>
        <p:cxnSp>
          <p:nvCxnSpPr>
            <p:cNvPr id="42" name="直接连接符 41"/>
            <p:cNvCxnSpPr/>
            <p:nvPr/>
          </p:nvCxnSpPr>
          <p:spPr>
            <a:xfrm>
              <a:off x="1089033" y="2284316"/>
              <a:ext cx="6867328"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6" name="Group 10"/>
          <p:cNvGrpSpPr/>
          <p:nvPr/>
        </p:nvGrpSpPr>
        <p:grpSpPr bwMode="auto">
          <a:xfrm>
            <a:off x="1212960" y="4004375"/>
            <a:ext cx="4170362" cy="476885"/>
            <a:chOff x="-25" y="153"/>
            <a:chExt cx="6567" cy="751"/>
          </a:xfrm>
        </p:grpSpPr>
        <p:sp>
          <p:nvSpPr>
            <p:cNvPr id="47"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48" name="Text Box 13"/>
            <p:cNvSpPr txBox="1">
              <a:spLocks noChangeArrowheads="1"/>
            </p:cNvSpPr>
            <p:nvPr/>
          </p:nvSpPr>
          <p:spPr bwMode="auto">
            <a:xfrm>
              <a:off x="3029" y="282"/>
              <a:ext cx="3513"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600" dirty="0">
                  <a:solidFill>
                    <a:schemeClr val="tx1">
                      <a:lumMod val="65000"/>
                      <a:lumOff val="35000"/>
                    </a:schemeClr>
                  </a:solidFill>
                  <a:cs typeface="+mn-ea"/>
                  <a:sym typeface="+mn-lt"/>
                </a:rPr>
                <a:t>职涯规划，晋升</a:t>
              </a:r>
              <a:r>
                <a:rPr lang="zh-CN" altLang="en-US" sz="1600" dirty="0" smtClean="0">
                  <a:solidFill>
                    <a:schemeClr val="tx1">
                      <a:lumMod val="65000"/>
                      <a:lumOff val="35000"/>
                    </a:schemeClr>
                  </a:solidFill>
                  <a:cs typeface="+mn-ea"/>
                  <a:sym typeface="+mn-lt"/>
                </a:rPr>
                <a:t>通道</a:t>
              </a:r>
              <a:endParaRPr lang="zh-CN" altLang="en-US" sz="1600" dirty="0">
                <a:solidFill>
                  <a:schemeClr val="tx1">
                    <a:lumMod val="65000"/>
                    <a:lumOff val="35000"/>
                  </a:schemeClr>
                </a:solidFill>
                <a:cs typeface="+mn-ea"/>
                <a:sym typeface="+mn-lt"/>
              </a:endParaRPr>
            </a:p>
          </p:txBody>
        </p:sp>
        <p:sp>
          <p:nvSpPr>
            <p:cNvPr id="49"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理想激励</a:t>
              </a:r>
              <a:endParaRPr lang="zh-CN" altLang="zh-CN" sz="2500" b="1" spc="300" dirty="0">
                <a:solidFill>
                  <a:schemeClr val="tx1">
                    <a:lumMod val="65000"/>
                    <a:lumOff val="35000"/>
                  </a:schemeClr>
                </a:solidFill>
                <a:cs typeface="+mn-ea"/>
                <a:sym typeface="+mn-lt"/>
              </a:endParaRPr>
            </a:p>
          </p:txBody>
        </p:sp>
      </p:grpSp>
      <p:grpSp>
        <p:nvGrpSpPr>
          <p:cNvPr id="53" name="组合 52"/>
          <p:cNvGrpSpPr/>
          <p:nvPr/>
        </p:nvGrpSpPr>
        <p:grpSpPr>
          <a:xfrm>
            <a:off x="931916" y="2623167"/>
            <a:ext cx="4805480" cy="866274"/>
            <a:chOff x="6304547" y="1124862"/>
            <a:chExt cx="4546466" cy="866274"/>
          </a:xfrm>
        </p:grpSpPr>
        <p:sp>
          <p:nvSpPr>
            <p:cNvPr id="54" name="矩形 53"/>
            <p:cNvSpPr/>
            <p:nvPr/>
          </p:nvSpPr>
          <p:spPr>
            <a:xfrm>
              <a:off x="6304547" y="1124862"/>
              <a:ext cx="4546466" cy="866274"/>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文本框 54"/>
            <p:cNvSpPr txBox="1"/>
            <p:nvPr/>
          </p:nvSpPr>
          <p:spPr>
            <a:xfrm>
              <a:off x="6420314" y="1152977"/>
              <a:ext cx="826056" cy="830997"/>
            </a:xfrm>
            <a:prstGeom prst="rect">
              <a:avLst/>
            </a:prstGeom>
            <a:solidFill>
              <a:srgbClr val="857961"/>
            </a:solidFill>
          </p:spPr>
          <p:txBody>
            <a:bodyPr wrap="square" rtlCol="0" anchor="ctr">
              <a:spAutoFit/>
            </a:bodyPr>
            <a:lstStyle/>
            <a:p>
              <a:r>
                <a:rPr lang="zh-CN" altLang="en-US" sz="2400" dirty="0" smtClean="0">
                  <a:solidFill>
                    <a:schemeClr val="bg1"/>
                  </a:solidFill>
                  <a:effectLst>
                    <a:outerShdw blurRad="38100" dist="38100" dir="2700000" algn="tl">
                      <a:srgbClr val="000000">
                        <a:alpha val="43137"/>
                      </a:srgbClr>
                    </a:outerShdw>
                  </a:effectLst>
                  <a:cs typeface="+mn-ea"/>
                  <a:sym typeface="+mn-lt"/>
                </a:rPr>
                <a:t>物质</a:t>
              </a:r>
              <a:endParaRPr lang="en-US" altLang="zh-CN" sz="2400" dirty="0" smtClean="0">
                <a:solidFill>
                  <a:schemeClr val="bg1"/>
                </a:solidFill>
                <a:effectLst>
                  <a:outerShdw blurRad="38100" dist="38100" dir="2700000" algn="tl">
                    <a:srgbClr val="000000">
                      <a:alpha val="43137"/>
                    </a:srgbClr>
                  </a:outerShdw>
                </a:effectLst>
                <a:cs typeface="+mn-ea"/>
                <a:sym typeface="+mn-lt"/>
              </a:endParaRPr>
            </a:p>
            <a:p>
              <a:r>
                <a:rPr lang="zh-CN" altLang="en-US" sz="2400" dirty="0" smtClean="0">
                  <a:solidFill>
                    <a:schemeClr val="bg1"/>
                  </a:solidFill>
                  <a:effectLst>
                    <a:outerShdw blurRad="38100" dist="38100" dir="2700000" algn="tl">
                      <a:srgbClr val="000000">
                        <a:alpha val="43137"/>
                      </a:srgbClr>
                    </a:outerShdw>
                  </a:effectLst>
                  <a:cs typeface="+mn-ea"/>
                  <a:sym typeface="+mn-lt"/>
                </a:rPr>
                <a:t>奖罚</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56" name="文本框 55"/>
            <p:cNvSpPr txBox="1"/>
            <p:nvPr/>
          </p:nvSpPr>
          <p:spPr>
            <a:xfrm>
              <a:off x="7283920" y="1266704"/>
              <a:ext cx="3404884" cy="523220"/>
            </a:xfrm>
            <a:prstGeom prst="rect">
              <a:avLst/>
            </a:prstGeom>
            <a:noFill/>
          </p:spPr>
          <p:txBody>
            <a:bodyPr wrap="square" rtlCol="0">
              <a:spAutoFit/>
            </a:bodyPr>
            <a:lstStyle/>
            <a:p>
              <a:r>
                <a:rPr lang="zh-CN" altLang="en-US" sz="2800" dirty="0">
                  <a:solidFill>
                    <a:schemeClr val="tx1">
                      <a:lumMod val="65000"/>
                      <a:lumOff val="35000"/>
                    </a:schemeClr>
                  </a:solidFill>
                  <a:cs typeface="+mn-ea"/>
                  <a:sym typeface="+mn-lt"/>
                </a:rPr>
                <a:t>奖金、上榜、高提成</a:t>
              </a:r>
              <a:endParaRPr lang="zh-CN" altLang="en-US" sz="2800" dirty="0">
                <a:solidFill>
                  <a:schemeClr val="tx1">
                    <a:lumMod val="65000"/>
                    <a:lumOff val="35000"/>
                  </a:schemeClr>
                </a:solidFill>
                <a:cs typeface="+mn-ea"/>
                <a:sym typeface="+mn-lt"/>
              </a:endParaRPr>
            </a:p>
          </p:txBody>
        </p:sp>
      </p:grpSp>
      <p:grpSp>
        <p:nvGrpSpPr>
          <p:cNvPr id="57" name="组合 56"/>
          <p:cNvGrpSpPr/>
          <p:nvPr/>
        </p:nvGrpSpPr>
        <p:grpSpPr>
          <a:xfrm>
            <a:off x="6100934" y="2623167"/>
            <a:ext cx="4805480" cy="866274"/>
            <a:chOff x="6304547" y="1124862"/>
            <a:chExt cx="4546466" cy="866274"/>
          </a:xfrm>
        </p:grpSpPr>
        <p:sp>
          <p:nvSpPr>
            <p:cNvPr id="58" name="矩形 57"/>
            <p:cNvSpPr/>
            <p:nvPr/>
          </p:nvSpPr>
          <p:spPr>
            <a:xfrm>
              <a:off x="6304547" y="1124862"/>
              <a:ext cx="4546466" cy="866274"/>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文本框 58"/>
            <p:cNvSpPr txBox="1"/>
            <p:nvPr/>
          </p:nvSpPr>
          <p:spPr>
            <a:xfrm>
              <a:off x="6420314" y="1152977"/>
              <a:ext cx="826056" cy="830997"/>
            </a:xfrm>
            <a:prstGeom prst="rect">
              <a:avLst/>
            </a:prstGeom>
            <a:solidFill>
              <a:srgbClr val="857961"/>
            </a:solidFill>
          </p:spPr>
          <p:txBody>
            <a:bodyPr wrap="square" rtlCol="0" anchor="ctr">
              <a:spAutoFit/>
            </a:bodyPr>
            <a:lstStyle/>
            <a:p>
              <a:r>
                <a:rPr lang="zh-CN" altLang="en-US" sz="2400" dirty="0">
                  <a:solidFill>
                    <a:schemeClr val="bg1"/>
                  </a:solidFill>
                  <a:effectLst>
                    <a:outerShdw blurRad="38100" dist="38100" dir="2700000" algn="tl">
                      <a:srgbClr val="000000">
                        <a:alpha val="43137"/>
                      </a:srgbClr>
                    </a:outerShdw>
                  </a:effectLst>
                  <a:cs typeface="+mn-ea"/>
                  <a:sym typeface="+mn-lt"/>
                </a:rPr>
                <a:t>精神激励</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60" name="文本框 59"/>
            <p:cNvSpPr txBox="1"/>
            <p:nvPr/>
          </p:nvSpPr>
          <p:spPr>
            <a:xfrm>
              <a:off x="7283920" y="1266704"/>
              <a:ext cx="3404884" cy="523220"/>
            </a:xfrm>
            <a:prstGeom prst="rect">
              <a:avLst/>
            </a:prstGeom>
            <a:noFill/>
          </p:spPr>
          <p:txBody>
            <a:bodyPr wrap="square" rtlCol="0">
              <a:spAutoFit/>
            </a:bodyPr>
            <a:lstStyle/>
            <a:p>
              <a:r>
                <a:rPr lang="zh-CN" altLang="en-US" sz="2800" dirty="0">
                  <a:solidFill>
                    <a:schemeClr val="tx1">
                      <a:lumMod val="65000"/>
                      <a:lumOff val="35000"/>
                    </a:schemeClr>
                  </a:solidFill>
                  <a:cs typeface="+mn-ea"/>
                  <a:sym typeface="+mn-lt"/>
                </a:rPr>
                <a:t>赞美、嘉许、认可</a:t>
              </a:r>
              <a:endParaRPr lang="zh-CN" altLang="en-US" sz="2800" dirty="0">
                <a:solidFill>
                  <a:schemeClr val="tx1">
                    <a:lumMod val="65000"/>
                    <a:lumOff val="35000"/>
                  </a:schemeClr>
                </a:solidFill>
                <a:cs typeface="+mn-ea"/>
                <a:sym typeface="+mn-lt"/>
              </a:endParaRPr>
            </a:p>
          </p:txBody>
        </p:sp>
      </p:grpSp>
      <p:grpSp>
        <p:nvGrpSpPr>
          <p:cNvPr id="61" name="Group 10"/>
          <p:cNvGrpSpPr/>
          <p:nvPr/>
        </p:nvGrpSpPr>
        <p:grpSpPr bwMode="auto">
          <a:xfrm>
            <a:off x="1212960" y="4740107"/>
            <a:ext cx="4170362" cy="476885"/>
            <a:chOff x="-25" y="153"/>
            <a:chExt cx="6567" cy="751"/>
          </a:xfrm>
        </p:grpSpPr>
        <p:sp>
          <p:nvSpPr>
            <p:cNvPr id="62"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63" name="Text Box 13"/>
            <p:cNvSpPr txBox="1">
              <a:spLocks noChangeArrowheads="1"/>
            </p:cNvSpPr>
            <p:nvPr/>
          </p:nvSpPr>
          <p:spPr bwMode="auto">
            <a:xfrm>
              <a:off x="3029" y="282"/>
              <a:ext cx="3513"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600" dirty="0">
                  <a:solidFill>
                    <a:schemeClr val="tx1">
                      <a:lumMod val="65000"/>
                      <a:lumOff val="35000"/>
                    </a:schemeClr>
                  </a:solidFill>
                  <a:cs typeface="+mn-ea"/>
                  <a:sym typeface="+mn-lt"/>
                </a:rPr>
                <a:t>“to be No.1”</a:t>
              </a:r>
              <a:endParaRPr lang="en-US" altLang="zh-CN" sz="1600" dirty="0">
                <a:solidFill>
                  <a:schemeClr val="tx1">
                    <a:lumMod val="65000"/>
                    <a:lumOff val="35000"/>
                  </a:schemeClr>
                </a:solidFill>
                <a:cs typeface="+mn-ea"/>
                <a:sym typeface="+mn-lt"/>
              </a:endParaRPr>
            </a:p>
          </p:txBody>
        </p:sp>
        <p:sp>
          <p:nvSpPr>
            <p:cNvPr id="64"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目标激励</a:t>
              </a:r>
              <a:endParaRPr lang="zh-CN" altLang="zh-CN" sz="2500" b="1" spc="300" dirty="0">
                <a:solidFill>
                  <a:schemeClr val="tx1">
                    <a:lumMod val="65000"/>
                    <a:lumOff val="35000"/>
                  </a:schemeClr>
                </a:solidFill>
                <a:cs typeface="+mn-ea"/>
                <a:sym typeface="+mn-lt"/>
              </a:endParaRPr>
            </a:p>
          </p:txBody>
        </p:sp>
      </p:grpSp>
      <p:grpSp>
        <p:nvGrpSpPr>
          <p:cNvPr id="65" name="Group 10"/>
          <p:cNvGrpSpPr/>
          <p:nvPr/>
        </p:nvGrpSpPr>
        <p:grpSpPr bwMode="auto">
          <a:xfrm>
            <a:off x="1212960" y="5451709"/>
            <a:ext cx="4170362" cy="787400"/>
            <a:chOff x="-25" y="115"/>
            <a:chExt cx="6567" cy="1240"/>
          </a:xfrm>
        </p:grpSpPr>
        <p:sp>
          <p:nvSpPr>
            <p:cNvPr id="66"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67" name="Text Box 13"/>
            <p:cNvSpPr txBox="1">
              <a:spLocks noChangeArrowheads="1"/>
            </p:cNvSpPr>
            <p:nvPr/>
          </p:nvSpPr>
          <p:spPr bwMode="auto">
            <a:xfrm>
              <a:off x="3029" y="115"/>
              <a:ext cx="3513" cy="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600" dirty="0">
                  <a:solidFill>
                    <a:schemeClr val="tx1">
                      <a:lumMod val="65000"/>
                      <a:lumOff val="35000"/>
                    </a:schemeClr>
                  </a:solidFill>
                  <a:cs typeface="+mn-ea"/>
                  <a:sym typeface="+mn-lt"/>
                </a:rPr>
                <a:t>说明任务难点，提出明确的挑战</a:t>
              </a:r>
              <a:endParaRPr lang="zh-CN" altLang="en-US" sz="1600" dirty="0">
                <a:solidFill>
                  <a:schemeClr val="tx1">
                    <a:lumMod val="65000"/>
                    <a:lumOff val="35000"/>
                  </a:schemeClr>
                </a:solidFill>
                <a:cs typeface="+mn-ea"/>
                <a:sym typeface="+mn-lt"/>
              </a:endParaRPr>
            </a:p>
          </p:txBody>
        </p:sp>
        <p:sp>
          <p:nvSpPr>
            <p:cNvPr id="68"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任务激励</a:t>
              </a:r>
              <a:endParaRPr lang="zh-CN" altLang="zh-CN" sz="2500" b="1" spc="300" dirty="0">
                <a:solidFill>
                  <a:schemeClr val="tx1">
                    <a:lumMod val="65000"/>
                    <a:lumOff val="35000"/>
                  </a:schemeClr>
                </a:solidFill>
                <a:cs typeface="+mn-ea"/>
                <a:sym typeface="+mn-lt"/>
              </a:endParaRPr>
            </a:p>
          </p:txBody>
        </p:sp>
      </p:grpSp>
      <p:grpSp>
        <p:nvGrpSpPr>
          <p:cNvPr id="69" name="Group 10"/>
          <p:cNvGrpSpPr/>
          <p:nvPr/>
        </p:nvGrpSpPr>
        <p:grpSpPr bwMode="auto">
          <a:xfrm>
            <a:off x="6223296" y="4004375"/>
            <a:ext cx="4170362" cy="476885"/>
            <a:chOff x="-25" y="153"/>
            <a:chExt cx="6567" cy="751"/>
          </a:xfrm>
        </p:grpSpPr>
        <p:sp>
          <p:nvSpPr>
            <p:cNvPr id="70"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71" name="Text Box 13"/>
            <p:cNvSpPr txBox="1">
              <a:spLocks noChangeArrowheads="1"/>
            </p:cNvSpPr>
            <p:nvPr/>
          </p:nvSpPr>
          <p:spPr bwMode="auto">
            <a:xfrm>
              <a:off x="3029" y="282"/>
              <a:ext cx="3513"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600" dirty="0">
                  <a:solidFill>
                    <a:schemeClr val="tx1">
                      <a:lumMod val="65000"/>
                      <a:lumOff val="35000"/>
                    </a:schemeClr>
                  </a:solidFill>
                  <a:cs typeface="+mn-ea"/>
                  <a:sym typeface="+mn-lt"/>
                </a:rPr>
                <a:t>标杆、超越、成功</a:t>
              </a:r>
              <a:endParaRPr lang="zh-CN" altLang="en-US" sz="1600" dirty="0">
                <a:solidFill>
                  <a:schemeClr val="tx1">
                    <a:lumMod val="65000"/>
                    <a:lumOff val="35000"/>
                  </a:schemeClr>
                </a:solidFill>
                <a:cs typeface="+mn-ea"/>
                <a:sym typeface="+mn-lt"/>
              </a:endParaRPr>
            </a:p>
          </p:txBody>
        </p:sp>
        <p:sp>
          <p:nvSpPr>
            <p:cNvPr id="72"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榜样激励</a:t>
              </a:r>
              <a:endParaRPr lang="zh-CN" altLang="zh-CN" sz="2500" b="1" spc="300" dirty="0">
                <a:solidFill>
                  <a:schemeClr val="tx1">
                    <a:lumMod val="65000"/>
                    <a:lumOff val="35000"/>
                  </a:schemeClr>
                </a:solidFill>
                <a:cs typeface="+mn-ea"/>
                <a:sym typeface="+mn-lt"/>
              </a:endParaRPr>
            </a:p>
          </p:txBody>
        </p:sp>
      </p:grpSp>
      <p:grpSp>
        <p:nvGrpSpPr>
          <p:cNvPr id="73" name="Group 10"/>
          <p:cNvGrpSpPr/>
          <p:nvPr/>
        </p:nvGrpSpPr>
        <p:grpSpPr bwMode="auto">
          <a:xfrm>
            <a:off x="6223296" y="4740107"/>
            <a:ext cx="4511383" cy="476885"/>
            <a:chOff x="-25" y="153"/>
            <a:chExt cx="7104" cy="751"/>
          </a:xfrm>
        </p:grpSpPr>
        <p:sp>
          <p:nvSpPr>
            <p:cNvPr id="74"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75" name="Text Box 13"/>
            <p:cNvSpPr txBox="1">
              <a:spLocks noChangeArrowheads="1"/>
            </p:cNvSpPr>
            <p:nvPr/>
          </p:nvSpPr>
          <p:spPr bwMode="auto">
            <a:xfrm>
              <a:off x="3029" y="282"/>
              <a:ext cx="4050"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600" dirty="0">
                  <a:solidFill>
                    <a:schemeClr val="tx1">
                      <a:lumMod val="65000"/>
                      <a:lumOff val="35000"/>
                    </a:schemeClr>
                  </a:solidFill>
                  <a:cs typeface="+mn-ea"/>
                  <a:sym typeface="+mn-lt"/>
                </a:rPr>
                <a:t>为个人或集体的荣誉而战</a:t>
              </a:r>
              <a:endParaRPr lang="zh-CN" altLang="en-US" sz="1600" dirty="0">
                <a:solidFill>
                  <a:schemeClr val="tx1">
                    <a:lumMod val="65000"/>
                    <a:lumOff val="35000"/>
                  </a:schemeClr>
                </a:solidFill>
                <a:cs typeface="+mn-ea"/>
                <a:sym typeface="+mn-lt"/>
              </a:endParaRPr>
            </a:p>
          </p:txBody>
        </p:sp>
        <p:sp>
          <p:nvSpPr>
            <p:cNvPr id="76"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荣誉激励</a:t>
              </a:r>
              <a:endParaRPr lang="zh-CN" altLang="zh-CN" sz="2500" b="1" spc="300" dirty="0">
                <a:solidFill>
                  <a:schemeClr val="tx1">
                    <a:lumMod val="65000"/>
                    <a:lumOff val="35000"/>
                  </a:schemeClr>
                </a:solidFill>
                <a:cs typeface="+mn-ea"/>
                <a:sym typeface="+mn-lt"/>
              </a:endParaRPr>
            </a:p>
          </p:txBody>
        </p:sp>
      </p:grpSp>
      <p:grpSp>
        <p:nvGrpSpPr>
          <p:cNvPr id="77" name="Group 10"/>
          <p:cNvGrpSpPr/>
          <p:nvPr/>
        </p:nvGrpSpPr>
        <p:grpSpPr bwMode="auto">
          <a:xfrm>
            <a:off x="6223296" y="5475839"/>
            <a:ext cx="4825732" cy="476885"/>
            <a:chOff x="-25" y="153"/>
            <a:chExt cx="7599" cy="751"/>
          </a:xfrm>
        </p:grpSpPr>
        <p:sp>
          <p:nvSpPr>
            <p:cNvPr id="78" name="AutoShape 11"/>
            <p:cNvSpPr>
              <a:spLocks noChangeArrowheads="1"/>
            </p:cNvSpPr>
            <p:nvPr/>
          </p:nvSpPr>
          <p:spPr bwMode="auto">
            <a:xfrm>
              <a:off x="-25" y="286"/>
              <a:ext cx="454" cy="45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solidFill>
            <a:ln w="19050" cap="flat" cmpd="sng">
              <a:solidFill>
                <a:srgbClr val="857961"/>
              </a:solidFill>
              <a:round/>
            </a:ln>
          </p:spPr>
          <p:txBody>
            <a:bodyPr anchor="ctr"/>
            <a:lstStyle/>
            <a:p>
              <a:endParaRPr lang="zh-CN" altLang="en-US">
                <a:cs typeface="+mn-ea"/>
                <a:sym typeface="+mn-lt"/>
              </a:endParaRPr>
            </a:p>
          </p:txBody>
        </p:sp>
        <p:sp>
          <p:nvSpPr>
            <p:cNvPr id="79" name="Text Box 13"/>
            <p:cNvSpPr txBox="1">
              <a:spLocks noChangeArrowheads="1"/>
            </p:cNvSpPr>
            <p:nvPr/>
          </p:nvSpPr>
          <p:spPr bwMode="auto">
            <a:xfrm>
              <a:off x="3029" y="282"/>
              <a:ext cx="4545"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600" dirty="0">
                  <a:solidFill>
                    <a:schemeClr val="tx1">
                      <a:lumMod val="65000"/>
                      <a:lumOff val="35000"/>
                    </a:schemeClr>
                  </a:solidFill>
                  <a:cs typeface="+mn-ea"/>
                  <a:sym typeface="+mn-lt"/>
                </a:rPr>
                <a:t>让业务员有机会参加组织决策</a:t>
              </a:r>
              <a:endParaRPr lang="zh-CN" altLang="en-US" sz="1600" dirty="0">
                <a:solidFill>
                  <a:schemeClr val="tx1">
                    <a:lumMod val="65000"/>
                    <a:lumOff val="35000"/>
                  </a:schemeClr>
                </a:solidFill>
                <a:cs typeface="+mn-ea"/>
                <a:sym typeface="+mn-lt"/>
              </a:endParaRPr>
            </a:p>
          </p:txBody>
        </p:sp>
        <p:sp>
          <p:nvSpPr>
            <p:cNvPr id="80" name="Text Box 14"/>
            <p:cNvSpPr txBox="1">
              <a:spLocks noChangeArrowheads="1"/>
            </p:cNvSpPr>
            <p:nvPr/>
          </p:nvSpPr>
          <p:spPr bwMode="auto">
            <a:xfrm>
              <a:off x="473" y="153"/>
              <a:ext cx="3071"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500" b="1" spc="300" dirty="0">
                  <a:solidFill>
                    <a:schemeClr val="tx1">
                      <a:lumMod val="65000"/>
                      <a:lumOff val="35000"/>
                    </a:schemeClr>
                  </a:solidFill>
                  <a:cs typeface="+mn-ea"/>
                  <a:sym typeface="+mn-lt"/>
                </a:rPr>
                <a:t>组织激励</a:t>
              </a:r>
              <a:endParaRPr lang="zh-CN" altLang="zh-CN" sz="2500" b="1" spc="300" dirty="0">
                <a:solidFill>
                  <a:schemeClr val="tx1">
                    <a:lumMod val="65000"/>
                    <a:lumOff val="35000"/>
                  </a:schemeClr>
                </a:solidFill>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34000">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14:bounceEnd="34000">
                                          <p:cBhvr additive="base">
                                            <p:cTn id="7" dur="500" fill="hold"/>
                                            <p:tgtEl>
                                              <p:spTgt spid="12"/>
                                            </p:tgtEl>
                                            <p:attrNameLst>
                                              <p:attrName>ppt_x</p:attrName>
                                            </p:attrNameLst>
                                          </p:cBhvr>
                                          <p:tavLst>
                                            <p:tav tm="0">
                                              <p:val>
                                                <p:strVal val="0-#ppt_w/2"/>
                                              </p:val>
                                            </p:tav>
                                            <p:tav tm="100000">
                                              <p:val>
                                                <p:strVal val="#ppt_x"/>
                                              </p:val>
                                            </p:tav>
                                          </p:tavLst>
                                        </p:anim>
                                        <p:anim calcmode="lin" valueType="num" p14:bounceEnd="34000">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left)">
                                          <p:cBhvr>
                                            <p:cTn id="12" dur="500"/>
                                            <p:tgtEl>
                                              <p:spTgt spid="40"/>
                                            </p:tgtEl>
                                          </p:cBhvr>
                                        </p:animEffect>
                                      </p:childTnLst>
                                    </p:cTn>
                                  </p:par>
                                  <p:par>
                                    <p:cTn id="13" presetID="22" presetClass="entr" presetSubtype="8"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wipe(left)">
                                          <p:cBhvr>
                                            <p:cTn id="15" dur="500"/>
                                            <p:tgtEl>
                                              <p:spTgt spid="41"/>
                                            </p:tgtEl>
                                          </p:cBhvr>
                                        </p:animEffect>
                                      </p:childTnLst>
                                    </p:cTn>
                                  </p:par>
                                </p:childTnLst>
                              </p:cTn>
                            </p:par>
                            <p:par>
                              <p:cTn id="16" fill="hold">
                                <p:stCondLst>
                                  <p:cond delay="1000"/>
                                </p:stCondLst>
                                <p:childTnLst>
                                  <p:par>
                                    <p:cTn id="17" presetID="2" presetClass="entr" presetSubtype="2" fill="hold" nodeType="afterEffect" p14:presetBounceEnd="36000">
                                      <p:stCondLst>
                                        <p:cond delay="0"/>
                                      </p:stCondLst>
                                      <p:childTnLst>
                                        <p:set>
                                          <p:cBhvr>
                                            <p:cTn id="18" dur="1" fill="hold">
                                              <p:stCondLst>
                                                <p:cond delay="0"/>
                                              </p:stCondLst>
                                            </p:cTn>
                                            <p:tgtEl>
                                              <p:spTgt spid="53"/>
                                            </p:tgtEl>
                                            <p:attrNameLst>
                                              <p:attrName>style.visibility</p:attrName>
                                            </p:attrNameLst>
                                          </p:cBhvr>
                                          <p:to>
                                            <p:strVal val="visible"/>
                                          </p:to>
                                        </p:set>
                                        <p:anim calcmode="lin" valueType="num" p14:bounceEnd="36000">
                                          <p:cBhvr additive="base">
                                            <p:cTn id="19" dur="500" fill="hold"/>
                                            <p:tgtEl>
                                              <p:spTgt spid="53"/>
                                            </p:tgtEl>
                                            <p:attrNameLst>
                                              <p:attrName>ppt_x</p:attrName>
                                            </p:attrNameLst>
                                          </p:cBhvr>
                                          <p:tavLst>
                                            <p:tav tm="0">
                                              <p:val>
                                                <p:strVal val="1+#ppt_w/2"/>
                                              </p:val>
                                            </p:tav>
                                            <p:tav tm="100000">
                                              <p:val>
                                                <p:strVal val="#ppt_x"/>
                                              </p:val>
                                            </p:tav>
                                          </p:tavLst>
                                        </p:anim>
                                        <p:anim calcmode="lin" valueType="num" p14:bounceEnd="36000">
                                          <p:cBhvr additive="base">
                                            <p:cTn id="20" dur="500" fill="hold"/>
                                            <p:tgtEl>
                                              <p:spTgt spid="53"/>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 presetClass="entr" presetSubtype="2" fill="hold" nodeType="afterEffect" p14:presetBounceEnd="36000">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14:bounceEnd="36000">
                                          <p:cBhvr additive="base">
                                            <p:cTn id="24" dur="500" fill="hold"/>
                                            <p:tgtEl>
                                              <p:spTgt spid="57"/>
                                            </p:tgtEl>
                                            <p:attrNameLst>
                                              <p:attrName>ppt_x</p:attrName>
                                            </p:attrNameLst>
                                          </p:cBhvr>
                                          <p:tavLst>
                                            <p:tav tm="0">
                                              <p:val>
                                                <p:strVal val="1+#ppt_w/2"/>
                                              </p:val>
                                            </p:tav>
                                            <p:tav tm="100000">
                                              <p:val>
                                                <p:strVal val="#ppt_x"/>
                                              </p:val>
                                            </p:tav>
                                          </p:tavLst>
                                        </p:anim>
                                        <p:anim calcmode="lin" valueType="num" p14:bounceEnd="36000">
                                          <p:cBhvr additive="base">
                                            <p:cTn id="25" dur="500" fill="hold"/>
                                            <p:tgtEl>
                                              <p:spTgt spid="57"/>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1"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wipe(up)">
                                          <p:cBhvr>
                                            <p:cTn id="29" dur="500"/>
                                            <p:tgtEl>
                                              <p:spTgt spid="46"/>
                                            </p:tgtEl>
                                          </p:cBhvr>
                                        </p:animEffect>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wipe(up)">
                                          <p:cBhvr>
                                            <p:cTn id="33" dur="500"/>
                                            <p:tgtEl>
                                              <p:spTgt spid="61"/>
                                            </p:tgtEl>
                                          </p:cBhvr>
                                        </p:animEffect>
                                      </p:childTnLst>
                                    </p:cTn>
                                  </p:par>
                                </p:childTnLst>
                              </p:cTn>
                            </p:par>
                            <p:par>
                              <p:cTn id="34" fill="hold">
                                <p:stCondLst>
                                  <p:cond delay="3000"/>
                                </p:stCondLst>
                                <p:childTnLst>
                                  <p:par>
                                    <p:cTn id="35" presetID="22" presetClass="entr" presetSubtype="1" fill="hold" nodeType="after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wipe(up)">
                                          <p:cBhvr>
                                            <p:cTn id="37" dur="500"/>
                                            <p:tgtEl>
                                              <p:spTgt spid="65"/>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wipe(up)">
                                          <p:cBhvr>
                                            <p:cTn id="41" dur="500"/>
                                            <p:tgtEl>
                                              <p:spTgt spid="69"/>
                                            </p:tgtEl>
                                          </p:cBhvr>
                                        </p:animEffect>
                                      </p:childTnLst>
                                    </p:cTn>
                                  </p:par>
                                </p:childTnLst>
                              </p:cTn>
                            </p:par>
                            <p:par>
                              <p:cTn id="42" fill="hold">
                                <p:stCondLst>
                                  <p:cond delay="4000"/>
                                </p:stCondLst>
                                <p:childTnLst>
                                  <p:par>
                                    <p:cTn id="43" presetID="22" presetClass="entr" presetSubtype="1" fill="hold" nodeType="afterEffect">
                                      <p:stCondLst>
                                        <p:cond delay="0"/>
                                      </p:stCondLst>
                                      <p:childTnLst>
                                        <p:set>
                                          <p:cBhvr>
                                            <p:cTn id="44" dur="1" fill="hold">
                                              <p:stCondLst>
                                                <p:cond delay="0"/>
                                              </p:stCondLst>
                                            </p:cTn>
                                            <p:tgtEl>
                                              <p:spTgt spid="73"/>
                                            </p:tgtEl>
                                            <p:attrNameLst>
                                              <p:attrName>style.visibility</p:attrName>
                                            </p:attrNameLst>
                                          </p:cBhvr>
                                          <p:to>
                                            <p:strVal val="visible"/>
                                          </p:to>
                                        </p:set>
                                        <p:animEffect transition="in" filter="wipe(up)">
                                          <p:cBhvr>
                                            <p:cTn id="45" dur="500"/>
                                            <p:tgtEl>
                                              <p:spTgt spid="73"/>
                                            </p:tgtEl>
                                          </p:cBhvr>
                                        </p:animEffect>
                                      </p:childTnLst>
                                    </p:cTn>
                                  </p:par>
                                </p:childTnLst>
                              </p:cTn>
                            </p:par>
                            <p:par>
                              <p:cTn id="46" fill="hold">
                                <p:stCondLst>
                                  <p:cond delay="4500"/>
                                </p:stCondLst>
                                <p:childTnLst>
                                  <p:par>
                                    <p:cTn id="47" presetID="22" presetClass="entr" presetSubtype="1" fill="hold"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wipe(up)">
                                          <p:cBhvr>
                                            <p:cTn id="49"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left)">
                                          <p:cBhvr>
                                            <p:cTn id="12" dur="500"/>
                                            <p:tgtEl>
                                              <p:spTgt spid="40"/>
                                            </p:tgtEl>
                                          </p:cBhvr>
                                        </p:animEffect>
                                      </p:childTnLst>
                                    </p:cTn>
                                  </p:par>
                                  <p:par>
                                    <p:cTn id="13" presetID="22" presetClass="entr" presetSubtype="8"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wipe(left)">
                                          <p:cBhvr>
                                            <p:cTn id="15" dur="500"/>
                                            <p:tgtEl>
                                              <p:spTgt spid="41"/>
                                            </p:tgtEl>
                                          </p:cBhvr>
                                        </p:animEffect>
                                      </p:childTnLst>
                                    </p:cTn>
                                  </p:par>
                                </p:childTnLst>
                              </p:cTn>
                            </p:par>
                            <p:par>
                              <p:cTn id="16" fill="hold">
                                <p:stCondLst>
                                  <p:cond delay="1000"/>
                                </p:stCondLst>
                                <p:childTnLst>
                                  <p:par>
                                    <p:cTn id="17" presetID="2" presetClass="entr" presetSubtype="2"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 calcmode="lin" valueType="num">
                                          <p:cBhvr additive="base">
                                            <p:cTn id="19" dur="500" fill="hold"/>
                                            <p:tgtEl>
                                              <p:spTgt spid="53"/>
                                            </p:tgtEl>
                                            <p:attrNameLst>
                                              <p:attrName>ppt_x</p:attrName>
                                            </p:attrNameLst>
                                          </p:cBhvr>
                                          <p:tavLst>
                                            <p:tav tm="0">
                                              <p:val>
                                                <p:strVal val="1+#ppt_w/2"/>
                                              </p:val>
                                            </p:tav>
                                            <p:tav tm="100000">
                                              <p:val>
                                                <p:strVal val="#ppt_x"/>
                                              </p:val>
                                            </p:tav>
                                          </p:tavLst>
                                        </p:anim>
                                        <p:anim calcmode="lin" valueType="num">
                                          <p:cBhvr additive="base">
                                            <p:cTn id="20" dur="500" fill="hold"/>
                                            <p:tgtEl>
                                              <p:spTgt spid="53"/>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additive="base">
                                            <p:cTn id="24" dur="500" fill="hold"/>
                                            <p:tgtEl>
                                              <p:spTgt spid="57"/>
                                            </p:tgtEl>
                                            <p:attrNameLst>
                                              <p:attrName>ppt_x</p:attrName>
                                            </p:attrNameLst>
                                          </p:cBhvr>
                                          <p:tavLst>
                                            <p:tav tm="0">
                                              <p:val>
                                                <p:strVal val="1+#ppt_w/2"/>
                                              </p:val>
                                            </p:tav>
                                            <p:tav tm="100000">
                                              <p:val>
                                                <p:strVal val="#ppt_x"/>
                                              </p:val>
                                            </p:tav>
                                          </p:tavLst>
                                        </p:anim>
                                        <p:anim calcmode="lin" valueType="num">
                                          <p:cBhvr additive="base">
                                            <p:cTn id="25" dur="500" fill="hold"/>
                                            <p:tgtEl>
                                              <p:spTgt spid="57"/>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1"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wipe(up)">
                                          <p:cBhvr>
                                            <p:cTn id="29" dur="500"/>
                                            <p:tgtEl>
                                              <p:spTgt spid="46"/>
                                            </p:tgtEl>
                                          </p:cBhvr>
                                        </p:animEffect>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wipe(up)">
                                          <p:cBhvr>
                                            <p:cTn id="33" dur="500"/>
                                            <p:tgtEl>
                                              <p:spTgt spid="61"/>
                                            </p:tgtEl>
                                          </p:cBhvr>
                                        </p:animEffect>
                                      </p:childTnLst>
                                    </p:cTn>
                                  </p:par>
                                </p:childTnLst>
                              </p:cTn>
                            </p:par>
                            <p:par>
                              <p:cTn id="34" fill="hold">
                                <p:stCondLst>
                                  <p:cond delay="3000"/>
                                </p:stCondLst>
                                <p:childTnLst>
                                  <p:par>
                                    <p:cTn id="35" presetID="22" presetClass="entr" presetSubtype="1" fill="hold" nodeType="after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wipe(up)">
                                          <p:cBhvr>
                                            <p:cTn id="37" dur="500"/>
                                            <p:tgtEl>
                                              <p:spTgt spid="65"/>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wipe(up)">
                                          <p:cBhvr>
                                            <p:cTn id="41" dur="500"/>
                                            <p:tgtEl>
                                              <p:spTgt spid="69"/>
                                            </p:tgtEl>
                                          </p:cBhvr>
                                        </p:animEffect>
                                      </p:childTnLst>
                                    </p:cTn>
                                  </p:par>
                                </p:childTnLst>
                              </p:cTn>
                            </p:par>
                            <p:par>
                              <p:cTn id="42" fill="hold">
                                <p:stCondLst>
                                  <p:cond delay="4000"/>
                                </p:stCondLst>
                                <p:childTnLst>
                                  <p:par>
                                    <p:cTn id="43" presetID="22" presetClass="entr" presetSubtype="1" fill="hold" nodeType="afterEffect">
                                      <p:stCondLst>
                                        <p:cond delay="0"/>
                                      </p:stCondLst>
                                      <p:childTnLst>
                                        <p:set>
                                          <p:cBhvr>
                                            <p:cTn id="44" dur="1" fill="hold">
                                              <p:stCondLst>
                                                <p:cond delay="0"/>
                                              </p:stCondLst>
                                            </p:cTn>
                                            <p:tgtEl>
                                              <p:spTgt spid="73"/>
                                            </p:tgtEl>
                                            <p:attrNameLst>
                                              <p:attrName>style.visibility</p:attrName>
                                            </p:attrNameLst>
                                          </p:cBhvr>
                                          <p:to>
                                            <p:strVal val="visible"/>
                                          </p:to>
                                        </p:set>
                                        <p:animEffect transition="in" filter="wipe(up)">
                                          <p:cBhvr>
                                            <p:cTn id="45" dur="500"/>
                                            <p:tgtEl>
                                              <p:spTgt spid="73"/>
                                            </p:tgtEl>
                                          </p:cBhvr>
                                        </p:animEffect>
                                      </p:childTnLst>
                                    </p:cTn>
                                  </p:par>
                                </p:childTnLst>
                              </p:cTn>
                            </p:par>
                            <p:par>
                              <p:cTn id="46" fill="hold">
                                <p:stCondLst>
                                  <p:cond delay="4500"/>
                                </p:stCondLst>
                                <p:childTnLst>
                                  <p:par>
                                    <p:cTn id="47" presetID="22" presetClass="entr" presetSubtype="1" fill="hold"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wipe(up)">
                                          <p:cBhvr>
                                            <p:cTn id="49"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0"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rotWithShape="1">
          <a:blip r:embed="rId1" cstate="screen"/>
          <a:srcRect l="8889" t="17778" r="2223"/>
          <a:stretch>
            <a:fillRect/>
          </a:stretch>
        </p:blipFill>
        <p:spPr>
          <a:xfrm>
            <a:off x="4690577" y="2870628"/>
            <a:ext cx="5534674" cy="3413049"/>
          </a:xfrm>
          <a:prstGeom prst="rect">
            <a:avLst/>
          </a:prstGeom>
        </p:spPr>
      </p:pic>
      <p:grpSp>
        <p:nvGrpSpPr>
          <p:cNvPr id="10" name="组合 9"/>
          <p:cNvGrpSpPr/>
          <p:nvPr/>
        </p:nvGrpSpPr>
        <p:grpSpPr>
          <a:xfrm>
            <a:off x="1098542" y="1234335"/>
            <a:ext cx="3354702" cy="5049344"/>
            <a:chOff x="2365869" y="1491917"/>
            <a:chExt cx="3354702" cy="5049344"/>
          </a:xfrm>
        </p:grpSpPr>
        <p:sp>
          <p:nvSpPr>
            <p:cNvPr id="8" name="矩形 7"/>
            <p:cNvSpPr/>
            <p:nvPr/>
          </p:nvSpPr>
          <p:spPr>
            <a:xfrm>
              <a:off x="2365870" y="1491917"/>
              <a:ext cx="3354701" cy="5049344"/>
            </a:xfrm>
            <a:prstGeom prst="rect">
              <a:avLst/>
            </a:prstGeom>
            <a:no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2365869" y="6320589"/>
              <a:ext cx="3354701" cy="220671"/>
            </a:xfrm>
            <a:prstGeom prst="rect">
              <a:avLst/>
            </a:prstGeom>
            <a:solidFill>
              <a:srgbClr val="857961"/>
            </a:solid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文本框 10"/>
          <p:cNvSpPr txBox="1"/>
          <p:nvPr/>
        </p:nvSpPr>
        <p:spPr>
          <a:xfrm>
            <a:off x="1212829" y="2580962"/>
            <a:ext cx="3359081" cy="2646878"/>
          </a:xfrm>
          <a:prstGeom prst="rect">
            <a:avLst/>
          </a:prstGeom>
          <a:noFill/>
        </p:spPr>
        <p:txBody>
          <a:bodyPr wrap="square" rtlCol="0">
            <a:spAutoFit/>
          </a:bodyPr>
          <a:lstStyle/>
          <a:p>
            <a:pPr algn="ctr"/>
            <a:r>
              <a:rPr lang="en-US" altLang="zh-CN" sz="16600" dirty="0" smtClean="0">
                <a:solidFill>
                  <a:srgbClr val="857961"/>
                </a:solidFill>
                <a:cs typeface="+mn-ea"/>
                <a:sym typeface="+mn-lt"/>
              </a:rPr>
              <a:t>03</a:t>
            </a:r>
            <a:endParaRPr lang="zh-CN" altLang="en-US" sz="16600" dirty="0">
              <a:solidFill>
                <a:srgbClr val="857961"/>
              </a:solidFill>
              <a:cs typeface="+mn-ea"/>
              <a:sym typeface="+mn-lt"/>
            </a:endParaRPr>
          </a:p>
        </p:txBody>
      </p:sp>
      <p:sp>
        <p:nvSpPr>
          <p:cNvPr id="15" name="椭圆 14"/>
          <p:cNvSpPr/>
          <p:nvPr/>
        </p:nvSpPr>
        <p:spPr>
          <a:xfrm>
            <a:off x="9972589" y="-1693533"/>
            <a:ext cx="4564161" cy="456416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457864" y="-5269962"/>
            <a:ext cx="6404901" cy="640490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4567530" y="2076423"/>
            <a:ext cx="5891657" cy="646331"/>
          </a:xfrm>
          <a:prstGeom prst="rect">
            <a:avLst/>
          </a:prstGeom>
          <a:noFill/>
        </p:spPr>
        <p:txBody>
          <a:bodyPr wrap="square" rtlCol="0">
            <a:spAutoFit/>
          </a:bodyPr>
          <a:lstStyle/>
          <a:p>
            <a:r>
              <a:rPr lang="zh-CN" altLang="en-US" sz="3600" dirty="0">
                <a:solidFill>
                  <a:schemeClr val="tx1">
                    <a:lumMod val="65000"/>
                    <a:lumOff val="35000"/>
                  </a:schemeClr>
                </a:solidFill>
                <a:cs typeface="+mn-ea"/>
                <a:sym typeface="+mn-lt"/>
              </a:rPr>
              <a:t>如何把控好团队管理的执行</a:t>
            </a:r>
            <a:endParaRPr lang="zh-CN" altLang="en-US" sz="3600"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40000">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14:bounceEnd="40000">
                                          <p:cBhvr additive="base">
                                            <p:cTn id="7" dur="500" fill="hold"/>
                                            <p:tgtEl>
                                              <p:spTgt spid="16"/>
                                            </p:tgtEl>
                                            <p:attrNameLst>
                                              <p:attrName>ppt_x</p:attrName>
                                            </p:attrNameLst>
                                          </p:cBhvr>
                                          <p:tavLst>
                                            <p:tav tm="0">
                                              <p:val>
                                                <p:strVal val="#ppt_x"/>
                                              </p:val>
                                            </p:tav>
                                            <p:tav tm="100000">
                                              <p:val>
                                                <p:strVal val="#ppt_x"/>
                                              </p:val>
                                            </p:tav>
                                          </p:tavLst>
                                        </p:anim>
                                        <p:anim calcmode="lin" valueType="num" p14:bounceEnd="40000">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4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4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40000">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14:presetBounceEnd="40000">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14:bounceEnd="40000">
                                          <p:cBhvr additive="base">
                                            <p:cTn id="28"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14:presetBounceEnd="42000">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14:bounceEnd="42000">
                                          <p:cBhvr additive="base">
                                            <p:cTn id="32" dur="500" fill="hold"/>
                                            <p:tgtEl>
                                              <p:spTgt spid="5"/>
                                            </p:tgtEl>
                                            <p:attrNameLst>
                                              <p:attrName>ppt_x</p:attrName>
                                            </p:attrNameLst>
                                          </p:cBhvr>
                                          <p:tavLst>
                                            <p:tav tm="0">
                                              <p:val>
                                                <p:strVal val="#ppt_x"/>
                                              </p:val>
                                            </p:tav>
                                            <p:tav tm="100000">
                                              <p:val>
                                                <p:strVal val="#ppt_x"/>
                                              </p:val>
                                            </p:tav>
                                          </p:tavLst>
                                        </p:anim>
                                        <p:anim calcmode="lin" valueType="num" p14:bounceEnd="42000">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13" name="矩形 12"/>
          <p:cNvSpPr/>
          <p:nvPr/>
        </p:nvSpPr>
        <p:spPr>
          <a:xfrm>
            <a:off x="-1" y="11198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757944" y="1289009"/>
            <a:ext cx="8671106" cy="584775"/>
          </a:xfrm>
          <a:prstGeom prst="rect">
            <a:avLst/>
          </a:prstGeom>
          <a:noFill/>
        </p:spPr>
        <p:txBody>
          <a:bodyPr wrap="square" rtlCol="0">
            <a:spAutoFit/>
          </a:bodyPr>
          <a:lstStyle/>
          <a:p>
            <a:r>
              <a:rPr lang="zh-CN" altLang="en-US" sz="3200" dirty="0">
                <a:solidFill>
                  <a:srgbClr val="857961"/>
                </a:solidFill>
                <a:cs typeface="+mn-ea"/>
                <a:sym typeface="+mn-lt"/>
              </a:rPr>
              <a:t> </a:t>
            </a:r>
            <a:r>
              <a:rPr lang="zh-CN" altLang="en-US" sz="3200" dirty="0" smtClean="0">
                <a:solidFill>
                  <a:srgbClr val="857961"/>
                </a:solidFill>
                <a:cs typeface="+mn-ea"/>
                <a:sym typeface="+mn-lt"/>
              </a:rPr>
              <a:t>优品、 </a:t>
            </a:r>
            <a:r>
              <a:rPr lang="zh-CN" altLang="en-US" sz="3200" dirty="0">
                <a:solidFill>
                  <a:srgbClr val="857961"/>
                </a:solidFill>
                <a:cs typeface="+mn-ea"/>
                <a:sym typeface="+mn-lt"/>
              </a:rPr>
              <a:t>了解团队发展各阶段的特点，统筹大局</a:t>
            </a:r>
            <a:endParaRPr lang="zh-CN" altLang="en-US" sz="3200" dirty="0">
              <a:solidFill>
                <a:srgbClr val="857961"/>
              </a:solidFill>
              <a:cs typeface="+mn-ea"/>
              <a:sym typeface="+mn-lt"/>
            </a:endParaRPr>
          </a:p>
        </p:txBody>
      </p:sp>
      <p:grpSp>
        <p:nvGrpSpPr>
          <p:cNvPr id="15" name="组合 14"/>
          <p:cNvGrpSpPr/>
          <p:nvPr/>
        </p:nvGrpSpPr>
        <p:grpSpPr>
          <a:xfrm>
            <a:off x="935932" y="2020342"/>
            <a:ext cx="8493118" cy="144711"/>
            <a:chOff x="1089032" y="2284316"/>
            <a:chExt cx="8493118" cy="144711"/>
          </a:xfrm>
        </p:grpSpPr>
        <p:cxnSp>
          <p:nvCxnSpPr>
            <p:cNvPr id="16" name="直接连接符 15"/>
            <p:cNvCxnSpPr/>
            <p:nvPr/>
          </p:nvCxnSpPr>
          <p:spPr>
            <a:xfrm>
              <a:off x="1089033" y="2284316"/>
              <a:ext cx="8493117"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3" name="组合 32"/>
          <p:cNvGrpSpPr/>
          <p:nvPr/>
        </p:nvGrpSpPr>
        <p:grpSpPr>
          <a:xfrm>
            <a:off x="935932" y="2724828"/>
            <a:ext cx="5725390" cy="1254588"/>
            <a:chOff x="935932" y="2435751"/>
            <a:chExt cx="5725390" cy="1254588"/>
          </a:xfrm>
        </p:grpSpPr>
        <p:grpSp>
          <p:nvGrpSpPr>
            <p:cNvPr id="30" name="组合 29"/>
            <p:cNvGrpSpPr/>
            <p:nvPr/>
          </p:nvGrpSpPr>
          <p:grpSpPr>
            <a:xfrm>
              <a:off x="935932" y="2435751"/>
              <a:ext cx="1053772" cy="1254588"/>
              <a:chOff x="935931" y="2362200"/>
              <a:chExt cx="1053772" cy="1254588"/>
            </a:xfrm>
          </p:grpSpPr>
          <p:sp>
            <p:nvSpPr>
              <p:cNvPr id="19" name="82 Pentágono"/>
              <p:cNvSpPr/>
              <p:nvPr/>
            </p:nvSpPr>
            <p:spPr bwMode="auto">
              <a:xfrm>
                <a:off x="935932" y="2433881"/>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形成</a:t>
                </a:r>
                <a:endParaRPr lang="es-SV" sz="2400" dirty="0">
                  <a:solidFill>
                    <a:schemeClr val="bg1"/>
                  </a:solidFill>
                  <a:effectLst>
                    <a:outerShdw blurRad="38100" dist="38100" dir="2700000" algn="tl">
                      <a:srgbClr val="000000">
                        <a:alpha val="43137"/>
                      </a:srgbClr>
                    </a:outerShdw>
                  </a:effectLst>
                  <a:cs typeface="+mn-ea"/>
                  <a:sym typeface="+mn-lt"/>
                </a:endParaRPr>
              </a:p>
            </p:txBody>
          </p:sp>
          <p:cxnSp>
            <p:nvCxnSpPr>
              <p:cNvPr id="26" name="直接连接符 25"/>
              <p:cNvCxnSpPr/>
              <p:nvPr/>
            </p:nvCxnSpPr>
            <p:spPr>
              <a:xfrm>
                <a:off x="935932" y="2362200"/>
                <a:ext cx="0" cy="1254588"/>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28" name="82 Pentágono"/>
              <p:cNvSpPr/>
              <p:nvPr/>
            </p:nvSpPr>
            <p:spPr bwMode="auto">
              <a:xfrm>
                <a:off x="935931" y="3013890"/>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措施</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31" name="Text Box 13"/>
            <p:cNvSpPr txBox="1">
              <a:spLocks noChangeArrowheads="1"/>
            </p:cNvSpPr>
            <p:nvPr/>
          </p:nvSpPr>
          <p:spPr bwMode="auto">
            <a:xfrm>
              <a:off x="1989703" y="2626895"/>
              <a:ext cx="46716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400" dirty="0">
                  <a:solidFill>
                    <a:schemeClr val="tx1">
                      <a:lumMod val="65000"/>
                      <a:lumOff val="35000"/>
                    </a:schemeClr>
                  </a:solidFill>
                  <a:cs typeface="+mn-ea"/>
                  <a:sym typeface="+mn-lt"/>
                </a:rPr>
                <a:t>对团队规则不熟悉，彼此陌生，相互猜疑，未能明确目标。</a:t>
              </a:r>
              <a:endParaRPr lang="zh-CN" altLang="en-US" sz="1400" dirty="0">
                <a:solidFill>
                  <a:schemeClr val="tx1">
                    <a:lumMod val="65000"/>
                    <a:lumOff val="35000"/>
                  </a:schemeClr>
                </a:solidFill>
                <a:cs typeface="+mn-ea"/>
                <a:sym typeface="+mn-lt"/>
              </a:endParaRPr>
            </a:p>
          </p:txBody>
        </p:sp>
        <p:sp>
          <p:nvSpPr>
            <p:cNvPr id="32" name="Text Box 13"/>
            <p:cNvSpPr txBox="1">
              <a:spLocks noChangeArrowheads="1"/>
            </p:cNvSpPr>
            <p:nvPr/>
          </p:nvSpPr>
          <p:spPr bwMode="auto">
            <a:xfrm>
              <a:off x="1989703" y="3156289"/>
              <a:ext cx="46716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400" dirty="0">
                  <a:solidFill>
                    <a:schemeClr val="tx1">
                      <a:lumMod val="65000"/>
                      <a:lumOff val="35000"/>
                    </a:schemeClr>
                  </a:solidFill>
                  <a:cs typeface="+mn-ea"/>
                  <a:sym typeface="+mn-lt"/>
                </a:rPr>
                <a:t>合适的人选，确定目标  </a:t>
              </a:r>
              <a:r>
                <a:rPr lang="en-US" altLang="zh-CN" sz="1400" dirty="0">
                  <a:solidFill>
                    <a:schemeClr val="tx1">
                      <a:lumMod val="65000"/>
                      <a:lumOff val="35000"/>
                    </a:schemeClr>
                  </a:solidFill>
                  <a:cs typeface="+mn-ea"/>
                  <a:sym typeface="+mn-lt"/>
                </a:rPr>
                <a:t>/</a:t>
              </a:r>
              <a:r>
                <a:rPr lang="zh-CN" altLang="en-US" sz="1400" dirty="0">
                  <a:solidFill>
                    <a:schemeClr val="tx1">
                      <a:lumMod val="65000"/>
                      <a:lumOff val="35000"/>
                    </a:schemeClr>
                  </a:solidFill>
                  <a:cs typeface="+mn-ea"/>
                  <a:sym typeface="+mn-lt"/>
                </a:rPr>
                <a:t>运用团队活动，展开小组讨论</a:t>
              </a:r>
              <a:endParaRPr lang="zh-CN" altLang="en-US" sz="1400" dirty="0">
                <a:solidFill>
                  <a:schemeClr val="tx1">
                    <a:lumMod val="65000"/>
                    <a:lumOff val="35000"/>
                  </a:schemeClr>
                </a:solidFill>
                <a:cs typeface="+mn-ea"/>
                <a:sym typeface="+mn-lt"/>
              </a:endParaRPr>
            </a:p>
          </p:txBody>
        </p:sp>
      </p:grpSp>
      <p:grpSp>
        <p:nvGrpSpPr>
          <p:cNvPr id="34" name="组合 33"/>
          <p:cNvGrpSpPr/>
          <p:nvPr/>
        </p:nvGrpSpPr>
        <p:grpSpPr>
          <a:xfrm>
            <a:off x="935932" y="4648038"/>
            <a:ext cx="5725390" cy="1269947"/>
            <a:chOff x="935932" y="2435751"/>
            <a:chExt cx="5725390" cy="1269947"/>
          </a:xfrm>
        </p:grpSpPr>
        <p:grpSp>
          <p:nvGrpSpPr>
            <p:cNvPr id="35" name="组合 34"/>
            <p:cNvGrpSpPr/>
            <p:nvPr/>
          </p:nvGrpSpPr>
          <p:grpSpPr>
            <a:xfrm>
              <a:off x="935932" y="2435751"/>
              <a:ext cx="1053772" cy="1254588"/>
              <a:chOff x="935931" y="2362200"/>
              <a:chExt cx="1053772" cy="1254588"/>
            </a:xfrm>
          </p:grpSpPr>
          <p:sp>
            <p:nvSpPr>
              <p:cNvPr id="38" name="82 Pentágono"/>
              <p:cNvSpPr/>
              <p:nvPr/>
            </p:nvSpPr>
            <p:spPr bwMode="auto">
              <a:xfrm>
                <a:off x="935932" y="2433881"/>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动荡</a:t>
                </a:r>
                <a:endParaRPr lang="es-SV" sz="2400" dirty="0">
                  <a:solidFill>
                    <a:schemeClr val="bg1"/>
                  </a:solidFill>
                  <a:effectLst>
                    <a:outerShdw blurRad="38100" dist="38100" dir="2700000" algn="tl">
                      <a:srgbClr val="000000">
                        <a:alpha val="43137"/>
                      </a:srgbClr>
                    </a:outerShdw>
                  </a:effectLst>
                  <a:cs typeface="+mn-ea"/>
                  <a:sym typeface="+mn-lt"/>
                </a:endParaRPr>
              </a:p>
            </p:txBody>
          </p:sp>
          <p:cxnSp>
            <p:nvCxnSpPr>
              <p:cNvPr id="39" name="直接连接符 38"/>
              <p:cNvCxnSpPr/>
              <p:nvPr/>
            </p:nvCxnSpPr>
            <p:spPr>
              <a:xfrm>
                <a:off x="935932" y="2362200"/>
                <a:ext cx="0" cy="1254588"/>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40" name="82 Pentágono"/>
              <p:cNvSpPr/>
              <p:nvPr/>
            </p:nvSpPr>
            <p:spPr bwMode="auto">
              <a:xfrm>
                <a:off x="935931" y="3013890"/>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措施</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36" name="Text Box 13"/>
            <p:cNvSpPr txBox="1">
              <a:spLocks noChangeArrowheads="1"/>
            </p:cNvSpPr>
            <p:nvPr/>
          </p:nvSpPr>
          <p:spPr bwMode="auto">
            <a:xfrm>
              <a:off x="1989703" y="2626895"/>
              <a:ext cx="46716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400" dirty="0">
                  <a:solidFill>
                    <a:schemeClr val="tx1">
                      <a:lumMod val="65000"/>
                      <a:lumOff val="35000"/>
                    </a:schemeClr>
                  </a:solidFill>
                  <a:cs typeface="+mn-ea"/>
                  <a:sym typeface="+mn-lt"/>
                </a:rPr>
                <a:t>成员为个人利益，团队目标，各自的角色争论，关系紧张</a:t>
              </a:r>
              <a:endParaRPr lang="zh-CN" altLang="en-US" sz="1400" dirty="0">
                <a:solidFill>
                  <a:schemeClr val="tx1">
                    <a:lumMod val="65000"/>
                    <a:lumOff val="35000"/>
                  </a:schemeClr>
                </a:solidFill>
                <a:cs typeface="+mn-ea"/>
                <a:sym typeface="+mn-lt"/>
              </a:endParaRPr>
            </a:p>
          </p:txBody>
        </p:sp>
        <p:sp>
          <p:nvSpPr>
            <p:cNvPr id="37" name="Text Box 13"/>
            <p:cNvSpPr txBox="1">
              <a:spLocks noChangeArrowheads="1"/>
            </p:cNvSpPr>
            <p:nvPr/>
          </p:nvSpPr>
          <p:spPr bwMode="auto">
            <a:xfrm>
              <a:off x="1989703" y="3005122"/>
              <a:ext cx="4671619"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调整工作内容及角色，开放沟通渠道，共享信息，领导建立威信，沟通会议</a:t>
              </a:r>
              <a:endParaRPr lang="zh-CN" altLang="en-US" sz="1400" dirty="0">
                <a:solidFill>
                  <a:schemeClr val="tx1">
                    <a:lumMod val="65000"/>
                    <a:lumOff val="35000"/>
                  </a:schemeClr>
                </a:solidFill>
                <a:cs typeface="+mn-ea"/>
                <a:sym typeface="+mn-lt"/>
              </a:endParaRPr>
            </a:p>
          </p:txBody>
        </p:sp>
      </p:grpSp>
      <p:grpSp>
        <p:nvGrpSpPr>
          <p:cNvPr id="41" name="组合 40"/>
          <p:cNvGrpSpPr/>
          <p:nvPr/>
        </p:nvGrpSpPr>
        <p:grpSpPr>
          <a:xfrm>
            <a:off x="6768362" y="2628472"/>
            <a:ext cx="4318739" cy="1460041"/>
            <a:chOff x="935932" y="2339395"/>
            <a:chExt cx="4318739" cy="1460041"/>
          </a:xfrm>
        </p:grpSpPr>
        <p:grpSp>
          <p:nvGrpSpPr>
            <p:cNvPr id="42" name="组合 41"/>
            <p:cNvGrpSpPr/>
            <p:nvPr/>
          </p:nvGrpSpPr>
          <p:grpSpPr>
            <a:xfrm>
              <a:off x="935932" y="2435751"/>
              <a:ext cx="1053772" cy="1254588"/>
              <a:chOff x="935931" y="2362200"/>
              <a:chExt cx="1053772" cy="1254588"/>
            </a:xfrm>
          </p:grpSpPr>
          <p:sp>
            <p:nvSpPr>
              <p:cNvPr id="45" name="82 Pentágono"/>
              <p:cNvSpPr/>
              <p:nvPr/>
            </p:nvSpPr>
            <p:spPr bwMode="auto">
              <a:xfrm>
                <a:off x="935932" y="2433881"/>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规范</a:t>
                </a:r>
                <a:endParaRPr lang="es-SV" sz="2400" dirty="0">
                  <a:solidFill>
                    <a:schemeClr val="bg1"/>
                  </a:solidFill>
                  <a:effectLst>
                    <a:outerShdw blurRad="38100" dist="38100" dir="2700000" algn="tl">
                      <a:srgbClr val="000000">
                        <a:alpha val="43137"/>
                      </a:srgbClr>
                    </a:outerShdw>
                  </a:effectLst>
                  <a:cs typeface="+mn-ea"/>
                  <a:sym typeface="+mn-lt"/>
                </a:endParaRPr>
              </a:p>
            </p:txBody>
          </p:sp>
          <p:cxnSp>
            <p:nvCxnSpPr>
              <p:cNvPr id="46" name="直接连接符 45"/>
              <p:cNvCxnSpPr/>
              <p:nvPr/>
            </p:nvCxnSpPr>
            <p:spPr>
              <a:xfrm>
                <a:off x="935932" y="2362200"/>
                <a:ext cx="0" cy="1254588"/>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47" name="82 Pentágono"/>
              <p:cNvSpPr/>
              <p:nvPr/>
            </p:nvSpPr>
            <p:spPr bwMode="auto">
              <a:xfrm>
                <a:off x="935931" y="3013890"/>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措施</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43" name="Text Box 13"/>
            <p:cNvSpPr txBox="1">
              <a:spLocks noChangeArrowheads="1"/>
            </p:cNvSpPr>
            <p:nvPr/>
          </p:nvSpPr>
          <p:spPr bwMode="auto">
            <a:xfrm>
              <a:off x="1989703" y="2339395"/>
              <a:ext cx="3264968"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成员开始合作，团队内部达到平衡，行为受到团队规范约束，协作正常</a:t>
              </a:r>
              <a:endParaRPr lang="zh-CN" altLang="en-US" sz="1400" dirty="0">
                <a:solidFill>
                  <a:schemeClr val="tx1">
                    <a:lumMod val="65000"/>
                    <a:lumOff val="35000"/>
                  </a:schemeClr>
                </a:solidFill>
                <a:cs typeface="+mn-ea"/>
                <a:sym typeface="+mn-lt"/>
              </a:endParaRPr>
            </a:p>
          </p:txBody>
        </p:sp>
        <p:sp>
          <p:nvSpPr>
            <p:cNvPr id="44" name="Text Box 13"/>
            <p:cNvSpPr txBox="1">
              <a:spLocks noChangeArrowheads="1"/>
            </p:cNvSpPr>
            <p:nvPr/>
          </p:nvSpPr>
          <p:spPr bwMode="auto">
            <a:xfrm>
              <a:off x="1989703" y="3098860"/>
              <a:ext cx="3264968"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措施    执行或者修订执行方案  修正工作模式  建立团队忠诚</a:t>
              </a:r>
              <a:endParaRPr lang="zh-CN" altLang="en-US" sz="1400" dirty="0">
                <a:solidFill>
                  <a:schemeClr val="tx1">
                    <a:lumMod val="65000"/>
                    <a:lumOff val="35000"/>
                  </a:schemeClr>
                </a:solidFill>
                <a:cs typeface="+mn-ea"/>
                <a:sym typeface="+mn-lt"/>
              </a:endParaRPr>
            </a:p>
          </p:txBody>
        </p:sp>
      </p:grpSp>
      <p:grpSp>
        <p:nvGrpSpPr>
          <p:cNvPr id="48" name="组合 47"/>
          <p:cNvGrpSpPr/>
          <p:nvPr/>
        </p:nvGrpSpPr>
        <p:grpSpPr>
          <a:xfrm>
            <a:off x="6768362" y="4648038"/>
            <a:ext cx="4292429" cy="1254588"/>
            <a:chOff x="935932" y="2435751"/>
            <a:chExt cx="4292429" cy="1254588"/>
          </a:xfrm>
        </p:grpSpPr>
        <p:grpSp>
          <p:nvGrpSpPr>
            <p:cNvPr id="49" name="组合 48"/>
            <p:cNvGrpSpPr/>
            <p:nvPr/>
          </p:nvGrpSpPr>
          <p:grpSpPr>
            <a:xfrm>
              <a:off x="935932" y="2435751"/>
              <a:ext cx="1053772" cy="1254588"/>
              <a:chOff x="935931" y="2362200"/>
              <a:chExt cx="1053772" cy="1254588"/>
            </a:xfrm>
          </p:grpSpPr>
          <p:sp>
            <p:nvSpPr>
              <p:cNvPr id="52" name="82 Pentágono"/>
              <p:cNvSpPr/>
              <p:nvPr/>
            </p:nvSpPr>
            <p:spPr bwMode="auto">
              <a:xfrm>
                <a:off x="935932" y="2433881"/>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表现</a:t>
                </a:r>
                <a:endParaRPr lang="es-SV" sz="2400" dirty="0">
                  <a:solidFill>
                    <a:schemeClr val="bg1"/>
                  </a:solidFill>
                  <a:effectLst>
                    <a:outerShdw blurRad="38100" dist="38100" dir="2700000" algn="tl">
                      <a:srgbClr val="000000">
                        <a:alpha val="43137"/>
                      </a:srgbClr>
                    </a:outerShdw>
                  </a:effectLst>
                  <a:cs typeface="+mn-ea"/>
                  <a:sym typeface="+mn-lt"/>
                </a:endParaRPr>
              </a:p>
            </p:txBody>
          </p:sp>
          <p:cxnSp>
            <p:nvCxnSpPr>
              <p:cNvPr id="53" name="直接连接符 52"/>
              <p:cNvCxnSpPr/>
              <p:nvPr/>
            </p:nvCxnSpPr>
            <p:spPr>
              <a:xfrm>
                <a:off x="935932" y="2362200"/>
                <a:ext cx="0" cy="1254588"/>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54" name="82 Pentágono"/>
              <p:cNvSpPr/>
              <p:nvPr/>
            </p:nvSpPr>
            <p:spPr bwMode="auto">
              <a:xfrm>
                <a:off x="935931" y="3013890"/>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措施</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50" name="Text Box 13"/>
            <p:cNvSpPr txBox="1">
              <a:spLocks noChangeArrowheads="1"/>
            </p:cNvSpPr>
            <p:nvPr/>
          </p:nvSpPr>
          <p:spPr bwMode="auto">
            <a:xfrm>
              <a:off x="2096744" y="2451160"/>
              <a:ext cx="3131617"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发展成熟，能发挥功能，学会面对挑战，解决问题</a:t>
              </a:r>
              <a:endParaRPr lang="zh-CN" altLang="en-US" sz="1400" dirty="0">
                <a:solidFill>
                  <a:schemeClr val="tx1">
                    <a:lumMod val="65000"/>
                    <a:lumOff val="35000"/>
                  </a:schemeClr>
                </a:solidFill>
                <a:cs typeface="+mn-ea"/>
                <a:sym typeface="+mn-lt"/>
              </a:endParaRPr>
            </a:p>
          </p:txBody>
        </p:sp>
        <p:sp>
          <p:nvSpPr>
            <p:cNvPr id="51" name="Text Box 13"/>
            <p:cNvSpPr txBox="1">
              <a:spLocks noChangeArrowheads="1"/>
            </p:cNvSpPr>
            <p:nvPr/>
          </p:nvSpPr>
          <p:spPr bwMode="auto">
            <a:xfrm>
              <a:off x="2096745" y="3203797"/>
              <a:ext cx="29864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1400" dirty="0">
                  <a:solidFill>
                    <a:schemeClr val="tx1">
                      <a:lumMod val="65000"/>
                      <a:lumOff val="35000"/>
                    </a:schemeClr>
                  </a:solidFill>
                  <a:cs typeface="+mn-ea"/>
                  <a:sym typeface="+mn-lt"/>
                </a:rPr>
                <a:t>适当鼓励、保持效率、加强沟通</a:t>
              </a:r>
              <a:endParaRPr lang="zh-CN" altLang="en-US" sz="1400" dirty="0">
                <a:solidFill>
                  <a:schemeClr val="tx1">
                    <a:lumMod val="65000"/>
                    <a:lumOff val="35000"/>
                  </a:schemeClr>
                </a:solidFill>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left)">
                                          <p:cBhvr>
                                            <p:cTn id="24" dur="500"/>
                                            <p:tgtEl>
                                              <p:spTgt spid="33"/>
                                            </p:tgtEl>
                                          </p:cBhvr>
                                        </p:animEffect>
                                      </p:childTnLst>
                                    </p:cTn>
                                  </p:par>
                                  <p:par>
                                    <p:cTn id="25" presetID="22" presetClass="entr" presetSubtype="8"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500"/>
                                            <p:tgtEl>
                                              <p:spTgt spid="34"/>
                                            </p:tgtEl>
                                          </p:cBhvr>
                                        </p:animEffect>
                                      </p:childTnLst>
                                    </p:cTn>
                                  </p:par>
                                  <p:par>
                                    <p:cTn id="28" presetID="22" presetClass="entr" presetSubtype="8" fill="hold"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wipe(left)">
                                          <p:cBhvr>
                                            <p:cTn id="30" dur="500"/>
                                            <p:tgtEl>
                                              <p:spTgt spid="41"/>
                                            </p:tgtEl>
                                          </p:cBhvr>
                                        </p:animEffect>
                                      </p:childTnLst>
                                    </p:cTn>
                                  </p:par>
                                  <p:par>
                                    <p:cTn id="31" presetID="22" presetClass="entr" presetSubtype="8" fill="hold" nodeType="with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left)">
                                          <p:cBhvr>
                                            <p:cTn id="24" dur="500"/>
                                            <p:tgtEl>
                                              <p:spTgt spid="33"/>
                                            </p:tgtEl>
                                          </p:cBhvr>
                                        </p:animEffect>
                                      </p:childTnLst>
                                    </p:cTn>
                                  </p:par>
                                  <p:par>
                                    <p:cTn id="25" presetID="22" presetClass="entr" presetSubtype="8"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500"/>
                                            <p:tgtEl>
                                              <p:spTgt spid="34"/>
                                            </p:tgtEl>
                                          </p:cBhvr>
                                        </p:animEffect>
                                      </p:childTnLst>
                                    </p:cTn>
                                  </p:par>
                                  <p:par>
                                    <p:cTn id="28" presetID="22" presetClass="entr" presetSubtype="8" fill="hold"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wipe(left)">
                                          <p:cBhvr>
                                            <p:cTn id="30" dur="500"/>
                                            <p:tgtEl>
                                              <p:spTgt spid="41"/>
                                            </p:tgtEl>
                                          </p:cBhvr>
                                        </p:animEffect>
                                      </p:childTnLst>
                                    </p:cTn>
                                  </p:par>
                                  <p:par>
                                    <p:cTn id="31" presetID="22" presetClass="entr" presetSubtype="8" fill="hold" nodeType="with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rotWithShape="1">
          <a:blip r:embed="rId1" cstate="screen"/>
          <a:srcRect l="31345" r="35907"/>
          <a:stretch>
            <a:fillRect/>
          </a:stretch>
        </p:blipFill>
        <p:spPr>
          <a:xfrm>
            <a:off x="0" y="0"/>
            <a:ext cx="3368843" cy="6858000"/>
          </a:xfrm>
          <a:prstGeom prst="rect">
            <a:avLst/>
          </a:prstGeom>
        </p:spPr>
      </p:pic>
      <p:sp>
        <p:nvSpPr>
          <p:cNvPr id="3" name="矩形 2"/>
          <p:cNvSpPr/>
          <p:nvPr/>
        </p:nvSpPr>
        <p:spPr>
          <a:xfrm>
            <a:off x="3368843" y="0"/>
            <a:ext cx="1509858" cy="6894513"/>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 name="组合 6"/>
          <p:cNvGrpSpPr/>
          <p:nvPr/>
        </p:nvGrpSpPr>
        <p:grpSpPr>
          <a:xfrm>
            <a:off x="5085348" y="1551687"/>
            <a:ext cx="818147" cy="461804"/>
            <a:chOff x="6737685" y="882316"/>
            <a:chExt cx="1093628" cy="617300"/>
          </a:xfrm>
        </p:grpSpPr>
        <p:sp>
          <p:nvSpPr>
            <p:cNvPr id="5" name="等腰三角形 4"/>
            <p:cNvSpPr/>
            <p:nvPr/>
          </p:nvSpPr>
          <p:spPr>
            <a:xfrm rot="5400000">
              <a:off x="7256586" y="924888"/>
              <a:ext cx="617300" cy="532155"/>
            </a:xfrm>
            <a:prstGeom prst="triangl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等腰三角形 5"/>
            <p:cNvSpPr/>
            <p:nvPr/>
          </p:nvSpPr>
          <p:spPr>
            <a:xfrm rot="5400000">
              <a:off x="6695113" y="924888"/>
              <a:ext cx="617300" cy="532155"/>
            </a:xfrm>
            <a:prstGeom prst="triangl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5903496" y="1551686"/>
            <a:ext cx="5459842" cy="866274"/>
            <a:chOff x="6304547" y="1124862"/>
            <a:chExt cx="5165558" cy="866274"/>
          </a:xfrm>
        </p:grpSpPr>
        <p:sp>
          <p:nvSpPr>
            <p:cNvPr id="8" name="矩形 7"/>
            <p:cNvSpPr/>
            <p:nvPr/>
          </p:nvSpPr>
          <p:spPr>
            <a:xfrm>
              <a:off x="6304547" y="1124862"/>
              <a:ext cx="5165558" cy="866274"/>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cs typeface="+mn-ea"/>
                <a:sym typeface="+mn-lt"/>
              </a:endParaRPr>
            </a:p>
          </p:txBody>
        </p:sp>
        <p:sp>
          <p:nvSpPr>
            <p:cNvPr id="9" name="文本框 8"/>
            <p:cNvSpPr txBox="1"/>
            <p:nvPr/>
          </p:nvSpPr>
          <p:spPr>
            <a:xfrm>
              <a:off x="6304547" y="1143619"/>
              <a:ext cx="994611" cy="830997"/>
            </a:xfrm>
            <a:prstGeom prst="rect">
              <a:avLst/>
            </a:prstGeom>
            <a:noFill/>
          </p:spPr>
          <p:txBody>
            <a:bodyPr wrap="square" rtlCol="0">
              <a:spAutoFit/>
            </a:bodyPr>
            <a:lstStyle/>
            <a:p>
              <a:r>
                <a:rPr lang="en-US" altLang="zh-CN" sz="4800" b="1" dirty="0" smtClean="0">
                  <a:solidFill>
                    <a:srgbClr val="857961"/>
                  </a:solidFill>
                  <a:cs typeface="+mn-ea"/>
                  <a:sym typeface="+mn-lt"/>
                </a:rPr>
                <a:t>01</a:t>
              </a:r>
              <a:endParaRPr lang="zh-CN" altLang="en-US" sz="4800" b="1" dirty="0">
                <a:solidFill>
                  <a:srgbClr val="857961"/>
                </a:solidFill>
                <a:cs typeface="+mn-ea"/>
                <a:sym typeface="+mn-lt"/>
              </a:endParaRPr>
            </a:p>
          </p:txBody>
        </p:sp>
        <p:sp>
          <p:nvSpPr>
            <p:cNvPr id="10" name="文本框 9"/>
            <p:cNvSpPr txBox="1"/>
            <p:nvPr/>
          </p:nvSpPr>
          <p:spPr>
            <a:xfrm>
              <a:off x="7299158" y="1296389"/>
              <a:ext cx="4086770" cy="461665"/>
            </a:xfrm>
            <a:prstGeom prst="rect">
              <a:avLst/>
            </a:prstGeom>
            <a:noFill/>
          </p:spPr>
          <p:txBody>
            <a:bodyPr wrap="square" rtlCol="0">
              <a:spAutoFit/>
            </a:bodyPr>
            <a:lstStyle/>
            <a:p>
              <a:r>
                <a:rPr lang="zh-CN" altLang="en-US" sz="2400" b="1" dirty="0">
                  <a:solidFill>
                    <a:schemeClr val="tx1">
                      <a:lumMod val="65000"/>
                      <a:lumOff val="35000"/>
                    </a:schemeClr>
                  </a:solidFill>
                  <a:cs typeface="+mn-ea"/>
                  <a:sym typeface="+mn-lt"/>
                </a:rPr>
                <a:t>关于团队和团队精神</a:t>
              </a:r>
              <a:endParaRPr lang="zh-CN" altLang="en-US" sz="2400" b="1" dirty="0">
                <a:solidFill>
                  <a:schemeClr val="tx1">
                    <a:lumMod val="65000"/>
                    <a:lumOff val="35000"/>
                  </a:schemeClr>
                </a:solidFill>
                <a:cs typeface="+mn-ea"/>
                <a:sym typeface="+mn-lt"/>
              </a:endParaRPr>
            </a:p>
          </p:txBody>
        </p:sp>
      </p:grpSp>
      <p:grpSp>
        <p:nvGrpSpPr>
          <p:cNvPr id="15" name="组合 14"/>
          <p:cNvGrpSpPr/>
          <p:nvPr/>
        </p:nvGrpSpPr>
        <p:grpSpPr>
          <a:xfrm>
            <a:off x="5903496" y="2871042"/>
            <a:ext cx="5459842" cy="866274"/>
            <a:chOff x="6304547" y="1124862"/>
            <a:chExt cx="5165558" cy="866274"/>
          </a:xfrm>
        </p:grpSpPr>
        <p:sp>
          <p:nvSpPr>
            <p:cNvPr id="16" name="矩形 15"/>
            <p:cNvSpPr/>
            <p:nvPr/>
          </p:nvSpPr>
          <p:spPr>
            <a:xfrm>
              <a:off x="6304547" y="1124862"/>
              <a:ext cx="5165558" cy="866274"/>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cs typeface="+mn-ea"/>
                <a:sym typeface="+mn-lt"/>
              </a:endParaRPr>
            </a:p>
          </p:txBody>
        </p:sp>
        <p:sp>
          <p:nvSpPr>
            <p:cNvPr id="17" name="文本框 16"/>
            <p:cNvSpPr txBox="1"/>
            <p:nvPr/>
          </p:nvSpPr>
          <p:spPr>
            <a:xfrm>
              <a:off x="6304547" y="1143619"/>
              <a:ext cx="994611" cy="830997"/>
            </a:xfrm>
            <a:prstGeom prst="rect">
              <a:avLst/>
            </a:prstGeom>
            <a:noFill/>
          </p:spPr>
          <p:txBody>
            <a:bodyPr wrap="square" rtlCol="0">
              <a:spAutoFit/>
            </a:bodyPr>
            <a:lstStyle/>
            <a:p>
              <a:r>
                <a:rPr lang="en-US" altLang="zh-CN" sz="4800" b="1" dirty="0" smtClean="0">
                  <a:solidFill>
                    <a:srgbClr val="857961"/>
                  </a:solidFill>
                  <a:cs typeface="+mn-ea"/>
                  <a:sym typeface="+mn-lt"/>
                </a:rPr>
                <a:t>02</a:t>
              </a:r>
              <a:endParaRPr lang="zh-CN" altLang="en-US" sz="4800" b="1" dirty="0">
                <a:solidFill>
                  <a:srgbClr val="857961"/>
                </a:solidFill>
                <a:cs typeface="+mn-ea"/>
                <a:sym typeface="+mn-lt"/>
              </a:endParaRPr>
            </a:p>
          </p:txBody>
        </p:sp>
        <p:sp>
          <p:nvSpPr>
            <p:cNvPr id="18" name="文本框 17"/>
            <p:cNvSpPr txBox="1"/>
            <p:nvPr/>
          </p:nvSpPr>
          <p:spPr>
            <a:xfrm>
              <a:off x="7299158" y="1296389"/>
              <a:ext cx="4086770" cy="461665"/>
            </a:xfrm>
            <a:prstGeom prst="rect">
              <a:avLst/>
            </a:prstGeom>
            <a:noFill/>
          </p:spPr>
          <p:txBody>
            <a:bodyPr wrap="square" rtlCol="0">
              <a:spAutoFit/>
            </a:bodyPr>
            <a:lstStyle/>
            <a:p>
              <a:r>
                <a:rPr lang="zh-CN" altLang="en-US" sz="2400" b="1" dirty="0">
                  <a:solidFill>
                    <a:schemeClr val="tx1">
                      <a:lumMod val="65000"/>
                      <a:lumOff val="35000"/>
                    </a:schemeClr>
                  </a:solidFill>
                  <a:cs typeface="+mn-ea"/>
                  <a:sym typeface="+mn-lt"/>
                </a:rPr>
                <a:t>如何建设好团队文化</a:t>
              </a:r>
              <a:endParaRPr lang="zh-CN" altLang="en-US" sz="2400" b="1" dirty="0">
                <a:solidFill>
                  <a:schemeClr val="tx1">
                    <a:lumMod val="65000"/>
                    <a:lumOff val="35000"/>
                  </a:schemeClr>
                </a:solidFill>
                <a:cs typeface="+mn-ea"/>
                <a:sym typeface="+mn-lt"/>
              </a:endParaRPr>
            </a:p>
          </p:txBody>
        </p:sp>
      </p:grpSp>
      <p:grpSp>
        <p:nvGrpSpPr>
          <p:cNvPr id="19" name="组合 18"/>
          <p:cNvGrpSpPr/>
          <p:nvPr/>
        </p:nvGrpSpPr>
        <p:grpSpPr>
          <a:xfrm>
            <a:off x="5903496" y="4190399"/>
            <a:ext cx="5576104" cy="866274"/>
            <a:chOff x="6304547" y="1124862"/>
            <a:chExt cx="5576104" cy="866274"/>
          </a:xfrm>
        </p:grpSpPr>
        <p:sp>
          <p:nvSpPr>
            <p:cNvPr id="20" name="矩形 19"/>
            <p:cNvSpPr/>
            <p:nvPr/>
          </p:nvSpPr>
          <p:spPr>
            <a:xfrm>
              <a:off x="6304547" y="1124862"/>
              <a:ext cx="5459842" cy="866274"/>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cs typeface="+mn-ea"/>
                <a:sym typeface="+mn-lt"/>
              </a:endParaRPr>
            </a:p>
          </p:txBody>
        </p:sp>
        <p:sp>
          <p:nvSpPr>
            <p:cNvPr id="21" name="文本框 20"/>
            <p:cNvSpPr txBox="1"/>
            <p:nvPr/>
          </p:nvSpPr>
          <p:spPr>
            <a:xfrm>
              <a:off x="6304547" y="1143619"/>
              <a:ext cx="994611" cy="830997"/>
            </a:xfrm>
            <a:prstGeom prst="rect">
              <a:avLst/>
            </a:prstGeom>
            <a:noFill/>
          </p:spPr>
          <p:txBody>
            <a:bodyPr wrap="square" rtlCol="0">
              <a:spAutoFit/>
            </a:bodyPr>
            <a:lstStyle/>
            <a:p>
              <a:r>
                <a:rPr lang="en-US" altLang="zh-CN" sz="4800" b="1" dirty="0" smtClean="0">
                  <a:solidFill>
                    <a:srgbClr val="857961"/>
                  </a:solidFill>
                  <a:cs typeface="+mn-ea"/>
                  <a:sym typeface="+mn-lt"/>
                </a:rPr>
                <a:t>03</a:t>
              </a:r>
              <a:endParaRPr lang="zh-CN" altLang="en-US" sz="4800" b="1" dirty="0">
                <a:solidFill>
                  <a:srgbClr val="857961"/>
                </a:solidFill>
                <a:cs typeface="+mn-ea"/>
                <a:sym typeface="+mn-lt"/>
              </a:endParaRPr>
            </a:p>
          </p:txBody>
        </p:sp>
        <p:sp>
          <p:nvSpPr>
            <p:cNvPr id="22" name="文本框 21"/>
            <p:cNvSpPr txBox="1"/>
            <p:nvPr/>
          </p:nvSpPr>
          <p:spPr>
            <a:xfrm>
              <a:off x="7299158" y="1320026"/>
              <a:ext cx="4581493" cy="461665"/>
            </a:xfrm>
            <a:prstGeom prst="rect">
              <a:avLst/>
            </a:prstGeom>
            <a:noFill/>
          </p:spPr>
          <p:txBody>
            <a:bodyPr wrap="square" rtlCol="0">
              <a:spAutoFit/>
            </a:bodyPr>
            <a:lstStyle/>
            <a:p>
              <a:r>
                <a:rPr lang="zh-CN" altLang="en-US" sz="2400" b="1" dirty="0">
                  <a:solidFill>
                    <a:schemeClr val="tx1">
                      <a:lumMod val="65000"/>
                      <a:lumOff val="35000"/>
                    </a:schemeClr>
                  </a:solidFill>
                  <a:cs typeface="+mn-ea"/>
                  <a:sym typeface="+mn-lt"/>
                </a:rPr>
                <a:t>如何把控好团队管理的执行</a:t>
              </a:r>
              <a:endParaRPr lang="zh-CN" altLang="en-US" sz="2400" b="1" dirty="0">
                <a:solidFill>
                  <a:schemeClr val="tx1">
                    <a:lumMod val="65000"/>
                    <a:lumOff val="35000"/>
                  </a:schemeClr>
                </a:solidFill>
                <a:cs typeface="+mn-ea"/>
                <a:sym typeface="+mn-lt"/>
              </a:endParaRPr>
            </a:p>
          </p:txBody>
        </p:sp>
      </p:grpSp>
      <p:sp>
        <p:nvSpPr>
          <p:cNvPr id="23" name="文本框 22"/>
          <p:cNvSpPr txBox="1"/>
          <p:nvPr/>
        </p:nvSpPr>
        <p:spPr>
          <a:xfrm rot="16200000">
            <a:off x="686521" y="2556837"/>
            <a:ext cx="6633249" cy="1446550"/>
          </a:xfrm>
          <a:prstGeom prst="rect">
            <a:avLst/>
          </a:prstGeom>
          <a:noFill/>
        </p:spPr>
        <p:txBody>
          <a:bodyPr wrap="square" rtlCol="0">
            <a:spAutoFit/>
          </a:bodyPr>
          <a:lstStyle/>
          <a:p>
            <a:r>
              <a:rPr lang="en-US" altLang="zh-CN" sz="8800" b="1" dirty="0" smtClean="0">
                <a:solidFill>
                  <a:schemeClr val="bg1"/>
                </a:solidFill>
                <a:effectLst>
                  <a:outerShdw blurRad="38100" dist="38100" dir="2700000" algn="tl">
                    <a:srgbClr val="000000">
                      <a:alpha val="43137"/>
                    </a:srgbClr>
                  </a:outerShdw>
                </a:effectLst>
                <a:cs typeface="+mn-ea"/>
                <a:sym typeface="+mn-lt"/>
              </a:rPr>
              <a:t>CONTENTS</a:t>
            </a:r>
            <a:endParaRPr lang="zh-CN" altLang="en-US" sz="8800" b="1" dirty="0">
              <a:solidFill>
                <a:schemeClr val="bg1"/>
              </a:solidFill>
              <a:effectLst>
                <a:outerShdw blurRad="38100" dist="38100" dir="2700000" algn="tl">
                  <a:srgbClr val="000000">
                    <a:alpha val="43137"/>
                  </a:srgbClr>
                </a:outerShdw>
              </a:effectLst>
              <a:cs typeface="+mn-ea"/>
              <a:sym typeface="+mn-lt"/>
            </a:endParaRPr>
          </a:p>
        </p:txBody>
      </p:sp>
      <p:sp>
        <p:nvSpPr>
          <p:cNvPr id="4" name="文本框 3"/>
          <p:cNvSpPr txBox="1"/>
          <p:nvPr/>
        </p:nvSpPr>
        <p:spPr>
          <a:xfrm>
            <a:off x="6667130" y="355107"/>
            <a:ext cx="1597981"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14:presetBounceEnd="38000">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14:bounceEnd="38000">
                                          <p:cBhvr additive="base">
                                            <p:cTn id="17" dur="500" fill="hold"/>
                                            <p:tgtEl>
                                              <p:spTgt spid="7"/>
                                            </p:tgtEl>
                                            <p:attrNameLst>
                                              <p:attrName>ppt_x</p:attrName>
                                            </p:attrNameLst>
                                          </p:cBhvr>
                                          <p:tavLst>
                                            <p:tav tm="0">
                                              <p:val>
                                                <p:strVal val="0-#ppt_w/2"/>
                                              </p:val>
                                            </p:tav>
                                            <p:tav tm="100000">
                                              <p:val>
                                                <p:strVal val="#ppt_x"/>
                                              </p:val>
                                            </p:tav>
                                          </p:tavLst>
                                        </p:anim>
                                        <p:anim calcmode="lin" valueType="num" p14:bounceEnd="38000">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14:presetBounceEnd="46000">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14:bounceEnd="46000">
                                          <p:cBhvr additive="base">
                                            <p:cTn id="22" dur="500" fill="hold"/>
                                            <p:tgtEl>
                                              <p:spTgt spid="14"/>
                                            </p:tgtEl>
                                            <p:attrNameLst>
                                              <p:attrName>ppt_x</p:attrName>
                                            </p:attrNameLst>
                                          </p:cBhvr>
                                          <p:tavLst>
                                            <p:tav tm="0">
                                              <p:val>
                                                <p:strVal val="1+#ppt_w/2"/>
                                              </p:val>
                                            </p:tav>
                                            <p:tav tm="100000">
                                              <p:val>
                                                <p:strVal val="#ppt_x"/>
                                              </p:val>
                                            </p:tav>
                                          </p:tavLst>
                                        </p:anim>
                                        <p:anim calcmode="lin" valueType="num" p14:bounceEnd="46000">
                                          <p:cBhvr additive="base">
                                            <p:cTn id="23" dur="500" fill="hold"/>
                                            <p:tgtEl>
                                              <p:spTgt spid="1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14:presetBounceEnd="46000">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14:bounceEnd="46000">
                                          <p:cBhvr additive="base">
                                            <p:cTn id="27" dur="500" fill="hold"/>
                                            <p:tgtEl>
                                              <p:spTgt spid="15"/>
                                            </p:tgtEl>
                                            <p:attrNameLst>
                                              <p:attrName>ppt_x</p:attrName>
                                            </p:attrNameLst>
                                          </p:cBhvr>
                                          <p:tavLst>
                                            <p:tav tm="0">
                                              <p:val>
                                                <p:strVal val="1+#ppt_w/2"/>
                                              </p:val>
                                            </p:tav>
                                            <p:tav tm="100000">
                                              <p:val>
                                                <p:strVal val="#ppt_x"/>
                                              </p:val>
                                            </p:tav>
                                          </p:tavLst>
                                        </p:anim>
                                        <p:anim calcmode="lin" valueType="num" p14:bounceEnd="46000">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14:presetBounceEnd="46000">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14:bounceEnd="46000">
                                          <p:cBhvr additive="base">
                                            <p:cTn id="32" dur="500" fill="hold"/>
                                            <p:tgtEl>
                                              <p:spTgt spid="19"/>
                                            </p:tgtEl>
                                            <p:attrNameLst>
                                              <p:attrName>ppt_x</p:attrName>
                                            </p:attrNameLst>
                                          </p:cBhvr>
                                          <p:tavLst>
                                            <p:tav tm="0">
                                              <p:val>
                                                <p:strVal val="1+#ppt_w/2"/>
                                              </p:val>
                                            </p:tav>
                                            <p:tav tm="100000">
                                              <p:val>
                                                <p:strVal val="#ppt_x"/>
                                              </p:val>
                                            </p:tav>
                                          </p:tavLst>
                                        </p:anim>
                                        <p:anim calcmode="lin" valueType="num" p14:bounceEnd="46000">
                                          <p:cBhvr additive="base">
                                            <p:cTn id="33"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1+#ppt_w/2"/>
                                              </p:val>
                                            </p:tav>
                                            <p:tav tm="100000">
                                              <p:val>
                                                <p:strVal val="#ppt_x"/>
                                              </p:val>
                                            </p:tav>
                                          </p:tavLst>
                                        </p:anim>
                                        <p:anim calcmode="lin" valueType="num">
                                          <p:cBhvr additive="base">
                                            <p:cTn id="23" dur="500" fill="hold"/>
                                            <p:tgtEl>
                                              <p:spTgt spid="1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1+#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1+#ppt_w/2"/>
                                              </p:val>
                                            </p:tav>
                                            <p:tav tm="100000">
                                              <p:val>
                                                <p:strVal val="#ppt_x"/>
                                              </p:val>
                                            </p:tav>
                                          </p:tavLst>
                                        </p:anim>
                                        <p:anim calcmode="lin" valueType="num">
                                          <p:cBhvr additive="base">
                                            <p:cTn id="33"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13" name="矩形 12"/>
          <p:cNvSpPr/>
          <p:nvPr/>
        </p:nvSpPr>
        <p:spPr>
          <a:xfrm>
            <a:off x="-1" y="11198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757944" y="1289009"/>
            <a:ext cx="8671106" cy="584775"/>
          </a:xfrm>
          <a:prstGeom prst="rect">
            <a:avLst/>
          </a:prstGeom>
          <a:noFill/>
        </p:spPr>
        <p:txBody>
          <a:bodyPr wrap="square" rtlCol="0">
            <a:spAutoFit/>
          </a:bodyPr>
          <a:lstStyle/>
          <a:p>
            <a:r>
              <a:rPr lang="zh-CN" altLang="en-US" sz="3200" dirty="0">
                <a:solidFill>
                  <a:srgbClr val="857961"/>
                </a:solidFill>
                <a:cs typeface="+mn-ea"/>
                <a:sym typeface="+mn-lt"/>
              </a:rPr>
              <a:t>第二、预防团队病毒，积极</a:t>
            </a:r>
            <a:r>
              <a:rPr lang="zh-CN" altLang="en-US" sz="3200" dirty="0" smtClean="0">
                <a:solidFill>
                  <a:srgbClr val="857961"/>
                </a:solidFill>
                <a:cs typeface="+mn-ea"/>
                <a:sym typeface="+mn-lt"/>
              </a:rPr>
              <a:t>治疗</a:t>
            </a:r>
            <a:endParaRPr lang="zh-CN" altLang="en-US" sz="3200" dirty="0">
              <a:solidFill>
                <a:srgbClr val="857961"/>
              </a:solidFill>
              <a:cs typeface="+mn-ea"/>
              <a:sym typeface="+mn-lt"/>
            </a:endParaRPr>
          </a:p>
        </p:txBody>
      </p:sp>
      <p:grpSp>
        <p:nvGrpSpPr>
          <p:cNvPr id="15" name="组合 14"/>
          <p:cNvGrpSpPr/>
          <p:nvPr/>
        </p:nvGrpSpPr>
        <p:grpSpPr>
          <a:xfrm>
            <a:off x="935932" y="2020342"/>
            <a:ext cx="5725390" cy="144711"/>
            <a:chOff x="1089032" y="2284316"/>
            <a:chExt cx="5725390" cy="144711"/>
          </a:xfrm>
        </p:grpSpPr>
        <p:cxnSp>
          <p:nvCxnSpPr>
            <p:cNvPr id="16" name="直接连接符 15"/>
            <p:cNvCxnSpPr/>
            <p:nvPr/>
          </p:nvCxnSpPr>
          <p:spPr>
            <a:xfrm>
              <a:off x="1089033" y="2284316"/>
              <a:ext cx="5725389"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 name="组合 2"/>
          <p:cNvGrpSpPr/>
          <p:nvPr/>
        </p:nvGrpSpPr>
        <p:grpSpPr>
          <a:xfrm>
            <a:off x="3591960" y="2643868"/>
            <a:ext cx="4878800" cy="3154680"/>
            <a:chOff x="3591960" y="2643868"/>
            <a:chExt cx="4878800" cy="3154680"/>
          </a:xfrm>
        </p:grpSpPr>
        <p:sp>
          <p:nvSpPr>
            <p:cNvPr id="78" name="AutoShape 3"/>
            <p:cNvSpPr>
              <a:spLocks noChangeAspect="1" noChangeArrowheads="1" noTextEdit="1"/>
            </p:cNvSpPr>
            <p:nvPr/>
          </p:nvSpPr>
          <p:spPr bwMode="auto">
            <a:xfrm>
              <a:off x="3591960" y="2643868"/>
              <a:ext cx="4878070" cy="3154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79" name="Freeform 5"/>
            <p:cNvSpPr/>
            <p:nvPr/>
          </p:nvSpPr>
          <p:spPr bwMode="auto">
            <a:xfrm>
              <a:off x="4854562" y="4221938"/>
              <a:ext cx="2341181" cy="1015778"/>
            </a:xfrm>
            <a:custGeom>
              <a:avLst/>
              <a:gdLst>
                <a:gd name="T0" fmla="*/ 0 w 3206"/>
                <a:gd name="T1" fmla="*/ 0 h 1391"/>
                <a:gd name="T2" fmla="*/ 801 w 3206"/>
                <a:gd name="T3" fmla="*/ 1391 h 1391"/>
                <a:gd name="T4" fmla="*/ 2405 w 3206"/>
                <a:gd name="T5" fmla="*/ 1391 h 1391"/>
                <a:gd name="T6" fmla="*/ 3206 w 3206"/>
                <a:gd name="T7" fmla="*/ 0 h 1391"/>
                <a:gd name="T8" fmla="*/ 0 w 3206"/>
                <a:gd name="T9" fmla="*/ 0 h 1391"/>
              </a:gdLst>
              <a:ahLst/>
              <a:cxnLst>
                <a:cxn ang="0">
                  <a:pos x="T0" y="T1"/>
                </a:cxn>
                <a:cxn ang="0">
                  <a:pos x="T2" y="T3"/>
                </a:cxn>
                <a:cxn ang="0">
                  <a:pos x="T4" y="T5"/>
                </a:cxn>
                <a:cxn ang="0">
                  <a:pos x="T6" y="T7"/>
                </a:cxn>
                <a:cxn ang="0">
                  <a:pos x="T8" y="T9"/>
                </a:cxn>
              </a:cxnLst>
              <a:rect l="0" t="0" r="r" b="b"/>
              <a:pathLst>
                <a:path w="3206" h="1391">
                  <a:moveTo>
                    <a:pt x="0" y="0"/>
                  </a:moveTo>
                  <a:lnTo>
                    <a:pt x="801" y="1391"/>
                  </a:lnTo>
                  <a:lnTo>
                    <a:pt x="2405" y="1391"/>
                  </a:lnTo>
                  <a:lnTo>
                    <a:pt x="3206" y="0"/>
                  </a:lnTo>
                  <a:lnTo>
                    <a:pt x="0" y="0"/>
                  </a:lnTo>
                  <a:close/>
                </a:path>
              </a:pathLst>
            </a:custGeom>
            <a:solidFill>
              <a:srgbClr val="85796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0" name="Freeform 6"/>
            <p:cNvSpPr/>
            <p:nvPr/>
          </p:nvSpPr>
          <p:spPr bwMode="auto">
            <a:xfrm>
              <a:off x="4861134" y="3204700"/>
              <a:ext cx="2341181" cy="1017238"/>
            </a:xfrm>
            <a:custGeom>
              <a:avLst/>
              <a:gdLst>
                <a:gd name="T0" fmla="*/ 0 w 3206"/>
                <a:gd name="T1" fmla="*/ 1393 h 1393"/>
                <a:gd name="T2" fmla="*/ 803 w 3206"/>
                <a:gd name="T3" fmla="*/ 0 h 1393"/>
                <a:gd name="T4" fmla="*/ 2405 w 3206"/>
                <a:gd name="T5" fmla="*/ 0 h 1393"/>
                <a:gd name="T6" fmla="*/ 3206 w 3206"/>
                <a:gd name="T7" fmla="*/ 1393 h 1393"/>
                <a:gd name="T8" fmla="*/ 0 w 3206"/>
                <a:gd name="T9" fmla="*/ 1393 h 1393"/>
              </a:gdLst>
              <a:ahLst/>
              <a:cxnLst>
                <a:cxn ang="0">
                  <a:pos x="T0" y="T1"/>
                </a:cxn>
                <a:cxn ang="0">
                  <a:pos x="T2" y="T3"/>
                </a:cxn>
                <a:cxn ang="0">
                  <a:pos x="T4" y="T5"/>
                </a:cxn>
                <a:cxn ang="0">
                  <a:pos x="T6" y="T7"/>
                </a:cxn>
                <a:cxn ang="0">
                  <a:pos x="T8" y="T9"/>
                </a:cxn>
              </a:cxnLst>
              <a:rect l="0" t="0" r="r" b="b"/>
              <a:pathLst>
                <a:path w="3206" h="1393">
                  <a:moveTo>
                    <a:pt x="0" y="1393"/>
                  </a:moveTo>
                  <a:lnTo>
                    <a:pt x="803" y="0"/>
                  </a:lnTo>
                  <a:lnTo>
                    <a:pt x="2405" y="0"/>
                  </a:lnTo>
                  <a:lnTo>
                    <a:pt x="3206" y="1393"/>
                  </a:lnTo>
                  <a:lnTo>
                    <a:pt x="0" y="1393"/>
                  </a:lnTo>
                  <a:close/>
                </a:path>
              </a:pathLst>
            </a:custGeom>
            <a:solidFill>
              <a:srgbClr val="85796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1" name="Freeform 7"/>
            <p:cNvSpPr/>
            <p:nvPr/>
          </p:nvSpPr>
          <p:spPr bwMode="auto">
            <a:xfrm>
              <a:off x="4252106" y="2643868"/>
              <a:ext cx="766762" cy="665988"/>
            </a:xfrm>
            <a:custGeom>
              <a:avLst/>
              <a:gdLst>
                <a:gd name="T0" fmla="*/ 787 w 1050"/>
                <a:gd name="T1" fmla="*/ 0 h 912"/>
                <a:gd name="T2" fmla="*/ 262 w 1050"/>
                <a:gd name="T3" fmla="*/ 0 h 912"/>
                <a:gd name="T4" fmla="*/ 0 w 1050"/>
                <a:gd name="T5" fmla="*/ 455 h 912"/>
                <a:gd name="T6" fmla="*/ 262 w 1050"/>
                <a:gd name="T7" fmla="*/ 912 h 912"/>
                <a:gd name="T8" fmla="*/ 787 w 1050"/>
                <a:gd name="T9" fmla="*/ 912 h 912"/>
                <a:gd name="T10" fmla="*/ 1050 w 1050"/>
                <a:gd name="T11" fmla="*/ 455 h 912"/>
                <a:gd name="T12" fmla="*/ 787 w 1050"/>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1050" h="912">
                  <a:moveTo>
                    <a:pt x="787" y="0"/>
                  </a:moveTo>
                  <a:lnTo>
                    <a:pt x="262" y="0"/>
                  </a:lnTo>
                  <a:lnTo>
                    <a:pt x="0" y="455"/>
                  </a:lnTo>
                  <a:lnTo>
                    <a:pt x="262" y="912"/>
                  </a:lnTo>
                  <a:lnTo>
                    <a:pt x="787" y="912"/>
                  </a:lnTo>
                  <a:lnTo>
                    <a:pt x="1050" y="455"/>
                  </a:lnTo>
                  <a:lnTo>
                    <a:pt x="787" y="0"/>
                  </a:lnTo>
                  <a:close/>
                </a:path>
              </a:pathLst>
            </a:custGeom>
            <a:solidFill>
              <a:srgbClr val="857961"/>
            </a:solidFill>
            <a:ln>
              <a:noFill/>
            </a:ln>
            <a:effectLst>
              <a:outerShdw blurRad="50800" dist="38100" dir="2700000" algn="t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3" name="Freeform 9"/>
            <p:cNvSpPr/>
            <p:nvPr/>
          </p:nvSpPr>
          <p:spPr bwMode="auto">
            <a:xfrm>
              <a:off x="7046042" y="2643868"/>
              <a:ext cx="765302" cy="665988"/>
            </a:xfrm>
            <a:custGeom>
              <a:avLst/>
              <a:gdLst>
                <a:gd name="T0" fmla="*/ 786 w 1048"/>
                <a:gd name="T1" fmla="*/ 0 h 912"/>
                <a:gd name="T2" fmla="*/ 261 w 1048"/>
                <a:gd name="T3" fmla="*/ 0 h 912"/>
                <a:gd name="T4" fmla="*/ 0 w 1048"/>
                <a:gd name="T5" fmla="*/ 455 h 912"/>
                <a:gd name="T6" fmla="*/ 261 w 1048"/>
                <a:gd name="T7" fmla="*/ 912 h 912"/>
                <a:gd name="T8" fmla="*/ 786 w 1048"/>
                <a:gd name="T9" fmla="*/ 912 h 912"/>
                <a:gd name="T10" fmla="*/ 1048 w 1048"/>
                <a:gd name="T11" fmla="*/ 455 h 912"/>
                <a:gd name="T12" fmla="*/ 786 w 1048"/>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1048" h="912">
                  <a:moveTo>
                    <a:pt x="786" y="0"/>
                  </a:moveTo>
                  <a:lnTo>
                    <a:pt x="261" y="0"/>
                  </a:lnTo>
                  <a:lnTo>
                    <a:pt x="0" y="455"/>
                  </a:lnTo>
                  <a:lnTo>
                    <a:pt x="261" y="912"/>
                  </a:lnTo>
                  <a:lnTo>
                    <a:pt x="786" y="912"/>
                  </a:lnTo>
                  <a:lnTo>
                    <a:pt x="1048" y="455"/>
                  </a:lnTo>
                  <a:lnTo>
                    <a:pt x="786" y="0"/>
                  </a:lnTo>
                  <a:close/>
                </a:path>
              </a:pathLst>
            </a:custGeom>
            <a:solidFill>
              <a:srgbClr val="857961"/>
            </a:solidFill>
            <a:ln>
              <a:noFill/>
            </a:ln>
            <a:effectLst>
              <a:outerShdw blurRad="50800" dist="38100" dir="2700000" algn="t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5" name="Freeform 11"/>
            <p:cNvSpPr/>
            <p:nvPr/>
          </p:nvSpPr>
          <p:spPr bwMode="auto">
            <a:xfrm>
              <a:off x="3592690" y="3888214"/>
              <a:ext cx="766762" cy="665988"/>
            </a:xfrm>
            <a:custGeom>
              <a:avLst/>
              <a:gdLst>
                <a:gd name="T0" fmla="*/ 788 w 1050"/>
                <a:gd name="T1" fmla="*/ 0 h 912"/>
                <a:gd name="T2" fmla="*/ 263 w 1050"/>
                <a:gd name="T3" fmla="*/ 0 h 912"/>
                <a:gd name="T4" fmla="*/ 0 w 1050"/>
                <a:gd name="T5" fmla="*/ 457 h 912"/>
                <a:gd name="T6" fmla="*/ 263 w 1050"/>
                <a:gd name="T7" fmla="*/ 912 h 912"/>
                <a:gd name="T8" fmla="*/ 788 w 1050"/>
                <a:gd name="T9" fmla="*/ 912 h 912"/>
                <a:gd name="T10" fmla="*/ 1050 w 1050"/>
                <a:gd name="T11" fmla="*/ 457 h 912"/>
                <a:gd name="T12" fmla="*/ 788 w 1050"/>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1050" h="912">
                  <a:moveTo>
                    <a:pt x="788" y="0"/>
                  </a:moveTo>
                  <a:lnTo>
                    <a:pt x="263" y="0"/>
                  </a:lnTo>
                  <a:lnTo>
                    <a:pt x="0" y="457"/>
                  </a:lnTo>
                  <a:lnTo>
                    <a:pt x="263" y="912"/>
                  </a:lnTo>
                  <a:lnTo>
                    <a:pt x="788" y="912"/>
                  </a:lnTo>
                  <a:lnTo>
                    <a:pt x="1050" y="457"/>
                  </a:lnTo>
                  <a:lnTo>
                    <a:pt x="788" y="0"/>
                  </a:lnTo>
                  <a:close/>
                </a:path>
              </a:pathLst>
            </a:custGeom>
            <a:solidFill>
              <a:srgbClr val="857961"/>
            </a:solidFill>
            <a:ln>
              <a:noFill/>
            </a:ln>
            <a:effectLst>
              <a:outerShdw blurRad="50800" dist="38100" dir="2700000" algn="t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7" name="Freeform 13"/>
            <p:cNvSpPr/>
            <p:nvPr/>
          </p:nvSpPr>
          <p:spPr bwMode="auto">
            <a:xfrm>
              <a:off x="7703998" y="3888214"/>
              <a:ext cx="766762" cy="665988"/>
            </a:xfrm>
            <a:custGeom>
              <a:avLst/>
              <a:gdLst>
                <a:gd name="T0" fmla="*/ 0 w 1050"/>
                <a:gd name="T1" fmla="*/ 457 h 912"/>
                <a:gd name="T2" fmla="*/ 264 w 1050"/>
                <a:gd name="T3" fmla="*/ 912 h 912"/>
                <a:gd name="T4" fmla="*/ 788 w 1050"/>
                <a:gd name="T5" fmla="*/ 912 h 912"/>
                <a:gd name="T6" fmla="*/ 1050 w 1050"/>
                <a:gd name="T7" fmla="*/ 457 h 912"/>
                <a:gd name="T8" fmla="*/ 788 w 1050"/>
                <a:gd name="T9" fmla="*/ 0 h 912"/>
                <a:gd name="T10" fmla="*/ 264 w 1050"/>
                <a:gd name="T11" fmla="*/ 0 h 912"/>
                <a:gd name="T12" fmla="*/ 0 w 1050"/>
                <a:gd name="T13" fmla="*/ 457 h 912"/>
              </a:gdLst>
              <a:ahLst/>
              <a:cxnLst>
                <a:cxn ang="0">
                  <a:pos x="T0" y="T1"/>
                </a:cxn>
                <a:cxn ang="0">
                  <a:pos x="T2" y="T3"/>
                </a:cxn>
                <a:cxn ang="0">
                  <a:pos x="T4" y="T5"/>
                </a:cxn>
                <a:cxn ang="0">
                  <a:pos x="T6" y="T7"/>
                </a:cxn>
                <a:cxn ang="0">
                  <a:pos x="T8" y="T9"/>
                </a:cxn>
                <a:cxn ang="0">
                  <a:pos x="T10" y="T11"/>
                </a:cxn>
                <a:cxn ang="0">
                  <a:pos x="T12" y="T13"/>
                </a:cxn>
              </a:cxnLst>
              <a:rect l="0" t="0" r="r" b="b"/>
              <a:pathLst>
                <a:path w="1050" h="912">
                  <a:moveTo>
                    <a:pt x="0" y="457"/>
                  </a:moveTo>
                  <a:lnTo>
                    <a:pt x="264" y="912"/>
                  </a:lnTo>
                  <a:lnTo>
                    <a:pt x="788" y="912"/>
                  </a:lnTo>
                  <a:lnTo>
                    <a:pt x="1050" y="457"/>
                  </a:lnTo>
                  <a:lnTo>
                    <a:pt x="788" y="0"/>
                  </a:lnTo>
                  <a:lnTo>
                    <a:pt x="264" y="0"/>
                  </a:lnTo>
                  <a:lnTo>
                    <a:pt x="0" y="457"/>
                  </a:lnTo>
                  <a:close/>
                </a:path>
              </a:pathLst>
            </a:custGeom>
            <a:solidFill>
              <a:srgbClr val="45AE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88" name="Freeform 14"/>
            <p:cNvSpPr/>
            <p:nvPr/>
          </p:nvSpPr>
          <p:spPr bwMode="auto">
            <a:xfrm>
              <a:off x="7703998" y="3888214"/>
              <a:ext cx="766762" cy="665988"/>
            </a:xfrm>
            <a:custGeom>
              <a:avLst/>
              <a:gdLst>
                <a:gd name="T0" fmla="*/ 0 w 1050"/>
                <a:gd name="T1" fmla="*/ 457 h 912"/>
                <a:gd name="T2" fmla="*/ 264 w 1050"/>
                <a:gd name="T3" fmla="*/ 912 h 912"/>
                <a:gd name="T4" fmla="*/ 788 w 1050"/>
                <a:gd name="T5" fmla="*/ 912 h 912"/>
                <a:gd name="T6" fmla="*/ 1050 w 1050"/>
                <a:gd name="T7" fmla="*/ 457 h 912"/>
                <a:gd name="T8" fmla="*/ 788 w 1050"/>
                <a:gd name="T9" fmla="*/ 0 h 912"/>
                <a:gd name="T10" fmla="*/ 264 w 1050"/>
                <a:gd name="T11" fmla="*/ 0 h 912"/>
                <a:gd name="T12" fmla="*/ 0 w 1050"/>
                <a:gd name="T13" fmla="*/ 457 h 912"/>
              </a:gdLst>
              <a:ahLst/>
              <a:cxnLst>
                <a:cxn ang="0">
                  <a:pos x="T0" y="T1"/>
                </a:cxn>
                <a:cxn ang="0">
                  <a:pos x="T2" y="T3"/>
                </a:cxn>
                <a:cxn ang="0">
                  <a:pos x="T4" y="T5"/>
                </a:cxn>
                <a:cxn ang="0">
                  <a:pos x="T6" y="T7"/>
                </a:cxn>
                <a:cxn ang="0">
                  <a:pos x="T8" y="T9"/>
                </a:cxn>
                <a:cxn ang="0">
                  <a:pos x="T10" y="T11"/>
                </a:cxn>
                <a:cxn ang="0">
                  <a:pos x="T12" y="T13"/>
                </a:cxn>
              </a:cxnLst>
              <a:rect l="0" t="0" r="r" b="b"/>
              <a:pathLst>
                <a:path w="1050" h="912">
                  <a:moveTo>
                    <a:pt x="0" y="457"/>
                  </a:moveTo>
                  <a:lnTo>
                    <a:pt x="264" y="912"/>
                  </a:lnTo>
                  <a:lnTo>
                    <a:pt x="788" y="912"/>
                  </a:lnTo>
                  <a:lnTo>
                    <a:pt x="1050" y="457"/>
                  </a:lnTo>
                  <a:lnTo>
                    <a:pt x="788" y="0"/>
                  </a:lnTo>
                  <a:lnTo>
                    <a:pt x="264" y="0"/>
                  </a:lnTo>
                  <a:lnTo>
                    <a:pt x="0" y="457"/>
                  </a:lnTo>
                  <a:close/>
                </a:path>
              </a:pathLst>
            </a:custGeom>
            <a:solidFill>
              <a:srgbClr val="857961"/>
            </a:solidFill>
            <a:ln>
              <a:noFill/>
            </a:ln>
            <a:effectLst>
              <a:outerShdw blurRad="50800" dist="38100" algn="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0" name="Freeform 16"/>
            <p:cNvSpPr/>
            <p:nvPr/>
          </p:nvSpPr>
          <p:spPr bwMode="auto">
            <a:xfrm>
              <a:off x="4252106" y="5132560"/>
              <a:ext cx="766762" cy="665988"/>
            </a:xfrm>
            <a:custGeom>
              <a:avLst/>
              <a:gdLst>
                <a:gd name="T0" fmla="*/ 787 w 1050"/>
                <a:gd name="T1" fmla="*/ 0 h 912"/>
                <a:gd name="T2" fmla="*/ 262 w 1050"/>
                <a:gd name="T3" fmla="*/ 0 h 912"/>
                <a:gd name="T4" fmla="*/ 0 w 1050"/>
                <a:gd name="T5" fmla="*/ 456 h 912"/>
                <a:gd name="T6" fmla="*/ 262 w 1050"/>
                <a:gd name="T7" fmla="*/ 912 h 912"/>
                <a:gd name="T8" fmla="*/ 787 w 1050"/>
                <a:gd name="T9" fmla="*/ 912 h 912"/>
                <a:gd name="T10" fmla="*/ 1050 w 1050"/>
                <a:gd name="T11" fmla="*/ 456 h 912"/>
                <a:gd name="T12" fmla="*/ 787 w 1050"/>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1050" h="912">
                  <a:moveTo>
                    <a:pt x="787" y="0"/>
                  </a:moveTo>
                  <a:lnTo>
                    <a:pt x="262" y="0"/>
                  </a:lnTo>
                  <a:lnTo>
                    <a:pt x="0" y="456"/>
                  </a:lnTo>
                  <a:lnTo>
                    <a:pt x="262" y="912"/>
                  </a:lnTo>
                  <a:lnTo>
                    <a:pt x="787" y="912"/>
                  </a:lnTo>
                  <a:lnTo>
                    <a:pt x="1050" y="456"/>
                  </a:lnTo>
                  <a:lnTo>
                    <a:pt x="787" y="0"/>
                  </a:lnTo>
                  <a:close/>
                </a:path>
              </a:pathLst>
            </a:custGeom>
            <a:solidFill>
              <a:srgbClr val="857961"/>
            </a:solidFill>
            <a:ln>
              <a:noFill/>
            </a:ln>
            <a:effectLst>
              <a:outerShdw blurRad="50800" dist="38100" dir="2700000" algn="t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2" name="Freeform 18"/>
            <p:cNvSpPr/>
            <p:nvPr/>
          </p:nvSpPr>
          <p:spPr bwMode="auto">
            <a:xfrm>
              <a:off x="7046042" y="5132560"/>
              <a:ext cx="765302" cy="665988"/>
            </a:xfrm>
            <a:custGeom>
              <a:avLst/>
              <a:gdLst>
                <a:gd name="T0" fmla="*/ 786 w 1048"/>
                <a:gd name="T1" fmla="*/ 0 h 912"/>
                <a:gd name="T2" fmla="*/ 261 w 1048"/>
                <a:gd name="T3" fmla="*/ 0 h 912"/>
                <a:gd name="T4" fmla="*/ 0 w 1048"/>
                <a:gd name="T5" fmla="*/ 456 h 912"/>
                <a:gd name="T6" fmla="*/ 261 w 1048"/>
                <a:gd name="T7" fmla="*/ 912 h 912"/>
                <a:gd name="T8" fmla="*/ 786 w 1048"/>
                <a:gd name="T9" fmla="*/ 912 h 912"/>
                <a:gd name="T10" fmla="*/ 1048 w 1048"/>
                <a:gd name="T11" fmla="*/ 456 h 912"/>
                <a:gd name="T12" fmla="*/ 786 w 1048"/>
                <a:gd name="T13" fmla="*/ 0 h 912"/>
              </a:gdLst>
              <a:ahLst/>
              <a:cxnLst>
                <a:cxn ang="0">
                  <a:pos x="T0" y="T1"/>
                </a:cxn>
                <a:cxn ang="0">
                  <a:pos x="T2" y="T3"/>
                </a:cxn>
                <a:cxn ang="0">
                  <a:pos x="T4" y="T5"/>
                </a:cxn>
                <a:cxn ang="0">
                  <a:pos x="T6" y="T7"/>
                </a:cxn>
                <a:cxn ang="0">
                  <a:pos x="T8" y="T9"/>
                </a:cxn>
                <a:cxn ang="0">
                  <a:pos x="T10" y="T11"/>
                </a:cxn>
                <a:cxn ang="0">
                  <a:pos x="T12" y="T13"/>
                </a:cxn>
              </a:cxnLst>
              <a:rect l="0" t="0" r="r" b="b"/>
              <a:pathLst>
                <a:path w="1048" h="912">
                  <a:moveTo>
                    <a:pt x="786" y="0"/>
                  </a:moveTo>
                  <a:lnTo>
                    <a:pt x="261" y="0"/>
                  </a:lnTo>
                  <a:lnTo>
                    <a:pt x="0" y="456"/>
                  </a:lnTo>
                  <a:lnTo>
                    <a:pt x="261" y="912"/>
                  </a:lnTo>
                  <a:lnTo>
                    <a:pt x="786" y="912"/>
                  </a:lnTo>
                  <a:lnTo>
                    <a:pt x="1048" y="456"/>
                  </a:lnTo>
                  <a:lnTo>
                    <a:pt x="786" y="0"/>
                  </a:lnTo>
                  <a:close/>
                </a:path>
              </a:pathLst>
            </a:custGeom>
            <a:solidFill>
              <a:srgbClr val="857961"/>
            </a:solidFill>
            <a:ln>
              <a:noFill/>
            </a:ln>
            <a:effectLst>
              <a:outerShdw blurRad="50800" dist="38100" dir="2700000" algn="tl" rotWithShape="0">
                <a:prstClr val="black">
                  <a:alpha val="20000"/>
                </a:prstClr>
              </a:outerShdw>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4" name="Freeform 20"/>
            <p:cNvSpPr/>
            <p:nvPr/>
          </p:nvSpPr>
          <p:spPr bwMode="auto">
            <a:xfrm>
              <a:off x="4536173" y="2976132"/>
              <a:ext cx="738283" cy="1245807"/>
            </a:xfrm>
            <a:custGeom>
              <a:avLst/>
              <a:gdLst>
                <a:gd name="T0" fmla="*/ 1011 w 1011"/>
                <a:gd name="T1" fmla="*/ 0 h 1706"/>
                <a:gd name="T2" fmla="*/ 982 w 1011"/>
                <a:gd name="T3" fmla="*/ 0 h 1706"/>
                <a:gd name="T4" fmla="*/ 0 w 1011"/>
                <a:gd name="T5" fmla="*/ 1706 h 1706"/>
                <a:gd name="T6" fmla="*/ 29 w 1011"/>
                <a:gd name="T7" fmla="*/ 1706 h 1706"/>
                <a:gd name="T8" fmla="*/ 1011 w 1011"/>
                <a:gd name="T9" fmla="*/ 0 h 1706"/>
              </a:gdLst>
              <a:ahLst/>
              <a:cxnLst>
                <a:cxn ang="0">
                  <a:pos x="T0" y="T1"/>
                </a:cxn>
                <a:cxn ang="0">
                  <a:pos x="T2" y="T3"/>
                </a:cxn>
                <a:cxn ang="0">
                  <a:pos x="T4" y="T5"/>
                </a:cxn>
                <a:cxn ang="0">
                  <a:pos x="T6" y="T7"/>
                </a:cxn>
                <a:cxn ang="0">
                  <a:pos x="T8" y="T9"/>
                </a:cxn>
              </a:cxnLst>
              <a:rect l="0" t="0" r="r" b="b"/>
              <a:pathLst>
                <a:path w="1011" h="1706">
                  <a:moveTo>
                    <a:pt x="1011" y="0"/>
                  </a:moveTo>
                  <a:lnTo>
                    <a:pt x="982" y="0"/>
                  </a:lnTo>
                  <a:lnTo>
                    <a:pt x="0" y="1706"/>
                  </a:lnTo>
                  <a:lnTo>
                    <a:pt x="29" y="1706"/>
                  </a:lnTo>
                  <a:lnTo>
                    <a:pt x="1011" y="0"/>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5" name="Freeform 21"/>
            <p:cNvSpPr/>
            <p:nvPr/>
          </p:nvSpPr>
          <p:spPr bwMode="auto">
            <a:xfrm>
              <a:off x="4536173" y="4221938"/>
              <a:ext cx="738283" cy="1243616"/>
            </a:xfrm>
            <a:custGeom>
              <a:avLst/>
              <a:gdLst>
                <a:gd name="T0" fmla="*/ 1011 w 1011"/>
                <a:gd name="T1" fmla="*/ 1703 h 1703"/>
                <a:gd name="T2" fmla="*/ 982 w 1011"/>
                <a:gd name="T3" fmla="*/ 1703 h 1703"/>
                <a:gd name="T4" fmla="*/ 0 w 1011"/>
                <a:gd name="T5" fmla="*/ 0 h 1703"/>
                <a:gd name="T6" fmla="*/ 29 w 1011"/>
                <a:gd name="T7" fmla="*/ 0 h 1703"/>
                <a:gd name="T8" fmla="*/ 1011 w 1011"/>
                <a:gd name="T9" fmla="*/ 1703 h 1703"/>
              </a:gdLst>
              <a:ahLst/>
              <a:cxnLst>
                <a:cxn ang="0">
                  <a:pos x="T0" y="T1"/>
                </a:cxn>
                <a:cxn ang="0">
                  <a:pos x="T2" y="T3"/>
                </a:cxn>
                <a:cxn ang="0">
                  <a:pos x="T4" y="T5"/>
                </a:cxn>
                <a:cxn ang="0">
                  <a:pos x="T6" y="T7"/>
                </a:cxn>
                <a:cxn ang="0">
                  <a:pos x="T8" y="T9"/>
                </a:cxn>
              </a:cxnLst>
              <a:rect l="0" t="0" r="r" b="b"/>
              <a:pathLst>
                <a:path w="1011" h="1703">
                  <a:moveTo>
                    <a:pt x="1011" y="1703"/>
                  </a:moveTo>
                  <a:lnTo>
                    <a:pt x="982" y="1703"/>
                  </a:lnTo>
                  <a:lnTo>
                    <a:pt x="0" y="0"/>
                  </a:lnTo>
                  <a:lnTo>
                    <a:pt x="29" y="0"/>
                  </a:lnTo>
                  <a:lnTo>
                    <a:pt x="1011" y="1703"/>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6" name="Freeform 22"/>
            <p:cNvSpPr/>
            <p:nvPr/>
          </p:nvSpPr>
          <p:spPr bwMode="auto">
            <a:xfrm>
              <a:off x="6789725" y="2976132"/>
              <a:ext cx="737552" cy="1245807"/>
            </a:xfrm>
            <a:custGeom>
              <a:avLst/>
              <a:gdLst>
                <a:gd name="T0" fmla="*/ 0 w 1010"/>
                <a:gd name="T1" fmla="*/ 0 h 1706"/>
                <a:gd name="T2" fmla="*/ 30 w 1010"/>
                <a:gd name="T3" fmla="*/ 0 h 1706"/>
                <a:gd name="T4" fmla="*/ 1010 w 1010"/>
                <a:gd name="T5" fmla="*/ 1706 h 1706"/>
                <a:gd name="T6" fmla="*/ 981 w 1010"/>
                <a:gd name="T7" fmla="*/ 1706 h 1706"/>
                <a:gd name="T8" fmla="*/ 0 w 1010"/>
                <a:gd name="T9" fmla="*/ 0 h 1706"/>
              </a:gdLst>
              <a:ahLst/>
              <a:cxnLst>
                <a:cxn ang="0">
                  <a:pos x="T0" y="T1"/>
                </a:cxn>
                <a:cxn ang="0">
                  <a:pos x="T2" y="T3"/>
                </a:cxn>
                <a:cxn ang="0">
                  <a:pos x="T4" y="T5"/>
                </a:cxn>
                <a:cxn ang="0">
                  <a:pos x="T6" y="T7"/>
                </a:cxn>
                <a:cxn ang="0">
                  <a:pos x="T8" y="T9"/>
                </a:cxn>
              </a:cxnLst>
              <a:rect l="0" t="0" r="r" b="b"/>
              <a:pathLst>
                <a:path w="1010" h="1706">
                  <a:moveTo>
                    <a:pt x="0" y="0"/>
                  </a:moveTo>
                  <a:lnTo>
                    <a:pt x="30" y="0"/>
                  </a:lnTo>
                  <a:lnTo>
                    <a:pt x="1010" y="1706"/>
                  </a:lnTo>
                  <a:lnTo>
                    <a:pt x="981" y="1706"/>
                  </a:lnTo>
                  <a:lnTo>
                    <a:pt x="0" y="0"/>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7" name="Freeform 23"/>
            <p:cNvSpPr/>
            <p:nvPr/>
          </p:nvSpPr>
          <p:spPr bwMode="auto">
            <a:xfrm>
              <a:off x="6789725" y="4221938"/>
              <a:ext cx="737552" cy="1243616"/>
            </a:xfrm>
            <a:custGeom>
              <a:avLst/>
              <a:gdLst>
                <a:gd name="T0" fmla="*/ 0 w 1010"/>
                <a:gd name="T1" fmla="*/ 1703 h 1703"/>
                <a:gd name="T2" fmla="*/ 30 w 1010"/>
                <a:gd name="T3" fmla="*/ 1703 h 1703"/>
                <a:gd name="T4" fmla="*/ 1010 w 1010"/>
                <a:gd name="T5" fmla="*/ 0 h 1703"/>
                <a:gd name="T6" fmla="*/ 981 w 1010"/>
                <a:gd name="T7" fmla="*/ 0 h 1703"/>
                <a:gd name="T8" fmla="*/ 0 w 1010"/>
                <a:gd name="T9" fmla="*/ 1703 h 1703"/>
              </a:gdLst>
              <a:ahLst/>
              <a:cxnLst>
                <a:cxn ang="0">
                  <a:pos x="T0" y="T1"/>
                </a:cxn>
                <a:cxn ang="0">
                  <a:pos x="T2" y="T3"/>
                </a:cxn>
                <a:cxn ang="0">
                  <a:pos x="T4" y="T5"/>
                </a:cxn>
                <a:cxn ang="0">
                  <a:pos x="T6" y="T7"/>
                </a:cxn>
                <a:cxn ang="0">
                  <a:pos x="T8" y="T9"/>
                </a:cxn>
              </a:cxnLst>
              <a:rect l="0" t="0" r="r" b="b"/>
              <a:pathLst>
                <a:path w="1010" h="1703">
                  <a:moveTo>
                    <a:pt x="0" y="1703"/>
                  </a:moveTo>
                  <a:lnTo>
                    <a:pt x="30" y="1703"/>
                  </a:lnTo>
                  <a:lnTo>
                    <a:pt x="1010" y="0"/>
                  </a:lnTo>
                  <a:lnTo>
                    <a:pt x="981" y="0"/>
                  </a:lnTo>
                  <a:lnTo>
                    <a:pt x="0" y="1703"/>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8" name="Rectangle 24"/>
            <p:cNvSpPr>
              <a:spLocks noChangeArrowheads="1"/>
            </p:cNvSpPr>
            <p:nvPr/>
          </p:nvSpPr>
          <p:spPr bwMode="auto">
            <a:xfrm>
              <a:off x="7983683" y="4206603"/>
              <a:ext cx="47466" cy="1029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99" name="Rectangle 25"/>
            <p:cNvSpPr>
              <a:spLocks noChangeArrowheads="1"/>
            </p:cNvSpPr>
            <p:nvPr/>
          </p:nvSpPr>
          <p:spPr bwMode="auto">
            <a:xfrm>
              <a:off x="8055978" y="4183965"/>
              <a:ext cx="48196" cy="1256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0" name="Rectangle 26"/>
            <p:cNvSpPr>
              <a:spLocks noChangeArrowheads="1"/>
            </p:cNvSpPr>
            <p:nvPr/>
          </p:nvSpPr>
          <p:spPr bwMode="auto">
            <a:xfrm>
              <a:off x="8129003" y="4161328"/>
              <a:ext cx="47466" cy="1482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1" name="Oval 27"/>
            <p:cNvSpPr>
              <a:spLocks noChangeArrowheads="1"/>
            </p:cNvSpPr>
            <p:nvPr/>
          </p:nvSpPr>
          <p:spPr bwMode="auto">
            <a:xfrm>
              <a:off x="4584370" y="2848338"/>
              <a:ext cx="108077" cy="10807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2" name="Freeform 28"/>
            <p:cNvSpPr/>
            <p:nvPr/>
          </p:nvSpPr>
          <p:spPr bwMode="auto">
            <a:xfrm>
              <a:off x="4506963" y="2938889"/>
              <a:ext cx="262890" cy="124143"/>
            </a:xfrm>
            <a:custGeom>
              <a:avLst/>
              <a:gdLst>
                <a:gd name="T0" fmla="*/ 233 w 275"/>
                <a:gd name="T1" fmla="*/ 0 h 129"/>
                <a:gd name="T2" fmla="*/ 207 w 275"/>
                <a:gd name="T3" fmla="*/ 0 h 129"/>
                <a:gd name="T4" fmla="*/ 137 w 275"/>
                <a:gd name="T5" fmla="*/ 42 h 129"/>
                <a:gd name="T6" fmla="*/ 67 w 275"/>
                <a:gd name="T7" fmla="*/ 0 h 129"/>
                <a:gd name="T8" fmla="*/ 41 w 275"/>
                <a:gd name="T9" fmla="*/ 0 h 129"/>
                <a:gd name="T10" fmla="*/ 5 w 275"/>
                <a:gd name="T11" fmla="*/ 129 h 129"/>
                <a:gd name="T12" fmla="*/ 270 w 275"/>
                <a:gd name="T13" fmla="*/ 129 h 129"/>
                <a:gd name="T14" fmla="*/ 233 w 275"/>
                <a:gd name="T15" fmla="*/ 0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5" h="129">
                  <a:moveTo>
                    <a:pt x="233" y="0"/>
                  </a:moveTo>
                  <a:cubicBezTo>
                    <a:pt x="207" y="0"/>
                    <a:pt x="207" y="0"/>
                    <a:pt x="207" y="0"/>
                  </a:cubicBezTo>
                  <a:cubicBezTo>
                    <a:pt x="194" y="25"/>
                    <a:pt x="167" y="42"/>
                    <a:pt x="137" y="42"/>
                  </a:cubicBezTo>
                  <a:cubicBezTo>
                    <a:pt x="107" y="42"/>
                    <a:pt x="81" y="25"/>
                    <a:pt x="67" y="0"/>
                  </a:cubicBezTo>
                  <a:cubicBezTo>
                    <a:pt x="41" y="0"/>
                    <a:pt x="41" y="0"/>
                    <a:pt x="41" y="0"/>
                  </a:cubicBezTo>
                  <a:cubicBezTo>
                    <a:pt x="0" y="0"/>
                    <a:pt x="5" y="87"/>
                    <a:pt x="5" y="129"/>
                  </a:cubicBezTo>
                  <a:cubicBezTo>
                    <a:pt x="270" y="129"/>
                    <a:pt x="270" y="129"/>
                    <a:pt x="270" y="129"/>
                  </a:cubicBezTo>
                  <a:cubicBezTo>
                    <a:pt x="270" y="87"/>
                    <a:pt x="275" y="0"/>
                    <a:pt x="233"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3" name="Freeform 29"/>
            <p:cNvSpPr>
              <a:spLocks noEditPoints="1"/>
            </p:cNvSpPr>
            <p:nvPr/>
          </p:nvSpPr>
          <p:spPr bwMode="auto">
            <a:xfrm>
              <a:off x="7368813" y="2857831"/>
              <a:ext cx="164306" cy="165767"/>
            </a:xfrm>
            <a:custGeom>
              <a:avLst/>
              <a:gdLst>
                <a:gd name="T0" fmla="*/ 142 w 172"/>
                <a:gd name="T1" fmla="*/ 30 h 173"/>
                <a:gd name="T2" fmla="*/ 30 w 172"/>
                <a:gd name="T3" fmla="*/ 30 h 173"/>
                <a:gd name="T4" fmla="*/ 30 w 172"/>
                <a:gd name="T5" fmla="*/ 142 h 173"/>
                <a:gd name="T6" fmla="*/ 142 w 172"/>
                <a:gd name="T7" fmla="*/ 142 h 173"/>
                <a:gd name="T8" fmla="*/ 142 w 172"/>
                <a:gd name="T9" fmla="*/ 30 h 173"/>
                <a:gd name="T10" fmla="*/ 47 w 172"/>
                <a:gd name="T11" fmla="*/ 126 h 173"/>
                <a:gd name="T12" fmla="*/ 47 w 172"/>
                <a:gd name="T13" fmla="*/ 47 h 173"/>
                <a:gd name="T14" fmla="*/ 125 w 172"/>
                <a:gd name="T15" fmla="*/ 47 h 173"/>
                <a:gd name="T16" fmla="*/ 125 w 172"/>
                <a:gd name="T17" fmla="*/ 126 h 173"/>
                <a:gd name="T18" fmla="*/ 47 w 172"/>
                <a:gd name="T19"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2" h="173">
                  <a:moveTo>
                    <a:pt x="142" y="30"/>
                  </a:moveTo>
                  <a:cubicBezTo>
                    <a:pt x="111" y="0"/>
                    <a:pt x="61" y="0"/>
                    <a:pt x="30" y="30"/>
                  </a:cubicBezTo>
                  <a:cubicBezTo>
                    <a:pt x="0" y="61"/>
                    <a:pt x="0" y="111"/>
                    <a:pt x="30" y="142"/>
                  </a:cubicBezTo>
                  <a:cubicBezTo>
                    <a:pt x="61" y="173"/>
                    <a:pt x="111" y="173"/>
                    <a:pt x="142" y="142"/>
                  </a:cubicBezTo>
                  <a:cubicBezTo>
                    <a:pt x="172" y="111"/>
                    <a:pt x="172" y="61"/>
                    <a:pt x="142" y="30"/>
                  </a:cubicBezTo>
                  <a:close/>
                  <a:moveTo>
                    <a:pt x="47" y="126"/>
                  </a:moveTo>
                  <a:cubicBezTo>
                    <a:pt x="25" y="104"/>
                    <a:pt x="25" y="69"/>
                    <a:pt x="47" y="47"/>
                  </a:cubicBezTo>
                  <a:cubicBezTo>
                    <a:pt x="68" y="25"/>
                    <a:pt x="104" y="25"/>
                    <a:pt x="125" y="47"/>
                  </a:cubicBezTo>
                  <a:cubicBezTo>
                    <a:pt x="147" y="69"/>
                    <a:pt x="147" y="104"/>
                    <a:pt x="125" y="126"/>
                  </a:cubicBezTo>
                  <a:cubicBezTo>
                    <a:pt x="104" y="147"/>
                    <a:pt x="68" y="147"/>
                    <a:pt x="47" y="1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4" name="Freeform 30"/>
            <p:cNvSpPr/>
            <p:nvPr/>
          </p:nvSpPr>
          <p:spPr bwMode="auto">
            <a:xfrm>
              <a:off x="7333761" y="2971750"/>
              <a:ext cx="86900" cy="86170"/>
            </a:xfrm>
            <a:custGeom>
              <a:avLst/>
              <a:gdLst>
                <a:gd name="T0" fmla="*/ 8 w 91"/>
                <a:gd name="T1" fmla="*/ 84 h 90"/>
                <a:gd name="T2" fmla="*/ 6 w 91"/>
                <a:gd name="T3" fmla="*/ 82 h 90"/>
                <a:gd name="T4" fmla="*/ 6 w 91"/>
                <a:gd name="T5" fmla="*/ 60 h 90"/>
                <a:gd name="T6" fmla="*/ 61 w 91"/>
                <a:gd name="T7" fmla="*/ 6 h 90"/>
                <a:gd name="T8" fmla="*/ 83 w 91"/>
                <a:gd name="T9" fmla="*/ 6 h 90"/>
                <a:gd name="T10" fmla="*/ 85 w 91"/>
                <a:gd name="T11" fmla="*/ 8 h 90"/>
                <a:gd name="T12" fmla="*/ 85 w 91"/>
                <a:gd name="T13" fmla="*/ 29 h 90"/>
                <a:gd name="T14" fmla="*/ 30 w 91"/>
                <a:gd name="T15" fmla="*/ 84 h 90"/>
                <a:gd name="T16" fmla="*/ 8 w 91"/>
                <a:gd name="T17" fmla="*/ 8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90">
                  <a:moveTo>
                    <a:pt x="8" y="84"/>
                  </a:moveTo>
                  <a:cubicBezTo>
                    <a:pt x="6" y="82"/>
                    <a:pt x="6" y="82"/>
                    <a:pt x="6" y="82"/>
                  </a:cubicBezTo>
                  <a:cubicBezTo>
                    <a:pt x="0" y="76"/>
                    <a:pt x="0" y="66"/>
                    <a:pt x="6" y="60"/>
                  </a:cubicBezTo>
                  <a:cubicBezTo>
                    <a:pt x="61" y="6"/>
                    <a:pt x="61" y="6"/>
                    <a:pt x="61" y="6"/>
                  </a:cubicBezTo>
                  <a:cubicBezTo>
                    <a:pt x="67" y="0"/>
                    <a:pt x="77" y="0"/>
                    <a:pt x="83" y="6"/>
                  </a:cubicBezTo>
                  <a:cubicBezTo>
                    <a:pt x="85" y="8"/>
                    <a:pt x="85" y="8"/>
                    <a:pt x="85" y="8"/>
                  </a:cubicBezTo>
                  <a:cubicBezTo>
                    <a:pt x="91" y="14"/>
                    <a:pt x="91" y="23"/>
                    <a:pt x="85" y="29"/>
                  </a:cubicBezTo>
                  <a:cubicBezTo>
                    <a:pt x="30" y="84"/>
                    <a:pt x="30" y="84"/>
                    <a:pt x="30" y="84"/>
                  </a:cubicBezTo>
                  <a:cubicBezTo>
                    <a:pt x="24" y="90"/>
                    <a:pt x="14" y="90"/>
                    <a:pt x="8" y="8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5" name="Freeform 31"/>
            <p:cNvSpPr/>
            <p:nvPr/>
          </p:nvSpPr>
          <p:spPr bwMode="auto">
            <a:xfrm>
              <a:off x="3911809" y="4213906"/>
              <a:ext cx="129254" cy="94202"/>
            </a:xfrm>
            <a:custGeom>
              <a:avLst/>
              <a:gdLst>
                <a:gd name="T0" fmla="*/ 0 w 177"/>
                <a:gd name="T1" fmla="*/ 0 h 129"/>
                <a:gd name="T2" fmla="*/ 0 w 177"/>
                <a:gd name="T3" fmla="*/ 129 h 129"/>
                <a:gd name="T4" fmla="*/ 59 w 177"/>
                <a:gd name="T5" fmla="*/ 129 h 129"/>
                <a:gd name="T6" fmla="*/ 59 w 177"/>
                <a:gd name="T7" fmla="*/ 36 h 129"/>
                <a:gd name="T8" fmla="*/ 117 w 177"/>
                <a:gd name="T9" fmla="*/ 36 h 129"/>
                <a:gd name="T10" fmla="*/ 117 w 177"/>
                <a:gd name="T11" fmla="*/ 129 h 129"/>
                <a:gd name="T12" fmla="*/ 177 w 177"/>
                <a:gd name="T13" fmla="*/ 129 h 129"/>
                <a:gd name="T14" fmla="*/ 177 w 177"/>
                <a:gd name="T15" fmla="*/ 0 h 129"/>
                <a:gd name="T16" fmla="*/ 0 w 177"/>
                <a:gd name="T17"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129">
                  <a:moveTo>
                    <a:pt x="0" y="0"/>
                  </a:moveTo>
                  <a:lnTo>
                    <a:pt x="0" y="129"/>
                  </a:lnTo>
                  <a:lnTo>
                    <a:pt x="59" y="129"/>
                  </a:lnTo>
                  <a:lnTo>
                    <a:pt x="59" y="36"/>
                  </a:lnTo>
                  <a:lnTo>
                    <a:pt x="117" y="36"/>
                  </a:lnTo>
                  <a:lnTo>
                    <a:pt x="117" y="129"/>
                  </a:lnTo>
                  <a:lnTo>
                    <a:pt x="177" y="129"/>
                  </a:lnTo>
                  <a:lnTo>
                    <a:pt x="177"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6" name="Freeform 32"/>
            <p:cNvSpPr/>
            <p:nvPr/>
          </p:nvSpPr>
          <p:spPr bwMode="auto">
            <a:xfrm>
              <a:off x="3881869" y="4134308"/>
              <a:ext cx="189865" cy="81788"/>
            </a:xfrm>
            <a:custGeom>
              <a:avLst/>
              <a:gdLst>
                <a:gd name="T0" fmla="*/ 129 w 260"/>
                <a:gd name="T1" fmla="*/ 0 h 112"/>
                <a:gd name="T2" fmla="*/ 0 w 260"/>
                <a:gd name="T3" fmla="*/ 112 h 112"/>
                <a:gd name="T4" fmla="*/ 260 w 260"/>
                <a:gd name="T5" fmla="*/ 112 h 112"/>
                <a:gd name="T6" fmla="*/ 129 w 260"/>
                <a:gd name="T7" fmla="*/ 0 h 112"/>
              </a:gdLst>
              <a:ahLst/>
              <a:cxnLst>
                <a:cxn ang="0">
                  <a:pos x="T0" y="T1"/>
                </a:cxn>
                <a:cxn ang="0">
                  <a:pos x="T2" y="T3"/>
                </a:cxn>
                <a:cxn ang="0">
                  <a:pos x="T4" y="T5"/>
                </a:cxn>
                <a:cxn ang="0">
                  <a:pos x="T6" y="T7"/>
                </a:cxn>
              </a:cxnLst>
              <a:rect l="0" t="0" r="r" b="b"/>
              <a:pathLst>
                <a:path w="260" h="112">
                  <a:moveTo>
                    <a:pt x="129" y="0"/>
                  </a:moveTo>
                  <a:lnTo>
                    <a:pt x="0" y="112"/>
                  </a:lnTo>
                  <a:lnTo>
                    <a:pt x="260" y="112"/>
                  </a:lnTo>
                  <a:lnTo>
                    <a:pt x="12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7" name="Freeform 33"/>
            <p:cNvSpPr/>
            <p:nvPr/>
          </p:nvSpPr>
          <p:spPr bwMode="auto">
            <a:xfrm>
              <a:off x="4527410" y="5362589"/>
              <a:ext cx="216154" cy="205931"/>
            </a:xfrm>
            <a:custGeom>
              <a:avLst/>
              <a:gdLst>
                <a:gd name="T0" fmla="*/ 148 w 296"/>
                <a:gd name="T1" fmla="*/ 0 h 282"/>
                <a:gd name="T2" fmla="*/ 194 w 296"/>
                <a:gd name="T3" fmla="*/ 93 h 282"/>
                <a:gd name="T4" fmla="*/ 296 w 296"/>
                <a:gd name="T5" fmla="*/ 107 h 282"/>
                <a:gd name="T6" fmla="*/ 222 w 296"/>
                <a:gd name="T7" fmla="*/ 180 h 282"/>
                <a:gd name="T8" fmla="*/ 240 w 296"/>
                <a:gd name="T9" fmla="*/ 282 h 282"/>
                <a:gd name="T10" fmla="*/ 148 w 296"/>
                <a:gd name="T11" fmla="*/ 233 h 282"/>
                <a:gd name="T12" fmla="*/ 57 w 296"/>
                <a:gd name="T13" fmla="*/ 282 h 282"/>
                <a:gd name="T14" fmla="*/ 75 w 296"/>
                <a:gd name="T15" fmla="*/ 180 h 282"/>
                <a:gd name="T16" fmla="*/ 0 w 296"/>
                <a:gd name="T17" fmla="*/ 107 h 282"/>
                <a:gd name="T18" fmla="*/ 103 w 296"/>
                <a:gd name="T19" fmla="*/ 93 h 282"/>
                <a:gd name="T20" fmla="*/ 148 w 296"/>
                <a:gd name="T21"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6" h="282">
                  <a:moveTo>
                    <a:pt x="148" y="0"/>
                  </a:moveTo>
                  <a:lnTo>
                    <a:pt x="194" y="93"/>
                  </a:lnTo>
                  <a:lnTo>
                    <a:pt x="296" y="107"/>
                  </a:lnTo>
                  <a:lnTo>
                    <a:pt x="222" y="180"/>
                  </a:lnTo>
                  <a:lnTo>
                    <a:pt x="240" y="282"/>
                  </a:lnTo>
                  <a:lnTo>
                    <a:pt x="148" y="233"/>
                  </a:lnTo>
                  <a:lnTo>
                    <a:pt x="57" y="282"/>
                  </a:lnTo>
                  <a:lnTo>
                    <a:pt x="75" y="180"/>
                  </a:lnTo>
                  <a:lnTo>
                    <a:pt x="0" y="107"/>
                  </a:lnTo>
                  <a:lnTo>
                    <a:pt x="103" y="93"/>
                  </a:lnTo>
                  <a:lnTo>
                    <a:pt x="148"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8" name="Oval 34"/>
            <p:cNvSpPr>
              <a:spLocks noChangeArrowheads="1"/>
            </p:cNvSpPr>
            <p:nvPr/>
          </p:nvSpPr>
          <p:spPr bwMode="auto">
            <a:xfrm>
              <a:off x="7349826" y="5384496"/>
              <a:ext cx="157734" cy="159195"/>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sp>
          <p:nvSpPr>
            <p:cNvPr id="109" name="Freeform 35"/>
            <p:cNvSpPr/>
            <p:nvPr/>
          </p:nvSpPr>
          <p:spPr bwMode="auto">
            <a:xfrm>
              <a:off x="7400944" y="5412976"/>
              <a:ext cx="54038" cy="97854"/>
            </a:xfrm>
            <a:custGeom>
              <a:avLst/>
              <a:gdLst>
                <a:gd name="T0" fmla="*/ 21 w 56"/>
                <a:gd name="T1" fmla="*/ 102 h 102"/>
                <a:gd name="T2" fmla="*/ 21 w 56"/>
                <a:gd name="T3" fmla="*/ 90 h 102"/>
                <a:gd name="T4" fmla="*/ 0 w 56"/>
                <a:gd name="T5" fmla="*/ 85 h 102"/>
                <a:gd name="T6" fmla="*/ 4 w 56"/>
                <a:gd name="T7" fmla="*/ 70 h 102"/>
                <a:gd name="T8" fmla="*/ 24 w 56"/>
                <a:gd name="T9" fmla="*/ 76 h 102"/>
                <a:gd name="T10" fmla="*/ 36 w 56"/>
                <a:gd name="T11" fmla="*/ 68 h 102"/>
                <a:gd name="T12" fmla="*/ 23 w 56"/>
                <a:gd name="T13" fmla="*/ 57 h 102"/>
                <a:gd name="T14" fmla="*/ 1 w 56"/>
                <a:gd name="T15" fmla="*/ 34 h 102"/>
                <a:gd name="T16" fmla="*/ 22 w 56"/>
                <a:gd name="T17" fmla="*/ 12 h 102"/>
                <a:gd name="T18" fmla="*/ 22 w 56"/>
                <a:gd name="T19" fmla="*/ 0 h 102"/>
                <a:gd name="T20" fmla="*/ 34 w 56"/>
                <a:gd name="T21" fmla="*/ 0 h 102"/>
                <a:gd name="T22" fmla="*/ 34 w 56"/>
                <a:gd name="T23" fmla="*/ 11 h 102"/>
                <a:gd name="T24" fmla="*/ 52 w 56"/>
                <a:gd name="T25" fmla="*/ 15 h 102"/>
                <a:gd name="T26" fmla="*/ 48 w 56"/>
                <a:gd name="T27" fmla="*/ 29 h 102"/>
                <a:gd name="T28" fmla="*/ 30 w 56"/>
                <a:gd name="T29" fmla="*/ 25 h 102"/>
                <a:gd name="T30" fmla="*/ 20 w 56"/>
                <a:gd name="T31" fmla="*/ 32 h 102"/>
                <a:gd name="T32" fmla="*/ 35 w 56"/>
                <a:gd name="T33" fmla="*/ 43 h 102"/>
                <a:gd name="T34" fmla="*/ 56 w 56"/>
                <a:gd name="T35" fmla="*/ 66 h 102"/>
                <a:gd name="T36" fmla="*/ 33 w 56"/>
                <a:gd name="T37" fmla="*/ 89 h 102"/>
                <a:gd name="T38" fmla="*/ 33 w 56"/>
                <a:gd name="T39" fmla="*/ 102 h 102"/>
                <a:gd name="T40" fmla="*/ 21 w 56"/>
                <a:gd name="T41"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 h="102">
                  <a:moveTo>
                    <a:pt x="21" y="102"/>
                  </a:moveTo>
                  <a:cubicBezTo>
                    <a:pt x="21" y="90"/>
                    <a:pt x="21" y="90"/>
                    <a:pt x="21" y="90"/>
                  </a:cubicBezTo>
                  <a:cubicBezTo>
                    <a:pt x="13" y="90"/>
                    <a:pt x="5" y="88"/>
                    <a:pt x="0" y="85"/>
                  </a:cubicBezTo>
                  <a:cubicBezTo>
                    <a:pt x="4" y="70"/>
                    <a:pt x="4" y="70"/>
                    <a:pt x="4" y="70"/>
                  </a:cubicBezTo>
                  <a:cubicBezTo>
                    <a:pt x="9" y="73"/>
                    <a:pt x="16" y="76"/>
                    <a:pt x="24" y="76"/>
                  </a:cubicBezTo>
                  <a:cubicBezTo>
                    <a:pt x="31" y="76"/>
                    <a:pt x="36" y="73"/>
                    <a:pt x="36" y="68"/>
                  </a:cubicBezTo>
                  <a:cubicBezTo>
                    <a:pt x="36" y="63"/>
                    <a:pt x="32" y="60"/>
                    <a:pt x="23" y="57"/>
                  </a:cubicBezTo>
                  <a:cubicBezTo>
                    <a:pt x="10" y="53"/>
                    <a:pt x="1" y="46"/>
                    <a:pt x="1" y="34"/>
                  </a:cubicBezTo>
                  <a:cubicBezTo>
                    <a:pt x="1" y="23"/>
                    <a:pt x="8" y="15"/>
                    <a:pt x="22" y="12"/>
                  </a:cubicBezTo>
                  <a:cubicBezTo>
                    <a:pt x="22" y="0"/>
                    <a:pt x="22" y="0"/>
                    <a:pt x="22" y="0"/>
                  </a:cubicBezTo>
                  <a:cubicBezTo>
                    <a:pt x="34" y="0"/>
                    <a:pt x="34" y="0"/>
                    <a:pt x="34" y="0"/>
                  </a:cubicBezTo>
                  <a:cubicBezTo>
                    <a:pt x="34" y="11"/>
                    <a:pt x="34" y="11"/>
                    <a:pt x="34" y="11"/>
                  </a:cubicBezTo>
                  <a:cubicBezTo>
                    <a:pt x="42" y="12"/>
                    <a:pt x="48" y="13"/>
                    <a:pt x="52" y="15"/>
                  </a:cubicBezTo>
                  <a:cubicBezTo>
                    <a:pt x="48" y="29"/>
                    <a:pt x="48" y="29"/>
                    <a:pt x="48" y="29"/>
                  </a:cubicBezTo>
                  <a:cubicBezTo>
                    <a:pt x="45" y="28"/>
                    <a:pt x="39" y="25"/>
                    <a:pt x="30" y="25"/>
                  </a:cubicBezTo>
                  <a:cubicBezTo>
                    <a:pt x="22" y="25"/>
                    <a:pt x="20" y="29"/>
                    <a:pt x="20" y="32"/>
                  </a:cubicBezTo>
                  <a:cubicBezTo>
                    <a:pt x="20" y="36"/>
                    <a:pt x="24" y="39"/>
                    <a:pt x="35" y="43"/>
                  </a:cubicBezTo>
                  <a:cubicBezTo>
                    <a:pt x="50" y="48"/>
                    <a:pt x="56" y="55"/>
                    <a:pt x="56" y="66"/>
                  </a:cubicBezTo>
                  <a:cubicBezTo>
                    <a:pt x="56" y="77"/>
                    <a:pt x="48" y="87"/>
                    <a:pt x="33" y="89"/>
                  </a:cubicBezTo>
                  <a:cubicBezTo>
                    <a:pt x="33" y="102"/>
                    <a:pt x="33" y="102"/>
                    <a:pt x="33" y="102"/>
                  </a:cubicBezTo>
                  <a:lnTo>
                    <a:pt x="21" y="102"/>
                  </a:lnTo>
                  <a:close/>
                </a:path>
              </a:pathLst>
            </a:custGeom>
            <a:solidFill>
              <a:srgbClr val="CC3253"/>
            </a:solidFill>
            <a:ln w="9525">
              <a:solidFill>
                <a:srgbClr val="000000"/>
              </a:solid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cs typeface="+mn-ea"/>
                <a:sym typeface="+mn-lt"/>
              </a:endParaRPr>
            </a:p>
          </p:txBody>
        </p:sp>
      </p:grpSp>
      <p:sp>
        <p:nvSpPr>
          <p:cNvPr id="130" name="矩形 129"/>
          <p:cNvSpPr/>
          <p:nvPr/>
        </p:nvSpPr>
        <p:spPr>
          <a:xfrm>
            <a:off x="5070493" y="3344045"/>
            <a:ext cx="2006389" cy="1754326"/>
          </a:xfrm>
          <a:prstGeom prst="rect">
            <a:avLst/>
          </a:prstGeom>
        </p:spPr>
        <p:txBody>
          <a:bodyPr wrap="square">
            <a:spAutoFit/>
          </a:bodyPr>
          <a:lstStyle/>
          <a:p>
            <a:pPr algn="ctr">
              <a:lnSpc>
                <a:spcPct val="150000"/>
              </a:lnSpc>
            </a:pPr>
            <a:r>
              <a:rPr lang="zh-CN" altLang="en-US" sz="2400" dirty="0">
                <a:solidFill>
                  <a:schemeClr val="bg1"/>
                </a:solidFill>
                <a:cs typeface="+mn-ea"/>
                <a:sym typeface="+mn-lt"/>
              </a:rPr>
              <a:t>研究</a:t>
            </a:r>
            <a:r>
              <a:rPr lang="zh-CN" altLang="en-US" sz="2400" dirty="0" smtClean="0">
                <a:solidFill>
                  <a:schemeClr val="bg1"/>
                </a:solidFill>
                <a:cs typeface="+mn-ea"/>
                <a:sym typeface="+mn-lt"/>
              </a:rPr>
              <a:t>指出</a:t>
            </a:r>
            <a:endParaRPr lang="en-US" altLang="zh-CN" sz="2400" dirty="0" smtClean="0">
              <a:solidFill>
                <a:schemeClr val="bg1"/>
              </a:solidFill>
              <a:cs typeface="+mn-ea"/>
              <a:sym typeface="+mn-lt"/>
            </a:endParaRPr>
          </a:p>
          <a:p>
            <a:pPr algn="ctr">
              <a:lnSpc>
                <a:spcPct val="150000"/>
              </a:lnSpc>
            </a:pPr>
            <a:r>
              <a:rPr lang="zh-CN" altLang="en-US" sz="2400" dirty="0" smtClean="0">
                <a:solidFill>
                  <a:schemeClr val="bg1"/>
                </a:solidFill>
                <a:cs typeface="+mn-ea"/>
                <a:sym typeface="+mn-lt"/>
              </a:rPr>
              <a:t>团队</a:t>
            </a:r>
            <a:r>
              <a:rPr lang="zh-CN" altLang="en-US" sz="2400" dirty="0">
                <a:solidFill>
                  <a:schemeClr val="bg1"/>
                </a:solidFill>
                <a:cs typeface="+mn-ea"/>
                <a:sym typeface="+mn-lt"/>
              </a:rPr>
              <a:t>常有的问题</a:t>
            </a:r>
            <a:endParaRPr lang="zh-CN" altLang="en-US" sz="2400" dirty="0">
              <a:solidFill>
                <a:schemeClr val="bg1"/>
              </a:solidFill>
              <a:cs typeface="+mn-ea"/>
              <a:sym typeface="+mn-lt"/>
            </a:endParaRPr>
          </a:p>
        </p:txBody>
      </p:sp>
      <p:sp>
        <p:nvSpPr>
          <p:cNvPr id="131" name="文本框 130"/>
          <p:cNvSpPr txBox="1"/>
          <p:nvPr/>
        </p:nvSpPr>
        <p:spPr>
          <a:xfrm>
            <a:off x="2336811" y="2704160"/>
            <a:ext cx="2007600"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没有远景</a:t>
            </a:r>
            <a:endParaRPr lang="zh-CN" altLang="en-US" sz="2800" dirty="0">
              <a:solidFill>
                <a:schemeClr val="tx1">
                  <a:lumMod val="65000"/>
                  <a:lumOff val="35000"/>
                </a:schemeClr>
              </a:solidFill>
              <a:cs typeface="+mn-ea"/>
              <a:sym typeface="+mn-lt"/>
            </a:endParaRPr>
          </a:p>
        </p:txBody>
      </p:sp>
      <p:sp>
        <p:nvSpPr>
          <p:cNvPr id="132" name="文本框 131"/>
          <p:cNvSpPr txBox="1"/>
          <p:nvPr/>
        </p:nvSpPr>
        <p:spPr>
          <a:xfrm>
            <a:off x="1727488" y="4058551"/>
            <a:ext cx="2007600"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我做不到</a:t>
            </a:r>
            <a:endParaRPr lang="zh-CN" altLang="en-US" sz="2800" dirty="0">
              <a:solidFill>
                <a:schemeClr val="tx1">
                  <a:lumMod val="65000"/>
                  <a:lumOff val="35000"/>
                </a:schemeClr>
              </a:solidFill>
              <a:cs typeface="+mn-ea"/>
              <a:sym typeface="+mn-lt"/>
            </a:endParaRPr>
          </a:p>
        </p:txBody>
      </p:sp>
      <p:sp>
        <p:nvSpPr>
          <p:cNvPr id="133" name="文本框 132"/>
          <p:cNvSpPr txBox="1"/>
          <p:nvPr/>
        </p:nvSpPr>
        <p:spPr>
          <a:xfrm>
            <a:off x="2467232" y="5249220"/>
            <a:ext cx="2007600"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发牢骚</a:t>
            </a:r>
            <a:endParaRPr lang="zh-CN" altLang="en-US" sz="2800" dirty="0">
              <a:solidFill>
                <a:schemeClr val="tx1">
                  <a:lumMod val="65000"/>
                  <a:lumOff val="35000"/>
                </a:schemeClr>
              </a:solidFill>
              <a:cs typeface="+mn-ea"/>
              <a:sym typeface="+mn-lt"/>
            </a:endParaRPr>
          </a:p>
        </p:txBody>
      </p:sp>
      <p:sp>
        <p:nvSpPr>
          <p:cNvPr id="134" name="文本框 133"/>
          <p:cNvSpPr txBox="1"/>
          <p:nvPr/>
        </p:nvSpPr>
        <p:spPr>
          <a:xfrm>
            <a:off x="7743432" y="2715252"/>
            <a:ext cx="2007600"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归罪于外</a:t>
            </a:r>
            <a:endParaRPr lang="zh-CN" altLang="en-US" sz="2800" dirty="0">
              <a:solidFill>
                <a:schemeClr val="tx1">
                  <a:lumMod val="65000"/>
                  <a:lumOff val="35000"/>
                </a:schemeClr>
              </a:solidFill>
              <a:cs typeface="+mn-ea"/>
              <a:sym typeface="+mn-lt"/>
            </a:endParaRPr>
          </a:p>
        </p:txBody>
      </p:sp>
      <p:sp>
        <p:nvSpPr>
          <p:cNvPr id="135" name="文本框 134"/>
          <p:cNvSpPr txBox="1"/>
          <p:nvPr/>
        </p:nvSpPr>
        <p:spPr>
          <a:xfrm>
            <a:off x="8428061" y="4005754"/>
            <a:ext cx="2488927"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工作情绪不高</a:t>
            </a:r>
            <a:endParaRPr lang="zh-CN" altLang="en-US" sz="2800" dirty="0">
              <a:solidFill>
                <a:schemeClr val="tx1">
                  <a:lumMod val="65000"/>
                  <a:lumOff val="35000"/>
                </a:schemeClr>
              </a:solidFill>
              <a:cs typeface="+mn-ea"/>
              <a:sym typeface="+mn-lt"/>
            </a:endParaRPr>
          </a:p>
        </p:txBody>
      </p:sp>
      <p:sp>
        <p:nvSpPr>
          <p:cNvPr id="136" name="文本框 135"/>
          <p:cNvSpPr txBox="1"/>
          <p:nvPr/>
        </p:nvSpPr>
        <p:spPr>
          <a:xfrm>
            <a:off x="7738595" y="5237716"/>
            <a:ext cx="2007600" cy="523220"/>
          </a:xfrm>
          <a:prstGeom prst="rect">
            <a:avLst/>
          </a:prstGeom>
          <a:noFill/>
        </p:spPr>
        <p:txBody>
          <a:bodyPr wrap="square" rtlCol="0">
            <a:spAutoFit/>
          </a:bodyPr>
          <a:lstStyle/>
          <a:p>
            <a:pPr algn="ctr"/>
            <a:r>
              <a:rPr lang="zh-CN" altLang="en-US" sz="2800" dirty="0">
                <a:solidFill>
                  <a:schemeClr val="tx1">
                    <a:lumMod val="65000"/>
                    <a:lumOff val="35000"/>
                  </a:schemeClr>
                </a:solidFill>
                <a:cs typeface="+mn-ea"/>
                <a:sym typeface="+mn-lt"/>
              </a:rPr>
              <a:t>抱怨指责</a:t>
            </a:r>
            <a:endParaRPr lang="zh-CN" altLang="en-US" sz="2800"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49" presetClass="entr" presetSubtype="0" decel="10000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style.rotation</p:attrName>
                                            </p:attrNameLst>
                                          </p:cBhvr>
                                          <p:tavLst>
                                            <p:tav tm="0">
                                              <p:val>
                                                <p:fltVal val="360"/>
                                              </p:val>
                                            </p:tav>
                                            <p:tav tm="100000">
                                              <p:val>
                                                <p:fltVal val="0"/>
                                              </p:val>
                                            </p:tav>
                                          </p:tavLst>
                                        </p:anim>
                                        <p:animEffect transition="in" filter="fade">
                                          <p:cBhvr>
                                            <p:cTn id="27" dur="500"/>
                                            <p:tgtEl>
                                              <p:spTgt spid="3"/>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30"/>
                                            </p:tgtEl>
                                            <p:attrNameLst>
                                              <p:attrName>style.visibility</p:attrName>
                                            </p:attrNameLst>
                                          </p:cBhvr>
                                          <p:to>
                                            <p:strVal val="visible"/>
                                          </p:to>
                                        </p:set>
                                        <p:animEffect transition="in" filter="fade">
                                          <p:cBhvr>
                                            <p:cTn id="31" dur="500"/>
                                            <p:tgtEl>
                                              <p:spTgt spid="130"/>
                                            </p:tgtEl>
                                          </p:cBhvr>
                                        </p:animEffect>
                                      </p:childTnLst>
                                    </p:cTn>
                                  </p:par>
                                </p:childTnLst>
                              </p:cTn>
                            </p:par>
                            <p:par>
                              <p:cTn id="32" fill="hold">
                                <p:stCondLst>
                                  <p:cond delay="3000"/>
                                </p:stCondLst>
                                <p:childTnLst>
                                  <p:par>
                                    <p:cTn id="33" presetID="2" presetClass="entr" presetSubtype="8" fill="hold" grpId="0" nodeType="afterEffect" p14:presetBounceEnd="42000">
                                      <p:stCondLst>
                                        <p:cond delay="0"/>
                                      </p:stCondLst>
                                      <p:childTnLst>
                                        <p:set>
                                          <p:cBhvr>
                                            <p:cTn id="34" dur="1" fill="hold">
                                              <p:stCondLst>
                                                <p:cond delay="0"/>
                                              </p:stCondLst>
                                            </p:cTn>
                                            <p:tgtEl>
                                              <p:spTgt spid="132"/>
                                            </p:tgtEl>
                                            <p:attrNameLst>
                                              <p:attrName>style.visibility</p:attrName>
                                            </p:attrNameLst>
                                          </p:cBhvr>
                                          <p:to>
                                            <p:strVal val="visible"/>
                                          </p:to>
                                        </p:set>
                                        <p:anim calcmode="lin" valueType="num" p14:bounceEnd="42000">
                                          <p:cBhvr additive="base">
                                            <p:cTn id="35" dur="500" fill="hold"/>
                                            <p:tgtEl>
                                              <p:spTgt spid="132"/>
                                            </p:tgtEl>
                                            <p:attrNameLst>
                                              <p:attrName>ppt_x</p:attrName>
                                            </p:attrNameLst>
                                          </p:cBhvr>
                                          <p:tavLst>
                                            <p:tav tm="0">
                                              <p:val>
                                                <p:strVal val="0-#ppt_w/2"/>
                                              </p:val>
                                            </p:tav>
                                            <p:tav tm="100000">
                                              <p:val>
                                                <p:strVal val="#ppt_x"/>
                                              </p:val>
                                            </p:tav>
                                          </p:tavLst>
                                        </p:anim>
                                        <p:anim calcmode="lin" valueType="num" p14:bounceEnd="42000">
                                          <p:cBhvr additive="base">
                                            <p:cTn id="36" dur="500" fill="hold"/>
                                            <p:tgtEl>
                                              <p:spTgt spid="13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14:presetBounceEnd="42000">
                                      <p:stCondLst>
                                        <p:cond delay="0"/>
                                      </p:stCondLst>
                                      <p:childTnLst>
                                        <p:set>
                                          <p:cBhvr>
                                            <p:cTn id="38" dur="1" fill="hold">
                                              <p:stCondLst>
                                                <p:cond delay="0"/>
                                              </p:stCondLst>
                                            </p:cTn>
                                            <p:tgtEl>
                                              <p:spTgt spid="131"/>
                                            </p:tgtEl>
                                            <p:attrNameLst>
                                              <p:attrName>style.visibility</p:attrName>
                                            </p:attrNameLst>
                                          </p:cBhvr>
                                          <p:to>
                                            <p:strVal val="visible"/>
                                          </p:to>
                                        </p:set>
                                        <p:anim calcmode="lin" valueType="num" p14:bounceEnd="42000">
                                          <p:cBhvr additive="base">
                                            <p:cTn id="39" dur="500" fill="hold"/>
                                            <p:tgtEl>
                                              <p:spTgt spid="131"/>
                                            </p:tgtEl>
                                            <p:attrNameLst>
                                              <p:attrName>ppt_x</p:attrName>
                                            </p:attrNameLst>
                                          </p:cBhvr>
                                          <p:tavLst>
                                            <p:tav tm="0">
                                              <p:val>
                                                <p:strVal val="0-#ppt_w/2"/>
                                              </p:val>
                                            </p:tav>
                                            <p:tav tm="100000">
                                              <p:val>
                                                <p:strVal val="#ppt_x"/>
                                              </p:val>
                                            </p:tav>
                                          </p:tavLst>
                                        </p:anim>
                                        <p:anim calcmode="lin" valueType="num" p14:bounceEnd="42000">
                                          <p:cBhvr additive="base">
                                            <p:cTn id="40" dur="500" fill="hold"/>
                                            <p:tgtEl>
                                              <p:spTgt spid="131"/>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14:presetBounceEnd="42000">
                                      <p:stCondLst>
                                        <p:cond delay="0"/>
                                      </p:stCondLst>
                                      <p:childTnLst>
                                        <p:set>
                                          <p:cBhvr>
                                            <p:cTn id="42" dur="1" fill="hold">
                                              <p:stCondLst>
                                                <p:cond delay="0"/>
                                              </p:stCondLst>
                                            </p:cTn>
                                            <p:tgtEl>
                                              <p:spTgt spid="133"/>
                                            </p:tgtEl>
                                            <p:attrNameLst>
                                              <p:attrName>style.visibility</p:attrName>
                                            </p:attrNameLst>
                                          </p:cBhvr>
                                          <p:to>
                                            <p:strVal val="visible"/>
                                          </p:to>
                                        </p:set>
                                        <p:anim calcmode="lin" valueType="num" p14:bounceEnd="42000">
                                          <p:cBhvr additive="base">
                                            <p:cTn id="43" dur="500" fill="hold"/>
                                            <p:tgtEl>
                                              <p:spTgt spid="133"/>
                                            </p:tgtEl>
                                            <p:attrNameLst>
                                              <p:attrName>ppt_x</p:attrName>
                                            </p:attrNameLst>
                                          </p:cBhvr>
                                          <p:tavLst>
                                            <p:tav tm="0">
                                              <p:val>
                                                <p:strVal val="0-#ppt_w/2"/>
                                              </p:val>
                                            </p:tav>
                                            <p:tav tm="100000">
                                              <p:val>
                                                <p:strVal val="#ppt_x"/>
                                              </p:val>
                                            </p:tav>
                                          </p:tavLst>
                                        </p:anim>
                                        <p:anim calcmode="lin" valueType="num" p14:bounceEnd="42000">
                                          <p:cBhvr additive="base">
                                            <p:cTn id="44" dur="500" fill="hold"/>
                                            <p:tgtEl>
                                              <p:spTgt spid="133"/>
                                            </p:tgtEl>
                                            <p:attrNameLst>
                                              <p:attrName>ppt_y</p:attrName>
                                            </p:attrNameLst>
                                          </p:cBhvr>
                                          <p:tavLst>
                                            <p:tav tm="0">
                                              <p:val>
                                                <p:strVal val="#ppt_y"/>
                                              </p:val>
                                            </p:tav>
                                            <p:tav tm="100000">
                                              <p:val>
                                                <p:strVal val="#ppt_y"/>
                                              </p:val>
                                            </p:tav>
                                          </p:tavLst>
                                        </p:anim>
                                      </p:childTnLst>
                                    </p:cTn>
                                  </p:par>
                                </p:childTnLst>
                              </p:cTn>
                            </p:par>
                            <p:par>
                              <p:cTn id="45" fill="hold">
                                <p:stCondLst>
                                  <p:cond delay="3500"/>
                                </p:stCondLst>
                                <p:childTnLst>
                                  <p:par>
                                    <p:cTn id="46" presetID="2" presetClass="entr" presetSubtype="2" fill="hold" grpId="0" nodeType="afterEffect" p14:presetBounceEnd="38000">
                                      <p:stCondLst>
                                        <p:cond delay="0"/>
                                      </p:stCondLst>
                                      <p:childTnLst>
                                        <p:set>
                                          <p:cBhvr>
                                            <p:cTn id="47" dur="1" fill="hold">
                                              <p:stCondLst>
                                                <p:cond delay="0"/>
                                              </p:stCondLst>
                                            </p:cTn>
                                            <p:tgtEl>
                                              <p:spTgt spid="134"/>
                                            </p:tgtEl>
                                            <p:attrNameLst>
                                              <p:attrName>style.visibility</p:attrName>
                                            </p:attrNameLst>
                                          </p:cBhvr>
                                          <p:to>
                                            <p:strVal val="visible"/>
                                          </p:to>
                                        </p:set>
                                        <p:anim calcmode="lin" valueType="num" p14:bounceEnd="38000">
                                          <p:cBhvr additive="base">
                                            <p:cTn id="48" dur="500" fill="hold"/>
                                            <p:tgtEl>
                                              <p:spTgt spid="134"/>
                                            </p:tgtEl>
                                            <p:attrNameLst>
                                              <p:attrName>ppt_x</p:attrName>
                                            </p:attrNameLst>
                                          </p:cBhvr>
                                          <p:tavLst>
                                            <p:tav tm="0">
                                              <p:val>
                                                <p:strVal val="1+#ppt_w/2"/>
                                              </p:val>
                                            </p:tav>
                                            <p:tav tm="100000">
                                              <p:val>
                                                <p:strVal val="#ppt_x"/>
                                              </p:val>
                                            </p:tav>
                                          </p:tavLst>
                                        </p:anim>
                                        <p:anim calcmode="lin" valueType="num" p14:bounceEnd="38000">
                                          <p:cBhvr additive="base">
                                            <p:cTn id="49" dur="500" fill="hold"/>
                                            <p:tgtEl>
                                              <p:spTgt spid="134"/>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14:presetBounceEnd="38000">
                                      <p:stCondLst>
                                        <p:cond delay="0"/>
                                      </p:stCondLst>
                                      <p:childTnLst>
                                        <p:set>
                                          <p:cBhvr>
                                            <p:cTn id="51" dur="1" fill="hold">
                                              <p:stCondLst>
                                                <p:cond delay="0"/>
                                              </p:stCondLst>
                                            </p:cTn>
                                            <p:tgtEl>
                                              <p:spTgt spid="135"/>
                                            </p:tgtEl>
                                            <p:attrNameLst>
                                              <p:attrName>style.visibility</p:attrName>
                                            </p:attrNameLst>
                                          </p:cBhvr>
                                          <p:to>
                                            <p:strVal val="visible"/>
                                          </p:to>
                                        </p:set>
                                        <p:anim calcmode="lin" valueType="num" p14:bounceEnd="38000">
                                          <p:cBhvr additive="base">
                                            <p:cTn id="52" dur="500" fill="hold"/>
                                            <p:tgtEl>
                                              <p:spTgt spid="135"/>
                                            </p:tgtEl>
                                            <p:attrNameLst>
                                              <p:attrName>ppt_x</p:attrName>
                                            </p:attrNameLst>
                                          </p:cBhvr>
                                          <p:tavLst>
                                            <p:tav tm="0">
                                              <p:val>
                                                <p:strVal val="1+#ppt_w/2"/>
                                              </p:val>
                                            </p:tav>
                                            <p:tav tm="100000">
                                              <p:val>
                                                <p:strVal val="#ppt_x"/>
                                              </p:val>
                                            </p:tav>
                                          </p:tavLst>
                                        </p:anim>
                                        <p:anim calcmode="lin" valueType="num" p14:bounceEnd="38000">
                                          <p:cBhvr additive="base">
                                            <p:cTn id="53" dur="500" fill="hold"/>
                                            <p:tgtEl>
                                              <p:spTgt spid="135"/>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14:presetBounceEnd="38000">
                                      <p:stCondLst>
                                        <p:cond delay="0"/>
                                      </p:stCondLst>
                                      <p:childTnLst>
                                        <p:set>
                                          <p:cBhvr>
                                            <p:cTn id="55" dur="1" fill="hold">
                                              <p:stCondLst>
                                                <p:cond delay="0"/>
                                              </p:stCondLst>
                                            </p:cTn>
                                            <p:tgtEl>
                                              <p:spTgt spid="136"/>
                                            </p:tgtEl>
                                            <p:attrNameLst>
                                              <p:attrName>style.visibility</p:attrName>
                                            </p:attrNameLst>
                                          </p:cBhvr>
                                          <p:to>
                                            <p:strVal val="visible"/>
                                          </p:to>
                                        </p:set>
                                        <p:anim calcmode="lin" valueType="num" p14:bounceEnd="38000">
                                          <p:cBhvr additive="base">
                                            <p:cTn id="56" dur="500" fill="hold"/>
                                            <p:tgtEl>
                                              <p:spTgt spid="136"/>
                                            </p:tgtEl>
                                            <p:attrNameLst>
                                              <p:attrName>ppt_x</p:attrName>
                                            </p:attrNameLst>
                                          </p:cBhvr>
                                          <p:tavLst>
                                            <p:tav tm="0">
                                              <p:val>
                                                <p:strVal val="1+#ppt_w/2"/>
                                              </p:val>
                                            </p:tav>
                                            <p:tav tm="100000">
                                              <p:val>
                                                <p:strVal val="#ppt_x"/>
                                              </p:val>
                                            </p:tav>
                                          </p:tavLst>
                                        </p:anim>
                                        <p:anim calcmode="lin" valueType="num" p14:bounceEnd="38000">
                                          <p:cBhvr additive="base">
                                            <p:cTn id="57" dur="500" fill="hold"/>
                                            <p:tgtEl>
                                              <p:spTgt spid="1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P spid="130" grpId="0"/>
          <p:bldP spid="131" grpId="0"/>
          <p:bldP spid="132" grpId="0"/>
          <p:bldP spid="133" grpId="0"/>
          <p:bldP spid="134" grpId="0"/>
          <p:bldP spid="135" grpId="0"/>
          <p:bldP spid="13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49" presetClass="entr" presetSubtype="0" decel="10000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style.rotation</p:attrName>
                                            </p:attrNameLst>
                                          </p:cBhvr>
                                          <p:tavLst>
                                            <p:tav tm="0">
                                              <p:val>
                                                <p:fltVal val="360"/>
                                              </p:val>
                                            </p:tav>
                                            <p:tav tm="100000">
                                              <p:val>
                                                <p:fltVal val="0"/>
                                              </p:val>
                                            </p:tav>
                                          </p:tavLst>
                                        </p:anim>
                                        <p:animEffect transition="in" filter="fade">
                                          <p:cBhvr>
                                            <p:cTn id="27" dur="500"/>
                                            <p:tgtEl>
                                              <p:spTgt spid="3"/>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30"/>
                                            </p:tgtEl>
                                            <p:attrNameLst>
                                              <p:attrName>style.visibility</p:attrName>
                                            </p:attrNameLst>
                                          </p:cBhvr>
                                          <p:to>
                                            <p:strVal val="visible"/>
                                          </p:to>
                                        </p:set>
                                        <p:animEffect transition="in" filter="fade">
                                          <p:cBhvr>
                                            <p:cTn id="31" dur="500"/>
                                            <p:tgtEl>
                                              <p:spTgt spid="130"/>
                                            </p:tgtEl>
                                          </p:cBhvr>
                                        </p:animEffect>
                                      </p:childTnLst>
                                    </p:cTn>
                                  </p:par>
                                </p:childTnLst>
                              </p:cTn>
                            </p:par>
                            <p:par>
                              <p:cTn id="32" fill="hold">
                                <p:stCondLst>
                                  <p:cond delay="3000"/>
                                </p:stCondLst>
                                <p:childTnLst>
                                  <p:par>
                                    <p:cTn id="33" presetID="2" presetClass="entr" presetSubtype="8" fill="hold" grpId="0" nodeType="afterEffect">
                                      <p:stCondLst>
                                        <p:cond delay="0"/>
                                      </p:stCondLst>
                                      <p:childTnLst>
                                        <p:set>
                                          <p:cBhvr>
                                            <p:cTn id="34" dur="1" fill="hold">
                                              <p:stCondLst>
                                                <p:cond delay="0"/>
                                              </p:stCondLst>
                                            </p:cTn>
                                            <p:tgtEl>
                                              <p:spTgt spid="132"/>
                                            </p:tgtEl>
                                            <p:attrNameLst>
                                              <p:attrName>style.visibility</p:attrName>
                                            </p:attrNameLst>
                                          </p:cBhvr>
                                          <p:to>
                                            <p:strVal val="visible"/>
                                          </p:to>
                                        </p:set>
                                        <p:anim calcmode="lin" valueType="num">
                                          <p:cBhvr additive="base">
                                            <p:cTn id="35" dur="500" fill="hold"/>
                                            <p:tgtEl>
                                              <p:spTgt spid="132"/>
                                            </p:tgtEl>
                                            <p:attrNameLst>
                                              <p:attrName>ppt_x</p:attrName>
                                            </p:attrNameLst>
                                          </p:cBhvr>
                                          <p:tavLst>
                                            <p:tav tm="0">
                                              <p:val>
                                                <p:strVal val="0-#ppt_w/2"/>
                                              </p:val>
                                            </p:tav>
                                            <p:tav tm="100000">
                                              <p:val>
                                                <p:strVal val="#ppt_x"/>
                                              </p:val>
                                            </p:tav>
                                          </p:tavLst>
                                        </p:anim>
                                        <p:anim calcmode="lin" valueType="num">
                                          <p:cBhvr additive="base">
                                            <p:cTn id="36" dur="500" fill="hold"/>
                                            <p:tgtEl>
                                              <p:spTgt spid="13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31"/>
                                            </p:tgtEl>
                                            <p:attrNameLst>
                                              <p:attrName>style.visibility</p:attrName>
                                            </p:attrNameLst>
                                          </p:cBhvr>
                                          <p:to>
                                            <p:strVal val="visible"/>
                                          </p:to>
                                        </p:set>
                                        <p:anim calcmode="lin" valueType="num">
                                          <p:cBhvr additive="base">
                                            <p:cTn id="39" dur="500" fill="hold"/>
                                            <p:tgtEl>
                                              <p:spTgt spid="131"/>
                                            </p:tgtEl>
                                            <p:attrNameLst>
                                              <p:attrName>ppt_x</p:attrName>
                                            </p:attrNameLst>
                                          </p:cBhvr>
                                          <p:tavLst>
                                            <p:tav tm="0">
                                              <p:val>
                                                <p:strVal val="0-#ppt_w/2"/>
                                              </p:val>
                                            </p:tav>
                                            <p:tav tm="100000">
                                              <p:val>
                                                <p:strVal val="#ppt_x"/>
                                              </p:val>
                                            </p:tav>
                                          </p:tavLst>
                                        </p:anim>
                                        <p:anim calcmode="lin" valueType="num">
                                          <p:cBhvr additive="base">
                                            <p:cTn id="40" dur="500" fill="hold"/>
                                            <p:tgtEl>
                                              <p:spTgt spid="131"/>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133"/>
                                            </p:tgtEl>
                                            <p:attrNameLst>
                                              <p:attrName>style.visibility</p:attrName>
                                            </p:attrNameLst>
                                          </p:cBhvr>
                                          <p:to>
                                            <p:strVal val="visible"/>
                                          </p:to>
                                        </p:set>
                                        <p:anim calcmode="lin" valueType="num">
                                          <p:cBhvr additive="base">
                                            <p:cTn id="43" dur="500" fill="hold"/>
                                            <p:tgtEl>
                                              <p:spTgt spid="133"/>
                                            </p:tgtEl>
                                            <p:attrNameLst>
                                              <p:attrName>ppt_x</p:attrName>
                                            </p:attrNameLst>
                                          </p:cBhvr>
                                          <p:tavLst>
                                            <p:tav tm="0">
                                              <p:val>
                                                <p:strVal val="0-#ppt_w/2"/>
                                              </p:val>
                                            </p:tav>
                                            <p:tav tm="100000">
                                              <p:val>
                                                <p:strVal val="#ppt_x"/>
                                              </p:val>
                                            </p:tav>
                                          </p:tavLst>
                                        </p:anim>
                                        <p:anim calcmode="lin" valueType="num">
                                          <p:cBhvr additive="base">
                                            <p:cTn id="44" dur="500" fill="hold"/>
                                            <p:tgtEl>
                                              <p:spTgt spid="133"/>
                                            </p:tgtEl>
                                            <p:attrNameLst>
                                              <p:attrName>ppt_y</p:attrName>
                                            </p:attrNameLst>
                                          </p:cBhvr>
                                          <p:tavLst>
                                            <p:tav tm="0">
                                              <p:val>
                                                <p:strVal val="#ppt_y"/>
                                              </p:val>
                                            </p:tav>
                                            <p:tav tm="100000">
                                              <p:val>
                                                <p:strVal val="#ppt_y"/>
                                              </p:val>
                                            </p:tav>
                                          </p:tavLst>
                                        </p:anim>
                                      </p:childTnLst>
                                    </p:cTn>
                                  </p:par>
                                </p:childTnLst>
                              </p:cTn>
                            </p:par>
                            <p:par>
                              <p:cTn id="45" fill="hold">
                                <p:stCondLst>
                                  <p:cond delay="3500"/>
                                </p:stCondLst>
                                <p:childTnLst>
                                  <p:par>
                                    <p:cTn id="46" presetID="2" presetClass="entr" presetSubtype="2" fill="hold" grpId="0" nodeType="afterEffect">
                                      <p:stCondLst>
                                        <p:cond delay="0"/>
                                      </p:stCondLst>
                                      <p:childTnLst>
                                        <p:set>
                                          <p:cBhvr>
                                            <p:cTn id="47" dur="1" fill="hold">
                                              <p:stCondLst>
                                                <p:cond delay="0"/>
                                              </p:stCondLst>
                                            </p:cTn>
                                            <p:tgtEl>
                                              <p:spTgt spid="134"/>
                                            </p:tgtEl>
                                            <p:attrNameLst>
                                              <p:attrName>style.visibility</p:attrName>
                                            </p:attrNameLst>
                                          </p:cBhvr>
                                          <p:to>
                                            <p:strVal val="visible"/>
                                          </p:to>
                                        </p:set>
                                        <p:anim calcmode="lin" valueType="num">
                                          <p:cBhvr additive="base">
                                            <p:cTn id="48" dur="500" fill="hold"/>
                                            <p:tgtEl>
                                              <p:spTgt spid="134"/>
                                            </p:tgtEl>
                                            <p:attrNameLst>
                                              <p:attrName>ppt_x</p:attrName>
                                            </p:attrNameLst>
                                          </p:cBhvr>
                                          <p:tavLst>
                                            <p:tav tm="0">
                                              <p:val>
                                                <p:strVal val="1+#ppt_w/2"/>
                                              </p:val>
                                            </p:tav>
                                            <p:tav tm="100000">
                                              <p:val>
                                                <p:strVal val="#ppt_x"/>
                                              </p:val>
                                            </p:tav>
                                          </p:tavLst>
                                        </p:anim>
                                        <p:anim calcmode="lin" valueType="num">
                                          <p:cBhvr additive="base">
                                            <p:cTn id="49" dur="500" fill="hold"/>
                                            <p:tgtEl>
                                              <p:spTgt spid="134"/>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135"/>
                                            </p:tgtEl>
                                            <p:attrNameLst>
                                              <p:attrName>style.visibility</p:attrName>
                                            </p:attrNameLst>
                                          </p:cBhvr>
                                          <p:to>
                                            <p:strVal val="visible"/>
                                          </p:to>
                                        </p:set>
                                        <p:anim calcmode="lin" valueType="num">
                                          <p:cBhvr additive="base">
                                            <p:cTn id="52" dur="500" fill="hold"/>
                                            <p:tgtEl>
                                              <p:spTgt spid="135"/>
                                            </p:tgtEl>
                                            <p:attrNameLst>
                                              <p:attrName>ppt_x</p:attrName>
                                            </p:attrNameLst>
                                          </p:cBhvr>
                                          <p:tavLst>
                                            <p:tav tm="0">
                                              <p:val>
                                                <p:strVal val="1+#ppt_w/2"/>
                                              </p:val>
                                            </p:tav>
                                            <p:tav tm="100000">
                                              <p:val>
                                                <p:strVal val="#ppt_x"/>
                                              </p:val>
                                            </p:tav>
                                          </p:tavLst>
                                        </p:anim>
                                        <p:anim calcmode="lin" valueType="num">
                                          <p:cBhvr additive="base">
                                            <p:cTn id="53" dur="500" fill="hold"/>
                                            <p:tgtEl>
                                              <p:spTgt spid="135"/>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136"/>
                                            </p:tgtEl>
                                            <p:attrNameLst>
                                              <p:attrName>style.visibility</p:attrName>
                                            </p:attrNameLst>
                                          </p:cBhvr>
                                          <p:to>
                                            <p:strVal val="visible"/>
                                          </p:to>
                                        </p:set>
                                        <p:anim calcmode="lin" valueType="num">
                                          <p:cBhvr additive="base">
                                            <p:cTn id="56" dur="500" fill="hold"/>
                                            <p:tgtEl>
                                              <p:spTgt spid="136"/>
                                            </p:tgtEl>
                                            <p:attrNameLst>
                                              <p:attrName>ppt_x</p:attrName>
                                            </p:attrNameLst>
                                          </p:cBhvr>
                                          <p:tavLst>
                                            <p:tav tm="0">
                                              <p:val>
                                                <p:strVal val="1+#ppt_w/2"/>
                                              </p:val>
                                            </p:tav>
                                            <p:tav tm="100000">
                                              <p:val>
                                                <p:strVal val="#ppt_x"/>
                                              </p:val>
                                            </p:tav>
                                          </p:tavLst>
                                        </p:anim>
                                        <p:anim calcmode="lin" valueType="num">
                                          <p:cBhvr additive="base">
                                            <p:cTn id="57" dur="500" fill="hold"/>
                                            <p:tgtEl>
                                              <p:spTgt spid="1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P spid="130" grpId="0"/>
          <p:bldP spid="131" grpId="0"/>
          <p:bldP spid="132" grpId="0"/>
          <p:bldP spid="133" grpId="0"/>
          <p:bldP spid="134" grpId="0"/>
          <p:bldP spid="135" grpId="0"/>
          <p:bldP spid="136" grpId="0"/>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24" name="燕尾形 23"/>
          <p:cNvSpPr/>
          <p:nvPr/>
        </p:nvSpPr>
        <p:spPr>
          <a:xfrm rot="5400000">
            <a:off x="2499066" y="1906644"/>
            <a:ext cx="359946" cy="575914"/>
          </a:xfrm>
          <a:prstGeom prst="chevron">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44CEB9"/>
              </a:solidFill>
              <a:cs typeface="+mn-ea"/>
              <a:sym typeface="+mn-lt"/>
            </a:endParaRPr>
          </a:p>
        </p:txBody>
      </p:sp>
      <p:cxnSp>
        <p:nvCxnSpPr>
          <p:cNvPr id="25" name="直接连接符 24"/>
          <p:cNvCxnSpPr/>
          <p:nvPr/>
        </p:nvCxnSpPr>
        <p:spPr>
          <a:xfrm>
            <a:off x="1831983" y="2476053"/>
            <a:ext cx="7903169" cy="0"/>
          </a:xfrm>
          <a:prstGeom prst="line">
            <a:avLst/>
          </a:prstGeom>
          <a:ln>
            <a:solidFill>
              <a:schemeClr val="bg1">
                <a:lumMod val="50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831983" y="1388495"/>
            <a:ext cx="1949506" cy="584743"/>
          </a:xfrm>
          <a:prstGeom prst="rect">
            <a:avLst/>
          </a:prstGeom>
        </p:spPr>
        <p:txBody>
          <a:bodyPr wrap="none" lIns="91407" tIns="45704" rIns="91407" bIns="45704">
            <a:spAutoFit/>
          </a:bodyPr>
          <a:lstStyle/>
          <a:p>
            <a:r>
              <a:rPr lang="zh-CN" altLang="en-US" sz="3200" dirty="0">
                <a:solidFill>
                  <a:srgbClr val="857961"/>
                </a:solidFill>
                <a:cs typeface="+mn-ea"/>
                <a:sym typeface="+mn-lt"/>
              </a:rPr>
              <a:t>团队</a:t>
            </a:r>
            <a:r>
              <a:rPr lang="zh-CN" altLang="en-US" sz="3200" dirty="0" smtClean="0">
                <a:solidFill>
                  <a:srgbClr val="857961"/>
                </a:solidFill>
                <a:cs typeface="+mn-ea"/>
                <a:sym typeface="+mn-lt"/>
              </a:rPr>
              <a:t>细菌 </a:t>
            </a:r>
            <a:endParaRPr lang="en-US" altLang="zh-CN" sz="3200" dirty="0">
              <a:solidFill>
                <a:srgbClr val="857961"/>
              </a:solidFill>
              <a:cs typeface="+mn-ea"/>
              <a:sym typeface="+mn-lt"/>
            </a:endParaRPr>
          </a:p>
        </p:txBody>
      </p:sp>
      <p:sp>
        <p:nvSpPr>
          <p:cNvPr id="27" name="矩形 26"/>
          <p:cNvSpPr/>
          <p:nvPr/>
        </p:nvSpPr>
        <p:spPr>
          <a:xfrm>
            <a:off x="7699383" y="1388495"/>
            <a:ext cx="1826074" cy="584743"/>
          </a:xfrm>
          <a:prstGeom prst="rect">
            <a:avLst/>
          </a:prstGeom>
        </p:spPr>
        <p:txBody>
          <a:bodyPr wrap="none" lIns="91407" tIns="45704" rIns="91407" bIns="45704">
            <a:spAutoFit/>
          </a:bodyPr>
          <a:lstStyle/>
          <a:p>
            <a:r>
              <a:rPr lang="zh-CN" altLang="en-US" sz="3200" dirty="0">
                <a:solidFill>
                  <a:srgbClr val="857961"/>
                </a:solidFill>
                <a:cs typeface="+mn-ea"/>
                <a:sym typeface="+mn-lt"/>
              </a:rPr>
              <a:t>治疗方法</a:t>
            </a:r>
            <a:endParaRPr lang="zh-CN" altLang="en-US" sz="3200" dirty="0">
              <a:solidFill>
                <a:srgbClr val="857961"/>
              </a:solidFill>
              <a:cs typeface="+mn-ea"/>
              <a:sym typeface="+mn-lt"/>
            </a:endParaRPr>
          </a:p>
        </p:txBody>
      </p:sp>
      <p:sp>
        <p:nvSpPr>
          <p:cNvPr id="28" name="燕尾形 27"/>
          <p:cNvSpPr/>
          <p:nvPr/>
        </p:nvSpPr>
        <p:spPr>
          <a:xfrm rot="5400000">
            <a:off x="8432447" y="1922068"/>
            <a:ext cx="359946" cy="575914"/>
          </a:xfrm>
          <a:prstGeom prst="chevron">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44CEB9"/>
              </a:solidFill>
              <a:cs typeface="+mn-ea"/>
              <a:sym typeface="+mn-lt"/>
            </a:endParaRPr>
          </a:p>
        </p:txBody>
      </p:sp>
      <p:grpSp>
        <p:nvGrpSpPr>
          <p:cNvPr id="29" name="组合 28"/>
          <p:cNvGrpSpPr/>
          <p:nvPr/>
        </p:nvGrpSpPr>
        <p:grpSpPr>
          <a:xfrm>
            <a:off x="2022484" y="2797846"/>
            <a:ext cx="3460544" cy="1384995"/>
            <a:chOff x="935933" y="2381382"/>
            <a:chExt cx="3460544" cy="1384995"/>
          </a:xfrm>
        </p:grpSpPr>
        <p:sp>
          <p:nvSpPr>
            <p:cNvPr id="33" name="82 Pentágono"/>
            <p:cNvSpPr/>
            <p:nvPr/>
          </p:nvSpPr>
          <p:spPr bwMode="auto">
            <a:xfrm>
              <a:off x="935933" y="2507432"/>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病情</a:t>
              </a:r>
              <a:endParaRPr lang="es-SV" sz="2400" dirty="0">
                <a:solidFill>
                  <a:schemeClr val="bg1"/>
                </a:solidFill>
                <a:effectLst>
                  <a:outerShdw blurRad="38100" dist="38100" dir="2700000" algn="tl">
                    <a:srgbClr val="000000">
                      <a:alpha val="43137"/>
                    </a:srgbClr>
                  </a:outerShdw>
                </a:effectLst>
                <a:cs typeface="+mn-ea"/>
                <a:sym typeface="+mn-lt"/>
              </a:endParaRPr>
            </a:p>
          </p:txBody>
        </p:sp>
        <p:sp>
          <p:nvSpPr>
            <p:cNvPr id="31" name="Text Box 13"/>
            <p:cNvSpPr txBox="1">
              <a:spLocks noChangeArrowheads="1"/>
            </p:cNvSpPr>
            <p:nvPr/>
          </p:nvSpPr>
          <p:spPr bwMode="auto">
            <a:xfrm>
              <a:off x="2104260" y="2381382"/>
              <a:ext cx="229221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领导放弃权利 </a:t>
              </a:r>
              <a:endParaRPr lang="en-US" altLang="zh-CN" sz="1400" dirty="0" smtClean="0">
                <a:solidFill>
                  <a:schemeClr val="tx1">
                    <a:lumMod val="65000"/>
                    <a:lumOff val="35000"/>
                  </a:schemeClr>
                </a:solidFill>
                <a:cs typeface="+mn-ea"/>
                <a:sym typeface="+mn-lt"/>
              </a:endParaRPr>
            </a:p>
            <a:p>
              <a:pPr>
                <a:lnSpc>
                  <a:spcPct val="150000"/>
                </a:lnSpc>
              </a:pPr>
              <a:r>
                <a:rPr lang="zh-CN" altLang="en-US" sz="1400" dirty="0" smtClean="0">
                  <a:solidFill>
                    <a:schemeClr val="tx1">
                      <a:lumMod val="65000"/>
                      <a:lumOff val="35000"/>
                    </a:schemeClr>
                  </a:solidFill>
                  <a:cs typeface="+mn-ea"/>
                  <a:sym typeface="+mn-lt"/>
                </a:rPr>
                <a:t>团队</a:t>
              </a:r>
              <a:r>
                <a:rPr lang="zh-CN" altLang="en-US" sz="1400" dirty="0">
                  <a:solidFill>
                    <a:schemeClr val="tx1">
                      <a:lumMod val="65000"/>
                      <a:lumOff val="35000"/>
                    </a:schemeClr>
                  </a:solidFill>
                  <a:cs typeface="+mn-ea"/>
                  <a:sym typeface="+mn-lt"/>
                </a:rPr>
                <a:t>领导</a:t>
              </a:r>
              <a:r>
                <a:rPr lang="zh-CN" altLang="en-US" sz="1400" dirty="0" smtClean="0">
                  <a:solidFill>
                    <a:schemeClr val="tx1">
                      <a:lumMod val="65000"/>
                      <a:lumOff val="35000"/>
                    </a:schemeClr>
                  </a:solidFill>
                  <a:cs typeface="+mn-ea"/>
                  <a:sym typeface="+mn-lt"/>
                </a:rPr>
                <a:t>退出                               </a:t>
              </a:r>
              <a:endParaRPr lang="en-US" altLang="zh-CN" sz="1400" dirty="0" smtClean="0">
                <a:solidFill>
                  <a:schemeClr val="tx1">
                    <a:lumMod val="65000"/>
                    <a:lumOff val="35000"/>
                  </a:schemeClr>
                </a:solidFill>
                <a:cs typeface="+mn-ea"/>
                <a:sym typeface="+mn-lt"/>
              </a:endParaRPr>
            </a:p>
            <a:p>
              <a:pPr>
                <a:lnSpc>
                  <a:spcPct val="150000"/>
                </a:lnSpc>
              </a:pPr>
              <a:r>
                <a:rPr lang="zh-CN" altLang="en-US" sz="1400" dirty="0" smtClean="0">
                  <a:solidFill>
                    <a:schemeClr val="tx1">
                      <a:lumMod val="65000"/>
                      <a:lumOff val="35000"/>
                    </a:schemeClr>
                  </a:solidFill>
                  <a:cs typeface="+mn-ea"/>
                  <a:sym typeface="+mn-lt"/>
                </a:rPr>
                <a:t>有意</a:t>
              </a:r>
              <a:r>
                <a:rPr lang="zh-CN" altLang="en-US" sz="1400" dirty="0">
                  <a:solidFill>
                    <a:schemeClr val="tx1">
                      <a:lumMod val="65000"/>
                      <a:lumOff val="35000"/>
                    </a:schemeClr>
                  </a:solidFill>
                  <a:cs typeface="+mn-ea"/>
                  <a:sym typeface="+mn-lt"/>
                </a:rPr>
                <a:t>避免与</a:t>
              </a:r>
              <a:r>
                <a:rPr lang="zh-CN" altLang="en-US" sz="1400" dirty="0" smtClean="0">
                  <a:solidFill>
                    <a:schemeClr val="tx1">
                      <a:lumMod val="65000"/>
                      <a:lumOff val="35000"/>
                    </a:schemeClr>
                  </a:solidFill>
                  <a:cs typeface="+mn-ea"/>
                  <a:sym typeface="+mn-lt"/>
                </a:rPr>
                <a:t>队员交流                      </a:t>
              </a:r>
              <a:endParaRPr lang="en-US" altLang="zh-CN" sz="1400" dirty="0" smtClean="0">
                <a:solidFill>
                  <a:schemeClr val="tx1">
                    <a:lumMod val="65000"/>
                    <a:lumOff val="35000"/>
                  </a:schemeClr>
                </a:solidFill>
                <a:cs typeface="+mn-ea"/>
                <a:sym typeface="+mn-lt"/>
              </a:endParaRPr>
            </a:p>
            <a:p>
              <a:pPr>
                <a:lnSpc>
                  <a:spcPct val="150000"/>
                </a:lnSpc>
              </a:pPr>
              <a:r>
                <a:rPr lang="zh-CN" altLang="en-US" sz="1400" dirty="0" smtClean="0">
                  <a:solidFill>
                    <a:schemeClr val="tx1">
                      <a:lumMod val="65000"/>
                      <a:lumOff val="35000"/>
                    </a:schemeClr>
                  </a:solidFill>
                  <a:cs typeface="+mn-ea"/>
                  <a:sym typeface="+mn-lt"/>
                </a:rPr>
                <a:t>认为</a:t>
              </a:r>
              <a:r>
                <a:rPr lang="zh-CN" altLang="en-US" sz="1400" dirty="0">
                  <a:solidFill>
                    <a:schemeClr val="tx1">
                      <a:lumMod val="65000"/>
                      <a:lumOff val="35000"/>
                    </a:schemeClr>
                  </a:solidFill>
                  <a:cs typeface="+mn-ea"/>
                  <a:sym typeface="+mn-lt"/>
                </a:rPr>
                <a:t>要少介入 </a:t>
              </a:r>
              <a:endParaRPr lang="zh-CN" altLang="en-US" sz="1400" dirty="0">
                <a:solidFill>
                  <a:schemeClr val="tx1">
                    <a:lumMod val="65000"/>
                    <a:lumOff val="35000"/>
                  </a:schemeClr>
                </a:solidFill>
                <a:cs typeface="+mn-ea"/>
                <a:sym typeface="+mn-lt"/>
              </a:endParaRPr>
            </a:p>
          </p:txBody>
        </p:sp>
      </p:grpSp>
      <p:grpSp>
        <p:nvGrpSpPr>
          <p:cNvPr id="36" name="组合 35"/>
          <p:cNvGrpSpPr/>
          <p:nvPr/>
        </p:nvGrpSpPr>
        <p:grpSpPr>
          <a:xfrm>
            <a:off x="2022483" y="4525576"/>
            <a:ext cx="3464051" cy="1061829"/>
            <a:chOff x="935933" y="2428268"/>
            <a:chExt cx="3464051" cy="1061829"/>
          </a:xfrm>
        </p:grpSpPr>
        <p:sp>
          <p:nvSpPr>
            <p:cNvPr id="37" name="82 Pentágono"/>
            <p:cNvSpPr/>
            <p:nvPr/>
          </p:nvSpPr>
          <p:spPr bwMode="auto">
            <a:xfrm>
              <a:off x="935933" y="2507432"/>
              <a:ext cx="1053771"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病情</a:t>
              </a:r>
              <a:endParaRPr lang="es-SV" sz="2400" dirty="0">
                <a:solidFill>
                  <a:schemeClr val="bg1"/>
                </a:solidFill>
                <a:effectLst>
                  <a:outerShdw blurRad="38100" dist="38100" dir="2700000" algn="tl">
                    <a:srgbClr val="000000">
                      <a:alpha val="43137"/>
                    </a:srgbClr>
                  </a:outerShdw>
                </a:effectLst>
                <a:cs typeface="+mn-ea"/>
                <a:sym typeface="+mn-lt"/>
              </a:endParaRPr>
            </a:p>
          </p:txBody>
        </p:sp>
        <p:sp>
          <p:nvSpPr>
            <p:cNvPr id="38" name="Text Box 13"/>
            <p:cNvSpPr txBox="1">
              <a:spLocks noChangeArrowheads="1"/>
            </p:cNvSpPr>
            <p:nvPr/>
          </p:nvSpPr>
          <p:spPr bwMode="auto">
            <a:xfrm>
              <a:off x="2107767" y="2428268"/>
              <a:ext cx="2292217"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tx1">
                      <a:lumMod val="65000"/>
                      <a:lumOff val="35000"/>
                    </a:schemeClr>
                  </a:solidFill>
                  <a:cs typeface="+mn-ea"/>
                  <a:sym typeface="+mn-lt"/>
                </a:rPr>
                <a:t>计划</a:t>
              </a:r>
              <a:r>
                <a:rPr lang="zh-CN" altLang="en-US" sz="1400" dirty="0" smtClean="0">
                  <a:solidFill>
                    <a:schemeClr val="tx1">
                      <a:lumMod val="65000"/>
                      <a:lumOff val="35000"/>
                    </a:schemeClr>
                  </a:solidFill>
                  <a:cs typeface="+mn-ea"/>
                  <a:sym typeface="+mn-lt"/>
                </a:rPr>
                <a:t>不</a:t>
              </a:r>
              <a:endParaRPr lang="zh-CN" altLang="en-US" sz="1400" dirty="0">
                <a:solidFill>
                  <a:schemeClr val="tx1">
                    <a:lumMod val="65000"/>
                    <a:lumOff val="35000"/>
                  </a:schemeClr>
                </a:solidFill>
                <a:cs typeface="+mn-ea"/>
                <a:sym typeface="+mn-lt"/>
              </a:endParaRPr>
            </a:p>
            <a:p>
              <a:pPr>
                <a:lnSpc>
                  <a:spcPct val="150000"/>
                </a:lnSpc>
              </a:pPr>
              <a:r>
                <a:rPr lang="zh-CN" altLang="en-US" sz="1400" dirty="0">
                  <a:solidFill>
                    <a:schemeClr val="tx1">
                      <a:lumMod val="65000"/>
                      <a:lumOff val="35000"/>
                    </a:schemeClr>
                  </a:solidFill>
                  <a:cs typeface="+mn-ea"/>
                  <a:sym typeface="+mn-lt"/>
                </a:rPr>
                <a:t>团队在幼年期，领导便               </a:t>
              </a:r>
              <a:r>
                <a:rPr lang="zh-CN" altLang="en-US" sz="1400" dirty="0" smtClean="0">
                  <a:solidFill>
                    <a:schemeClr val="tx1">
                      <a:lumMod val="65000"/>
                      <a:lumOff val="35000"/>
                    </a:schemeClr>
                  </a:solidFill>
                  <a:cs typeface="+mn-ea"/>
                  <a:sym typeface="+mn-lt"/>
                </a:rPr>
                <a:t>调动</a:t>
              </a:r>
              <a:r>
                <a:rPr lang="zh-CN" altLang="en-US" sz="1400" dirty="0">
                  <a:solidFill>
                    <a:schemeClr val="tx1">
                      <a:lumMod val="65000"/>
                      <a:lumOff val="35000"/>
                    </a:schemeClr>
                  </a:solidFill>
                  <a:cs typeface="+mn-ea"/>
                  <a:sym typeface="+mn-lt"/>
                </a:rPr>
                <a:t>工作、提升或降级 </a:t>
              </a:r>
              <a:endParaRPr lang="zh-CN" altLang="en-US" sz="1400" dirty="0">
                <a:solidFill>
                  <a:schemeClr val="tx1">
                    <a:lumMod val="65000"/>
                    <a:lumOff val="35000"/>
                  </a:schemeClr>
                </a:solidFill>
                <a:cs typeface="+mn-ea"/>
                <a:sym typeface="+mn-lt"/>
              </a:endParaRPr>
            </a:p>
          </p:txBody>
        </p:sp>
      </p:grpSp>
      <p:sp>
        <p:nvSpPr>
          <p:cNvPr id="39" name="Text Box 2"/>
          <p:cNvSpPr txBox="1">
            <a:spLocks noChangeArrowheads="1"/>
          </p:cNvSpPr>
          <p:nvPr/>
        </p:nvSpPr>
        <p:spPr bwMode="auto">
          <a:xfrm>
            <a:off x="6654249" y="2705480"/>
            <a:ext cx="4070901"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400" b="1" dirty="0" smtClean="0">
                <a:solidFill>
                  <a:schemeClr val="tx1">
                    <a:lumMod val="75000"/>
                    <a:lumOff val="25000"/>
                  </a:schemeClr>
                </a:solidFill>
                <a:cs typeface="+mn-ea"/>
                <a:sym typeface="+mn-lt"/>
              </a:rPr>
              <a:t>领导</a:t>
            </a:r>
            <a:r>
              <a:rPr lang="zh-CN" altLang="en-US" sz="1400" b="1" dirty="0">
                <a:solidFill>
                  <a:schemeClr val="tx1">
                    <a:lumMod val="75000"/>
                    <a:lumOff val="25000"/>
                  </a:schemeClr>
                </a:solidFill>
                <a:cs typeface="+mn-ea"/>
                <a:sym typeface="+mn-lt"/>
              </a:rPr>
              <a:t>的作用就是和团队一起工作，帮助其提高使用</a:t>
            </a:r>
            <a:r>
              <a:rPr lang="zh-CN" altLang="en-US" sz="1400" b="1" dirty="0" smtClean="0">
                <a:solidFill>
                  <a:schemeClr val="tx1">
                    <a:lumMod val="75000"/>
                    <a:lumOff val="25000"/>
                  </a:schemeClr>
                </a:solidFill>
                <a:cs typeface="+mn-ea"/>
                <a:sym typeface="+mn-lt"/>
              </a:rPr>
              <a:t>信息</a:t>
            </a:r>
            <a:r>
              <a:rPr lang="zh-CN" altLang="en-US" sz="1400" b="1" dirty="0">
                <a:solidFill>
                  <a:schemeClr val="tx1">
                    <a:lumMod val="75000"/>
                    <a:lumOff val="25000"/>
                  </a:schemeClr>
                </a:solidFill>
                <a:cs typeface="+mn-ea"/>
                <a:sym typeface="+mn-lt"/>
              </a:rPr>
              <a:t>，解决问题和决策的能力</a:t>
            </a:r>
            <a:r>
              <a:rPr lang="zh-CN" altLang="en-US" sz="1400" b="1" dirty="0" smtClean="0">
                <a:solidFill>
                  <a:schemeClr val="tx1">
                    <a:lumMod val="75000"/>
                    <a:lumOff val="25000"/>
                  </a:schemeClr>
                </a:solidFill>
                <a:cs typeface="+mn-ea"/>
                <a:sym typeface="+mn-lt"/>
              </a:rPr>
              <a:t>。</a:t>
            </a:r>
            <a:endParaRPr lang="en-US" altLang="zh-CN" sz="1400" b="1" dirty="0" smtClean="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400" b="1" dirty="0" smtClean="0">
                <a:solidFill>
                  <a:schemeClr val="tx1">
                    <a:lumMod val="75000"/>
                    <a:lumOff val="25000"/>
                  </a:schemeClr>
                </a:solidFill>
                <a:cs typeface="+mn-ea"/>
                <a:sym typeface="+mn-lt"/>
              </a:rPr>
              <a:t>领导</a:t>
            </a:r>
            <a:r>
              <a:rPr lang="zh-CN" altLang="en-US" sz="1400" b="1" dirty="0">
                <a:solidFill>
                  <a:schemeClr val="tx1">
                    <a:lumMod val="75000"/>
                    <a:lumOff val="25000"/>
                  </a:schemeClr>
                </a:solidFill>
                <a:cs typeface="+mn-ea"/>
                <a:sym typeface="+mn-lt"/>
              </a:rPr>
              <a:t>必须根据团队的成熟度正确使用</a:t>
            </a:r>
            <a:r>
              <a:rPr lang="zh-CN" altLang="en-US" sz="1400" b="1" dirty="0" smtClean="0">
                <a:solidFill>
                  <a:schemeClr val="tx1">
                    <a:lumMod val="75000"/>
                    <a:lumOff val="25000"/>
                  </a:schemeClr>
                </a:solidFill>
                <a:cs typeface="+mn-ea"/>
                <a:sym typeface="+mn-lt"/>
              </a:rPr>
              <a:t>权利</a:t>
            </a:r>
            <a:endParaRPr lang="en-US" altLang="zh-CN" sz="1400" b="1" dirty="0" smtClean="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400" b="1" dirty="0" smtClean="0">
                <a:solidFill>
                  <a:schemeClr val="tx1">
                    <a:lumMod val="75000"/>
                    <a:lumOff val="25000"/>
                  </a:schemeClr>
                </a:solidFill>
                <a:cs typeface="+mn-ea"/>
                <a:sym typeface="+mn-lt"/>
              </a:rPr>
              <a:t>如果</a:t>
            </a:r>
            <a:r>
              <a:rPr lang="zh-CN" altLang="en-US" sz="1400" b="1" dirty="0">
                <a:solidFill>
                  <a:schemeClr val="tx1">
                    <a:lumMod val="75000"/>
                    <a:lumOff val="25000"/>
                  </a:schemeClr>
                </a:solidFill>
                <a:cs typeface="+mn-ea"/>
                <a:sym typeface="+mn-lt"/>
              </a:rPr>
              <a:t>团队做出了错误决定，领导应该和团队一起反省</a:t>
            </a:r>
            <a:r>
              <a:rPr lang="zh-CN" altLang="en-US" sz="1400" b="1" dirty="0" smtClean="0">
                <a:solidFill>
                  <a:schemeClr val="tx1">
                    <a:lumMod val="75000"/>
                    <a:lumOff val="25000"/>
                  </a:schemeClr>
                </a:solidFill>
                <a:cs typeface="+mn-ea"/>
                <a:sym typeface="+mn-lt"/>
              </a:rPr>
              <a:t>，不</a:t>
            </a:r>
            <a:r>
              <a:rPr lang="zh-CN" altLang="en-US" sz="1400" b="1" dirty="0">
                <a:solidFill>
                  <a:schemeClr val="tx1">
                    <a:lumMod val="75000"/>
                    <a:lumOff val="25000"/>
                  </a:schemeClr>
                </a:solidFill>
                <a:cs typeface="+mn-ea"/>
                <a:sym typeface="+mn-lt"/>
              </a:rPr>
              <a:t>雅指责下属或滥用职权</a:t>
            </a:r>
            <a:endParaRPr lang="zh-CN" altLang="en-US" sz="1400" b="1" dirty="0">
              <a:solidFill>
                <a:schemeClr val="tx1">
                  <a:lumMod val="75000"/>
                  <a:lumOff val="25000"/>
                </a:schemeClr>
              </a:solidFill>
              <a:cs typeface="+mn-ea"/>
              <a:sym typeface="+mn-lt"/>
            </a:endParaRPr>
          </a:p>
        </p:txBody>
      </p:sp>
      <p:sp>
        <p:nvSpPr>
          <p:cNvPr id="41" name="Text Box 2"/>
          <p:cNvSpPr txBox="1">
            <a:spLocks noChangeArrowheads="1"/>
          </p:cNvSpPr>
          <p:nvPr/>
        </p:nvSpPr>
        <p:spPr bwMode="auto">
          <a:xfrm>
            <a:off x="6654248" y="4599955"/>
            <a:ext cx="407090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400" b="1" dirty="0" smtClean="0">
                <a:solidFill>
                  <a:schemeClr val="tx1">
                    <a:lumMod val="75000"/>
                    <a:lumOff val="25000"/>
                  </a:schemeClr>
                </a:solidFill>
                <a:cs typeface="+mn-ea"/>
                <a:sym typeface="+mn-lt"/>
              </a:rPr>
              <a:t>要</a:t>
            </a:r>
            <a:r>
              <a:rPr lang="zh-CN" altLang="en-US" sz="1400" b="1" dirty="0">
                <a:solidFill>
                  <a:schemeClr val="tx1">
                    <a:lumMod val="75000"/>
                    <a:lumOff val="25000"/>
                  </a:schemeClr>
                </a:solidFill>
                <a:cs typeface="+mn-ea"/>
                <a:sym typeface="+mn-lt"/>
              </a:rPr>
              <a:t>确保一个长期观念和高度的领导联系性                        </a:t>
            </a:r>
            <a:endParaRPr lang="zh-CN" altLang="en-US" sz="1400" b="1" dirty="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400" b="1" dirty="0" smtClean="0">
                <a:solidFill>
                  <a:schemeClr val="tx1">
                    <a:lumMod val="75000"/>
                    <a:lumOff val="25000"/>
                  </a:schemeClr>
                </a:solidFill>
                <a:cs typeface="+mn-ea"/>
                <a:sym typeface="+mn-lt"/>
              </a:rPr>
              <a:t>当</a:t>
            </a:r>
            <a:r>
              <a:rPr lang="zh-CN" altLang="en-US" sz="1400" b="1" dirty="0">
                <a:solidFill>
                  <a:schemeClr val="tx1">
                    <a:lumMod val="75000"/>
                    <a:lumOff val="25000"/>
                  </a:schemeClr>
                </a:solidFill>
                <a:cs typeface="+mn-ea"/>
                <a:sym typeface="+mn-lt"/>
              </a:rPr>
              <a:t>团队领导者变更时，要确定新领导者是否能得到</a:t>
            </a:r>
            <a:r>
              <a:rPr lang="zh-CN" altLang="en-US" sz="1400" b="1" dirty="0" smtClean="0">
                <a:solidFill>
                  <a:schemeClr val="tx1">
                    <a:lumMod val="75000"/>
                    <a:lumOff val="25000"/>
                  </a:schemeClr>
                </a:solidFill>
                <a:cs typeface="+mn-ea"/>
                <a:sym typeface="+mn-lt"/>
              </a:rPr>
              <a:t>成的</a:t>
            </a:r>
            <a:r>
              <a:rPr lang="zh-CN" altLang="en-US" sz="1400" b="1" dirty="0">
                <a:solidFill>
                  <a:schemeClr val="tx1">
                    <a:lumMod val="75000"/>
                    <a:lumOff val="25000"/>
                  </a:schemeClr>
                </a:solidFill>
                <a:cs typeface="+mn-ea"/>
                <a:sym typeface="+mn-lt"/>
              </a:rPr>
              <a:t>认可 </a:t>
            </a:r>
            <a:endParaRPr lang="zh-CN" altLang="en-US" sz="1400" b="1" dirty="0">
              <a:solidFill>
                <a:schemeClr val="tx1">
                  <a:lumMod val="75000"/>
                  <a:lumOff val="2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2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2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42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left)">
                                          <p:cBhvr>
                                            <p:cTn id="18" dur="500"/>
                                            <p:tgtEl>
                                              <p:spTgt spid="25"/>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wipe(left)">
                                          <p:cBhvr>
                                            <p:cTn id="36" dur="500"/>
                                            <p:tgtEl>
                                              <p:spTgt spid="29"/>
                                            </p:tgtEl>
                                          </p:cBhvr>
                                        </p:animEffect>
                                      </p:childTnLst>
                                    </p:cTn>
                                  </p:par>
                                </p:childTnLst>
                              </p:cTn>
                            </p:par>
                            <p:par>
                              <p:cTn id="37" fill="hold">
                                <p:stCondLst>
                                  <p:cond delay="4500"/>
                                </p:stCondLst>
                                <p:childTnLst>
                                  <p:par>
                                    <p:cTn id="38" presetID="22" presetClass="entr" presetSubtype="8"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500"/>
                                            <p:tgtEl>
                                              <p:spTgt spid="39"/>
                                            </p:tgtEl>
                                          </p:cBhvr>
                                        </p:animEffect>
                                      </p:childTnLst>
                                    </p:cTn>
                                  </p:par>
                                </p:childTnLst>
                              </p:cTn>
                            </p:par>
                            <p:par>
                              <p:cTn id="41" fill="hold">
                                <p:stCondLst>
                                  <p:cond delay="5000"/>
                                </p:stCondLst>
                                <p:childTnLst>
                                  <p:par>
                                    <p:cTn id="42" presetID="22" presetClass="entr" presetSubtype="8" fill="hold"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wipe(left)">
                                          <p:cBhvr>
                                            <p:cTn id="44" dur="500"/>
                                            <p:tgtEl>
                                              <p:spTgt spid="36"/>
                                            </p:tgtEl>
                                          </p:cBhvr>
                                        </p:animEffect>
                                      </p:childTnLst>
                                    </p:cTn>
                                  </p:par>
                                </p:childTnLst>
                              </p:cTn>
                            </p:par>
                            <p:par>
                              <p:cTn id="45" fill="hold">
                                <p:stCondLst>
                                  <p:cond delay="5500"/>
                                </p:stCondLst>
                                <p:childTnLst>
                                  <p:par>
                                    <p:cTn id="46" presetID="22" presetClass="entr" presetSubtype="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wipe(left)">
                                          <p:cBhvr>
                                            <p:cTn id="4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26" grpId="0"/>
          <p:bldP spid="27" grpId="0"/>
          <p:bldP spid="28" grpId="0" animBg="1"/>
          <p:bldP spid="39" grpId="0"/>
          <p:bldP spid="4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left)">
                                          <p:cBhvr>
                                            <p:cTn id="18" dur="500"/>
                                            <p:tgtEl>
                                              <p:spTgt spid="25"/>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wipe(left)">
                                          <p:cBhvr>
                                            <p:cTn id="36" dur="500"/>
                                            <p:tgtEl>
                                              <p:spTgt spid="29"/>
                                            </p:tgtEl>
                                          </p:cBhvr>
                                        </p:animEffect>
                                      </p:childTnLst>
                                    </p:cTn>
                                  </p:par>
                                </p:childTnLst>
                              </p:cTn>
                            </p:par>
                            <p:par>
                              <p:cTn id="37" fill="hold">
                                <p:stCondLst>
                                  <p:cond delay="4500"/>
                                </p:stCondLst>
                                <p:childTnLst>
                                  <p:par>
                                    <p:cTn id="38" presetID="22" presetClass="entr" presetSubtype="8"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500"/>
                                            <p:tgtEl>
                                              <p:spTgt spid="39"/>
                                            </p:tgtEl>
                                          </p:cBhvr>
                                        </p:animEffect>
                                      </p:childTnLst>
                                    </p:cTn>
                                  </p:par>
                                </p:childTnLst>
                              </p:cTn>
                            </p:par>
                            <p:par>
                              <p:cTn id="41" fill="hold">
                                <p:stCondLst>
                                  <p:cond delay="5000"/>
                                </p:stCondLst>
                                <p:childTnLst>
                                  <p:par>
                                    <p:cTn id="42" presetID="22" presetClass="entr" presetSubtype="8" fill="hold"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wipe(left)">
                                          <p:cBhvr>
                                            <p:cTn id="44" dur="500"/>
                                            <p:tgtEl>
                                              <p:spTgt spid="36"/>
                                            </p:tgtEl>
                                          </p:cBhvr>
                                        </p:animEffect>
                                      </p:childTnLst>
                                    </p:cTn>
                                  </p:par>
                                </p:childTnLst>
                              </p:cTn>
                            </p:par>
                            <p:par>
                              <p:cTn id="45" fill="hold">
                                <p:stCondLst>
                                  <p:cond delay="5500"/>
                                </p:stCondLst>
                                <p:childTnLst>
                                  <p:par>
                                    <p:cTn id="46" presetID="22" presetClass="entr" presetSubtype="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wipe(left)">
                                          <p:cBhvr>
                                            <p:cTn id="4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26" grpId="0"/>
          <p:bldP spid="27" grpId="0"/>
          <p:bldP spid="28" grpId="0" animBg="1"/>
          <p:bldP spid="39" grpId="0"/>
          <p:bldP spid="41" grpId="0"/>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24" name="燕尾形 23"/>
          <p:cNvSpPr/>
          <p:nvPr/>
        </p:nvSpPr>
        <p:spPr>
          <a:xfrm rot="5400000">
            <a:off x="3495755" y="1913589"/>
            <a:ext cx="359946" cy="575914"/>
          </a:xfrm>
          <a:prstGeom prst="chevron">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44CEB9"/>
              </a:solidFill>
              <a:cs typeface="+mn-ea"/>
              <a:sym typeface="+mn-lt"/>
            </a:endParaRPr>
          </a:p>
        </p:txBody>
      </p:sp>
      <p:cxnSp>
        <p:nvCxnSpPr>
          <p:cNvPr id="25" name="直接连接符 24"/>
          <p:cNvCxnSpPr/>
          <p:nvPr/>
        </p:nvCxnSpPr>
        <p:spPr>
          <a:xfrm>
            <a:off x="2060583" y="2482998"/>
            <a:ext cx="7903169" cy="0"/>
          </a:xfrm>
          <a:prstGeom prst="line">
            <a:avLst/>
          </a:prstGeom>
          <a:ln>
            <a:solidFill>
              <a:schemeClr val="bg1">
                <a:lumMod val="50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2828672" y="1395440"/>
            <a:ext cx="1949506" cy="584743"/>
          </a:xfrm>
          <a:prstGeom prst="rect">
            <a:avLst/>
          </a:prstGeom>
        </p:spPr>
        <p:txBody>
          <a:bodyPr wrap="none" lIns="91407" tIns="45704" rIns="91407" bIns="45704">
            <a:spAutoFit/>
          </a:bodyPr>
          <a:lstStyle/>
          <a:p>
            <a:r>
              <a:rPr lang="zh-CN" altLang="en-US" sz="3200" dirty="0">
                <a:solidFill>
                  <a:srgbClr val="857961"/>
                </a:solidFill>
                <a:cs typeface="+mn-ea"/>
                <a:sym typeface="+mn-lt"/>
              </a:rPr>
              <a:t>团队</a:t>
            </a:r>
            <a:r>
              <a:rPr lang="zh-CN" altLang="en-US" sz="3200" dirty="0" smtClean="0">
                <a:solidFill>
                  <a:srgbClr val="857961"/>
                </a:solidFill>
                <a:cs typeface="+mn-ea"/>
                <a:sym typeface="+mn-lt"/>
              </a:rPr>
              <a:t>细菌 </a:t>
            </a:r>
            <a:endParaRPr lang="en-US" altLang="zh-CN" sz="3200" dirty="0">
              <a:solidFill>
                <a:srgbClr val="857961"/>
              </a:solidFill>
              <a:cs typeface="+mn-ea"/>
              <a:sym typeface="+mn-lt"/>
            </a:endParaRPr>
          </a:p>
        </p:txBody>
      </p:sp>
      <p:sp>
        <p:nvSpPr>
          <p:cNvPr id="27" name="矩形 26"/>
          <p:cNvSpPr/>
          <p:nvPr/>
        </p:nvSpPr>
        <p:spPr>
          <a:xfrm>
            <a:off x="7378965" y="1395440"/>
            <a:ext cx="1826074" cy="584743"/>
          </a:xfrm>
          <a:prstGeom prst="rect">
            <a:avLst/>
          </a:prstGeom>
        </p:spPr>
        <p:txBody>
          <a:bodyPr wrap="none" lIns="91407" tIns="45704" rIns="91407" bIns="45704">
            <a:spAutoFit/>
          </a:bodyPr>
          <a:lstStyle/>
          <a:p>
            <a:r>
              <a:rPr lang="zh-CN" altLang="en-US" sz="3200" dirty="0">
                <a:solidFill>
                  <a:srgbClr val="857961"/>
                </a:solidFill>
                <a:cs typeface="+mn-ea"/>
                <a:sym typeface="+mn-lt"/>
              </a:rPr>
              <a:t>治疗方法</a:t>
            </a:r>
            <a:endParaRPr lang="zh-CN" altLang="en-US" sz="3200" dirty="0">
              <a:solidFill>
                <a:srgbClr val="857961"/>
              </a:solidFill>
              <a:cs typeface="+mn-ea"/>
              <a:sym typeface="+mn-lt"/>
            </a:endParaRPr>
          </a:p>
        </p:txBody>
      </p:sp>
      <p:sp>
        <p:nvSpPr>
          <p:cNvPr id="28" name="燕尾形 27"/>
          <p:cNvSpPr/>
          <p:nvPr/>
        </p:nvSpPr>
        <p:spPr>
          <a:xfrm rot="5400000">
            <a:off x="8112029" y="1929013"/>
            <a:ext cx="359946" cy="575914"/>
          </a:xfrm>
          <a:prstGeom prst="chevron">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44CEB9"/>
              </a:solidFill>
              <a:cs typeface="+mn-ea"/>
              <a:sym typeface="+mn-lt"/>
            </a:endParaRPr>
          </a:p>
        </p:txBody>
      </p:sp>
      <p:grpSp>
        <p:nvGrpSpPr>
          <p:cNvPr id="15" name="组合 14"/>
          <p:cNvGrpSpPr/>
          <p:nvPr/>
        </p:nvGrpSpPr>
        <p:grpSpPr>
          <a:xfrm>
            <a:off x="6387002" y="4477111"/>
            <a:ext cx="3810000" cy="1433909"/>
            <a:chOff x="6387002" y="4477111"/>
            <a:chExt cx="3810000" cy="1433909"/>
          </a:xfrm>
        </p:grpSpPr>
        <p:sp>
          <p:nvSpPr>
            <p:cNvPr id="34" name="矩形 33"/>
            <p:cNvSpPr/>
            <p:nvPr/>
          </p:nvSpPr>
          <p:spPr>
            <a:xfrm>
              <a:off x="6387002" y="4477111"/>
              <a:ext cx="3810000" cy="1433909"/>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Text Box 2"/>
            <p:cNvSpPr txBox="1">
              <a:spLocks noChangeArrowheads="1"/>
            </p:cNvSpPr>
            <p:nvPr/>
          </p:nvSpPr>
          <p:spPr bwMode="auto">
            <a:xfrm>
              <a:off x="6954156" y="4704967"/>
              <a:ext cx="29804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a:solidFill>
                    <a:schemeClr val="tx1">
                      <a:lumMod val="75000"/>
                      <a:lumOff val="25000"/>
                    </a:schemeClr>
                  </a:solidFill>
                  <a:cs typeface="+mn-ea"/>
                  <a:sym typeface="+mn-lt"/>
                </a:rPr>
                <a:t>确定行动计划</a:t>
              </a:r>
              <a:endParaRPr lang="zh-CN" altLang="en-US" sz="1600" b="1" dirty="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75000"/>
                      <a:lumOff val="25000"/>
                    </a:schemeClr>
                  </a:solidFill>
                  <a:cs typeface="+mn-ea"/>
                  <a:sym typeface="+mn-lt"/>
                </a:rPr>
                <a:t>审查工作完成情况，</a:t>
              </a:r>
              <a:r>
                <a:rPr lang="zh-CN" altLang="en-US" sz="1600" b="1" dirty="0" smtClean="0">
                  <a:solidFill>
                    <a:schemeClr val="tx1">
                      <a:lumMod val="75000"/>
                      <a:lumOff val="25000"/>
                    </a:schemeClr>
                  </a:solidFill>
                  <a:cs typeface="+mn-ea"/>
                  <a:sym typeface="+mn-lt"/>
                </a:rPr>
                <a:t>鼓励</a:t>
              </a:r>
              <a:r>
                <a:rPr lang="zh-CN" altLang="en-US" sz="1600" b="1" dirty="0">
                  <a:solidFill>
                    <a:schemeClr val="tx1">
                      <a:lumMod val="75000"/>
                      <a:lumOff val="25000"/>
                    </a:schemeClr>
                  </a:solidFill>
                  <a:cs typeface="+mn-ea"/>
                  <a:sym typeface="+mn-lt"/>
                </a:rPr>
                <a:t>队员完成</a:t>
              </a:r>
              <a:endParaRPr lang="zh-CN" altLang="en-US" sz="1600" b="1" dirty="0">
                <a:solidFill>
                  <a:schemeClr val="tx1">
                    <a:lumMod val="75000"/>
                    <a:lumOff val="25000"/>
                  </a:schemeClr>
                </a:solidFill>
                <a:cs typeface="+mn-ea"/>
                <a:sym typeface="+mn-lt"/>
              </a:endParaRPr>
            </a:p>
          </p:txBody>
        </p:sp>
      </p:grpSp>
      <p:grpSp>
        <p:nvGrpSpPr>
          <p:cNvPr id="3" name="组合 2"/>
          <p:cNvGrpSpPr/>
          <p:nvPr/>
        </p:nvGrpSpPr>
        <p:grpSpPr>
          <a:xfrm>
            <a:off x="1924050" y="2712045"/>
            <a:ext cx="3810000" cy="1433909"/>
            <a:chOff x="1924050" y="2712045"/>
            <a:chExt cx="3810000" cy="1433909"/>
          </a:xfrm>
        </p:grpSpPr>
        <p:sp>
          <p:nvSpPr>
            <p:cNvPr id="2" name="矩形 1"/>
            <p:cNvSpPr/>
            <p:nvPr/>
          </p:nvSpPr>
          <p:spPr>
            <a:xfrm>
              <a:off x="1924050" y="2712045"/>
              <a:ext cx="3810000" cy="1433909"/>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Text Box 2"/>
            <p:cNvSpPr txBox="1">
              <a:spLocks noChangeArrowheads="1"/>
            </p:cNvSpPr>
            <p:nvPr/>
          </p:nvSpPr>
          <p:spPr bwMode="auto">
            <a:xfrm>
              <a:off x="2139733" y="2872183"/>
              <a:ext cx="332738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缺少协同工作的习惯                                       </a:t>
              </a:r>
              <a:endParaRPr lang="en-US" altLang="zh-CN" sz="1600" b="1" dirty="0" smtClean="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错误</a:t>
              </a:r>
              <a:r>
                <a:rPr lang="zh-CN" altLang="en-US" sz="1600" b="1" dirty="0">
                  <a:solidFill>
                    <a:schemeClr val="tx1">
                      <a:lumMod val="65000"/>
                      <a:lumOff val="35000"/>
                    </a:schemeClr>
                  </a:solidFill>
                  <a:cs typeface="+mn-ea"/>
                  <a:sym typeface="+mn-lt"/>
                </a:rPr>
                <a:t>思想：我的工作很</a:t>
              </a:r>
              <a:r>
                <a:rPr lang="zh-CN" altLang="en-US" sz="1600" b="1" dirty="0" smtClean="0">
                  <a:solidFill>
                    <a:schemeClr val="tx1">
                      <a:lumMod val="65000"/>
                      <a:lumOff val="35000"/>
                    </a:schemeClr>
                  </a:solidFill>
                  <a:cs typeface="+mn-ea"/>
                  <a:sym typeface="+mn-lt"/>
                </a:rPr>
                <a:t>重要</a:t>
              </a:r>
              <a:endParaRPr lang="en-US" altLang="zh-CN" sz="1600" b="1" dirty="0" smtClean="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没有</a:t>
              </a:r>
              <a:r>
                <a:rPr lang="zh-CN" altLang="en-US" sz="1600" b="1" dirty="0">
                  <a:solidFill>
                    <a:schemeClr val="tx1">
                      <a:lumMod val="65000"/>
                      <a:lumOff val="35000"/>
                    </a:schemeClr>
                  </a:solidFill>
                  <a:cs typeface="+mn-ea"/>
                  <a:sym typeface="+mn-lt"/>
                </a:rPr>
                <a:t>必要为集体的事情操心 </a:t>
              </a:r>
              <a:endParaRPr lang="zh-CN" altLang="en-US" sz="1600" b="1" dirty="0">
                <a:solidFill>
                  <a:schemeClr val="tx1">
                    <a:lumMod val="65000"/>
                    <a:lumOff val="35000"/>
                  </a:schemeClr>
                </a:solidFill>
                <a:cs typeface="+mn-ea"/>
                <a:sym typeface="+mn-lt"/>
              </a:endParaRPr>
            </a:p>
          </p:txBody>
        </p:sp>
      </p:grpSp>
      <p:grpSp>
        <p:nvGrpSpPr>
          <p:cNvPr id="14" name="组合 13"/>
          <p:cNvGrpSpPr/>
          <p:nvPr/>
        </p:nvGrpSpPr>
        <p:grpSpPr>
          <a:xfrm>
            <a:off x="1924050" y="4477111"/>
            <a:ext cx="3810000" cy="1433909"/>
            <a:chOff x="1924050" y="4477111"/>
            <a:chExt cx="3810000" cy="1433909"/>
          </a:xfrm>
        </p:grpSpPr>
        <p:sp>
          <p:nvSpPr>
            <p:cNvPr id="32" name="矩形 31"/>
            <p:cNvSpPr/>
            <p:nvPr/>
          </p:nvSpPr>
          <p:spPr>
            <a:xfrm>
              <a:off x="1924050" y="4477111"/>
              <a:ext cx="3810000" cy="1433909"/>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Text Box 2"/>
            <p:cNvSpPr txBox="1">
              <a:spLocks noChangeArrowheads="1"/>
            </p:cNvSpPr>
            <p:nvPr/>
          </p:nvSpPr>
          <p:spPr bwMode="auto">
            <a:xfrm>
              <a:off x="2139733" y="4593900"/>
              <a:ext cx="240984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责任不明                                                        </a:t>
              </a:r>
              <a:endParaRPr lang="en-US" altLang="zh-CN" sz="1600" b="1" dirty="0" smtClean="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无人</a:t>
              </a:r>
              <a:r>
                <a:rPr lang="zh-CN" altLang="en-US" sz="1600" b="1" dirty="0">
                  <a:solidFill>
                    <a:schemeClr val="tx1">
                      <a:lumMod val="65000"/>
                      <a:lumOff val="35000"/>
                    </a:schemeClr>
                  </a:solidFill>
                  <a:cs typeface="+mn-ea"/>
                  <a:sym typeface="+mn-lt"/>
                </a:rPr>
                <a:t>承担责任                                                   </a:t>
              </a:r>
              <a:endParaRPr lang="en-US" altLang="zh-CN" sz="1600" b="1" dirty="0" smtClean="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没有</a:t>
              </a:r>
              <a:r>
                <a:rPr lang="zh-CN" altLang="en-US" sz="1600" b="1" dirty="0">
                  <a:solidFill>
                    <a:schemeClr val="tx1">
                      <a:lumMod val="65000"/>
                      <a:lumOff val="35000"/>
                    </a:schemeClr>
                  </a:solidFill>
                  <a:cs typeface="+mn-ea"/>
                  <a:sym typeface="+mn-lt"/>
                </a:rPr>
                <a:t>明确分工 </a:t>
              </a:r>
              <a:endParaRPr lang="zh-CN" altLang="en-US" sz="1600" b="1" dirty="0">
                <a:solidFill>
                  <a:schemeClr val="tx1">
                    <a:lumMod val="65000"/>
                    <a:lumOff val="35000"/>
                  </a:schemeClr>
                </a:solidFill>
                <a:cs typeface="+mn-ea"/>
                <a:sym typeface="+mn-lt"/>
              </a:endParaRPr>
            </a:p>
          </p:txBody>
        </p:sp>
      </p:grpSp>
      <p:grpSp>
        <p:nvGrpSpPr>
          <p:cNvPr id="13" name="组合 12"/>
          <p:cNvGrpSpPr/>
          <p:nvPr/>
        </p:nvGrpSpPr>
        <p:grpSpPr>
          <a:xfrm>
            <a:off x="6387002" y="2712045"/>
            <a:ext cx="3810000" cy="1487301"/>
            <a:chOff x="6387002" y="2712045"/>
            <a:chExt cx="3810000" cy="1487301"/>
          </a:xfrm>
        </p:grpSpPr>
        <p:sp>
          <p:nvSpPr>
            <p:cNvPr id="30" name="矩形 29"/>
            <p:cNvSpPr/>
            <p:nvPr/>
          </p:nvSpPr>
          <p:spPr>
            <a:xfrm>
              <a:off x="6387002" y="2712045"/>
              <a:ext cx="3810000" cy="1433909"/>
            </a:xfrm>
            <a:prstGeom prst="rect">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Text Box 2"/>
            <p:cNvSpPr txBox="1">
              <a:spLocks noChangeArrowheads="1"/>
            </p:cNvSpPr>
            <p:nvPr/>
          </p:nvSpPr>
          <p:spPr bwMode="auto">
            <a:xfrm>
              <a:off x="6954156" y="2999017"/>
              <a:ext cx="29804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a:solidFill>
                    <a:schemeClr val="tx1">
                      <a:lumMod val="75000"/>
                      <a:lumOff val="25000"/>
                    </a:schemeClr>
                  </a:solidFill>
                  <a:cs typeface="+mn-ea"/>
                  <a:sym typeface="+mn-lt"/>
                </a:rPr>
                <a:t>明确定义团队目标</a:t>
              </a:r>
              <a:endParaRPr lang="zh-CN" altLang="en-US" sz="1600" b="1" dirty="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75000"/>
                      <a:lumOff val="25000"/>
                    </a:schemeClr>
                  </a:solidFill>
                  <a:cs typeface="+mn-ea"/>
                  <a:sym typeface="+mn-lt"/>
                </a:rPr>
                <a:t>收集</a:t>
              </a:r>
              <a:r>
                <a:rPr lang="zh-CN" altLang="en-US" sz="1600" b="1" dirty="0">
                  <a:solidFill>
                    <a:schemeClr val="tx1">
                      <a:lumMod val="75000"/>
                      <a:lumOff val="25000"/>
                    </a:schemeClr>
                  </a:solidFill>
                  <a:cs typeface="+mn-ea"/>
                  <a:sym typeface="+mn-lt"/>
                </a:rPr>
                <a:t>不同想法，求同存异</a:t>
              </a:r>
              <a:endParaRPr lang="zh-CN" altLang="en-US" sz="1600" b="1" dirty="0">
                <a:solidFill>
                  <a:schemeClr val="tx1">
                    <a:lumMod val="75000"/>
                    <a:lumOff val="2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75000"/>
                      <a:lumOff val="25000"/>
                    </a:schemeClr>
                  </a:solidFill>
                  <a:cs typeface="+mn-ea"/>
                  <a:sym typeface="+mn-lt"/>
                </a:rPr>
                <a:t>推动</a:t>
              </a:r>
              <a:r>
                <a:rPr lang="zh-CN" altLang="en-US" sz="1600" b="1" dirty="0">
                  <a:solidFill>
                    <a:schemeClr val="tx1">
                      <a:lumMod val="75000"/>
                      <a:lumOff val="25000"/>
                    </a:schemeClr>
                  </a:solidFill>
                  <a:cs typeface="+mn-ea"/>
                  <a:sym typeface="+mn-lt"/>
                </a:rPr>
                <a:t>团队合作，协调一致</a:t>
              </a:r>
              <a:endParaRPr lang="zh-CN" altLang="en-US" sz="1600" b="1" dirty="0">
                <a:solidFill>
                  <a:schemeClr val="tx1">
                    <a:lumMod val="75000"/>
                    <a:lumOff val="25000"/>
                  </a:schemeClr>
                </a:solidFill>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left)">
                                          <p:cBhvr>
                                            <p:cTn id="18" dur="500"/>
                                            <p:tgtEl>
                                              <p:spTgt spid="25"/>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par>
                              <p:cTn id="33" fill="hold">
                                <p:stCondLst>
                                  <p:cond delay="4000"/>
                                </p:stCondLst>
                                <p:childTnLst>
                                  <p:par>
                                    <p:cTn id="34" presetID="2" presetClass="entr" presetSubtype="2" fill="hold" nodeType="afterEffect" p14:presetBounceEnd="46000">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14:bounceEnd="46000">
                                          <p:cBhvr additive="base">
                                            <p:cTn id="36" dur="500" fill="hold"/>
                                            <p:tgtEl>
                                              <p:spTgt spid="3"/>
                                            </p:tgtEl>
                                            <p:attrNameLst>
                                              <p:attrName>ppt_x</p:attrName>
                                            </p:attrNameLst>
                                          </p:cBhvr>
                                          <p:tavLst>
                                            <p:tav tm="0">
                                              <p:val>
                                                <p:strVal val="1+#ppt_w/2"/>
                                              </p:val>
                                            </p:tav>
                                            <p:tav tm="100000">
                                              <p:val>
                                                <p:strVal val="#ppt_x"/>
                                              </p:val>
                                            </p:tav>
                                          </p:tavLst>
                                        </p:anim>
                                        <p:anim calcmode="lin" valueType="num" p14:bounceEnd="46000">
                                          <p:cBhvr additive="base">
                                            <p:cTn id="37" dur="500" fill="hold"/>
                                            <p:tgtEl>
                                              <p:spTgt spid="3"/>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14:presetBounceEnd="46000">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14:bounceEnd="46000">
                                          <p:cBhvr additive="base">
                                            <p:cTn id="40" dur="500" fill="hold"/>
                                            <p:tgtEl>
                                              <p:spTgt spid="14"/>
                                            </p:tgtEl>
                                            <p:attrNameLst>
                                              <p:attrName>ppt_x</p:attrName>
                                            </p:attrNameLst>
                                          </p:cBhvr>
                                          <p:tavLst>
                                            <p:tav tm="0">
                                              <p:val>
                                                <p:strVal val="1+#ppt_w/2"/>
                                              </p:val>
                                            </p:tav>
                                            <p:tav tm="100000">
                                              <p:val>
                                                <p:strVal val="#ppt_x"/>
                                              </p:val>
                                            </p:tav>
                                          </p:tavLst>
                                        </p:anim>
                                        <p:anim calcmode="lin" valueType="num" p14:bounceEnd="46000">
                                          <p:cBhvr additive="base">
                                            <p:cTn id="41" dur="500" fill="hold"/>
                                            <p:tgtEl>
                                              <p:spTgt spid="14"/>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14:presetBounceEnd="46000">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14:bounceEnd="46000">
                                          <p:cBhvr additive="base">
                                            <p:cTn id="44" dur="500" fill="hold"/>
                                            <p:tgtEl>
                                              <p:spTgt spid="13"/>
                                            </p:tgtEl>
                                            <p:attrNameLst>
                                              <p:attrName>ppt_x</p:attrName>
                                            </p:attrNameLst>
                                          </p:cBhvr>
                                          <p:tavLst>
                                            <p:tav tm="0">
                                              <p:val>
                                                <p:strVal val="1+#ppt_w/2"/>
                                              </p:val>
                                            </p:tav>
                                            <p:tav tm="100000">
                                              <p:val>
                                                <p:strVal val="#ppt_x"/>
                                              </p:val>
                                            </p:tav>
                                          </p:tavLst>
                                        </p:anim>
                                        <p:anim calcmode="lin" valueType="num" p14:bounceEnd="46000">
                                          <p:cBhvr additive="base">
                                            <p:cTn id="45" dur="500" fill="hold"/>
                                            <p:tgtEl>
                                              <p:spTgt spid="13"/>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14:presetBounceEnd="46000">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14:bounceEnd="46000">
                                          <p:cBhvr additive="base">
                                            <p:cTn id="48" dur="500" fill="hold"/>
                                            <p:tgtEl>
                                              <p:spTgt spid="15"/>
                                            </p:tgtEl>
                                            <p:attrNameLst>
                                              <p:attrName>ppt_x</p:attrName>
                                            </p:attrNameLst>
                                          </p:cBhvr>
                                          <p:tavLst>
                                            <p:tav tm="0">
                                              <p:val>
                                                <p:strVal val="1+#ppt_w/2"/>
                                              </p:val>
                                            </p:tav>
                                            <p:tav tm="100000">
                                              <p:val>
                                                <p:strVal val="#ppt_x"/>
                                              </p:val>
                                            </p:tav>
                                          </p:tavLst>
                                        </p:anim>
                                        <p:anim calcmode="lin" valueType="num" p14:bounceEnd="46000">
                                          <p:cBhvr additive="base">
                                            <p:cTn id="49"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26" grpId="0"/>
          <p:bldP spid="27" grpId="0"/>
          <p:bldP spid="28"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left)">
                                          <p:cBhvr>
                                            <p:cTn id="18" dur="500"/>
                                            <p:tgtEl>
                                              <p:spTgt spid="25"/>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par>
                              <p:cTn id="33" fill="hold">
                                <p:stCondLst>
                                  <p:cond delay="4000"/>
                                </p:stCondLst>
                                <p:childTnLst>
                                  <p:par>
                                    <p:cTn id="34" presetID="2" presetClass="entr" presetSubtype="2"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fill="hold"/>
                                            <p:tgtEl>
                                              <p:spTgt spid="3"/>
                                            </p:tgtEl>
                                            <p:attrNameLst>
                                              <p:attrName>ppt_x</p:attrName>
                                            </p:attrNameLst>
                                          </p:cBhvr>
                                          <p:tavLst>
                                            <p:tav tm="0">
                                              <p:val>
                                                <p:strVal val="1+#ppt_w/2"/>
                                              </p:val>
                                            </p:tav>
                                            <p:tav tm="100000">
                                              <p:val>
                                                <p:strVal val="#ppt_x"/>
                                              </p:val>
                                            </p:tav>
                                          </p:tavLst>
                                        </p:anim>
                                        <p:anim calcmode="lin" valueType="num">
                                          <p:cBhvr additive="base">
                                            <p:cTn id="37" dur="500" fill="hold"/>
                                            <p:tgtEl>
                                              <p:spTgt spid="3"/>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1+#ppt_w/2"/>
                                              </p:val>
                                            </p:tav>
                                            <p:tav tm="100000">
                                              <p:val>
                                                <p:strVal val="#ppt_x"/>
                                              </p:val>
                                            </p:tav>
                                          </p:tavLst>
                                        </p:anim>
                                        <p:anim calcmode="lin" valueType="num">
                                          <p:cBhvr additive="base">
                                            <p:cTn id="41" dur="500" fill="hold"/>
                                            <p:tgtEl>
                                              <p:spTgt spid="14"/>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1+#ppt_w/2"/>
                                              </p:val>
                                            </p:tav>
                                            <p:tav tm="100000">
                                              <p:val>
                                                <p:strVal val="#ppt_x"/>
                                              </p:val>
                                            </p:tav>
                                          </p:tavLst>
                                        </p:anim>
                                        <p:anim calcmode="lin" valueType="num">
                                          <p:cBhvr additive="base">
                                            <p:cTn id="45" dur="500" fill="hold"/>
                                            <p:tgtEl>
                                              <p:spTgt spid="13"/>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500" fill="hold"/>
                                            <p:tgtEl>
                                              <p:spTgt spid="15"/>
                                            </p:tgtEl>
                                            <p:attrNameLst>
                                              <p:attrName>ppt_x</p:attrName>
                                            </p:attrNameLst>
                                          </p:cBhvr>
                                          <p:tavLst>
                                            <p:tav tm="0">
                                              <p:val>
                                                <p:strVal val="1+#ppt_w/2"/>
                                              </p:val>
                                            </p:tav>
                                            <p:tav tm="100000">
                                              <p:val>
                                                <p:strVal val="#ppt_x"/>
                                              </p:val>
                                            </p:tav>
                                          </p:tavLst>
                                        </p:anim>
                                        <p:anim calcmode="lin" valueType="num">
                                          <p:cBhvr additive="base">
                                            <p:cTn id="49"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26" grpId="0"/>
          <p:bldP spid="27" grpId="0"/>
          <p:bldP spid="28" grpId="0" animBg="1"/>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13" name="矩形 12"/>
          <p:cNvSpPr/>
          <p:nvPr/>
        </p:nvSpPr>
        <p:spPr>
          <a:xfrm>
            <a:off x="-1" y="11198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757944" y="1348869"/>
            <a:ext cx="8671106" cy="584775"/>
          </a:xfrm>
          <a:prstGeom prst="rect">
            <a:avLst/>
          </a:prstGeom>
          <a:noFill/>
        </p:spPr>
        <p:txBody>
          <a:bodyPr wrap="square" rtlCol="0">
            <a:spAutoFit/>
          </a:bodyPr>
          <a:lstStyle/>
          <a:p>
            <a:r>
              <a:rPr lang="zh-CN" altLang="en-US" sz="3200" dirty="0">
                <a:solidFill>
                  <a:srgbClr val="857961"/>
                </a:solidFill>
                <a:cs typeface="+mn-ea"/>
                <a:sym typeface="+mn-lt"/>
              </a:rPr>
              <a:t>第三、遵循团队管理者的领导法则</a:t>
            </a:r>
            <a:endParaRPr lang="zh-CN" altLang="en-US" sz="3200" dirty="0">
              <a:solidFill>
                <a:srgbClr val="857961"/>
              </a:solidFill>
              <a:cs typeface="+mn-ea"/>
              <a:sym typeface="+mn-lt"/>
            </a:endParaRPr>
          </a:p>
        </p:txBody>
      </p:sp>
      <p:grpSp>
        <p:nvGrpSpPr>
          <p:cNvPr id="15" name="组合 14"/>
          <p:cNvGrpSpPr/>
          <p:nvPr/>
        </p:nvGrpSpPr>
        <p:grpSpPr>
          <a:xfrm>
            <a:off x="935932" y="2020342"/>
            <a:ext cx="5725390" cy="144711"/>
            <a:chOff x="1089032" y="2284316"/>
            <a:chExt cx="5725390" cy="144711"/>
          </a:xfrm>
        </p:grpSpPr>
        <p:cxnSp>
          <p:nvCxnSpPr>
            <p:cNvPr id="16" name="直接连接符 15"/>
            <p:cNvCxnSpPr/>
            <p:nvPr/>
          </p:nvCxnSpPr>
          <p:spPr>
            <a:xfrm>
              <a:off x="1089033" y="2284316"/>
              <a:ext cx="5725389"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0" name="组合 19"/>
          <p:cNvGrpSpPr/>
          <p:nvPr/>
        </p:nvGrpSpPr>
        <p:grpSpPr>
          <a:xfrm>
            <a:off x="3369147" y="3690451"/>
            <a:ext cx="4050694" cy="2805982"/>
            <a:chOff x="3905668" y="2211389"/>
            <a:chExt cx="4050694" cy="2805982"/>
          </a:xfrm>
        </p:grpSpPr>
        <p:sp>
          <p:nvSpPr>
            <p:cNvPr id="54" name="82 Pentágono"/>
            <p:cNvSpPr/>
            <p:nvPr/>
          </p:nvSpPr>
          <p:spPr bwMode="auto">
            <a:xfrm>
              <a:off x="3905668" y="2507432"/>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 领导多于辅导</a:t>
              </a:r>
              <a:endParaRPr lang="es-SV" sz="2400" dirty="0">
                <a:solidFill>
                  <a:schemeClr val="bg1"/>
                </a:solidFill>
                <a:effectLst>
                  <a:outerShdw blurRad="38100" dist="38100" dir="2700000" algn="tl">
                    <a:srgbClr val="000000">
                      <a:alpha val="43137"/>
                    </a:srgbClr>
                  </a:outerShdw>
                </a:effectLst>
                <a:cs typeface="+mn-ea"/>
                <a:sym typeface="+mn-lt"/>
              </a:endParaRPr>
            </a:p>
          </p:txBody>
        </p:sp>
        <p:cxnSp>
          <p:nvCxnSpPr>
            <p:cNvPr id="55" name="直接连接符 54"/>
            <p:cNvCxnSpPr/>
            <p:nvPr/>
          </p:nvCxnSpPr>
          <p:spPr>
            <a:xfrm>
              <a:off x="3905668" y="2211389"/>
              <a:ext cx="0" cy="2805982"/>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58" name="82 Pentágono"/>
            <p:cNvSpPr/>
            <p:nvPr/>
          </p:nvSpPr>
          <p:spPr bwMode="auto">
            <a:xfrm>
              <a:off x="3905668" y="3060906"/>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权力大于权威</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59" name="82 Pentágono"/>
            <p:cNvSpPr/>
            <p:nvPr/>
          </p:nvSpPr>
          <p:spPr bwMode="auto">
            <a:xfrm>
              <a:off x="3905668" y="3614380"/>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集权多于授权</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60" name="82 Pentágono"/>
            <p:cNvSpPr/>
            <p:nvPr/>
          </p:nvSpPr>
          <p:spPr bwMode="auto">
            <a:xfrm>
              <a:off x="3905668" y="4167854"/>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奖励多于激励</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542176" y="2322792"/>
            <a:ext cx="2555287" cy="2555287"/>
            <a:chOff x="542176" y="2322792"/>
            <a:chExt cx="2555287" cy="2555287"/>
          </a:xfrm>
        </p:grpSpPr>
        <p:grpSp>
          <p:nvGrpSpPr>
            <p:cNvPr id="70" name="组合 69"/>
            <p:cNvGrpSpPr/>
            <p:nvPr/>
          </p:nvGrpSpPr>
          <p:grpSpPr>
            <a:xfrm>
              <a:off x="542176" y="2322792"/>
              <a:ext cx="2555287" cy="2555287"/>
              <a:chOff x="3382779" y="203112"/>
              <a:chExt cx="9800491" cy="9800491"/>
            </a:xfrm>
          </p:grpSpPr>
          <p:sp>
            <p:nvSpPr>
              <p:cNvPr id="71" name="椭圆 70"/>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2" name="任意多边形 71"/>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3" name="文本框 72"/>
            <p:cNvSpPr txBox="1"/>
            <p:nvPr/>
          </p:nvSpPr>
          <p:spPr>
            <a:xfrm>
              <a:off x="1016619" y="3206480"/>
              <a:ext cx="1947220" cy="1077218"/>
            </a:xfrm>
            <a:prstGeom prst="rect">
              <a:avLst/>
            </a:prstGeom>
            <a:noFill/>
          </p:spPr>
          <p:txBody>
            <a:bodyPr wrap="square" rtlCol="0">
              <a:spAutoFit/>
            </a:bodyPr>
            <a:lstStyle/>
            <a:p>
              <a:pPr algn="ctr"/>
              <a:r>
                <a:rPr lang="zh-CN" altLang="en-US" sz="3200" dirty="0">
                  <a:solidFill>
                    <a:schemeClr val="bg1"/>
                  </a:solidFill>
                  <a:effectLst>
                    <a:outerShdw blurRad="38100" dist="38100" dir="2700000" algn="tl">
                      <a:srgbClr val="000000">
                        <a:alpha val="43137"/>
                      </a:srgbClr>
                    </a:outerShdw>
                  </a:effectLst>
                  <a:cs typeface="+mn-ea"/>
                  <a:sym typeface="+mn-lt"/>
                </a:rPr>
                <a:t>避免</a:t>
              </a:r>
              <a:r>
                <a:rPr lang="zh-CN" altLang="en-US" sz="3200" dirty="0" smtClean="0">
                  <a:solidFill>
                    <a:schemeClr val="bg1"/>
                  </a:solidFill>
                  <a:effectLst>
                    <a:outerShdw blurRad="38100" dist="38100" dir="2700000" algn="tl">
                      <a:srgbClr val="000000">
                        <a:alpha val="43137"/>
                      </a:srgbClr>
                    </a:outerShdw>
                  </a:effectLst>
                  <a:cs typeface="+mn-ea"/>
                  <a:sym typeface="+mn-lt"/>
                </a:rPr>
                <a:t>惯性</a:t>
              </a:r>
              <a:endParaRPr lang="en-US" altLang="zh-CN" sz="3200" dirty="0" smtClean="0">
                <a:solidFill>
                  <a:schemeClr val="bg1"/>
                </a:solidFill>
                <a:effectLst>
                  <a:outerShdw blurRad="38100" dist="38100" dir="2700000" algn="tl">
                    <a:srgbClr val="000000">
                      <a:alpha val="43137"/>
                    </a:srgbClr>
                  </a:outerShdw>
                </a:effectLst>
                <a:cs typeface="+mn-ea"/>
                <a:sym typeface="+mn-lt"/>
              </a:endParaRPr>
            </a:p>
            <a:p>
              <a:pPr algn="ctr"/>
              <a:r>
                <a:rPr lang="zh-CN" altLang="en-US" sz="3200" dirty="0" smtClean="0">
                  <a:solidFill>
                    <a:schemeClr val="bg1"/>
                  </a:solidFill>
                  <a:effectLst>
                    <a:outerShdw blurRad="38100" dist="38100" dir="2700000" algn="tl">
                      <a:srgbClr val="000000">
                        <a:alpha val="43137"/>
                      </a:srgbClr>
                    </a:outerShdw>
                  </a:effectLst>
                  <a:cs typeface="+mn-ea"/>
                  <a:sym typeface="+mn-lt"/>
                </a:rPr>
                <a:t>犯</a:t>
              </a:r>
              <a:r>
                <a:rPr lang="zh-CN" altLang="en-US" sz="3200" dirty="0">
                  <a:solidFill>
                    <a:schemeClr val="bg1"/>
                  </a:solidFill>
                  <a:effectLst>
                    <a:outerShdw blurRad="38100" dist="38100" dir="2700000" algn="tl">
                      <a:srgbClr val="000000">
                        <a:alpha val="43137"/>
                      </a:srgbClr>
                    </a:outerShdw>
                  </a:effectLst>
                  <a:cs typeface="+mn-ea"/>
                  <a:sym typeface="+mn-lt"/>
                </a:rPr>
                <a:t>错</a:t>
              </a:r>
              <a:endParaRPr lang="zh-CN" altLang="en-US" sz="3200" dirty="0">
                <a:solidFill>
                  <a:schemeClr val="bg1"/>
                </a:solidFill>
                <a:effectLst>
                  <a:outerShdw blurRad="38100" dist="38100" dir="2700000" algn="tl">
                    <a:srgbClr val="000000">
                      <a:alpha val="43137"/>
                    </a:srgbClr>
                  </a:outerShdw>
                </a:effectLst>
                <a:cs typeface="+mn-ea"/>
                <a:sym typeface="+mn-lt"/>
              </a:endParaRPr>
            </a:p>
          </p:txBody>
        </p:sp>
      </p:grpSp>
      <p:grpSp>
        <p:nvGrpSpPr>
          <p:cNvPr id="76" name="组合 75"/>
          <p:cNvGrpSpPr/>
          <p:nvPr/>
        </p:nvGrpSpPr>
        <p:grpSpPr>
          <a:xfrm>
            <a:off x="7627452" y="3690451"/>
            <a:ext cx="4050694" cy="2728758"/>
            <a:chOff x="3905668" y="4434796"/>
            <a:chExt cx="4050694" cy="2728758"/>
          </a:xfrm>
        </p:grpSpPr>
        <p:cxnSp>
          <p:nvCxnSpPr>
            <p:cNvPr id="82" name="直接连接符 81"/>
            <p:cNvCxnSpPr/>
            <p:nvPr/>
          </p:nvCxnSpPr>
          <p:spPr>
            <a:xfrm>
              <a:off x="3905668" y="4434796"/>
              <a:ext cx="0" cy="2728758"/>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91" name="82 Pentágono"/>
            <p:cNvSpPr/>
            <p:nvPr/>
          </p:nvSpPr>
          <p:spPr bwMode="auto">
            <a:xfrm>
              <a:off x="3905668" y="4721328"/>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命令多于启发</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93" name="82 Pentágono"/>
            <p:cNvSpPr/>
            <p:nvPr/>
          </p:nvSpPr>
          <p:spPr bwMode="auto">
            <a:xfrm>
              <a:off x="3905668" y="5274802"/>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任务多于支持</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110" name="82 Pentágono"/>
            <p:cNvSpPr/>
            <p:nvPr/>
          </p:nvSpPr>
          <p:spPr bwMode="auto">
            <a:xfrm>
              <a:off x="3905668" y="5828276"/>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个体利益高于集体利益</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111" name="82 Pentágono"/>
            <p:cNvSpPr/>
            <p:nvPr/>
          </p:nvSpPr>
          <p:spPr bwMode="auto">
            <a:xfrm>
              <a:off x="3905668" y="6381750"/>
              <a:ext cx="4050694" cy="476250"/>
            </a:xfrm>
            <a:prstGeom prst="homePlate">
              <a:avLst>
                <a:gd name="adj" fmla="val 22754"/>
              </a:avLst>
            </a:prstGeom>
            <a:solidFill>
              <a:srgbClr val="857961"/>
            </a:solidFill>
            <a:ln>
              <a:noFill/>
            </a:ln>
          </p:spPr>
          <p:txBody>
            <a:bodyPr lIns="0" tIns="0" rIns="0" bIns="0" rtlCol="0" anchor="ctr"/>
            <a:lstStyle/>
            <a:p>
              <a:pPr algn="ctr"/>
              <a:r>
                <a:rPr lang="zh-CN" altLang="en-US" sz="2400" dirty="0">
                  <a:solidFill>
                    <a:schemeClr val="bg1"/>
                  </a:solidFill>
                  <a:effectLst>
                    <a:outerShdw blurRad="38100" dist="38100" dir="2700000" algn="tl">
                      <a:srgbClr val="000000">
                        <a:alpha val="43137"/>
                      </a:srgbClr>
                    </a:outerShdw>
                  </a:effectLst>
                  <a:cs typeface="+mn-ea"/>
                  <a:sym typeface="+mn-lt"/>
                </a:rPr>
                <a:t>任命多于晋升</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34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34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34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 presetClass="entr" presetSubtype="8" fill="hold" nodeType="afterEffect" p14:presetBounceEnd="36000">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14:bounceEnd="36000">
                                          <p:cBhvr additive="base">
                                            <p:cTn id="24" dur="500" fill="hold"/>
                                            <p:tgtEl>
                                              <p:spTgt spid="2"/>
                                            </p:tgtEl>
                                            <p:attrNameLst>
                                              <p:attrName>ppt_x</p:attrName>
                                            </p:attrNameLst>
                                          </p:cBhvr>
                                          <p:tavLst>
                                            <p:tav tm="0">
                                              <p:val>
                                                <p:strVal val="0-#ppt_w/2"/>
                                              </p:val>
                                            </p:tav>
                                            <p:tav tm="100000">
                                              <p:val>
                                                <p:strVal val="#ppt_x"/>
                                              </p:val>
                                            </p:tav>
                                          </p:tavLst>
                                        </p:anim>
                                        <p:anim calcmode="lin" valueType="num" p14:bounceEnd="36000">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wipe(left)">
                                          <p:cBhvr>
                                            <p:cTn id="3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wipe(left)">
                                          <p:cBhvr>
                                            <p:cTn id="3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13" name="矩形 12"/>
          <p:cNvSpPr/>
          <p:nvPr/>
        </p:nvSpPr>
        <p:spPr>
          <a:xfrm>
            <a:off x="-1" y="11198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757944" y="1289009"/>
            <a:ext cx="8671106" cy="584775"/>
          </a:xfrm>
          <a:prstGeom prst="rect">
            <a:avLst/>
          </a:prstGeom>
          <a:noFill/>
        </p:spPr>
        <p:txBody>
          <a:bodyPr wrap="square" rtlCol="0">
            <a:spAutoFit/>
          </a:bodyPr>
          <a:lstStyle/>
          <a:p>
            <a:r>
              <a:rPr lang="zh-CN" altLang="en-US" sz="3200" dirty="0">
                <a:solidFill>
                  <a:srgbClr val="857961"/>
                </a:solidFill>
                <a:cs typeface="+mn-ea"/>
                <a:sym typeface="+mn-lt"/>
              </a:rPr>
              <a:t>第四、掌握日常管理方法，建立个人魅力</a:t>
            </a:r>
            <a:endParaRPr lang="zh-CN" altLang="en-US" sz="3200" dirty="0">
              <a:solidFill>
                <a:srgbClr val="857961"/>
              </a:solidFill>
              <a:cs typeface="+mn-ea"/>
              <a:sym typeface="+mn-lt"/>
            </a:endParaRPr>
          </a:p>
        </p:txBody>
      </p:sp>
      <p:grpSp>
        <p:nvGrpSpPr>
          <p:cNvPr id="15" name="组合 14"/>
          <p:cNvGrpSpPr/>
          <p:nvPr/>
        </p:nvGrpSpPr>
        <p:grpSpPr>
          <a:xfrm>
            <a:off x="935932" y="2020342"/>
            <a:ext cx="7168242" cy="144711"/>
            <a:chOff x="1089032" y="2284316"/>
            <a:chExt cx="7168242" cy="144711"/>
          </a:xfrm>
        </p:grpSpPr>
        <p:cxnSp>
          <p:nvCxnSpPr>
            <p:cNvPr id="16" name="直接连接符 15"/>
            <p:cNvCxnSpPr/>
            <p:nvPr/>
          </p:nvCxnSpPr>
          <p:spPr>
            <a:xfrm>
              <a:off x="1089033" y="2284316"/>
              <a:ext cx="7168241"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1" name="组合 50"/>
          <p:cNvGrpSpPr/>
          <p:nvPr/>
        </p:nvGrpSpPr>
        <p:grpSpPr>
          <a:xfrm>
            <a:off x="1096787" y="2561633"/>
            <a:ext cx="3169390" cy="945078"/>
            <a:chOff x="1786000" y="1497196"/>
            <a:chExt cx="8620001" cy="1062864"/>
          </a:xfrm>
        </p:grpSpPr>
        <p:sp>
          <p:nvSpPr>
            <p:cNvPr id="52" name="Rectangle 14"/>
            <p:cNvSpPr/>
            <p:nvPr/>
          </p:nvSpPr>
          <p:spPr>
            <a:xfrm>
              <a:off x="1786000" y="1497196"/>
              <a:ext cx="8620001" cy="1062864"/>
            </a:xfrm>
            <a:prstGeom prst="rect">
              <a:avLst/>
            </a:prstGeom>
            <a:noFill/>
            <a:ln w="31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3" name="Rectangle 49"/>
            <p:cNvSpPr/>
            <p:nvPr/>
          </p:nvSpPr>
          <p:spPr>
            <a:xfrm>
              <a:off x="2284900" y="1629355"/>
              <a:ext cx="7622192" cy="798545"/>
            </a:xfrm>
            <a:prstGeom prst="rect">
              <a:avLst/>
            </a:prstGeom>
            <a:solidFill>
              <a:srgbClr val="85796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4" name="Rectangle 47"/>
            <p:cNvSpPr/>
            <p:nvPr/>
          </p:nvSpPr>
          <p:spPr>
            <a:xfrm>
              <a:off x="2976926" y="1504572"/>
              <a:ext cx="6238146" cy="836710"/>
            </a:xfrm>
            <a:prstGeom prst="rect">
              <a:avLst/>
            </a:prstGeom>
          </p:spPr>
          <p:txBody>
            <a:bodyPr wrap="square">
              <a:spAutoFit/>
            </a:bodyPr>
            <a:lstStyle/>
            <a:p>
              <a:pPr lvl="0" algn="ctr">
                <a:lnSpc>
                  <a:spcPct val="150000"/>
                </a:lnSpc>
                <a:defRPr/>
              </a:pPr>
              <a:r>
                <a:rPr lang="zh-CN" altLang="en-US" sz="3200" dirty="0">
                  <a:solidFill>
                    <a:prstClr val="white"/>
                  </a:solidFill>
                  <a:effectLst>
                    <a:outerShdw blurRad="38100" dist="38100" dir="2700000" algn="tl">
                      <a:srgbClr val="000000">
                        <a:alpha val="43137"/>
                      </a:srgbClr>
                    </a:outerShdw>
                  </a:effectLst>
                  <a:cs typeface="+mn-ea"/>
                  <a:sym typeface="+mn-lt"/>
                </a:rPr>
                <a:t>管理方法</a:t>
              </a:r>
              <a:endParaRPr kumimoji="0" lang="zh-CN" altLang="en-US" sz="32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cs typeface="+mn-ea"/>
                <a:sym typeface="+mn-lt"/>
              </a:endParaRPr>
            </a:p>
          </p:txBody>
        </p:sp>
      </p:grpSp>
      <p:sp>
        <p:nvSpPr>
          <p:cNvPr id="55" name="Text Box 2"/>
          <p:cNvSpPr txBox="1">
            <a:spLocks noChangeArrowheads="1"/>
          </p:cNvSpPr>
          <p:nvPr/>
        </p:nvSpPr>
        <p:spPr bwMode="auto">
          <a:xfrm>
            <a:off x="1096787" y="3639374"/>
            <a:ext cx="397074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  让</a:t>
            </a:r>
            <a:r>
              <a:rPr lang="zh-CN" altLang="en-US" sz="1600" b="1" dirty="0">
                <a:solidFill>
                  <a:schemeClr val="tx1">
                    <a:lumMod val="65000"/>
                    <a:lumOff val="35000"/>
                  </a:schemeClr>
                </a:solidFill>
                <a:cs typeface="+mn-ea"/>
                <a:sym typeface="+mn-lt"/>
              </a:rPr>
              <a:t>管理成为一种生活方式                             </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   确保下属能够看见你</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   定期与下属进行座谈</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   不要放弃任何肯定别人成绩的机会</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   批评过错</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   保持铁的纪律</a:t>
            </a:r>
            <a:endParaRPr lang="zh-CN" altLang="en-US" sz="1600" b="1" dirty="0">
              <a:solidFill>
                <a:schemeClr val="tx1">
                  <a:lumMod val="65000"/>
                  <a:lumOff val="35000"/>
                </a:schemeClr>
              </a:solidFill>
              <a:cs typeface="+mn-ea"/>
              <a:sym typeface="+mn-lt"/>
            </a:endParaRPr>
          </a:p>
        </p:txBody>
      </p:sp>
      <p:grpSp>
        <p:nvGrpSpPr>
          <p:cNvPr id="56" name="组合 55"/>
          <p:cNvGrpSpPr/>
          <p:nvPr/>
        </p:nvGrpSpPr>
        <p:grpSpPr>
          <a:xfrm>
            <a:off x="6510116" y="2568192"/>
            <a:ext cx="4119783" cy="945078"/>
            <a:chOff x="1786000" y="1497196"/>
            <a:chExt cx="8620001" cy="1062864"/>
          </a:xfrm>
        </p:grpSpPr>
        <p:sp>
          <p:nvSpPr>
            <p:cNvPr id="57" name="Rectangle 14"/>
            <p:cNvSpPr/>
            <p:nvPr/>
          </p:nvSpPr>
          <p:spPr>
            <a:xfrm>
              <a:off x="1786000" y="1497196"/>
              <a:ext cx="8620001" cy="1062864"/>
            </a:xfrm>
            <a:prstGeom prst="rect">
              <a:avLst/>
            </a:prstGeom>
            <a:noFill/>
            <a:ln w="31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8" name="Rectangle 49"/>
            <p:cNvSpPr/>
            <p:nvPr/>
          </p:nvSpPr>
          <p:spPr>
            <a:xfrm>
              <a:off x="2284900" y="1629355"/>
              <a:ext cx="7622192" cy="798545"/>
            </a:xfrm>
            <a:prstGeom prst="rect">
              <a:avLst/>
            </a:prstGeom>
            <a:solidFill>
              <a:srgbClr val="85796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prstClr val="white"/>
                </a:solidFill>
                <a:effectLst/>
                <a:uLnTx/>
                <a:uFillTx/>
                <a:cs typeface="+mn-ea"/>
                <a:sym typeface="+mn-lt"/>
              </a:endParaRPr>
            </a:p>
          </p:txBody>
        </p:sp>
        <p:sp>
          <p:nvSpPr>
            <p:cNvPr id="59" name="Rectangle 47"/>
            <p:cNvSpPr/>
            <p:nvPr/>
          </p:nvSpPr>
          <p:spPr>
            <a:xfrm>
              <a:off x="2537381" y="1503381"/>
              <a:ext cx="7117228" cy="836710"/>
            </a:xfrm>
            <a:prstGeom prst="rect">
              <a:avLst/>
            </a:prstGeom>
          </p:spPr>
          <p:txBody>
            <a:bodyPr wrap="square">
              <a:spAutoFit/>
            </a:bodyPr>
            <a:lstStyle/>
            <a:p>
              <a:pPr lvl="0" algn="ctr">
                <a:lnSpc>
                  <a:spcPct val="150000"/>
                </a:lnSpc>
                <a:defRPr/>
              </a:pPr>
              <a:r>
                <a:rPr lang="zh-CN" altLang="en-US" sz="3200" dirty="0">
                  <a:solidFill>
                    <a:prstClr val="white"/>
                  </a:solidFill>
                  <a:effectLst>
                    <a:outerShdw blurRad="38100" dist="38100" dir="2700000" algn="tl">
                      <a:srgbClr val="000000">
                        <a:alpha val="43137"/>
                      </a:srgbClr>
                    </a:outerShdw>
                  </a:effectLst>
                  <a:cs typeface="+mn-ea"/>
                  <a:sym typeface="+mn-lt"/>
                </a:rPr>
                <a:t>个人魅力的建立</a:t>
              </a:r>
              <a:endParaRPr lang="zh-CN" altLang="en-US" sz="3200" dirty="0">
                <a:solidFill>
                  <a:prstClr val="white"/>
                </a:solidFill>
                <a:effectLst>
                  <a:outerShdw blurRad="38100" dist="38100" dir="2700000" algn="tl">
                    <a:srgbClr val="000000">
                      <a:alpha val="43137"/>
                    </a:srgbClr>
                  </a:outerShdw>
                </a:effectLst>
                <a:cs typeface="+mn-ea"/>
                <a:sym typeface="+mn-lt"/>
              </a:endParaRPr>
            </a:p>
          </p:txBody>
        </p:sp>
      </p:grpSp>
      <p:sp>
        <p:nvSpPr>
          <p:cNvPr id="60" name="Text Box 2"/>
          <p:cNvSpPr txBox="1">
            <a:spLocks noChangeArrowheads="1"/>
          </p:cNvSpPr>
          <p:nvPr/>
        </p:nvSpPr>
        <p:spPr bwMode="auto">
          <a:xfrm>
            <a:off x="6510116" y="3639374"/>
            <a:ext cx="429123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pitchFamily="2" charset="2"/>
              <a:buChar char="n"/>
            </a:pPr>
            <a:r>
              <a:rPr lang="zh-CN" altLang="en-US" sz="1600" b="1" dirty="0">
                <a:solidFill>
                  <a:schemeClr val="tx1">
                    <a:lumMod val="65000"/>
                    <a:lumOff val="35000"/>
                  </a:schemeClr>
                </a:solidFill>
                <a:cs typeface="+mn-ea"/>
                <a:sym typeface="+mn-lt"/>
              </a:rPr>
              <a:t>树立组织公理，赢得信任和</a:t>
            </a:r>
            <a:r>
              <a:rPr lang="zh-CN" altLang="en-US" sz="1600" b="1" dirty="0" smtClean="0">
                <a:solidFill>
                  <a:schemeClr val="tx1">
                    <a:lumMod val="65000"/>
                    <a:lumOff val="35000"/>
                  </a:schemeClr>
                </a:solidFill>
                <a:cs typeface="+mn-ea"/>
                <a:sym typeface="+mn-lt"/>
              </a:rPr>
              <a:t>尊敬</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树立</a:t>
            </a:r>
            <a:r>
              <a:rPr lang="zh-CN" altLang="en-US" sz="1600" b="1" dirty="0">
                <a:solidFill>
                  <a:schemeClr val="tx1">
                    <a:lumMod val="65000"/>
                    <a:lumOff val="35000"/>
                  </a:schemeClr>
                </a:solidFill>
                <a:cs typeface="+mn-ea"/>
                <a:sym typeface="+mn-lt"/>
              </a:rPr>
              <a:t>必胜信息，鼓舞员工</a:t>
            </a:r>
            <a:r>
              <a:rPr lang="zh-CN" altLang="en-US" sz="1600" b="1" dirty="0" smtClean="0">
                <a:solidFill>
                  <a:schemeClr val="tx1">
                    <a:lumMod val="65000"/>
                    <a:lumOff val="35000"/>
                  </a:schemeClr>
                </a:solidFill>
                <a:cs typeface="+mn-ea"/>
                <a:sym typeface="+mn-lt"/>
              </a:rPr>
              <a:t>士气</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率先</a:t>
            </a:r>
            <a:r>
              <a:rPr lang="zh-CN" altLang="en-US" sz="1600" b="1" dirty="0">
                <a:solidFill>
                  <a:schemeClr val="tx1">
                    <a:lumMod val="65000"/>
                    <a:lumOff val="35000"/>
                  </a:schemeClr>
                </a:solidFill>
                <a:cs typeface="+mn-ea"/>
                <a:sym typeface="+mn-lt"/>
              </a:rPr>
              <a:t>垂范，以身作则，与员工一起开发，经营客户</a:t>
            </a:r>
            <a:r>
              <a:rPr lang="zh-CN" altLang="en-US" sz="1600" b="1" dirty="0" smtClean="0">
                <a:solidFill>
                  <a:schemeClr val="tx1">
                    <a:lumMod val="65000"/>
                    <a:lumOff val="35000"/>
                  </a:schemeClr>
                </a:solidFill>
                <a:cs typeface="+mn-ea"/>
                <a:sym typeface="+mn-lt"/>
              </a:rPr>
              <a:t>关系</a:t>
            </a:r>
            <a:endParaRPr lang="zh-CN" altLang="en-US" sz="1600" b="1" dirty="0">
              <a:solidFill>
                <a:schemeClr val="tx1">
                  <a:lumMod val="65000"/>
                  <a:lumOff val="35000"/>
                </a:schemeClr>
              </a:solidFill>
              <a:cs typeface="+mn-ea"/>
              <a:sym typeface="+mn-lt"/>
            </a:endParaRPr>
          </a:p>
          <a:p>
            <a:pPr marL="285750" indent="-285750">
              <a:lnSpc>
                <a:spcPct val="150000"/>
              </a:lnSpc>
              <a:buFont typeface="Wingdings" panose="05000000000000000000" pitchFamily="2" charset="2"/>
              <a:buChar char="n"/>
            </a:pPr>
            <a:r>
              <a:rPr lang="zh-CN" altLang="en-US" sz="1600" b="1" dirty="0" smtClean="0">
                <a:solidFill>
                  <a:schemeClr val="tx1">
                    <a:lumMod val="65000"/>
                    <a:lumOff val="35000"/>
                  </a:schemeClr>
                </a:solidFill>
                <a:cs typeface="+mn-ea"/>
                <a:sym typeface="+mn-lt"/>
              </a:rPr>
              <a:t>锤炼</a:t>
            </a:r>
            <a:r>
              <a:rPr lang="zh-CN" altLang="en-US" sz="1600" b="1" dirty="0">
                <a:solidFill>
                  <a:schemeClr val="tx1">
                    <a:lumMod val="65000"/>
                    <a:lumOff val="35000"/>
                  </a:schemeClr>
                </a:solidFill>
                <a:cs typeface="+mn-ea"/>
                <a:sym typeface="+mn-lt"/>
              </a:rPr>
              <a:t>和提高领导艺术：批评、赞美、协调、沟通、情绪控制</a:t>
            </a:r>
            <a:endParaRPr lang="zh-CN" altLang="en-US" sz="1600" b="1"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 presetClass="entr" presetSubtype="2" fill="hold" nodeType="afterEffect" p14:presetBounceEnd="42000">
                                      <p:stCondLst>
                                        <p:cond delay="0"/>
                                      </p:stCondLst>
                                      <p:childTnLst>
                                        <p:set>
                                          <p:cBhvr>
                                            <p:cTn id="23" dur="1" fill="hold">
                                              <p:stCondLst>
                                                <p:cond delay="0"/>
                                              </p:stCondLst>
                                            </p:cTn>
                                            <p:tgtEl>
                                              <p:spTgt spid="51"/>
                                            </p:tgtEl>
                                            <p:attrNameLst>
                                              <p:attrName>style.visibility</p:attrName>
                                            </p:attrNameLst>
                                          </p:cBhvr>
                                          <p:to>
                                            <p:strVal val="visible"/>
                                          </p:to>
                                        </p:set>
                                        <p:anim calcmode="lin" valueType="num" p14:bounceEnd="42000">
                                          <p:cBhvr additive="base">
                                            <p:cTn id="24" dur="500" fill="hold"/>
                                            <p:tgtEl>
                                              <p:spTgt spid="51"/>
                                            </p:tgtEl>
                                            <p:attrNameLst>
                                              <p:attrName>ppt_x</p:attrName>
                                            </p:attrNameLst>
                                          </p:cBhvr>
                                          <p:tavLst>
                                            <p:tav tm="0">
                                              <p:val>
                                                <p:strVal val="1+#ppt_w/2"/>
                                              </p:val>
                                            </p:tav>
                                            <p:tav tm="100000">
                                              <p:val>
                                                <p:strVal val="#ppt_x"/>
                                              </p:val>
                                            </p:tav>
                                          </p:tavLst>
                                        </p:anim>
                                        <p:anim calcmode="lin" valueType="num" p14:bounceEnd="42000">
                                          <p:cBhvr additive="base">
                                            <p:cTn id="25" dur="500" fill="hold"/>
                                            <p:tgtEl>
                                              <p:spTgt spid="51"/>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wipe(up)">
                                          <p:cBhvr>
                                            <p:cTn id="29" dur="500"/>
                                            <p:tgtEl>
                                              <p:spTgt spid="55"/>
                                            </p:tgtEl>
                                          </p:cBhvr>
                                        </p:animEffect>
                                      </p:childTnLst>
                                    </p:cTn>
                                  </p:par>
                                </p:childTnLst>
                              </p:cTn>
                            </p:par>
                            <p:par>
                              <p:cTn id="30" fill="hold">
                                <p:stCondLst>
                                  <p:cond delay="3000"/>
                                </p:stCondLst>
                                <p:childTnLst>
                                  <p:par>
                                    <p:cTn id="31" presetID="2" presetClass="entr" presetSubtype="2" fill="hold" nodeType="afterEffect" p14:presetBounceEnd="42000">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14:bounceEnd="42000">
                                          <p:cBhvr additive="base">
                                            <p:cTn id="33" dur="500" fill="hold"/>
                                            <p:tgtEl>
                                              <p:spTgt spid="56"/>
                                            </p:tgtEl>
                                            <p:attrNameLst>
                                              <p:attrName>ppt_x</p:attrName>
                                            </p:attrNameLst>
                                          </p:cBhvr>
                                          <p:tavLst>
                                            <p:tav tm="0">
                                              <p:val>
                                                <p:strVal val="1+#ppt_w/2"/>
                                              </p:val>
                                            </p:tav>
                                            <p:tav tm="100000">
                                              <p:val>
                                                <p:strVal val="#ppt_x"/>
                                              </p:val>
                                            </p:tav>
                                          </p:tavLst>
                                        </p:anim>
                                        <p:anim calcmode="lin" valueType="num" p14:bounceEnd="42000">
                                          <p:cBhvr additive="base">
                                            <p:cTn id="34" dur="500" fill="hold"/>
                                            <p:tgtEl>
                                              <p:spTgt spid="5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wipe(up)">
                                          <p:cBhvr>
                                            <p:cTn id="3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P spid="55" grpId="0"/>
          <p:bldP spid="6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2" presetClass="entr" presetSubtype="2" fill="hold" nodeType="afterEffect">
                                      <p:stCondLst>
                                        <p:cond delay="0"/>
                                      </p:stCondLst>
                                      <p:childTnLst>
                                        <p:set>
                                          <p:cBhvr>
                                            <p:cTn id="23" dur="1" fill="hold">
                                              <p:stCondLst>
                                                <p:cond delay="0"/>
                                              </p:stCondLst>
                                            </p:cTn>
                                            <p:tgtEl>
                                              <p:spTgt spid="51"/>
                                            </p:tgtEl>
                                            <p:attrNameLst>
                                              <p:attrName>style.visibility</p:attrName>
                                            </p:attrNameLst>
                                          </p:cBhvr>
                                          <p:to>
                                            <p:strVal val="visible"/>
                                          </p:to>
                                        </p:set>
                                        <p:anim calcmode="lin" valueType="num">
                                          <p:cBhvr additive="base">
                                            <p:cTn id="24" dur="500" fill="hold"/>
                                            <p:tgtEl>
                                              <p:spTgt spid="51"/>
                                            </p:tgtEl>
                                            <p:attrNameLst>
                                              <p:attrName>ppt_x</p:attrName>
                                            </p:attrNameLst>
                                          </p:cBhvr>
                                          <p:tavLst>
                                            <p:tav tm="0">
                                              <p:val>
                                                <p:strVal val="1+#ppt_w/2"/>
                                              </p:val>
                                            </p:tav>
                                            <p:tav tm="100000">
                                              <p:val>
                                                <p:strVal val="#ppt_x"/>
                                              </p:val>
                                            </p:tav>
                                          </p:tavLst>
                                        </p:anim>
                                        <p:anim calcmode="lin" valueType="num">
                                          <p:cBhvr additive="base">
                                            <p:cTn id="25" dur="500" fill="hold"/>
                                            <p:tgtEl>
                                              <p:spTgt spid="51"/>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wipe(up)">
                                          <p:cBhvr>
                                            <p:cTn id="29" dur="500"/>
                                            <p:tgtEl>
                                              <p:spTgt spid="5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additive="base">
                                            <p:cTn id="33" dur="500" fill="hold"/>
                                            <p:tgtEl>
                                              <p:spTgt spid="56"/>
                                            </p:tgtEl>
                                            <p:attrNameLst>
                                              <p:attrName>ppt_x</p:attrName>
                                            </p:attrNameLst>
                                          </p:cBhvr>
                                          <p:tavLst>
                                            <p:tav tm="0">
                                              <p:val>
                                                <p:strVal val="1+#ppt_w/2"/>
                                              </p:val>
                                            </p:tav>
                                            <p:tav tm="100000">
                                              <p:val>
                                                <p:strVal val="#ppt_x"/>
                                              </p:val>
                                            </p:tav>
                                          </p:tavLst>
                                        </p:anim>
                                        <p:anim calcmode="lin" valueType="num">
                                          <p:cBhvr additive="base">
                                            <p:cTn id="34" dur="500" fill="hold"/>
                                            <p:tgtEl>
                                              <p:spTgt spid="5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wipe(up)">
                                          <p:cBhvr>
                                            <p:cTn id="3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P spid="55" grpId="0"/>
          <p:bldP spid="60" grpId="0"/>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57150" y="265377"/>
            <a:ext cx="4292428" cy="461665"/>
          </a:xfrm>
          <a:prstGeom prst="rect">
            <a:avLst/>
          </a:prstGeom>
          <a:noFill/>
        </p:spPr>
        <p:txBody>
          <a:bodyPr wrap="square" rtlCol="0">
            <a:spAutoFit/>
          </a:bodyPr>
          <a:lstStyle/>
          <a:p>
            <a:r>
              <a:rPr lang="zh-CN" altLang="en-US" sz="2400" dirty="0">
                <a:solidFill>
                  <a:srgbClr val="857961"/>
                </a:solidFill>
                <a:cs typeface="+mn-ea"/>
                <a:sym typeface="+mn-lt"/>
              </a:rPr>
              <a:t>如何把控好团队管理的执行</a:t>
            </a:r>
            <a:endParaRPr lang="zh-CN" altLang="en-US" sz="2400" dirty="0">
              <a:solidFill>
                <a:srgbClr val="857961"/>
              </a:solidFill>
              <a:cs typeface="+mn-ea"/>
              <a:sym typeface="+mn-lt"/>
            </a:endParaRPr>
          </a:p>
        </p:txBody>
      </p:sp>
      <p:sp>
        <p:nvSpPr>
          <p:cNvPr id="13" name="矩形 12"/>
          <p:cNvSpPr/>
          <p:nvPr/>
        </p:nvSpPr>
        <p:spPr>
          <a:xfrm>
            <a:off x="0" y="9166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757945" y="1085809"/>
            <a:ext cx="8671106" cy="584775"/>
          </a:xfrm>
          <a:prstGeom prst="rect">
            <a:avLst/>
          </a:prstGeom>
          <a:noFill/>
        </p:spPr>
        <p:txBody>
          <a:bodyPr wrap="square" rtlCol="0">
            <a:spAutoFit/>
          </a:bodyPr>
          <a:lstStyle/>
          <a:p>
            <a:r>
              <a:rPr lang="zh-CN" altLang="en-US" sz="3200" dirty="0">
                <a:solidFill>
                  <a:srgbClr val="857961"/>
                </a:solidFill>
                <a:cs typeface="+mn-ea"/>
                <a:sym typeface="+mn-lt"/>
              </a:rPr>
              <a:t>第五、制定冲突处理的法则</a:t>
            </a:r>
            <a:endParaRPr lang="zh-CN" altLang="en-US" sz="3200" dirty="0">
              <a:solidFill>
                <a:srgbClr val="857961"/>
              </a:solidFill>
              <a:cs typeface="+mn-ea"/>
              <a:sym typeface="+mn-lt"/>
            </a:endParaRPr>
          </a:p>
        </p:txBody>
      </p:sp>
      <p:grpSp>
        <p:nvGrpSpPr>
          <p:cNvPr id="15" name="组合 14"/>
          <p:cNvGrpSpPr/>
          <p:nvPr/>
        </p:nvGrpSpPr>
        <p:grpSpPr>
          <a:xfrm>
            <a:off x="935933" y="1817142"/>
            <a:ext cx="7168242" cy="144711"/>
            <a:chOff x="1089032" y="2284316"/>
            <a:chExt cx="7168242" cy="144711"/>
          </a:xfrm>
        </p:grpSpPr>
        <p:cxnSp>
          <p:nvCxnSpPr>
            <p:cNvPr id="16" name="直接连接符 15"/>
            <p:cNvCxnSpPr/>
            <p:nvPr/>
          </p:nvCxnSpPr>
          <p:spPr>
            <a:xfrm>
              <a:off x="1089033" y="2284316"/>
              <a:ext cx="7168241"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26" name="Group 3"/>
          <p:cNvGraphicFramePr/>
          <p:nvPr/>
        </p:nvGraphicFramePr>
        <p:xfrm>
          <a:off x="757945" y="2108411"/>
          <a:ext cx="10913168" cy="4163539"/>
        </p:xfrm>
        <a:graphic>
          <a:graphicData uri="http://schemas.openxmlformats.org/drawingml/2006/table">
            <a:tbl>
              <a:tblPr>
                <a:tableStyleId>{073A0DAA-6AF3-43AB-8588-CEC1D06C72B9}</a:tableStyleId>
              </a:tblPr>
              <a:tblGrid>
                <a:gridCol w="2385306"/>
                <a:gridCol w="8527862"/>
              </a:tblGrid>
              <a:tr h="643083">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10000"/>
                        </a:lnSpc>
                        <a:spcBef>
                          <a:spcPts val="1800"/>
                        </a:spcBef>
                        <a:spcAft>
                          <a:spcPct val="0"/>
                        </a:spcAft>
                        <a:buClr>
                          <a:srgbClr val="963B22"/>
                        </a:buClr>
                        <a:buSzPct val="90000"/>
                        <a:buFont typeface="Wingdings" panose="05000000000000000000" pitchFamily="2" charset="2"/>
                        <a:buNone/>
                      </a:pPr>
                      <a:r>
                        <a:rPr kumimoji="0" lang="zh-CN" altLang="en-US" sz="2800" u="none" strike="noStrike" cap="none" normalizeH="0" baseline="0" dirty="0" smtClean="0">
                          <a:ln>
                            <a:noFill/>
                          </a:ln>
                          <a:solidFill>
                            <a:schemeClr val="bg1"/>
                          </a:solidFill>
                          <a:effectLst>
                            <a:outerShdw blurRad="38100" dist="38100" dir="2700000" algn="tl">
                              <a:srgbClr val="000000">
                                <a:alpha val="43137"/>
                              </a:srgbClr>
                            </a:outerShdw>
                          </a:effectLst>
                          <a:latin typeface="+mn-lt"/>
                          <a:ea typeface="+mn-ea"/>
                          <a:cs typeface="+mn-ea"/>
                          <a:sym typeface="+mn-lt"/>
                        </a:rPr>
                        <a:t>   策略类型</a:t>
                      </a:r>
                      <a:endParaRPr kumimoji="0" lang="zh-CN" altLang="en-US" sz="2800" b="0" i="0" u="none" strike="noStrike" cap="none" normalizeH="0" baseline="0" dirty="0" smtClean="0">
                        <a:ln>
                          <a:noFill/>
                        </a:ln>
                        <a:solidFill>
                          <a:schemeClr val="bg1"/>
                        </a:solidFill>
                        <a:effectLst>
                          <a:outerShdw blurRad="38100" dist="38100" dir="2700000" algn="tl">
                            <a:srgbClr val="000000">
                              <a:alpha val="43137"/>
                            </a:srgbClr>
                          </a:outerShdw>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57961"/>
                    </a:solidFill>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10000"/>
                        </a:lnSpc>
                        <a:spcBef>
                          <a:spcPts val="1800"/>
                        </a:spcBef>
                        <a:spcAft>
                          <a:spcPct val="0"/>
                        </a:spcAft>
                        <a:buClr>
                          <a:srgbClr val="963B22"/>
                        </a:buClr>
                        <a:buSzPct val="90000"/>
                        <a:buFont typeface="Wingdings" panose="05000000000000000000" pitchFamily="2" charset="2"/>
                        <a:buNone/>
                      </a:pPr>
                      <a:r>
                        <a:rPr kumimoji="0" lang="zh-CN" altLang="en-US" sz="2800" u="none" strike="noStrike" cap="none" normalizeH="0" baseline="0" dirty="0" smtClean="0">
                          <a:ln>
                            <a:noFill/>
                          </a:ln>
                          <a:solidFill>
                            <a:schemeClr val="bg1"/>
                          </a:solidFill>
                          <a:effectLst>
                            <a:outerShdw blurRad="38100" dist="38100" dir="2700000" algn="tl">
                              <a:srgbClr val="000000">
                                <a:alpha val="43137"/>
                              </a:srgbClr>
                            </a:outerShdw>
                          </a:effectLst>
                          <a:latin typeface="+mn-lt"/>
                          <a:ea typeface="+mn-ea"/>
                          <a:cs typeface="+mn-ea"/>
                          <a:sym typeface="+mn-lt"/>
                        </a:rPr>
                        <a:t>  适用的冲突类型</a:t>
                      </a:r>
                      <a:endParaRPr kumimoji="0" lang="zh-CN" altLang="en-US" sz="2800" b="0" i="0" u="none" strike="noStrike" cap="none" normalizeH="0" baseline="0" dirty="0" smtClean="0">
                        <a:ln>
                          <a:noFill/>
                        </a:ln>
                        <a:solidFill>
                          <a:schemeClr val="bg1"/>
                        </a:solidFill>
                        <a:effectLst>
                          <a:outerShdw blurRad="38100" dist="38100" dir="2700000" algn="tl">
                            <a:srgbClr val="000000">
                              <a:alpha val="43137"/>
                            </a:srgbClr>
                          </a:outerShdw>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57961"/>
                    </a:solidFill>
                  </a:tcPr>
                </a:tc>
              </a:tr>
              <a:tr h="564325">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强制策略</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遇紧急情况，必须采取果断行动时；需要采取特殊手段处理重要问题时；反对采取不正当竞争手段的人；处理严重违纪行为和事故时。</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7424">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妥协策略</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双方各持己见且势均力敌时；形式紧急，需要马上就问题达成一致时；问题很严重，且不能采取独裁或合作方式解决时；双方有共同利益，但又不能用其它方法达成一致时。</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4522">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和解策略</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需要维护稳定大局时；计划矛盾会导致更大的损失时；自己犯了错误或不如对方时；做出让步会带来长远利益时；对方的利益比自己的利益更重要时。</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018">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合作策略</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双方有共同的利益，且通过合作会带来更大的利益时</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5972">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ctr"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回避策略</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lgn="just">
                        <a:lnSpc>
                          <a:spcPct val="110000"/>
                        </a:lnSpc>
                        <a:spcBef>
                          <a:spcPts val="1800"/>
                        </a:spcBef>
                        <a:buClr>
                          <a:srgbClr val="963B22"/>
                        </a:buClr>
                        <a:buSzPct val="90000"/>
                        <a:buFont typeface="Wingdings" panose="05000000000000000000" pitchFamily="2" charset="2"/>
                        <a:defRPr>
                          <a:solidFill>
                            <a:srgbClr val="90281E"/>
                          </a:solidFill>
                          <a:latin typeface="Arial" panose="020B0604020202020204" pitchFamily="34" charset="0"/>
                          <a:ea typeface="微软雅黑" panose="020B0503020204020204" charset="-122"/>
                        </a:defRPr>
                      </a:lvl1pPr>
                      <a:lvl2pPr indent="-457200" algn="just">
                        <a:lnSpc>
                          <a:spcPct val="130000"/>
                        </a:lnSpc>
                        <a:spcAft>
                          <a:spcPts val="600"/>
                        </a:spcAft>
                        <a:buClr>
                          <a:srgbClr val="CD846D"/>
                        </a:buClr>
                        <a:buFont typeface="幼圆" panose="02010509060101010101" pitchFamily="49" charset="-122"/>
                        <a:defRPr sz="1400">
                          <a:solidFill>
                            <a:srgbClr val="7D7D7D"/>
                          </a:solidFill>
                          <a:latin typeface="幼圆" panose="02010509060101010101" pitchFamily="49" charset="-122"/>
                          <a:ea typeface="幼圆" panose="02010509060101010101" pitchFamily="49" charset="-122"/>
                        </a:defRPr>
                      </a:lvl2pPr>
                      <a:lvl3pPr>
                        <a:lnSpc>
                          <a:spcPct val="90000"/>
                        </a:lnSpc>
                        <a:spcBef>
                          <a:spcPts val="500"/>
                        </a:spcBef>
                        <a:defRPr>
                          <a:solidFill>
                            <a:schemeClr val="tx1"/>
                          </a:solidFill>
                          <a:latin typeface="Calibri" panose="020F0502020204030204" pitchFamily="34" charset="0"/>
                          <a:ea typeface="幼圆" panose="02010509060101010101" pitchFamily="49" charset="-122"/>
                        </a:defRPr>
                      </a:lvl3pPr>
                      <a:lvl4pPr>
                        <a:lnSpc>
                          <a:spcPct val="90000"/>
                        </a:lnSpc>
                        <a:spcBef>
                          <a:spcPts val="500"/>
                        </a:spcBef>
                        <a:defRPr sz="1600">
                          <a:solidFill>
                            <a:schemeClr val="tx1"/>
                          </a:solidFill>
                          <a:latin typeface="Calibri" panose="020F0502020204030204" pitchFamily="34" charset="0"/>
                          <a:ea typeface="幼圆" panose="02010509060101010101" pitchFamily="49" charset="-122"/>
                        </a:defRPr>
                      </a:lvl4pPr>
                      <a:lvl5pPr>
                        <a:lnSpc>
                          <a:spcPct val="90000"/>
                        </a:lnSpc>
                        <a:spcBef>
                          <a:spcPts val="500"/>
                        </a:spcBef>
                        <a:defRPr sz="1600">
                          <a:solidFill>
                            <a:schemeClr val="tx1"/>
                          </a:solidFill>
                          <a:latin typeface="Calibri" panose="020F0502020204030204" pitchFamily="34" charset="0"/>
                          <a:ea typeface="幼圆" panose="02010509060101010101" pitchFamily="49"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幼圆" panose="02010509060101010101" pitchFamily="49" charset="-122"/>
                        </a:defRPr>
                      </a:lvl9pPr>
                    </a:lstStyle>
                    <a:p>
                      <a:pPr marL="0" marR="0" lvl="0" indent="0" algn="l" defTabSz="914400" rtl="0" eaLnBrk="1" fontAlgn="base" latinLnBrk="0" hangingPunct="1">
                        <a:lnSpc>
                          <a:spcPct val="150000"/>
                        </a:lnSpc>
                        <a:spcBef>
                          <a:spcPts val="1800"/>
                        </a:spcBef>
                        <a:spcAft>
                          <a:spcPct val="0"/>
                        </a:spcAft>
                        <a:buClr>
                          <a:srgbClr val="963B22"/>
                        </a:buClr>
                        <a:buSzPct val="90000"/>
                        <a:buFont typeface="Wingdings" panose="05000000000000000000" pitchFamily="2" charset="2"/>
                        <a:buNone/>
                      </a:pPr>
                      <a:r>
                        <a:rPr kumimoji="0" lang="zh-CN" altLang="en-US" sz="1400" u="none" strike="noStrike" cap="none" normalizeH="0" baseline="0" dirty="0" smtClean="0">
                          <a:ln>
                            <a:noFill/>
                          </a:ln>
                          <a:solidFill>
                            <a:schemeClr val="tx1">
                              <a:lumMod val="75000"/>
                              <a:lumOff val="25000"/>
                            </a:schemeClr>
                          </a:solidFill>
                          <a:effectLst/>
                          <a:latin typeface="+mn-lt"/>
                          <a:ea typeface="+mn-ea"/>
                          <a:cs typeface="+mn-ea"/>
                          <a:sym typeface="+mn-lt"/>
                        </a:rPr>
                        <a:t>处理无关紧要的问题时；处理没有可能解决的问题时；解决问题的损失可能超过收益时。</a:t>
                      </a:r>
                      <a:endParaRPr kumimoji="0" lang="zh-CN" altLang="en-US" sz="1400" b="0" i="0" u="none" strike="noStrike" cap="none" normalizeH="0" baseline="0" dirty="0" smtClean="0">
                        <a:ln>
                          <a:noFill/>
                        </a:ln>
                        <a:solidFill>
                          <a:schemeClr val="tx1">
                            <a:lumMod val="75000"/>
                            <a:lumOff val="25000"/>
                          </a:schemeClr>
                        </a:solidFill>
                        <a:effectLst/>
                        <a:latin typeface="+mn-lt"/>
                        <a:ea typeface="+mn-ea"/>
                        <a:cs typeface="+mn-ea"/>
                        <a:sym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36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36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36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4" grpId="0"/>
        </p:bldLst>
      </p:timing>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 y="13103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589648" y="1167834"/>
            <a:ext cx="9768010" cy="1015663"/>
          </a:xfrm>
          <a:prstGeom prst="rect">
            <a:avLst/>
          </a:prstGeom>
          <a:noFill/>
        </p:spPr>
        <p:txBody>
          <a:bodyPr wrap="square" rtlCol="0">
            <a:spAutoFit/>
          </a:bodyPr>
          <a:lstStyle/>
          <a:p>
            <a:r>
              <a:rPr lang="zh-CN" altLang="en-US" sz="6000" dirty="0">
                <a:solidFill>
                  <a:srgbClr val="857961"/>
                </a:solidFill>
                <a:cs typeface="+mn-ea"/>
                <a:sym typeface="+mn-lt"/>
              </a:rPr>
              <a:t> 好的团队带来财富和幸福！</a:t>
            </a:r>
            <a:endParaRPr lang="zh-CN" altLang="en-US" sz="6000" dirty="0">
              <a:solidFill>
                <a:srgbClr val="857961"/>
              </a:solidFill>
              <a:cs typeface="+mn-ea"/>
              <a:sym typeface="+mn-lt"/>
            </a:endParaRPr>
          </a:p>
        </p:txBody>
      </p:sp>
      <p:grpSp>
        <p:nvGrpSpPr>
          <p:cNvPr id="18" name="组合 17"/>
          <p:cNvGrpSpPr/>
          <p:nvPr/>
        </p:nvGrpSpPr>
        <p:grpSpPr>
          <a:xfrm>
            <a:off x="1089032" y="2284316"/>
            <a:ext cx="8345913" cy="144711"/>
            <a:chOff x="1089032" y="2284316"/>
            <a:chExt cx="8345913" cy="144711"/>
          </a:xfrm>
        </p:grpSpPr>
        <p:cxnSp>
          <p:nvCxnSpPr>
            <p:cNvPr id="16" name="直接连接符 15"/>
            <p:cNvCxnSpPr/>
            <p:nvPr/>
          </p:nvCxnSpPr>
          <p:spPr>
            <a:xfrm>
              <a:off x="1089033" y="2284316"/>
              <a:ext cx="8345912"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4" name="Text Box 3"/>
          <p:cNvSpPr txBox="1">
            <a:spLocks noChangeArrowheads="1"/>
          </p:cNvSpPr>
          <p:nvPr/>
        </p:nvSpPr>
        <p:spPr bwMode="auto">
          <a:xfrm>
            <a:off x="854520" y="3056669"/>
            <a:ext cx="547488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2000" b="1" dirty="0">
                <a:solidFill>
                  <a:schemeClr val="tx1">
                    <a:lumMod val="75000"/>
                    <a:lumOff val="25000"/>
                  </a:schemeClr>
                </a:solidFill>
                <a:cs typeface="+mn-ea"/>
                <a:sym typeface="+mn-lt"/>
              </a:rPr>
              <a:t>狼的团队精神：</a:t>
            </a:r>
            <a:endParaRPr lang="zh-CN" altLang="en-US" sz="2000" b="1" dirty="0">
              <a:solidFill>
                <a:schemeClr val="tx1">
                  <a:lumMod val="75000"/>
                  <a:lumOff val="25000"/>
                </a:schemeClr>
              </a:solidFill>
              <a:cs typeface="+mn-ea"/>
              <a:sym typeface="+mn-lt"/>
            </a:endParaRPr>
          </a:p>
          <a:p>
            <a:pPr>
              <a:lnSpc>
                <a:spcPct val="150000"/>
              </a:lnSpc>
            </a:pPr>
            <a:r>
              <a:rPr lang="zh-CN" altLang="en-US" sz="2000" b="1" dirty="0">
                <a:solidFill>
                  <a:schemeClr val="tx1">
                    <a:lumMod val="75000"/>
                    <a:lumOff val="25000"/>
                  </a:schemeClr>
                </a:solidFill>
                <a:cs typeface="+mn-ea"/>
                <a:sym typeface="+mn-lt"/>
              </a:rPr>
              <a:t>       领导者懂得通过尊重、鼓励其他成员表现自我，整个集体定会变得强大和令人敬畏！</a:t>
            </a:r>
            <a:endParaRPr lang="zh-CN" altLang="en-US" sz="2000" b="1" dirty="0">
              <a:solidFill>
                <a:schemeClr val="tx1">
                  <a:lumMod val="75000"/>
                  <a:lumOff val="25000"/>
                </a:schemeClr>
              </a:solidFill>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6661322" y="2955091"/>
            <a:ext cx="4367463" cy="22017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500"/>
                                        <p:tgtEl>
                                          <p:spTgt spid="18"/>
                                        </p:tgtEl>
                                      </p:cBhvr>
                                    </p:animEffect>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4" name="组合 13"/>
          <p:cNvGrpSpPr/>
          <p:nvPr/>
        </p:nvGrpSpPr>
        <p:grpSpPr>
          <a:xfrm>
            <a:off x="2840688" y="161156"/>
            <a:ext cx="9800491" cy="9800491"/>
            <a:chOff x="3382779" y="203112"/>
            <a:chExt cx="9800491" cy="9800491"/>
          </a:xfrm>
        </p:grpSpPr>
        <p:sp>
          <p:nvSpPr>
            <p:cNvPr id="11" name="椭圆 10"/>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 name="椭圆 2"/>
          <p:cNvSpPr/>
          <p:nvPr/>
        </p:nvSpPr>
        <p:spPr>
          <a:xfrm>
            <a:off x="1140665" y="-3686537"/>
            <a:ext cx="4564161" cy="456416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3767424" y="-3288632"/>
            <a:ext cx="6404901" cy="640490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文本框 11"/>
          <p:cNvSpPr txBox="1"/>
          <p:nvPr/>
        </p:nvSpPr>
        <p:spPr>
          <a:xfrm>
            <a:off x="6333333" y="3381154"/>
            <a:ext cx="4716379" cy="1446550"/>
          </a:xfrm>
          <a:prstGeom prst="rect">
            <a:avLst/>
          </a:prstGeom>
          <a:noFill/>
        </p:spPr>
        <p:txBody>
          <a:bodyPr wrap="square" rtlCol="0">
            <a:spAutoFit/>
          </a:bodyPr>
          <a:lstStyle/>
          <a:p>
            <a:r>
              <a:rPr lang="zh-CN" altLang="en-US" sz="8800" dirty="0">
                <a:solidFill>
                  <a:schemeClr val="bg1"/>
                </a:solidFill>
                <a:effectLst>
                  <a:outerShdw blurRad="38100" dist="38100" dir="2700000" algn="tl">
                    <a:srgbClr val="000000">
                      <a:alpha val="43137"/>
                    </a:srgbClr>
                  </a:outerShdw>
                </a:effectLst>
                <a:cs typeface="+mn-ea"/>
                <a:sym typeface="+mn-lt"/>
              </a:rPr>
              <a:t>感谢聆听</a:t>
            </a:r>
            <a:endParaRPr lang="zh-CN" altLang="en-US" sz="8800" dirty="0">
              <a:solidFill>
                <a:schemeClr val="bg1"/>
              </a:solidFill>
              <a:effectLst>
                <a:outerShdw blurRad="38100" dist="38100" dir="2700000" algn="tl">
                  <a:srgbClr val="000000">
                    <a:alpha val="43137"/>
                  </a:srgbClr>
                </a:outerShdw>
              </a:effectLst>
              <a:cs typeface="+mn-ea"/>
              <a:sym typeface="+mn-lt"/>
            </a:endParaRPr>
          </a:p>
        </p:txBody>
      </p:sp>
      <p:sp>
        <p:nvSpPr>
          <p:cNvPr id="15" name="文本框 14"/>
          <p:cNvSpPr txBox="1"/>
          <p:nvPr/>
        </p:nvSpPr>
        <p:spPr>
          <a:xfrm>
            <a:off x="7716735" y="4812067"/>
            <a:ext cx="1998476" cy="584775"/>
          </a:xfrm>
          <a:prstGeom prst="rect">
            <a:avLst/>
          </a:prstGeom>
          <a:noFill/>
        </p:spPr>
        <p:txBody>
          <a:bodyPr wrap="square" rtlCol="0">
            <a:spAutoFit/>
          </a:bodyPr>
          <a:lstStyle/>
          <a:p>
            <a:r>
              <a:rPr lang="en-US" altLang="zh-CN" sz="3200" dirty="0">
                <a:solidFill>
                  <a:schemeClr val="bg1"/>
                </a:solidFill>
                <a:effectLst>
                  <a:outerShdw blurRad="38100" dist="38100" dir="2700000" algn="tl">
                    <a:srgbClr val="000000">
                      <a:alpha val="43137"/>
                    </a:srgbClr>
                  </a:outerShdw>
                </a:effectLst>
                <a:cs typeface="+mn-ea"/>
                <a:sym typeface="+mn-lt"/>
              </a:rPr>
              <a:t>THANKS</a:t>
            </a:r>
            <a:endParaRPr lang="en-US" altLang="zh-CN" sz="3200" dirty="0">
              <a:solidFill>
                <a:schemeClr val="bg1"/>
              </a:solidFill>
              <a:effectLst>
                <a:outerShdw blurRad="38100" dist="38100" dir="2700000" algn="tl">
                  <a:srgbClr val="000000">
                    <a:alpha val="43137"/>
                  </a:srgbClr>
                </a:outerShdw>
              </a:effectLst>
              <a:cs typeface="+mn-ea"/>
              <a:sym typeface="+mn-lt"/>
            </a:endParaRPr>
          </a:p>
        </p:txBody>
      </p:sp>
      <p:grpSp>
        <p:nvGrpSpPr>
          <p:cNvPr id="9" name="组合 8"/>
          <p:cNvGrpSpPr/>
          <p:nvPr/>
        </p:nvGrpSpPr>
        <p:grpSpPr>
          <a:xfrm>
            <a:off x="413544" y="5679844"/>
            <a:ext cx="2570539" cy="707886"/>
            <a:chOff x="461670" y="5711928"/>
            <a:chExt cx="2570539" cy="707886"/>
          </a:xfrm>
        </p:grpSpPr>
        <p:sp>
          <p:nvSpPr>
            <p:cNvPr id="16" name="文本框 15"/>
            <p:cNvSpPr txBox="1"/>
            <p:nvPr/>
          </p:nvSpPr>
          <p:spPr>
            <a:xfrm>
              <a:off x="587599" y="5711928"/>
              <a:ext cx="2444610" cy="707886"/>
            </a:xfrm>
            <a:prstGeom prst="rect">
              <a:avLst/>
            </a:prstGeom>
            <a:noFill/>
          </p:spPr>
          <p:txBody>
            <a:bodyPr wrap="square" rtlCol="0">
              <a:spAutoFit/>
            </a:bodyPr>
            <a:lstStyle/>
            <a:p>
              <a:r>
                <a:rPr lang="zh-CN" altLang="en-US" sz="2000" dirty="0">
                  <a:solidFill>
                    <a:srgbClr val="857961"/>
                  </a:solidFill>
                  <a:cs typeface="+mn-ea"/>
                  <a:sym typeface="+mn-lt"/>
                </a:rPr>
                <a:t>致力于打造</a:t>
              </a:r>
              <a:r>
                <a:rPr lang="zh-CN" altLang="en-US" sz="2000" dirty="0" smtClean="0">
                  <a:solidFill>
                    <a:srgbClr val="857961"/>
                  </a:solidFill>
                  <a:cs typeface="+mn-ea"/>
                  <a:sym typeface="+mn-lt"/>
                </a:rPr>
                <a:t>出</a:t>
              </a:r>
              <a:endParaRPr lang="en-US" altLang="zh-CN" sz="2000" dirty="0" smtClean="0">
                <a:solidFill>
                  <a:srgbClr val="857961"/>
                </a:solidFill>
                <a:cs typeface="+mn-ea"/>
                <a:sym typeface="+mn-lt"/>
              </a:endParaRPr>
            </a:p>
            <a:p>
              <a:r>
                <a:rPr lang="zh-CN" altLang="en-US" sz="2000" dirty="0" smtClean="0">
                  <a:solidFill>
                    <a:srgbClr val="857961"/>
                  </a:solidFill>
                  <a:cs typeface="+mn-ea"/>
                  <a:sym typeface="+mn-lt"/>
                </a:rPr>
                <a:t>朝气蓬勃</a:t>
              </a:r>
              <a:r>
                <a:rPr lang="zh-CN" altLang="en-US" sz="2000" dirty="0">
                  <a:solidFill>
                    <a:srgbClr val="857961"/>
                  </a:solidFill>
                  <a:cs typeface="+mn-ea"/>
                  <a:sym typeface="+mn-lt"/>
                </a:rPr>
                <a:t>的</a:t>
              </a:r>
              <a:r>
                <a:rPr lang="zh-CN" altLang="en-US" sz="2000" dirty="0" smtClean="0">
                  <a:solidFill>
                    <a:srgbClr val="857961"/>
                  </a:solidFill>
                  <a:cs typeface="+mn-ea"/>
                  <a:sym typeface="+mn-lt"/>
                </a:rPr>
                <a:t>生力军</a:t>
              </a:r>
              <a:endParaRPr lang="zh-CN" altLang="en-US" sz="2000" dirty="0">
                <a:solidFill>
                  <a:srgbClr val="857961"/>
                </a:solidFill>
                <a:cs typeface="+mn-ea"/>
                <a:sym typeface="+mn-lt"/>
              </a:endParaRPr>
            </a:p>
          </p:txBody>
        </p:sp>
        <p:sp>
          <p:nvSpPr>
            <p:cNvPr id="7" name="矩形 6"/>
            <p:cNvSpPr/>
            <p:nvPr/>
          </p:nvSpPr>
          <p:spPr>
            <a:xfrm>
              <a:off x="461670" y="5853694"/>
              <a:ext cx="45719" cy="464794"/>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7" name="文本框 16"/>
          <p:cNvSpPr txBox="1"/>
          <p:nvPr/>
        </p:nvSpPr>
        <p:spPr>
          <a:xfrm>
            <a:off x="318189" y="523681"/>
            <a:ext cx="954369" cy="707886"/>
          </a:xfrm>
          <a:prstGeom prst="rect">
            <a:avLst/>
          </a:prstGeom>
          <a:solidFill>
            <a:srgbClr val="857961"/>
          </a:solidFill>
        </p:spPr>
        <p:txBody>
          <a:bodyPr wrap="square" rtlCol="0">
            <a:spAutoFit/>
          </a:bodyPr>
          <a:lstStyle/>
          <a:p>
            <a:pPr algn="ctr"/>
            <a:r>
              <a:rPr lang="zh-CN" altLang="en-US" sz="2000" dirty="0" smtClean="0">
                <a:solidFill>
                  <a:schemeClr val="bg1"/>
                </a:solidFill>
                <a:effectLst>
                  <a:outerShdw blurRad="38100" dist="38100" dir="2700000" algn="tl">
                    <a:srgbClr val="000000">
                      <a:alpha val="43137"/>
                    </a:srgbClr>
                  </a:outerShdw>
                </a:effectLst>
                <a:cs typeface="+mn-ea"/>
                <a:sym typeface="+mn-lt"/>
              </a:rPr>
              <a:t>企业</a:t>
            </a:r>
            <a:endParaRPr lang="en-US" altLang="zh-CN" sz="2000" dirty="0" smtClean="0">
              <a:solidFill>
                <a:schemeClr val="bg1"/>
              </a:solidFill>
              <a:effectLst>
                <a:outerShdw blurRad="38100" dist="38100" dir="2700000" algn="tl">
                  <a:srgbClr val="000000">
                    <a:alpha val="43137"/>
                  </a:srgbClr>
                </a:outerShdw>
              </a:effectLst>
              <a:cs typeface="+mn-ea"/>
              <a:sym typeface="+mn-lt"/>
            </a:endParaRPr>
          </a:p>
          <a:p>
            <a:pPr algn="ctr"/>
            <a:r>
              <a:rPr lang="en-US" altLang="zh-CN" sz="2000" dirty="0" smtClean="0">
                <a:solidFill>
                  <a:schemeClr val="bg1"/>
                </a:solidFill>
                <a:effectLst>
                  <a:outerShdw blurRad="38100" dist="38100" dir="2700000" algn="tl">
                    <a:srgbClr val="000000">
                      <a:alpha val="43137"/>
                    </a:srgbClr>
                  </a:outerShdw>
                </a:effectLst>
                <a:cs typeface="+mn-ea"/>
                <a:sym typeface="+mn-lt"/>
              </a:rPr>
              <a:t>LOGO</a:t>
            </a:r>
            <a:endParaRPr lang="zh-CN" altLang="en-US" sz="2000" dirty="0">
              <a:solidFill>
                <a:schemeClr val="bg1"/>
              </a:solidFill>
              <a:effectLst>
                <a:outerShdw blurRad="38100" dist="38100" dir="2700000" algn="tl">
                  <a:srgbClr val="000000">
                    <a:alpha val="43137"/>
                  </a:srgbClr>
                </a:outerShdw>
              </a:effectLst>
              <a:cs typeface="+mn-ea"/>
              <a:sym typeface="+mn-lt"/>
            </a:endParaRPr>
          </a:p>
        </p:txBody>
      </p:sp>
      <p:sp>
        <p:nvSpPr>
          <p:cNvPr id="19" name="文本框 18"/>
          <p:cNvSpPr txBox="1"/>
          <p:nvPr/>
        </p:nvSpPr>
        <p:spPr>
          <a:xfrm>
            <a:off x="7716734" y="5356666"/>
            <a:ext cx="1998476" cy="368300"/>
          </a:xfrm>
          <a:prstGeom prst="rect">
            <a:avLst/>
          </a:prstGeom>
          <a:noFill/>
        </p:spPr>
        <p:txBody>
          <a:bodyPr wrap="square" rtlCol="0">
            <a:spAutoFit/>
          </a:bodyPr>
          <a:lstStyle/>
          <a:p>
            <a:r>
              <a:rPr lang="zh-CN" altLang="en-US" dirty="0" smtClean="0">
                <a:solidFill>
                  <a:schemeClr val="bg1"/>
                </a:solidFill>
                <a:effectLst>
                  <a:outerShdw blurRad="38100" dist="38100" dir="2700000" algn="tl">
                    <a:srgbClr val="000000">
                      <a:alpha val="43137"/>
                    </a:srgbClr>
                  </a:outerShdw>
                </a:effectLst>
                <a:cs typeface="+mn-ea"/>
                <a:sym typeface="+mn-lt"/>
              </a:rPr>
              <a:t>主讲人：</a:t>
            </a:r>
            <a:r>
              <a:rPr lang="en-US" altLang="zh-CN" dirty="0" smtClean="0">
                <a:solidFill>
                  <a:schemeClr val="bg1"/>
                </a:solidFill>
                <a:effectLst>
                  <a:outerShdw blurRad="38100" dist="38100" dir="2700000" algn="tl">
                    <a:srgbClr val="000000">
                      <a:alpha val="43137"/>
                    </a:srgbClr>
                  </a:outerShdw>
                </a:effectLst>
                <a:cs typeface="+mn-ea"/>
                <a:sym typeface="+mn-lt"/>
              </a:rPr>
              <a:t>PPT</a:t>
            </a:r>
            <a:r>
              <a:rPr lang="zh-CN" altLang="en-US" dirty="0" smtClean="0">
                <a:solidFill>
                  <a:schemeClr val="bg1"/>
                </a:solidFill>
                <a:effectLst>
                  <a:outerShdw blurRad="38100" dist="38100" dir="2700000" algn="tl">
                    <a:srgbClr val="000000">
                      <a:alpha val="43137"/>
                    </a:srgbClr>
                  </a:outerShdw>
                </a:effectLst>
                <a:cs typeface="+mn-ea"/>
                <a:sym typeface="+mn-lt"/>
              </a:rPr>
              <a:t>营</a:t>
            </a:r>
            <a:endParaRPr lang="zh-CN" altLang="en-US" dirty="0" smtClean="0">
              <a:solidFill>
                <a:schemeClr val="bg1"/>
              </a:solidFill>
              <a:effectLst>
                <a:outerShdw blurRad="38100" dist="38100" dir="2700000" algn="tl">
                  <a:srgbClr val="000000">
                    <a:alpha val="43137"/>
                  </a:srgbClr>
                </a:outerShdw>
              </a:effectLst>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4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40000">
                                          <p:cBhvr additive="base">
                                            <p:cTn id="7" dur="1000" fill="hold"/>
                                            <p:tgtEl>
                                              <p:spTgt spid="8"/>
                                            </p:tgtEl>
                                            <p:attrNameLst>
                                              <p:attrName>ppt_x</p:attrName>
                                            </p:attrNameLst>
                                          </p:cBhvr>
                                          <p:tavLst>
                                            <p:tav tm="0">
                                              <p:val>
                                                <p:strVal val="#ppt_x"/>
                                              </p:val>
                                            </p:tav>
                                            <p:tav tm="100000">
                                              <p:val>
                                                <p:strVal val="#ppt_x"/>
                                              </p:val>
                                            </p:tav>
                                          </p:tavLst>
                                        </p:anim>
                                        <p:anim calcmode="lin" valueType="num" p14:bounceEnd="40000">
                                          <p:cBhvr additive="base">
                                            <p:cTn id="8" dur="10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40000">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14:bounceEnd="40000">
                                          <p:cBhvr additive="base">
                                            <p:cTn id="11" dur="1000" fill="hold"/>
                                            <p:tgtEl>
                                              <p:spTgt spid="3"/>
                                            </p:tgtEl>
                                            <p:attrNameLst>
                                              <p:attrName>ppt_x</p:attrName>
                                            </p:attrNameLst>
                                          </p:cBhvr>
                                          <p:tavLst>
                                            <p:tav tm="0">
                                              <p:val>
                                                <p:strVal val="#ppt_x"/>
                                              </p:val>
                                            </p:tav>
                                            <p:tav tm="100000">
                                              <p:val>
                                                <p:strVal val="#ppt_x"/>
                                              </p:val>
                                            </p:tav>
                                          </p:tavLst>
                                        </p:anim>
                                        <p:anim calcmode="lin" valueType="num" p14:bounceEnd="40000">
                                          <p:cBhvr additive="base">
                                            <p:cTn id="12" dur="10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4" fill="hold" nodeType="withEffect" p14:presetBounceEnd="40000">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14:bounceEnd="40000">
                                          <p:cBhvr additive="base">
                                            <p:cTn id="15" dur="1000" fill="hold"/>
                                            <p:tgtEl>
                                              <p:spTgt spid="14"/>
                                            </p:tgtEl>
                                            <p:attrNameLst>
                                              <p:attrName>ppt_x</p:attrName>
                                            </p:attrNameLst>
                                          </p:cBhvr>
                                          <p:tavLst>
                                            <p:tav tm="0">
                                              <p:val>
                                                <p:strVal val="#ppt_x"/>
                                              </p:val>
                                            </p:tav>
                                            <p:tav tm="100000">
                                              <p:val>
                                                <p:strVal val="#ppt_x"/>
                                              </p:val>
                                            </p:tav>
                                          </p:tavLst>
                                        </p:anim>
                                        <p:anim calcmode="lin" valueType="num" p14:bounceEnd="40000">
                                          <p:cBhvr additive="base">
                                            <p:cTn id="16" dur="100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49" presetClass="entr" presetSubtype="0" decel="10000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fltVal val="0"/>
                                              </p:val>
                                            </p:tav>
                                            <p:tav tm="100000">
                                              <p:val>
                                                <p:strVal val="#ppt_h"/>
                                              </p:val>
                                            </p:tav>
                                          </p:tavLst>
                                        </p:anim>
                                        <p:anim calcmode="lin" valueType="num">
                                          <p:cBhvr>
                                            <p:cTn id="22" dur="500" fill="hold"/>
                                            <p:tgtEl>
                                              <p:spTgt spid="17"/>
                                            </p:tgtEl>
                                            <p:attrNameLst>
                                              <p:attrName>style.rotation</p:attrName>
                                            </p:attrNameLst>
                                          </p:cBhvr>
                                          <p:tavLst>
                                            <p:tav tm="0">
                                              <p:val>
                                                <p:fltVal val="360"/>
                                              </p:val>
                                            </p:tav>
                                            <p:tav tm="100000">
                                              <p:val>
                                                <p:fltVal val="0"/>
                                              </p:val>
                                            </p:tav>
                                          </p:tavLst>
                                        </p:anim>
                                        <p:animEffect transition="in" filter="fade">
                                          <p:cBhvr>
                                            <p:cTn id="23" dur="500"/>
                                            <p:tgtEl>
                                              <p:spTgt spid="17"/>
                                            </p:tgtEl>
                                          </p:cBhvr>
                                        </p:animEffect>
                                      </p:childTnLst>
                                    </p:cTn>
                                  </p:par>
                                  <p:par>
                                    <p:cTn id="24" presetID="2" presetClass="entr" presetSubtype="2" fill="hold" grpId="0" nodeType="withEffect" p14:presetBounceEnd="40000">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14:bounceEnd="40000">
                                          <p:cBhvr additive="base">
                                            <p:cTn id="26" dur="500" fill="hold"/>
                                            <p:tgtEl>
                                              <p:spTgt spid="12"/>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12"/>
                                            </p:tgtEl>
                                            <p:attrNameLst>
                                              <p:attrName>ppt_y</p:attrName>
                                            </p:attrNameLst>
                                          </p:cBhvr>
                                          <p:tavLst>
                                            <p:tav tm="0">
                                              <p:val>
                                                <p:strVal val="#ppt_y"/>
                                              </p:val>
                                            </p:tav>
                                            <p:tav tm="100000">
                                              <p:val>
                                                <p:strVal val="#ppt_y"/>
                                              </p:val>
                                            </p:tav>
                                          </p:tavLst>
                                        </p:anim>
                                      </p:childTnLst>
                                    </p:cTn>
                                  </p:par>
                                </p:childTnLst>
                              </p:cTn>
                            </p:par>
                            <p:par>
                              <p:cTn id="28" fill="hold">
                                <p:stCondLst>
                                  <p:cond delay="1500"/>
                                </p:stCondLst>
                                <p:childTnLst>
                                  <p:par>
                                    <p:cTn id="29" presetID="2" presetClass="entr" presetSubtype="2" fill="hold" grpId="0" nodeType="afterEffect" p14:presetBounceEnd="42000">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14:bounceEnd="42000">
                                          <p:cBhvr additive="base">
                                            <p:cTn id="31" dur="500" fill="hold"/>
                                            <p:tgtEl>
                                              <p:spTgt spid="15"/>
                                            </p:tgtEl>
                                            <p:attrNameLst>
                                              <p:attrName>ppt_x</p:attrName>
                                            </p:attrNameLst>
                                          </p:cBhvr>
                                          <p:tavLst>
                                            <p:tav tm="0">
                                              <p:val>
                                                <p:strVal val="1+#ppt_w/2"/>
                                              </p:val>
                                            </p:tav>
                                            <p:tav tm="100000">
                                              <p:val>
                                                <p:strVal val="#ppt_x"/>
                                              </p:val>
                                            </p:tav>
                                          </p:tavLst>
                                        </p:anim>
                                        <p:anim calcmode="lin" valueType="num" p14:bounceEnd="42000">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2" presetClass="entr" presetSubtype="8"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2" grpId="0"/>
          <p:bldP spid="15" grpId="0"/>
          <p:bldP spid="17" grpId="0" animBg="1"/>
          <p:bldP spid="1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ppt_x"/>
                                              </p:val>
                                            </p:tav>
                                            <p:tav tm="100000">
                                              <p:val>
                                                <p:strVal val="#ppt_x"/>
                                              </p:val>
                                            </p:tav>
                                          </p:tavLst>
                                        </p:anim>
                                        <p:anim calcmode="lin" valueType="num">
                                          <p:cBhvr additive="base">
                                            <p:cTn id="16" dur="100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49" presetClass="entr" presetSubtype="0" decel="10000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fltVal val="0"/>
                                              </p:val>
                                            </p:tav>
                                            <p:tav tm="100000">
                                              <p:val>
                                                <p:strVal val="#ppt_h"/>
                                              </p:val>
                                            </p:tav>
                                          </p:tavLst>
                                        </p:anim>
                                        <p:anim calcmode="lin" valueType="num">
                                          <p:cBhvr>
                                            <p:cTn id="22" dur="500" fill="hold"/>
                                            <p:tgtEl>
                                              <p:spTgt spid="17"/>
                                            </p:tgtEl>
                                            <p:attrNameLst>
                                              <p:attrName>style.rotation</p:attrName>
                                            </p:attrNameLst>
                                          </p:cBhvr>
                                          <p:tavLst>
                                            <p:tav tm="0">
                                              <p:val>
                                                <p:fltVal val="360"/>
                                              </p:val>
                                            </p:tav>
                                            <p:tav tm="100000">
                                              <p:val>
                                                <p:fltVal val="0"/>
                                              </p:val>
                                            </p:tav>
                                          </p:tavLst>
                                        </p:anim>
                                        <p:animEffect transition="in" filter="fade">
                                          <p:cBhvr>
                                            <p:cTn id="23" dur="500"/>
                                            <p:tgtEl>
                                              <p:spTgt spid="17"/>
                                            </p:tgtEl>
                                          </p:cBhvr>
                                        </p:animEffect>
                                      </p:childTnLst>
                                    </p:cTn>
                                  </p:par>
                                  <p:par>
                                    <p:cTn id="24" presetID="2" presetClass="entr" presetSubtype="2"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1+#ppt_w/2"/>
                                              </p:val>
                                            </p:tav>
                                            <p:tav tm="100000">
                                              <p:val>
                                                <p:strVal val="#ppt_x"/>
                                              </p:val>
                                            </p:tav>
                                          </p:tavLst>
                                        </p:anim>
                                        <p:anim calcmode="lin" valueType="num">
                                          <p:cBhvr additive="base">
                                            <p:cTn id="27" dur="500" fill="hold"/>
                                            <p:tgtEl>
                                              <p:spTgt spid="12"/>
                                            </p:tgtEl>
                                            <p:attrNameLst>
                                              <p:attrName>ppt_y</p:attrName>
                                            </p:attrNameLst>
                                          </p:cBhvr>
                                          <p:tavLst>
                                            <p:tav tm="0">
                                              <p:val>
                                                <p:strVal val="#ppt_y"/>
                                              </p:val>
                                            </p:tav>
                                            <p:tav tm="100000">
                                              <p:val>
                                                <p:strVal val="#ppt_y"/>
                                              </p:val>
                                            </p:tav>
                                          </p:tavLst>
                                        </p:anim>
                                      </p:childTnLst>
                                    </p:cTn>
                                  </p:par>
                                </p:childTnLst>
                              </p:cTn>
                            </p:par>
                            <p:par>
                              <p:cTn id="28" fill="hold">
                                <p:stCondLst>
                                  <p:cond delay="1500"/>
                                </p:stCondLst>
                                <p:childTnLst>
                                  <p:par>
                                    <p:cTn id="29" presetID="2" presetClass="entr" presetSubtype="2"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2" presetClass="entr" presetSubtype="8"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2" grpId="0"/>
          <p:bldP spid="15" grpId="0"/>
          <p:bldP spid="17" grpId="0" animBg="1"/>
          <p:bldP spid="19" grpId="0"/>
        </p:bldLst>
      </p:timing>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0" y="1979"/>
            <a:ext cx="12192000" cy="685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rotWithShape="1">
          <a:blip r:embed="rId1" cstate="screen"/>
          <a:srcRect l="8889" t="17778" r="2223"/>
          <a:stretch>
            <a:fillRect/>
          </a:stretch>
        </p:blipFill>
        <p:spPr>
          <a:xfrm>
            <a:off x="4690577" y="2870628"/>
            <a:ext cx="5534674" cy="3413049"/>
          </a:xfrm>
          <a:prstGeom prst="rect">
            <a:avLst/>
          </a:prstGeom>
        </p:spPr>
      </p:pic>
      <p:grpSp>
        <p:nvGrpSpPr>
          <p:cNvPr id="10" name="组合 9"/>
          <p:cNvGrpSpPr/>
          <p:nvPr/>
        </p:nvGrpSpPr>
        <p:grpSpPr>
          <a:xfrm>
            <a:off x="1098542" y="1234335"/>
            <a:ext cx="3354702" cy="5049344"/>
            <a:chOff x="2365869" y="1491917"/>
            <a:chExt cx="3354702" cy="5049344"/>
          </a:xfrm>
        </p:grpSpPr>
        <p:sp>
          <p:nvSpPr>
            <p:cNvPr id="8" name="矩形 7"/>
            <p:cNvSpPr/>
            <p:nvPr/>
          </p:nvSpPr>
          <p:spPr>
            <a:xfrm>
              <a:off x="2365870" y="1491917"/>
              <a:ext cx="3354701" cy="5049344"/>
            </a:xfrm>
            <a:prstGeom prst="rect">
              <a:avLst/>
            </a:prstGeom>
            <a:no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2365869" y="6320589"/>
              <a:ext cx="3354701" cy="220671"/>
            </a:xfrm>
            <a:prstGeom prst="rect">
              <a:avLst/>
            </a:prstGeom>
            <a:solidFill>
              <a:srgbClr val="857961"/>
            </a:solidFill>
            <a:ln w="57150">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1" name="文本框 10"/>
          <p:cNvSpPr txBox="1"/>
          <p:nvPr/>
        </p:nvSpPr>
        <p:spPr>
          <a:xfrm>
            <a:off x="1212829" y="2580962"/>
            <a:ext cx="3359081" cy="2646878"/>
          </a:xfrm>
          <a:prstGeom prst="rect">
            <a:avLst/>
          </a:prstGeom>
          <a:noFill/>
        </p:spPr>
        <p:txBody>
          <a:bodyPr wrap="square" rtlCol="0">
            <a:spAutoFit/>
          </a:bodyPr>
          <a:lstStyle/>
          <a:p>
            <a:pPr algn="ctr"/>
            <a:r>
              <a:rPr lang="en-US" altLang="zh-CN" sz="16600" dirty="0" smtClean="0">
                <a:solidFill>
                  <a:srgbClr val="857961"/>
                </a:solidFill>
                <a:cs typeface="+mn-ea"/>
                <a:sym typeface="+mn-lt"/>
              </a:rPr>
              <a:t>01</a:t>
            </a:r>
            <a:endParaRPr lang="zh-CN" altLang="en-US" sz="16600" dirty="0">
              <a:solidFill>
                <a:srgbClr val="857961"/>
              </a:solidFill>
              <a:cs typeface="+mn-ea"/>
              <a:sym typeface="+mn-lt"/>
            </a:endParaRPr>
          </a:p>
        </p:txBody>
      </p:sp>
      <p:sp>
        <p:nvSpPr>
          <p:cNvPr id="15" name="椭圆 14"/>
          <p:cNvSpPr/>
          <p:nvPr/>
        </p:nvSpPr>
        <p:spPr>
          <a:xfrm>
            <a:off x="9972589" y="-1693533"/>
            <a:ext cx="4564161" cy="456416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457864" y="-5269962"/>
            <a:ext cx="6404901" cy="6404901"/>
          </a:xfrm>
          <a:prstGeom prst="ellipse">
            <a:avLst/>
          </a:prstGeom>
          <a:no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4561930" y="1899101"/>
            <a:ext cx="5891657" cy="830997"/>
          </a:xfrm>
          <a:prstGeom prst="rect">
            <a:avLst/>
          </a:prstGeom>
          <a:noFill/>
        </p:spPr>
        <p:txBody>
          <a:bodyPr wrap="square" rtlCol="0">
            <a:spAutoFit/>
          </a:bodyPr>
          <a:lstStyle/>
          <a:p>
            <a:r>
              <a:rPr lang="zh-CN" altLang="en-US" sz="4800" dirty="0">
                <a:solidFill>
                  <a:schemeClr val="tx1">
                    <a:lumMod val="65000"/>
                    <a:lumOff val="35000"/>
                  </a:schemeClr>
                </a:solidFill>
                <a:cs typeface="+mn-ea"/>
                <a:sym typeface="+mn-lt"/>
              </a:rPr>
              <a:t>关于团队和团队精神</a:t>
            </a:r>
            <a:endParaRPr lang="zh-CN" altLang="en-US" sz="4800"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40000">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14:bounceEnd="40000">
                                          <p:cBhvr additive="base">
                                            <p:cTn id="7" dur="500" fill="hold"/>
                                            <p:tgtEl>
                                              <p:spTgt spid="16"/>
                                            </p:tgtEl>
                                            <p:attrNameLst>
                                              <p:attrName>ppt_x</p:attrName>
                                            </p:attrNameLst>
                                          </p:cBhvr>
                                          <p:tavLst>
                                            <p:tav tm="0">
                                              <p:val>
                                                <p:strVal val="#ppt_x"/>
                                              </p:val>
                                            </p:tav>
                                            <p:tav tm="100000">
                                              <p:val>
                                                <p:strVal val="#ppt_x"/>
                                              </p:val>
                                            </p:tav>
                                          </p:tavLst>
                                        </p:anim>
                                        <p:anim calcmode="lin" valueType="num" p14:bounceEnd="40000">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4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4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40000">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14:presetBounceEnd="40000">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14:bounceEnd="40000">
                                          <p:cBhvr additive="base">
                                            <p:cTn id="28"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14:presetBounceEnd="42000">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14:bounceEnd="42000">
                                          <p:cBhvr additive="base">
                                            <p:cTn id="32" dur="500" fill="hold"/>
                                            <p:tgtEl>
                                              <p:spTgt spid="5"/>
                                            </p:tgtEl>
                                            <p:attrNameLst>
                                              <p:attrName>ppt_x</p:attrName>
                                            </p:attrNameLst>
                                          </p:cBhvr>
                                          <p:tavLst>
                                            <p:tav tm="0">
                                              <p:val>
                                                <p:strVal val="#ppt_x"/>
                                              </p:val>
                                            </p:tav>
                                            <p:tav tm="100000">
                                              <p:val>
                                                <p:strVal val="#ppt_x"/>
                                              </p:val>
                                            </p:tav>
                                          </p:tavLst>
                                        </p:anim>
                                        <p:anim calcmode="lin" valueType="num" p14:bounceEnd="42000">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 calcmode="lin" valueType="num">
                                          <p:cBhvr>
                                            <p:cTn id="23" dur="500" fill="hold"/>
                                            <p:tgtEl>
                                              <p:spTgt spid="11"/>
                                            </p:tgtEl>
                                            <p:attrNameLst>
                                              <p:attrName>style.rotation</p:attrName>
                                            </p:attrNameLst>
                                          </p:cBhvr>
                                          <p:tavLst>
                                            <p:tav tm="0">
                                              <p:val>
                                                <p:fltVal val="360"/>
                                              </p:val>
                                            </p:tav>
                                            <p:tav tm="100000">
                                              <p:val>
                                                <p:fltVal val="0"/>
                                              </p:val>
                                            </p:tav>
                                          </p:tavLst>
                                        </p:anim>
                                        <p:animEffect transition="in" filter="fade">
                                          <p:cBhvr>
                                            <p:cTn id="24" dur="500"/>
                                            <p:tgtEl>
                                              <p:spTgt spid="11"/>
                                            </p:tgtEl>
                                          </p:cBhvr>
                                        </p:animEffect>
                                      </p:childTnLst>
                                    </p:cTn>
                                  </p:par>
                                </p:childTnLst>
                              </p:cTn>
                            </p:par>
                            <p:par>
                              <p:cTn id="25" fill="hold">
                                <p:stCondLst>
                                  <p:cond delay="150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animBg="1"/>
          <p:bldP spid="17"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 y="13103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954811" y="1412633"/>
            <a:ext cx="3150511" cy="769441"/>
          </a:xfrm>
          <a:prstGeom prst="rect">
            <a:avLst/>
          </a:prstGeom>
          <a:noFill/>
        </p:spPr>
        <p:txBody>
          <a:bodyPr wrap="square" rtlCol="0">
            <a:spAutoFit/>
          </a:bodyPr>
          <a:lstStyle/>
          <a:p>
            <a:r>
              <a:rPr lang="zh-CN" altLang="en-US" sz="4400" dirty="0">
                <a:solidFill>
                  <a:schemeClr val="tx1">
                    <a:lumMod val="65000"/>
                    <a:lumOff val="35000"/>
                  </a:schemeClr>
                </a:solidFill>
                <a:cs typeface="+mn-ea"/>
                <a:sym typeface="+mn-lt"/>
              </a:rPr>
              <a:t>大雁的启示</a:t>
            </a:r>
            <a:endParaRPr lang="zh-CN" altLang="en-US" sz="4400" dirty="0">
              <a:solidFill>
                <a:schemeClr val="tx1">
                  <a:lumMod val="65000"/>
                  <a:lumOff val="35000"/>
                </a:schemeClr>
              </a:solidFill>
              <a:cs typeface="+mn-ea"/>
              <a:sym typeface="+mn-lt"/>
            </a:endParaRPr>
          </a:p>
        </p:txBody>
      </p:sp>
      <p:sp>
        <p:nvSpPr>
          <p:cNvPr id="19" name="文本框 18"/>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 关于团队和团队精神</a:t>
            </a:r>
            <a:endParaRPr lang="zh-CN" altLang="en-US" sz="2800" dirty="0">
              <a:solidFill>
                <a:srgbClr val="857961"/>
              </a:solidFill>
              <a:cs typeface="+mn-ea"/>
              <a:sym typeface="+mn-lt"/>
            </a:endParaRPr>
          </a:p>
        </p:txBody>
      </p:sp>
      <p:pic>
        <p:nvPicPr>
          <p:cNvPr id="4" name="图片 3"/>
          <p:cNvPicPr>
            <a:picLocks noChangeAspect="1"/>
          </p:cNvPicPr>
          <p:nvPr/>
        </p:nvPicPr>
        <p:blipFill rotWithShape="1">
          <a:blip r:embed="rId1" cstate="screen"/>
          <a:srcRect/>
          <a:stretch>
            <a:fillRect/>
          </a:stretch>
        </p:blipFill>
        <p:spPr>
          <a:xfrm>
            <a:off x="702026" y="2719137"/>
            <a:ext cx="5357462" cy="2959768"/>
          </a:xfrm>
          <a:prstGeom prst="rect">
            <a:avLst/>
          </a:prstGeom>
          <a:ln>
            <a:noFill/>
          </a:ln>
          <a:effectLst>
            <a:outerShdw blurRad="292100" dist="139700" dir="2700000" algn="tl" rotWithShape="0">
              <a:srgbClr val="333333">
                <a:alpha val="65000"/>
              </a:srgbClr>
            </a:outerShdw>
          </a:effectLst>
        </p:spPr>
      </p:pic>
      <p:sp>
        <p:nvSpPr>
          <p:cNvPr id="18" name="文本框 17"/>
          <p:cNvSpPr txBox="1"/>
          <p:nvPr/>
        </p:nvSpPr>
        <p:spPr>
          <a:xfrm>
            <a:off x="5054589" y="4879090"/>
            <a:ext cx="5540840" cy="584775"/>
          </a:xfrm>
          <a:prstGeom prst="rect">
            <a:avLst/>
          </a:prstGeom>
          <a:solidFill>
            <a:srgbClr val="857961"/>
          </a:solidFill>
        </p:spPr>
        <p:txBody>
          <a:bodyPr wrap="square" rtlCol="0">
            <a:spAutoFit/>
          </a:bodyPr>
          <a:lstStyle/>
          <a:p>
            <a:r>
              <a:rPr lang="zh-CN" altLang="en-US" sz="3200" b="1" dirty="0">
                <a:solidFill>
                  <a:schemeClr val="bg1"/>
                </a:solidFill>
                <a:effectLst>
                  <a:outerShdw blurRad="38100" dist="38100" dir="2700000" algn="tl">
                    <a:srgbClr val="000000">
                      <a:alpha val="43137"/>
                    </a:srgbClr>
                  </a:outerShdw>
                </a:effectLst>
                <a:cs typeface="+mn-ea"/>
                <a:sym typeface="+mn-lt"/>
              </a:rPr>
              <a:t>一只大雁能</a:t>
            </a:r>
            <a:r>
              <a:rPr lang="zh-CN" altLang="en-US" sz="3200" b="1" dirty="0" smtClean="0">
                <a:solidFill>
                  <a:schemeClr val="bg1"/>
                </a:solidFill>
                <a:effectLst>
                  <a:outerShdw blurRad="38100" dist="38100" dir="2700000" algn="tl">
                    <a:srgbClr val="000000">
                      <a:alpha val="43137"/>
                    </a:srgbClr>
                  </a:outerShdw>
                </a:effectLst>
                <a:cs typeface="+mn-ea"/>
                <a:sym typeface="+mn-lt"/>
              </a:rPr>
              <a:t>独自</a:t>
            </a:r>
            <a:r>
              <a:rPr lang="zh-CN" altLang="en-US" sz="3200" b="1" dirty="0">
                <a:solidFill>
                  <a:schemeClr val="bg1"/>
                </a:solidFill>
                <a:effectLst>
                  <a:outerShdw blurRad="38100" dist="38100" dir="2700000" algn="tl">
                    <a:srgbClr val="000000">
                      <a:alpha val="43137"/>
                    </a:srgbClr>
                  </a:outerShdw>
                </a:effectLst>
                <a:cs typeface="+mn-ea"/>
                <a:sym typeface="+mn-lt"/>
              </a:rPr>
              <a:t>飞到南方吗</a:t>
            </a:r>
            <a:r>
              <a:rPr lang="zh-CN" altLang="en-US" sz="3200" b="1" dirty="0" smtClean="0">
                <a:solidFill>
                  <a:schemeClr val="bg1"/>
                </a:solidFill>
                <a:effectLst>
                  <a:outerShdw blurRad="38100" dist="38100" dir="2700000" algn="tl">
                    <a:srgbClr val="000000">
                      <a:alpha val="43137"/>
                    </a:srgbClr>
                  </a:outerShdw>
                </a:effectLst>
                <a:cs typeface="+mn-ea"/>
                <a:sym typeface="+mn-lt"/>
              </a:rPr>
              <a:t>？</a:t>
            </a:r>
            <a:endParaRPr lang="zh-CN" altLang="en-US" sz="3200" b="1" dirty="0">
              <a:solidFill>
                <a:schemeClr val="bg1"/>
              </a:solidFill>
              <a:effectLst>
                <a:outerShdw blurRad="38100" dist="38100" dir="2700000" algn="tl">
                  <a:srgbClr val="000000">
                    <a:alpha val="43137"/>
                  </a:srgbClr>
                </a:outerShdw>
              </a:effectLst>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14:presetBounceEnd="40000">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14:bounceEnd="40000">
                                          <p:cBhvr additive="base">
                                            <p:cTn id="7" dur="500" fill="hold"/>
                                            <p:tgtEl>
                                              <p:spTgt spid="19"/>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iterate type="lt">
                                        <p:tmPct val="10000"/>
                                      </p:iterate>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9" grpId="0"/>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iterate type="lt">
                                        <p:tmPct val="10000"/>
                                      </p:iterate>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9"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 y="1310393"/>
            <a:ext cx="757945"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文本框 13"/>
          <p:cNvSpPr txBox="1"/>
          <p:nvPr/>
        </p:nvSpPr>
        <p:spPr>
          <a:xfrm>
            <a:off x="1058552" y="1063297"/>
            <a:ext cx="4980334" cy="1015663"/>
          </a:xfrm>
          <a:prstGeom prst="rect">
            <a:avLst/>
          </a:prstGeom>
          <a:noFill/>
        </p:spPr>
        <p:txBody>
          <a:bodyPr wrap="square" rtlCol="0">
            <a:spAutoFit/>
          </a:bodyPr>
          <a:lstStyle/>
          <a:p>
            <a:r>
              <a:rPr lang="zh-CN" altLang="en-US" sz="6000" dirty="0" smtClean="0">
                <a:solidFill>
                  <a:srgbClr val="857961"/>
                </a:solidFill>
                <a:cs typeface="+mn-ea"/>
                <a:sym typeface="+mn-lt"/>
              </a:rPr>
              <a:t>雁群</a:t>
            </a:r>
            <a:r>
              <a:rPr lang="en-US" altLang="zh-CN" sz="6000" dirty="0">
                <a:solidFill>
                  <a:srgbClr val="857961"/>
                </a:solidFill>
                <a:cs typeface="+mn-ea"/>
                <a:sym typeface="+mn-lt"/>
              </a:rPr>
              <a:t>=</a:t>
            </a:r>
            <a:r>
              <a:rPr lang="zh-CN" altLang="en-US" sz="6000" dirty="0" smtClean="0">
                <a:solidFill>
                  <a:srgbClr val="857961"/>
                </a:solidFill>
                <a:cs typeface="+mn-ea"/>
                <a:sym typeface="+mn-lt"/>
              </a:rPr>
              <a:t>团队</a:t>
            </a:r>
            <a:endParaRPr lang="zh-CN" altLang="en-US" sz="6000" dirty="0">
              <a:solidFill>
                <a:srgbClr val="857961"/>
              </a:solidFill>
              <a:cs typeface="+mn-ea"/>
              <a:sym typeface="+mn-lt"/>
            </a:endParaRPr>
          </a:p>
        </p:txBody>
      </p:sp>
      <p:grpSp>
        <p:nvGrpSpPr>
          <p:cNvPr id="18" name="组合 17"/>
          <p:cNvGrpSpPr/>
          <p:nvPr/>
        </p:nvGrpSpPr>
        <p:grpSpPr>
          <a:xfrm>
            <a:off x="1089032" y="2284316"/>
            <a:ext cx="4980335" cy="144711"/>
            <a:chOff x="1089032" y="2284316"/>
            <a:chExt cx="4980335" cy="144711"/>
          </a:xfrm>
        </p:grpSpPr>
        <p:cxnSp>
          <p:nvCxnSpPr>
            <p:cNvPr id="16" name="直接连接符 15"/>
            <p:cNvCxnSpPr/>
            <p:nvPr/>
          </p:nvCxnSpPr>
          <p:spPr>
            <a:xfrm>
              <a:off x="1089033" y="2284316"/>
              <a:ext cx="4980334"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1098857" y="3177045"/>
            <a:ext cx="5051954" cy="401752"/>
            <a:chOff x="-190315" y="2258462"/>
            <a:chExt cx="5244388" cy="417386"/>
          </a:xfrm>
        </p:grpSpPr>
        <p:sp>
          <p:nvSpPr>
            <p:cNvPr id="20" name="TextBox 99"/>
            <p:cNvSpPr txBox="1"/>
            <p:nvPr/>
          </p:nvSpPr>
          <p:spPr>
            <a:xfrm>
              <a:off x="-190315" y="2292244"/>
              <a:ext cx="1308767" cy="383604"/>
            </a:xfrm>
            <a:prstGeom prst="rect">
              <a:avLst/>
            </a:prstGeom>
            <a:noFill/>
          </p:spPr>
          <p:txBody>
            <a:bodyPr wrap="none" anchor="ctr">
              <a:noAutofit/>
            </a:bodyPr>
            <a:lstStyle>
              <a:defPPr>
                <a:defRPr lang="zh-CN"/>
              </a:defPPr>
              <a:lvl1pPr algn="ctr" defTabSz="914400" fontAlgn="base">
                <a:spcBef>
                  <a:spcPct val="0"/>
                </a:spcBef>
                <a:spcAft>
                  <a:spcPct val="0"/>
                </a:spcAft>
                <a:defRPr sz="1600" b="1">
                  <a:solidFill>
                    <a:schemeClr val="tx1">
                      <a:lumMod val="75000"/>
                      <a:lumOff val="25000"/>
                    </a:schemeClr>
                  </a:solidFill>
                  <a:latin typeface="三极极黑简体" panose="00000505000000000000" pitchFamily="2" charset="-122"/>
                  <a:ea typeface="三极极黑简体" panose="00000505000000000000" pitchFamily="2" charset="-122"/>
                </a:defRPr>
              </a:lvl1pPr>
              <a:lvl2pPr>
                <a:defRPr sz="2800">
                  <a:latin typeface="Calibri" panose="020F0502020204030204" pitchFamily="34" charset="0"/>
                </a:defRPr>
              </a:lvl2pPr>
              <a:lvl3pPr>
                <a:defRPr sz="2400">
                  <a:latin typeface="Calibri" panose="020F0502020204030204" pitchFamily="34" charset="0"/>
                </a:defRPr>
              </a:lvl3pPr>
              <a:lvl4pPr>
                <a:defRPr sz="2000">
                  <a:latin typeface="Calibri" panose="020F0502020204030204" pitchFamily="34" charset="0"/>
                </a:defRPr>
              </a:lvl4pPr>
              <a:lvl5pPr>
                <a:defRPr sz="2000">
                  <a:latin typeface="Calibri" panose="020F0502020204030204" pitchFamily="34" charset="0"/>
                </a:defRPr>
              </a:lvl5pPr>
              <a:lvl6pPr>
                <a:buFont typeface="Arial" panose="020B0604020202020204" pitchFamily="34" charset="0"/>
                <a:defRPr sz="2000">
                  <a:latin typeface="Calibri" panose="020F0502020204030204" pitchFamily="34" charset="0"/>
                </a:defRPr>
              </a:lvl6pPr>
              <a:lvl7pPr>
                <a:buFont typeface="Arial" panose="020B0604020202020204" pitchFamily="34" charset="0"/>
                <a:defRPr sz="2000">
                  <a:latin typeface="Calibri" panose="020F0502020204030204" pitchFamily="34" charset="0"/>
                </a:defRPr>
              </a:lvl7pPr>
              <a:lvl8pPr>
                <a:buFont typeface="Arial" panose="020B0604020202020204" pitchFamily="34" charset="0"/>
                <a:defRPr sz="2000">
                  <a:latin typeface="Calibri" panose="020F0502020204030204" pitchFamily="34" charset="0"/>
                </a:defRPr>
              </a:lvl8pPr>
              <a:lvl9pPr>
                <a:buFont typeface="Arial" panose="020B0604020202020204" pitchFamily="34" charset="0"/>
                <a:defRPr sz="2000">
                  <a:latin typeface="Calibri" panose="020F0502020204030204" pitchFamily="34" charset="0"/>
                </a:defRPr>
              </a:lvl9pPr>
            </a:lstStyle>
            <a:p>
              <a:pPr lvl="0">
                <a:defRPr/>
              </a:pPr>
              <a:r>
                <a:rPr lang="zh-CN" altLang="en-US" sz="2400" dirty="0">
                  <a:solidFill>
                    <a:srgbClr val="857961"/>
                  </a:solidFill>
                  <a:latin typeface="+mn-lt"/>
                  <a:ea typeface="+mn-ea"/>
                  <a:cs typeface="+mn-ea"/>
                  <a:sym typeface="+mn-lt"/>
                </a:rPr>
                <a:t>同向而动</a:t>
              </a:r>
              <a:endParaRPr kumimoji="0" lang="zh-CN" altLang="en-US" sz="2400" i="0" u="none" strike="noStrike" kern="1200" cap="none" spc="0" normalizeH="0" baseline="0" noProof="0" dirty="0">
                <a:ln>
                  <a:noFill/>
                </a:ln>
                <a:solidFill>
                  <a:srgbClr val="857961"/>
                </a:solidFill>
                <a:effectLst/>
                <a:uLnTx/>
                <a:uFillTx/>
                <a:latin typeface="+mn-lt"/>
                <a:ea typeface="+mn-ea"/>
                <a:cs typeface="+mn-ea"/>
                <a:sym typeface="+mn-lt"/>
              </a:endParaRPr>
            </a:p>
          </p:txBody>
        </p:sp>
        <p:sp>
          <p:nvSpPr>
            <p:cNvPr id="21" name="TextBox 100"/>
            <p:cNvSpPr txBox="1"/>
            <p:nvPr/>
          </p:nvSpPr>
          <p:spPr>
            <a:xfrm>
              <a:off x="1212192" y="2258462"/>
              <a:ext cx="3841881" cy="360122"/>
            </a:xfrm>
            <a:prstGeom prst="rect">
              <a:avLst/>
            </a:prstGeom>
            <a:noFill/>
          </p:spPr>
          <p:txBody>
            <a:bodyPr wrap="square" rtlCol="0">
              <a:spAutoFit/>
            </a:bodyPr>
            <a:lstStyle>
              <a:defPPr>
                <a:defRPr lang="zh-CN"/>
              </a:defPPr>
              <a:lvl1pPr>
                <a:lnSpc>
                  <a:spcPts val="2200"/>
                </a:lnSpc>
                <a:defRPr sz="12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r>
                <a:rPr lang="zh-CN" altLang="en-US" sz="1400" b="1" dirty="0">
                  <a:latin typeface="+mn-lt"/>
                  <a:ea typeface="+mn-ea"/>
                  <a:cs typeface="+mn-ea"/>
                  <a:sym typeface="+mn-lt"/>
                </a:rPr>
                <a:t>所有雁往同一方向展翅才有优势</a:t>
              </a:r>
              <a:endParaRPr lang="zh-CN" altLang="en-US" sz="1400" b="1" dirty="0">
                <a:latin typeface="+mn-lt"/>
                <a:ea typeface="+mn-ea"/>
                <a:cs typeface="+mn-ea"/>
                <a:sym typeface="+mn-lt"/>
              </a:endParaRPr>
            </a:p>
          </p:txBody>
        </p:sp>
      </p:grpSp>
      <p:grpSp>
        <p:nvGrpSpPr>
          <p:cNvPr id="22" name="组合 21"/>
          <p:cNvGrpSpPr/>
          <p:nvPr/>
        </p:nvGrpSpPr>
        <p:grpSpPr>
          <a:xfrm>
            <a:off x="1098857" y="3980969"/>
            <a:ext cx="4808742" cy="369236"/>
            <a:chOff x="-194546" y="3342644"/>
            <a:chExt cx="4991911" cy="383604"/>
          </a:xfrm>
        </p:grpSpPr>
        <p:sp>
          <p:nvSpPr>
            <p:cNvPr id="23" name="TextBox 97"/>
            <p:cNvSpPr txBox="1"/>
            <p:nvPr/>
          </p:nvSpPr>
          <p:spPr>
            <a:xfrm>
              <a:off x="-194546" y="3342644"/>
              <a:ext cx="1308768" cy="383604"/>
            </a:xfrm>
            <a:prstGeom prst="rect">
              <a:avLst/>
            </a:prstGeom>
            <a:noFill/>
          </p:spPr>
          <p:txBody>
            <a:bodyPr wrap="none" anchor="ctr">
              <a:noAutofit/>
            </a:bodyPr>
            <a:lstStyle>
              <a:defPPr>
                <a:defRPr lang="zh-CN"/>
              </a:defPPr>
              <a:lvl1pPr algn="ctr" defTabSz="914400" fontAlgn="base">
                <a:spcBef>
                  <a:spcPct val="0"/>
                </a:spcBef>
                <a:spcAft>
                  <a:spcPct val="0"/>
                </a:spcAft>
                <a:defRPr sz="1600" b="1">
                  <a:solidFill>
                    <a:schemeClr val="tx1">
                      <a:lumMod val="75000"/>
                      <a:lumOff val="25000"/>
                    </a:schemeClr>
                  </a:solidFill>
                  <a:latin typeface="三极极黑简体" panose="00000505000000000000" pitchFamily="2" charset="-122"/>
                  <a:ea typeface="三极极黑简体" panose="00000505000000000000" pitchFamily="2" charset="-122"/>
                </a:defRPr>
              </a:lvl1pPr>
              <a:lvl2pPr>
                <a:defRPr sz="2800">
                  <a:latin typeface="Calibri" panose="020F0502020204030204" pitchFamily="34" charset="0"/>
                </a:defRPr>
              </a:lvl2pPr>
              <a:lvl3pPr>
                <a:defRPr sz="2400">
                  <a:latin typeface="Calibri" panose="020F0502020204030204" pitchFamily="34" charset="0"/>
                </a:defRPr>
              </a:lvl3pPr>
              <a:lvl4pPr>
                <a:defRPr sz="2000">
                  <a:latin typeface="Calibri" panose="020F0502020204030204" pitchFamily="34" charset="0"/>
                </a:defRPr>
              </a:lvl4pPr>
              <a:lvl5pPr>
                <a:defRPr sz="2000">
                  <a:latin typeface="Calibri" panose="020F0502020204030204" pitchFamily="34" charset="0"/>
                </a:defRPr>
              </a:lvl5pPr>
              <a:lvl6pPr>
                <a:buFont typeface="Arial" panose="020B0604020202020204" pitchFamily="34" charset="0"/>
                <a:defRPr sz="2000">
                  <a:latin typeface="Calibri" panose="020F0502020204030204" pitchFamily="34" charset="0"/>
                </a:defRPr>
              </a:lvl6pPr>
              <a:lvl7pPr>
                <a:buFont typeface="Arial" panose="020B0604020202020204" pitchFamily="34" charset="0"/>
                <a:defRPr sz="2000">
                  <a:latin typeface="Calibri" panose="020F0502020204030204" pitchFamily="34" charset="0"/>
                </a:defRPr>
              </a:lvl7pPr>
              <a:lvl8pPr>
                <a:buFont typeface="Arial" panose="020B0604020202020204" pitchFamily="34" charset="0"/>
                <a:defRPr sz="2000">
                  <a:latin typeface="Calibri" panose="020F0502020204030204" pitchFamily="34" charset="0"/>
                </a:defRPr>
              </a:lvl8pPr>
              <a:lvl9pPr>
                <a:buFont typeface="Arial" panose="020B0604020202020204" pitchFamily="34" charset="0"/>
                <a:defRPr sz="2000">
                  <a:latin typeface="Calibri" panose="020F0502020204030204" pitchFamily="34" charset="0"/>
                </a:defRPr>
              </a:lvl9pPr>
            </a:lstStyle>
            <a:p>
              <a:pPr>
                <a:defRPr/>
              </a:pPr>
              <a:r>
                <a:rPr lang="zh-CN" altLang="en-US" sz="2400" dirty="0">
                  <a:solidFill>
                    <a:srgbClr val="857961"/>
                  </a:solidFill>
                  <a:latin typeface="+mn-lt"/>
                  <a:ea typeface="+mn-ea"/>
                  <a:cs typeface="+mn-ea"/>
                  <a:sym typeface="+mn-lt"/>
                </a:rPr>
                <a:t>同步行动</a:t>
              </a:r>
              <a:endParaRPr lang="zh-CN" altLang="en-US" sz="2400" dirty="0">
                <a:solidFill>
                  <a:srgbClr val="857961"/>
                </a:solidFill>
                <a:latin typeface="+mn-lt"/>
                <a:ea typeface="+mn-ea"/>
                <a:cs typeface="+mn-ea"/>
                <a:sym typeface="+mn-lt"/>
              </a:endParaRPr>
            </a:p>
          </p:txBody>
        </p:sp>
        <p:sp>
          <p:nvSpPr>
            <p:cNvPr id="24" name="TextBox 98"/>
            <p:cNvSpPr txBox="1"/>
            <p:nvPr/>
          </p:nvSpPr>
          <p:spPr>
            <a:xfrm>
              <a:off x="1166051" y="3405922"/>
              <a:ext cx="3631314" cy="319753"/>
            </a:xfrm>
            <a:prstGeom prst="rect">
              <a:avLst/>
            </a:prstGeom>
            <a:noFill/>
          </p:spPr>
          <p:txBody>
            <a:bodyPr wrap="square" rtlCol="0">
              <a:spAutoFit/>
            </a:bodyPr>
            <a:lstStyle/>
            <a:p>
              <a:r>
                <a:rPr lang="zh-CN" altLang="en-US" sz="1400" b="1" dirty="0">
                  <a:solidFill>
                    <a:schemeClr val="tx1">
                      <a:lumMod val="75000"/>
                      <a:lumOff val="25000"/>
                    </a:schemeClr>
                  </a:solidFill>
                  <a:cs typeface="+mn-ea"/>
                  <a:sym typeface="+mn-lt"/>
                </a:rPr>
                <a:t>每一只雁都独立飞行才不会</a:t>
              </a:r>
              <a:r>
                <a:rPr lang="zh-CN" altLang="en-US" sz="1400" b="1" dirty="0" smtClean="0">
                  <a:solidFill>
                    <a:schemeClr val="tx1">
                      <a:lumMod val="75000"/>
                      <a:lumOff val="25000"/>
                    </a:schemeClr>
                  </a:solidFill>
                  <a:cs typeface="+mn-ea"/>
                  <a:sym typeface="+mn-lt"/>
                </a:rPr>
                <a:t>相撞</a:t>
              </a:r>
              <a:endParaRPr lang="zh-CN" altLang="en-US" sz="1400" b="1" dirty="0">
                <a:solidFill>
                  <a:schemeClr val="tx1">
                    <a:lumMod val="75000"/>
                    <a:lumOff val="25000"/>
                  </a:schemeClr>
                </a:solidFill>
                <a:cs typeface="+mn-ea"/>
                <a:sym typeface="+mn-lt"/>
              </a:endParaRPr>
            </a:p>
          </p:txBody>
        </p:sp>
      </p:grpSp>
      <p:grpSp>
        <p:nvGrpSpPr>
          <p:cNvPr id="25" name="组合 24"/>
          <p:cNvGrpSpPr/>
          <p:nvPr/>
        </p:nvGrpSpPr>
        <p:grpSpPr>
          <a:xfrm>
            <a:off x="1098857" y="4752377"/>
            <a:ext cx="4272758" cy="369235"/>
            <a:chOff x="-194546" y="4498038"/>
            <a:chExt cx="4435512" cy="383604"/>
          </a:xfrm>
        </p:grpSpPr>
        <p:sp>
          <p:nvSpPr>
            <p:cNvPr id="26" name="TextBox 95"/>
            <p:cNvSpPr txBox="1"/>
            <p:nvPr/>
          </p:nvSpPr>
          <p:spPr>
            <a:xfrm>
              <a:off x="-194546" y="4498038"/>
              <a:ext cx="1308768" cy="383603"/>
            </a:xfrm>
            <a:prstGeom prst="rect">
              <a:avLst/>
            </a:prstGeom>
            <a:noFill/>
          </p:spPr>
          <p:txBody>
            <a:bodyPr wrap="none" anchor="ctr">
              <a:noAutofit/>
            </a:bodyPr>
            <a:lstStyle>
              <a:defPPr>
                <a:defRPr lang="zh-CN"/>
              </a:defPPr>
              <a:lvl1pPr algn="ctr" defTabSz="914400" fontAlgn="base">
                <a:spcBef>
                  <a:spcPct val="0"/>
                </a:spcBef>
                <a:spcAft>
                  <a:spcPct val="0"/>
                </a:spcAft>
                <a:defRPr sz="1600" b="1">
                  <a:solidFill>
                    <a:schemeClr val="tx1">
                      <a:lumMod val="75000"/>
                      <a:lumOff val="25000"/>
                    </a:schemeClr>
                  </a:solidFill>
                  <a:latin typeface="三极极黑简体" panose="00000505000000000000" pitchFamily="2" charset="-122"/>
                  <a:ea typeface="三极极黑简体" panose="00000505000000000000" pitchFamily="2" charset="-122"/>
                </a:defRPr>
              </a:lvl1pPr>
              <a:lvl2pPr>
                <a:defRPr sz="2800">
                  <a:latin typeface="Calibri" panose="020F0502020204030204" pitchFamily="34" charset="0"/>
                </a:defRPr>
              </a:lvl2pPr>
              <a:lvl3pPr>
                <a:defRPr sz="2400">
                  <a:latin typeface="Calibri" panose="020F0502020204030204" pitchFamily="34" charset="0"/>
                </a:defRPr>
              </a:lvl3pPr>
              <a:lvl4pPr>
                <a:defRPr sz="2000">
                  <a:latin typeface="Calibri" panose="020F0502020204030204" pitchFamily="34" charset="0"/>
                </a:defRPr>
              </a:lvl4pPr>
              <a:lvl5pPr>
                <a:defRPr sz="2000">
                  <a:latin typeface="Calibri" panose="020F0502020204030204" pitchFamily="34" charset="0"/>
                </a:defRPr>
              </a:lvl5pPr>
              <a:lvl6pPr>
                <a:buFont typeface="Arial" panose="020B0604020202020204" pitchFamily="34" charset="0"/>
                <a:defRPr sz="2000">
                  <a:latin typeface="Calibri" panose="020F0502020204030204" pitchFamily="34" charset="0"/>
                </a:defRPr>
              </a:lvl6pPr>
              <a:lvl7pPr>
                <a:buFont typeface="Arial" panose="020B0604020202020204" pitchFamily="34" charset="0"/>
                <a:defRPr sz="2000">
                  <a:latin typeface="Calibri" panose="020F0502020204030204" pitchFamily="34" charset="0"/>
                </a:defRPr>
              </a:lvl7pPr>
              <a:lvl8pPr>
                <a:buFont typeface="Arial" panose="020B0604020202020204" pitchFamily="34" charset="0"/>
                <a:defRPr sz="2000">
                  <a:latin typeface="Calibri" panose="020F0502020204030204" pitchFamily="34" charset="0"/>
                </a:defRPr>
              </a:lvl8pPr>
              <a:lvl9pPr>
                <a:buFont typeface="Arial" panose="020B0604020202020204" pitchFamily="34" charset="0"/>
                <a:defRPr sz="2000">
                  <a:latin typeface="Calibri" panose="020F0502020204030204" pitchFamily="34" charset="0"/>
                </a:defRPr>
              </a:lvl9pPr>
            </a:lstStyle>
            <a:p>
              <a:pPr lvl="0">
                <a:defRPr/>
              </a:pPr>
              <a:r>
                <a:rPr lang="zh-CN" altLang="en-US" sz="2400" dirty="0">
                  <a:solidFill>
                    <a:srgbClr val="857961"/>
                  </a:solidFill>
                  <a:latin typeface="+mn-lt"/>
                  <a:ea typeface="+mn-ea"/>
                  <a:cs typeface="+mn-ea"/>
                  <a:sym typeface="+mn-lt"/>
                </a:rPr>
                <a:t>真诚互动</a:t>
              </a:r>
              <a:endParaRPr lang="zh-CN" altLang="en-US" sz="2400" dirty="0">
                <a:solidFill>
                  <a:srgbClr val="857961"/>
                </a:solidFill>
                <a:latin typeface="+mn-lt"/>
                <a:ea typeface="+mn-ea"/>
                <a:cs typeface="+mn-ea"/>
                <a:sym typeface="+mn-lt"/>
              </a:endParaRPr>
            </a:p>
          </p:txBody>
        </p:sp>
        <p:sp>
          <p:nvSpPr>
            <p:cNvPr id="27" name="TextBox 96"/>
            <p:cNvSpPr txBox="1"/>
            <p:nvPr/>
          </p:nvSpPr>
          <p:spPr>
            <a:xfrm>
              <a:off x="1210597" y="4561888"/>
              <a:ext cx="3030369" cy="319754"/>
            </a:xfrm>
            <a:prstGeom prst="rect">
              <a:avLst/>
            </a:prstGeom>
            <a:noFill/>
          </p:spPr>
          <p:txBody>
            <a:bodyPr wrap="square" rtlCol="0">
              <a:spAutoFit/>
            </a:bodyPr>
            <a:lstStyle/>
            <a:p>
              <a:r>
                <a:rPr lang="zh-CN" altLang="en-US" sz="1400" b="1" dirty="0">
                  <a:solidFill>
                    <a:schemeClr val="tx1">
                      <a:lumMod val="75000"/>
                      <a:lumOff val="25000"/>
                    </a:schemeClr>
                  </a:solidFill>
                  <a:cs typeface="+mn-ea"/>
                  <a:sym typeface="+mn-lt"/>
                </a:rPr>
                <a:t>彼此真诚信赖才能产生群体力量</a:t>
              </a:r>
              <a:endParaRPr lang="zh-CN" altLang="en-US" sz="1400" b="1" dirty="0">
                <a:solidFill>
                  <a:schemeClr val="tx1">
                    <a:lumMod val="75000"/>
                    <a:lumOff val="25000"/>
                  </a:schemeClr>
                </a:solidFill>
                <a:cs typeface="+mn-ea"/>
                <a:sym typeface="+mn-lt"/>
              </a:endParaRPr>
            </a:p>
          </p:txBody>
        </p:sp>
      </p:grpSp>
      <p:cxnSp>
        <p:nvCxnSpPr>
          <p:cNvPr id="28" name="直接箭头连接符 27"/>
          <p:cNvCxnSpPr/>
          <p:nvPr/>
        </p:nvCxnSpPr>
        <p:spPr>
          <a:xfrm>
            <a:off x="1098857" y="3779883"/>
            <a:ext cx="5294906" cy="0"/>
          </a:xfrm>
          <a:prstGeom prst="straightConnector1">
            <a:avLst/>
          </a:prstGeom>
          <a:ln w="12700">
            <a:solidFill>
              <a:srgbClr val="857961"/>
            </a:solidFill>
            <a:prstDash val="sysDash"/>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a:off x="1098857" y="4551291"/>
            <a:ext cx="5294906" cy="0"/>
          </a:xfrm>
          <a:prstGeom prst="straightConnector1">
            <a:avLst/>
          </a:prstGeom>
          <a:ln w="12700">
            <a:solidFill>
              <a:srgbClr val="857961"/>
            </a:solidFill>
            <a:prstDash val="sysDash"/>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1098857" y="5322697"/>
            <a:ext cx="4011497" cy="0"/>
          </a:xfrm>
          <a:prstGeom prst="straightConnector1">
            <a:avLst/>
          </a:prstGeom>
          <a:ln w="12700">
            <a:solidFill>
              <a:srgbClr val="857961"/>
            </a:solidFill>
            <a:prstDash val="sysDash"/>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7278191" y="2429027"/>
            <a:ext cx="5632287" cy="5632287"/>
            <a:chOff x="7278191" y="2429027"/>
            <a:chExt cx="5632287" cy="5632287"/>
          </a:xfrm>
        </p:grpSpPr>
        <p:grpSp>
          <p:nvGrpSpPr>
            <p:cNvPr id="31" name="组合 30"/>
            <p:cNvGrpSpPr/>
            <p:nvPr/>
          </p:nvGrpSpPr>
          <p:grpSpPr>
            <a:xfrm>
              <a:off x="7278191" y="2429027"/>
              <a:ext cx="5632287" cy="5632287"/>
              <a:chOff x="3382779" y="203112"/>
              <a:chExt cx="9800491" cy="9800491"/>
            </a:xfrm>
          </p:grpSpPr>
          <p:sp>
            <p:nvSpPr>
              <p:cNvPr id="32" name="椭圆 31"/>
              <p:cNvSpPr/>
              <p:nvPr/>
            </p:nvSpPr>
            <p:spPr>
              <a:xfrm>
                <a:off x="3382779" y="203112"/>
                <a:ext cx="9800491" cy="9800491"/>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任意多边形 32"/>
              <p:cNvSpPr/>
              <p:nvPr/>
            </p:nvSpPr>
            <p:spPr>
              <a:xfrm>
                <a:off x="3647939" y="424935"/>
                <a:ext cx="4353733" cy="4278978"/>
              </a:xfrm>
              <a:custGeom>
                <a:avLst/>
                <a:gdLst>
                  <a:gd name="connsiteX0" fmla="*/ 4353733 w 4353733"/>
                  <a:gd name="connsiteY0" fmla="*/ 0 h 4278978"/>
                  <a:gd name="connsiteX1" fmla="*/ 4334503 w 4353733"/>
                  <a:gd name="connsiteY1" fmla="*/ 151340 h 4278978"/>
                  <a:gd name="connsiteX2" fmla="*/ 236977 w 4353733"/>
                  <a:gd name="connsiteY2" fmla="*/ 4248865 h 4278978"/>
                  <a:gd name="connsiteX3" fmla="*/ 0 w 4353733"/>
                  <a:gd name="connsiteY3" fmla="*/ 4278978 h 4278978"/>
                  <a:gd name="connsiteX4" fmla="*/ 19231 w 4353733"/>
                  <a:gd name="connsiteY4" fmla="*/ 4127638 h 4278978"/>
                  <a:gd name="connsiteX5" fmla="*/ 4116756 w 4353733"/>
                  <a:gd name="connsiteY5" fmla="*/ 30113 h 427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3733" h="4278978">
                    <a:moveTo>
                      <a:pt x="4353733" y="0"/>
                    </a:moveTo>
                    <a:lnTo>
                      <a:pt x="4334503" y="151340"/>
                    </a:lnTo>
                    <a:cubicBezTo>
                      <a:pt x="4012281" y="2260163"/>
                      <a:pt x="2345800" y="3926644"/>
                      <a:pt x="236977" y="4248865"/>
                    </a:cubicBezTo>
                    <a:lnTo>
                      <a:pt x="0" y="4278978"/>
                    </a:lnTo>
                    <a:lnTo>
                      <a:pt x="19231" y="4127638"/>
                    </a:lnTo>
                    <a:cubicBezTo>
                      <a:pt x="341453" y="2018815"/>
                      <a:pt x="2007934" y="352335"/>
                      <a:pt x="4116756" y="3011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5" name="矩形 34"/>
            <p:cNvSpPr/>
            <p:nvPr/>
          </p:nvSpPr>
          <p:spPr>
            <a:xfrm rot="18862344">
              <a:off x="7939458" y="3180693"/>
              <a:ext cx="1569660" cy="923330"/>
            </a:xfrm>
            <a:prstGeom prst="rect">
              <a:avLst/>
            </a:prstGeom>
          </p:spPr>
          <p:txBody>
            <a:bodyPr wrap="none">
              <a:spAutoFit/>
            </a:bodyPr>
            <a:lstStyle/>
            <a:p>
              <a:r>
                <a:rPr lang="zh-CN" altLang="en-US" sz="5400" dirty="0">
                  <a:solidFill>
                    <a:srgbClr val="857961"/>
                  </a:solidFill>
                  <a:cs typeface="+mn-ea"/>
                  <a:sym typeface="+mn-lt"/>
                </a:rPr>
                <a:t>结论</a:t>
              </a:r>
              <a:endParaRPr lang="zh-CN" altLang="en-US" sz="5400" dirty="0">
                <a:solidFill>
                  <a:srgbClr val="857961"/>
                </a:solidFill>
                <a:cs typeface="+mn-ea"/>
                <a:sym typeface="+mn-lt"/>
              </a:endParaRPr>
            </a:p>
          </p:txBody>
        </p:sp>
        <p:sp>
          <p:nvSpPr>
            <p:cNvPr id="37" name="矩形 36"/>
            <p:cNvSpPr/>
            <p:nvPr/>
          </p:nvSpPr>
          <p:spPr>
            <a:xfrm>
              <a:off x="8414422" y="4753367"/>
              <a:ext cx="2838837" cy="2031325"/>
            </a:xfrm>
            <a:prstGeom prst="rect">
              <a:avLst/>
            </a:prstGeom>
          </p:spPr>
          <p:txBody>
            <a:bodyPr wrap="square">
              <a:spAutoFit/>
            </a:bodyPr>
            <a:lstStyle/>
            <a:p>
              <a:pPr>
                <a:lnSpc>
                  <a:spcPct val="150000"/>
                </a:lnSpc>
              </a:pPr>
              <a:r>
                <a:rPr lang="zh-CN" altLang="en-US" sz="2800" dirty="0">
                  <a:solidFill>
                    <a:schemeClr val="bg1"/>
                  </a:solidFill>
                  <a:effectLst>
                    <a:outerShdw blurRad="38100" dist="38100" dir="2700000" algn="tl">
                      <a:srgbClr val="000000">
                        <a:alpha val="43137"/>
                      </a:srgbClr>
                    </a:outerShdw>
                  </a:effectLst>
                  <a:cs typeface="+mn-ea"/>
                  <a:sym typeface="+mn-lt"/>
                </a:rPr>
                <a:t>没有完美的个人</a:t>
              </a:r>
              <a:r>
                <a:rPr lang="zh-CN" altLang="en-US" sz="2800" dirty="0" smtClean="0">
                  <a:solidFill>
                    <a:schemeClr val="bg1"/>
                  </a:solidFill>
                  <a:effectLst>
                    <a:outerShdw blurRad="38100" dist="38100" dir="2700000" algn="tl">
                      <a:srgbClr val="000000">
                        <a:alpha val="43137"/>
                      </a:srgbClr>
                    </a:outerShdw>
                  </a:effectLst>
                  <a:cs typeface="+mn-ea"/>
                  <a:sym typeface="+mn-lt"/>
                </a:rPr>
                <a:t>，</a:t>
              </a:r>
              <a:endParaRPr lang="en-US" altLang="zh-CN" sz="2800" dirty="0" smtClean="0">
                <a:solidFill>
                  <a:schemeClr val="bg1"/>
                </a:solidFill>
                <a:effectLst>
                  <a:outerShdw blurRad="38100" dist="38100" dir="2700000" algn="tl">
                    <a:srgbClr val="000000">
                      <a:alpha val="43137"/>
                    </a:srgbClr>
                  </a:outerShdw>
                </a:effectLst>
                <a:cs typeface="+mn-ea"/>
                <a:sym typeface="+mn-lt"/>
              </a:endParaRPr>
            </a:p>
            <a:p>
              <a:pPr>
                <a:lnSpc>
                  <a:spcPct val="150000"/>
                </a:lnSpc>
              </a:pPr>
              <a:r>
                <a:rPr lang="zh-CN" altLang="en-US" sz="2800" dirty="0" smtClean="0">
                  <a:solidFill>
                    <a:schemeClr val="bg1"/>
                  </a:solidFill>
                  <a:effectLst>
                    <a:outerShdw blurRad="38100" dist="38100" dir="2700000" algn="tl">
                      <a:srgbClr val="000000">
                        <a:alpha val="43137"/>
                      </a:srgbClr>
                    </a:outerShdw>
                  </a:effectLst>
                  <a:cs typeface="+mn-ea"/>
                  <a:sym typeface="+mn-lt"/>
                </a:rPr>
                <a:t>只有</a:t>
              </a:r>
              <a:r>
                <a:rPr lang="zh-CN" altLang="en-US" sz="2800" dirty="0">
                  <a:solidFill>
                    <a:schemeClr val="bg1"/>
                  </a:solidFill>
                  <a:effectLst>
                    <a:outerShdw blurRad="38100" dist="38100" dir="2700000" algn="tl">
                      <a:srgbClr val="000000">
                        <a:alpha val="43137"/>
                      </a:srgbClr>
                    </a:outerShdw>
                  </a:effectLst>
                  <a:cs typeface="+mn-ea"/>
                  <a:sym typeface="+mn-lt"/>
                </a:rPr>
                <a:t>完美的团队</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sp>
        <p:nvSpPr>
          <p:cNvPr id="34" name="文本框 33"/>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 关于团队和团队精神</a:t>
            </a:r>
            <a:endParaRPr lang="zh-CN" altLang="en-US" sz="2800" dirty="0">
              <a:solidFill>
                <a:srgbClr val="857961"/>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34000">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14:bounceEnd="34000">
                                          <p:cBhvr additive="base">
                                            <p:cTn id="7" dur="500" fill="hold"/>
                                            <p:tgtEl>
                                              <p:spTgt spid="34"/>
                                            </p:tgtEl>
                                            <p:attrNameLst>
                                              <p:attrName>ppt_x</p:attrName>
                                            </p:attrNameLst>
                                          </p:cBhvr>
                                          <p:tavLst>
                                            <p:tav tm="0">
                                              <p:val>
                                                <p:strVal val="0-#ppt_w/2"/>
                                              </p:val>
                                            </p:tav>
                                            <p:tav tm="100000">
                                              <p:val>
                                                <p:strVal val="#ppt_x"/>
                                              </p:val>
                                            </p:tav>
                                          </p:tavLst>
                                        </p:anim>
                                        <p:anim calcmode="lin" valueType="num" p14:bounceEnd="34000">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left)">
                                          <p:cBhvr>
                                            <p:cTn id="20" dur="500"/>
                                            <p:tgtEl>
                                              <p:spTgt spid="18"/>
                                            </p:tgtEl>
                                          </p:cBhvr>
                                        </p:animEffect>
                                      </p:childTnLst>
                                    </p:cTn>
                                  </p:par>
                                </p:childTnLst>
                              </p:cTn>
                            </p:par>
                            <p:par>
                              <p:cTn id="21" fill="hold">
                                <p:stCondLst>
                                  <p:cond delay="2000"/>
                                </p:stCondLst>
                                <p:childTnLst>
                                  <p:par>
                                    <p:cTn id="22" presetID="2" presetClass="entr" presetSubtype="8"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additive="base">
                                            <p:cTn id="24" dur="750" fill="hold"/>
                                            <p:tgtEl>
                                              <p:spTgt spid="19"/>
                                            </p:tgtEl>
                                            <p:attrNameLst>
                                              <p:attrName>ppt_x</p:attrName>
                                            </p:attrNameLst>
                                          </p:cBhvr>
                                          <p:tavLst>
                                            <p:tav tm="0">
                                              <p:val>
                                                <p:strVal val="0-#ppt_w/2"/>
                                              </p:val>
                                            </p:tav>
                                            <p:tav tm="100000">
                                              <p:val>
                                                <p:strVal val="#ppt_x"/>
                                              </p:val>
                                            </p:tav>
                                          </p:tavLst>
                                        </p:anim>
                                        <p:anim calcmode="lin" valueType="num">
                                          <p:cBhvr additive="base">
                                            <p:cTn id="25" dur="750" fill="hold"/>
                                            <p:tgtEl>
                                              <p:spTgt spid="19"/>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750" fill="hold"/>
                                            <p:tgtEl>
                                              <p:spTgt spid="22"/>
                                            </p:tgtEl>
                                            <p:attrNameLst>
                                              <p:attrName>ppt_x</p:attrName>
                                            </p:attrNameLst>
                                          </p:cBhvr>
                                          <p:tavLst>
                                            <p:tav tm="0">
                                              <p:val>
                                                <p:strVal val="0-#ppt_w/2"/>
                                              </p:val>
                                            </p:tav>
                                            <p:tav tm="100000">
                                              <p:val>
                                                <p:strVal val="#ppt_x"/>
                                              </p:val>
                                            </p:tav>
                                          </p:tavLst>
                                        </p:anim>
                                        <p:anim calcmode="lin" valueType="num">
                                          <p:cBhvr additive="base">
                                            <p:cTn id="29" dur="750" fill="hold"/>
                                            <p:tgtEl>
                                              <p:spTgt spid="22"/>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750" fill="hold"/>
                                            <p:tgtEl>
                                              <p:spTgt spid="25"/>
                                            </p:tgtEl>
                                            <p:attrNameLst>
                                              <p:attrName>ppt_x</p:attrName>
                                            </p:attrNameLst>
                                          </p:cBhvr>
                                          <p:tavLst>
                                            <p:tav tm="0">
                                              <p:val>
                                                <p:strVal val="0-#ppt_w/2"/>
                                              </p:val>
                                            </p:tav>
                                            <p:tav tm="100000">
                                              <p:val>
                                                <p:strVal val="#ppt_x"/>
                                              </p:val>
                                            </p:tav>
                                          </p:tavLst>
                                        </p:anim>
                                        <p:anim calcmode="lin" valueType="num">
                                          <p:cBhvr additive="base">
                                            <p:cTn id="33" dur="750" fill="hold"/>
                                            <p:tgtEl>
                                              <p:spTgt spid="25"/>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750" fill="hold"/>
                                            <p:tgtEl>
                                              <p:spTgt spid="28"/>
                                            </p:tgtEl>
                                            <p:attrNameLst>
                                              <p:attrName>ppt_x</p:attrName>
                                            </p:attrNameLst>
                                          </p:cBhvr>
                                          <p:tavLst>
                                            <p:tav tm="0">
                                              <p:val>
                                                <p:strVal val="0-#ppt_w/2"/>
                                              </p:val>
                                            </p:tav>
                                            <p:tav tm="100000">
                                              <p:val>
                                                <p:strVal val="#ppt_x"/>
                                              </p:val>
                                            </p:tav>
                                          </p:tavLst>
                                        </p:anim>
                                        <p:anim calcmode="lin" valueType="num">
                                          <p:cBhvr additive="base">
                                            <p:cTn id="37" dur="750" fill="hold"/>
                                            <p:tgtEl>
                                              <p:spTgt spid="2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additive="base">
                                            <p:cTn id="40" dur="750" fill="hold"/>
                                            <p:tgtEl>
                                              <p:spTgt spid="29"/>
                                            </p:tgtEl>
                                            <p:attrNameLst>
                                              <p:attrName>ppt_x</p:attrName>
                                            </p:attrNameLst>
                                          </p:cBhvr>
                                          <p:tavLst>
                                            <p:tav tm="0">
                                              <p:val>
                                                <p:strVal val="0-#ppt_w/2"/>
                                              </p:val>
                                            </p:tav>
                                            <p:tav tm="100000">
                                              <p:val>
                                                <p:strVal val="#ppt_x"/>
                                              </p:val>
                                            </p:tav>
                                          </p:tavLst>
                                        </p:anim>
                                        <p:anim calcmode="lin" valueType="num">
                                          <p:cBhvr additive="base">
                                            <p:cTn id="41" dur="750" fill="hold"/>
                                            <p:tgtEl>
                                              <p:spTgt spid="29"/>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750" fill="hold"/>
                                            <p:tgtEl>
                                              <p:spTgt spid="30"/>
                                            </p:tgtEl>
                                            <p:attrNameLst>
                                              <p:attrName>ppt_x</p:attrName>
                                            </p:attrNameLst>
                                          </p:cBhvr>
                                          <p:tavLst>
                                            <p:tav tm="0">
                                              <p:val>
                                                <p:strVal val="0-#ppt_w/2"/>
                                              </p:val>
                                            </p:tav>
                                            <p:tav tm="100000">
                                              <p:val>
                                                <p:strVal val="#ppt_x"/>
                                              </p:val>
                                            </p:tav>
                                          </p:tavLst>
                                        </p:anim>
                                        <p:anim calcmode="lin" valueType="num">
                                          <p:cBhvr additive="base">
                                            <p:cTn id="45" dur="75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4" fill="hold" nodeType="afterEffect" p14:presetBounceEnd="38000">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14:bounceEnd="38000">
                                          <p:cBhvr additive="base">
                                            <p:cTn id="49" dur="500" fill="hold"/>
                                            <p:tgtEl>
                                              <p:spTgt spid="2"/>
                                            </p:tgtEl>
                                            <p:attrNameLst>
                                              <p:attrName>ppt_x</p:attrName>
                                            </p:attrNameLst>
                                          </p:cBhvr>
                                          <p:tavLst>
                                            <p:tav tm="0">
                                              <p:val>
                                                <p:strVal val="#ppt_x"/>
                                              </p:val>
                                            </p:tav>
                                            <p:tav tm="100000">
                                              <p:val>
                                                <p:strVal val="#ppt_x"/>
                                              </p:val>
                                            </p:tav>
                                          </p:tavLst>
                                        </p:anim>
                                        <p:anim calcmode="lin" valueType="num" p14:bounceEnd="38000">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3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left)">
                                          <p:cBhvr>
                                            <p:cTn id="20" dur="500"/>
                                            <p:tgtEl>
                                              <p:spTgt spid="18"/>
                                            </p:tgtEl>
                                          </p:cBhvr>
                                        </p:animEffect>
                                      </p:childTnLst>
                                    </p:cTn>
                                  </p:par>
                                </p:childTnLst>
                              </p:cTn>
                            </p:par>
                            <p:par>
                              <p:cTn id="21" fill="hold">
                                <p:stCondLst>
                                  <p:cond delay="2000"/>
                                </p:stCondLst>
                                <p:childTnLst>
                                  <p:par>
                                    <p:cTn id="22" presetID="2" presetClass="entr" presetSubtype="8"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additive="base">
                                            <p:cTn id="24" dur="750" fill="hold"/>
                                            <p:tgtEl>
                                              <p:spTgt spid="19"/>
                                            </p:tgtEl>
                                            <p:attrNameLst>
                                              <p:attrName>ppt_x</p:attrName>
                                            </p:attrNameLst>
                                          </p:cBhvr>
                                          <p:tavLst>
                                            <p:tav tm="0">
                                              <p:val>
                                                <p:strVal val="0-#ppt_w/2"/>
                                              </p:val>
                                            </p:tav>
                                            <p:tav tm="100000">
                                              <p:val>
                                                <p:strVal val="#ppt_x"/>
                                              </p:val>
                                            </p:tav>
                                          </p:tavLst>
                                        </p:anim>
                                        <p:anim calcmode="lin" valueType="num">
                                          <p:cBhvr additive="base">
                                            <p:cTn id="25" dur="750" fill="hold"/>
                                            <p:tgtEl>
                                              <p:spTgt spid="19"/>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750" fill="hold"/>
                                            <p:tgtEl>
                                              <p:spTgt spid="22"/>
                                            </p:tgtEl>
                                            <p:attrNameLst>
                                              <p:attrName>ppt_x</p:attrName>
                                            </p:attrNameLst>
                                          </p:cBhvr>
                                          <p:tavLst>
                                            <p:tav tm="0">
                                              <p:val>
                                                <p:strVal val="0-#ppt_w/2"/>
                                              </p:val>
                                            </p:tav>
                                            <p:tav tm="100000">
                                              <p:val>
                                                <p:strVal val="#ppt_x"/>
                                              </p:val>
                                            </p:tav>
                                          </p:tavLst>
                                        </p:anim>
                                        <p:anim calcmode="lin" valueType="num">
                                          <p:cBhvr additive="base">
                                            <p:cTn id="29" dur="750" fill="hold"/>
                                            <p:tgtEl>
                                              <p:spTgt spid="22"/>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750" fill="hold"/>
                                            <p:tgtEl>
                                              <p:spTgt spid="25"/>
                                            </p:tgtEl>
                                            <p:attrNameLst>
                                              <p:attrName>ppt_x</p:attrName>
                                            </p:attrNameLst>
                                          </p:cBhvr>
                                          <p:tavLst>
                                            <p:tav tm="0">
                                              <p:val>
                                                <p:strVal val="0-#ppt_w/2"/>
                                              </p:val>
                                            </p:tav>
                                            <p:tav tm="100000">
                                              <p:val>
                                                <p:strVal val="#ppt_x"/>
                                              </p:val>
                                            </p:tav>
                                          </p:tavLst>
                                        </p:anim>
                                        <p:anim calcmode="lin" valueType="num">
                                          <p:cBhvr additive="base">
                                            <p:cTn id="33" dur="750" fill="hold"/>
                                            <p:tgtEl>
                                              <p:spTgt spid="25"/>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750" fill="hold"/>
                                            <p:tgtEl>
                                              <p:spTgt spid="28"/>
                                            </p:tgtEl>
                                            <p:attrNameLst>
                                              <p:attrName>ppt_x</p:attrName>
                                            </p:attrNameLst>
                                          </p:cBhvr>
                                          <p:tavLst>
                                            <p:tav tm="0">
                                              <p:val>
                                                <p:strVal val="0-#ppt_w/2"/>
                                              </p:val>
                                            </p:tav>
                                            <p:tav tm="100000">
                                              <p:val>
                                                <p:strVal val="#ppt_x"/>
                                              </p:val>
                                            </p:tav>
                                          </p:tavLst>
                                        </p:anim>
                                        <p:anim calcmode="lin" valueType="num">
                                          <p:cBhvr additive="base">
                                            <p:cTn id="37" dur="750" fill="hold"/>
                                            <p:tgtEl>
                                              <p:spTgt spid="2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additive="base">
                                            <p:cTn id="40" dur="750" fill="hold"/>
                                            <p:tgtEl>
                                              <p:spTgt spid="29"/>
                                            </p:tgtEl>
                                            <p:attrNameLst>
                                              <p:attrName>ppt_x</p:attrName>
                                            </p:attrNameLst>
                                          </p:cBhvr>
                                          <p:tavLst>
                                            <p:tav tm="0">
                                              <p:val>
                                                <p:strVal val="0-#ppt_w/2"/>
                                              </p:val>
                                            </p:tav>
                                            <p:tav tm="100000">
                                              <p:val>
                                                <p:strVal val="#ppt_x"/>
                                              </p:val>
                                            </p:tav>
                                          </p:tavLst>
                                        </p:anim>
                                        <p:anim calcmode="lin" valueType="num">
                                          <p:cBhvr additive="base">
                                            <p:cTn id="41" dur="750" fill="hold"/>
                                            <p:tgtEl>
                                              <p:spTgt spid="29"/>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750" fill="hold"/>
                                            <p:tgtEl>
                                              <p:spTgt spid="30"/>
                                            </p:tgtEl>
                                            <p:attrNameLst>
                                              <p:attrName>ppt_x</p:attrName>
                                            </p:attrNameLst>
                                          </p:cBhvr>
                                          <p:tavLst>
                                            <p:tav tm="0">
                                              <p:val>
                                                <p:strVal val="0-#ppt_w/2"/>
                                              </p:val>
                                            </p:tav>
                                            <p:tav tm="100000">
                                              <p:val>
                                                <p:strVal val="#ppt_x"/>
                                              </p:val>
                                            </p:tav>
                                          </p:tavLst>
                                        </p:anim>
                                        <p:anim calcmode="lin" valueType="num">
                                          <p:cBhvr additive="base">
                                            <p:cTn id="45" dur="75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4" fill="hold"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34" grpId="0"/>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222422" y="196413"/>
            <a:ext cx="3661511" cy="523220"/>
          </a:xfrm>
          <a:prstGeom prst="rect">
            <a:avLst/>
          </a:prstGeom>
          <a:noFill/>
        </p:spPr>
        <p:txBody>
          <a:bodyPr wrap="square" rtlCol="0">
            <a:spAutoFit/>
          </a:bodyPr>
          <a:lstStyle/>
          <a:p>
            <a:r>
              <a:rPr lang="zh-CN" altLang="en-US" sz="2800" dirty="0">
                <a:solidFill>
                  <a:srgbClr val="857961"/>
                </a:solidFill>
                <a:cs typeface="+mn-ea"/>
                <a:sym typeface="+mn-lt"/>
              </a:rPr>
              <a:t> 关于团队和团队精神</a:t>
            </a:r>
            <a:endParaRPr lang="zh-CN" altLang="en-US" sz="2800" dirty="0">
              <a:solidFill>
                <a:srgbClr val="857961"/>
              </a:solidFill>
              <a:cs typeface="+mn-ea"/>
              <a:sym typeface="+mn-lt"/>
            </a:endParaRPr>
          </a:p>
        </p:txBody>
      </p:sp>
      <p:grpSp>
        <p:nvGrpSpPr>
          <p:cNvPr id="33" name="组合 32"/>
          <p:cNvGrpSpPr/>
          <p:nvPr/>
        </p:nvGrpSpPr>
        <p:grpSpPr>
          <a:xfrm>
            <a:off x="859808" y="2054776"/>
            <a:ext cx="4523514" cy="1051908"/>
            <a:chOff x="6665217" y="2172058"/>
            <a:chExt cx="4523514" cy="1051908"/>
          </a:xfrm>
        </p:grpSpPr>
        <p:sp>
          <p:nvSpPr>
            <p:cNvPr id="34" name="圆角矩形 3"/>
            <p:cNvSpPr>
              <a:spLocks noChangeArrowheads="1"/>
            </p:cNvSpPr>
            <p:nvPr/>
          </p:nvSpPr>
          <p:spPr bwMode="auto">
            <a:xfrm>
              <a:off x="6665217" y="2422628"/>
              <a:ext cx="4523514" cy="801338"/>
            </a:xfrm>
            <a:prstGeom prst="roundRect">
              <a:avLst>
                <a:gd name="adj" fmla="val 9083"/>
              </a:avLst>
            </a:prstGeom>
            <a:noFill/>
            <a:ln w="12700">
              <a:solidFill>
                <a:sysClr val="window" lastClr="FFFFFF">
                  <a:lumMod val="50000"/>
                </a:sysClr>
              </a:solidFill>
              <a:rou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155" b="0" i="0" u="none" strike="noStrike" kern="0" cap="none" spc="0" normalizeH="0" baseline="0" noProof="0">
                <a:ln>
                  <a:noFill/>
                </a:ln>
                <a:solidFill>
                  <a:srgbClr val="FFFFFF"/>
                </a:solidFill>
                <a:effectLst/>
                <a:uLnTx/>
                <a:uFillTx/>
                <a:latin typeface="+mn-lt"/>
                <a:ea typeface="+mn-ea"/>
                <a:cs typeface="+mn-ea"/>
                <a:sym typeface="+mn-lt"/>
              </a:endParaRPr>
            </a:p>
          </p:txBody>
        </p:sp>
        <p:sp>
          <p:nvSpPr>
            <p:cNvPr id="35" name="圆角矩形 7"/>
            <p:cNvSpPr>
              <a:spLocks noChangeArrowheads="1"/>
            </p:cNvSpPr>
            <p:nvPr/>
          </p:nvSpPr>
          <p:spPr bwMode="auto">
            <a:xfrm>
              <a:off x="7311210" y="2172058"/>
              <a:ext cx="3231528" cy="485736"/>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团队的定义</a:t>
              </a:r>
              <a:endParaRPr kumimoji="0" lang="zh-CN" altLang="en-US" sz="24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lt"/>
                <a:ea typeface="+mn-ea"/>
                <a:cs typeface="+mn-ea"/>
                <a:sym typeface="+mn-lt"/>
              </a:endParaRPr>
            </a:p>
          </p:txBody>
        </p:sp>
        <p:sp>
          <p:nvSpPr>
            <p:cNvPr id="36" name="文本框 35"/>
            <p:cNvSpPr txBox="1"/>
            <p:nvPr/>
          </p:nvSpPr>
          <p:spPr>
            <a:xfrm>
              <a:off x="6818449" y="2719579"/>
              <a:ext cx="4370282" cy="430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r>
                <a:rPr lang="zh-CN" altLang="en-US" b="1" dirty="0">
                  <a:latin typeface="+mn-lt"/>
                  <a:ea typeface="+mn-ea"/>
                  <a:cs typeface="+mn-ea"/>
                  <a:sym typeface="+mn-lt"/>
                </a:rPr>
                <a:t>是将分散的个人结合成具有特定功能的有机整体。</a:t>
              </a:r>
              <a:endParaRPr lang="zh-CN" altLang="en-US" b="1" dirty="0">
                <a:latin typeface="+mn-lt"/>
                <a:ea typeface="+mn-ea"/>
                <a:cs typeface="+mn-ea"/>
                <a:sym typeface="+mn-lt"/>
              </a:endParaRPr>
            </a:p>
          </p:txBody>
        </p:sp>
      </p:grpSp>
      <p:grpSp>
        <p:nvGrpSpPr>
          <p:cNvPr id="37" name="组合 36"/>
          <p:cNvGrpSpPr/>
          <p:nvPr/>
        </p:nvGrpSpPr>
        <p:grpSpPr>
          <a:xfrm>
            <a:off x="859808" y="3509069"/>
            <a:ext cx="4523514" cy="1306898"/>
            <a:chOff x="6665217" y="2172058"/>
            <a:chExt cx="4523514" cy="1306898"/>
          </a:xfrm>
        </p:grpSpPr>
        <p:sp>
          <p:nvSpPr>
            <p:cNvPr id="38" name="圆角矩形 3"/>
            <p:cNvSpPr>
              <a:spLocks noChangeArrowheads="1"/>
            </p:cNvSpPr>
            <p:nvPr/>
          </p:nvSpPr>
          <p:spPr bwMode="auto">
            <a:xfrm>
              <a:off x="6665217" y="2422628"/>
              <a:ext cx="4523514" cy="1056328"/>
            </a:xfrm>
            <a:prstGeom prst="roundRect">
              <a:avLst>
                <a:gd name="adj" fmla="val 9083"/>
              </a:avLst>
            </a:prstGeom>
            <a:noFill/>
            <a:ln w="12700">
              <a:solidFill>
                <a:sysClr val="window" lastClr="FFFFFF">
                  <a:lumMod val="50000"/>
                </a:sysClr>
              </a:solidFill>
              <a:rou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155" b="0" i="0" u="none" strike="noStrike" kern="0" cap="none" spc="0" normalizeH="0" baseline="0" noProof="0">
                <a:ln>
                  <a:noFill/>
                </a:ln>
                <a:solidFill>
                  <a:srgbClr val="FFFFFF"/>
                </a:solidFill>
                <a:effectLst/>
                <a:uLnTx/>
                <a:uFillTx/>
                <a:latin typeface="+mn-lt"/>
                <a:ea typeface="+mn-ea"/>
                <a:cs typeface="+mn-ea"/>
                <a:sym typeface="+mn-lt"/>
              </a:endParaRPr>
            </a:p>
          </p:txBody>
        </p:sp>
        <p:sp>
          <p:nvSpPr>
            <p:cNvPr id="39" name="圆角矩形 7"/>
            <p:cNvSpPr>
              <a:spLocks noChangeArrowheads="1"/>
            </p:cNvSpPr>
            <p:nvPr/>
          </p:nvSpPr>
          <p:spPr bwMode="auto">
            <a:xfrm>
              <a:off x="7311210" y="2172058"/>
              <a:ext cx="3231528" cy="485736"/>
            </a:xfrm>
            <a:prstGeom prst="roundRect">
              <a:avLst>
                <a:gd name="adj" fmla="val 16667"/>
              </a:avLst>
            </a:prstGeom>
            <a:solidFill>
              <a:srgbClr val="857961"/>
            </a:solidFill>
            <a:ln>
              <a:noFill/>
            </a:ln>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lvl="0" algn="ctr">
                <a:lnSpc>
                  <a:spcPct val="150000"/>
                </a:lnSpc>
                <a:defRPr/>
              </a:pPr>
              <a:r>
                <a:rPr lang="zh-CN" altLang="en-US" sz="2400" dirty="0">
                  <a:solidFill>
                    <a:prstClr val="white"/>
                  </a:solidFill>
                  <a:effectLst>
                    <a:outerShdw blurRad="38100" dist="38100" dir="2700000" algn="tl">
                      <a:srgbClr val="000000">
                        <a:alpha val="43137"/>
                      </a:srgbClr>
                    </a:outerShdw>
                  </a:effectLst>
                  <a:latin typeface="+mn-lt"/>
                  <a:ea typeface="+mn-ea"/>
                  <a:cs typeface="+mn-ea"/>
                  <a:sym typeface="+mn-lt"/>
                </a:rPr>
                <a:t>团队精神</a:t>
              </a:r>
              <a:endParaRPr kumimoji="0" lang="zh-CN" altLang="en-US" sz="24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n-lt"/>
                <a:ea typeface="+mn-ea"/>
                <a:cs typeface="+mn-ea"/>
                <a:sym typeface="+mn-lt"/>
              </a:endParaRPr>
            </a:p>
          </p:txBody>
        </p:sp>
        <p:sp>
          <p:nvSpPr>
            <p:cNvPr id="40" name="文本框 39"/>
            <p:cNvSpPr txBox="1"/>
            <p:nvPr/>
          </p:nvSpPr>
          <p:spPr>
            <a:xfrm>
              <a:off x="6818449" y="2719579"/>
              <a:ext cx="4370282" cy="430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defPPr>
                <a:defRPr lang="zh-CN"/>
              </a:defPPr>
              <a:lvl1pPr>
                <a:lnSpc>
                  <a:spcPts val="2200"/>
                </a:lnSpc>
                <a:defRPr sz="1400">
                  <a:solidFill>
                    <a:schemeClr val="tx1">
                      <a:lumMod val="75000"/>
                      <a:lumOff val="25000"/>
                    </a:schemeClr>
                  </a:solidFill>
                  <a:latin typeface="字魂37号-波纹乖乖体" panose="02000000000000000000" pitchFamily="2" charset="-122"/>
                  <a:ea typeface="字魂37号-波纹乖乖体" panose="02000000000000000000" pitchFamily="2" charset="-122"/>
                </a:defRPr>
              </a:lvl1pPr>
            </a:lstStyle>
            <a:p>
              <a:pPr algn="ctr"/>
              <a:r>
                <a:rPr lang="zh-CN" altLang="en-US" b="1" dirty="0">
                  <a:latin typeface="+mn-lt"/>
                  <a:ea typeface="+mn-ea"/>
                  <a:cs typeface="+mn-ea"/>
                  <a:sym typeface="+mn-lt"/>
                </a:rPr>
                <a:t>是团队成员共同认可，遵守的信念、制度，是公司文化的浓缩。</a:t>
              </a:r>
              <a:endParaRPr lang="zh-CN" altLang="en-US" b="1" dirty="0">
                <a:latin typeface="+mn-lt"/>
                <a:ea typeface="+mn-ea"/>
                <a:cs typeface="+mn-ea"/>
                <a:sym typeface="+mn-lt"/>
              </a:endParaRPr>
            </a:p>
          </p:txBody>
        </p:sp>
      </p:grpSp>
      <p:sp>
        <p:nvSpPr>
          <p:cNvPr id="41" name="文本框 40"/>
          <p:cNvSpPr txBox="1"/>
          <p:nvPr/>
        </p:nvSpPr>
        <p:spPr>
          <a:xfrm>
            <a:off x="6353010" y="2147792"/>
            <a:ext cx="4980334" cy="584775"/>
          </a:xfrm>
          <a:prstGeom prst="rect">
            <a:avLst/>
          </a:prstGeom>
          <a:noFill/>
        </p:spPr>
        <p:txBody>
          <a:bodyPr wrap="square" rtlCol="0">
            <a:spAutoFit/>
          </a:bodyPr>
          <a:lstStyle/>
          <a:p>
            <a:r>
              <a:rPr lang="zh-CN" altLang="en-US" sz="3200" dirty="0" smtClean="0">
                <a:solidFill>
                  <a:srgbClr val="857961"/>
                </a:solidFill>
                <a:cs typeface="+mn-ea"/>
                <a:sym typeface="+mn-lt"/>
              </a:rPr>
              <a:t>建设团队精神的重要性</a:t>
            </a:r>
            <a:endParaRPr lang="zh-CN" altLang="en-US" sz="3200" dirty="0">
              <a:solidFill>
                <a:srgbClr val="857961"/>
              </a:solidFill>
              <a:cs typeface="+mn-ea"/>
              <a:sym typeface="+mn-lt"/>
            </a:endParaRPr>
          </a:p>
        </p:txBody>
      </p:sp>
      <p:grpSp>
        <p:nvGrpSpPr>
          <p:cNvPr id="42" name="组合 41"/>
          <p:cNvGrpSpPr/>
          <p:nvPr/>
        </p:nvGrpSpPr>
        <p:grpSpPr>
          <a:xfrm>
            <a:off x="6451864" y="2817520"/>
            <a:ext cx="4261444" cy="144711"/>
            <a:chOff x="1089032" y="2284316"/>
            <a:chExt cx="4261444" cy="144711"/>
          </a:xfrm>
        </p:grpSpPr>
        <p:cxnSp>
          <p:nvCxnSpPr>
            <p:cNvPr id="43" name="直接连接符 42"/>
            <p:cNvCxnSpPr/>
            <p:nvPr/>
          </p:nvCxnSpPr>
          <p:spPr>
            <a:xfrm>
              <a:off x="1089033" y="2284316"/>
              <a:ext cx="4261443"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7" name="文本框 46"/>
          <p:cNvSpPr txBox="1"/>
          <p:nvPr/>
        </p:nvSpPr>
        <p:spPr>
          <a:xfrm>
            <a:off x="6353010" y="3122058"/>
            <a:ext cx="4208142" cy="1569660"/>
          </a:xfrm>
          <a:prstGeom prst="rect">
            <a:avLst/>
          </a:prstGeom>
          <a:noFill/>
        </p:spPr>
        <p:txBody>
          <a:bodyPr wrap="square" rtlCol="0">
            <a:spAutoFit/>
          </a:bodyPr>
          <a:lstStyle/>
          <a:p>
            <a:pPr algn="ctr">
              <a:lnSpc>
                <a:spcPct val="150000"/>
              </a:lnSpc>
            </a:pPr>
            <a:r>
              <a:rPr lang="zh-CN" altLang="en-US" sz="1600" b="1" dirty="0">
                <a:solidFill>
                  <a:schemeClr val="tx1">
                    <a:lumMod val="65000"/>
                    <a:lumOff val="35000"/>
                  </a:schemeClr>
                </a:solidFill>
                <a:cs typeface="+mn-ea"/>
                <a:sym typeface="+mn-lt"/>
              </a:rPr>
              <a:t>企业走长久持续发展的路线，取得未来竞争优势，一定要靠背后强大的，具有特色的企业文化作为后盾，在企业文化基础上产生的团队精神，对公司的发展有着深远的影响。</a:t>
            </a:r>
            <a:endParaRPr lang="zh-CN" altLang="en-US" sz="1600" b="1" dirty="0">
              <a:solidFill>
                <a:schemeClr val="tx1">
                  <a:lumMod val="65000"/>
                  <a:lumOff val="35000"/>
                </a:schemeClr>
              </a:solidFill>
              <a:cs typeface="+mn-ea"/>
              <a:sym typeface="+mn-lt"/>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14:bounceEnd="40000">
                                          <p:cBhvr additive="base">
                                            <p:cTn id="7" dur="500" fill="hold"/>
                                            <p:tgtEl>
                                              <p:spTgt spid="24"/>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750" fill="hold"/>
                                            <p:tgtEl>
                                              <p:spTgt spid="33"/>
                                            </p:tgtEl>
                                            <p:attrNameLst>
                                              <p:attrName>ppt_x</p:attrName>
                                            </p:attrNameLst>
                                          </p:cBhvr>
                                          <p:tavLst>
                                            <p:tav tm="0">
                                              <p:val>
                                                <p:strVal val="#ppt_x"/>
                                              </p:val>
                                            </p:tav>
                                            <p:tav tm="100000">
                                              <p:val>
                                                <p:strVal val="#ppt_x"/>
                                              </p:val>
                                            </p:tav>
                                          </p:tavLst>
                                        </p:anim>
                                        <p:anim calcmode="lin" valueType="num">
                                          <p:cBhvr additive="base">
                                            <p:cTn id="13" dur="750" fill="hold"/>
                                            <p:tgtEl>
                                              <p:spTgt spid="33"/>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750" fill="hold"/>
                                            <p:tgtEl>
                                              <p:spTgt spid="37"/>
                                            </p:tgtEl>
                                            <p:attrNameLst>
                                              <p:attrName>ppt_x</p:attrName>
                                            </p:attrNameLst>
                                          </p:cBhvr>
                                          <p:tavLst>
                                            <p:tav tm="0">
                                              <p:val>
                                                <p:strVal val="#ppt_x"/>
                                              </p:val>
                                            </p:tav>
                                            <p:tav tm="100000">
                                              <p:val>
                                                <p:strVal val="#ppt_x"/>
                                              </p:val>
                                            </p:tav>
                                          </p:tavLst>
                                        </p:anim>
                                        <p:anim calcmode="lin" valueType="num">
                                          <p:cBhvr additive="base">
                                            <p:cTn id="18" dur="750" fill="hold"/>
                                            <p:tgtEl>
                                              <p:spTgt spid="37"/>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childTnLst>
                              </p:cTn>
                            </p:par>
                            <p:par>
                              <p:cTn id="23" fill="hold">
                                <p:stCondLst>
                                  <p:cond delay="3000"/>
                                </p:stCondLst>
                                <p:childTnLst>
                                  <p:par>
                                    <p:cTn id="24" presetID="22" presetClass="entr" presetSubtype="8" fill="hold"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wipe(left)">
                                          <p:cBhvr>
                                            <p:cTn id="26" dur="500"/>
                                            <p:tgtEl>
                                              <p:spTgt spid="42"/>
                                            </p:tgtEl>
                                          </p:cBhvr>
                                        </p:animEffect>
                                      </p:childTnLst>
                                    </p:cTn>
                                  </p:par>
                                </p:childTnLst>
                              </p:cTn>
                            </p:par>
                            <p:par>
                              <p:cTn id="27" fill="hold">
                                <p:stCondLst>
                                  <p:cond delay="3500"/>
                                </p:stCondLst>
                                <p:childTnLst>
                                  <p:par>
                                    <p:cTn id="28" presetID="10" presetClass="entr" presetSubtype="0" fill="hold" grpId="0" nodeType="afterEffect">
                                      <p:stCondLst>
                                        <p:cond delay="0"/>
                                      </p:stCondLst>
                                      <p:iterate type="lt">
                                        <p:tmPct val="10000"/>
                                      </p:iterate>
                                      <p:childTnLst>
                                        <p:set>
                                          <p:cBhvr>
                                            <p:cTn id="29" dur="1" fill="hold">
                                              <p:stCondLst>
                                                <p:cond delay="0"/>
                                              </p:stCondLst>
                                            </p:cTn>
                                            <p:tgtEl>
                                              <p:spTgt spid="47"/>
                                            </p:tgtEl>
                                            <p:attrNameLst>
                                              <p:attrName>style.visibility</p:attrName>
                                            </p:attrNameLst>
                                          </p:cBhvr>
                                          <p:to>
                                            <p:strVal val="visible"/>
                                          </p:to>
                                        </p:set>
                                        <p:animEffect transition="in" filter="fade">
                                          <p:cBhvr>
                                            <p:cTn id="3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41" grpId="0"/>
          <p:bldP spid="4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750" fill="hold"/>
                                            <p:tgtEl>
                                              <p:spTgt spid="33"/>
                                            </p:tgtEl>
                                            <p:attrNameLst>
                                              <p:attrName>ppt_x</p:attrName>
                                            </p:attrNameLst>
                                          </p:cBhvr>
                                          <p:tavLst>
                                            <p:tav tm="0">
                                              <p:val>
                                                <p:strVal val="#ppt_x"/>
                                              </p:val>
                                            </p:tav>
                                            <p:tav tm="100000">
                                              <p:val>
                                                <p:strVal val="#ppt_x"/>
                                              </p:val>
                                            </p:tav>
                                          </p:tavLst>
                                        </p:anim>
                                        <p:anim calcmode="lin" valueType="num">
                                          <p:cBhvr additive="base">
                                            <p:cTn id="13" dur="750" fill="hold"/>
                                            <p:tgtEl>
                                              <p:spTgt spid="33"/>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750" fill="hold"/>
                                            <p:tgtEl>
                                              <p:spTgt spid="37"/>
                                            </p:tgtEl>
                                            <p:attrNameLst>
                                              <p:attrName>ppt_x</p:attrName>
                                            </p:attrNameLst>
                                          </p:cBhvr>
                                          <p:tavLst>
                                            <p:tav tm="0">
                                              <p:val>
                                                <p:strVal val="#ppt_x"/>
                                              </p:val>
                                            </p:tav>
                                            <p:tav tm="100000">
                                              <p:val>
                                                <p:strVal val="#ppt_x"/>
                                              </p:val>
                                            </p:tav>
                                          </p:tavLst>
                                        </p:anim>
                                        <p:anim calcmode="lin" valueType="num">
                                          <p:cBhvr additive="base">
                                            <p:cTn id="18" dur="750" fill="hold"/>
                                            <p:tgtEl>
                                              <p:spTgt spid="37"/>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childTnLst>
                              </p:cTn>
                            </p:par>
                            <p:par>
                              <p:cTn id="23" fill="hold">
                                <p:stCondLst>
                                  <p:cond delay="3000"/>
                                </p:stCondLst>
                                <p:childTnLst>
                                  <p:par>
                                    <p:cTn id="24" presetID="22" presetClass="entr" presetSubtype="8" fill="hold"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wipe(left)">
                                          <p:cBhvr>
                                            <p:cTn id="26" dur="500"/>
                                            <p:tgtEl>
                                              <p:spTgt spid="42"/>
                                            </p:tgtEl>
                                          </p:cBhvr>
                                        </p:animEffect>
                                      </p:childTnLst>
                                    </p:cTn>
                                  </p:par>
                                </p:childTnLst>
                              </p:cTn>
                            </p:par>
                            <p:par>
                              <p:cTn id="27" fill="hold">
                                <p:stCondLst>
                                  <p:cond delay="3500"/>
                                </p:stCondLst>
                                <p:childTnLst>
                                  <p:par>
                                    <p:cTn id="28" presetID="10" presetClass="entr" presetSubtype="0" fill="hold" grpId="0" nodeType="afterEffect">
                                      <p:stCondLst>
                                        <p:cond delay="0"/>
                                      </p:stCondLst>
                                      <p:iterate type="lt">
                                        <p:tmPct val="10000"/>
                                      </p:iterate>
                                      <p:childTnLst>
                                        <p:set>
                                          <p:cBhvr>
                                            <p:cTn id="29" dur="1" fill="hold">
                                              <p:stCondLst>
                                                <p:cond delay="0"/>
                                              </p:stCondLst>
                                            </p:cTn>
                                            <p:tgtEl>
                                              <p:spTgt spid="47"/>
                                            </p:tgtEl>
                                            <p:attrNameLst>
                                              <p:attrName>style.visibility</p:attrName>
                                            </p:attrNameLst>
                                          </p:cBhvr>
                                          <p:to>
                                            <p:strVal val="visible"/>
                                          </p:to>
                                        </p:set>
                                        <p:animEffect transition="in" filter="fade">
                                          <p:cBhvr>
                                            <p:cTn id="3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41" grpId="0"/>
          <p:bldP spid="47"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222422" y="196413"/>
            <a:ext cx="36615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srgbClr val="857961"/>
                </a:solidFill>
                <a:effectLst/>
                <a:uLnTx/>
                <a:uFillTx/>
                <a:cs typeface="+mn-ea"/>
                <a:sym typeface="+mn-lt"/>
              </a:rPr>
              <a:t> 关于团队和团队精神</a:t>
            </a:r>
            <a:endParaRPr kumimoji="0" lang="zh-CN" altLang="en-US" sz="2800" b="0" i="0" u="none" strike="noStrike" kern="1200" cap="none" spc="0" normalizeH="0" baseline="0" noProof="0" dirty="0">
              <a:ln>
                <a:noFill/>
              </a:ln>
              <a:solidFill>
                <a:srgbClr val="857961"/>
              </a:solidFill>
              <a:effectLst/>
              <a:uLnTx/>
              <a:uFillTx/>
              <a:cs typeface="+mn-ea"/>
              <a:sym typeface="+mn-lt"/>
            </a:endParaRPr>
          </a:p>
        </p:txBody>
      </p:sp>
      <p:sp>
        <p:nvSpPr>
          <p:cNvPr id="25" name="矩形 24"/>
          <p:cNvSpPr/>
          <p:nvPr/>
        </p:nvSpPr>
        <p:spPr>
          <a:xfrm>
            <a:off x="-4475" y="1778805"/>
            <a:ext cx="1636296" cy="973923"/>
          </a:xfrm>
          <a:prstGeom prst="rect">
            <a:avLst/>
          </a:prstGeom>
          <a:solidFill>
            <a:srgbClr val="857961"/>
          </a:solidFill>
          <a:ln>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7" name="组合 26"/>
          <p:cNvGrpSpPr/>
          <p:nvPr/>
        </p:nvGrpSpPr>
        <p:grpSpPr>
          <a:xfrm>
            <a:off x="851535" y="5072304"/>
            <a:ext cx="4341633" cy="208768"/>
            <a:chOff x="1089032" y="2284316"/>
            <a:chExt cx="3112206" cy="144711"/>
          </a:xfrm>
        </p:grpSpPr>
        <p:cxnSp>
          <p:nvCxnSpPr>
            <p:cNvPr id="28" name="直接连接符 27"/>
            <p:cNvCxnSpPr/>
            <p:nvPr/>
          </p:nvCxnSpPr>
          <p:spPr>
            <a:xfrm>
              <a:off x="1089033" y="2284316"/>
              <a:ext cx="3112205" cy="0"/>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flipH="1">
              <a:off x="1089032" y="2284316"/>
              <a:ext cx="1440807" cy="144711"/>
            </a:xfrm>
            <a:prstGeom prst="rect">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6" name="文本框 25"/>
          <p:cNvSpPr txBox="1"/>
          <p:nvPr/>
        </p:nvSpPr>
        <p:spPr>
          <a:xfrm>
            <a:off x="225680" y="1737065"/>
            <a:ext cx="1175985" cy="1015663"/>
          </a:xfrm>
          <a:prstGeom prst="rect">
            <a:avLst/>
          </a:prstGeom>
          <a:noFill/>
        </p:spPr>
        <p:txBody>
          <a:bodyPr wrap="square" rtlCol="0">
            <a:spAutoFit/>
          </a:bodyPr>
          <a:lstStyle/>
          <a:p>
            <a:r>
              <a:rPr lang="zh-CN" altLang="en-US" sz="6000" dirty="0">
                <a:solidFill>
                  <a:schemeClr val="bg1"/>
                </a:solidFill>
                <a:effectLst>
                  <a:outerShdw blurRad="38100" dist="38100" dir="2700000" algn="tl">
                    <a:srgbClr val="000000">
                      <a:alpha val="43137"/>
                    </a:srgbClr>
                  </a:outerShdw>
                </a:effectLst>
                <a:cs typeface="+mn-ea"/>
                <a:sym typeface="+mn-lt"/>
              </a:rPr>
              <a:t>例</a:t>
            </a:r>
            <a:endParaRPr lang="zh-CN" altLang="en-US" sz="6000" dirty="0">
              <a:solidFill>
                <a:schemeClr val="bg1"/>
              </a:solidFill>
              <a:effectLst>
                <a:outerShdw blurRad="38100" dist="38100" dir="2700000" algn="tl">
                  <a:srgbClr val="000000">
                    <a:alpha val="43137"/>
                  </a:srgbClr>
                </a:outerShdw>
              </a:effectLst>
              <a:cs typeface="+mn-ea"/>
              <a:sym typeface="+mn-lt"/>
            </a:endParaRPr>
          </a:p>
        </p:txBody>
      </p:sp>
      <p:sp>
        <p:nvSpPr>
          <p:cNvPr id="30" name="文本框 29"/>
          <p:cNvSpPr txBox="1"/>
          <p:nvPr/>
        </p:nvSpPr>
        <p:spPr>
          <a:xfrm>
            <a:off x="813672" y="2949037"/>
            <a:ext cx="4208142" cy="1938992"/>
          </a:xfrm>
          <a:prstGeom prst="rect">
            <a:avLst/>
          </a:prstGeom>
          <a:noFill/>
        </p:spPr>
        <p:txBody>
          <a:bodyPr wrap="square" rtlCol="0">
            <a:spAutoFit/>
          </a:bodyPr>
          <a:lstStyle/>
          <a:p>
            <a:pPr>
              <a:lnSpc>
                <a:spcPct val="150000"/>
              </a:lnSpc>
            </a:pPr>
            <a:r>
              <a:rPr lang="zh-CN" altLang="en-US" sz="1600" b="1" dirty="0">
                <a:solidFill>
                  <a:schemeClr val="tx1">
                    <a:lumMod val="65000"/>
                    <a:lumOff val="35000"/>
                  </a:schemeClr>
                </a:solidFill>
                <a:cs typeface="+mn-ea"/>
                <a:sym typeface="+mn-lt"/>
              </a:rPr>
              <a:t>印度落后是因为他没有发展属于自己国家的具有自身特色的文化，印度最好的企业都是应用全盘照搬的西方制度。而日本小岛能发展迅速，就是结合了完全的现代化，和完全的日本式的文化精神。</a:t>
            </a:r>
            <a:endParaRPr lang="zh-CN" altLang="en-US" sz="1600" b="1" dirty="0">
              <a:solidFill>
                <a:schemeClr val="tx1">
                  <a:lumMod val="65000"/>
                  <a:lumOff val="35000"/>
                </a:schemeClr>
              </a:solidFill>
              <a:cs typeface="+mn-ea"/>
              <a:sym typeface="+mn-lt"/>
            </a:endParaRPr>
          </a:p>
        </p:txBody>
      </p:sp>
      <p:pic>
        <p:nvPicPr>
          <p:cNvPr id="2" name="图片 1"/>
          <p:cNvPicPr>
            <a:picLocks noChangeAspect="1"/>
          </p:cNvPicPr>
          <p:nvPr/>
        </p:nvPicPr>
        <p:blipFill>
          <a:blip r:embed="rId1" cstate="screen"/>
          <a:stretch>
            <a:fillRect/>
          </a:stretch>
        </p:blipFill>
        <p:spPr>
          <a:xfrm>
            <a:off x="6675193" y="2686851"/>
            <a:ext cx="4194693" cy="2796708"/>
          </a:xfrm>
          <a:prstGeom prst="rect">
            <a:avLst/>
          </a:prstGeom>
          <a:ln>
            <a:noFill/>
          </a:ln>
          <a:effectLst>
            <a:outerShdw blurRad="292100" dist="139700" dir="2700000" algn="tl" rotWithShape="0">
              <a:srgbClr val="333333">
                <a:alpha val="65000"/>
              </a:srgbClr>
            </a:outerShdw>
          </a:effectLst>
        </p:spPr>
      </p:pic>
      <p:cxnSp>
        <p:nvCxnSpPr>
          <p:cNvPr id="5" name="直接连接符 4"/>
          <p:cNvCxnSpPr/>
          <p:nvPr/>
        </p:nvCxnSpPr>
        <p:spPr>
          <a:xfrm flipH="1">
            <a:off x="6364979" y="5483559"/>
            <a:ext cx="943485" cy="943485"/>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6981402" y="4780967"/>
            <a:ext cx="1405182" cy="1405183"/>
          </a:xfrm>
          <a:prstGeom prst="line">
            <a:avLst/>
          </a:prstGeom>
          <a:ln>
            <a:solidFill>
              <a:srgbClr val="85796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14:bounceEnd="40000">
                                          <p:cBhvr additive="base">
                                            <p:cTn id="7" dur="500" fill="hold"/>
                                            <p:tgtEl>
                                              <p:spTgt spid="24"/>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par>
                              <p:cTn id="13" fill="hold">
                                <p:stCondLst>
                                  <p:cond delay="1000"/>
                                </p:stCondLst>
                                <p:childTnLst>
                                  <p:par>
                                    <p:cTn id="14" presetID="10" presetClass="entr" presetSubtype="0" fill="hold" grpId="0" nodeType="afterEffect">
                                      <p:stCondLst>
                                        <p:cond delay="0"/>
                                      </p:stCondLst>
                                      <p:iterate type="lt">
                                        <p:tmPct val="10000"/>
                                      </p:iterate>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2" presetClass="entr" presetSubtype="8"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left)">
                                          <p:cBhvr>
                                            <p:cTn id="19" dur="500"/>
                                            <p:tgtEl>
                                              <p:spTgt spid="27"/>
                                            </p:tgtEl>
                                          </p:cBhvr>
                                        </p:animEffect>
                                      </p:childTnLst>
                                    </p:cTn>
                                  </p:par>
                                </p:childTnLst>
                              </p:cTn>
                            </p:par>
                            <p:par>
                              <p:cTn id="20" fill="hold">
                                <p:stCondLst>
                                  <p:cond delay="575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6250"/>
                                </p:stCondLst>
                                <p:childTnLst>
                                  <p:par>
                                    <p:cTn id="25" presetID="22" presetClass="entr" presetSubtype="4"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par>
                              <p:cTn id="28" fill="hold">
                                <p:stCondLst>
                                  <p:cond delay="6750"/>
                                </p:stCondLst>
                                <p:childTnLst>
                                  <p:par>
                                    <p:cTn id="29" presetID="22" presetClass="entr" presetSubtype="4"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down)">
                                          <p:cBhvr>
                                            <p:cTn id="3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3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par>
                              <p:cTn id="13" fill="hold">
                                <p:stCondLst>
                                  <p:cond delay="1000"/>
                                </p:stCondLst>
                                <p:childTnLst>
                                  <p:par>
                                    <p:cTn id="14" presetID="10" presetClass="entr" presetSubtype="0" fill="hold" grpId="0" nodeType="afterEffect">
                                      <p:stCondLst>
                                        <p:cond delay="0"/>
                                      </p:stCondLst>
                                      <p:iterate type="lt">
                                        <p:tmPct val="10000"/>
                                      </p:iterate>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2" presetClass="entr" presetSubtype="8"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left)">
                                          <p:cBhvr>
                                            <p:cTn id="19" dur="500"/>
                                            <p:tgtEl>
                                              <p:spTgt spid="27"/>
                                            </p:tgtEl>
                                          </p:cBhvr>
                                        </p:animEffect>
                                      </p:childTnLst>
                                    </p:cTn>
                                  </p:par>
                                </p:childTnLst>
                              </p:cTn>
                            </p:par>
                            <p:par>
                              <p:cTn id="20" fill="hold">
                                <p:stCondLst>
                                  <p:cond delay="575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6250"/>
                                </p:stCondLst>
                                <p:childTnLst>
                                  <p:par>
                                    <p:cTn id="25" presetID="22" presetClass="entr" presetSubtype="4"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par>
                              <p:cTn id="28" fill="hold">
                                <p:stCondLst>
                                  <p:cond delay="6750"/>
                                </p:stCondLst>
                                <p:childTnLst>
                                  <p:par>
                                    <p:cTn id="29" presetID="22" presetClass="entr" presetSubtype="4"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down)">
                                          <p:cBhvr>
                                            <p:cTn id="3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30" grpId="0"/>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222422" y="196413"/>
            <a:ext cx="4043755" cy="523220"/>
          </a:xfrm>
          <a:prstGeom prst="rect">
            <a:avLst/>
          </a:prstGeom>
          <a:noFill/>
        </p:spPr>
        <p:txBody>
          <a:bodyPr wrap="square" rtlCol="0">
            <a:spAutoFit/>
          </a:bodyPr>
          <a:lstStyle/>
          <a:p>
            <a:pPr lvl="0"/>
            <a:r>
              <a:rPr lang="zh-CN" altLang="en-US" sz="2800" dirty="0">
                <a:solidFill>
                  <a:srgbClr val="857961"/>
                </a:solidFill>
                <a:cs typeface="+mn-ea"/>
                <a:sym typeface="+mn-lt"/>
              </a:rPr>
              <a:t>团队与团队精神的作用</a:t>
            </a:r>
            <a:endParaRPr kumimoji="0" lang="zh-CN" altLang="en-US" sz="2800" b="0" i="0" u="none" strike="noStrike" kern="1200" cap="none" spc="0" normalizeH="0" baseline="0" noProof="0" dirty="0">
              <a:ln>
                <a:noFill/>
              </a:ln>
              <a:solidFill>
                <a:srgbClr val="857961"/>
              </a:solidFill>
              <a:effectLst/>
              <a:uLnTx/>
              <a:uFillTx/>
              <a:cs typeface="+mn-ea"/>
              <a:sym typeface="+mn-lt"/>
            </a:endParaRPr>
          </a:p>
        </p:txBody>
      </p:sp>
      <p:grpSp>
        <p:nvGrpSpPr>
          <p:cNvPr id="3" name="组合 2"/>
          <p:cNvGrpSpPr/>
          <p:nvPr/>
        </p:nvGrpSpPr>
        <p:grpSpPr>
          <a:xfrm>
            <a:off x="533534" y="1718062"/>
            <a:ext cx="6439578" cy="3266256"/>
            <a:chOff x="533534" y="1718062"/>
            <a:chExt cx="6439578" cy="3266256"/>
          </a:xfrm>
        </p:grpSpPr>
        <p:grpSp>
          <p:nvGrpSpPr>
            <p:cNvPr id="2" name="组合 1"/>
            <p:cNvGrpSpPr/>
            <p:nvPr/>
          </p:nvGrpSpPr>
          <p:grpSpPr>
            <a:xfrm>
              <a:off x="1750982" y="2345306"/>
              <a:ext cx="3958080" cy="2167387"/>
              <a:chOff x="4105322" y="2104924"/>
              <a:chExt cx="2235200" cy="1223963"/>
            </a:xfrm>
          </p:grpSpPr>
          <p:sp>
            <p:nvSpPr>
              <p:cNvPr id="31" name="箭头 95"/>
              <p:cNvSpPr>
                <a:spLocks noChangeShapeType="1"/>
              </p:cNvSpPr>
              <p:nvPr/>
            </p:nvSpPr>
            <p:spPr bwMode="auto">
              <a:xfrm flipV="1">
                <a:off x="4105322" y="2104924"/>
                <a:ext cx="1009650" cy="863600"/>
              </a:xfrm>
              <a:prstGeom prst="line">
                <a:avLst/>
              </a:prstGeom>
              <a:noFill/>
              <a:ln w="76200" cmpd="sng">
                <a:solidFill>
                  <a:srgbClr val="85796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cs typeface="+mn-ea"/>
                  <a:sym typeface="+mn-lt"/>
                </a:endParaRPr>
              </a:p>
            </p:txBody>
          </p:sp>
          <p:sp>
            <p:nvSpPr>
              <p:cNvPr id="32" name="箭头 96"/>
              <p:cNvSpPr>
                <a:spLocks noChangeShapeType="1"/>
              </p:cNvSpPr>
              <p:nvPr/>
            </p:nvSpPr>
            <p:spPr bwMode="auto">
              <a:xfrm>
                <a:off x="5257847" y="2104924"/>
                <a:ext cx="1008063" cy="863600"/>
              </a:xfrm>
              <a:prstGeom prst="line">
                <a:avLst/>
              </a:prstGeom>
              <a:noFill/>
              <a:ln w="76200" cmpd="sng">
                <a:solidFill>
                  <a:srgbClr val="85796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cs typeface="+mn-ea"/>
                  <a:sym typeface="+mn-lt"/>
                </a:endParaRPr>
              </a:p>
            </p:txBody>
          </p:sp>
          <p:sp>
            <p:nvSpPr>
              <p:cNvPr id="33" name="箭头 97"/>
              <p:cNvSpPr>
                <a:spLocks noChangeShapeType="1"/>
              </p:cNvSpPr>
              <p:nvPr/>
            </p:nvSpPr>
            <p:spPr bwMode="auto">
              <a:xfrm>
                <a:off x="4105322" y="3184424"/>
                <a:ext cx="2235200" cy="1588"/>
              </a:xfrm>
              <a:prstGeom prst="line">
                <a:avLst/>
              </a:prstGeom>
              <a:noFill/>
              <a:ln w="76200" cmpd="sng">
                <a:solidFill>
                  <a:srgbClr val="85796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cs typeface="+mn-ea"/>
                  <a:sym typeface="+mn-lt"/>
                </a:endParaRPr>
              </a:p>
            </p:txBody>
          </p:sp>
          <p:sp>
            <p:nvSpPr>
              <p:cNvPr id="34" name="箭头 98"/>
              <p:cNvSpPr>
                <a:spLocks noChangeShapeType="1"/>
              </p:cNvSpPr>
              <p:nvPr/>
            </p:nvSpPr>
            <p:spPr bwMode="auto">
              <a:xfrm flipH="1">
                <a:off x="4105322" y="3328887"/>
                <a:ext cx="2162175" cy="0"/>
              </a:xfrm>
              <a:prstGeom prst="line">
                <a:avLst/>
              </a:prstGeom>
              <a:noFill/>
              <a:ln w="76200" cmpd="sng">
                <a:solidFill>
                  <a:srgbClr val="85796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cs typeface="+mn-ea"/>
                  <a:sym typeface="+mn-lt"/>
                </a:endParaRPr>
              </a:p>
            </p:txBody>
          </p:sp>
        </p:grpSp>
        <p:sp>
          <p:nvSpPr>
            <p:cNvPr id="35" name="文本框 34"/>
            <p:cNvSpPr txBox="1"/>
            <p:nvPr/>
          </p:nvSpPr>
          <p:spPr>
            <a:xfrm>
              <a:off x="3170636" y="1718062"/>
              <a:ext cx="914627"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兵</a:t>
              </a:r>
              <a:endParaRPr lang="zh-CN" altLang="en-US" sz="2400" b="1" dirty="0">
                <a:solidFill>
                  <a:schemeClr val="tx1">
                    <a:lumMod val="65000"/>
                    <a:lumOff val="35000"/>
                  </a:schemeClr>
                </a:solidFill>
                <a:cs typeface="+mn-ea"/>
                <a:sym typeface="+mn-lt"/>
              </a:endParaRPr>
            </a:p>
          </p:txBody>
        </p:sp>
        <p:sp>
          <p:nvSpPr>
            <p:cNvPr id="36" name="文本框 35"/>
            <p:cNvSpPr txBox="1"/>
            <p:nvPr/>
          </p:nvSpPr>
          <p:spPr>
            <a:xfrm>
              <a:off x="2921736" y="3737260"/>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凝聚 </a:t>
              </a:r>
              <a:endParaRPr lang="zh-CN" altLang="en-US" sz="2400" b="1" dirty="0">
                <a:solidFill>
                  <a:schemeClr val="tx1">
                    <a:lumMod val="65000"/>
                    <a:lumOff val="35000"/>
                  </a:schemeClr>
                </a:solidFill>
                <a:cs typeface="+mn-ea"/>
                <a:sym typeface="+mn-lt"/>
              </a:endParaRPr>
            </a:p>
          </p:txBody>
        </p:sp>
        <p:sp>
          <p:nvSpPr>
            <p:cNvPr id="37" name="文本框 36"/>
            <p:cNvSpPr txBox="1"/>
            <p:nvPr/>
          </p:nvSpPr>
          <p:spPr>
            <a:xfrm>
              <a:off x="3009865" y="4522653"/>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传承</a:t>
              </a:r>
              <a:endParaRPr lang="zh-CN" altLang="en-US" sz="2400" b="1" dirty="0">
                <a:solidFill>
                  <a:schemeClr val="tx1">
                    <a:lumMod val="65000"/>
                    <a:lumOff val="35000"/>
                  </a:schemeClr>
                </a:solidFill>
                <a:cs typeface="+mn-ea"/>
                <a:sym typeface="+mn-lt"/>
              </a:endParaRPr>
            </a:p>
          </p:txBody>
        </p:sp>
        <p:sp>
          <p:nvSpPr>
            <p:cNvPr id="38" name="文本框 37"/>
            <p:cNvSpPr txBox="1"/>
            <p:nvPr/>
          </p:nvSpPr>
          <p:spPr>
            <a:xfrm>
              <a:off x="533534" y="3789633"/>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团队</a:t>
              </a:r>
              <a:endParaRPr lang="zh-CN" altLang="en-US" sz="2400" b="1" dirty="0">
                <a:solidFill>
                  <a:schemeClr val="tx1">
                    <a:lumMod val="65000"/>
                    <a:lumOff val="35000"/>
                  </a:schemeClr>
                </a:solidFill>
                <a:cs typeface="+mn-ea"/>
                <a:sym typeface="+mn-lt"/>
              </a:endParaRPr>
            </a:p>
          </p:txBody>
        </p:sp>
        <p:sp>
          <p:nvSpPr>
            <p:cNvPr id="39" name="文本框 38"/>
            <p:cNvSpPr txBox="1"/>
            <p:nvPr/>
          </p:nvSpPr>
          <p:spPr>
            <a:xfrm>
              <a:off x="5532801" y="3766237"/>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团队精神</a:t>
              </a:r>
              <a:endParaRPr lang="zh-CN" altLang="en-US" sz="2400" b="1" dirty="0">
                <a:solidFill>
                  <a:schemeClr val="tx1">
                    <a:lumMod val="65000"/>
                    <a:lumOff val="35000"/>
                  </a:schemeClr>
                </a:solidFill>
                <a:cs typeface="+mn-ea"/>
                <a:sym typeface="+mn-lt"/>
              </a:endParaRPr>
            </a:p>
          </p:txBody>
        </p:sp>
        <p:sp>
          <p:nvSpPr>
            <p:cNvPr id="40" name="文本框 39"/>
            <p:cNvSpPr txBox="1"/>
            <p:nvPr/>
          </p:nvSpPr>
          <p:spPr>
            <a:xfrm rot="2540089">
              <a:off x="4062667" y="2544656"/>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反映</a:t>
              </a:r>
              <a:endParaRPr lang="zh-CN" altLang="en-US" sz="2400" b="1" dirty="0">
                <a:solidFill>
                  <a:schemeClr val="tx1">
                    <a:lumMod val="65000"/>
                    <a:lumOff val="35000"/>
                  </a:schemeClr>
                </a:solidFill>
                <a:cs typeface="+mn-ea"/>
                <a:sym typeface="+mn-lt"/>
              </a:endParaRPr>
            </a:p>
          </p:txBody>
        </p:sp>
        <p:sp>
          <p:nvSpPr>
            <p:cNvPr id="41" name="文本框 40"/>
            <p:cNvSpPr txBox="1"/>
            <p:nvPr/>
          </p:nvSpPr>
          <p:spPr>
            <a:xfrm rot="19002438">
              <a:off x="1768020" y="2745324"/>
              <a:ext cx="1440311" cy="461665"/>
            </a:xfrm>
            <a:prstGeom prst="rect">
              <a:avLst/>
            </a:prstGeom>
            <a:noFill/>
          </p:spPr>
          <p:txBody>
            <a:bodyPr wrap="square" rtlCol="0">
              <a:spAutoFit/>
            </a:bodyPr>
            <a:lstStyle/>
            <a:p>
              <a:pPr algn="ctr"/>
              <a:r>
                <a:rPr lang="zh-CN" altLang="en-US" sz="2400" b="1" dirty="0">
                  <a:solidFill>
                    <a:schemeClr val="tx1">
                      <a:lumMod val="65000"/>
                      <a:lumOff val="35000"/>
                    </a:schemeClr>
                  </a:solidFill>
                  <a:cs typeface="+mn-ea"/>
                  <a:sym typeface="+mn-lt"/>
                </a:rPr>
                <a:t>培养 </a:t>
              </a:r>
              <a:endParaRPr lang="zh-CN" altLang="en-US" sz="2400" b="1" dirty="0">
                <a:solidFill>
                  <a:schemeClr val="tx1">
                    <a:lumMod val="65000"/>
                    <a:lumOff val="35000"/>
                  </a:schemeClr>
                </a:solidFill>
                <a:cs typeface="+mn-ea"/>
                <a:sym typeface="+mn-lt"/>
              </a:endParaRPr>
            </a:p>
          </p:txBody>
        </p:sp>
      </p:grpSp>
      <p:sp>
        <p:nvSpPr>
          <p:cNvPr id="6" name="椭圆 5"/>
          <p:cNvSpPr/>
          <p:nvPr/>
        </p:nvSpPr>
        <p:spPr>
          <a:xfrm>
            <a:off x="7362362" y="1121955"/>
            <a:ext cx="3169706" cy="3169706"/>
          </a:xfrm>
          <a:prstGeom prst="ellipse">
            <a:avLst/>
          </a:prstGeom>
          <a:solidFill>
            <a:srgbClr val="857961">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椭圆 41"/>
          <p:cNvSpPr/>
          <p:nvPr/>
        </p:nvSpPr>
        <p:spPr>
          <a:xfrm>
            <a:off x="7494485" y="3334795"/>
            <a:ext cx="3169706" cy="3169706"/>
          </a:xfrm>
          <a:prstGeom prst="ellipse">
            <a:avLst/>
          </a:prstGeom>
          <a:solidFill>
            <a:srgbClr val="C0B8A8">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p:nvPr/>
        </p:nvSpPr>
        <p:spPr>
          <a:xfrm>
            <a:off x="7708396" y="1956693"/>
            <a:ext cx="2477637" cy="1346907"/>
          </a:xfrm>
          <a:prstGeom prst="rect">
            <a:avLst/>
          </a:prstGeom>
        </p:spPr>
        <p:txBody>
          <a:bodyPr wrap="square">
            <a:spAutoFit/>
          </a:bodyPr>
          <a:lstStyle/>
          <a:p>
            <a:pPr algn="ctr">
              <a:lnSpc>
                <a:spcPct val="150000"/>
              </a:lnSpc>
            </a:pPr>
            <a:r>
              <a:rPr lang="zh-CN" altLang="en-US" sz="1400" dirty="0">
                <a:solidFill>
                  <a:schemeClr val="bg1"/>
                </a:solidFill>
                <a:effectLst>
                  <a:outerShdw blurRad="38100" dist="38100" dir="2700000" algn="tl">
                    <a:srgbClr val="000000">
                      <a:alpha val="43137"/>
                    </a:srgbClr>
                  </a:outerShdw>
                </a:effectLst>
                <a:cs typeface="+mn-ea"/>
                <a:sym typeface="+mn-lt"/>
              </a:rPr>
              <a:t>优秀的团队并非全由优秀的个人组成的，但是优秀的团队一定能塑造出优秀的个人。</a:t>
            </a:r>
            <a:endParaRPr lang="zh-CN" altLang="en-US" sz="1400" dirty="0">
              <a:solidFill>
                <a:schemeClr val="bg1"/>
              </a:solidFill>
              <a:effectLst>
                <a:outerShdw blurRad="38100" dist="38100" dir="2700000" algn="tl">
                  <a:srgbClr val="000000">
                    <a:alpha val="43137"/>
                  </a:srgbClr>
                </a:outerShdw>
              </a:effectLst>
              <a:cs typeface="+mn-ea"/>
              <a:sym typeface="+mn-lt"/>
            </a:endParaRPr>
          </a:p>
        </p:txBody>
      </p:sp>
      <p:sp>
        <p:nvSpPr>
          <p:cNvPr id="43" name="矩形 42"/>
          <p:cNvSpPr/>
          <p:nvPr/>
        </p:nvSpPr>
        <p:spPr>
          <a:xfrm>
            <a:off x="7956362" y="4569167"/>
            <a:ext cx="2477637" cy="700576"/>
          </a:xfrm>
          <a:prstGeom prst="rect">
            <a:avLst/>
          </a:prstGeom>
        </p:spPr>
        <p:txBody>
          <a:bodyPr wrap="square">
            <a:spAutoFit/>
          </a:bodyPr>
          <a:lstStyle/>
          <a:p>
            <a:pPr algn="ctr">
              <a:lnSpc>
                <a:spcPct val="150000"/>
              </a:lnSpc>
            </a:pPr>
            <a:r>
              <a:rPr lang="zh-CN" altLang="en-US" sz="1400" dirty="0">
                <a:solidFill>
                  <a:schemeClr val="tx1">
                    <a:lumMod val="75000"/>
                    <a:lumOff val="25000"/>
                  </a:schemeClr>
                </a:solidFill>
                <a:cs typeface="+mn-ea"/>
                <a:sym typeface="+mn-lt"/>
              </a:rPr>
              <a:t>没有完美的个人，只有完美的团队能做出完美的事业。</a:t>
            </a:r>
            <a:endParaRPr lang="zh-CN" altLang="en-US" sz="1400" dirty="0">
              <a:solidFill>
                <a:schemeClr val="tx1">
                  <a:lumMod val="75000"/>
                  <a:lumOff val="25000"/>
                </a:schemeClr>
              </a:solidFill>
              <a:cs typeface="+mn-ea"/>
              <a:sym typeface="+mn-lt"/>
            </a:endParaRPr>
          </a:p>
        </p:txBody>
      </p:sp>
      <p:sp>
        <p:nvSpPr>
          <p:cNvPr id="21" name="TextBox 20"/>
          <p:cNvSpPr txBox="1"/>
          <p:nvPr/>
        </p:nvSpPr>
        <p:spPr>
          <a:xfrm>
            <a:off x="1750982" y="668877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endParaRPr kumimoji="0" lang="en-US" altLang="zh-CN" sz="100" b="0" i="0" u="none" strike="noStrike" kern="0" cap="none" spc="0" normalizeH="0" baseline="0" noProof="0" dirty="0" smtClean="0">
              <a:ln>
                <a:noFill/>
              </a:ln>
              <a:solidFill>
                <a:schemeClr val="bg1"/>
              </a:solidFill>
              <a:effectLst/>
              <a:uLnTx/>
              <a:uFillTx/>
            </a:endParaRPr>
          </a:p>
        </p:txBody>
      </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36000">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14:bounceEnd="36000">
                                          <p:cBhvr additive="base">
                                            <p:cTn id="7" dur="500" fill="hold"/>
                                            <p:tgtEl>
                                              <p:spTgt spid="24"/>
                                            </p:tgtEl>
                                            <p:attrNameLst>
                                              <p:attrName>ppt_x</p:attrName>
                                            </p:attrNameLst>
                                          </p:cBhvr>
                                          <p:tavLst>
                                            <p:tav tm="0">
                                              <p:val>
                                                <p:strVal val="0-#ppt_w/2"/>
                                              </p:val>
                                            </p:tav>
                                            <p:tav tm="100000">
                                              <p:val>
                                                <p:strVal val="#ppt_x"/>
                                              </p:val>
                                            </p:tav>
                                          </p:tavLst>
                                        </p:anim>
                                        <p:anim calcmode="lin" valueType="num" p14:bounceEnd="36000">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 calcmode="lin" valueType="num">
                                          <p:cBhvr>
                                            <p:cTn id="14" dur="500" fill="hold"/>
                                            <p:tgtEl>
                                              <p:spTgt spid="3"/>
                                            </p:tgtEl>
                                            <p:attrNameLst>
                                              <p:attrName>style.rotation</p:attrName>
                                            </p:attrNameLst>
                                          </p:cBhvr>
                                          <p:tavLst>
                                            <p:tav tm="0">
                                              <p:val>
                                                <p:fltVal val="360"/>
                                              </p:val>
                                            </p:tav>
                                            <p:tav tm="100000">
                                              <p:val>
                                                <p:fltVal val="0"/>
                                              </p:val>
                                            </p:tav>
                                          </p:tavLst>
                                        </p:anim>
                                        <p:animEffect transition="in" filter="fade">
                                          <p:cBhvr>
                                            <p:cTn id="15" dur="500"/>
                                            <p:tgtEl>
                                              <p:spTgt spid="3"/>
                                            </p:tgtEl>
                                          </p:cBhvr>
                                        </p:animEffect>
                                      </p:childTnLst>
                                    </p:cTn>
                                  </p:par>
                                </p:childTnLst>
                              </p:cTn>
                            </p:par>
                            <p:par>
                              <p:cTn id="16" fill="hold">
                                <p:stCondLst>
                                  <p:cond delay="1000"/>
                                </p:stCondLst>
                                <p:childTnLst>
                                  <p:par>
                                    <p:cTn id="17" presetID="2" presetClass="entr" presetSubtype="2" fill="hold" grpId="0" nodeType="afterEffect" p14:presetBounceEnd="42000">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14:bounceEnd="42000">
                                          <p:cBhvr additive="base">
                                            <p:cTn id="19" dur="500" fill="hold"/>
                                            <p:tgtEl>
                                              <p:spTgt spid="6"/>
                                            </p:tgtEl>
                                            <p:attrNameLst>
                                              <p:attrName>ppt_x</p:attrName>
                                            </p:attrNameLst>
                                          </p:cBhvr>
                                          <p:tavLst>
                                            <p:tav tm="0">
                                              <p:val>
                                                <p:strVal val="1+#ppt_w/2"/>
                                              </p:val>
                                            </p:tav>
                                            <p:tav tm="100000">
                                              <p:val>
                                                <p:strVal val="#ppt_x"/>
                                              </p:val>
                                            </p:tav>
                                          </p:tavLst>
                                        </p:anim>
                                        <p:anim calcmode="lin" valueType="num" p14:bounceEnd="42000">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2" presetClass="entr" presetSubtype="2" fill="hold" grpId="0" nodeType="afterEffect" p14:presetBounceEnd="42000">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14:bounceEnd="42000">
                                          <p:cBhvr additive="base">
                                            <p:cTn id="28" dur="500" fill="hold"/>
                                            <p:tgtEl>
                                              <p:spTgt spid="42"/>
                                            </p:tgtEl>
                                            <p:attrNameLst>
                                              <p:attrName>ppt_x</p:attrName>
                                            </p:attrNameLst>
                                          </p:cBhvr>
                                          <p:tavLst>
                                            <p:tav tm="0">
                                              <p:val>
                                                <p:strVal val="1+#ppt_w/2"/>
                                              </p:val>
                                            </p:tav>
                                            <p:tav tm="100000">
                                              <p:val>
                                                <p:strVal val="#ppt_x"/>
                                              </p:val>
                                            </p:tav>
                                          </p:tavLst>
                                        </p:anim>
                                        <p:anim calcmode="lin" valueType="num" p14:bounceEnd="42000">
                                          <p:cBhvr additive="base">
                                            <p:cTn id="29" dur="500" fill="hold"/>
                                            <p:tgtEl>
                                              <p:spTgt spid="42"/>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6" grpId="0" animBg="1"/>
          <p:bldP spid="42" grpId="0" animBg="1"/>
          <p:bldP spid="7" grpId="0"/>
          <p:bldP spid="4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 calcmode="lin" valueType="num">
                                          <p:cBhvr>
                                            <p:cTn id="14" dur="500" fill="hold"/>
                                            <p:tgtEl>
                                              <p:spTgt spid="3"/>
                                            </p:tgtEl>
                                            <p:attrNameLst>
                                              <p:attrName>style.rotation</p:attrName>
                                            </p:attrNameLst>
                                          </p:cBhvr>
                                          <p:tavLst>
                                            <p:tav tm="0">
                                              <p:val>
                                                <p:fltVal val="360"/>
                                              </p:val>
                                            </p:tav>
                                            <p:tav tm="100000">
                                              <p:val>
                                                <p:fltVal val="0"/>
                                              </p:val>
                                            </p:tav>
                                          </p:tavLst>
                                        </p:anim>
                                        <p:animEffect transition="in" filter="fade">
                                          <p:cBhvr>
                                            <p:cTn id="15" dur="500"/>
                                            <p:tgtEl>
                                              <p:spTgt spid="3"/>
                                            </p:tgtEl>
                                          </p:cBhvr>
                                        </p:animEffect>
                                      </p:childTnLst>
                                    </p:cTn>
                                  </p:par>
                                </p:childTnLst>
                              </p:cTn>
                            </p:par>
                            <p:par>
                              <p:cTn id="16" fill="hold">
                                <p:stCondLst>
                                  <p:cond delay="1000"/>
                                </p:stCondLst>
                                <p:childTnLst>
                                  <p:par>
                                    <p:cTn id="17" presetID="2" presetClass="entr" presetSubtype="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2" presetClass="entr" presetSubtype="2"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additive="base">
                                            <p:cTn id="28" dur="500" fill="hold"/>
                                            <p:tgtEl>
                                              <p:spTgt spid="42"/>
                                            </p:tgtEl>
                                            <p:attrNameLst>
                                              <p:attrName>ppt_x</p:attrName>
                                            </p:attrNameLst>
                                          </p:cBhvr>
                                          <p:tavLst>
                                            <p:tav tm="0">
                                              <p:val>
                                                <p:strVal val="1+#ppt_w/2"/>
                                              </p:val>
                                            </p:tav>
                                            <p:tav tm="100000">
                                              <p:val>
                                                <p:strVal val="#ppt_x"/>
                                              </p:val>
                                            </p:tav>
                                          </p:tavLst>
                                        </p:anim>
                                        <p:anim calcmode="lin" valueType="num">
                                          <p:cBhvr additive="base">
                                            <p:cTn id="29" dur="500" fill="hold"/>
                                            <p:tgtEl>
                                              <p:spTgt spid="42"/>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6" grpId="0" animBg="1"/>
          <p:bldP spid="42" grpId="0" animBg="1"/>
          <p:bldP spid="7" grpId="0"/>
          <p:bldP spid="43"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222422" y="196413"/>
            <a:ext cx="4043755" cy="523220"/>
          </a:xfrm>
          <a:prstGeom prst="rect">
            <a:avLst/>
          </a:prstGeom>
          <a:noFill/>
        </p:spPr>
        <p:txBody>
          <a:bodyPr wrap="square" rtlCol="0">
            <a:spAutoFit/>
          </a:bodyPr>
          <a:lstStyle/>
          <a:p>
            <a:pPr lvl="0"/>
            <a:r>
              <a:rPr lang="zh-CN" altLang="en-US" sz="2800" dirty="0">
                <a:solidFill>
                  <a:srgbClr val="857961"/>
                </a:solidFill>
                <a:cs typeface="+mn-ea"/>
                <a:sym typeface="+mn-lt"/>
              </a:rPr>
              <a:t>为什么要建立团队呢？</a:t>
            </a:r>
            <a:endParaRPr lang="zh-CN" altLang="en-US" sz="2800" dirty="0">
              <a:solidFill>
                <a:srgbClr val="857961"/>
              </a:solidFill>
              <a:cs typeface="+mn-ea"/>
              <a:sym typeface="+mn-lt"/>
            </a:endParaRPr>
          </a:p>
        </p:txBody>
      </p:sp>
      <p:sp>
        <p:nvSpPr>
          <p:cNvPr id="3" name="椭圆 2"/>
          <p:cNvSpPr/>
          <p:nvPr/>
        </p:nvSpPr>
        <p:spPr>
          <a:xfrm>
            <a:off x="1666549" y="1058031"/>
            <a:ext cx="834190" cy="834190"/>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effectLst>
                  <a:outerShdw blurRad="38100" dist="38100" dir="2700000" algn="tl">
                    <a:srgbClr val="000000">
                      <a:alpha val="43137"/>
                    </a:srgbClr>
                  </a:outerShdw>
                </a:effectLst>
                <a:cs typeface="+mn-ea"/>
                <a:sym typeface="+mn-lt"/>
              </a:rPr>
              <a:t>01</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30" name="椭圆 29"/>
          <p:cNvSpPr/>
          <p:nvPr/>
        </p:nvSpPr>
        <p:spPr>
          <a:xfrm>
            <a:off x="9871027" y="2171458"/>
            <a:ext cx="834190" cy="834190"/>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effectLst>
                  <a:outerShdw blurRad="38100" dist="38100" dir="2700000" algn="tl">
                    <a:srgbClr val="000000">
                      <a:alpha val="43137"/>
                    </a:srgbClr>
                  </a:outerShdw>
                </a:effectLst>
                <a:cs typeface="+mn-ea"/>
                <a:sym typeface="+mn-lt"/>
              </a:rPr>
              <a:t>02</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49" name="椭圆 48"/>
          <p:cNvSpPr/>
          <p:nvPr/>
        </p:nvSpPr>
        <p:spPr>
          <a:xfrm>
            <a:off x="1666549" y="3199127"/>
            <a:ext cx="834190" cy="834190"/>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effectLst>
                  <a:outerShdw blurRad="38100" dist="38100" dir="2700000" algn="tl">
                    <a:srgbClr val="000000">
                      <a:alpha val="43137"/>
                    </a:srgbClr>
                  </a:outerShdw>
                </a:effectLst>
                <a:cs typeface="+mn-ea"/>
                <a:sym typeface="+mn-lt"/>
              </a:rPr>
              <a:t>03</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51" name="椭圆 50"/>
          <p:cNvSpPr/>
          <p:nvPr/>
        </p:nvSpPr>
        <p:spPr>
          <a:xfrm>
            <a:off x="9871027" y="4312554"/>
            <a:ext cx="834190" cy="834190"/>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effectLst>
                  <a:outerShdw blurRad="38100" dist="38100" dir="2700000" algn="tl">
                    <a:srgbClr val="000000">
                      <a:alpha val="43137"/>
                    </a:srgbClr>
                  </a:outerShdw>
                </a:effectLst>
                <a:cs typeface="+mn-ea"/>
                <a:sym typeface="+mn-lt"/>
              </a:rPr>
              <a:t>04</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sp>
        <p:nvSpPr>
          <p:cNvPr id="55" name="椭圆 54"/>
          <p:cNvSpPr/>
          <p:nvPr/>
        </p:nvSpPr>
        <p:spPr>
          <a:xfrm>
            <a:off x="1666549" y="5340223"/>
            <a:ext cx="834190" cy="834190"/>
          </a:xfrm>
          <a:prstGeom prst="ellipse">
            <a:avLst/>
          </a:prstGeom>
          <a:solidFill>
            <a:srgbClr val="857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bg1"/>
                </a:solidFill>
                <a:effectLst>
                  <a:outerShdw blurRad="38100" dist="38100" dir="2700000" algn="tl">
                    <a:srgbClr val="000000">
                      <a:alpha val="43137"/>
                    </a:srgbClr>
                  </a:outerShdw>
                </a:effectLst>
                <a:cs typeface="+mn-ea"/>
                <a:sym typeface="+mn-lt"/>
              </a:rPr>
              <a:t>05</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nvGrpSpPr>
          <p:cNvPr id="2" name="组合 1"/>
          <p:cNvGrpSpPr/>
          <p:nvPr/>
        </p:nvGrpSpPr>
        <p:grpSpPr>
          <a:xfrm>
            <a:off x="2500739" y="1135979"/>
            <a:ext cx="7431154" cy="723026"/>
            <a:chOff x="2500739" y="1135979"/>
            <a:chExt cx="7431154" cy="723026"/>
          </a:xfrm>
        </p:grpSpPr>
        <p:sp>
          <p:nvSpPr>
            <p:cNvPr id="4" name="平行四边形 3"/>
            <p:cNvSpPr/>
            <p:nvPr/>
          </p:nvSpPr>
          <p:spPr>
            <a:xfrm>
              <a:off x="2500739" y="1135979"/>
              <a:ext cx="7431154" cy="723026"/>
            </a:xfrm>
            <a:prstGeom prst="parallelogram">
              <a:avLst/>
            </a:prstGeom>
            <a:noFill/>
            <a:ln w="285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2738252" y="1308927"/>
              <a:ext cx="3980577" cy="369332"/>
            </a:xfrm>
            <a:prstGeom prst="rect">
              <a:avLst/>
            </a:prstGeom>
          </p:spPr>
          <p:txBody>
            <a:bodyPr wrap="none">
              <a:spAutoFit/>
            </a:bodyPr>
            <a:lstStyle/>
            <a:p>
              <a:r>
                <a:rPr lang="zh-CN" altLang="en-US" b="1" dirty="0">
                  <a:solidFill>
                    <a:schemeClr val="tx1">
                      <a:lumMod val="75000"/>
                      <a:lumOff val="25000"/>
                    </a:schemeClr>
                  </a:solidFill>
                  <a:cs typeface="+mn-ea"/>
                  <a:sym typeface="+mn-lt"/>
                </a:rPr>
                <a:t>提高士气，创造积极向上的工作氛围</a:t>
              </a:r>
              <a:endParaRPr lang="zh-CN" altLang="en-US" b="1" dirty="0">
                <a:solidFill>
                  <a:schemeClr val="tx1">
                    <a:lumMod val="75000"/>
                    <a:lumOff val="25000"/>
                  </a:schemeClr>
                </a:solidFill>
                <a:cs typeface="+mn-ea"/>
                <a:sym typeface="+mn-lt"/>
              </a:endParaRPr>
            </a:p>
          </p:txBody>
        </p:sp>
      </p:grpSp>
      <p:grpSp>
        <p:nvGrpSpPr>
          <p:cNvPr id="9" name="组合 8"/>
          <p:cNvGrpSpPr/>
          <p:nvPr/>
        </p:nvGrpSpPr>
        <p:grpSpPr>
          <a:xfrm>
            <a:off x="2348339" y="2223135"/>
            <a:ext cx="7431154" cy="723026"/>
            <a:chOff x="2348339" y="2223135"/>
            <a:chExt cx="7431154" cy="723026"/>
          </a:xfrm>
        </p:grpSpPr>
        <p:sp>
          <p:nvSpPr>
            <p:cNvPr id="44" name="平行四边形 43"/>
            <p:cNvSpPr/>
            <p:nvPr/>
          </p:nvSpPr>
          <p:spPr>
            <a:xfrm>
              <a:off x="2348339" y="2223135"/>
              <a:ext cx="7431154" cy="723026"/>
            </a:xfrm>
            <a:prstGeom prst="parallelogram">
              <a:avLst/>
            </a:prstGeom>
            <a:noFill/>
            <a:ln w="285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矩形 56"/>
            <p:cNvSpPr/>
            <p:nvPr/>
          </p:nvSpPr>
          <p:spPr>
            <a:xfrm>
              <a:off x="3722056" y="2408771"/>
              <a:ext cx="5878532" cy="369332"/>
            </a:xfrm>
            <a:prstGeom prst="rect">
              <a:avLst/>
            </a:prstGeom>
          </p:spPr>
          <p:txBody>
            <a:bodyPr wrap="none">
              <a:spAutoFit/>
            </a:bodyPr>
            <a:lstStyle/>
            <a:p>
              <a:r>
                <a:rPr lang="zh-CN" altLang="en-US" b="1" dirty="0">
                  <a:solidFill>
                    <a:schemeClr val="tx1">
                      <a:lumMod val="75000"/>
                      <a:lumOff val="25000"/>
                    </a:schemeClr>
                  </a:solidFill>
                  <a:cs typeface="+mn-ea"/>
                  <a:sym typeface="+mn-lt"/>
                </a:rPr>
                <a:t>采用团队形式，使管理者得以脱身去做更多的战略规划</a:t>
              </a:r>
              <a:endParaRPr lang="zh-CN" altLang="en-US" b="1" dirty="0">
                <a:solidFill>
                  <a:schemeClr val="tx1">
                    <a:lumMod val="75000"/>
                    <a:lumOff val="25000"/>
                  </a:schemeClr>
                </a:solidFill>
                <a:cs typeface="+mn-ea"/>
                <a:sym typeface="+mn-lt"/>
              </a:endParaRPr>
            </a:p>
          </p:txBody>
        </p:sp>
      </p:grpSp>
      <p:grpSp>
        <p:nvGrpSpPr>
          <p:cNvPr id="7" name="组合 6"/>
          <p:cNvGrpSpPr/>
          <p:nvPr/>
        </p:nvGrpSpPr>
        <p:grpSpPr>
          <a:xfrm>
            <a:off x="2500739" y="3277075"/>
            <a:ext cx="7431154" cy="723026"/>
            <a:chOff x="2500739" y="3277075"/>
            <a:chExt cx="7431154" cy="723026"/>
          </a:xfrm>
        </p:grpSpPr>
        <p:sp>
          <p:nvSpPr>
            <p:cNvPr id="50" name="平行四边形 49"/>
            <p:cNvSpPr/>
            <p:nvPr/>
          </p:nvSpPr>
          <p:spPr>
            <a:xfrm>
              <a:off x="2500739" y="3277075"/>
              <a:ext cx="7431154" cy="723026"/>
            </a:xfrm>
            <a:prstGeom prst="parallelogram">
              <a:avLst/>
            </a:prstGeom>
            <a:noFill/>
            <a:ln w="285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矩形 57"/>
            <p:cNvSpPr/>
            <p:nvPr/>
          </p:nvSpPr>
          <p:spPr>
            <a:xfrm>
              <a:off x="2738252" y="3353770"/>
              <a:ext cx="6862336" cy="646331"/>
            </a:xfrm>
            <a:prstGeom prst="rect">
              <a:avLst/>
            </a:prstGeom>
          </p:spPr>
          <p:txBody>
            <a:bodyPr wrap="square">
              <a:spAutoFit/>
            </a:bodyPr>
            <a:lstStyle/>
            <a:p>
              <a:r>
                <a:rPr lang="zh-CN" altLang="en-US" b="1" dirty="0">
                  <a:solidFill>
                    <a:schemeClr val="tx1">
                      <a:lumMod val="75000"/>
                      <a:lumOff val="25000"/>
                    </a:schemeClr>
                  </a:solidFill>
                  <a:cs typeface="+mn-ea"/>
                  <a:sym typeface="+mn-lt"/>
                </a:rPr>
                <a:t>把一些决策权下放给团队，能使组织在作出决策方面具有更大的灵活性</a:t>
              </a:r>
              <a:endParaRPr lang="zh-CN" altLang="en-US" b="1" dirty="0">
                <a:solidFill>
                  <a:schemeClr val="tx1">
                    <a:lumMod val="75000"/>
                    <a:lumOff val="25000"/>
                  </a:schemeClr>
                </a:solidFill>
                <a:cs typeface="+mn-ea"/>
                <a:sym typeface="+mn-lt"/>
              </a:endParaRPr>
            </a:p>
          </p:txBody>
        </p:sp>
      </p:grpSp>
      <p:grpSp>
        <p:nvGrpSpPr>
          <p:cNvPr id="6" name="组合 5"/>
          <p:cNvGrpSpPr/>
          <p:nvPr/>
        </p:nvGrpSpPr>
        <p:grpSpPr>
          <a:xfrm>
            <a:off x="2348339" y="4364231"/>
            <a:ext cx="7431154" cy="723026"/>
            <a:chOff x="2348339" y="4364231"/>
            <a:chExt cx="7431154" cy="723026"/>
          </a:xfrm>
        </p:grpSpPr>
        <p:sp>
          <p:nvSpPr>
            <p:cNvPr id="52" name="平行四边形 51"/>
            <p:cNvSpPr/>
            <p:nvPr/>
          </p:nvSpPr>
          <p:spPr>
            <a:xfrm>
              <a:off x="2348339" y="4364231"/>
              <a:ext cx="7431154" cy="723026"/>
            </a:xfrm>
            <a:prstGeom prst="parallelogram">
              <a:avLst/>
            </a:prstGeom>
            <a:noFill/>
            <a:ln w="285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矩形 58"/>
            <p:cNvSpPr/>
            <p:nvPr/>
          </p:nvSpPr>
          <p:spPr>
            <a:xfrm>
              <a:off x="2738252" y="4429097"/>
              <a:ext cx="6862336" cy="646331"/>
            </a:xfrm>
            <a:prstGeom prst="rect">
              <a:avLst/>
            </a:prstGeom>
          </p:spPr>
          <p:txBody>
            <a:bodyPr wrap="square">
              <a:spAutoFit/>
            </a:bodyPr>
            <a:lstStyle/>
            <a:p>
              <a:pPr algn="r"/>
              <a:r>
                <a:rPr lang="zh-CN" altLang="en-US" b="1" dirty="0">
                  <a:solidFill>
                    <a:schemeClr val="tx1">
                      <a:lumMod val="75000"/>
                      <a:lumOff val="25000"/>
                    </a:schemeClr>
                  </a:solidFill>
                  <a:cs typeface="+mn-ea"/>
                  <a:sym typeface="+mn-lt"/>
                </a:rPr>
                <a:t>由风格各异的个体组成的团队所作出的决策要比单个个体的决策更有创意</a:t>
              </a:r>
              <a:endParaRPr lang="zh-CN" altLang="en-US" b="1" dirty="0">
                <a:solidFill>
                  <a:schemeClr val="tx1">
                    <a:lumMod val="75000"/>
                    <a:lumOff val="25000"/>
                  </a:schemeClr>
                </a:solidFill>
                <a:cs typeface="+mn-ea"/>
                <a:sym typeface="+mn-lt"/>
              </a:endParaRPr>
            </a:p>
          </p:txBody>
        </p:sp>
      </p:grpSp>
      <p:grpSp>
        <p:nvGrpSpPr>
          <p:cNvPr id="5" name="组合 4"/>
          <p:cNvGrpSpPr/>
          <p:nvPr/>
        </p:nvGrpSpPr>
        <p:grpSpPr>
          <a:xfrm>
            <a:off x="2500739" y="5418171"/>
            <a:ext cx="7431154" cy="723026"/>
            <a:chOff x="2500739" y="5418171"/>
            <a:chExt cx="7431154" cy="723026"/>
          </a:xfrm>
        </p:grpSpPr>
        <p:sp>
          <p:nvSpPr>
            <p:cNvPr id="56" name="平行四边形 55"/>
            <p:cNvSpPr/>
            <p:nvPr/>
          </p:nvSpPr>
          <p:spPr>
            <a:xfrm>
              <a:off x="2500739" y="5418171"/>
              <a:ext cx="7431154" cy="723026"/>
            </a:xfrm>
            <a:prstGeom prst="parallelogram">
              <a:avLst/>
            </a:prstGeom>
            <a:noFill/>
            <a:ln w="28575">
              <a:solidFill>
                <a:srgbClr val="8579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0" name="矩形 59"/>
            <p:cNvSpPr/>
            <p:nvPr/>
          </p:nvSpPr>
          <p:spPr>
            <a:xfrm>
              <a:off x="2738252" y="5491987"/>
              <a:ext cx="6862336" cy="646331"/>
            </a:xfrm>
            <a:prstGeom prst="rect">
              <a:avLst/>
            </a:prstGeom>
          </p:spPr>
          <p:txBody>
            <a:bodyPr wrap="square">
              <a:spAutoFit/>
            </a:bodyPr>
            <a:lstStyle/>
            <a:p>
              <a:r>
                <a:rPr lang="zh-CN" altLang="en-US" b="1" dirty="0">
                  <a:solidFill>
                    <a:schemeClr val="tx1">
                      <a:lumMod val="75000"/>
                      <a:lumOff val="25000"/>
                    </a:schemeClr>
                  </a:solidFill>
                  <a:cs typeface="+mn-ea"/>
                  <a:sym typeface="+mn-lt"/>
                </a:rPr>
                <a:t>通过分工与协作，充分发挥团队个人能力，可以减少浪费，提高工作效率和质量</a:t>
              </a:r>
              <a:endParaRPr lang="zh-CN" altLang="en-US" b="1" dirty="0">
                <a:solidFill>
                  <a:schemeClr val="tx1">
                    <a:lumMod val="75000"/>
                    <a:lumOff val="25000"/>
                  </a:schemeClr>
                </a:solidFill>
                <a:cs typeface="+mn-ea"/>
                <a:sym typeface="+mn-lt"/>
              </a:endParaRPr>
            </a:p>
          </p:txBody>
        </p:sp>
      </p:grpSp>
    </p:spTree>
  </p:cSld>
  <p:clrMapOvr>
    <a:masterClrMapping/>
  </p:clrMapOvr>
  <p:transition spd="slow" advTm="4000">
    <p:wip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14:presetBounceEnd="48000">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14:bounceEnd="48000">
                                          <p:cBhvr additive="base">
                                            <p:cTn id="7" dur="500" fill="hold"/>
                                            <p:tgtEl>
                                              <p:spTgt spid="24"/>
                                            </p:tgtEl>
                                            <p:attrNameLst>
                                              <p:attrName>ppt_x</p:attrName>
                                            </p:attrNameLst>
                                          </p:cBhvr>
                                          <p:tavLst>
                                            <p:tav tm="0">
                                              <p:val>
                                                <p:strVal val="0-#ppt_w/2"/>
                                              </p:val>
                                            </p:tav>
                                            <p:tav tm="100000">
                                              <p:val>
                                                <p:strVal val="#ppt_x"/>
                                              </p:val>
                                            </p:tav>
                                          </p:tavLst>
                                        </p:anim>
                                        <p:anim calcmode="lin" valueType="num" p14:bounceEnd="48000">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14:presetBounceEnd="42000">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14:bounceEnd="42000">
                                          <p:cBhvr additive="base">
                                            <p:cTn id="12" dur="500" fill="hold"/>
                                            <p:tgtEl>
                                              <p:spTgt spid="3"/>
                                            </p:tgtEl>
                                            <p:attrNameLst>
                                              <p:attrName>ppt_x</p:attrName>
                                            </p:attrNameLst>
                                          </p:cBhvr>
                                          <p:tavLst>
                                            <p:tav tm="0">
                                              <p:val>
                                                <p:strVal val="0-#ppt_w/2"/>
                                              </p:val>
                                            </p:tav>
                                            <p:tav tm="100000">
                                              <p:val>
                                                <p:strVal val="#ppt_x"/>
                                              </p:val>
                                            </p:tav>
                                          </p:tavLst>
                                        </p:anim>
                                        <p:anim calcmode="lin" valueType="num" p14:bounceEnd="42000">
                                          <p:cBhvr additive="base">
                                            <p:cTn id="13" dur="500" fill="hold"/>
                                            <p:tgtEl>
                                              <p:spTgt spid="3"/>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14:presetBounceEnd="42000">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14:bounceEnd="42000">
                                          <p:cBhvr additive="base">
                                            <p:cTn id="16" dur="500" fill="hold"/>
                                            <p:tgtEl>
                                              <p:spTgt spid="49"/>
                                            </p:tgtEl>
                                            <p:attrNameLst>
                                              <p:attrName>ppt_x</p:attrName>
                                            </p:attrNameLst>
                                          </p:cBhvr>
                                          <p:tavLst>
                                            <p:tav tm="0">
                                              <p:val>
                                                <p:strVal val="0-#ppt_w/2"/>
                                              </p:val>
                                            </p:tav>
                                            <p:tav tm="100000">
                                              <p:val>
                                                <p:strVal val="#ppt_x"/>
                                              </p:val>
                                            </p:tav>
                                          </p:tavLst>
                                        </p:anim>
                                        <p:anim calcmode="lin" valueType="num" p14:bounceEnd="42000">
                                          <p:cBhvr additive="base">
                                            <p:cTn id="17" dur="500" fill="hold"/>
                                            <p:tgtEl>
                                              <p:spTgt spid="49"/>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14:presetBounceEnd="42000">
                                      <p:stCondLst>
                                        <p:cond delay="0"/>
                                      </p:stCondLst>
                                      <p:childTnLst>
                                        <p:set>
                                          <p:cBhvr>
                                            <p:cTn id="19" dur="1" fill="hold">
                                              <p:stCondLst>
                                                <p:cond delay="0"/>
                                              </p:stCondLst>
                                            </p:cTn>
                                            <p:tgtEl>
                                              <p:spTgt spid="55"/>
                                            </p:tgtEl>
                                            <p:attrNameLst>
                                              <p:attrName>style.visibility</p:attrName>
                                            </p:attrNameLst>
                                          </p:cBhvr>
                                          <p:to>
                                            <p:strVal val="visible"/>
                                          </p:to>
                                        </p:set>
                                        <p:anim calcmode="lin" valueType="num" p14:bounceEnd="42000">
                                          <p:cBhvr additive="base">
                                            <p:cTn id="20" dur="500" fill="hold"/>
                                            <p:tgtEl>
                                              <p:spTgt spid="55"/>
                                            </p:tgtEl>
                                            <p:attrNameLst>
                                              <p:attrName>ppt_x</p:attrName>
                                            </p:attrNameLst>
                                          </p:cBhvr>
                                          <p:tavLst>
                                            <p:tav tm="0">
                                              <p:val>
                                                <p:strVal val="0-#ppt_w/2"/>
                                              </p:val>
                                            </p:tav>
                                            <p:tav tm="100000">
                                              <p:val>
                                                <p:strVal val="#ppt_x"/>
                                              </p:val>
                                            </p:tav>
                                          </p:tavLst>
                                        </p:anim>
                                        <p:anim calcmode="lin" valueType="num" p14:bounceEnd="42000">
                                          <p:cBhvr additive="base">
                                            <p:cTn id="21" dur="500" fill="hold"/>
                                            <p:tgtEl>
                                              <p:spTgt spid="55"/>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14:presetBounceEnd="42000">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14:bounceEnd="42000">
                                          <p:cBhvr additive="base">
                                            <p:cTn id="24" dur="500" fill="hold"/>
                                            <p:tgtEl>
                                              <p:spTgt spid="30"/>
                                            </p:tgtEl>
                                            <p:attrNameLst>
                                              <p:attrName>ppt_x</p:attrName>
                                            </p:attrNameLst>
                                          </p:cBhvr>
                                          <p:tavLst>
                                            <p:tav tm="0">
                                              <p:val>
                                                <p:strVal val="1+#ppt_w/2"/>
                                              </p:val>
                                            </p:tav>
                                            <p:tav tm="100000">
                                              <p:val>
                                                <p:strVal val="#ppt_x"/>
                                              </p:val>
                                            </p:tav>
                                          </p:tavLst>
                                        </p:anim>
                                        <p:anim calcmode="lin" valueType="num" p14:bounceEnd="42000">
                                          <p:cBhvr additive="base">
                                            <p:cTn id="25" dur="500" fill="hold"/>
                                            <p:tgtEl>
                                              <p:spTgt spid="30"/>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14:presetBounceEnd="42000">
                                      <p:stCondLst>
                                        <p:cond delay="0"/>
                                      </p:stCondLst>
                                      <p:childTnLst>
                                        <p:set>
                                          <p:cBhvr>
                                            <p:cTn id="27" dur="1" fill="hold">
                                              <p:stCondLst>
                                                <p:cond delay="0"/>
                                              </p:stCondLst>
                                            </p:cTn>
                                            <p:tgtEl>
                                              <p:spTgt spid="51"/>
                                            </p:tgtEl>
                                            <p:attrNameLst>
                                              <p:attrName>style.visibility</p:attrName>
                                            </p:attrNameLst>
                                          </p:cBhvr>
                                          <p:to>
                                            <p:strVal val="visible"/>
                                          </p:to>
                                        </p:set>
                                        <p:anim calcmode="lin" valueType="num" p14:bounceEnd="42000">
                                          <p:cBhvr additive="base">
                                            <p:cTn id="28" dur="500" fill="hold"/>
                                            <p:tgtEl>
                                              <p:spTgt spid="51"/>
                                            </p:tgtEl>
                                            <p:attrNameLst>
                                              <p:attrName>ppt_x</p:attrName>
                                            </p:attrNameLst>
                                          </p:cBhvr>
                                          <p:tavLst>
                                            <p:tav tm="0">
                                              <p:val>
                                                <p:strVal val="1+#ppt_w/2"/>
                                              </p:val>
                                            </p:tav>
                                            <p:tav tm="100000">
                                              <p:val>
                                                <p:strVal val="#ppt_x"/>
                                              </p:val>
                                            </p:tav>
                                          </p:tavLst>
                                        </p:anim>
                                        <p:anim calcmode="lin" valueType="num" p14:bounceEnd="42000">
                                          <p:cBhvr additive="base">
                                            <p:cTn id="29" dur="500" fill="hold"/>
                                            <p:tgtEl>
                                              <p:spTgt spid="51"/>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14:presetBounceEnd="42000">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14:bounceEnd="42000">
                                          <p:cBhvr additive="base">
                                            <p:cTn id="32" dur="500" fill="hold"/>
                                            <p:tgtEl>
                                              <p:spTgt spid="2"/>
                                            </p:tgtEl>
                                            <p:attrNameLst>
                                              <p:attrName>ppt_x</p:attrName>
                                            </p:attrNameLst>
                                          </p:cBhvr>
                                          <p:tavLst>
                                            <p:tav tm="0">
                                              <p:val>
                                                <p:strVal val="1+#ppt_w/2"/>
                                              </p:val>
                                            </p:tav>
                                            <p:tav tm="100000">
                                              <p:val>
                                                <p:strVal val="#ppt_x"/>
                                              </p:val>
                                            </p:tav>
                                          </p:tavLst>
                                        </p:anim>
                                        <p:anim calcmode="lin" valueType="num" p14:bounceEnd="42000">
                                          <p:cBhvr additive="base">
                                            <p:cTn id="33" dur="500" fill="hold"/>
                                            <p:tgtEl>
                                              <p:spTgt spid="2"/>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14:presetBounceEnd="42000">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14:bounceEnd="42000">
                                          <p:cBhvr additive="base">
                                            <p:cTn id="36" dur="500" fill="hold"/>
                                            <p:tgtEl>
                                              <p:spTgt spid="7"/>
                                            </p:tgtEl>
                                            <p:attrNameLst>
                                              <p:attrName>ppt_x</p:attrName>
                                            </p:attrNameLst>
                                          </p:cBhvr>
                                          <p:tavLst>
                                            <p:tav tm="0">
                                              <p:val>
                                                <p:strVal val="1+#ppt_w/2"/>
                                              </p:val>
                                            </p:tav>
                                            <p:tav tm="100000">
                                              <p:val>
                                                <p:strVal val="#ppt_x"/>
                                              </p:val>
                                            </p:tav>
                                          </p:tavLst>
                                        </p:anim>
                                        <p:anim calcmode="lin" valueType="num" p14:bounceEnd="42000">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14:presetBounceEnd="42000">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14:bounceEnd="42000">
                                          <p:cBhvr additive="base">
                                            <p:cTn id="40" dur="500" fill="hold"/>
                                            <p:tgtEl>
                                              <p:spTgt spid="5"/>
                                            </p:tgtEl>
                                            <p:attrNameLst>
                                              <p:attrName>ppt_x</p:attrName>
                                            </p:attrNameLst>
                                          </p:cBhvr>
                                          <p:tavLst>
                                            <p:tav tm="0">
                                              <p:val>
                                                <p:strVal val="1+#ppt_w/2"/>
                                              </p:val>
                                            </p:tav>
                                            <p:tav tm="100000">
                                              <p:val>
                                                <p:strVal val="#ppt_x"/>
                                              </p:val>
                                            </p:tav>
                                          </p:tavLst>
                                        </p:anim>
                                        <p:anim calcmode="lin" valueType="num" p14:bounceEnd="42000">
                                          <p:cBhvr additive="base">
                                            <p:cTn id="41" dur="500" fill="hold"/>
                                            <p:tgtEl>
                                              <p:spTgt spid="5"/>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14:presetBounceEnd="42000">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14:bounceEnd="42000">
                                          <p:cBhvr additive="base">
                                            <p:cTn id="44" dur="500" fill="hold"/>
                                            <p:tgtEl>
                                              <p:spTgt spid="9"/>
                                            </p:tgtEl>
                                            <p:attrNameLst>
                                              <p:attrName>ppt_x</p:attrName>
                                            </p:attrNameLst>
                                          </p:cBhvr>
                                          <p:tavLst>
                                            <p:tav tm="0">
                                              <p:val>
                                                <p:strVal val="0-#ppt_w/2"/>
                                              </p:val>
                                            </p:tav>
                                            <p:tav tm="100000">
                                              <p:val>
                                                <p:strVal val="#ppt_x"/>
                                              </p:val>
                                            </p:tav>
                                          </p:tavLst>
                                        </p:anim>
                                        <p:anim calcmode="lin" valueType="num" p14:bounceEnd="42000">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14:presetBounceEnd="42000">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14:bounceEnd="42000">
                                          <p:cBhvr additive="base">
                                            <p:cTn id="48" dur="500" fill="hold"/>
                                            <p:tgtEl>
                                              <p:spTgt spid="6"/>
                                            </p:tgtEl>
                                            <p:attrNameLst>
                                              <p:attrName>ppt_x</p:attrName>
                                            </p:attrNameLst>
                                          </p:cBhvr>
                                          <p:tavLst>
                                            <p:tav tm="0">
                                              <p:val>
                                                <p:strVal val="0-#ppt_w/2"/>
                                              </p:val>
                                            </p:tav>
                                            <p:tav tm="100000">
                                              <p:val>
                                                <p:strVal val="#ppt_x"/>
                                              </p:val>
                                            </p:tav>
                                          </p:tavLst>
                                        </p:anim>
                                        <p:anim calcmode="lin" valueType="num" p14:bounceEnd="42000">
                                          <p:cBhvr additive="base">
                                            <p:cTn id="4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animBg="1"/>
          <p:bldP spid="30" grpId="0" animBg="1"/>
          <p:bldP spid="49" grpId="0" animBg="1"/>
          <p:bldP spid="51" grpId="0" animBg="1"/>
          <p:bldP spid="55" grpId="0" animBg="1"/>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500" fill="hold"/>
                                            <p:tgtEl>
                                              <p:spTgt spid="49"/>
                                            </p:tgtEl>
                                            <p:attrNameLst>
                                              <p:attrName>ppt_x</p:attrName>
                                            </p:attrNameLst>
                                          </p:cBhvr>
                                          <p:tavLst>
                                            <p:tav tm="0">
                                              <p:val>
                                                <p:strVal val="0-#ppt_w/2"/>
                                              </p:val>
                                            </p:tav>
                                            <p:tav tm="100000">
                                              <p:val>
                                                <p:strVal val="#ppt_x"/>
                                              </p:val>
                                            </p:tav>
                                          </p:tavLst>
                                        </p:anim>
                                        <p:anim calcmode="lin" valueType="num">
                                          <p:cBhvr additive="base">
                                            <p:cTn id="17" dur="500" fill="hold"/>
                                            <p:tgtEl>
                                              <p:spTgt spid="49"/>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55"/>
                                            </p:tgtEl>
                                            <p:attrNameLst>
                                              <p:attrName>style.visibility</p:attrName>
                                            </p:attrNameLst>
                                          </p:cBhvr>
                                          <p:to>
                                            <p:strVal val="visible"/>
                                          </p:to>
                                        </p:set>
                                        <p:anim calcmode="lin" valueType="num">
                                          <p:cBhvr additive="base">
                                            <p:cTn id="20" dur="500" fill="hold"/>
                                            <p:tgtEl>
                                              <p:spTgt spid="55"/>
                                            </p:tgtEl>
                                            <p:attrNameLst>
                                              <p:attrName>ppt_x</p:attrName>
                                            </p:attrNameLst>
                                          </p:cBhvr>
                                          <p:tavLst>
                                            <p:tav tm="0">
                                              <p:val>
                                                <p:strVal val="0-#ppt_w/2"/>
                                              </p:val>
                                            </p:tav>
                                            <p:tav tm="100000">
                                              <p:val>
                                                <p:strVal val="#ppt_x"/>
                                              </p:val>
                                            </p:tav>
                                          </p:tavLst>
                                        </p:anim>
                                        <p:anim calcmode="lin" valueType="num">
                                          <p:cBhvr additive="base">
                                            <p:cTn id="21" dur="500" fill="hold"/>
                                            <p:tgtEl>
                                              <p:spTgt spid="55"/>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1+#ppt_w/2"/>
                                              </p:val>
                                            </p:tav>
                                            <p:tav tm="100000">
                                              <p:val>
                                                <p:strVal val="#ppt_x"/>
                                              </p:val>
                                            </p:tav>
                                          </p:tavLst>
                                        </p:anim>
                                        <p:anim calcmode="lin" valueType="num">
                                          <p:cBhvr additive="base">
                                            <p:cTn id="25" dur="500" fill="hold"/>
                                            <p:tgtEl>
                                              <p:spTgt spid="30"/>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51"/>
                                            </p:tgtEl>
                                            <p:attrNameLst>
                                              <p:attrName>style.visibility</p:attrName>
                                            </p:attrNameLst>
                                          </p:cBhvr>
                                          <p:to>
                                            <p:strVal val="visible"/>
                                          </p:to>
                                        </p:set>
                                        <p:anim calcmode="lin" valueType="num">
                                          <p:cBhvr additive="base">
                                            <p:cTn id="28" dur="500" fill="hold"/>
                                            <p:tgtEl>
                                              <p:spTgt spid="51"/>
                                            </p:tgtEl>
                                            <p:attrNameLst>
                                              <p:attrName>ppt_x</p:attrName>
                                            </p:attrNameLst>
                                          </p:cBhvr>
                                          <p:tavLst>
                                            <p:tav tm="0">
                                              <p:val>
                                                <p:strVal val="1+#ppt_w/2"/>
                                              </p:val>
                                            </p:tav>
                                            <p:tav tm="100000">
                                              <p:val>
                                                <p:strVal val="#ppt_x"/>
                                              </p:val>
                                            </p:tav>
                                          </p:tavLst>
                                        </p:anim>
                                        <p:anim calcmode="lin" valueType="num">
                                          <p:cBhvr additive="base">
                                            <p:cTn id="29" dur="500" fill="hold"/>
                                            <p:tgtEl>
                                              <p:spTgt spid="51"/>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1+#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additive="base">
                                            <p:cTn id="40" dur="500" fill="hold"/>
                                            <p:tgtEl>
                                              <p:spTgt spid="5"/>
                                            </p:tgtEl>
                                            <p:attrNameLst>
                                              <p:attrName>ppt_x</p:attrName>
                                            </p:attrNameLst>
                                          </p:cBhvr>
                                          <p:tavLst>
                                            <p:tav tm="0">
                                              <p:val>
                                                <p:strVal val="1+#ppt_w/2"/>
                                              </p:val>
                                            </p:tav>
                                            <p:tav tm="100000">
                                              <p:val>
                                                <p:strVal val="#ppt_x"/>
                                              </p:val>
                                            </p:tav>
                                          </p:tavLst>
                                        </p:anim>
                                        <p:anim calcmode="lin" valueType="num">
                                          <p:cBhvr additive="base">
                                            <p:cTn id="41" dur="500" fill="hold"/>
                                            <p:tgtEl>
                                              <p:spTgt spid="5"/>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0-#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fill="hold"/>
                                            <p:tgtEl>
                                              <p:spTgt spid="6"/>
                                            </p:tgtEl>
                                            <p:attrNameLst>
                                              <p:attrName>ppt_x</p:attrName>
                                            </p:attrNameLst>
                                          </p:cBhvr>
                                          <p:tavLst>
                                            <p:tav tm="0">
                                              <p:val>
                                                <p:strVal val="0-#ppt_w/2"/>
                                              </p:val>
                                            </p:tav>
                                            <p:tav tm="100000">
                                              <p:val>
                                                <p:strVal val="#ppt_x"/>
                                              </p:val>
                                            </p:tav>
                                          </p:tavLst>
                                        </p:anim>
                                        <p:anim calcmode="lin" valueType="num">
                                          <p:cBhvr additive="base">
                                            <p:cTn id="4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animBg="1"/>
          <p:bldP spid="30" grpId="0" animBg="1"/>
          <p:bldP spid="49" grpId="0" animBg="1"/>
          <p:bldP spid="51" grpId="0" animBg="1"/>
          <p:bldP spid="55" grpId="0" animBg="1"/>
        </p:bldLst>
      </p:timing>
    </mc:Fallback>
  </mc:AlternateContent>
</p:sld>
</file>

<file path=ppt/tags/tag1.xml><?xml version="1.0" encoding="utf-8"?>
<p:tagLst xmlns:p="http://schemas.openxmlformats.org/presentationml/2006/main">
  <p:tag name="ISPRING_PRESENTATION_TITLE" val="PowerPoint 演示文稿"/>
  <p:tag name="commondata" val="eyJoZGlkIjoiZGNhZmE2NDBkNDJkMTExZWJjNGYzYzk5NTUzODY3ZTQ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2lsr4k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3184</Words>
  <Application>WPS 演示</Application>
  <PresentationFormat>宽屏</PresentationFormat>
  <Paragraphs>456</Paragraphs>
  <Slides>28</Slides>
  <Notes>2</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28</vt:i4>
      </vt:variant>
    </vt:vector>
  </HeadingPairs>
  <TitlesOfParts>
    <vt:vector size="47" baseType="lpstr">
      <vt:lpstr>Arial</vt:lpstr>
      <vt:lpstr>宋体</vt:lpstr>
      <vt:lpstr>Wingdings</vt:lpstr>
      <vt:lpstr>三极极黑简体</vt:lpstr>
      <vt:lpstr>黑体</vt:lpstr>
      <vt:lpstr>Calibri</vt:lpstr>
      <vt:lpstr>字魂37号-波纹乖乖体</vt:lpstr>
      <vt:lpstr>微软雅黑</vt:lpstr>
      <vt:lpstr>Arial Unicode MS</vt:lpstr>
      <vt:lpstr>等线</vt:lpstr>
      <vt:lpstr>Gill Sans</vt:lpstr>
      <vt:lpstr>幼圆</vt:lpstr>
      <vt:lpstr>Meiryo</vt:lpstr>
      <vt:lpstr>Yu Gothic UI</vt:lpstr>
      <vt:lpstr>Arial Narrow</vt:lpstr>
      <vt:lpstr>Calibri Light</vt:lpstr>
      <vt:lpstr>Segoe Print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101</cp:revision>
  <dcterms:created xsi:type="dcterms:W3CDTF">2018-04-19T08:58:00Z</dcterms:created>
  <dcterms:modified xsi:type="dcterms:W3CDTF">2024-03-24T10:59:47Z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0129C8D5FBD54F03866619ED6D6B3EAD_13</vt:lpwstr>
  </property>
  <property fmtid="{D5CDD505-2E9C-101B-9397-08002B2CF9AE}" pid="3" name="KSOProductBuildVer">
    <vt:lpwstr>2052-12.1.0.16412</vt:lpwstr>
  </property>
</Properties>
</file>