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257" r:id="rId4"/>
    <p:sldId id="258" r:id="rId5"/>
    <p:sldId id="265" r:id="rId6"/>
    <p:sldId id="266" r:id="rId7"/>
    <p:sldId id="269" r:id="rId8"/>
    <p:sldId id="259" r:id="rId9"/>
    <p:sldId id="267" r:id="rId10"/>
    <p:sldId id="260" r:id="rId11"/>
    <p:sldId id="268" r:id="rId13"/>
    <p:sldId id="270" r:id="rId14"/>
    <p:sldId id="261" r:id="rId15"/>
    <p:sldId id="271" r:id="rId16"/>
    <p:sldId id="262" r:id="rId17"/>
    <p:sldId id="272" r:id="rId18"/>
    <p:sldId id="263" r:id="rId19"/>
    <p:sldId id="273" r:id="rId20"/>
    <p:sldId id="282" r:id="rId21"/>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showGuides="1">
      <p:cViewPr varScale="1">
        <p:scale>
          <a:sx n="108" d="100"/>
          <a:sy n="108" d="100"/>
        </p:scale>
        <p:origin x="714"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0B13A-3525-4C83-826E-D7EAAEF47BB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47029-08E6-4F30-A0BD-1BF1E067B4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4347029-08E6-4F30-A0BD-1BF1E067B4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91F7B93-E65D-49DF-930D-8DF52A954C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FF8A14-F6D5-4A94-A2EF-056582B197E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91F7B93-E65D-49DF-930D-8DF52A954C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FF8A14-F6D5-4A94-A2EF-056582B197E4}"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91F7B93-E65D-49DF-930D-8DF52A954C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FF8A14-F6D5-4A94-A2EF-056582B197E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91F7B93-E65D-49DF-930D-8DF52A954C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FF8A14-F6D5-4A94-A2EF-056582B197E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91F7B93-E65D-49DF-930D-8DF52A954C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FF8A14-F6D5-4A94-A2EF-056582B197E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91F7B93-E65D-49DF-930D-8DF52A954C0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FF8A14-F6D5-4A94-A2EF-056582B197E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91F7B93-E65D-49DF-930D-8DF52A954C0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FF8A14-F6D5-4A94-A2EF-056582B197E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91F7B93-E65D-49DF-930D-8DF52A954C0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FF8A14-F6D5-4A94-A2EF-056582B197E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F7B93-E65D-49DF-930D-8DF52A954C0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FF8A14-F6D5-4A94-A2EF-056582B197E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91F7B93-E65D-49DF-930D-8DF52A954C0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FF8A14-F6D5-4A94-A2EF-056582B197E4}"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91F7B93-E65D-49DF-930D-8DF52A954C0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FF8A14-F6D5-4A94-A2EF-056582B197E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雪地上&#10;&#10;描述已自动生成"/>
          <p:cNvPicPr>
            <a:picLocks noChangeAspect="1"/>
          </p:cNvPicPr>
          <p:nvPr userDrawn="1"/>
        </p:nvPicPr>
        <p:blipFill>
          <a:blip r:embed="rId12" cstate="email"/>
          <a:srcRect/>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F7B93-E65D-49DF-930D-8DF52A954C0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F8A14-F6D5-4A94-A2EF-056582B197E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email"/>
          <a:srcRect/>
          <a:stretch>
            <a:fillRect/>
          </a:stretch>
        </p:blipFill>
        <p:spPr>
          <a:xfrm>
            <a:off x="-1" y="0"/>
            <a:ext cx="12192001" cy="6858000"/>
          </a:xfrm>
          <a:prstGeom prst="rect">
            <a:avLst/>
          </a:prstGeom>
        </p:spPr>
      </p:pic>
      <p:grpSp>
        <p:nvGrpSpPr>
          <p:cNvPr id="55" name="组合 54"/>
          <p:cNvGrpSpPr/>
          <p:nvPr/>
        </p:nvGrpSpPr>
        <p:grpSpPr>
          <a:xfrm>
            <a:off x="2130287" y="996646"/>
            <a:ext cx="7931426" cy="2511010"/>
            <a:chOff x="2130287" y="1007441"/>
            <a:chExt cx="7931426" cy="2511010"/>
          </a:xfrm>
        </p:grpSpPr>
        <p:pic>
          <p:nvPicPr>
            <p:cNvPr id="20" name="图片 19" descr="卡通人物&#10;&#10;描述已自动生成"/>
            <p:cNvPicPr>
              <a:picLocks noChangeAspect="1"/>
            </p:cNvPicPr>
            <p:nvPr/>
          </p:nvPicPr>
          <p:blipFill>
            <a:blip r:embed="rId2" cstate="email"/>
            <a:stretch>
              <a:fillRect/>
            </a:stretch>
          </p:blipFill>
          <p:spPr>
            <a:xfrm>
              <a:off x="2130287" y="1007441"/>
              <a:ext cx="7931426" cy="2045630"/>
            </a:xfrm>
            <a:prstGeom prst="rect">
              <a:avLst/>
            </a:prstGeom>
          </p:spPr>
        </p:pic>
        <p:sp>
          <p:nvSpPr>
            <p:cNvPr id="30" name="矩形 29"/>
            <p:cNvSpPr/>
            <p:nvPr/>
          </p:nvSpPr>
          <p:spPr>
            <a:xfrm>
              <a:off x="2607066" y="3179897"/>
              <a:ext cx="2236510" cy="338554"/>
            </a:xfrm>
            <a:prstGeom prst="rect">
              <a:avLst/>
            </a:prstGeom>
          </p:spPr>
          <p:txBody>
            <a:bodyPr wrap="none">
              <a:spAutoFit/>
            </a:bodyPr>
            <a:lstStyle/>
            <a:p>
              <a:r>
                <a:rPr lang="zh-CN" altLang="en-US" sz="1600">
                  <a:latin typeface="方正大标宋简体" panose="03000509000000000000" pitchFamily="65" charset="-122"/>
                  <a:ea typeface="方正大标宋简体" panose="03000509000000000000" pitchFamily="65" charset="-122"/>
                </a:rPr>
                <a:t>实现中华民族伟大复兴</a:t>
              </a:r>
              <a:endParaRPr lang="zh-CN" altLang="en-US" sz="1600">
                <a:latin typeface="方正大标宋简体" panose="03000509000000000000" pitchFamily="65" charset="-122"/>
                <a:ea typeface="方正大标宋简体" panose="03000509000000000000" pitchFamily="65" charset="-122"/>
              </a:endParaRPr>
            </a:p>
          </p:txBody>
        </p:sp>
        <p:sp>
          <p:nvSpPr>
            <p:cNvPr id="31" name="矩形 30"/>
            <p:cNvSpPr/>
            <p:nvPr/>
          </p:nvSpPr>
          <p:spPr>
            <a:xfrm>
              <a:off x="5320355" y="3179897"/>
              <a:ext cx="3467616" cy="338554"/>
            </a:xfrm>
            <a:prstGeom prst="rect">
              <a:avLst/>
            </a:prstGeom>
          </p:spPr>
          <p:txBody>
            <a:bodyPr wrap="none">
              <a:spAutoFit/>
            </a:bodyPr>
            <a:lstStyle/>
            <a:p>
              <a:r>
                <a:rPr lang="zh-CN" altLang="en-US" sz="1600">
                  <a:latin typeface="方正大标宋简体" panose="03000509000000000000" pitchFamily="65" charset="-122"/>
                  <a:ea typeface="方正大标宋简体" panose="03000509000000000000" pitchFamily="65" charset="-122"/>
                </a:rPr>
                <a:t>就是中华民族近代以来最伟大的梦想</a:t>
              </a:r>
              <a:endParaRPr lang="zh-CN" altLang="en-US" sz="1600">
                <a:latin typeface="方正大标宋简体" panose="03000509000000000000" pitchFamily="65" charset="-122"/>
                <a:ea typeface="方正大标宋简体" panose="03000509000000000000" pitchFamily="65" charset="-122"/>
              </a:endParaRPr>
            </a:p>
          </p:txBody>
        </p:sp>
        <p:sp>
          <p:nvSpPr>
            <p:cNvPr id="41" name="星形: 五角 40"/>
            <p:cNvSpPr/>
            <p:nvPr/>
          </p:nvSpPr>
          <p:spPr>
            <a:xfrm>
              <a:off x="2235741" y="3224776"/>
              <a:ext cx="218975" cy="218975"/>
            </a:xfrm>
            <a:prstGeom prst="star5">
              <a:avLst>
                <a:gd name="adj" fmla="val 23033"/>
                <a:gd name="hf" fmla="val 105146"/>
                <a:gd name="vf" fmla="val 110557"/>
              </a:avLst>
            </a:prstGeom>
            <a:solidFill>
              <a:schemeClr val="bg1"/>
            </a:solid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星形: 五角 41"/>
            <p:cNvSpPr/>
            <p:nvPr/>
          </p:nvSpPr>
          <p:spPr>
            <a:xfrm>
              <a:off x="9634139" y="3224776"/>
              <a:ext cx="218975" cy="218975"/>
            </a:xfrm>
            <a:prstGeom prst="star5">
              <a:avLst>
                <a:gd name="adj" fmla="val 23033"/>
                <a:gd name="hf" fmla="val 105146"/>
                <a:gd name="vf" fmla="val 110557"/>
              </a:avLst>
            </a:prstGeom>
            <a:solidFill>
              <a:schemeClr val="bg1"/>
            </a:solid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2521341" y="3349174"/>
              <a:ext cx="133350" cy="0"/>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815570" y="3349174"/>
              <a:ext cx="504785" cy="0"/>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787971" y="3349174"/>
              <a:ext cx="766630" cy="0"/>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84733" y="1891578"/>
            <a:ext cx="10619623" cy="3432596"/>
            <a:chOff x="784733" y="1891578"/>
            <a:chExt cx="10619623" cy="3432596"/>
          </a:xfrm>
        </p:grpSpPr>
        <p:sp>
          <p:nvSpPr>
            <p:cNvPr id="17" name="矩形 16"/>
            <p:cNvSpPr/>
            <p:nvPr/>
          </p:nvSpPr>
          <p:spPr>
            <a:xfrm>
              <a:off x="5599904" y="1891578"/>
              <a:ext cx="5804452" cy="34325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1" cstate="email"/>
            <a:srcRect/>
            <a:stretch>
              <a:fillRect/>
            </a:stretch>
          </p:blipFill>
          <p:spPr>
            <a:xfrm>
              <a:off x="784733" y="1891578"/>
              <a:ext cx="4891771" cy="3432589"/>
            </a:xfrm>
            <a:prstGeom prst="rect">
              <a:avLst/>
            </a:prstGeom>
          </p:spPr>
        </p:pic>
      </p:grpSp>
      <p:grpSp>
        <p:nvGrpSpPr>
          <p:cNvPr id="9" name="组合 8"/>
          <p:cNvGrpSpPr/>
          <p:nvPr/>
        </p:nvGrpSpPr>
        <p:grpSpPr>
          <a:xfrm>
            <a:off x="0" y="10680"/>
            <a:ext cx="12192000" cy="554216"/>
            <a:chOff x="0" y="10680"/>
            <a:chExt cx="12192000" cy="554216"/>
          </a:xfrm>
        </p:grpSpPr>
        <p:cxnSp>
          <p:nvCxnSpPr>
            <p:cNvPr id="10" name="直接连接符 9"/>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cstate="email"/>
            <a:stretch>
              <a:fillRect/>
            </a:stretch>
          </p:blipFill>
          <p:spPr>
            <a:xfrm>
              <a:off x="10903663" y="146127"/>
              <a:ext cx="998777" cy="418769"/>
            </a:xfrm>
            <a:prstGeom prst="rect">
              <a:avLst/>
            </a:prstGeom>
          </p:spPr>
        </p:pic>
        <p:sp>
          <p:nvSpPr>
            <p:cNvPr id="12" name="椭圆 11"/>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基本路线</a:t>
              </a:r>
              <a:endParaRPr lang="zh-CN" altLang="en-US" sz="2000" b="1" spc="300">
                <a:solidFill>
                  <a:srgbClr val="000000"/>
                </a:solidFill>
                <a:latin typeface="+mn-ea"/>
              </a:endParaRPr>
            </a:p>
          </p:txBody>
        </p:sp>
        <p:sp>
          <p:nvSpPr>
            <p:cNvPr id="14" name="椭圆 13"/>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3</a:t>
              </a:r>
              <a:endParaRPr lang="zh-CN" altLang="en-US" sz="2800" b="1">
                <a:solidFill>
                  <a:schemeClr val="bg1"/>
                </a:solidFill>
              </a:endParaRPr>
            </a:p>
          </p:txBody>
        </p:sp>
      </p:grpSp>
      <p:sp>
        <p:nvSpPr>
          <p:cNvPr id="2" name="矩形 1"/>
          <p:cNvSpPr/>
          <p:nvPr/>
        </p:nvSpPr>
        <p:spPr>
          <a:xfrm>
            <a:off x="5963034" y="2453714"/>
            <a:ext cx="5441322" cy="2308324"/>
          </a:xfrm>
          <a:prstGeom prst="rect">
            <a:avLst/>
          </a:prstGeom>
        </p:spPr>
        <p:txBody>
          <a:bodyPr wrap="square">
            <a:spAutoFit/>
          </a:bodyPr>
          <a:lstStyle/>
          <a:p>
            <a:r>
              <a:rPr lang="zh-CN" altLang="en-US" sz="1600" dirty="0">
                <a:latin typeface="+mn-ea"/>
              </a:rPr>
              <a:t>全面把握群众路线与实现中国梦的内在联系：群众路线体现了党伟大的中国梦、人民梦！伟大的中国梦、人民梦！的性质与宗旨，是党的根本工作路线、工作方法和宝贵经验总结。中国梦是凝聚全党全国各族人民团结奋斗的一面旗帜，深刻领会和把握中国梦的精神实质，要求我们深化对党的群众路线的认识。党的群众路线，是马克思主义群众观的一座丰碑，也是我党发展马克思主义群众观的一大创举。随着中国革命和建设实践的不断推进，群众路线的内涵不断丰富，党对群众路线的认识不断深化。</a:t>
            </a:r>
            <a:endParaRPr lang="zh-CN" altLang="en-US" sz="1600" dirty="0">
              <a:latin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680"/>
            <a:ext cx="12192000" cy="554216"/>
            <a:chOff x="0" y="10680"/>
            <a:chExt cx="12192000" cy="554216"/>
          </a:xfrm>
        </p:grpSpPr>
        <p:cxnSp>
          <p:nvCxnSpPr>
            <p:cNvPr id="3" name="直接连接符 2"/>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email"/>
            <a:stretch>
              <a:fillRect/>
            </a:stretch>
          </p:blipFill>
          <p:spPr>
            <a:xfrm>
              <a:off x="10903663" y="146127"/>
              <a:ext cx="998777" cy="418769"/>
            </a:xfrm>
            <a:prstGeom prst="rect">
              <a:avLst/>
            </a:prstGeom>
          </p:spPr>
        </p:pic>
        <p:sp>
          <p:nvSpPr>
            <p:cNvPr id="5" name="椭圆 4"/>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基本路线</a:t>
              </a:r>
              <a:endParaRPr lang="zh-CN" altLang="en-US" sz="2000" b="1" spc="300">
                <a:solidFill>
                  <a:srgbClr val="000000"/>
                </a:solidFill>
                <a:latin typeface="+mn-ea"/>
              </a:endParaRPr>
            </a:p>
          </p:txBody>
        </p:sp>
        <p:sp>
          <p:nvSpPr>
            <p:cNvPr id="7" name="椭圆 6"/>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3</a:t>
              </a:r>
              <a:endParaRPr lang="zh-CN" altLang="en-US" sz="2800" b="1">
                <a:solidFill>
                  <a:schemeClr val="bg1"/>
                </a:solidFill>
              </a:endParaRPr>
            </a:p>
          </p:txBody>
        </p:sp>
      </p:grpSp>
      <p:grpSp>
        <p:nvGrpSpPr>
          <p:cNvPr id="18" name="组合 17"/>
          <p:cNvGrpSpPr/>
          <p:nvPr/>
        </p:nvGrpSpPr>
        <p:grpSpPr>
          <a:xfrm>
            <a:off x="1488354" y="1636199"/>
            <a:ext cx="9215293" cy="1795262"/>
            <a:chOff x="604567" y="1700669"/>
            <a:chExt cx="9215293" cy="1795262"/>
          </a:xfrm>
        </p:grpSpPr>
        <p:grpSp>
          <p:nvGrpSpPr>
            <p:cNvPr id="16" name="组合 15"/>
            <p:cNvGrpSpPr/>
            <p:nvPr/>
          </p:nvGrpSpPr>
          <p:grpSpPr>
            <a:xfrm>
              <a:off x="652650" y="1700669"/>
              <a:ext cx="9087698" cy="440817"/>
              <a:chOff x="652650" y="1700669"/>
              <a:chExt cx="9087698" cy="440817"/>
            </a:xfrm>
          </p:grpSpPr>
          <p:sp>
            <p:nvSpPr>
              <p:cNvPr id="14" name="矩形 13"/>
              <p:cNvSpPr/>
              <p:nvPr/>
            </p:nvSpPr>
            <p:spPr>
              <a:xfrm>
                <a:off x="652650" y="1700669"/>
                <a:ext cx="9087698" cy="440817"/>
              </a:xfrm>
              <a:prstGeom prst="rect">
                <a:avLst/>
              </a:prstGeom>
              <a:solidFill>
                <a:srgbClr val="D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52650" y="1736411"/>
                <a:ext cx="1107996" cy="369332"/>
              </a:xfrm>
              <a:prstGeom prst="rect">
                <a:avLst/>
              </a:prstGeom>
            </p:spPr>
            <p:txBody>
              <a:bodyPr wrap="none">
                <a:spAutoFit/>
              </a:bodyPr>
              <a:lstStyle/>
              <a:p>
                <a:r>
                  <a:rPr lang="zh-CN" altLang="en-US" b="1">
                    <a:solidFill>
                      <a:schemeClr val="bg1"/>
                    </a:solidFill>
                    <a:latin typeface="Arial" panose="020B0604020202020204" pitchFamily="34" charset="0"/>
                  </a:rPr>
                  <a:t>必经之路</a:t>
                </a:r>
                <a:endParaRPr lang="zh-CN" altLang="en-US">
                  <a:solidFill>
                    <a:schemeClr val="bg1"/>
                  </a:solidFill>
                </a:endParaRPr>
              </a:p>
            </p:txBody>
          </p:sp>
        </p:grpSp>
        <p:sp>
          <p:nvSpPr>
            <p:cNvPr id="11" name="矩形 10"/>
            <p:cNvSpPr/>
            <p:nvPr/>
          </p:nvSpPr>
          <p:spPr>
            <a:xfrm>
              <a:off x="604567" y="2172492"/>
              <a:ext cx="9215293" cy="1323439"/>
            </a:xfrm>
            <a:prstGeom prst="rect">
              <a:avLst/>
            </a:prstGeom>
          </p:spPr>
          <p:txBody>
            <a:bodyPr wrap="square">
              <a:spAutoFit/>
            </a:bodyPr>
            <a:lstStyle/>
            <a:p>
              <a:pPr algn="just"/>
              <a:r>
                <a:rPr lang="zh-CN" altLang="en-US" sz="1600" dirty="0">
                  <a:latin typeface="+mn-ea"/>
                </a:rPr>
                <a:t>实现中华民族伟大复兴的中国梦，是近代以来国人的理想和追求，而其关键在于选择正确的发展道路。习近平总书记在参观</a:t>
              </a:r>
              <a:r>
                <a:rPr lang="en-US" altLang="zh-CN" sz="1600" dirty="0">
                  <a:latin typeface="+mn-ea"/>
                </a:rPr>
                <a:t>《</a:t>
              </a:r>
              <a:r>
                <a:rPr lang="zh-CN" altLang="en-US" sz="1600" dirty="0">
                  <a:latin typeface="+mn-ea"/>
                </a:rPr>
                <a:t>复兴之路</a:t>
              </a:r>
              <a:r>
                <a:rPr lang="en-US" altLang="zh-CN" sz="1600" dirty="0">
                  <a:latin typeface="+mn-ea"/>
                </a:rPr>
                <a:t>》</a:t>
              </a:r>
              <a:r>
                <a:rPr lang="zh-CN" altLang="en-US" sz="1600" dirty="0">
                  <a:latin typeface="+mn-ea"/>
                </a:rPr>
                <a:t>展览后强调：改革开放以来，我们总结历史经验，不断艰辛探索，终于找到了实现中华民族伟大复兴的正确道路，取得了举世瞩目的成果。这条道路就是中国特色社会主义。在</a:t>
              </a:r>
              <a:r>
                <a:rPr lang="en-US" altLang="zh-CN" sz="1600" dirty="0">
                  <a:latin typeface="+mn-ea"/>
                </a:rPr>
                <a:t>2013</a:t>
              </a:r>
              <a:r>
                <a:rPr lang="zh-CN" altLang="en-US" sz="1600" dirty="0">
                  <a:latin typeface="+mn-ea"/>
                </a:rPr>
                <a:t>年的全国人大会议闭幕会上，习近平主席重申：“实现中国梦必须走中国道路。这就是中国特色社会主义道路。”</a:t>
              </a:r>
              <a:endParaRPr lang="zh-CN" altLang="en-US" sz="1600" dirty="0">
                <a:latin typeface="+mn-ea"/>
              </a:endParaRPr>
            </a:p>
          </p:txBody>
        </p:sp>
      </p:grpSp>
      <p:grpSp>
        <p:nvGrpSpPr>
          <p:cNvPr id="19" name="组合 18"/>
          <p:cNvGrpSpPr/>
          <p:nvPr/>
        </p:nvGrpSpPr>
        <p:grpSpPr>
          <a:xfrm>
            <a:off x="1488354" y="3659996"/>
            <a:ext cx="9215293" cy="1561805"/>
            <a:chOff x="604567" y="3724466"/>
            <a:chExt cx="9215293" cy="1561805"/>
          </a:xfrm>
        </p:grpSpPr>
        <p:grpSp>
          <p:nvGrpSpPr>
            <p:cNvPr id="17" name="组合 16"/>
            <p:cNvGrpSpPr/>
            <p:nvPr/>
          </p:nvGrpSpPr>
          <p:grpSpPr>
            <a:xfrm>
              <a:off x="652650" y="3724466"/>
              <a:ext cx="9087698" cy="440817"/>
              <a:chOff x="652650" y="3724466"/>
              <a:chExt cx="9087698" cy="440817"/>
            </a:xfrm>
          </p:grpSpPr>
          <p:sp>
            <p:nvSpPr>
              <p:cNvPr id="15" name="矩形 14"/>
              <p:cNvSpPr/>
              <p:nvPr/>
            </p:nvSpPr>
            <p:spPr>
              <a:xfrm>
                <a:off x="652650" y="3724466"/>
                <a:ext cx="9087698" cy="440817"/>
              </a:xfrm>
              <a:prstGeom prst="rect">
                <a:avLst/>
              </a:prstGeom>
              <a:solidFill>
                <a:srgbClr val="D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52650" y="3760208"/>
                <a:ext cx="1107996" cy="369332"/>
              </a:xfrm>
              <a:prstGeom prst="rect">
                <a:avLst/>
              </a:prstGeom>
            </p:spPr>
            <p:txBody>
              <a:bodyPr wrap="none">
                <a:spAutoFit/>
              </a:bodyPr>
              <a:lstStyle/>
              <a:p>
                <a:r>
                  <a:rPr lang="zh-CN" altLang="en-US" b="1">
                    <a:solidFill>
                      <a:schemeClr val="bg1"/>
                    </a:solidFill>
                    <a:latin typeface="Arial" panose="020B0604020202020204" pitchFamily="34" charset="0"/>
                  </a:rPr>
                  <a:t>强军之梦</a:t>
                </a:r>
                <a:endParaRPr lang="zh-CN" altLang="en-US" b="1">
                  <a:solidFill>
                    <a:schemeClr val="bg1"/>
                  </a:solidFill>
                  <a:latin typeface="Arial" panose="020B0604020202020204" pitchFamily="34" charset="0"/>
                </a:endParaRPr>
              </a:p>
            </p:txBody>
          </p:sp>
        </p:grpSp>
        <p:sp>
          <p:nvSpPr>
            <p:cNvPr id="13" name="矩形 12"/>
            <p:cNvSpPr/>
            <p:nvPr/>
          </p:nvSpPr>
          <p:spPr>
            <a:xfrm>
              <a:off x="604567" y="4209053"/>
              <a:ext cx="9215293" cy="1077218"/>
            </a:xfrm>
            <a:prstGeom prst="rect">
              <a:avLst/>
            </a:prstGeom>
          </p:spPr>
          <p:txBody>
            <a:bodyPr wrap="square">
              <a:spAutoFit/>
            </a:bodyPr>
            <a:lstStyle/>
            <a:p>
              <a:pPr algn="just"/>
              <a:r>
                <a:rPr lang="zh-CN" altLang="en-US" sz="1600">
                  <a:latin typeface="+mn-ea"/>
                </a:rPr>
                <a:t>习近平总书记在参观</a:t>
              </a:r>
              <a:r>
                <a:rPr lang="en-US" altLang="zh-CN" sz="1600">
                  <a:latin typeface="+mn-ea"/>
                </a:rPr>
                <a:t>《</a:t>
              </a:r>
              <a:r>
                <a:rPr lang="zh-CN" altLang="en-US" sz="1600">
                  <a:latin typeface="+mn-ea"/>
                </a:rPr>
                <a:t>复兴之路</a:t>
              </a:r>
              <a:r>
                <a:rPr lang="en-US" altLang="zh-CN" sz="1600">
                  <a:latin typeface="+mn-ea"/>
                </a:rPr>
                <a:t>》</a:t>
              </a:r>
              <a:r>
                <a:rPr lang="zh-CN" altLang="en-US" sz="1600">
                  <a:latin typeface="+mn-ea"/>
                </a:rPr>
                <a:t>展览时关于实现民族复兴是中华民族近代以来最伟大梦想的深情解读，在会见驻穗部队领导干部时关于“中国梦”是强国梦也是强军梦的深邃阐释，凝聚了几代中国人的共同夙愿，体现了中华民族和中国人民的整体利益，奏响了中国的发展强大不可逆转的时代强音，带给中国人特别是当代中国军人深刻的启迪和极大的激励。</a:t>
              </a:r>
              <a:endParaRPr lang="zh-CN" altLang="en-US" sz="1600">
                <a:latin typeface="+mn-ea"/>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p:cNvPicPr>
          <p:nvPr/>
        </p:nvPicPr>
        <p:blipFill>
          <a:blip r:embed="rId1"/>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4"/>
          <p:cNvPicPr>
            <a:picLocks noChangeAspect="1"/>
          </p:cNvPicPr>
          <p:nvPr/>
        </p:nvPicPr>
        <p:blipFill>
          <a:blip r:embed="rId2"/>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4299256" y="3036193"/>
            <a:ext cx="163014" cy="163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79706" y="2455869"/>
            <a:ext cx="1323663" cy="1323663"/>
            <a:chOff x="2622171" y="2784512"/>
            <a:chExt cx="1323663" cy="1323663"/>
          </a:xfrm>
        </p:grpSpPr>
        <p:sp>
          <p:nvSpPr>
            <p:cNvPr id="5" name="椭圆 4"/>
            <p:cNvSpPr/>
            <p:nvPr/>
          </p:nvSpPr>
          <p:spPr>
            <a:xfrm>
              <a:off x="2622171" y="2784512"/>
              <a:ext cx="1323663" cy="1323663"/>
            </a:xfrm>
            <a:prstGeom prst="ellipse">
              <a:avLst/>
            </a:prstGeom>
            <a:solidFill>
              <a:srgbClr val="DE0000"/>
            </a:solidFill>
            <a:ln w="5715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854" y="2892345"/>
              <a:ext cx="802296" cy="1107996"/>
            </a:xfrm>
            <a:prstGeom prst="rect">
              <a:avLst/>
            </a:prstGeom>
            <a:noFill/>
          </p:spPr>
          <p:txBody>
            <a:bodyPr wrap="square" rtlCol="0">
              <a:spAutoFit/>
            </a:bodyPr>
            <a:lstStyle/>
            <a:p>
              <a:pPr algn="ctr"/>
              <a:r>
                <a:rPr lang="en-US" altLang="zh-CN" sz="6600" b="1">
                  <a:solidFill>
                    <a:schemeClr val="bg1"/>
                  </a:solidFill>
                </a:rPr>
                <a:t>4</a:t>
              </a:r>
              <a:endParaRPr lang="zh-CN" altLang="en-US" sz="6600" b="1">
                <a:solidFill>
                  <a:schemeClr val="bg1"/>
                </a:solidFill>
              </a:endParaRPr>
            </a:p>
          </p:txBody>
        </p:sp>
      </p:grpSp>
      <p:grpSp>
        <p:nvGrpSpPr>
          <p:cNvPr id="14" name="组合 13"/>
          <p:cNvGrpSpPr/>
          <p:nvPr/>
        </p:nvGrpSpPr>
        <p:grpSpPr>
          <a:xfrm>
            <a:off x="4838887" y="2501592"/>
            <a:ext cx="5117471" cy="1232215"/>
            <a:chOff x="5875207" y="2563702"/>
            <a:chExt cx="5117471" cy="1232215"/>
          </a:xfrm>
        </p:grpSpPr>
        <p:sp>
          <p:nvSpPr>
            <p:cNvPr id="6" name="矩形 5"/>
            <p:cNvSpPr/>
            <p:nvPr/>
          </p:nvSpPr>
          <p:spPr>
            <a:xfrm>
              <a:off x="5875207" y="2563702"/>
              <a:ext cx="2595582" cy="769441"/>
            </a:xfrm>
            <a:prstGeom prst="rect">
              <a:avLst/>
            </a:prstGeom>
          </p:spPr>
          <p:txBody>
            <a:bodyPr wrap="none">
              <a:spAutoFit/>
            </a:bodyPr>
            <a:lstStyle/>
            <a:p>
              <a:r>
                <a:rPr lang="zh-CN" altLang="en-US" sz="4400" b="1" spc="300" dirty="0">
                  <a:solidFill>
                    <a:srgbClr val="000000"/>
                  </a:solidFill>
                  <a:latin typeface="+mn-ea"/>
                </a:rPr>
                <a:t>宣传教育</a:t>
              </a:r>
              <a:endParaRPr lang="zh-CN" altLang="en-US" sz="4400" b="1" spc="300" dirty="0">
                <a:solidFill>
                  <a:srgbClr val="000000"/>
                </a:solidFill>
                <a:latin typeface="+mn-ea"/>
              </a:endParaRPr>
            </a:p>
          </p:txBody>
        </p:sp>
        <p:sp>
          <p:nvSpPr>
            <p:cNvPr id="11" name="矩形 10"/>
            <p:cNvSpPr/>
            <p:nvPr/>
          </p:nvSpPr>
          <p:spPr>
            <a:xfrm>
              <a:off x="5875207" y="3334252"/>
              <a:ext cx="5117471" cy="461665"/>
            </a:xfrm>
            <a:prstGeom prst="rect">
              <a:avLst/>
            </a:prstGeom>
          </p:spPr>
          <p:txBody>
            <a:bodyPr wrap="square">
              <a:spAutoFit/>
            </a:bodyPr>
            <a:lstStyle/>
            <a:p>
              <a:r>
                <a:rPr lang="zh-CN" altLang="en-US" sz="1200" spc="300">
                  <a:solidFill>
                    <a:srgbClr val="000000"/>
                  </a:solidFill>
                  <a:latin typeface="+mn-ea"/>
                </a:rPr>
                <a:t>中国共产党以马克思列宁主义、毛泽东思想、邓小平理论、“三个代表”重要思想和科学发展观作为自己的行动指南。</a:t>
              </a:r>
              <a:endParaRPr lang="zh-CN" altLang="en-US" sz="1200" spc="300">
                <a:solidFill>
                  <a:srgbClr val="000000"/>
                </a:solidFill>
                <a:latin typeface="+mn-ea"/>
              </a:endParaRPr>
            </a:p>
          </p:txBody>
        </p:sp>
        <p:cxnSp>
          <p:nvCxnSpPr>
            <p:cNvPr id="13" name="直接连接符 12"/>
            <p:cNvCxnSpPr/>
            <p:nvPr/>
          </p:nvCxnSpPr>
          <p:spPr>
            <a:xfrm>
              <a:off x="5989320" y="3325523"/>
              <a:ext cx="47777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680"/>
            <a:ext cx="12192000" cy="554216"/>
            <a:chOff x="0" y="10680"/>
            <a:chExt cx="12192000" cy="554216"/>
          </a:xfrm>
        </p:grpSpPr>
        <p:cxnSp>
          <p:nvCxnSpPr>
            <p:cNvPr id="3" name="直接连接符 2"/>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email"/>
            <a:stretch>
              <a:fillRect/>
            </a:stretch>
          </p:blipFill>
          <p:spPr>
            <a:xfrm>
              <a:off x="10903663" y="146127"/>
              <a:ext cx="998777" cy="418769"/>
            </a:xfrm>
            <a:prstGeom prst="rect">
              <a:avLst/>
            </a:prstGeom>
          </p:spPr>
        </p:pic>
        <p:sp>
          <p:nvSpPr>
            <p:cNvPr id="5" name="椭圆 4"/>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宣传教育</a:t>
              </a:r>
              <a:endParaRPr lang="zh-CN" altLang="en-US" sz="2000" b="1" spc="300">
                <a:solidFill>
                  <a:srgbClr val="000000"/>
                </a:solidFill>
                <a:latin typeface="+mn-ea"/>
              </a:endParaRPr>
            </a:p>
          </p:txBody>
        </p:sp>
        <p:sp>
          <p:nvSpPr>
            <p:cNvPr id="7" name="椭圆 6"/>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4</a:t>
              </a:r>
              <a:endParaRPr lang="zh-CN" altLang="en-US" sz="2800" b="1">
                <a:solidFill>
                  <a:schemeClr val="bg1"/>
                </a:solidFill>
              </a:endParaRPr>
            </a:p>
          </p:txBody>
        </p:sp>
      </p:grpSp>
      <p:grpSp>
        <p:nvGrpSpPr>
          <p:cNvPr id="23" name="组合 22"/>
          <p:cNvGrpSpPr/>
          <p:nvPr/>
        </p:nvGrpSpPr>
        <p:grpSpPr>
          <a:xfrm>
            <a:off x="1521698" y="1326831"/>
            <a:ext cx="9148604" cy="1454998"/>
            <a:chOff x="1521698" y="1318980"/>
            <a:chExt cx="9148604" cy="1454998"/>
          </a:xfrm>
        </p:grpSpPr>
        <p:sp>
          <p:nvSpPr>
            <p:cNvPr id="9" name="矩形 8"/>
            <p:cNvSpPr/>
            <p:nvPr/>
          </p:nvSpPr>
          <p:spPr>
            <a:xfrm>
              <a:off x="1521698" y="1696760"/>
              <a:ext cx="9148604" cy="1077218"/>
            </a:xfrm>
            <a:prstGeom prst="rect">
              <a:avLst/>
            </a:prstGeom>
          </p:spPr>
          <p:txBody>
            <a:bodyPr wrap="square">
              <a:spAutoFit/>
            </a:bodyPr>
            <a:lstStyle/>
            <a:p>
              <a:pPr algn="just"/>
              <a:r>
                <a:rPr lang="zh-CN" altLang="en-US" sz="1600" dirty="0">
                  <a:latin typeface="+mn-ea"/>
                </a:rPr>
                <a:t>中宣部、教育部、共青团中央</a:t>
              </a:r>
              <a:r>
                <a:rPr lang="en-US" altLang="zh-CN" sz="1600" dirty="0">
                  <a:latin typeface="+mn-ea"/>
                </a:rPr>
                <a:t>2013</a:t>
              </a:r>
              <a:r>
                <a:rPr lang="zh-CN" altLang="en-US" sz="1600" dirty="0">
                  <a:latin typeface="+mn-ea"/>
                </a:rPr>
                <a:t>年</a:t>
              </a:r>
              <a:r>
                <a:rPr lang="en-US" altLang="zh-CN" sz="1600" dirty="0">
                  <a:latin typeface="+mn-ea"/>
                </a:rPr>
                <a:t>04</a:t>
              </a:r>
              <a:r>
                <a:rPr lang="zh-CN" altLang="en-US" sz="1600" dirty="0">
                  <a:latin typeface="+mn-ea"/>
                </a:rPr>
                <a:t>月在京召开深化中国梦宣传教育座谈会上， 刘云山说：“深化中国梦的宣传教育，要同中国特色社会主义宣传教育结合起来，同社会主义核心价值体系建设结合起来，同做好当前各项工作结合起来，引导人们坚定理想信念、构筑精神支柱，积极投身实现中国梦的生动实践。</a:t>
              </a:r>
              <a:endParaRPr lang="zh-CN" altLang="en-US" sz="1600" dirty="0">
                <a:latin typeface="+mn-ea"/>
              </a:endParaRPr>
            </a:p>
          </p:txBody>
        </p:sp>
        <p:grpSp>
          <p:nvGrpSpPr>
            <p:cNvPr id="16" name="组合 15"/>
            <p:cNvGrpSpPr/>
            <p:nvPr/>
          </p:nvGrpSpPr>
          <p:grpSpPr>
            <a:xfrm>
              <a:off x="1626059" y="1318980"/>
              <a:ext cx="1107996" cy="369332"/>
              <a:chOff x="1626059" y="1318980"/>
              <a:chExt cx="1107996" cy="369332"/>
            </a:xfrm>
          </p:grpSpPr>
          <p:sp>
            <p:nvSpPr>
              <p:cNvPr id="14" name="矩形 13"/>
              <p:cNvSpPr/>
              <p:nvPr/>
            </p:nvSpPr>
            <p:spPr>
              <a:xfrm>
                <a:off x="1626059" y="1334682"/>
                <a:ext cx="1107996" cy="342200"/>
              </a:xfrm>
              <a:prstGeom prst="rect">
                <a:avLst/>
              </a:prstGeom>
              <a:solidFill>
                <a:srgbClr val="D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26059" y="1318980"/>
                <a:ext cx="1107996" cy="369332"/>
              </a:xfrm>
              <a:prstGeom prst="rect">
                <a:avLst/>
              </a:prstGeom>
            </p:spPr>
            <p:txBody>
              <a:bodyPr wrap="none">
                <a:spAutoFit/>
              </a:bodyPr>
              <a:lstStyle/>
              <a:p>
                <a:r>
                  <a:rPr lang="zh-CN" altLang="en-US" b="1">
                    <a:solidFill>
                      <a:schemeClr val="bg1"/>
                    </a:solidFill>
                  </a:rPr>
                  <a:t>教育要求</a:t>
                </a:r>
                <a:endParaRPr lang="zh-CN" altLang="en-US" b="1">
                  <a:solidFill>
                    <a:schemeClr val="bg1"/>
                  </a:solidFill>
                </a:endParaRPr>
              </a:p>
            </p:txBody>
          </p:sp>
        </p:grpSp>
      </p:grpSp>
      <p:grpSp>
        <p:nvGrpSpPr>
          <p:cNvPr id="24" name="组合 23"/>
          <p:cNvGrpSpPr/>
          <p:nvPr/>
        </p:nvGrpSpPr>
        <p:grpSpPr>
          <a:xfrm>
            <a:off x="1521698" y="2953940"/>
            <a:ext cx="9148604" cy="1204789"/>
            <a:chOff x="1521698" y="2834938"/>
            <a:chExt cx="9148604" cy="1204789"/>
          </a:xfrm>
        </p:grpSpPr>
        <p:sp>
          <p:nvSpPr>
            <p:cNvPr id="10" name="矩形 9"/>
            <p:cNvSpPr/>
            <p:nvPr/>
          </p:nvSpPr>
          <p:spPr>
            <a:xfrm>
              <a:off x="1521698" y="3208730"/>
              <a:ext cx="9148604" cy="830997"/>
            </a:xfrm>
            <a:prstGeom prst="rect">
              <a:avLst/>
            </a:prstGeom>
          </p:spPr>
          <p:txBody>
            <a:bodyPr wrap="square">
              <a:spAutoFit/>
            </a:bodyPr>
            <a:lstStyle/>
            <a:p>
              <a:pPr algn="just"/>
              <a:r>
                <a:rPr lang="zh-CN" altLang="en-US" sz="1600" dirty="0">
                  <a:latin typeface="+mn-ea"/>
                </a:rPr>
                <a:t>组织开展广泛深入的中国梦宣传教育，是推动中国梦伟大实践的重要途径，也是宣传思想文化战线义不容辞的使命和责任。切实加强对中国梦重大意义和精神实质的学习宣传，坚持用这一新的重大战略思想武装头脑，指导工作，推动实践，引导各界群众把个人梦融入民族梦，以“我的梦”托起中国梦。</a:t>
              </a:r>
              <a:endParaRPr lang="zh-CN" altLang="en-US" sz="1600" dirty="0">
                <a:latin typeface="+mn-ea"/>
              </a:endParaRPr>
            </a:p>
          </p:txBody>
        </p:sp>
        <p:grpSp>
          <p:nvGrpSpPr>
            <p:cNvPr id="17" name="组合 16"/>
            <p:cNvGrpSpPr/>
            <p:nvPr/>
          </p:nvGrpSpPr>
          <p:grpSpPr>
            <a:xfrm>
              <a:off x="1626059" y="2834938"/>
              <a:ext cx="1107996" cy="369332"/>
              <a:chOff x="1626059" y="1318980"/>
              <a:chExt cx="1107996" cy="369332"/>
            </a:xfrm>
          </p:grpSpPr>
          <p:sp>
            <p:nvSpPr>
              <p:cNvPr id="18" name="矩形 17"/>
              <p:cNvSpPr/>
              <p:nvPr/>
            </p:nvSpPr>
            <p:spPr>
              <a:xfrm>
                <a:off x="1626059" y="1334682"/>
                <a:ext cx="1107996" cy="342200"/>
              </a:xfrm>
              <a:prstGeom prst="rect">
                <a:avLst/>
              </a:prstGeom>
              <a:solidFill>
                <a:srgbClr val="D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26059" y="1318980"/>
                <a:ext cx="1107996" cy="369332"/>
              </a:xfrm>
              <a:prstGeom prst="rect">
                <a:avLst/>
              </a:prstGeom>
            </p:spPr>
            <p:txBody>
              <a:bodyPr wrap="none">
                <a:spAutoFit/>
              </a:bodyPr>
              <a:lstStyle/>
              <a:p>
                <a:r>
                  <a:rPr lang="zh-CN" altLang="en-US" b="1">
                    <a:solidFill>
                      <a:schemeClr val="bg1"/>
                    </a:solidFill>
                  </a:rPr>
                  <a:t>宣传意义</a:t>
                </a:r>
                <a:endParaRPr lang="zh-CN" altLang="en-US" b="1">
                  <a:solidFill>
                    <a:schemeClr val="bg1"/>
                  </a:solidFill>
                </a:endParaRPr>
              </a:p>
            </p:txBody>
          </p:sp>
        </p:grpSp>
      </p:grpSp>
      <p:grpSp>
        <p:nvGrpSpPr>
          <p:cNvPr id="25" name="组合 24"/>
          <p:cNvGrpSpPr/>
          <p:nvPr/>
        </p:nvGrpSpPr>
        <p:grpSpPr>
          <a:xfrm>
            <a:off x="1521698" y="4330840"/>
            <a:ext cx="9148604" cy="1200329"/>
            <a:chOff x="1521698" y="4105147"/>
            <a:chExt cx="9148604" cy="1200329"/>
          </a:xfrm>
        </p:grpSpPr>
        <p:sp>
          <p:nvSpPr>
            <p:cNvPr id="11" name="矩形 10"/>
            <p:cNvSpPr/>
            <p:nvPr/>
          </p:nvSpPr>
          <p:spPr>
            <a:xfrm>
              <a:off x="1521698" y="4474479"/>
              <a:ext cx="9148604" cy="830997"/>
            </a:xfrm>
            <a:prstGeom prst="rect">
              <a:avLst/>
            </a:prstGeom>
          </p:spPr>
          <p:txBody>
            <a:bodyPr wrap="square">
              <a:spAutoFit/>
            </a:bodyPr>
            <a:lstStyle/>
            <a:p>
              <a:pPr algn="just"/>
              <a:r>
                <a:rPr lang="zh-CN" altLang="en-US" sz="1600" dirty="0">
                  <a:latin typeface="+mn-ea"/>
                </a:rPr>
                <a:t>精读细研，学深学透，在准确把握中国梦的精神实质中扩大认知认同。把中国梦的宣传教育纳入各级党委（党组）中心组学习计划和党校、行政学院干部培训课程。加强宣传，营造氛围，在全社会凝聚形成共筑梦想的强大合力。组织各类媒体，全方位展开宣传报道。</a:t>
              </a:r>
              <a:endParaRPr lang="zh-CN" altLang="en-US" sz="1600" dirty="0">
                <a:latin typeface="+mn-ea"/>
              </a:endParaRPr>
            </a:p>
          </p:txBody>
        </p:sp>
        <p:grpSp>
          <p:nvGrpSpPr>
            <p:cNvPr id="20" name="组合 19"/>
            <p:cNvGrpSpPr/>
            <p:nvPr/>
          </p:nvGrpSpPr>
          <p:grpSpPr>
            <a:xfrm>
              <a:off x="1626059" y="4105147"/>
              <a:ext cx="1107996" cy="369332"/>
              <a:chOff x="1626059" y="1318980"/>
              <a:chExt cx="1107996" cy="369332"/>
            </a:xfrm>
          </p:grpSpPr>
          <p:sp>
            <p:nvSpPr>
              <p:cNvPr id="21" name="矩形 20"/>
              <p:cNvSpPr/>
              <p:nvPr/>
            </p:nvSpPr>
            <p:spPr>
              <a:xfrm>
                <a:off x="1626059" y="1334682"/>
                <a:ext cx="1107996" cy="342200"/>
              </a:xfrm>
              <a:prstGeom prst="rect">
                <a:avLst/>
              </a:prstGeom>
              <a:solidFill>
                <a:srgbClr val="D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626059" y="1318980"/>
                <a:ext cx="1107996" cy="369332"/>
              </a:xfrm>
              <a:prstGeom prst="rect">
                <a:avLst/>
              </a:prstGeom>
            </p:spPr>
            <p:txBody>
              <a:bodyPr wrap="none">
                <a:spAutoFit/>
              </a:bodyPr>
              <a:lstStyle/>
              <a:p>
                <a:r>
                  <a:rPr lang="zh-CN" altLang="en-US" b="1">
                    <a:solidFill>
                      <a:schemeClr val="bg1"/>
                    </a:solidFill>
                  </a:rPr>
                  <a:t>推广对策</a:t>
                </a:r>
                <a:endParaRPr lang="zh-CN" altLang="en-US" b="1">
                  <a:solidFill>
                    <a:schemeClr val="bg1"/>
                  </a:solidFill>
                </a:endParaRPr>
              </a:p>
            </p:txBody>
          </p:sp>
        </p:gr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p:cNvPicPr>
          <p:nvPr/>
        </p:nvPicPr>
        <p:blipFill>
          <a:blip r:embed="rId1"/>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4"/>
          <p:cNvPicPr>
            <a:picLocks noChangeAspect="1"/>
          </p:cNvPicPr>
          <p:nvPr/>
        </p:nvPicPr>
        <p:blipFill>
          <a:blip r:embed="rId2"/>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4299256" y="3036193"/>
            <a:ext cx="163014" cy="163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79706" y="2455869"/>
            <a:ext cx="1323663" cy="1323663"/>
            <a:chOff x="2622171" y="2784512"/>
            <a:chExt cx="1323663" cy="1323663"/>
          </a:xfrm>
        </p:grpSpPr>
        <p:sp>
          <p:nvSpPr>
            <p:cNvPr id="5" name="椭圆 4"/>
            <p:cNvSpPr/>
            <p:nvPr/>
          </p:nvSpPr>
          <p:spPr>
            <a:xfrm>
              <a:off x="2622171" y="2784512"/>
              <a:ext cx="1323663" cy="1323663"/>
            </a:xfrm>
            <a:prstGeom prst="ellipse">
              <a:avLst/>
            </a:prstGeom>
            <a:solidFill>
              <a:srgbClr val="DE0000"/>
            </a:solidFill>
            <a:ln w="5715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854" y="2892345"/>
              <a:ext cx="802296" cy="1107996"/>
            </a:xfrm>
            <a:prstGeom prst="rect">
              <a:avLst/>
            </a:prstGeom>
            <a:noFill/>
          </p:spPr>
          <p:txBody>
            <a:bodyPr wrap="square" rtlCol="0">
              <a:spAutoFit/>
            </a:bodyPr>
            <a:lstStyle/>
            <a:p>
              <a:pPr algn="ctr"/>
              <a:r>
                <a:rPr lang="en-US" altLang="zh-CN" sz="6600" b="1">
                  <a:solidFill>
                    <a:schemeClr val="bg1"/>
                  </a:solidFill>
                </a:rPr>
                <a:t>5</a:t>
              </a:r>
              <a:endParaRPr lang="zh-CN" altLang="en-US" sz="6600" b="1">
                <a:solidFill>
                  <a:schemeClr val="bg1"/>
                </a:solidFill>
              </a:endParaRPr>
            </a:p>
          </p:txBody>
        </p:sp>
      </p:grpSp>
      <p:grpSp>
        <p:nvGrpSpPr>
          <p:cNvPr id="14" name="组合 13"/>
          <p:cNvGrpSpPr/>
          <p:nvPr/>
        </p:nvGrpSpPr>
        <p:grpSpPr>
          <a:xfrm>
            <a:off x="4838887" y="2501592"/>
            <a:ext cx="5117471" cy="1232215"/>
            <a:chOff x="5875207" y="2563702"/>
            <a:chExt cx="5117471" cy="1232215"/>
          </a:xfrm>
        </p:grpSpPr>
        <p:sp>
          <p:nvSpPr>
            <p:cNvPr id="6" name="矩形 5"/>
            <p:cNvSpPr/>
            <p:nvPr/>
          </p:nvSpPr>
          <p:spPr>
            <a:xfrm>
              <a:off x="5875207" y="2563702"/>
              <a:ext cx="2595582" cy="769441"/>
            </a:xfrm>
            <a:prstGeom prst="rect">
              <a:avLst/>
            </a:prstGeom>
          </p:spPr>
          <p:txBody>
            <a:bodyPr wrap="none">
              <a:spAutoFit/>
            </a:bodyPr>
            <a:lstStyle/>
            <a:p>
              <a:r>
                <a:rPr lang="zh-CN" altLang="en-US" sz="4400" b="1" spc="300">
                  <a:solidFill>
                    <a:srgbClr val="000000"/>
                  </a:solidFill>
                  <a:latin typeface="+mn-ea"/>
                </a:rPr>
                <a:t>发展历程</a:t>
              </a:r>
              <a:endParaRPr lang="zh-CN" altLang="en-US" sz="4400" b="1" spc="300">
                <a:solidFill>
                  <a:srgbClr val="000000"/>
                </a:solidFill>
                <a:latin typeface="+mn-ea"/>
              </a:endParaRPr>
            </a:p>
          </p:txBody>
        </p:sp>
        <p:sp>
          <p:nvSpPr>
            <p:cNvPr id="11" name="矩形 10"/>
            <p:cNvSpPr/>
            <p:nvPr/>
          </p:nvSpPr>
          <p:spPr>
            <a:xfrm>
              <a:off x="5875207" y="3334252"/>
              <a:ext cx="5117471" cy="461665"/>
            </a:xfrm>
            <a:prstGeom prst="rect">
              <a:avLst/>
            </a:prstGeom>
          </p:spPr>
          <p:txBody>
            <a:bodyPr wrap="square">
              <a:spAutoFit/>
            </a:bodyPr>
            <a:lstStyle/>
            <a:p>
              <a:r>
                <a:rPr lang="zh-CN" altLang="en-US" sz="1200" spc="300">
                  <a:solidFill>
                    <a:srgbClr val="000000"/>
                  </a:solidFill>
                  <a:latin typeface="+mn-ea"/>
                </a:rPr>
                <a:t>中国共产党以马克思列宁主义、毛泽东思想、邓小平理论、“三个代表”重要思想和科学发展观作为自己的行动指南。</a:t>
              </a:r>
              <a:endParaRPr lang="zh-CN" altLang="en-US" sz="1200" spc="300">
                <a:solidFill>
                  <a:srgbClr val="000000"/>
                </a:solidFill>
                <a:latin typeface="+mn-ea"/>
              </a:endParaRPr>
            </a:p>
          </p:txBody>
        </p:sp>
        <p:cxnSp>
          <p:nvCxnSpPr>
            <p:cNvPr id="13" name="直接连接符 12"/>
            <p:cNvCxnSpPr/>
            <p:nvPr/>
          </p:nvCxnSpPr>
          <p:spPr>
            <a:xfrm>
              <a:off x="5989320" y="3325523"/>
              <a:ext cx="47777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680"/>
            <a:ext cx="12192000" cy="554216"/>
            <a:chOff x="0" y="10680"/>
            <a:chExt cx="12192000" cy="554216"/>
          </a:xfrm>
        </p:grpSpPr>
        <p:cxnSp>
          <p:nvCxnSpPr>
            <p:cNvPr id="3" name="直接连接符 2"/>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email"/>
            <a:stretch>
              <a:fillRect/>
            </a:stretch>
          </p:blipFill>
          <p:spPr>
            <a:xfrm>
              <a:off x="10903663" y="146127"/>
              <a:ext cx="998777" cy="418769"/>
            </a:xfrm>
            <a:prstGeom prst="rect">
              <a:avLst/>
            </a:prstGeom>
          </p:spPr>
        </p:pic>
        <p:sp>
          <p:nvSpPr>
            <p:cNvPr id="5" name="椭圆 4"/>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发展历程</a:t>
              </a:r>
              <a:endParaRPr lang="zh-CN" altLang="en-US" sz="2000" b="1" spc="300">
                <a:solidFill>
                  <a:srgbClr val="000000"/>
                </a:solidFill>
                <a:latin typeface="+mn-ea"/>
              </a:endParaRPr>
            </a:p>
          </p:txBody>
        </p:sp>
        <p:sp>
          <p:nvSpPr>
            <p:cNvPr id="7" name="椭圆 6"/>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5</a:t>
              </a:r>
              <a:endParaRPr lang="zh-CN" altLang="en-US" sz="2800" b="1">
                <a:solidFill>
                  <a:schemeClr val="bg1"/>
                </a:solidFill>
              </a:endParaRPr>
            </a:p>
          </p:txBody>
        </p:sp>
      </p:grpSp>
      <p:sp>
        <p:nvSpPr>
          <p:cNvPr id="9" name="矩形 8"/>
          <p:cNvSpPr/>
          <p:nvPr/>
        </p:nvSpPr>
        <p:spPr>
          <a:xfrm>
            <a:off x="1696720" y="1395392"/>
            <a:ext cx="9921240" cy="1077218"/>
          </a:xfrm>
          <a:prstGeom prst="rect">
            <a:avLst/>
          </a:prstGeom>
        </p:spPr>
        <p:txBody>
          <a:bodyPr wrap="square">
            <a:spAutoFit/>
          </a:bodyPr>
          <a:lstStyle/>
          <a:p>
            <a:pPr algn="just"/>
            <a:r>
              <a:rPr lang="zh-CN" altLang="en-US" sz="1600">
                <a:latin typeface="+mn-ea"/>
              </a:rPr>
              <a:t>从</a:t>
            </a:r>
            <a:r>
              <a:rPr lang="en-US" altLang="zh-CN" sz="1600">
                <a:latin typeface="+mn-ea"/>
              </a:rPr>
              <a:t>1840</a:t>
            </a:r>
            <a:r>
              <a:rPr lang="zh-CN" altLang="en-US" sz="1600">
                <a:latin typeface="+mn-ea"/>
              </a:rPr>
              <a:t>年起，中华民族为实现中国梦，整整走过了</a:t>
            </a:r>
            <a:r>
              <a:rPr lang="en-US" altLang="zh-CN" sz="1600">
                <a:latin typeface="+mn-ea"/>
              </a:rPr>
              <a:t>109</a:t>
            </a:r>
            <a:r>
              <a:rPr lang="zh-CN" altLang="en-US" sz="1600">
                <a:latin typeface="+mn-ea"/>
              </a:rPr>
              <a:t>年，才迈出了赢得民族独立、人民解放的第一步。在这一百余年的前</a:t>
            </a:r>
            <a:r>
              <a:rPr lang="en-US" altLang="zh-CN" sz="1600">
                <a:latin typeface="+mn-ea"/>
              </a:rPr>
              <a:t>80</a:t>
            </a:r>
            <a:r>
              <a:rPr lang="zh-CN" altLang="en-US" sz="1600">
                <a:latin typeface="+mn-ea"/>
              </a:rPr>
              <a:t>年间，中国人民始终在黑暗中探索。只有中国共产党的诞生和奋斗，才把中国从黑暗引向了光明。在整个中国革命中，中国共产党为了实现“中国梦”牺牲了数百万优秀党员，中华民族牺牲了上千万英雄儿女，英烈们的鲜血染红了五星红旗。对于这段历史、对于为这段历史而献身的先烈，中国人要永远铭记。</a:t>
            </a:r>
            <a:endParaRPr lang="zh-CN" altLang="en-US" sz="1600">
              <a:latin typeface="+mn-ea"/>
            </a:endParaRPr>
          </a:p>
        </p:txBody>
      </p:sp>
      <p:sp>
        <p:nvSpPr>
          <p:cNvPr id="11" name="矩形 10"/>
          <p:cNvSpPr/>
          <p:nvPr/>
        </p:nvSpPr>
        <p:spPr>
          <a:xfrm>
            <a:off x="1696720" y="2991991"/>
            <a:ext cx="9921240" cy="1077218"/>
          </a:xfrm>
          <a:prstGeom prst="rect">
            <a:avLst/>
          </a:prstGeom>
        </p:spPr>
        <p:txBody>
          <a:bodyPr wrap="square">
            <a:spAutoFit/>
          </a:bodyPr>
          <a:lstStyle/>
          <a:p>
            <a:pPr algn="just"/>
            <a:r>
              <a:rPr lang="zh-CN" altLang="en-US" sz="1600">
                <a:latin typeface="+mn-ea"/>
              </a:rPr>
              <a:t>从新中国成立之日起，我们正在为实现“中国梦”经历着第二个一百年。在这第二个一百年，我们经历过近</a:t>
            </a:r>
            <a:r>
              <a:rPr lang="en-US" altLang="zh-CN" sz="1600">
                <a:latin typeface="+mn-ea"/>
              </a:rPr>
              <a:t>30</a:t>
            </a:r>
            <a:r>
              <a:rPr lang="zh-CN" altLang="en-US" sz="1600">
                <a:latin typeface="+mn-ea"/>
              </a:rPr>
              <a:t>年的建设、探索与曲折，以党的十一届三中全会为起点，走上了中国特色社会主义康庄大道。在我们的前面，还有</a:t>
            </a:r>
            <a:r>
              <a:rPr lang="en-US" altLang="zh-CN" sz="1600">
                <a:latin typeface="+mn-ea"/>
              </a:rPr>
              <a:t>36</a:t>
            </a:r>
            <a:r>
              <a:rPr lang="zh-CN" altLang="en-US" sz="1600">
                <a:latin typeface="+mn-ea"/>
              </a:rPr>
              <a:t>年的新征程，将要达到两个一百年的奋斗目标，即在中国共产党成立一百年时全面建成小康社会，在新中国成立一百年时建成富强民主文明和谐的社会主义现代化国家。</a:t>
            </a:r>
            <a:endParaRPr lang="zh-CN" altLang="en-US" sz="1600">
              <a:latin typeface="+mn-ea"/>
            </a:endParaRPr>
          </a:p>
        </p:txBody>
      </p:sp>
      <p:sp>
        <p:nvSpPr>
          <p:cNvPr id="12" name="矩形 11"/>
          <p:cNvSpPr/>
          <p:nvPr/>
        </p:nvSpPr>
        <p:spPr>
          <a:xfrm>
            <a:off x="1696720" y="4588590"/>
            <a:ext cx="9921240" cy="1077218"/>
          </a:xfrm>
          <a:prstGeom prst="rect">
            <a:avLst/>
          </a:prstGeom>
        </p:spPr>
        <p:txBody>
          <a:bodyPr wrap="square">
            <a:spAutoFit/>
          </a:bodyPr>
          <a:lstStyle/>
          <a:p>
            <a:pPr algn="just"/>
            <a:r>
              <a:rPr lang="zh-CN" altLang="en-US" sz="1600">
                <a:latin typeface="+mn-ea"/>
              </a:rPr>
              <a:t>党的十八大最重要的历史性贡献，就是提出了凝聚党心、体现民意的行动纲领，推举出带领全国各族人民继续前进的新一届中央领导集体。这个行动纲领概括起来，就是要以马克思列宁主义、毛泽东思想、邓小平理论、“三个代表”重要思想、科学发展观为指导思想，坚定不移地坚持中国特色社会主义道路、理论体系、制度，为全面建成小康社会而奋斗。为此，必须做到夺取中国特色社会主义新胜利的八项基本要求。</a:t>
            </a:r>
            <a:endParaRPr lang="zh-CN" altLang="en-US" sz="1600">
              <a:latin typeface="+mn-ea"/>
            </a:endParaRPr>
          </a:p>
        </p:txBody>
      </p:sp>
      <p:sp>
        <p:nvSpPr>
          <p:cNvPr id="14" name="矩形 13"/>
          <p:cNvSpPr/>
          <p:nvPr/>
        </p:nvSpPr>
        <p:spPr>
          <a:xfrm>
            <a:off x="1003225" y="1275085"/>
            <a:ext cx="45719" cy="5582915"/>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54499" y="1762417"/>
            <a:ext cx="343169" cy="343169"/>
          </a:xfrm>
          <a:prstGeom prst="ellipse">
            <a:avLst/>
          </a:prstGeom>
          <a:solidFill>
            <a:schemeClr val="bg1"/>
          </a:solidFill>
          <a:ln w="285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54499" y="3359016"/>
            <a:ext cx="343169" cy="343169"/>
          </a:xfrm>
          <a:prstGeom prst="ellipse">
            <a:avLst/>
          </a:prstGeom>
          <a:solidFill>
            <a:schemeClr val="bg1"/>
          </a:solidFill>
          <a:ln w="285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54499" y="4955615"/>
            <a:ext cx="343169" cy="343169"/>
          </a:xfrm>
          <a:prstGeom prst="ellipse">
            <a:avLst/>
          </a:prstGeom>
          <a:solidFill>
            <a:schemeClr val="bg1"/>
          </a:solidFill>
          <a:ln w="285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p:cNvPicPr>
          <p:nvPr/>
        </p:nvPicPr>
        <p:blipFill>
          <a:blip r:embed="rId1"/>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4"/>
          <p:cNvPicPr>
            <a:picLocks noChangeAspect="1"/>
          </p:cNvPicPr>
          <p:nvPr/>
        </p:nvPicPr>
        <p:blipFill>
          <a:blip r:embed="rId2"/>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4299256" y="3036193"/>
            <a:ext cx="163014" cy="163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79706" y="2455869"/>
            <a:ext cx="1323663" cy="1323663"/>
            <a:chOff x="2622171" y="2784512"/>
            <a:chExt cx="1323663" cy="1323663"/>
          </a:xfrm>
        </p:grpSpPr>
        <p:sp>
          <p:nvSpPr>
            <p:cNvPr id="5" name="椭圆 4"/>
            <p:cNvSpPr/>
            <p:nvPr/>
          </p:nvSpPr>
          <p:spPr>
            <a:xfrm>
              <a:off x="2622171" y="2784512"/>
              <a:ext cx="1323663" cy="1323663"/>
            </a:xfrm>
            <a:prstGeom prst="ellipse">
              <a:avLst/>
            </a:prstGeom>
            <a:solidFill>
              <a:srgbClr val="DE0000"/>
            </a:solidFill>
            <a:ln w="5715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854" y="2892345"/>
              <a:ext cx="802296" cy="1107996"/>
            </a:xfrm>
            <a:prstGeom prst="rect">
              <a:avLst/>
            </a:prstGeom>
            <a:noFill/>
          </p:spPr>
          <p:txBody>
            <a:bodyPr wrap="square" rtlCol="0">
              <a:spAutoFit/>
            </a:bodyPr>
            <a:lstStyle/>
            <a:p>
              <a:pPr algn="ctr"/>
              <a:r>
                <a:rPr lang="en-US" altLang="zh-CN" sz="6600" b="1">
                  <a:solidFill>
                    <a:schemeClr val="bg1"/>
                  </a:solidFill>
                </a:rPr>
                <a:t>6</a:t>
              </a:r>
              <a:endParaRPr lang="zh-CN" altLang="en-US" sz="6600" b="1">
                <a:solidFill>
                  <a:schemeClr val="bg1"/>
                </a:solidFill>
              </a:endParaRPr>
            </a:p>
          </p:txBody>
        </p:sp>
      </p:grpSp>
      <p:grpSp>
        <p:nvGrpSpPr>
          <p:cNvPr id="14" name="组合 13"/>
          <p:cNvGrpSpPr/>
          <p:nvPr/>
        </p:nvGrpSpPr>
        <p:grpSpPr>
          <a:xfrm>
            <a:off x="4838887" y="2501592"/>
            <a:ext cx="5117471" cy="1232215"/>
            <a:chOff x="5875207" y="2563702"/>
            <a:chExt cx="5117471" cy="1232215"/>
          </a:xfrm>
        </p:grpSpPr>
        <p:sp>
          <p:nvSpPr>
            <p:cNvPr id="6" name="矩形 5"/>
            <p:cNvSpPr/>
            <p:nvPr/>
          </p:nvSpPr>
          <p:spPr>
            <a:xfrm>
              <a:off x="5875207" y="2563702"/>
              <a:ext cx="2595582" cy="769441"/>
            </a:xfrm>
            <a:prstGeom prst="rect">
              <a:avLst/>
            </a:prstGeom>
          </p:spPr>
          <p:txBody>
            <a:bodyPr wrap="none">
              <a:spAutoFit/>
            </a:bodyPr>
            <a:lstStyle/>
            <a:p>
              <a:r>
                <a:rPr lang="zh-CN" altLang="en-US" sz="4400" b="1" spc="300">
                  <a:solidFill>
                    <a:srgbClr val="000000"/>
                  </a:solidFill>
                  <a:latin typeface="+mn-ea"/>
                </a:rPr>
                <a:t>实现目标</a:t>
              </a:r>
              <a:endParaRPr lang="zh-CN" altLang="en-US" sz="4400" b="1" spc="300">
                <a:solidFill>
                  <a:srgbClr val="000000"/>
                </a:solidFill>
                <a:latin typeface="+mn-ea"/>
              </a:endParaRPr>
            </a:p>
          </p:txBody>
        </p:sp>
        <p:sp>
          <p:nvSpPr>
            <p:cNvPr id="11" name="矩形 10"/>
            <p:cNvSpPr/>
            <p:nvPr/>
          </p:nvSpPr>
          <p:spPr>
            <a:xfrm>
              <a:off x="5875207" y="3334252"/>
              <a:ext cx="5117471" cy="461665"/>
            </a:xfrm>
            <a:prstGeom prst="rect">
              <a:avLst/>
            </a:prstGeom>
          </p:spPr>
          <p:txBody>
            <a:bodyPr wrap="square">
              <a:spAutoFit/>
            </a:bodyPr>
            <a:lstStyle/>
            <a:p>
              <a:r>
                <a:rPr lang="zh-CN" altLang="en-US" sz="1200" spc="300">
                  <a:solidFill>
                    <a:srgbClr val="000000"/>
                  </a:solidFill>
                  <a:latin typeface="+mn-ea"/>
                </a:rPr>
                <a:t>中国共产党以马克思列宁主义、毛泽东思想、邓小平理论、“三个代表”重要思想和科学发展观作为自己的行动指南。</a:t>
              </a:r>
              <a:endParaRPr lang="zh-CN" altLang="en-US" sz="1200" spc="300">
                <a:solidFill>
                  <a:srgbClr val="000000"/>
                </a:solidFill>
                <a:latin typeface="+mn-ea"/>
              </a:endParaRPr>
            </a:p>
          </p:txBody>
        </p:sp>
        <p:cxnSp>
          <p:nvCxnSpPr>
            <p:cNvPr id="13" name="直接连接符 12"/>
            <p:cNvCxnSpPr/>
            <p:nvPr/>
          </p:nvCxnSpPr>
          <p:spPr>
            <a:xfrm>
              <a:off x="5989320" y="3325523"/>
              <a:ext cx="47777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0680"/>
            <a:ext cx="12192000" cy="554216"/>
            <a:chOff x="0" y="10680"/>
            <a:chExt cx="12192000" cy="554216"/>
          </a:xfrm>
        </p:grpSpPr>
        <p:cxnSp>
          <p:nvCxnSpPr>
            <p:cNvPr id="3" name="直接连接符 2"/>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email"/>
            <a:stretch>
              <a:fillRect/>
            </a:stretch>
          </p:blipFill>
          <p:spPr>
            <a:xfrm>
              <a:off x="10903663" y="146127"/>
              <a:ext cx="998777" cy="418769"/>
            </a:xfrm>
            <a:prstGeom prst="rect">
              <a:avLst/>
            </a:prstGeom>
          </p:spPr>
        </p:pic>
        <p:sp>
          <p:nvSpPr>
            <p:cNvPr id="5" name="椭圆 4"/>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实现目标</a:t>
              </a:r>
              <a:endParaRPr lang="zh-CN" altLang="en-US" sz="2000" b="1" spc="300">
                <a:solidFill>
                  <a:srgbClr val="000000"/>
                </a:solidFill>
                <a:latin typeface="+mn-ea"/>
              </a:endParaRPr>
            </a:p>
          </p:txBody>
        </p:sp>
        <p:sp>
          <p:nvSpPr>
            <p:cNvPr id="7" name="椭圆 6"/>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6</a:t>
              </a:r>
              <a:endParaRPr lang="zh-CN" altLang="en-US" sz="2800" b="1">
                <a:solidFill>
                  <a:schemeClr val="bg1"/>
                </a:solidFill>
              </a:endParaRPr>
            </a:p>
          </p:txBody>
        </p:sp>
      </p:grpSp>
      <p:sp>
        <p:nvSpPr>
          <p:cNvPr id="9" name="矩形 8"/>
          <p:cNvSpPr/>
          <p:nvPr/>
        </p:nvSpPr>
        <p:spPr>
          <a:xfrm>
            <a:off x="1148004" y="4395167"/>
            <a:ext cx="4753337" cy="830997"/>
          </a:xfrm>
          <a:prstGeom prst="rect">
            <a:avLst/>
          </a:prstGeom>
        </p:spPr>
        <p:txBody>
          <a:bodyPr wrap="square">
            <a:spAutoFit/>
          </a:bodyPr>
          <a:lstStyle/>
          <a:p>
            <a:pPr algn="just"/>
            <a:r>
              <a:rPr lang="zh-CN" altLang="en-US" sz="1600" dirty="0">
                <a:latin typeface="+mn-ea"/>
              </a:rPr>
              <a:t>一是两个百年的发展战略。即中国共产党成立一百年时全面建成小康社会，新中国成立一百年时建成富强民主文明和谐的社会主义现代化国家。</a:t>
            </a:r>
            <a:endParaRPr lang="zh-CN" altLang="en-US" sz="1600" dirty="0">
              <a:latin typeface="+mn-ea"/>
            </a:endParaRPr>
          </a:p>
        </p:txBody>
      </p:sp>
      <p:sp>
        <p:nvSpPr>
          <p:cNvPr id="10" name="矩形 9"/>
          <p:cNvSpPr/>
          <p:nvPr/>
        </p:nvSpPr>
        <p:spPr>
          <a:xfrm>
            <a:off x="6290659" y="4395167"/>
            <a:ext cx="4753337" cy="1077218"/>
          </a:xfrm>
          <a:prstGeom prst="rect">
            <a:avLst/>
          </a:prstGeom>
        </p:spPr>
        <p:txBody>
          <a:bodyPr wrap="square">
            <a:spAutoFit/>
          </a:bodyPr>
          <a:lstStyle/>
          <a:p>
            <a:pPr algn="just"/>
            <a:r>
              <a:rPr lang="zh-CN" altLang="en-US" sz="1600">
                <a:latin typeface="+mn-ea"/>
              </a:rPr>
              <a:t>二是中华民族在历史上的兴盛状况。中华民族是个有着几千年历史的伟大民族。而在这其中汉民族早自秦汉就进入盛世。作为其载体的古代中国曾以世界上头号富强大国“独领风骚”达</a:t>
            </a:r>
            <a:r>
              <a:rPr lang="en-US" altLang="zh-CN" sz="1600">
                <a:latin typeface="+mn-ea"/>
              </a:rPr>
              <a:t>1500</a:t>
            </a:r>
            <a:r>
              <a:rPr lang="zh-CN" altLang="en-US" sz="1600">
                <a:latin typeface="+mn-ea"/>
              </a:rPr>
              <a:t>年之久。</a:t>
            </a:r>
            <a:endParaRPr lang="zh-CN" altLang="en-US" sz="1600">
              <a:latin typeface="+mn-ea"/>
            </a:endParaRPr>
          </a:p>
        </p:txBody>
      </p:sp>
      <p:pic>
        <p:nvPicPr>
          <p:cNvPr id="12" name="图片 11"/>
          <p:cNvPicPr>
            <a:picLocks noChangeAspect="1"/>
          </p:cNvPicPr>
          <p:nvPr/>
        </p:nvPicPr>
        <p:blipFill>
          <a:blip r:embed="rId2" cstate="email"/>
          <a:srcRect/>
          <a:stretch>
            <a:fillRect/>
          </a:stretch>
        </p:blipFill>
        <p:spPr>
          <a:xfrm>
            <a:off x="1206648" y="1385615"/>
            <a:ext cx="9697015" cy="2445334"/>
          </a:xfrm>
          <a:prstGeom prst="rect">
            <a:avLst/>
          </a:prstGeom>
        </p:spPr>
      </p:pic>
      <p:sp>
        <p:nvSpPr>
          <p:cNvPr id="13" name="矩形 12"/>
          <p:cNvSpPr/>
          <p:nvPr/>
        </p:nvSpPr>
        <p:spPr>
          <a:xfrm>
            <a:off x="1206648" y="4122822"/>
            <a:ext cx="4592172" cy="179793"/>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393181" y="4122822"/>
            <a:ext cx="4570231" cy="179793"/>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p:cNvPicPr>
            <a:picLocks noChangeAspect="1"/>
          </p:cNvPicPr>
          <p:nvPr/>
        </p:nvPicPr>
        <p:blipFill>
          <a:blip r:embed="rId1" cstate="email"/>
          <a:srcRect/>
          <a:stretch>
            <a:fillRect/>
          </a:stretch>
        </p:blipFill>
        <p:spPr>
          <a:xfrm>
            <a:off x="-1" y="0"/>
            <a:ext cx="12192001" cy="6858000"/>
          </a:xfrm>
          <a:prstGeom prst="rect">
            <a:avLst/>
          </a:prstGeom>
        </p:spPr>
      </p:pic>
      <p:grpSp>
        <p:nvGrpSpPr>
          <p:cNvPr id="24" name="组合 23"/>
          <p:cNvGrpSpPr/>
          <p:nvPr/>
        </p:nvGrpSpPr>
        <p:grpSpPr>
          <a:xfrm>
            <a:off x="1242462" y="918190"/>
            <a:ext cx="2290207" cy="3490022"/>
            <a:chOff x="834957" y="1222990"/>
            <a:chExt cx="2290207" cy="3490022"/>
          </a:xfrm>
        </p:grpSpPr>
        <p:sp>
          <p:nvSpPr>
            <p:cNvPr id="8" name="矩形 7"/>
            <p:cNvSpPr/>
            <p:nvPr/>
          </p:nvSpPr>
          <p:spPr>
            <a:xfrm>
              <a:off x="834957" y="1222990"/>
              <a:ext cx="1313180" cy="1446550"/>
            </a:xfrm>
            <a:prstGeom prst="rect">
              <a:avLst/>
            </a:prstGeom>
          </p:spPr>
          <p:txBody>
            <a:bodyPr wrap="none">
              <a:spAutoFit/>
            </a:bodyPr>
            <a:lstStyle/>
            <a:p>
              <a:r>
                <a:rPr lang="zh-CN" altLang="en-US" sz="8800" dirty="0">
                  <a:ln w="34925">
                    <a:noFill/>
                  </a:ln>
                  <a:blipFill>
                    <a:blip r:embed="rId2"/>
                    <a:stretch>
                      <a:fillRect/>
                    </a:stretch>
                  </a:blipFill>
                  <a:effectLst>
                    <a:glow rad="50800">
                      <a:schemeClr val="bg1"/>
                    </a:glow>
                    <a:outerShdw blurRad="50800" dist="38100" dir="2700000" algn="tl" rotWithShape="0">
                      <a:prstClr val="black">
                        <a:alpha val="20000"/>
                      </a:prstClr>
                    </a:outerShdw>
                  </a:effectLst>
                  <a:latin typeface="禹卫书法行书简体" panose="02000603000000000000" pitchFamily="2" charset="-122"/>
                  <a:ea typeface="禹卫书法行书简体" panose="02000603000000000000" pitchFamily="2" charset="-122"/>
                </a:rPr>
                <a:t>目</a:t>
              </a:r>
              <a:endParaRPr lang="zh-CN" altLang="en-US" sz="8800" dirty="0">
                <a:ln w="34925">
                  <a:noFill/>
                </a:ln>
                <a:blipFill>
                  <a:blip r:embed="rId2"/>
                  <a:stretch>
                    <a:fillRect/>
                  </a:stretch>
                </a:blipFill>
                <a:effectLst>
                  <a:glow rad="50800">
                    <a:schemeClr val="bg1"/>
                  </a:glow>
                  <a:outerShdw blurRad="50800" dist="38100" dir="2700000" algn="tl" rotWithShape="0">
                    <a:prstClr val="black">
                      <a:alpha val="20000"/>
                    </a:prstClr>
                  </a:outerShdw>
                </a:effectLst>
                <a:latin typeface="禹卫书法行书简体" panose="02000603000000000000" pitchFamily="2" charset="-122"/>
                <a:ea typeface="禹卫书法行书简体" panose="02000603000000000000" pitchFamily="2" charset="-122"/>
              </a:endParaRPr>
            </a:p>
          </p:txBody>
        </p:sp>
        <p:grpSp>
          <p:nvGrpSpPr>
            <p:cNvPr id="23" name="组合 22"/>
            <p:cNvGrpSpPr/>
            <p:nvPr/>
          </p:nvGrpSpPr>
          <p:grpSpPr>
            <a:xfrm>
              <a:off x="1014738" y="1645997"/>
              <a:ext cx="2110426" cy="3067015"/>
              <a:chOff x="1014738" y="1645997"/>
              <a:chExt cx="2110426" cy="3067015"/>
            </a:xfrm>
          </p:grpSpPr>
          <p:sp>
            <p:nvSpPr>
              <p:cNvPr id="7" name="文本框 6"/>
              <p:cNvSpPr txBox="1"/>
              <p:nvPr/>
            </p:nvSpPr>
            <p:spPr>
              <a:xfrm>
                <a:off x="1709392" y="2534855"/>
                <a:ext cx="1415772" cy="1323439"/>
              </a:xfrm>
              <a:prstGeom prst="rect">
                <a:avLst/>
              </a:prstGeom>
              <a:noFill/>
              <a:ln>
                <a:noFill/>
              </a:ln>
            </p:spPr>
            <p:txBody>
              <a:bodyPr vert="eaVert" wrap="square" rtlCol="0">
                <a:spAutoFit/>
              </a:bodyPr>
              <a:lstStyle/>
              <a:p>
                <a:r>
                  <a:rPr lang="zh-CN" altLang="en-US" sz="8000" dirty="0">
                    <a:ln w="34925">
                      <a:noFill/>
                    </a:ln>
                    <a:blipFill>
                      <a:blip r:embed="rId2"/>
                      <a:stretch>
                        <a:fillRect/>
                      </a:stretch>
                    </a:blipFill>
                    <a:effectLst>
                      <a:glow rad="50800">
                        <a:schemeClr val="bg1"/>
                      </a:glow>
                      <a:outerShdw blurRad="50800" dist="38100" dir="2700000" algn="tl" rotWithShape="0">
                        <a:prstClr val="black">
                          <a:alpha val="20000"/>
                        </a:prstClr>
                      </a:outerShdw>
                    </a:effectLst>
                    <a:latin typeface="禹卫书法行书简体" panose="02000603000000000000" pitchFamily="2" charset="-122"/>
                    <a:ea typeface="禹卫书法行书简体" panose="02000603000000000000" pitchFamily="2" charset="-122"/>
                  </a:rPr>
                  <a:t>录</a:t>
                </a:r>
                <a:endParaRPr lang="zh-CN" altLang="en-US" sz="8000" dirty="0">
                  <a:ln w="34925">
                    <a:noFill/>
                  </a:ln>
                  <a:blipFill>
                    <a:blip r:embed="rId2"/>
                    <a:stretch>
                      <a:fillRect/>
                    </a:stretch>
                  </a:blipFill>
                  <a:effectLst>
                    <a:glow rad="50800">
                      <a:schemeClr val="bg1"/>
                    </a:glow>
                    <a:outerShdw blurRad="50800" dist="38100" dir="2700000" algn="tl" rotWithShape="0">
                      <a:prstClr val="black">
                        <a:alpha val="20000"/>
                      </a:prstClr>
                    </a:outerShdw>
                  </a:effectLst>
                  <a:latin typeface="禹卫书法行书简体" panose="02000603000000000000" pitchFamily="2" charset="-122"/>
                  <a:ea typeface="禹卫书法行书简体" panose="02000603000000000000" pitchFamily="2" charset="-122"/>
                </a:endParaRPr>
              </a:p>
            </p:txBody>
          </p:sp>
          <p:grpSp>
            <p:nvGrpSpPr>
              <p:cNvPr id="21" name="组合 20"/>
              <p:cNvGrpSpPr/>
              <p:nvPr/>
            </p:nvGrpSpPr>
            <p:grpSpPr>
              <a:xfrm>
                <a:off x="1014738" y="1645997"/>
                <a:ext cx="1402540" cy="1414013"/>
                <a:chOff x="1014738" y="1645997"/>
                <a:chExt cx="1402540" cy="1414013"/>
              </a:xfrm>
            </p:grpSpPr>
            <p:sp>
              <p:nvSpPr>
                <p:cNvPr id="17" name="椭圆 16"/>
                <p:cNvSpPr/>
                <p:nvPr/>
              </p:nvSpPr>
              <p:spPr>
                <a:xfrm>
                  <a:off x="1565192" y="2200735"/>
                  <a:ext cx="288400" cy="28840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V="1">
                  <a:off x="1816743" y="1645997"/>
                  <a:ext cx="600535" cy="600535"/>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014738" y="2459475"/>
                  <a:ext cx="600535" cy="600535"/>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1176484" y="2882970"/>
                <a:ext cx="677108" cy="1830042"/>
              </a:xfrm>
              <a:prstGeom prst="rect">
                <a:avLst/>
              </a:prstGeom>
            </p:spPr>
            <p:txBody>
              <a:bodyPr vert="eaVert" wrap="square">
                <a:spAutoFit/>
              </a:bodyPr>
              <a:lstStyle/>
              <a:p>
                <a:r>
                  <a:rPr lang="zh-CN" altLang="en-US" sz="1600" b="1">
                    <a:solidFill>
                      <a:schemeClr val="bg1">
                        <a:lumMod val="50000"/>
                        <a:alpha val="99000"/>
                      </a:schemeClr>
                    </a:solidFill>
                    <a:latin typeface="Arial" panose="020B0604020202020204" pitchFamily="34" charset="0"/>
                  </a:rPr>
                  <a:t>国家富强、民族振兴、人民幸福</a:t>
                </a:r>
                <a:endParaRPr lang="zh-CN" altLang="en-US" sz="1600" b="1">
                  <a:solidFill>
                    <a:schemeClr val="bg1">
                      <a:lumMod val="50000"/>
                      <a:alpha val="99000"/>
                    </a:schemeClr>
                  </a:solidFill>
                </a:endParaRPr>
              </a:p>
            </p:txBody>
          </p:sp>
        </p:grpSp>
      </p:grpSp>
      <p:grpSp>
        <p:nvGrpSpPr>
          <p:cNvPr id="30" name="组合 29"/>
          <p:cNvGrpSpPr/>
          <p:nvPr/>
        </p:nvGrpSpPr>
        <p:grpSpPr>
          <a:xfrm>
            <a:off x="4828660" y="1499935"/>
            <a:ext cx="2280302" cy="530961"/>
            <a:chOff x="5174100" y="1804735"/>
            <a:chExt cx="2280302" cy="530961"/>
          </a:xfrm>
        </p:grpSpPr>
        <p:sp>
          <p:nvSpPr>
            <p:cNvPr id="26" name="椭圆 25"/>
            <p:cNvSpPr/>
            <p:nvPr/>
          </p:nvSpPr>
          <p:spPr>
            <a:xfrm>
              <a:off x="5174100" y="1804735"/>
              <a:ext cx="530961" cy="53096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089926" y="1877200"/>
              <a:ext cx="1364476" cy="400110"/>
            </a:xfrm>
            <a:prstGeom prst="rect">
              <a:avLst/>
            </a:prstGeom>
          </p:spPr>
          <p:txBody>
            <a:bodyPr wrap="none">
              <a:spAutoFit/>
            </a:bodyPr>
            <a:lstStyle/>
            <a:p>
              <a:r>
                <a:rPr lang="zh-CN" altLang="en-US" sz="2000" b="1" spc="300" dirty="0">
                  <a:solidFill>
                    <a:srgbClr val="000000"/>
                  </a:solidFill>
                  <a:latin typeface="+mn-ea"/>
                </a:rPr>
                <a:t>概念阐释</a:t>
              </a:r>
              <a:endParaRPr lang="zh-CN" altLang="en-US" sz="2000" b="1" i="0" spc="300" dirty="0">
                <a:solidFill>
                  <a:srgbClr val="000000"/>
                </a:solidFill>
                <a:effectLst/>
                <a:latin typeface="+mn-ea"/>
              </a:endParaRPr>
            </a:p>
          </p:txBody>
        </p:sp>
        <p:sp>
          <p:nvSpPr>
            <p:cNvPr id="28" name="椭圆 27"/>
            <p:cNvSpPr/>
            <p:nvPr/>
          </p:nvSpPr>
          <p:spPr>
            <a:xfrm>
              <a:off x="5890260" y="2020685"/>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5259765" y="1808605"/>
              <a:ext cx="359631" cy="523220"/>
            </a:xfrm>
            <a:prstGeom prst="rect">
              <a:avLst/>
            </a:prstGeom>
            <a:noFill/>
          </p:spPr>
          <p:txBody>
            <a:bodyPr wrap="square" rtlCol="0">
              <a:spAutoFit/>
            </a:bodyPr>
            <a:lstStyle/>
            <a:p>
              <a:r>
                <a:rPr lang="en-US" altLang="zh-CN" sz="2800" b="1">
                  <a:solidFill>
                    <a:schemeClr val="bg1"/>
                  </a:solidFill>
                </a:rPr>
                <a:t>1</a:t>
              </a:r>
              <a:endParaRPr lang="zh-CN" altLang="en-US" sz="2800" b="1">
                <a:solidFill>
                  <a:schemeClr val="bg1"/>
                </a:solidFill>
              </a:endParaRPr>
            </a:p>
          </p:txBody>
        </p:sp>
      </p:grpSp>
      <p:grpSp>
        <p:nvGrpSpPr>
          <p:cNvPr id="31" name="组合 30"/>
          <p:cNvGrpSpPr/>
          <p:nvPr/>
        </p:nvGrpSpPr>
        <p:grpSpPr>
          <a:xfrm>
            <a:off x="8063370" y="1499935"/>
            <a:ext cx="2280302" cy="530961"/>
            <a:chOff x="5174100" y="1804735"/>
            <a:chExt cx="2280302" cy="530961"/>
          </a:xfrm>
        </p:grpSpPr>
        <p:sp>
          <p:nvSpPr>
            <p:cNvPr id="32" name="椭圆 31"/>
            <p:cNvSpPr/>
            <p:nvPr/>
          </p:nvSpPr>
          <p:spPr>
            <a:xfrm>
              <a:off x="5174100" y="1804735"/>
              <a:ext cx="530961" cy="53096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89926" y="1877200"/>
              <a:ext cx="1364476" cy="400110"/>
            </a:xfrm>
            <a:prstGeom prst="rect">
              <a:avLst/>
            </a:prstGeom>
          </p:spPr>
          <p:txBody>
            <a:bodyPr wrap="none">
              <a:spAutoFit/>
            </a:bodyPr>
            <a:lstStyle/>
            <a:p>
              <a:r>
                <a:rPr lang="zh-CN" altLang="en-US" sz="2000" b="1" i="0" spc="300">
                  <a:solidFill>
                    <a:srgbClr val="000000"/>
                  </a:solidFill>
                  <a:effectLst/>
                  <a:latin typeface="+mn-ea"/>
                </a:rPr>
                <a:t>宣传教育</a:t>
              </a:r>
              <a:endParaRPr lang="zh-CN" altLang="en-US" sz="2000" b="1" i="0" spc="300">
                <a:solidFill>
                  <a:srgbClr val="000000"/>
                </a:solidFill>
                <a:effectLst/>
                <a:latin typeface="+mn-ea"/>
              </a:endParaRPr>
            </a:p>
          </p:txBody>
        </p:sp>
        <p:sp>
          <p:nvSpPr>
            <p:cNvPr id="34" name="椭圆 33"/>
            <p:cNvSpPr/>
            <p:nvPr/>
          </p:nvSpPr>
          <p:spPr>
            <a:xfrm>
              <a:off x="5890260" y="2020685"/>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259765" y="1808605"/>
              <a:ext cx="359631" cy="523220"/>
            </a:xfrm>
            <a:prstGeom prst="rect">
              <a:avLst/>
            </a:prstGeom>
            <a:noFill/>
          </p:spPr>
          <p:txBody>
            <a:bodyPr wrap="square" rtlCol="0">
              <a:spAutoFit/>
            </a:bodyPr>
            <a:lstStyle/>
            <a:p>
              <a:r>
                <a:rPr lang="en-US" altLang="zh-CN" sz="2800" b="1">
                  <a:solidFill>
                    <a:schemeClr val="bg1"/>
                  </a:solidFill>
                </a:rPr>
                <a:t>4</a:t>
              </a:r>
              <a:endParaRPr lang="zh-CN" altLang="en-US" sz="2800" b="1">
                <a:solidFill>
                  <a:schemeClr val="bg1"/>
                </a:solidFill>
              </a:endParaRPr>
            </a:p>
          </p:txBody>
        </p:sp>
      </p:grpSp>
      <p:grpSp>
        <p:nvGrpSpPr>
          <p:cNvPr id="36" name="组合 35"/>
          <p:cNvGrpSpPr/>
          <p:nvPr/>
        </p:nvGrpSpPr>
        <p:grpSpPr>
          <a:xfrm>
            <a:off x="4828660" y="2555281"/>
            <a:ext cx="2280302" cy="530961"/>
            <a:chOff x="5174100" y="1804735"/>
            <a:chExt cx="2280302" cy="530961"/>
          </a:xfrm>
        </p:grpSpPr>
        <p:sp>
          <p:nvSpPr>
            <p:cNvPr id="37" name="椭圆 36"/>
            <p:cNvSpPr/>
            <p:nvPr/>
          </p:nvSpPr>
          <p:spPr>
            <a:xfrm>
              <a:off x="5174100" y="1804735"/>
              <a:ext cx="530961" cy="53096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089926" y="1877200"/>
              <a:ext cx="1364476" cy="400110"/>
            </a:xfrm>
            <a:prstGeom prst="rect">
              <a:avLst/>
            </a:prstGeom>
          </p:spPr>
          <p:txBody>
            <a:bodyPr wrap="none">
              <a:spAutoFit/>
            </a:bodyPr>
            <a:lstStyle/>
            <a:p>
              <a:r>
                <a:rPr lang="zh-CN" altLang="en-US" sz="2000" b="1" spc="300">
                  <a:solidFill>
                    <a:srgbClr val="000000"/>
                  </a:solidFill>
                  <a:latin typeface="+mn-ea"/>
                </a:rPr>
                <a:t>实现举措</a:t>
              </a:r>
              <a:endParaRPr lang="zh-CN" altLang="en-US" sz="2000" b="1" i="0" spc="300">
                <a:solidFill>
                  <a:srgbClr val="000000"/>
                </a:solidFill>
                <a:effectLst/>
                <a:latin typeface="+mn-ea"/>
              </a:endParaRPr>
            </a:p>
          </p:txBody>
        </p:sp>
        <p:sp>
          <p:nvSpPr>
            <p:cNvPr id="39" name="椭圆 38"/>
            <p:cNvSpPr/>
            <p:nvPr/>
          </p:nvSpPr>
          <p:spPr>
            <a:xfrm>
              <a:off x="5890260" y="2020685"/>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5259765" y="1808605"/>
              <a:ext cx="359631" cy="523220"/>
            </a:xfrm>
            <a:prstGeom prst="rect">
              <a:avLst/>
            </a:prstGeom>
            <a:noFill/>
          </p:spPr>
          <p:txBody>
            <a:bodyPr wrap="square" rtlCol="0">
              <a:spAutoFit/>
            </a:bodyPr>
            <a:lstStyle/>
            <a:p>
              <a:r>
                <a:rPr lang="en-US" altLang="zh-CN" sz="2800" b="1">
                  <a:solidFill>
                    <a:schemeClr val="bg1"/>
                  </a:solidFill>
                </a:rPr>
                <a:t>2</a:t>
              </a:r>
              <a:endParaRPr lang="zh-CN" altLang="en-US" sz="2800" b="1">
                <a:solidFill>
                  <a:schemeClr val="bg1"/>
                </a:solidFill>
              </a:endParaRPr>
            </a:p>
          </p:txBody>
        </p:sp>
      </p:grpSp>
      <p:grpSp>
        <p:nvGrpSpPr>
          <p:cNvPr id="41" name="组合 40"/>
          <p:cNvGrpSpPr/>
          <p:nvPr/>
        </p:nvGrpSpPr>
        <p:grpSpPr>
          <a:xfrm>
            <a:off x="8063370" y="2555281"/>
            <a:ext cx="2280302" cy="530961"/>
            <a:chOff x="5174100" y="1804735"/>
            <a:chExt cx="2280302" cy="530961"/>
          </a:xfrm>
        </p:grpSpPr>
        <p:sp>
          <p:nvSpPr>
            <p:cNvPr id="42" name="椭圆 41"/>
            <p:cNvSpPr/>
            <p:nvPr/>
          </p:nvSpPr>
          <p:spPr>
            <a:xfrm>
              <a:off x="5174100" y="1804735"/>
              <a:ext cx="530961" cy="53096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089926" y="1877200"/>
              <a:ext cx="1364476" cy="400110"/>
            </a:xfrm>
            <a:prstGeom prst="rect">
              <a:avLst/>
            </a:prstGeom>
          </p:spPr>
          <p:txBody>
            <a:bodyPr wrap="none">
              <a:spAutoFit/>
            </a:bodyPr>
            <a:lstStyle/>
            <a:p>
              <a:r>
                <a:rPr lang="zh-CN" altLang="en-US" sz="2000" b="1" i="0" spc="300">
                  <a:solidFill>
                    <a:srgbClr val="000000"/>
                  </a:solidFill>
                  <a:effectLst/>
                  <a:latin typeface="+mn-ea"/>
                </a:rPr>
                <a:t>发展历程</a:t>
              </a:r>
              <a:endParaRPr lang="zh-CN" altLang="en-US" sz="2000" b="1" i="0" spc="300">
                <a:solidFill>
                  <a:srgbClr val="000000"/>
                </a:solidFill>
                <a:effectLst/>
                <a:latin typeface="+mn-ea"/>
              </a:endParaRPr>
            </a:p>
          </p:txBody>
        </p:sp>
        <p:sp>
          <p:nvSpPr>
            <p:cNvPr id="44" name="椭圆 43"/>
            <p:cNvSpPr/>
            <p:nvPr/>
          </p:nvSpPr>
          <p:spPr>
            <a:xfrm>
              <a:off x="5890260" y="2020685"/>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5259765" y="1808605"/>
              <a:ext cx="359631" cy="523220"/>
            </a:xfrm>
            <a:prstGeom prst="rect">
              <a:avLst/>
            </a:prstGeom>
            <a:noFill/>
          </p:spPr>
          <p:txBody>
            <a:bodyPr wrap="square" rtlCol="0">
              <a:spAutoFit/>
            </a:bodyPr>
            <a:lstStyle/>
            <a:p>
              <a:r>
                <a:rPr lang="en-US" altLang="zh-CN" sz="2800" b="1">
                  <a:solidFill>
                    <a:schemeClr val="bg1"/>
                  </a:solidFill>
                </a:rPr>
                <a:t>5</a:t>
              </a:r>
              <a:endParaRPr lang="zh-CN" altLang="en-US" sz="2800" b="1">
                <a:solidFill>
                  <a:schemeClr val="bg1"/>
                </a:solidFill>
              </a:endParaRPr>
            </a:p>
          </p:txBody>
        </p:sp>
      </p:grpSp>
      <p:grpSp>
        <p:nvGrpSpPr>
          <p:cNvPr id="50" name="组合 49"/>
          <p:cNvGrpSpPr/>
          <p:nvPr/>
        </p:nvGrpSpPr>
        <p:grpSpPr>
          <a:xfrm>
            <a:off x="4828660" y="3610628"/>
            <a:ext cx="2280302" cy="530961"/>
            <a:chOff x="5174100" y="1804735"/>
            <a:chExt cx="2280302" cy="530961"/>
          </a:xfrm>
        </p:grpSpPr>
        <p:sp>
          <p:nvSpPr>
            <p:cNvPr id="56" name="椭圆 55"/>
            <p:cNvSpPr/>
            <p:nvPr/>
          </p:nvSpPr>
          <p:spPr>
            <a:xfrm>
              <a:off x="5174100" y="1804735"/>
              <a:ext cx="530961" cy="53096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6089926" y="1877200"/>
              <a:ext cx="1364476" cy="400110"/>
            </a:xfrm>
            <a:prstGeom prst="rect">
              <a:avLst/>
            </a:prstGeom>
          </p:spPr>
          <p:txBody>
            <a:bodyPr wrap="none">
              <a:spAutoFit/>
            </a:bodyPr>
            <a:lstStyle/>
            <a:p>
              <a:r>
                <a:rPr lang="zh-CN" altLang="en-US" sz="2000" b="1" i="0" spc="300">
                  <a:solidFill>
                    <a:srgbClr val="000000"/>
                  </a:solidFill>
                  <a:effectLst/>
                  <a:latin typeface="+mn-ea"/>
                </a:rPr>
                <a:t>基本路线</a:t>
              </a:r>
              <a:endParaRPr lang="zh-CN" altLang="en-US" sz="2000" b="1" i="0" spc="300">
                <a:solidFill>
                  <a:srgbClr val="000000"/>
                </a:solidFill>
                <a:effectLst/>
                <a:latin typeface="+mn-ea"/>
              </a:endParaRPr>
            </a:p>
          </p:txBody>
        </p:sp>
        <p:sp>
          <p:nvSpPr>
            <p:cNvPr id="58" name="椭圆 57"/>
            <p:cNvSpPr/>
            <p:nvPr/>
          </p:nvSpPr>
          <p:spPr>
            <a:xfrm>
              <a:off x="5890260" y="2020685"/>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5259765" y="1808605"/>
              <a:ext cx="359631" cy="523220"/>
            </a:xfrm>
            <a:prstGeom prst="rect">
              <a:avLst/>
            </a:prstGeom>
            <a:noFill/>
          </p:spPr>
          <p:txBody>
            <a:bodyPr wrap="square" rtlCol="0">
              <a:spAutoFit/>
            </a:bodyPr>
            <a:lstStyle/>
            <a:p>
              <a:r>
                <a:rPr lang="en-US" altLang="zh-CN" sz="2800" b="1">
                  <a:solidFill>
                    <a:schemeClr val="bg1"/>
                  </a:solidFill>
                </a:rPr>
                <a:t>3</a:t>
              </a:r>
              <a:endParaRPr lang="zh-CN" altLang="en-US" sz="2800" b="1">
                <a:solidFill>
                  <a:schemeClr val="bg1"/>
                </a:solidFill>
              </a:endParaRPr>
            </a:p>
          </p:txBody>
        </p:sp>
      </p:grpSp>
      <p:grpSp>
        <p:nvGrpSpPr>
          <p:cNvPr id="51" name="组合 50"/>
          <p:cNvGrpSpPr/>
          <p:nvPr/>
        </p:nvGrpSpPr>
        <p:grpSpPr>
          <a:xfrm>
            <a:off x="8063370" y="3610628"/>
            <a:ext cx="2280302" cy="530961"/>
            <a:chOff x="5174100" y="1804735"/>
            <a:chExt cx="2280302" cy="530961"/>
          </a:xfrm>
        </p:grpSpPr>
        <p:sp>
          <p:nvSpPr>
            <p:cNvPr id="52" name="椭圆 51"/>
            <p:cNvSpPr/>
            <p:nvPr/>
          </p:nvSpPr>
          <p:spPr>
            <a:xfrm>
              <a:off x="5174100" y="1804735"/>
              <a:ext cx="530961" cy="53096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089926" y="1877200"/>
              <a:ext cx="1364476" cy="400110"/>
            </a:xfrm>
            <a:prstGeom prst="rect">
              <a:avLst/>
            </a:prstGeom>
          </p:spPr>
          <p:txBody>
            <a:bodyPr wrap="none">
              <a:spAutoFit/>
            </a:bodyPr>
            <a:lstStyle/>
            <a:p>
              <a:r>
                <a:rPr lang="zh-CN" altLang="en-US" sz="2000" b="1" i="0" spc="300">
                  <a:solidFill>
                    <a:srgbClr val="000000"/>
                  </a:solidFill>
                  <a:effectLst/>
                  <a:latin typeface="+mn-ea"/>
                </a:rPr>
                <a:t>实现目标</a:t>
              </a:r>
              <a:endParaRPr lang="zh-CN" altLang="en-US" sz="2000" b="1" i="0" spc="300">
                <a:solidFill>
                  <a:srgbClr val="000000"/>
                </a:solidFill>
                <a:effectLst/>
                <a:latin typeface="+mn-ea"/>
              </a:endParaRPr>
            </a:p>
          </p:txBody>
        </p:sp>
        <p:sp>
          <p:nvSpPr>
            <p:cNvPr id="54" name="椭圆 53"/>
            <p:cNvSpPr/>
            <p:nvPr/>
          </p:nvSpPr>
          <p:spPr>
            <a:xfrm>
              <a:off x="5890260" y="2020685"/>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5259765" y="1808605"/>
              <a:ext cx="359631" cy="523220"/>
            </a:xfrm>
            <a:prstGeom prst="rect">
              <a:avLst/>
            </a:prstGeom>
            <a:noFill/>
          </p:spPr>
          <p:txBody>
            <a:bodyPr wrap="square" rtlCol="0">
              <a:spAutoFit/>
            </a:bodyPr>
            <a:lstStyle/>
            <a:p>
              <a:r>
                <a:rPr lang="en-US" altLang="zh-CN" sz="2800" b="1">
                  <a:solidFill>
                    <a:schemeClr val="bg1"/>
                  </a:solidFill>
                </a:rPr>
                <a:t>6</a:t>
              </a:r>
              <a:endParaRPr lang="zh-CN" altLang="en-US" sz="2800" b="1">
                <a:solidFill>
                  <a:schemeClr val="bg1"/>
                </a:solidFill>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p:cNvPicPr>
          <p:nvPr/>
        </p:nvPicPr>
        <p:blipFill>
          <a:blip r:embed="rId1"/>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4"/>
          <p:cNvPicPr>
            <a:picLocks noChangeAspect="1"/>
          </p:cNvPicPr>
          <p:nvPr/>
        </p:nvPicPr>
        <p:blipFill>
          <a:blip r:embed="rId2"/>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4299256" y="3036193"/>
            <a:ext cx="163014" cy="163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79706" y="2455869"/>
            <a:ext cx="1323663" cy="1323663"/>
            <a:chOff x="2622171" y="2784512"/>
            <a:chExt cx="1323663" cy="1323663"/>
          </a:xfrm>
        </p:grpSpPr>
        <p:sp>
          <p:nvSpPr>
            <p:cNvPr id="5" name="椭圆 4"/>
            <p:cNvSpPr/>
            <p:nvPr/>
          </p:nvSpPr>
          <p:spPr>
            <a:xfrm>
              <a:off x="2622171" y="2784512"/>
              <a:ext cx="1323663" cy="1323663"/>
            </a:xfrm>
            <a:prstGeom prst="ellipse">
              <a:avLst/>
            </a:prstGeom>
            <a:solidFill>
              <a:srgbClr val="DE0000"/>
            </a:solidFill>
            <a:ln w="5715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854" y="2892345"/>
              <a:ext cx="802296" cy="1107996"/>
            </a:xfrm>
            <a:prstGeom prst="rect">
              <a:avLst/>
            </a:prstGeom>
            <a:noFill/>
          </p:spPr>
          <p:txBody>
            <a:bodyPr wrap="square" rtlCol="0">
              <a:spAutoFit/>
            </a:bodyPr>
            <a:lstStyle/>
            <a:p>
              <a:pPr algn="ctr"/>
              <a:r>
                <a:rPr lang="en-US" altLang="zh-CN" sz="6600" b="1">
                  <a:solidFill>
                    <a:schemeClr val="bg1"/>
                  </a:solidFill>
                </a:rPr>
                <a:t>1</a:t>
              </a:r>
              <a:endParaRPr lang="zh-CN" altLang="en-US" sz="6600" b="1">
                <a:solidFill>
                  <a:schemeClr val="bg1"/>
                </a:solidFill>
              </a:endParaRPr>
            </a:p>
          </p:txBody>
        </p:sp>
      </p:grpSp>
      <p:grpSp>
        <p:nvGrpSpPr>
          <p:cNvPr id="14" name="组合 13"/>
          <p:cNvGrpSpPr/>
          <p:nvPr/>
        </p:nvGrpSpPr>
        <p:grpSpPr>
          <a:xfrm>
            <a:off x="4838887" y="2501592"/>
            <a:ext cx="5117471" cy="1232215"/>
            <a:chOff x="5875207" y="2563702"/>
            <a:chExt cx="5117471" cy="1232215"/>
          </a:xfrm>
        </p:grpSpPr>
        <p:sp>
          <p:nvSpPr>
            <p:cNvPr id="6" name="矩形 5"/>
            <p:cNvSpPr/>
            <p:nvPr/>
          </p:nvSpPr>
          <p:spPr>
            <a:xfrm>
              <a:off x="5875207" y="2563702"/>
              <a:ext cx="2595582" cy="769441"/>
            </a:xfrm>
            <a:prstGeom prst="rect">
              <a:avLst/>
            </a:prstGeom>
          </p:spPr>
          <p:txBody>
            <a:bodyPr wrap="none">
              <a:spAutoFit/>
            </a:bodyPr>
            <a:lstStyle/>
            <a:p>
              <a:r>
                <a:rPr lang="zh-CN" altLang="en-US" sz="4400" b="1" spc="300" dirty="0">
                  <a:solidFill>
                    <a:srgbClr val="000000"/>
                  </a:solidFill>
                  <a:latin typeface="+mn-ea"/>
                </a:rPr>
                <a:t>概念阐释</a:t>
              </a:r>
              <a:endParaRPr lang="zh-CN" altLang="en-US" sz="4400" b="1" i="0" spc="300" dirty="0">
                <a:solidFill>
                  <a:srgbClr val="000000"/>
                </a:solidFill>
                <a:effectLst/>
                <a:latin typeface="+mn-ea"/>
              </a:endParaRPr>
            </a:p>
          </p:txBody>
        </p:sp>
        <p:sp>
          <p:nvSpPr>
            <p:cNvPr id="11" name="矩形 10"/>
            <p:cNvSpPr/>
            <p:nvPr/>
          </p:nvSpPr>
          <p:spPr>
            <a:xfrm>
              <a:off x="5875207" y="3334252"/>
              <a:ext cx="5117471" cy="461665"/>
            </a:xfrm>
            <a:prstGeom prst="rect">
              <a:avLst/>
            </a:prstGeom>
          </p:spPr>
          <p:txBody>
            <a:bodyPr wrap="square">
              <a:spAutoFit/>
            </a:bodyPr>
            <a:lstStyle/>
            <a:p>
              <a:r>
                <a:rPr lang="zh-CN" altLang="en-US" sz="1200" spc="300" dirty="0">
                  <a:solidFill>
                    <a:srgbClr val="000000"/>
                  </a:solidFill>
                  <a:latin typeface="+mn-ea"/>
                </a:rPr>
                <a:t>中国共产党以马克思列宁主义、毛泽东思想、邓小平理论、“三个代表”重要思想和科学发展观作为自己的行动指南。</a:t>
              </a:r>
              <a:endParaRPr lang="zh-CN" altLang="en-US" sz="1200" spc="300" dirty="0">
                <a:solidFill>
                  <a:srgbClr val="000000"/>
                </a:solidFill>
                <a:latin typeface="+mn-ea"/>
              </a:endParaRPr>
            </a:p>
          </p:txBody>
        </p:sp>
        <p:cxnSp>
          <p:nvCxnSpPr>
            <p:cNvPr id="13" name="直接连接符 12"/>
            <p:cNvCxnSpPr/>
            <p:nvPr/>
          </p:nvCxnSpPr>
          <p:spPr>
            <a:xfrm>
              <a:off x="5989320" y="3325523"/>
              <a:ext cx="47777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1162975" y="4474346"/>
            <a:ext cx="1651246" cy="230832"/>
          </a:xfrm>
          <a:prstGeom prst="rect">
            <a:avLst/>
          </a:prstGeom>
          <a:noFill/>
        </p:spPr>
        <p:txBody>
          <a:bodyPr wrap="square" rtlCol="0">
            <a:spAutoFit/>
          </a:bodyPr>
          <a:lstStyle/>
          <a:p>
            <a:r>
              <a:rPr lang="en-US" altLang="zh-CN" sz="900" dirty="0">
                <a:solidFill>
                  <a:srgbClr val="FEF3EF"/>
                </a:solidFill>
              </a:rPr>
              <a:t>https://www.ypppt.com/</a:t>
            </a:r>
            <a:endParaRPr lang="zh-CN" altLang="en-US" sz="900" dirty="0">
              <a:solidFill>
                <a:srgbClr val="FEF3EF"/>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1739900" y="1793243"/>
            <a:ext cx="8712200" cy="3637275"/>
          </a:xfrm>
          <a:prstGeom prst="roundRect">
            <a:avLst>
              <a:gd name="adj" fmla="val 4935"/>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352040" y="2245641"/>
            <a:ext cx="7487920" cy="2732479"/>
          </a:xfrm>
          <a:prstGeom prst="rect">
            <a:avLst/>
          </a:prstGeom>
        </p:spPr>
        <p:txBody>
          <a:bodyPr wrap="square">
            <a:spAutoFit/>
          </a:bodyPr>
          <a:lstStyle/>
          <a:p>
            <a:pPr algn="just">
              <a:lnSpc>
                <a:spcPct val="120000"/>
              </a:lnSpc>
            </a:pPr>
            <a:r>
              <a:rPr lang="zh-CN" altLang="en-US" sz="1600" b="1" dirty="0">
                <a:solidFill>
                  <a:srgbClr val="C00000"/>
                </a:solidFill>
                <a:latin typeface="+mn-ea"/>
              </a:rPr>
              <a:t>中国梦</a:t>
            </a:r>
            <a:r>
              <a:rPr lang="zh-CN" altLang="en-US" sz="1600" dirty="0">
                <a:latin typeface="+mn-ea"/>
              </a:rPr>
              <a:t>，是中国共产党第十八次全国代表大会召开以来，习近平总书记所提出的重要指导思想和重要执政理念，正式提出于</a:t>
            </a:r>
            <a:r>
              <a:rPr lang="en-US" altLang="zh-CN" sz="1600" dirty="0">
                <a:latin typeface="+mn-ea"/>
              </a:rPr>
              <a:t>2012</a:t>
            </a:r>
            <a:r>
              <a:rPr lang="zh-CN" altLang="en-US" sz="1600" dirty="0">
                <a:latin typeface="+mn-ea"/>
              </a:rPr>
              <a:t>年</a:t>
            </a:r>
            <a:r>
              <a:rPr lang="en-US" altLang="zh-CN" sz="1600" dirty="0">
                <a:latin typeface="+mn-ea"/>
              </a:rPr>
              <a:t>11</a:t>
            </a:r>
            <a:r>
              <a:rPr lang="zh-CN" altLang="en-US" sz="1600" dirty="0">
                <a:latin typeface="+mn-ea"/>
              </a:rPr>
              <a:t>月</a:t>
            </a:r>
            <a:r>
              <a:rPr lang="en-US" altLang="zh-CN" sz="1600" dirty="0">
                <a:latin typeface="+mn-ea"/>
              </a:rPr>
              <a:t>29</a:t>
            </a:r>
            <a:r>
              <a:rPr lang="zh-CN" altLang="en-US" sz="1600" dirty="0">
                <a:latin typeface="+mn-ea"/>
              </a:rPr>
              <a:t>日。习总书记把“中国梦”定义为“实现中华民族伟大复兴，就是中华民族近代以来最伟大梦想”，并且表示这个梦“一定能实现”。“中国梦”的核心目标也可以概括为“两个一百年”的目标，也就是：到</a:t>
            </a:r>
            <a:r>
              <a:rPr lang="en-US" altLang="zh-CN" sz="1600" dirty="0">
                <a:latin typeface="+mn-ea"/>
              </a:rPr>
              <a:t>2021</a:t>
            </a:r>
            <a:r>
              <a:rPr lang="zh-CN" altLang="en-US" sz="1600" dirty="0">
                <a:latin typeface="+mn-ea"/>
              </a:rPr>
              <a:t>年中国共产党成立</a:t>
            </a:r>
            <a:r>
              <a:rPr lang="en-US" altLang="zh-CN" sz="1600" dirty="0">
                <a:latin typeface="+mn-ea"/>
              </a:rPr>
              <a:t>100</a:t>
            </a:r>
            <a:r>
              <a:rPr lang="zh-CN" altLang="en-US" sz="1600" dirty="0">
                <a:latin typeface="+mn-ea"/>
              </a:rPr>
              <a:t>周年和</a:t>
            </a:r>
            <a:r>
              <a:rPr lang="en-US" altLang="zh-CN" sz="1600" dirty="0">
                <a:latin typeface="+mn-ea"/>
              </a:rPr>
              <a:t>2049</a:t>
            </a:r>
            <a:r>
              <a:rPr lang="zh-CN" altLang="en-US" sz="1600" dirty="0">
                <a:latin typeface="+mn-ea"/>
              </a:rPr>
              <a:t>年中华人民共和国成立</a:t>
            </a:r>
            <a:r>
              <a:rPr lang="en-US" altLang="zh-CN" sz="1600" dirty="0">
                <a:latin typeface="+mn-ea"/>
              </a:rPr>
              <a:t>100</a:t>
            </a:r>
            <a:r>
              <a:rPr lang="zh-CN" altLang="en-US" sz="1600" dirty="0">
                <a:latin typeface="+mn-ea"/>
              </a:rPr>
              <a:t>周年时，逐步并最终顺利实现中华民族的伟大复兴，具体表现是国家富强、民族振兴、人民幸福，实现途径是走中国特色的社会主义道路、坚持中国特色社会主义理论体系、弘扬民族精神、凝聚中国力量，实施手段是政治、经济、文化、社会、生态文明五位一体建设。</a:t>
            </a:r>
            <a:endParaRPr lang="zh-CN" altLang="en-US" sz="1600" dirty="0">
              <a:latin typeface="+mn-ea"/>
            </a:endParaRPr>
          </a:p>
        </p:txBody>
      </p:sp>
      <p:cxnSp>
        <p:nvCxnSpPr>
          <p:cNvPr id="6" name="直接连接符 5"/>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email"/>
          <a:stretch>
            <a:fillRect/>
          </a:stretch>
        </p:blipFill>
        <p:spPr>
          <a:xfrm>
            <a:off x="10903663" y="146127"/>
            <a:ext cx="998777" cy="418769"/>
          </a:xfrm>
          <a:prstGeom prst="rect">
            <a:avLst/>
          </a:prstGeom>
        </p:spPr>
      </p:pic>
      <p:sp>
        <p:nvSpPr>
          <p:cNvPr id="7" name="椭圆 6"/>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概念阐释</a:t>
            </a:r>
            <a:endParaRPr lang="zh-CN" altLang="en-US" sz="2000" b="1" i="0" spc="300">
              <a:solidFill>
                <a:srgbClr val="000000"/>
              </a:solidFill>
              <a:effectLst/>
              <a:latin typeface="+mn-ea"/>
            </a:endParaRPr>
          </a:p>
        </p:txBody>
      </p:sp>
      <p:sp>
        <p:nvSpPr>
          <p:cNvPr id="11" name="椭圆 10"/>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1</a:t>
            </a:r>
            <a:endParaRPr lang="zh-CN" altLang="en-US" sz="2800" b="1">
              <a:solidFill>
                <a:schemeClr val="bg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87645" y="1891578"/>
            <a:ext cx="10616711" cy="3432652"/>
            <a:chOff x="604568" y="1891578"/>
            <a:chExt cx="10616711" cy="3432652"/>
          </a:xfrm>
        </p:grpSpPr>
        <p:sp>
          <p:nvSpPr>
            <p:cNvPr id="10" name="矩形 9"/>
            <p:cNvSpPr/>
            <p:nvPr/>
          </p:nvSpPr>
          <p:spPr>
            <a:xfrm>
              <a:off x="5416827" y="1891578"/>
              <a:ext cx="5804452" cy="34325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cstate="email"/>
            <a:srcRect/>
            <a:stretch>
              <a:fillRect/>
            </a:stretch>
          </p:blipFill>
          <p:spPr>
            <a:xfrm>
              <a:off x="604568" y="1891578"/>
              <a:ext cx="4891771" cy="3432652"/>
            </a:xfrm>
            <a:prstGeom prst="rect">
              <a:avLst/>
            </a:prstGeom>
          </p:spPr>
        </p:pic>
      </p:grpSp>
      <p:sp>
        <p:nvSpPr>
          <p:cNvPr id="2" name="矩形 1"/>
          <p:cNvSpPr/>
          <p:nvPr/>
        </p:nvSpPr>
        <p:spPr>
          <a:xfrm>
            <a:off x="6159366" y="2576853"/>
            <a:ext cx="4765040" cy="2062103"/>
          </a:xfrm>
          <a:prstGeom prst="rect">
            <a:avLst/>
          </a:prstGeom>
        </p:spPr>
        <p:txBody>
          <a:bodyPr wrap="square">
            <a:spAutoFit/>
          </a:bodyPr>
          <a:lstStyle/>
          <a:p>
            <a:r>
              <a:rPr lang="en-US" altLang="zh-CN" sz="1600" dirty="0">
                <a:latin typeface="+mn-ea"/>
              </a:rPr>
              <a:t>2017</a:t>
            </a:r>
            <a:r>
              <a:rPr lang="zh-CN" altLang="en-US" sz="1600" dirty="0">
                <a:latin typeface="+mn-ea"/>
              </a:rPr>
              <a:t>年</a:t>
            </a:r>
            <a:r>
              <a:rPr lang="en-US" altLang="zh-CN" sz="1600" dirty="0">
                <a:latin typeface="+mn-ea"/>
              </a:rPr>
              <a:t>10</a:t>
            </a:r>
            <a:r>
              <a:rPr lang="zh-CN" altLang="en-US" sz="1600" dirty="0">
                <a:latin typeface="+mn-ea"/>
              </a:rPr>
              <a:t>月</a:t>
            </a:r>
            <a:r>
              <a:rPr lang="en-US" altLang="zh-CN" sz="1600" dirty="0">
                <a:latin typeface="+mn-ea"/>
              </a:rPr>
              <a:t>18</a:t>
            </a:r>
            <a:r>
              <a:rPr lang="zh-CN" altLang="en-US" sz="1600" dirty="0">
                <a:latin typeface="+mn-ea"/>
              </a:rPr>
              <a:t>日，习近平同志在十九大报告中指出，实现中华民族伟大复兴是近代以来中华民族最伟大的梦想。中国共产党一经成立，就把实现共产主义作为党的最高理想和最终目标，义无反顾肩负起实现中华民族伟大复兴的历史使命，团结带领人民进行了艰苦卓绝的斗争，谱写了气吞山河的壮丽史诗。习近平指出，实现伟大梦想，必须进行伟大斗争；必须建设伟大工程；必须推进伟大事业。</a:t>
            </a:r>
            <a:endParaRPr lang="zh-CN" altLang="en-US" sz="1600" dirty="0">
              <a:latin typeface="+mn-ea"/>
            </a:endParaRPr>
          </a:p>
        </p:txBody>
      </p:sp>
      <p:grpSp>
        <p:nvGrpSpPr>
          <p:cNvPr id="13" name="组合 12"/>
          <p:cNvGrpSpPr/>
          <p:nvPr/>
        </p:nvGrpSpPr>
        <p:grpSpPr>
          <a:xfrm>
            <a:off x="0" y="10680"/>
            <a:ext cx="12192000" cy="554216"/>
            <a:chOff x="0" y="10680"/>
            <a:chExt cx="12192000" cy="554216"/>
          </a:xfrm>
        </p:grpSpPr>
        <p:cxnSp>
          <p:nvCxnSpPr>
            <p:cNvPr id="3" name="直接连接符 2"/>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email"/>
            <a:stretch>
              <a:fillRect/>
            </a:stretch>
          </p:blipFill>
          <p:spPr>
            <a:xfrm>
              <a:off x="10903663" y="146127"/>
              <a:ext cx="998777" cy="418769"/>
            </a:xfrm>
            <a:prstGeom prst="rect">
              <a:avLst/>
            </a:prstGeom>
          </p:spPr>
        </p:pic>
        <p:sp>
          <p:nvSpPr>
            <p:cNvPr id="5" name="椭圆 4"/>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概念阐释</a:t>
              </a:r>
              <a:endParaRPr lang="zh-CN" altLang="en-US" sz="2000" b="1" i="0" spc="300">
                <a:solidFill>
                  <a:srgbClr val="000000"/>
                </a:solidFill>
                <a:effectLst/>
                <a:latin typeface="+mn-ea"/>
              </a:endParaRPr>
            </a:p>
          </p:txBody>
        </p:sp>
        <p:sp>
          <p:nvSpPr>
            <p:cNvPr id="7" name="椭圆 6"/>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1</a:t>
              </a:r>
              <a:endParaRPr lang="zh-CN" altLang="en-US" sz="2800" b="1">
                <a:solidFill>
                  <a:schemeClr val="bg1"/>
                </a:solidFill>
              </a:endParaRPr>
            </a:p>
          </p:txBody>
        </p:sp>
      </p:grpSp>
      <p:pic>
        <p:nvPicPr>
          <p:cNvPr id="14" name="图片 13"/>
          <p:cNvPicPr>
            <a:picLocks noChangeAspect="1"/>
          </p:cNvPicPr>
          <p:nvPr/>
        </p:nvPicPr>
        <p:blipFill>
          <a:blip r:embed="rId3" cstate="email"/>
          <a:srcRect/>
          <a:stretch>
            <a:fillRect/>
          </a:stretch>
        </p:blipFill>
        <p:spPr>
          <a:xfrm>
            <a:off x="784733" y="1891578"/>
            <a:ext cx="4891771" cy="343258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0680"/>
            <a:ext cx="12192000" cy="554216"/>
            <a:chOff x="0" y="10680"/>
            <a:chExt cx="12192000" cy="554216"/>
          </a:xfrm>
        </p:grpSpPr>
        <p:cxnSp>
          <p:nvCxnSpPr>
            <p:cNvPr id="4" name="直接连接符 3"/>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cstate="email"/>
            <a:stretch>
              <a:fillRect/>
            </a:stretch>
          </p:blipFill>
          <p:spPr>
            <a:xfrm>
              <a:off x="10903663" y="146127"/>
              <a:ext cx="998777" cy="418769"/>
            </a:xfrm>
            <a:prstGeom prst="rect">
              <a:avLst/>
            </a:prstGeom>
          </p:spPr>
        </p:pic>
        <p:sp>
          <p:nvSpPr>
            <p:cNvPr id="6" name="椭圆 5"/>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概念阐释</a:t>
              </a:r>
              <a:endParaRPr lang="zh-CN" altLang="en-US" sz="2000" b="1" i="0" spc="300">
                <a:solidFill>
                  <a:srgbClr val="000000"/>
                </a:solidFill>
                <a:effectLst/>
                <a:latin typeface="+mn-ea"/>
              </a:endParaRPr>
            </a:p>
          </p:txBody>
        </p:sp>
        <p:sp>
          <p:nvSpPr>
            <p:cNvPr id="8" name="椭圆 7"/>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1</a:t>
              </a:r>
              <a:endParaRPr lang="zh-CN" altLang="en-US" sz="2800" b="1">
                <a:solidFill>
                  <a:schemeClr val="bg1"/>
                </a:solidFill>
              </a:endParaRPr>
            </a:p>
          </p:txBody>
        </p:sp>
      </p:grpSp>
      <p:grpSp>
        <p:nvGrpSpPr>
          <p:cNvPr id="25" name="组合 24"/>
          <p:cNvGrpSpPr/>
          <p:nvPr/>
        </p:nvGrpSpPr>
        <p:grpSpPr>
          <a:xfrm>
            <a:off x="1736368" y="1312097"/>
            <a:ext cx="8719263" cy="1016258"/>
            <a:chOff x="2184400" y="1153071"/>
            <a:chExt cx="8719263" cy="1016258"/>
          </a:xfrm>
        </p:grpSpPr>
        <p:sp>
          <p:nvSpPr>
            <p:cNvPr id="10" name="矩形 9"/>
            <p:cNvSpPr/>
            <p:nvPr/>
          </p:nvSpPr>
          <p:spPr>
            <a:xfrm>
              <a:off x="3416187" y="1368812"/>
              <a:ext cx="7487476" cy="584775"/>
            </a:xfrm>
            <a:prstGeom prst="rect">
              <a:avLst/>
            </a:prstGeom>
          </p:spPr>
          <p:txBody>
            <a:bodyPr wrap="square">
              <a:spAutoFit/>
            </a:bodyPr>
            <a:lstStyle/>
            <a:p>
              <a:r>
                <a:rPr lang="zh-CN" altLang="en-US" sz="1600">
                  <a:latin typeface="+mn-ea"/>
                </a:rPr>
                <a:t>指定群体：</a:t>
              </a:r>
              <a:r>
                <a:rPr lang="en-US" altLang="zh-CN" sz="1600">
                  <a:latin typeface="+mn-ea"/>
                </a:rPr>
                <a:t>2013</a:t>
              </a:r>
              <a:r>
                <a:rPr lang="zh-CN" altLang="en-US" sz="1600">
                  <a:latin typeface="+mn-ea"/>
                </a:rPr>
                <a:t>年</a:t>
              </a:r>
              <a:r>
                <a:rPr lang="en-US" altLang="zh-CN" sz="1600">
                  <a:latin typeface="+mn-ea"/>
                </a:rPr>
                <a:t>3</a:t>
              </a:r>
              <a:r>
                <a:rPr lang="zh-CN" altLang="en-US" sz="1600">
                  <a:latin typeface="+mn-ea"/>
                </a:rPr>
                <a:t>月习近平在接受金砖国家媒体联合采访时谈到，中国人民发自内心地拥护实现中国梦，因为中国梦首先是</a:t>
              </a:r>
              <a:r>
                <a:rPr lang="en-US" altLang="zh-CN" sz="1600">
                  <a:latin typeface="+mn-ea"/>
                </a:rPr>
                <a:t>14</a:t>
              </a:r>
              <a:r>
                <a:rPr lang="zh-CN" altLang="en-US" sz="1600">
                  <a:latin typeface="+mn-ea"/>
                </a:rPr>
                <a:t>亿中国人民的共同梦想。</a:t>
              </a:r>
              <a:endParaRPr lang="zh-CN" altLang="en-US" sz="1600">
                <a:latin typeface="+mn-ea"/>
              </a:endParaRPr>
            </a:p>
          </p:txBody>
        </p:sp>
        <p:grpSp>
          <p:nvGrpSpPr>
            <p:cNvPr id="24" name="组合 23"/>
            <p:cNvGrpSpPr/>
            <p:nvPr/>
          </p:nvGrpSpPr>
          <p:grpSpPr>
            <a:xfrm>
              <a:off x="2184400" y="1153071"/>
              <a:ext cx="1016258" cy="1016258"/>
              <a:chOff x="2184400" y="1153071"/>
              <a:chExt cx="1016258" cy="1016258"/>
            </a:xfrm>
          </p:grpSpPr>
          <p:sp>
            <p:nvSpPr>
              <p:cNvPr id="16" name="矩形 15"/>
              <p:cNvSpPr/>
              <p:nvPr/>
            </p:nvSpPr>
            <p:spPr>
              <a:xfrm>
                <a:off x="2184400" y="1153071"/>
                <a:ext cx="1016258" cy="101625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staff_185520"/>
              <p:cNvSpPr>
                <a:spLocks noChangeAspect="1"/>
              </p:cNvSpPr>
              <p:nvPr/>
            </p:nvSpPr>
            <p:spPr bwMode="auto">
              <a:xfrm>
                <a:off x="2387687" y="1370676"/>
                <a:ext cx="609685" cy="581048"/>
              </a:xfrm>
              <a:custGeom>
                <a:avLst/>
                <a:gdLst>
                  <a:gd name="connsiteX0" fmla="*/ 522629 w 607599"/>
                  <a:gd name="connsiteY0" fmla="*/ 138873 h 579060"/>
                  <a:gd name="connsiteX1" fmla="*/ 559929 w 607599"/>
                  <a:gd name="connsiteY1" fmla="*/ 181354 h 579060"/>
                  <a:gd name="connsiteX2" fmla="*/ 606397 w 607599"/>
                  <a:gd name="connsiteY2" fmla="*/ 313952 h 579060"/>
                  <a:gd name="connsiteX3" fmla="*/ 593044 w 607599"/>
                  <a:gd name="connsiteY3" fmla="*/ 341592 h 579060"/>
                  <a:gd name="connsiteX4" fmla="*/ 565359 w 607599"/>
                  <a:gd name="connsiteY4" fmla="*/ 328350 h 579060"/>
                  <a:gd name="connsiteX5" fmla="*/ 527436 w 607599"/>
                  <a:gd name="connsiteY5" fmla="*/ 220014 h 579060"/>
                  <a:gd name="connsiteX6" fmla="*/ 558237 w 607599"/>
                  <a:gd name="connsiteY6" fmla="*/ 381407 h 579060"/>
                  <a:gd name="connsiteX7" fmla="*/ 546398 w 607599"/>
                  <a:gd name="connsiteY7" fmla="*/ 395715 h 579060"/>
                  <a:gd name="connsiteX8" fmla="*/ 529840 w 607599"/>
                  <a:gd name="connsiteY8" fmla="*/ 395715 h 579060"/>
                  <a:gd name="connsiteX9" fmla="*/ 529840 w 607599"/>
                  <a:gd name="connsiteY9" fmla="*/ 553020 h 579060"/>
                  <a:gd name="connsiteX10" fmla="*/ 503757 w 607599"/>
                  <a:gd name="connsiteY10" fmla="*/ 579060 h 579060"/>
                  <a:gd name="connsiteX11" fmla="*/ 477674 w 607599"/>
                  <a:gd name="connsiteY11" fmla="*/ 553020 h 579060"/>
                  <a:gd name="connsiteX12" fmla="*/ 477674 w 607599"/>
                  <a:gd name="connsiteY12" fmla="*/ 395715 h 579060"/>
                  <a:gd name="connsiteX13" fmla="*/ 466457 w 607599"/>
                  <a:gd name="connsiteY13" fmla="*/ 395715 h 579060"/>
                  <a:gd name="connsiteX14" fmla="*/ 466457 w 607599"/>
                  <a:gd name="connsiteY14" fmla="*/ 553020 h 579060"/>
                  <a:gd name="connsiteX15" fmla="*/ 440375 w 607599"/>
                  <a:gd name="connsiteY15" fmla="*/ 579060 h 579060"/>
                  <a:gd name="connsiteX16" fmla="*/ 414292 w 607599"/>
                  <a:gd name="connsiteY16" fmla="*/ 553020 h 579060"/>
                  <a:gd name="connsiteX17" fmla="*/ 414292 w 607599"/>
                  <a:gd name="connsiteY17" fmla="*/ 395715 h 579060"/>
                  <a:gd name="connsiteX18" fmla="*/ 397734 w 607599"/>
                  <a:gd name="connsiteY18" fmla="*/ 395715 h 579060"/>
                  <a:gd name="connsiteX19" fmla="*/ 386339 w 607599"/>
                  <a:gd name="connsiteY19" fmla="*/ 387628 h 579060"/>
                  <a:gd name="connsiteX20" fmla="*/ 386339 w 607599"/>
                  <a:gd name="connsiteY20" fmla="*/ 374919 h 579060"/>
                  <a:gd name="connsiteX21" fmla="*/ 396933 w 607599"/>
                  <a:gd name="connsiteY21" fmla="*/ 376163 h 579060"/>
                  <a:gd name="connsiteX22" fmla="*/ 439217 w 607599"/>
                  <a:gd name="connsiteY22" fmla="*/ 344969 h 579060"/>
                  <a:gd name="connsiteX23" fmla="*/ 515152 w 607599"/>
                  <a:gd name="connsiteY23" fmla="*/ 344969 h 579060"/>
                  <a:gd name="connsiteX24" fmla="*/ 525567 w 607599"/>
                  <a:gd name="connsiteY24" fmla="*/ 332527 h 579060"/>
                  <a:gd name="connsiteX25" fmla="*/ 503579 w 607599"/>
                  <a:gd name="connsiteY25" fmla="*/ 192463 h 579060"/>
                  <a:gd name="connsiteX26" fmla="*/ 522629 w 607599"/>
                  <a:gd name="connsiteY26" fmla="*/ 138873 h 579060"/>
                  <a:gd name="connsiteX27" fmla="*/ 84824 w 607599"/>
                  <a:gd name="connsiteY27" fmla="*/ 138167 h 579060"/>
                  <a:gd name="connsiteX28" fmla="*/ 104227 w 607599"/>
                  <a:gd name="connsiteY28" fmla="*/ 192817 h 579060"/>
                  <a:gd name="connsiteX29" fmla="*/ 82421 w 607599"/>
                  <a:gd name="connsiteY29" fmla="*/ 331709 h 579060"/>
                  <a:gd name="connsiteX30" fmla="*/ 84735 w 607599"/>
                  <a:gd name="connsiteY30" fmla="*/ 340329 h 579060"/>
                  <a:gd name="connsiteX31" fmla="*/ 92924 w 607599"/>
                  <a:gd name="connsiteY31" fmla="*/ 344150 h 579060"/>
                  <a:gd name="connsiteX32" fmla="*/ 167956 w 607599"/>
                  <a:gd name="connsiteY32" fmla="*/ 344150 h 579060"/>
                  <a:gd name="connsiteX33" fmla="*/ 210234 w 607599"/>
                  <a:gd name="connsiteY33" fmla="*/ 376140 h 579060"/>
                  <a:gd name="connsiteX34" fmla="*/ 210323 w 607599"/>
                  <a:gd name="connsiteY34" fmla="*/ 376140 h 579060"/>
                  <a:gd name="connsiteX35" fmla="*/ 210412 w 607599"/>
                  <a:gd name="connsiteY35" fmla="*/ 376140 h 579060"/>
                  <a:gd name="connsiteX36" fmla="*/ 222072 w 607599"/>
                  <a:gd name="connsiteY36" fmla="*/ 374630 h 579060"/>
                  <a:gd name="connsiteX37" fmla="*/ 222072 w 607599"/>
                  <a:gd name="connsiteY37" fmla="*/ 380406 h 579060"/>
                  <a:gd name="connsiteX38" fmla="*/ 214862 w 607599"/>
                  <a:gd name="connsiteY38" fmla="*/ 393913 h 579060"/>
                  <a:gd name="connsiteX39" fmla="*/ 193679 w 607599"/>
                  <a:gd name="connsiteY39" fmla="*/ 394890 h 579060"/>
                  <a:gd name="connsiteX40" fmla="*/ 193679 w 607599"/>
                  <a:gd name="connsiteY40" fmla="*/ 552176 h 579060"/>
                  <a:gd name="connsiteX41" fmla="*/ 167600 w 607599"/>
                  <a:gd name="connsiteY41" fmla="*/ 578213 h 579060"/>
                  <a:gd name="connsiteX42" fmla="*/ 141521 w 607599"/>
                  <a:gd name="connsiteY42" fmla="*/ 552176 h 579060"/>
                  <a:gd name="connsiteX43" fmla="*/ 141521 w 607599"/>
                  <a:gd name="connsiteY43" fmla="*/ 394890 h 579060"/>
                  <a:gd name="connsiteX44" fmla="*/ 130306 w 607599"/>
                  <a:gd name="connsiteY44" fmla="*/ 394890 h 579060"/>
                  <a:gd name="connsiteX45" fmla="*/ 130306 w 607599"/>
                  <a:gd name="connsiteY45" fmla="*/ 552176 h 579060"/>
                  <a:gd name="connsiteX46" fmla="*/ 104227 w 607599"/>
                  <a:gd name="connsiteY46" fmla="*/ 578213 h 579060"/>
                  <a:gd name="connsiteX47" fmla="*/ 78148 w 607599"/>
                  <a:gd name="connsiteY47" fmla="*/ 552176 h 579060"/>
                  <a:gd name="connsiteX48" fmla="*/ 78148 w 607599"/>
                  <a:gd name="connsiteY48" fmla="*/ 394890 h 579060"/>
                  <a:gd name="connsiteX49" fmla="*/ 61593 w 607599"/>
                  <a:gd name="connsiteY49" fmla="*/ 394890 h 579060"/>
                  <a:gd name="connsiteX50" fmla="*/ 49755 w 607599"/>
                  <a:gd name="connsiteY50" fmla="*/ 380494 h 579060"/>
                  <a:gd name="connsiteX51" fmla="*/ 80819 w 607599"/>
                  <a:gd name="connsiteY51" fmla="*/ 217432 h 579060"/>
                  <a:gd name="connsiteX52" fmla="*/ 42190 w 607599"/>
                  <a:gd name="connsiteY52" fmla="*/ 327444 h 579060"/>
                  <a:gd name="connsiteX53" fmla="*/ 14509 w 607599"/>
                  <a:gd name="connsiteY53" fmla="*/ 340773 h 579060"/>
                  <a:gd name="connsiteX54" fmla="*/ 1247 w 607599"/>
                  <a:gd name="connsiteY54" fmla="*/ 313137 h 579060"/>
                  <a:gd name="connsiteX55" fmla="*/ 1247 w 607599"/>
                  <a:gd name="connsiteY55" fmla="*/ 312959 h 579060"/>
                  <a:gd name="connsiteX56" fmla="*/ 56965 w 607599"/>
                  <a:gd name="connsiteY56" fmla="*/ 160471 h 579060"/>
                  <a:gd name="connsiteX57" fmla="*/ 84824 w 607599"/>
                  <a:gd name="connsiteY57" fmla="*/ 138167 h 579060"/>
                  <a:gd name="connsiteX58" fmla="*/ 438346 w 607599"/>
                  <a:gd name="connsiteY58" fmla="*/ 137179 h 579060"/>
                  <a:gd name="connsiteX59" fmla="*/ 505242 w 607599"/>
                  <a:gd name="connsiteY59" fmla="*/ 137179 h 579060"/>
                  <a:gd name="connsiteX60" fmla="*/ 486383 w 607599"/>
                  <a:gd name="connsiteY60" fmla="*/ 190315 h 579060"/>
                  <a:gd name="connsiteX61" fmla="*/ 457205 w 607599"/>
                  <a:gd name="connsiteY61" fmla="*/ 190315 h 579060"/>
                  <a:gd name="connsiteX62" fmla="*/ 438346 w 607599"/>
                  <a:gd name="connsiteY62" fmla="*/ 137179 h 579060"/>
                  <a:gd name="connsiteX63" fmla="*/ 102173 w 607599"/>
                  <a:gd name="connsiteY63" fmla="*/ 136332 h 579060"/>
                  <a:gd name="connsiteX64" fmla="*/ 169069 w 607599"/>
                  <a:gd name="connsiteY64" fmla="*/ 136332 h 579060"/>
                  <a:gd name="connsiteX65" fmla="*/ 150210 w 607599"/>
                  <a:gd name="connsiteY65" fmla="*/ 189538 h 579060"/>
                  <a:gd name="connsiteX66" fmla="*/ 121032 w 607599"/>
                  <a:gd name="connsiteY66" fmla="*/ 189538 h 579060"/>
                  <a:gd name="connsiteX67" fmla="*/ 102173 w 607599"/>
                  <a:gd name="connsiteY67" fmla="*/ 136332 h 579060"/>
                  <a:gd name="connsiteX68" fmla="*/ 242598 w 607599"/>
                  <a:gd name="connsiteY68" fmla="*/ 109941 h 579060"/>
                  <a:gd name="connsiteX69" fmla="*/ 262356 w 607599"/>
                  <a:gd name="connsiteY69" fmla="*/ 109941 h 579060"/>
                  <a:gd name="connsiteX70" fmla="*/ 303921 w 607599"/>
                  <a:gd name="connsiteY70" fmla="*/ 199712 h 579060"/>
                  <a:gd name="connsiteX71" fmla="*/ 345486 w 607599"/>
                  <a:gd name="connsiteY71" fmla="*/ 109941 h 579060"/>
                  <a:gd name="connsiteX72" fmla="*/ 365867 w 607599"/>
                  <a:gd name="connsiteY72" fmla="*/ 109941 h 579060"/>
                  <a:gd name="connsiteX73" fmla="*/ 420070 w 607599"/>
                  <a:gd name="connsiteY73" fmla="*/ 163804 h 579060"/>
                  <a:gd name="connsiteX74" fmla="*/ 419892 w 607599"/>
                  <a:gd name="connsiteY74" fmla="*/ 332148 h 579060"/>
                  <a:gd name="connsiteX75" fmla="*/ 397018 w 607599"/>
                  <a:gd name="connsiteY75" fmla="*/ 354990 h 579060"/>
                  <a:gd name="connsiteX76" fmla="*/ 374056 w 607599"/>
                  <a:gd name="connsiteY76" fmla="*/ 332059 h 579060"/>
                  <a:gd name="connsiteX77" fmla="*/ 374234 w 607599"/>
                  <a:gd name="connsiteY77" fmla="*/ 163982 h 579060"/>
                  <a:gd name="connsiteX78" fmla="*/ 369338 w 607599"/>
                  <a:gd name="connsiteY78" fmla="*/ 159271 h 579060"/>
                  <a:gd name="connsiteX79" fmla="*/ 364621 w 607599"/>
                  <a:gd name="connsiteY79" fmla="*/ 164071 h 579060"/>
                  <a:gd name="connsiteX80" fmla="*/ 365155 w 607599"/>
                  <a:gd name="connsiteY80" fmla="*/ 548843 h 579060"/>
                  <a:gd name="connsiteX81" fmla="*/ 337653 w 607599"/>
                  <a:gd name="connsiteY81" fmla="*/ 576308 h 579060"/>
                  <a:gd name="connsiteX82" fmla="*/ 310151 w 607599"/>
                  <a:gd name="connsiteY82" fmla="*/ 548843 h 579060"/>
                  <a:gd name="connsiteX83" fmla="*/ 310151 w 607599"/>
                  <a:gd name="connsiteY83" fmla="*/ 329303 h 579060"/>
                  <a:gd name="connsiteX84" fmla="*/ 298225 w 607599"/>
                  <a:gd name="connsiteY84" fmla="*/ 329303 h 579060"/>
                  <a:gd name="connsiteX85" fmla="*/ 298225 w 607599"/>
                  <a:gd name="connsiteY85" fmla="*/ 548843 h 579060"/>
                  <a:gd name="connsiteX86" fmla="*/ 270723 w 607599"/>
                  <a:gd name="connsiteY86" fmla="*/ 576308 h 579060"/>
                  <a:gd name="connsiteX87" fmla="*/ 243221 w 607599"/>
                  <a:gd name="connsiteY87" fmla="*/ 548843 h 579060"/>
                  <a:gd name="connsiteX88" fmla="*/ 243221 w 607599"/>
                  <a:gd name="connsiteY88" fmla="*/ 164071 h 579060"/>
                  <a:gd name="connsiteX89" fmla="*/ 238771 w 607599"/>
                  <a:gd name="connsiteY89" fmla="*/ 159537 h 579060"/>
                  <a:gd name="connsiteX90" fmla="*/ 234142 w 607599"/>
                  <a:gd name="connsiteY90" fmla="*/ 163982 h 579060"/>
                  <a:gd name="connsiteX91" fmla="*/ 234142 w 607599"/>
                  <a:gd name="connsiteY91" fmla="*/ 164071 h 579060"/>
                  <a:gd name="connsiteX92" fmla="*/ 233341 w 607599"/>
                  <a:gd name="connsiteY92" fmla="*/ 332236 h 579060"/>
                  <a:gd name="connsiteX93" fmla="*/ 210379 w 607599"/>
                  <a:gd name="connsiteY93" fmla="*/ 354990 h 579060"/>
                  <a:gd name="connsiteX94" fmla="*/ 210290 w 607599"/>
                  <a:gd name="connsiteY94" fmla="*/ 354990 h 579060"/>
                  <a:gd name="connsiteX95" fmla="*/ 187505 w 607599"/>
                  <a:gd name="connsiteY95" fmla="*/ 331970 h 579060"/>
                  <a:gd name="connsiteX96" fmla="*/ 188306 w 607599"/>
                  <a:gd name="connsiteY96" fmla="*/ 163804 h 579060"/>
                  <a:gd name="connsiteX97" fmla="*/ 242598 w 607599"/>
                  <a:gd name="connsiteY97" fmla="*/ 109941 h 579060"/>
                  <a:gd name="connsiteX98" fmla="*/ 284871 w 607599"/>
                  <a:gd name="connsiteY98" fmla="*/ 98486 h 579060"/>
                  <a:gd name="connsiteX99" fmla="*/ 304192 w 607599"/>
                  <a:gd name="connsiteY99" fmla="*/ 109331 h 579060"/>
                  <a:gd name="connsiteX100" fmla="*/ 323514 w 607599"/>
                  <a:gd name="connsiteY100" fmla="*/ 98486 h 579060"/>
                  <a:gd name="connsiteX101" fmla="*/ 329746 w 607599"/>
                  <a:gd name="connsiteY101" fmla="*/ 102042 h 579060"/>
                  <a:gd name="connsiteX102" fmla="*/ 329746 w 607599"/>
                  <a:gd name="connsiteY102" fmla="*/ 125954 h 579060"/>
                  <a:gd name="connsiteX103" fmla="*/ 323514 w 607599"/>
                  <a:gd name="connsiteY103" fmla="*/ 129510 h 579060"/>
                  <a:gd name="connsiteX104" fmla="*/ 304192 w 607599"/>
                  <a:gd name="connsiteY104" fmla="*/ 118487 h 579060"/>
                  <a:gd name="connsiteX105" fmla="*/ 284871 w 607599"/>
                  <a:gd name="connsiteY105" fmla="*/ 129510 h 579060"/>
                  <a:gd name="connsiteX106" fmla="*/ 278727 w 607599"/>
                  <a:gd name="connsiteY106" fmla="*/ 125954 h 579060"/>
                  <a:gd name="connsiteX107" fmla="*/ 278727 w 607599"/>
                  <a:gd name="connsiteY107" fmla="*/ 102042 h 579060"/>
                  <a:gd name="connsiteX108" fmla="*/ 284871 w 607599"/>
                  <a:gd name="connsiteY108" fmla="*/ 98486 h 579060"/>
                  <a:gd name="connsiteX109" fmla="*/ 472077 w 607599"/>
                  <a:gd name="connsiteY109" fmla="*/ 32883 h 579060"/>
                  <a:gd name="connsiteX110" fmla="*/ 517097 w 607599"/>
                  <a:gd name="connsiteY110" fmla="*/ 77868 h 579060"/>
                  <a:gd name="connsiteX111" fmla="*/ 472077 w 607599"/>
                  <a:gd name="connsiteY111" fmla="*/ 122854 h 579060"/>
                  <a:gd name="connsiteX112" fmla="*/ 427056 w 607599"/>
                  <a:gd name="connsiteY112" fmla="*/ 77868 h 579060"/>
                  <a:gd name="connsiteX113" fmla="*/ 472077 w 607599"/>
                  <a:gd name="connsiteY113" fmla="*/ 32883 h 579060"/>
                  <a:gd name="connsiteX114" fmla="*/ 135902 w 607599"/>
                  <a:gd name="connsiteY114" fmla="*/ 32107 h 579060"/>
                  <a:gd name="connsiteX115" fmla="*/ 180923 w 607599"/>
                  <a:gd name="connsiteY115" fmla="*/ 77092 h 579060"/>
                  <a:gd name="connsiteX116" fmla="*/ 135902 w 607599"/>
                  <a:gd name="connsiteY116" fmla="*/ 122078 h 579060"/>
                  <a:gd name="connsiteX117" fmla="*/ 90882 w 607599"/>
                  <a:gd name="connsiteY117" fmla="*/ 77092 h 579060"/>
                  <a:gd name="connsiteX118" fmla="*/ 135902 w 607599"/>
                  <a:gd name="connsiteY118" fmla="*/ 32107 h 579060"/>
                  <a:gd name="connsiteX119" fmla="*/ 304237 w 607599"/>
                  <a:gd name="connsiteY119" fmla="*/ 0 h 579060"/>
                  <a:gd name="connsiteX120" fmla="*/ 351763 w 607599"/>
                  <a:gd name="connsiteY120" fmla="*/ 47376 h 579060"/>
                  <a:gd name="connsiteX121" fmla="*/ 304237 w 607599"/>
                  <a:gd name="connsiteY121" fmla="*/ 94840 h 579060"/>
                  <a:gd name="connsiteX122" fmla="*/ 256711 w 607599"/>
                  <a:gd name="connsiteY122" fmla="*/ 47376 h 579060"/>
                  <a:gd name="connsiteX123" fmla="*/ 304237 w 607599"/>
                  <a:gd name="connsiteY123" fmla="*/ 0 h 57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607599" h="579060">
                    <a:moveTo>
                      <a:pt x="522629" y="138873"/>
                    </a:moveTo>
                    <a:cubicBezTo>
                      <a:pt x="539276" y="143583"/>
                      <a:pt x="551828" y="157714"/>
                      <a:pt x="559929" y="181354"/>
                    </a:cubicBezTo>
                    <a:cubicBezTo>
                      <a:pt x="566160" y="199484"/>
                      <a:pt x="605952" y="312797"/>
                      <a:pt x="606397" y="313952"/>
                    </a:cubicBezTo>
                    <a:cubicBezTo>
                      <a:pt x="610314" y="325239"/>
                      <a:pt x="604350" y="337593"/>
                      <a:pt x="593044" y="341592"/>
                    </a:cubicBezTo>
                    <a:cubicBezTo>
                      <a:pt x="581739" y="345591"/>
                      <a:pt x="569365" y="339637"/>
                      <a:pt x="565359" y="328350"/>
                    </a:cubicBezTo>
                    <a:cubicBezTo>
                      <a:pt x="564113" y="324706"/>
                      <a:pt x="527436" y="220014"/>
                      <a:pt x="527436" y="220014"/>
                    </a:cubicBezTo>
                    <a:cubicBezTo>
                      <a:pt x="527436" y="220014"/>
                      <a:pt x="544617" y="310664"/>
                      <a:pt x="558237" y="381407"/>
                    </a:cubicBezTo>
                    <a:cubicBezTo>
                      <a:pt x="559662" y="388783"/>
                      <a:pt x="553964" y="395715"/>
                      <a:pt x="546398" y="395715"/>
                    </a:cubicBezTo>
                    <a:lnTo>
                      <a:pt x="529840" y="395715"/>
                    </a:lnTo>
                    <a:lnTo>
                      <a:pt x="529840" y="553020"/>
                    </a:lnTo>
                    <a:cubicBezTo>
                      <a:pt x="529840" y="567418"/>
                      <a:pt x="518178" y="579060"/>
                      <a:pt x="503757" y="579060"/>
                    </a:cubicBezTo>
                    <a:cubicBezTo>
                      <a:pt x="489336" y="579060"/>
                      <a:pt x="477674" y="567418"/>
                      <a:pt x="477674" y="553020"/>
                    </a:cubicBezTo>
                    <a:lnTo>
                      <a:pt x="477674" y="395715"/>
                    </a:lnTo>
                    <a:lnTo>
                      <a:pt x="466457" y="395715"/>
                    </a:lnTo>
                    <a:lnTo>
                      <a:pt x="466457" y="553020"/>
                    </a:lnTo>
                    <a:cubicBezTo>
                      <a:pt x="466457" y="567418"/>
                      <a:pt x="454796" y="579060"/>
                      <a:pt x="440375" y="579060"/>
                    </a:cubicBezTo>
                    <a:cubicBezTo>
                      <a:pt x="425953" y="579060"/>
                      <a:pt x="414292" y="567418"/>
                      <a:pt x="414292" y="553020"/>
                    </a:cubicBezTo>
                    <a:lnTo>
                      <a:pt x="414292" y="395715"/>
                    </a:lnTo>
                    <a:lnTo>
                      <a:pt x="397734" y="395715"/>
                    </a:lnTo>
                    <a:cubicBezTo>
                      <a:pt x="392838" y="395715"/>
                      <a:pt x="388120" y="392694"/>
                      <a:pt x="386339" y="387628"/>
                    </a:cubicBezTo>
                    <a:lnTo>
                      <a:pt x="386339" y="374919"/>
                    </a:lnTo>
                    <a:cubicBezTo>
                      <a:pt x="389544" y="375719"/>
                      <a:pt x="393283" y="376163"/>
                      <a:pt x="396933" y="376163"/>
                    </a:cubicBezTo>
                    <a:cubicBezTo>
                      <a:pt x="416873" y="376163"/>
                      <a:pt x="433698" y="363010"/>
                      <a:pt x="439217" y="344969"/>
                    </a:cubicBezTo>
                    <a:lnTo>
                      <a:pt x="515152" y="344969"/>
                    </a:lnTo>
                    <a:cubicBezTo>
                      <a:pt x="521650" y="344969"/>
                      <a:pt x="526724" y="339015"/>
                      <a:pt x="525567" y="332527"/>
                    </a:cubicBezTo>
                    <a:cubicBezTo>
                      <a:pt x="515508" y="272627"/>
                      <a:pt x="503579" y="192463"/>
                      <a:pt x="503579" y="192463"/>
                    </a:cubicBezTo>
                    <a:cubicBezTo>
                      <a:pt x="503579" y="192463"/>
                      <a:pt x="510879" y="171756"/>
                      <a:pt x="522629" y="138873"/>
                    </a:cubicBezTo>
                    <a:close/>
                    <a:moveTo>
                      <a:pt x="84824" y="138167"/>
                    </a:moveTo>
                    <a:cubicBezTo>
                      <a:pt x="89274" y="150608"/>
                      <a:pt x="104227" y="192817"/>
                      <a:pt x="104227" y="192817"/>
                    </a:cubicBezTo>
                    <a:cubicBezTo>
                      <a:pt x="104227" y="192817"/>
                      <a:pt x="99510" y="227474"/>
                      <a:pt x="82421" y="331709"/>
                    </a:cubicBezTo>
                    <a:cubicBezTo>
                      <a:pt x="81887" y="334819"/>
                      <a:pt x="82688" y="337929"/>
                      <a:pt x="84735" y="340329"/>
                    </a:cubicBezTo>
                    <a:cubicBezTo>
                      <a:pt x="86782" y="342728"/>
                      <a:pt x="89719" y="344150"/>
                      <a:pt x="92924" y="344150"/>
                    </a:cubicBezTo>
                    <a:lnTo>
                      <a:pt x="167956" y="344150"/>
                    </a:lnTo>
                    <a:cubicBezTo>
                      <a:pt x="173207" y="362544"/>
                      <a:pt x="190118" y="376051"/>
                      <a:pt x="210234" y="376140"/>
                    </a:cubicBezTo>
                    <a:lnTo>
                      <a:pt x="210323" y="376140"/>
                    </a:lnTo>
                    <a:lnTo>
                      <a:pt x="210412" y="376140"/>
                    </a:lnTo>
                    <a:cubicBezTo>
                      <a:pt x="214417" y="376140"/>
                      <a:pt x="218600" y="375518"/>
                      <a:pt x="222072" y="374630"/>
                    </a:cubicBezTo>
                    <a:lnTo>
                      <a:pt x="222072" y="380406"/>
                    </a:lnTo>
                    <a:cubicBezTo>
                      <a:pt x="222072" y="383338"/>
                      <a:pt x="223051" y="390536"/>
                      <a:pt x="214862" y="393913"/>
                    </a:cubicBezTo>
                    <a:cubicBezTo>
                      <a:pt x="212014" y="395157"/>
                      <a:pt x="211925" y="394890"/>
                      <a:pt x="193679" y="394890"/>
                    </a:cubicBezTo>
                    <a:lnTo>
                      <a:pt x="193679" y="552176"/>
                    </a:lnTo>
                    <a:cubicBezTo>
                      <a:pt x="193679" y="566572"/>
                      <a:pt x="182019" y="578213"/>
                      <a:pt x="167600" y="578213"/>
                    </a:cubicBezTo>
                    <a:cubicBezTo>
                      <a:pt x="153181" y="578213"/>
                      <a:pt x="141521" y="566572"/>
                      <a:pt x="141521" y="552176"/>
                    </a:cubicBezTo>
                    <a:lnTo>
                      <a:pt x="141521" y="394890"/>
                    </a:lnTo>
                    <a:lnTo>
                      <a:pt x="130306" y="394890"/>
                    </a:lnTo>
                    <a:lnTo>
                      <a:pt x="130306" y="552176"/>
                    </a:lnTo>
                    <a:cubicBezTo>
                      <a:pt x="130306" y="566572"/>
                      <a:pt x="118646" y="578213"/>
                      <a:pt x="104227" y="578213"/>
                    </a:cubicBezTo>
                    <a:cubicBezTo>
                      <a:pt x="89808" y="578213"/>
                      <a:pt x="78148" y="566572"/>
                      <a:pt x="78148" y="552176"/>
                    </a:cubicBezTo>
                    <a:lnTo>
                      <a:pt x="78148" y="394890"/>
                    </a:lnTo>
                    <a:lnTo>
                      <a:pt x="61593" y="394890"/>
                    </a:lnTo>
                    <a:cubicBezTo>
                      <a:pt x="54028" y="394890"/>
                      <a:pt x="48331" y="387959"/>
                      <a:pt x="49755" y="380494"/>
                    </a:cubicBezTo>
                    <a:cubicBezTo>
                      <a:pt x="67468" y="288789"/>
                      <a:pt x="80819" y="217432"/>
                      <a:pt x="80819" y="217432"/>
                    </a:cubicBezTo>
                    <a:cubicBezTo>
                      <a:pt x="80819" y="217432"/>
                      <a:pt x="43525" y="323800"/>
                      <a:pt x="42190" y="327444"/>
                    </a:cubicBezTo>
                    <a:cubicBezTo>
                      <a:pt x="38274" y="338729"/>
                      <a:pt x="25902" y="344772"/>
                      <a:pt x="14509" y="340773"/>
                    </a:cubicBezTo>
                    <a:cubicBezTo>
                      <a:pt x="3205" y="336774"/>
                      <a:pt x="-2758" y="324422"/>
                      <a:pt x="1247" y="313137"/>
                    </a:cubicBezTo>
                    <a:cubicBezTo>
                      <a:pt x="1247" y="313137"/>
                      <a:pt x="1247" y="313048"/>
                      <a:pt x="1247" y="312959"/>
                    </a:cubicBezTo>
                    <a:cubicBezTo>
                      <a:pt x="52337" y="167669"/>
                      <a:pt x="49844" y="171846"/>
                      <a:pt x="56965" y="160471"/>
                    </a:cubicBezTo>
                    <a:cubicBezTo>
                      <a:pt x="63729" y="149719"/>
                      <a:pt x="72719" y="141544"/>
                      <a:pt x="84824" y="138167"/>
                    </a:cubicBezTo>
                    <a:close/>
                    <a:moveTo>
                      <a:pt x="438346" y="137179"/>
                    </a:moveTo>
                    <a:lnTo>
                      <a:pt x="505242" y="137179"/>
                    </a:lnTo>
                    <a:cubicBezTo>
                      <a:pt x="498659" y="155572"/>
                      <a:pt x="492877" y="171922"/>
                      <a:pt x="486383" y="190315"/>
                    </a:cubicBezTo>
                    <a:lnTo>
                      <a:pt x="457205" y="190315"/>
                    </a:lnTo>
                    <a:cubicBezTo>
                      <a:pt x="454981" y="184095"/>
                      <a:pt x="439770" y="141089"/>
                      <a:pt x="438346" y="137179"/>
                    </a:cubicBezTo>
                    <a:close/>
                    <a:moveTo>
                      <a:pt x="102173" y="136332"/>
                    </a:moveTo>
                    <a:lnTo>
                      <a:pt x="169069" y="136332"/>
                    </a:lnTo>
                    <a:cubicBezTo>
                      <a:pt x="162486" y="154749"/>
                      <a:pt x="156704" y="171121"/>
                      <a:pt x="150210" y="189538"/>
                    </a:cubicBezTo>
                    <a:lnTo>
                      <a:pt x="121032" y="189538"/>
                    </a:lnTo>
                    <a:cubicBezTo>
                      <a:pt x="118808" y="183310"/>
                      <a:pt x="103596" y="140247"/>
                      <a:pt x="102173" y="136332"/>
                    </a:cubicBezTo>
                    <a:close/>
                    <a:moveTo>
                      <a:pt x="242598" y="109941"/>
                    </a:moveTo>
                    <a:lnTo>
                      <a:pt x="262356" y="109941"/>
                    </a:lnTo>
                    <a:lnTo>
                      <a:pt x="303921" y="199712"/>
                    </a:lnTo>
                    <a:lnTo>
                      <a:pt x="345486" y="109941"/>
                    </a:lnTo>
                    <a:lnTo>
                      <a:pt x="365867" y="109941"/>
                    </a:lnTo>
                    <a:cubicBezTo>
                      <a:pt x="395594" y="109941"/>
                      <a:pt x="419892" y="134117"/>
                      <a:pt x="420070" y="163804"/>
                    </a:cubicBezTo>
                    <a:lnTo>
                      <a:pt x="419892" y="332148"/>
                    </a:lnTo>
                    <a:cubicBezTo>
                      <a:pt x="419892" y="344769"/>
                      <a:pt x="409657" y="354990"/>
                      <a:pt x="397018" y="354990"/>
                    </a:cubicBezTo>
                    <a:cubicBezTo>
                      <a:pt x="384291" y="354990"/>
                      <a:pt x="374056" y="344680"/>
                      <a:pt x="374056" y="332059"/>
                    </a:cubicBezTo>
                    <a:lnTo>
                      <a:pt x="374234" y="163982"/>
                    </a:lnTo>
                    <a:cubicBezTo>
                      <a:pt x="374145" y="161315"/>
                      <a:pt x="372009" y="159271"/>
                      <a:pt x="369338" y="159271"/>
                    </a:cubicBezTo>
                    <a:cubicBezTo>
                      <a:pt x="366757" y="159271"/>
                      <a:pt x="364621" y="161404"/>
                      <a:pt x="364621" y="164071"/>
                    </a:cubicBezTo>
                    <a:cubicBezTo>
                      <a:pt x="364621" y="393565"/>
                      <a:pt x="365155" y="185580"/>
                      <a:pt x="365155" y="548843"/>
                    </a:cubicBezTo>
                    <a:cubicBezTo>
                      <a:pt x="365155" y="563953"/>
                      <a:pt x="352784" y="576308"/>
                      <a:pt x="337653" y="576308"/>
                    </a:cubicBezTo>
                    <a:cubicBezTo>
                      <a:pt x="322434" y="576308"/>
                      <a:pt x="310151" y="563953"/>
                      <a:pt x="310151" y="548843"/>
                    </a:cubicBezTo>
                    <a:lnTo>
                      <a:pt x="310151" y="329303"/>
                    </a:lnTo>
                    <a:lnTo>
                      <a:pt x="298225" y="329303"/>
                    </a:lnTo>
                    <a:lnTo>
                      <a:pt x="298225" y="548843"/>
                    </a:lnTo>
                    <a:cubicBezTo>
                      <a:pt x="298225" y="563953"/>
                      <a:pt x="285943" y="576308"/>
                      <a:pt x="270723" y="576308"/>
                    </a:cubicBezTo>
                    <a:cubicBezTo>
                      <a:pt x="255592" y="576308"/>
                      <a:pt x="243221" y="563953"/>
                      <a:pt x="243221" y="548843"/>
                    </a:cubicBezTo>
                    <a:lnTo>
                      <a:pt x="243221" y="164071"/>
                    </a:lnTo>
                    <a:cubicBezTo>
                      <a:pt x="243221" y="161582"/>
                      <a:pt x="241263" y="159537"/>
                      <a:pt x="238771" y="159537"/>
                    </a:cubicBezTo>
                    <a:cubicBezTo>
                      <a:pt x="236189" y="159537"/>
                      <a:pt x="234231" y="161493"/>
                      <a:pt x="234142" y="163982"/>
                    </a:cubicBezTo>
                    <a:lnTo>
                      <a:pt x="234142" y="164071"/>
                    </a:lnTo>
                    <a:lnTo>
                      <a:pt x="233341" y="332236"/>
                    </a:lnTo>
                    <a:cubicBezTo>
                      <a:pt x="233252" y="344858"/>
                      <a:pt x="223017" y="354990"/>
                      <a:pt x="210379" y="354990"/>
                    </a:cubicBezTo>
                    <a:lnTo>
                      <a:pt x="210290" y="354990"/>
                    </a:lnTo>
                    <a:cubicBezTo>
                      <a:pt x="197651" y="354901"/>
                      <a:pt x="187416" y="344591"/>
                      <a:pt x="187505" y="331970"/>
                    </a:cubicBezTo>
                    <a:lnTo>
                      <a:pt x="188306" y="163804"/>
                    </a:lnTo>
                    <a:cubicBezTo>
                      <a:pt x="188484" y="134117"/>
                      <a:pt x="212782" y="109941"/>
                      <a:pt x="242598" y="109941"/>
                    </a:cubicBezTo>
                    <a:close/>
                    <a:moveTo>
                      <a:pt x="284871" y="98486"/>
                    </a:moveTo>
                    <a:cubicBezTo>
                      <a:pt x="302501" y="108531"/>
                      <a:pt x="298672" y="106398"/>
                      <a:pt x="304192" y="109331"/>
                    </a:cubicBezTo>
                    <a:cubicBezTo>
                      <a:pt x="309802" y="106398"/>
                      <a:pt x="305973" y="108531"/>
                      <a:pt x="323514" y="98486"/>
                    </a:cubicBezTo>
                    <a:cubicBezTo>
                      <a:pt x="326274" y="96886"/>
                      <a:pt x="329746" y="98931"/>
                      <a:pt x="329746" y="102042"/>
                    </a:cubicBezTo>
                    <a:lnTo>
                      <a:pt x="329746" y="125954"/>
                    </a:lnTo>
                    <a:cubicBezTo>
                      <a:pt x="329746" y="129065"/>
                      <a:pt x="326274" y="131110"/>
                      <a:pt x="323514" y="129510"/>
                    </a:cubicBezTo>
                    <a:lnTo>
                      <a:pt x="304192" y="118487"/>
                    </a:lnTo>
                    <a:lnTo>
                      <a:pt x="284871" y="129510"/>
                    </a:lnTo>
                    <a:cubicBezTo>
                      <a:pt x="282200" y="131110"/>
                      <a:pt x="278727" y="129065"/>
                      <a:pt x="278727" y="125954"/>
                    </a:cubicBezTo>
                    <a:lnTo>
                      <a:pt x="278727" y="102042"/>
                    </a:lnTo>
                    <a:cubicBezTo>
                      <a:pt x="278727" y="98931"/>
                      <a:pt x="282200" y="96886"/>
                      <a:pt x="284871" y="98486"/>
                    </a:cubicBezTo>
                    <a:close/>
                    <a:moveTo>
                      <a:pt x="472077" y="32883"/>
                    </a:moveTo>
                    <a:cubicBezTo>
                      <a:pt x="496900" y="32883"/>
                      <a:pt x="517097" y="53064"/>
                      <a:pt x="517097" y="77868"/>
                    </a:cubicBezTo>
                    <a:cubicBezTo>
                      <a:pt x="517097" y="102851"/>
                      <a:pt x="496811" y="122854"/>
                      <a:pt x="472077" y="122854"/>
                    </a:cubicBezTo>
                    <a:cubicBezTo>
                      <a:pt x="447431" y="122854"/>
                      <a:pt x="427056" y="102851"/>
                      <a:pt x="427056" y="77868"/>
                    </a:cubicBezTo>
                    <a:cubicBezTo>
                      <a:pt x="427056" y="53064"/>
                      <a:pt x="447253" y="32883"/>
                      <a:pt x="472077" y="32883"/>
                    </a:cubicBezTo>
                    <a:close/>
                    <a:moveTo>
                      <a:pt x="135902" y="32107"/>
                    </a:moveTo>
                    <a:cubicBezTo>
                      <a:pt x="160726" y="32107"/>
                      <a:pt x="180923" y="52288"/>
                      <a:pt x="180923" y="77092"/>
                    </a:cubicBezTo>
                    <a:cubicBezTo>
                      <a:pt x="180923" y="102075"/>
                      <a:pt x="160548" y="122078"/>
                      <a:pt x="135902" y="122078"/>
                    </a:cubicBezTo>
                    <a:cubicBezTo>
                      <a:pt x="111257" y="122078"/>
                      <a:pt x="90882" y="102075"/>
                      <a:pt x="90882" y="77092"/>
                    </a:cubicBezTo>
                    <a:cubicBezTo>
                      <a:pt x="90882" y="52288"/>
                      <a:pt x="111079" y="32107"/>
                      <a:pt x="135902" y="32107"/>
                    </a:cubicBezTo>
                    <a:close/>
                    <a:moveTo>
                      <a:pt x="304237" y="0"/>
                    </a:moveTo>
                    <a:cubicBezTo>
                      <a:pt x="330492" y="0"/>
                      <a:pt x="351763" y="21243"/>
                      <a:pt x="351763" y="47376"/>
                    </a:cubicBezTo>
                    <a:cubicBezTo>
                      <a:pt x="351763" y="73685"/>
                      <a:pt x="330314" y="94840"/>
                      <a:pt x="304237" y="94840"/>
                    </a:cubicBezTo>
                    <a:cubicBezTo>
                      <a:pt x="278160" y="94840"/>
                      <a:pt x="256711" y="73685"/>
                      <a:pt x="256711" y="47376"/>
                    </a:cubicBezTo>
                    <a:cubicBezTo>
                      <a:pt x="256711" y="21243"/>
                      <a:pt x="277982" y="0"/>
                      <a:pt x="304237" y="0"/>
                    </a:cubicBezTo>
                    <a:close/>
                  </a:path>
                </a:pathLst>
              </a:custGeom>
              <a:solidFill>
                <a:schemeClr val="bg1"/>
              </a:solidFill>
              <a:ln>
                <a:noFill/>
              </a:ln>
            </p:spPr>
            <p:txBody>
              <a:bodyPr/>
              <a:lstStyle/>
              <a:p/>
            </p:txBody>
          </p:sp>
        </p:grpSp>
      </p:grpSp>
      <p:grpSp>
        <p:nvGrpSpPr>
          <p:cNvPr id="26" name="组合 25"/>
          <p:cNvGrpSpPr/>
          <p:nvPr/>
        </p:nvGrpSpPr>
        <p:grpSpPr>
          <a:xfrm>
            <a:off x="1736368" y="2488239"/>
            <a:ext cx="8719263" cy="1016258"/>
            <a:chOff x="2184400" y="2311682"/>
            <a:chExt cx="8719263" cy="1016258"/>
          </a:xfrm>
        </p:grpSpPr>
        <p:sp>
          <p:nvSpPr>
            <p:cNvPr id="11" name="矩形 10"/>
            <p:cNvSpPr/>
            <p:nvPr/>
          </p:nvSpPr>
          <p:spPr>
            <a:xfrm>
              <a:off x="3416186" y="2527424"/>
              <a:ext cx="7487477" cy="584775"/>
            </a:xfrm>
            <a:prstGeom prst="rect">
              <a:avLst/>
            </a:prstGeom>
          </p:spPr>
          <p:txBody>
            <a:bodyPr wrap="square">
              <a:spAutoFit/>
            </a:bodyPr>
            <a:lstStyle/>
            <a:p>
              <a:r>
                <a:rPr lang="zh-CN" altLang="en-US" sz="1600">
                  <a:latin typeface="+mn-ea"/>
                </a:rPr>
                <a:t>中国梦的特色：中国梦的最大特点就是把国家、民族和个人作为一个命运的共同体，把国家利益、民族利益和每个人的具体利益都紧紧地联系在一起。</a:t>
              </a:r>
              <a:endParaRPr lang="zh-CN" altLang="en-US" sz="1600">
                <a:latin typeface="+mn-ea"/>
              </a:endParaRPr>
            </a:p>
          </p:txBody>
        </p:sp>
        <p:grpSp>
          <p:nvGrpSpPr>
            <p:cNvPr id="23" name="组合 22"/>
            <p:cNvGrpSpPr/>
            <p:nvPr/>
          </p:nvGrpSpPr>
          <p:grpSpPr>
            <a:xfrm>
              <a:off x="2184400" y="2311682"/>
              <a:ext cx="1016258" cy="1016258"/>
              <a:chOff x="2184400" y="2311682"/>
              <a:chExt cx="1016258" cy="1016258"/>
            </a:xfrm>
          </p:grpSpPr>
          <p:sp>
            <p:nvSpPr>
              <p:cNvPr id="15" name="矩形 14"/>
              <p:cNvSpPr/>
              <p:nvPr/>
            </p:nvSpPr>
            <p:spPr>
              <a:xfrm>
                <a:off x="2184400" y="2311682"/>
                <a:ext cx="1016258" cy="101625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university_273676"/>
              <p:cNvSpPr>
                <a:spLocks noChangeAspect="1"/>
              </p:cNvSpPr>
              <p:nvPr/>
            </p:nvSpPr>
            <p:spPr bwMode="auto">
              <a:xfrm>
                <a:off x="2387687" y="2515436"/>
                <a:ext cx="609685" cy="608750"/>
              </a:xfrm>
              <a:custGeom>
                <a:avLst/>
                <a:gdLst>
                  <a:gd name="connsiteX0" fmla="*/ 519000 w 607639"/>
                  <a:gd name="connsiteY0" fmla="*/ 379197 h 606708"/>
                  <a:gd name="connsiteX1" fmla="*/ 455724 w 607639"/>
                  <a:gd name="connsiteY1" fmla="*/ 442384 h 606708"/>
                  <a:gd name="connsiteX2" fmla="*/ 455724 w 607639"/>
                  <a:gd name="connsiteY2" fmla="*/ 518192 h 606708"/>
                  <a:gd name="connsiteX3" fmla="*/ 468361 w 607639"/>
                  <a:gd name="connsiteY3" fmla="*/ 530812 h 606708"/>
                  <a:gd name="connsiteX4" fmla="*/ 569638 w 607639"/>
                  <a:gd name="connsiteY4" fmla="*/ 530812 h 606708"/>
                  <a:gd name="connsiteX5" fmla="*/ 582275 w 607639"/>
                  <a:gd name="connsiteY5" fmla="*/ 518192 h 606708"/>
                  <a:gd name="connsiteX6" fmla="*/ 582275 w 607639"/>
                  <a:gd name="connsiteY6" fmla="*/ 442384 h 606708"/>
                  <a:gd name="connsiteX7" fmla="*/ 519000 w 607639"/>
                  <a:gd name="connsiteY7" fmla="*/ 379197 h 606708"/>
                  <a:gd name="connsiteX8" fmla="*/ 88639 w 607639"/>
                  <a:gd name="connsiteY8" fmla="*/ 379185 h 606708"/>
                  <a:gd name="connsiteX9" fmla="*/ 25275 w 607639"/>
                  <a:gd name="connsiteY9" fmla="*/ 442376 h 606708"/>
                  <a:gd name="connsiteX10" fmla="*/ 25275 w 607639"/>
                  <a:gd name="connsiteY10" fmla="*/ 518187 h 606708"/>
                  <a:gd name="connsiteX11" fmla="*/ 38001 w 607639"/>
                  <a:gd name="connsiteY11" fmla="*/ 530808 h 606708"/>
                  <a:gd name="connsiteX12" fmla="*/ 139189 w 607639"/>
                  <a:gd name="connsiteY12" fmla="*/ 530808 h 606708"/>
                  <a:gd name="connsiteX13" fmla="*/ 151915 w 607639"/>
                  <a:gd name="connsiteY13" fmla="*/ 518187 h 606708"/>
                  <a:gd name="connsiteX14" fmla="*/ 151915 w 607639"/>
                  <a:gd name="connsiteY14" fmla="*/ 442376 h 606708"/>
                  <a:gd name="connsiteX15" fmla="*/ 88639 w 607639"/>
                  <a:gd name="connsiteY15" fmla="*/ 379185 h 606708"/>
                  <a:gd name="connsiteX16" fmla="*/ 303775 w 607639"/>
                  <a:gd name="connsiteY16" fmla="*/ 328648 h 606708"/>
                  <a:gd name="connsiteX17" fmla="*/ 253139 w 607639"/>
                  <a:gd name="connsiteY17" fmla="*/ 379212 h 606708"/>
                  <a:gd name="connsiteX18" fmla="*/ 253139 w 607639"/>
                  <a:gd name="connsiteY18" fmla="*/ 467633 h 606708"/>
                  <a:gd name="connsiteX19" fmla="*/ 265865 w 607639"/>
                  <a:gd name="connsiteY19" fmla="*/ 480252 h 606708"/>
                  <a:gd name="connsiteX20" fmla="*/ 341773 w 607639"/>
                  <a:gd name="connsiteY20" fmla="*/ 480252 h 606708"/>
                  <a:gd name="connsiteX21" fmla="*/ 354410 w 607639"/>
                  <a:gd name="connsiteY21" fmla="*/ 467633 h 606708"/>
                  <a:gd name="connsiteX22" fmla="*/ 354410 w 607639"/>
                  <a:gd name="connsiteY22" fmla="*/ 379212 h 606708"/>
                  <a:gd name="connsiteX23" fmla="*/ 303775 w 607639"/>
                  <a:gd name="connsiteY23" fmla="*/ 328648 h 606708"/>
                  <a:gd name="connsiteX24" fmla="*/ 170426 w 607639"/>
                  <a:gd name="connsiteY24" fmla="*/ 224541 h 606708"/>
                  <a:gd name="connsiteX25" fmla="*/ 177190 w 607639"/>
                  <a:gd name="connsiteY25" fmla="*/ 235739 h 606708"/>
                  <a:gd name="connsiteX26" fmla="*/ 177190 w 607639"/>
                  <a:gd name="connsiteY26" fmla="*/ 593999 h 606708"/>
                  <a:gd name="connsiteX27" fmla="*/ 164553 w 607639"/>
                  <a:gd name="connsiteY27" fmla="*/ 606708 h 606708"/>
                  <a:gd name="connsiteX28" fmla="*/ 12637 w 607639"/>
                  <a:gd name="connsiteY28" fmla="*/ 606708 h 606708"/>
                  <a:gd name="connsiteX29" fmla="*/ 0 w 607639"/>
                  <a:gd name="connsiteY29" fmla="*/ 593999 h 606708"/>
                  <a:gd name="connsiteX30" fmla="*/ 0 w 607639"/>
                  <a:gd name="connsiteY30" fmla="*/ 341235 h 606708"/>
                  <a:gd name="connsiteX31" fmla="*/ 712 w 607639"/>
                  <a:gd name="connsiteY31" fmla="*/ 337947 h 606708"/>
                  <a:gd name="connsiteX32" fmla="*/ 890 w 607639"/>
                  <a:gd name="connsiteY32" fmla="*/ 336880 h 606708"/>
                  <a:gd name="connsiteX33" fmla="*/ 4984 w 607639"/>
                  <a:gd name="connsiteY33" fmla="*/ 331459 h 606708"/>
                  <a:gd name="connsiteX34" fmla="*/ 5429 w 607639"/>
                  <a:gd name="connsiteY34" fmla="*/ 330837 h 606708"/>
                  <a:gd name="connsiteX35" fmla="*/ 157344 w 607639"/>
                  <a:gd name="connsiteY35" fmla="*/ 225341 h 606708"/>
                  <a:gd name="connsiteX36" fmla="*/ 170426 w 607639"/>
                  <a:gd name="connsiteY36" fmla="*/ 224541 h 606708"/>
                  <a:gd name="connsiteX37" fmla="*/ 437213 w 607639"/>
                  <a:gd name="connsiteY37" fmla="*/ 224471 h 606708"/>
                  <a:gd name="connsiteX38" fmla="*/ 450295 w 607639"/>
                  <a:gd name="connsiteY38" fmla="*/ 225271 h 606708"/>
                  <a:gd name="connsiteX39" fmla="*/ 602210 w 607639"/>
                  <a:gd name="connsiteY39" fmla="*/ 330850 h 606708"/>
                  <a:gd name="connsiteX40" fmla="*/ 602655 w 607639"/>
                  <a:gd name="connsiteY40" fmla="*/ 331384 h 606708"/>
                  <a:gd name="connsiteX41" fmla="*/ 606749 w 607639"/>
                  <a:gd name="connsiteY41" fmla="*/ 336894 h 606708"/>
                  <a:gd name="connsiteX42" fmla="*/ 606927 w 607639"/>
                  <a:gd name="connsiteY42" fmla="*/ 337871 h 606708"/>
                  <a:gd name="connsiteX43" fmla="*/ 607639 w 607639"/>
                  <a:gd name="connsiteY43" fmla="*/ 341248 h 606708"/>
                  <a:gd name="connsiteX44" fmla="*/ 607639 w 607639"/>
                  <a:gd name="connsiteY44" fmla="*/ 593999 h 606708"/>
                  <a:gd name="connsiteX45" fmla="*/ 594913 w 607639"/>
                  <a:gd name="connsiteY45" fmla="*/ 606708 h 606708"/>
                  <a:gd name="connsiteX46" fmla="*/ 443086 w 607639"/>
                  <a:gd name="connsiteY46" fmla="*/ 606708 h 606708"/>
                  <a:gd name="connsiteX47" fmla="*/ 430449 w 607639"/>
                  <a:gd name="connsiteY47" fmla="*/ 593999 h 606708"/>
                  <a:gd name="connsiteX48" fmla="*/ 430449 w 607639"/>
                  <a:gd name="connsiteY48" fmla="*/ 235758 h 606708"/>
                  <a:gd name="connsiteX49" fmla="*/ 437213 w 607639"/>
                  <a:gd name="connsiteY49" fmla="*/ 224471 h 606708"/>
                  <a:gd name="connsiteX50" fmla="*/ 303775 w 607639"/>
                  <a:gd name="connsiteY50" fmla="*/ 126390 h 606708"/>
                  <a:gd name="connsiteX51" fmla="*/ 253139 w 607639"/>
                  <a:gd name="connsiteY51" fmla="*/ 176954 h 606708"/>
                  <a:gd name="connsiteX52" fmla="*/ 253139 w 607639"/>
                  <a:gd name="connsiteY52" fmla="*/ 265464 h 606708"/>
                  <a:gd name="connsiteX53" fmla="*/ 265865 w 607639"/>
                  <a:gd name="connsiteY53" fmla="*/ 278083 h 606708"/>
                  <a:gd name="connsiteX54" fmla="*/ 341773 w 607639"/>
                  <a:gd name="connsiteY54" fmla="*/ 278083 h 606708"/>
                  <a:gd name="connsiteX55" fmla="*/ 354410 w 607639"/>
                  <a:gd name="connsiteY55" fmla="*/ 265464 h 606708"/>
                  <a:gd name="connsiteX56" fmla="*/ 354410 w 607639"/>
                  <a:gd name="connsiteY56" fmla="*/ 176954 h 606708"/>
                  <a:gd name="connsiteX57" fmla="*/ 303775 w 607639"/>
                  <a:gd name="connsiteY57" fmla="*/ 126390 h 606708"/>
                  <a:gd name="connsiteX58" fmla="*/ 300304 w 607639"/>
                  <a:gd name="connsiteY58" fmla="*/ 467 h 606708"/>
                  <a:gd name="connsiteX59" fmla="*/ 307245 w 607639"/>
                  <a:gd name="connsiteY59" fmla="*/ 467 h 606708"/>
                  <a:gd name="connsiteX60" fmla="*/ 395879 w 607639"/>
                  <a:gd name="connsiteY60" fmla="*/ 25794 h 606708"/>
                  <a:gd name="connsiteX61" fmla="*/ 405045 w 607639"/>
                  <a:gd name="connsiteY61" fmla="*/ 37968 h 606708"/>
                  <a:gd name="connsiteX62" fmla="*/ 405045 w 607639"/>
                  <a:gd name="connsiteY62" fmla="*/ 594000 h 606708"/>
                  <a:gd name="connsiteX63" fmla="*/ 392409 w 607639"/>
                  <a:gd name="connsiteY63" fmla="*/ 606708 h 606708"/>
                  <a:gd name="connsiteX64" fmla="*/ 215230 w 607639"/>
                  <a:gd name="connsiteY64" fmla="*/ 606708 h 606708"/>
                  <a:gd name="connsiteX65" fmla="*/ 202593 w 607639"/>
                  <a:gd name="connsiteY65" fmla="*/ 594000 h 606708"/>
                  <a:gd name="connsiteX66" fmla="*/ 202593 w 607639"/>
                  <a:gd name="connsiteY66" fmla="*/ 37968 h 606708"/>
                  <a:gd name="connsiteX67" fmla="*/ 211759 w 607639"/>
                  <a:gd name="connsiteY67" fmla="*/ 25794 h 60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639" h="606708">
                    <a:moveTo>
                      <a:pt x="519000" y="379197"/>
                    </a:moveTo>
                    <a:cubicBezTo>
                      <a:pt x="484113" y="379197"/>
                      <a:pt x="455724" y="407547"/>
                      <a:pt x="455724" y="442384"/>
                    </a:cubicBezTo>
                    <a:lnTo>
                      <a:pt x="455724" y="518192"/>
                    </a:lnTo>
                    <a:cubicBezTo>
                      <a:pt x="455724" y="525213"/>
                      <a:pt x="461420" y="530812"/>
                      <a:pt x="468361" y="530812"/>
                    </a:cubicBezTo>
                    <a:lnTo>
                      <a:pt x="569638" y="530812"/>
                    </a:lnTo>
                    <a:cubicBezTo>
                      <a:pt x="576669" y="530812"/>
                      <a:pt x="582275" y="525213"/>
                      <a:pt x="582275" y="518192"/>
                    </a:cubicBezTo>
                    <a:lnTo>
                      <a:pt x="582275" y="442384"/>
                    </a:lnTo>
                    <a:cubicBezTo>
                      <a:pt x="582275" y="407547"/>
                      <a:pt x="553886" y="379197"/>
                      <a:pt x="519000" y="379197"/>
                    </a:cubicBezTo>
                    <a:close/>
                    <a:moveTo>
                      <a:pt x="88639" y="379185"/>
                    </a:moveTo>
                    <a:cubicBezTo>
                      <a:pt x="53753" y="379185"/>
                      <a:pt x="25275" y="407537"/>
                      <a:pt x="25275" y="442376"/>
                    </a:cubicBezTo>
                    <a:lnTo>
                      <a:pt x="25275" y="518187"/>
                    </a:lnTo>
                    <a:cubicBezTo>
                      <a:pt x="25275" y="525209"/>
                      <a:pt x="30970" y="530808"/>
                      <a:pt x="38001" y="530808"/>
                    </a:cubicBezTo>
                    <a:lnTo>
                      <a:pt x="139189" y="530808"/>
                    </a:lnTo>
                    <a:cubicBezTo>
                      <a:pt x="146219" y="530808"/>
                      <a:pt x="151915" y="525209"/>
                      <a:pt x="151915" y="518187"/>
                    </a:cubicBezTo>
                    <a:lnTo>
                      <a:pt x="151915" y="442376"/>
                    </a:lnTo>
                    <a:cubicBezTo>
                      <a:pt x="151915" y="407537"/>
                      <a:pt x="123526" y="379185"/>
                      <a:pt x="88639" y="379185"/>
                    </a:cubicBezTo>
                    <a:close/>
                    <a:moveTo>
                      <a:pt x="303775" y="328648"/>
                    </a:moveTo>
                    <a:cubicBezTo>
                      <a:pt x="275921" y="328648"/>
                      <a:pt x="253139" y="351308"/>
                      <a:pt x="253139" y="379212"/>
                    </a:cubicBezTo>
                    <a:lnTo>
                      <a:pt x="253139" y="467633"/>
                    </a:lnTo>
                    <a:cubicBezTo>
                      <a:pt x="253139" y="474654"/>
                      <a:pt x="258835" y="480252"/>
                      <a:pt x="265865" y="480252"/>
                    </a:cubicBezTo>
                    <a:lnTo>
                      <a:pt x="341773" y="480252"/>
                    </a:lnTo>
                    <a:cubicBezTo>
                      <a:pt x="348804" y="480252"/>
                      <a:pt x="354410" y="474654"/>
                      <a:pt x="354410" y="467633"/>
                    </a:cubicBezTo>
                    <a:lnTo>
                      <a:pt x="354410" y="379212"/>
                    </a:lnTo>
                    <a:cubicBezTo>
                      <a:pt x="354410" y="351308"/>
                      <a:pt x="331717" y="328648"/>
                      <a:pt x="303775" y="328648"/>
                    </a:cubicBezTo>
                    <a:close/>
                    <a:moveTo>
                      <a:pt x="170426" y="224541"/>
                    </a:moveTo>
                    <a:cubicBezTo>
                      <a:pt x="174609" y="226674"/>
                      <a:pt x="177190" y="231029"/>
                      <a:pt x="177190" y="235739"/>
                    </a:cubicBezTo>
                    <a:lnTo>
                      <a:pt x="177190" y="593999"/>
                    </a:lnTo>
                    <a:cubicBezTo>
                      <a:pt x="177190" y="601020"/>
                      <a:pt x="171494" y="606708"/>
                      <a:pt x="164553" y="606708"/>
                    </a:cubicBezTo>
                    <a:lnTo>
                      <a:pt x="12637" y="606708"/>
                    </a:lnTo>
                    <a:cubicBezTo>
                      <a:pt x="5696" y="606708"/>
                      <a:pt x="0" y="601020"/>
                      <a:pt x="0" y="593999"/>
                    </a:cubicBezTo>
                    <a:lnTo>
                      <a:pt x="0" y="341235"/>
                    </a:lnTo>
                    <a:cubicBezTo>
                      <a:pt x="0" y="340080"/>
                      <a:pt x="356" y="339013"/>
                      <a:pt x="712" y="337947"/>
                    </a:cubicBezTo>
                    <a:cubicBezTo>
                      <a:pt x="801" y="337591"/>
                      <a:pt x="801" y="337236"/>
                      <a:pt x="890" y="336880"/>
                    </a:cubicBezTo>
                    <a:cubicBezTo>
                      <a:pt x="1691" y="334658"/>
                      <a:pt x="3204" y="332881"/>
                      <a:pt x="4984" y="331459"/>
                    </a:cubicBezTo>
                    <a:cubicBezTo>
                      <a:pt x="5162" y="331281"/>
                      <a:pt x="5251" y="331015"/>
                      <a:pt x="5429" y="330837"/>
                    </a:cubicBezTo>
                    <a:lnTo>
                      <a:pt x="157344" y="225341"/>
                    </a:lnTo>
                    <a:cubicBezTo>
                      <a:pt x="161171" y="222675"/>
                      <a:pt x="166243" y="222408"/>
                      <a:pt x="170426" y="224541"/>
                    </a:cubicBezTo>
                    <a:close/>
                    <a:moveTo>
                      <a:pt x="437213" y="224471"/>
                    </a:moveTo>
                    <a:cubicBezTo>
                      <a:pt x="441396" y="222338"/>
                      <a:pt x="446468" y="222605"/>
                      <a:pt x="450295" y="225271"/>
                    </a:cubicBezTo>
                    <a:lnTo>
                      <a:pt x="602210" y="330850"/>
                    </a:lnTo>
                    <a:cubicBezTo>
                      <a:pt x="602388" y="330939"/>
                      <a:pt x="602388" y="331295"/>
                      <a:pt x="602655" y="331384"/>
                    </a:cubicBezTo>
                    <a:cubicBezTo>
                      <a:pt x="604435" y="332894"/>
                      <a:pt x="605948" y="334672"/>
                      <a:pt x="606749" y="336894"/>
                    </a:cubicBezTo>
                    <a:cubicBezTo>
                      <a:pt x="606838" y="337249"/>
                      <a:pt x="606838" y="337516"/>
                      <a:pt x="606927" y="337871"/>
                    </a:cubicBezTo>
                    <a:cubicBezTo>
                      <a:pt x="607194" y="339027"/>
                      <a:pt x="607639" y="340093"/>
                      <a:pt x="607639" y="341248"/>
                    </a:cubicBezTo>
                    <a:lnTo>
                      <a:pt x="607639" y="593999"/>
                    </a:lnTo>
                    <a:cubicBezTo>
                      <a:pt x="607639" y="601020"/>
                      <a:pt x="601943" y="606708"/>
                      <a:pt x="594913" y="606708"/>
                    </a:cubicBezTo>
                    <a:lnTo>
                      <a:pt x="443086" y="606708"/>
                    </a:lnTo>
                    <a:cubicBezTo>
                      <a:pt x="436056" y="606708"/>
                      <a:pt x="430449" y="601020"/>
                      <a:pt x="430449" y="593999"/>
                    </a:cubicBezTo>
                    <a:lnTo>
                      <a:pt x="430449" y="235758"/>
                    </a:lnTo>
                    <a:cubicBezTo>
                      <a:pt x="430449" y="231047"/>
                      <a:pt x="433030" y="226693"/>
                      <a:pt x="437213" y="224471"/>
                    </a:cubicBezTo>
                    <a:close/>
                    <a:moveTo>
                      <a:pt x="303775" y="126390"/>
                    </a:moveTo>
                    <a:cubicBezTo>
                      <a:pt x="275921" y="126390"/>
                      <a:pt x="253139" y="149050"/>
                      <a:pt x="253139" y="176954"/>
                    </a:cubicBezTo>
                    <a:lnTo>
                      <a:pt x="253139" y="265464"/>
                    </a:lnTo>
                    <a:cubicBezTo>
                      <a:pt x="253139" y="272396"/>
                      <a:pt x="258835" y="278083"/>
                      <a:pt x="265865" y="278083"/>
                    </a:cubicBezTo>
                    <a:lnTo>
                      <a:pt x="341773" y="278083"/>
                    </a:lnTo>
                    <a:cubicBezTo>
                      <a:pt x="348804" y="278083"/>
                      <a:pt x="354410" y="272396"/>
                      <a:pt x="354410" y="265464"/>
                    </a:cubicBezTo>
                    <a:lnTo>
                      <a:pt x="354410" y="176954"/>
                    </a:lnTo>
                    <a:cubicBezTo>
                      <a:pt x="354410" y="149050"/>
                      <a:pt x="331717" y="126390"/>
                      <a:pt x="303775" y="126390"/>
                    </a:cubicBezTo>
                    <a:close/>
                    <a:moveTo>
                      <a:pt x="300304" y="467"/>
                    </a:moveTo>
                    <a:cubicBezTo>
                      <a:pt x="302618" y="-155"/>
                      <a:pt x="305020" y="-155"/>
                      <a:pt x="307245" y="467"/>
                    </a:cubicBezTo>
                    <a:lnTo>
                      <a:pt x="395879" y="25794"/>
                    </a:lnTo>
                    <a:cubicBezTo>
                      <a:pt x="401308" y="27304"/>
                      <a:pt x="405045" y="32281"/>
                      <a:pt x="405045" y="37968"/>
                    </a:cubicBezTo>
                    <a:lnTo>
                      <a:pt x="405045" y="594000"/>
                    </a:lnTo>
                    <a:cubicBezTo>
                      <a:pt x="405045" y="601021"/>
                      <a:pt x="399350" y="606708"/>
                      <a:pt x="392409" y="606708"/>
                    </a:cubicBezTo>
                    <a:lnTo>
                      <a:pt x="215230" y="606708"/>
                    </a:lnTo>
                    <a:cubicBezTo>
                      <a:pt x="208199" y="606708"/>
                      <a:pt x="202593" y="601021"/>
                      <a:pt x="202593" y="594000"/>
                    </a:cubicBezTo>
                    <a:lnTo>
                      <a:pt x="202593" y="37968"/>
                    </a:lnTo>
                    <a:cubicBezTo>
                      <a:pt x="202593" y="32281"/>
                      <a:pt x="206331" y="27304"/>
                      <a:pt x="211759" y="25794"/>
                    </a:cubicBezTo>
                    <a:close/>
                  </a:path>
                </a:pathLst>
              </a:custGeom>
              <a:solidFill>
                <a:schemeClr val="bg1"/>
              </a:solidFill>
              <a:ln>
                <a:noFill/>
              </a:ln>
            </p:spPr>
            <p:txBody>
              <a:bodyPr/>
              <a:lstStyle/>
              <a:p/>
            </p:txBody>
          </p:sp>
        </p:grpSp>
      </p:grpSp>
      <p:grpSp>
        <p:nvGrpSpPr>
          <p:cNvPr id="27" name="组合 26"/>
          <p:cNvGrpSpPr/>
          <p:nvPr/>
        </p:nvGrpSpPr>
        <p:grpSpPr>
          <a:xfrm>
            <a:off x="1736368" y="3664381"/>
            <a:ext cx="8719265" cy="1077218"/>
            <a:chOff x="2184400" y="3553365"/>
            <a:chExt cx="8719265" cy="1077218"/>
          </a:xfrm>
        </p:grpSpPr>
        <p:sp>
          <p:nvSpPr>
            <p:cNvPr id="12" name="矩形 11"/>
            <p:cNvSpPr/>
            <p:nvPr/>
          </p:nvSpPr>
          <p:spPr>
            <a:xfrm>
              <a:off x="3416187" y="3553365"/>
              <a:ext cx="7487478" cy="1077218"/>
            </a:xfrm>
            <a:prstGeom prst="rect">
              <a:avLst/>
            </a:prstGeom>
          </p:spPr>
          <p:txBody>
            <a:bodyPr wrap="square">
              <a:spAutoFit/>
            </a:bodyPr>
            <a:lstStyle/>
            <a:p>
              <a:r>
                <a:rPr lang="zh-CN" altLang="en-US" sz="1600">
                  <a:latin typeface="+mn-ea"/>
                </a:rPr>
                <a:t>梦想系列：自</a:t>
              </a:r>
              <a:r>
                <a:rPr lang="en-US" altLang="zh-CN" sz="1600">
                  <a:latin typeface="+mn-ea"/>
                </a:rPr>
                <a:t>2012</a:t>
              </a:r>
              <a:r>
                <a:rPr lang="zh-CN" altLang="en-US" sz="1600">
                  <a:latin typeface="+mn-ea"/>
                </a:rPr>
                <a:t>年</a:t>
              </a:r>
              <a:r>
                <a:rPr lang="en-US" altLang="zh-CN" sz="1600">
                  <a:latin typeface="+mn-ea"/>
                </a:rPr>
                <a:t>11</a:t>
              </a:r>
              <a:r>
                <a:rPr lang="zh-CN" altLang="en-US" sz="1600">
                  <a:latin typeface="+mn-ea"/>
                </a:rPr>
                <a:t>月推出中国梦后，全国各地纷纷作出响应，相继推出了行业梦与各地的地方梦，掀起了梦想热潮。梦想系列分别有：强国梦、强军梦、体育强国梦、中国航天梦、中国航母梦、河南梦、四川梦、贵州梦、湖北梦、湖南梦、重庆梦、吉林梦、广东梦、江苏梦、江西梦、云南梦、陕西梦、甘肃梦等等。</a:t>
              </a:r>
              <a:endParaRPr lang="zh-CN" altLang="en-US" sz="1600">
                <a:latin typeface="+mn-ea"/>
              </a:endParaRPr>
            </a:p>
          </p:txBody>
        </p:sp>
        <p:grpSp>
          <p:nvGrpSpPr>
            <p:cNvPr id="22" name="组合 21"/>
            <p:cNvGrpSpPr/>
            <p:nvPr/>
          </p:nvGrpSpPr>
          <p:grpSpPr>
            <a:xfrm>
              <a:off x="2184400" y="3583845"/>
              <a:ext cx="1016258" cy="1016258"/>
              <a:chOff x="2184400" y="3583845"/>
              <a:chExt cx="1016258" cy="1016258"/>
            </a:xfrm>
          </p:grpSpPr>
          <p:sp>
            <p:nvSpPr>
              <p:cNvPr id="13" name="矩形 12"/>
              <p:cNvSpPr/>
              <p:nvPr/>
            </p:nvSpPr>
            <p:spPr>
              <a:xfrm>
                <a:off x="2184400" y="3583845"/>
                <a:ext cx="1016258" cy="101625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airplane_64338"/>
              <p:cNvSpPr>
                <a:spLocks noChangeAspect="1"/>
              </p:cNvSpPr>
              <p:nvPr/>
            </p:nvSpPr>
            <p:spPr bwMode="auto">
              <a:xfrm>
                <a:off x="2387687" y="3787835"/>
                <a:ext cx="609685" cy="608278"/>
              </a:xfrm>
              <a:custGeom>
                <a:avLst/>
                <a:gdLst>
                  <a:gd name="T0" fmla="*/ 4473 w 4646"/>
                  <a:gd name="T1" fmla="*/ 173 h 4643"/>
                  <a:gd name="T2" fmla="*/ 3844 w 4646"/>
                  <a:gd name="T3" fmla="*/ 173 h 4643"/>
                  <a:gd name="T4" fmla="*/ 2904 w 4646"/>
                  <a:gd name="T5" fmla="*/ 1113 h 4643"/>
                  <a:gd name="T6" fmla="*/ 1383 w 4646"/>
                  <a:gd name="T7" fmla="*/ 596 h 4643"/>
                  <a:gd name="T8" fmla="*/ 1318 w 4646"/>
                  <a:gd name="T9" fmla="*/ 597 h 4643"/>
                  <a:gd name="T10" fmla="*/ 622 w 4646"/>
                  <a:gd name="T11" fmla="*/ 868 h 4643"/>
                  <a:gd name="T12" fmla="*/ 583 w 4646"/>
                  <a:gd name="T13" fmla="*/ 891 h 4643"/>
                  <a:gd name="T14" fmla="*/ 583 w 4646"/>
                  <a:gd name="T15" fmla="*/ 1024 h 4643"/>
                  <a:gd name="T16" fmla="*/ 583 w 4646"/>
                  <a:gd name="T17" fmla="*/ 1025 h 4643"/>
                  <a:gd name="T18" fmla="*/ 598 w 4646"/>
                  <a:gd name="T19" fmla="*/ 1037 h 4643"/>
                  <a:gd name="T20" fmla="*/ 2031 w 4646"/>
                  <a:gd name="T21" fmla="*/ 1987 h 4643"/>
                  <a:gd name="T22" fmla="*/ 1061 w 4646"/>
                  <a:gd name="T23" fmla="*/ 2957 h 4643"/>
                  <a:gd name="T24" fmla="*/ 453 w 4646"/>
                  <a:gd name="T25" fmla="*/ 2750 h 4643"/>
                  <a:gd name="T26" fmla="*/ 418 w 4646"/>
                  <a:gd name="T27" fmla="*/ 2751 h 4643"/>
                  <a:gd name="T28" fmla="*/ 42 w 4646"/>
                  <a:gd name="T29" fmla="*/ 2897 h 4643"/>
                  <a:gd name="T30" fmla="*/ 20 w 4646"/>
                  <a:gd name="T31" fmla="*/ 2911 h 4643"/>
                  <a:gd name="T32" fmla="*/ 20 w 4646"/>
                  <a:gd name="T33" fmla="*/ 2982 h 4643"/>
                  <a:gd name="T34" fmla="*/ 20 w 4646"/>
                  <a:gd name="T35" fmla="*/ 2982 h 4643"/>
                  <a:gd name="T36" fmla="*/ 28 w 4646"/>
                  <a:gd name="T37" fmla="*/ 2989 h 4643"/>
                  <a:gd name="T38" fmla="*/ 748 w 4646"/>
                  <a:gd name="T39" fmla="*/ 3466 h 4643"/>
                  <a:gd name="T40" fmla="*/ 878 w 4646"/>
                  <a:gd name="T41" fmla="*/ 3768 h 4643"/>
                  <a:gd name="T42" fmla="*/ 1180 w 4646"/>
                  <a:gd name="T43" fmla="*/ 3898 h 4643"/>
                  <a:gd name="T44" fmla="*/ 1657 w 4646"/>
                  <a:gd name="T45" fmla="*/ 4618 h 4643"/>
                  <a:gd name="T46" fmla="*/ 1705 w 4646"/>
                  <a:gd name="T47" fmla="*/ 4641 h 4643"/>
                  <a:gd name="T48" fmla="*/ 1747 w 4646"/>
                  <a:gd name="T49" fmla="*/ 4608 h 4643"/>
                  <a:gd name="T50" fmla="*/ 1895 w 4646"/>
                  <a:gd name="T51" fmla="*/ 4228 h 4643"/>
                  <a:gd name="T52" fmla="*/ 1896 w 4646"/>
                  <a:gd name="T53" fmla="*/ 4193 h 4643"/>
                  <a:gd name="T54" fmla="*/ 1689 w 4646"/>
                  <a:gd name="T55" fmla="*/ 3585 h 4643"/>
                  <a:gd name="T56" fmla="*/ 2659 w 4646"/>
                  <a:gd name="T57" fmla="*/ 2615 h 4643"/>
                  <a:gd name="T58" fmla="*/ 3609 w 4646"/>
                  <a:gd name="T59" fmla="*/ 4048 h 4643"/>
                  <a:gd name="T60" fmla="*/ 3698 w 4646"/>
                  <a:gd name="T61" fmla="*/ 4090 h 4643"/>
                  <a:gd name="T62" fmla="*/ 3776 w 4646"/>
                  <a:gd name="T63" fmla="*/ 4030 h 4643"/>
                  <a:gd name="T64" fmla="*/ 4049 w 4646"/>
                  <a:gd name="T65" fmla="*/ 3328 h 4643"/>
                  <a:gd name="T66" fmla="*/ 4050 w 4646"/>
                  <a:gd name="T67" fmla="*/ 3263 h 4643"/>
                  <a:gd name="T68" fmla="*/ 3533 w 4646"/>
                  <a:gd name="T69" fmla="*/ 1742 h 4643"/>
                  <a:gd name="T70" fmla="*/ 4473 w 4646"/>
                  <a:gd name="T71" fmla="*/ 802 h 4643"/>
                  <a:gd name="T72" fmla="*/ 4473 w 4646"/>
                  <a:gd name="T73" fmla="*/ 173 h 4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6" h="4643">
                    <a:moveTo>
                      <a:pt x="4473" y="173"/>
                    </a:moveTo>
                    <a:cubicBezTo>
                      <a:pt x="4299" y="0"/>
                      <a:pt x="4018" y="0"/>
                      <a:pt x="3844" y="173"/>
                    </a:cubicBezTo>
                    <a:lnTo>
                      <a:pt x="2904" y="1113"/>
                    </a:lnTo>
                    <a:lnTo>
                      <a:pt x="1383" y="596"/>
                    </a:lnTo>
                    <a:cubicBezTo>
                      <a:pt x="1362" y="589"/>
                      <a:pt x="1339" y="589"/>
                      <a:pt x="1318" y="597"/>
                    </a:cubicBezTo>
                    <a:lnTo>
                      <a:pt x="622" y="868"/>
                    </a:lnTo>
                    <a:cubicBezTo>
                      <a:pt x="608" y="872"/>
                      <a:pt x="595" y="880"/>
                      <a:pt x="583" y="891"/>
                    </a:cubicBezTo>
                    <a:cubicBezTo>
                      <a:pt x="547" y="928"/>
                      <a:pt x="546" y="987"/>
                      <a:pt x="583" y="1024"/>
                    </a:cubicBezTo>
                    <a:cubicBezTo>
                      <a:pt x="583" y="1024"/>
                      <a:pt x="583" y="1024"/>
                      <a:pt x="583" y="1025"/>
                    </a:cubicBezTo>
                    <a:cubicBezTo>
                      <a:pt x="588" y="1029"/>
                      <a:pt x="593" y="1033"/>
                      <a:pt x="598" y="1037"/>
                    </a:cubicBezTo>
                    <a:lnTo>
                      <a:pt x="2031" y="1987"/>
                    </a:lnTo>
                    <a:lnTo>
                      <a:pt x="1061" y="2957"/>
                    </a:lnTo>
                    <a:lnTo>
                      <a:pt x="453" y="2750"/>
                    </a:lnTo>
                    <a:cubicBezTo>
                      <a:pt x="441" y="2746"/>
                      <a:pt x="429" y="2747"/>
                      <a:pt x="418" y="2751"/>
                    </a:cubicBezTo>
                    <a:lnTo>
                      <a:pt x="42" y="2897"/>
                    </a:lnTo>
                    <a:cubicBezTo>
                      <a:pt x="32" y="2901"/>
                      <a:pt x="26" y="2905"/>
                      <a:pt x="20" y="2911"/>
                    </a:cubicBezTo>
                    <a:cubicBezTo>
                      <a:pt x="0" y="2931"/>
                      <a:pt x="0" y="2962"/>
                      <a:pt x="20" y="2982"/>
                    </a:cubicBezTo>
                    <a:cubicBezTo>
                      <a:pt x="20" y="2982"/>
                      <a:pt x="20" y="2982"/>
                      <a:pt x="20" y="2982"/>
                    </a:cubicBezTo>
                    <a:cubicBezTo>
                      <a:pt x="22" y="2985"/>
                      <a:pt x="25" y="2987"/>
                      <a:pt x="28" y="2989"/>
                    </a:cubicBezTo>
                    <a:lnTo>
                      <a:pt x="748" y="3466"/>
                    </a:lnTo>
                    <a:cubicBezTo>
                      <a:pt x="751" y="3576"/>
                      <a:pt x="794" y="3684"/>
                      <a:pt x="878" y="3768"/>
                    </a:cubicBezTo>
                    <a:cubicBezTo>
                      <a:pt x="962" y="3852"/>
                      <a:pt x="1070" y="3895"/>
                      <a:pt x="1180" y="3898"/>
                    </a:cubicBezTo>
                    <a:lnTo>
                      <a:pt x="1657" y="4618"/>
                    </a:lnTo>
                    <a:cubicBezTo>
                      <a:pt x="1668" y="4634"/>
                      <a:pt x="1686" y="4643"/>
                      <a:pt x="1705" y="4641"/>
                    </a:cubicBezTo>
                    <a:cubicBezTo>
                      <a:pt x="1724" y="4639"/>
                      <a:pt x="1741" y="4626"/>
                      <a:pt x="1747" y="4608"/>
                    </a:cubicBezTo>
                    <a:lnTo>
                      <a:pt x="1895" y="4228"/>
                    </a:lnTo>
                    <a:cubicBezTo>
                      <a:pt x="1899" y="4217"/>
                      <a:pt x="1900" y="4205"/>
                      <a:pt x="1896" y="4193"/>
                    </a:cubicBezTo>
                    <a:lnTo>
                      <a:pt x="1689" y="3585"/>
                    </a:lnTo>
                    <a:lnTo>
                      <a:pt x="2659" y="2615"/>
                    </a:lnTo>
                    <a:lnTo>
                      <a:pt x="3609" y="4048"/>
                    </a:lnTo>
                    <a:cubicBezTo>
                      <a:pt x="3629" y="4077"/>
                      <a:pt x="3663" y="4093"/>
                      <a:pt x="3698" y="4090"/>
                    </a:cubicBezTo>
                    <a:cubicBezTo>
                      <a:pt x="3733" y="4086"/>
                      <a:pt x="3763" y="4063"/>
                      <a:pt x="3776" y="4030"/>
                    </a:cubicBezTo>
                    <a:lnTo>
                      <a:pt x="4049" y="3328"/>
                    </a:lnTo>
                    <a:cubicBezTo>
                      <a:pt x="4057" y="3307"/>
                      <a:pt x="4058" y="3284"/>
                      <a:pt x="4050" y="3263"/>
                    </a:cubicBezTo>
                    <a:lnTo>
                      <a:pt x="3533" y="1742"/>
                    </a:lnTo>
                    <a:lnTo>
                      <a:pt x="4473" y="802"/>
                    </a:lnTo>
                    <a:cubicBezTo>
                      <a:pt x="4646" y="628"/>
                      <a:pt x="4646" y="347"/>
                      <a:pt x="4473" y="173"/>
                    </a:cubicBezTo>
                    <a:close/>
                  </a:path>
                </a:pathLst>
              </a:custGeom>
              <a:solidFill>
                <a:schemeClr val="bg1"/>
              </a:solidFill>
              <a:ln>
                <a:noFill/>
              </a:ln>
            </p:spPr>
            <p:txBody>
              <a:bodyPr/>
              <a:lstStyle/>
              <a:p/>
            </p:txBody>
          </p:sp>
        </p:grpSp>
      </p:grpSp>
      <p:grpSp>
        <p:nvGrpSpPr>
          <p:cNvPr id="28" name="组合 27"/>
          <p:cNvGrpSpPr/>
          <p:nvPr/>
        </p:nvGrpSpPr>
        <p:grpSpPr>
          <a:xfrm>
            <a:off x="1736368" y="4901482"/>
            <a:ext cx="8719265" cy="1016258"/>
            <a:chOff x="2184400" y="4742456"/>
            <a:chExt cx="8719265" cy="1016258"/>
          </a:xfrm>
        </p:grpSpPr>
        <p:sp>
          <p:nvSpPr>
            <p:cNvPr id="2" name="矩形 1"/>
            <p:cNvSpPr/>
            <p:nvPr/>
          </p:nvSpPr>
          <p:spPr>
            <a:xfrm>
              <a:off x="3416187" y="4835087"/>
              <a:ext cx="7487478" cy="830997"/>
            </a:xfrm>
            <a:prstGeom prst="rect">
              <a:avLst/>
            </a:prstGeom>
          </p:spPr>
          <p:txBody>
            <a:bodyPr wrap="square">
              <a:spAutoFit/>
            </a:bodyPr>
            <a:lstStyle/>
            <a:p>
              <a:r>
                <a:rPr lang="zh-CN" altLang="en-US" sz="1600">
                  <a:latin typeface="+mn-ea"/>
                </a:rPr>
                <a:t>实现路径：</a:t>
              </a:r>
              <a:r>
                <a:rPr lang="en-US" altLang="zh-CN" sz="1600">
                  <a:latin typeface="+mn-ea"/>
                </a:rPr>
                <a:t>2013</a:t>
              </a:r>
              <a:r>
                <a:rPr lang="zh-CN" altLang="en-US" sz="1600">
                  <a:latin typeface="+mn-ea"/>
                </a:rPr>
                <a:t>年</a:t>
              </a:r>
              <a:r>
                <a:rPr lang="en-US" altLang="zh-CN" sz="1600">
                  <a:latin typeface="+mn-ea"/>
                </a:rPr>
                <a:t>3</a:t>
              </a:r>
              <a:r>
                <a:rPr lang="zh-CN" altLang="en-US" sz="1600">
                  <a:latin typeface="+mn-ea"/>
                </a:rPr>
                <a:t>月</a:t>
              </a:r>
              <a:r>
                <a:rPr lang="en-US" altLang="zh-CN" sz="1600">
                  <a:latin typeface="+mn-ea"/>
                </a:rPr>
                <a:t>17</a:t>
              </a:r>
              <a:r>
                <a:rPr lang="zh-CN" altLang="en-US" sz="1600">
                  <a:latin typeface="+mn-ea"/>
                </a:rPr>
                <a:t>日上午</a:t>
              </a:r>
              <a:r>
                <a:rPr lang="en-US" altLang="zh-CN" sz="1600">
                  <a:latin typeface="+mn-ea"/>
                </a:rPr>
                <a:t>9</a:t>
              </a:r>
              <a:r>
                <a:rPr lang="zh-CN" altLang="en-US" sz="1600">
                  <a:latin typeface="+mn-ea"/>
                </a:rPr>
                <a:t>时</a:t>
              </a:r>
              <a:r>
                <a:rPr lang="en-US" altLang="zh-CN" sz="1600">
                  <a:latin typeface="+mn-ea"/>
                </a:rPr>
                <a:t>20</a:t>
              </a:r>
              <a:r>
                <a:rPr lang="zh-CN" altLang="en-US" sz="1600">
                  <a:latin typeface="+mn-ea"/>
                </a:rPr>
                <a:t>分许，十二届全国人大一次会议闭幕会上，新当选的中华人民共和国主席习近平坚定表示：“实现中国梦必须走中国道路，必须弘扬中国精神，必须凝聚中国力量”。</a:t>
              </a:r>
              <a:endParaRPr lang="zh-CN" altLang="en-US" sz="1600">
                <a:latin typeface="+mn-ea"/>
              </a:endParaRPr>
            </a:p>
          </p:txBody>
        </p:sp>
        <p:grpSp>
          <p:nvGrpSpPr>
            <p:cNvPr id="21" name="组合 20"/>
            <p:cNvGrpSpPr/>
            <p:nvPr/>
          </p:nvGrpSpPr>
          <p:grpSpPr>
            <a:xfrm>
              <a:off x="2184400" y="4742456"/>
              <a:ext cx="1016258" cy="1016258"/>
              <a:chOff x="2184400" y="4742456"/>
              <a:chExt cx="1016258" cy="1016258"/>
            </a:xfrm>
          </p:grpSpPr>
          <p:sp>
            <p:nvSpPr>
              <p:cNvPr id="14" name="矩形 13"/>
              <p:cNvSpPr/>
              <p:nvPr/>
            </p:nvSpPr>
            <p:spPr>
              <a:xfrm>
                <a:off x="2184400" y="4742456"/>
                <a:ext cx="1016258" cy="101625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settings_320253"/>
              <p:cNvSpPr>
                <a:spLocks noChangeAspect="1"/>
              </p:cNvSpPr>
              <p:nvPr/>
            </p:nvSpPr>
            <p:spPr bwMode="auto">
              <a:xfrm>
                <a:off x="2387687" y="4946203"/>
                <a:ext cx="609685" cy="608764"/>
              </a:xfrm>
              <a:custGeom>
                <a:avLst/>
                <a:gdLst>
                  <a:gd name="connsiteX0" fmla="*/ 303820 w 607639"/>
                  <a:gd name="connsiteY0" fmla="*/ 278099 h 606722"/>
                  <a:gd name="connsiteX1" fmla="*/ 329118 w 607639"/>
                  <a:gd name="connsiteY1" fmla="*/ 303362 h 606722"/>
                  <a:gd name="connsiteX2" fmla="*/ 303820 w 607639"/>
                  <a:gd name="connsiteY2" fmla="*/ 328625 h 606722"/>
                  <a:gd name="connsiteX3" fmla="*/ 278522 w 607639"/>
                  <a:gd name="connsiteY3" fmla="*/ 303362 h 606722"/>
                  <a:gd name="connsiteX4" fmla="*/ 303820 w 607639"/>
                  <a:gd name="connsiteY4" fmla="*/ 278099 h 606722"/>
                  <a:gd name="connsiteX5" fmla="*/ 303775 w 607639"/>
                  <a:gd name="connsiteY5" fmla="*/ 252735 h 606722"/>
                  <a:gd name="connsiteX6" fmla="*/ 253140 w 607639"/>
                  <a:gd name="connsiteY6" fmla="*/ 303317 h 606722"/>
                  <a:gd name="connsiteX7" fmla="*/ 303775 w 607639"/>
                  <a:gd name="connsiteY7" fmla="*/ 353900 h 606722"/>
                  <a:gd name="connsiteX8" fmla="*/ 354410 w 607639"/>
                  <a:gd name="connsiteY8" fmla="*/ 303317 h 606722"/>
                  <a:gd name="connsiteX9" fmla="*/ 303775 w 607639"/>
                  <a:gd name="connsiteY9" fmla="*/ 252735 h 606722"/>
                  <a:gd name="connsiteX10" fmla="*/ 303775 w 607639"/>
                  <a:gd name="connsiteY10" fmla="*/ 202241 h 606722"/>
                  <a:gd name="connsiteX11" fmla="*/ 405045 w 607639"/>
                  <a:gd name="connsiteY11" fmla="*/ 303317 h 606722"/>
                  <a:gd name="connsiteX12" fmla="*/ 303775 w 607639"/>
                  <a:gd name="connsiteY12" fmla="*/ 404482 h 606722"/>
                  <a:gd name="connsiteX13" fmla="*/ 202593 w 607639"/>
                  <a:gd name="connsiteY13" fmla="*/ 303317 h 606722"/>
                  <a:gd name="connsiteX14" fmla="*/ 303775 w 607639"/>
                  <a:gd name="connsiteY14" fmla="*/ 202241 h 606722"/>
                  <a:gd name="connsiteX15" fmla="*/ 303775 w 607639"/>
                  <a:gd name="connsiteY15" fmla="*/ 151703 h 606722"/>
                  <a:gd name="connsiteX16" fmla="*/ 151932 w 607639"/>
                  <a:gd name="connsiteY16" fmla="*/ 303317 h 606722"/>
                  <a:gd name="connsiteX17" fmla="*/ 303775 w 607639"/>
                  <a:gd name="connsiteY17" fmla="*/ 455019 h 606722"/>
                  <a:gd name="connsiteX18" fmla="*/ 455707 w 607639"/>
                  <a:gd name="connsiteY18" fmla="*/ 303317 h 606722"/>
                  <a:gd name="connsiteX19" fmla="*/ 303775 w 607639"/>
                  <a:gd name="connsiteY19" fmla="*/ 151703 h 606722"/>
                  <a:gd name="connsiteX20" fmla="*/ 253131 w 607639"/>
                  <a:gd name="connsiteY20" fmla="*/ 0 h 606722"/>
                  <a:gd name="connsiteX21" fmla="*/ 354419 w 607639"/>
                  <a:gd name="connsiteY21" fmla="*/ 0 h 606722"/>
                  <a:gd name="connsiteX22" fmla="*/ 379786 w 607639"/>
                  <a:gd name="connsiteY22" fmla="*/ 25239 h 606722"/>
                  <a:gd name="connsiteX23" fmla="*/ 379786 w 607639"/>
                  <a:gd name="connsiteY23" fmla="*/ 62387 h 606722"/>
                  <a:gd name="connsiteX24" fmla="*/ 420639 w 607639"/>
                  <a:gd name="connsiteY24" fmla="*/ 79451 h 606722"/>
                  <a:gd name="connsiteX25" fmla="*/ 446985 w 607639"/>
                  <a:gd name="connsiteY25" fmla="*/ 53145 h 606722"/>
                  <a:gd name="connsiteX26" fmla="*/ 482854 w 607639"/>
                  <a:gd name="connsiteY26" fmla="*/ 53145 h 606722"/>
                  <a:gd name="connsiteX27" fmla="*/ 554414 w 607639"/>
                  <a:gd name="connsiteY27" fmla="*/ 124597 h 606722"/>
                  <a:gd name="connsiteX28" fmla="*/ 554414 w 607639"/>
                  <a:gd name="connsiteY28" fmla="*/ 160323 h 606722"/>
                  <a:gd name="connsiteX29" fmla="*/ 528069 w 607639"/>
                  <a:gd name="connsiteY29" fmla="*/ 186629 h 606722"/>
                  <a:gd name="connsiteX30" fmla="*/ 545158 w 607639"/>
                  <a:gd name="connsiteY30" fmla="*/ 227510 h 606722"/>
                  <a:gd name="connsiteX31" fmla="*/ 582273 w 607639"/>
                  <a:gd name="connsiteY31" fmla="*/ 227510 h 606722"/>
                  <a:gd name="connsiteX32" fmla="*/ 607639 w 607639"/>
                  <a:gd name="connsiteY32" fmla="*/ 252749 h 606722"/>
                  <a:gd name="connsiteX33" fmla="*/ 607639 w 607639"/>
                  <a:gd name="connsiteY33" fmla="*/ 353884 h 606722"/>
                  <a:gd name="connsiteX34" fmla="*/ 582273 w 607639"/>
                  <a:gd name="connsiteY34" fmla="*/ 379212 h 606722"/>
                  <a:gd name="connsiteX35" fmla="*/ 545158 w 607639"/>
                  <a:gd name="connsiteY35" fmla="*/ 379212 h 606722"/>
                  <a:gd name="connsiteX36" fmla="*/ 528069 w 607639"/>
                  <a:gd name="connsiteY36" fmla="*/ 420004 h 606722"/>
                  <a:gd name="connsiteX37" fmla="*/ 554414 w 607639"/>
                  <a:gd name="connsiteY37" fmla="*/ 446310 h 606722"/>
                  <a:gd name="connsiteX38" fmla="*/ 554414 w 607639"/>
                  <a:gd name="connsiteY38" fmla="*/ 482125 h 606722"/>
                  <a:gd name="connsiteX39" fmla="*/ 482854 w 607639"/>
                  <a:gd name="connsiteY39" fmla="*/ 553577 h 606722"/>
                  <a:gd name="connsiteX40" fmla="*/ 446985 w 607639"/>
                  <a:gd name="connsiteY40" fmla="*/ 553577 h 606722"/>
                  <a:gd name="connsiteX41" fmla="*/ 420639 w 607639"/>
                  <a:gd name="connsiteY41" fmla="*/ 527271 h 606722"/>
                  <a:gd name="connsiteX42" fmla="*/ 379786 w 607639"/>
                  <a:gd name="connsiteY42" fmla="*/ 544246 h 606722"/>
                  <a:gd name="connsiteX43" fmla="*/ 379786 w 607639"/>
                  <a:gd name="connsiteY43" fmla="*/ 581394 h 606722"/>
                  <a:gd name="connsiteX44" fmla="*/ 354419 w 607639"/>
                  <a:gd name="connsiteY44" fmla="*/ 606722 h 606722"/>
                  <a:gd name="connsiteX45" fmla="*/ 253131 w 607639"/>
                  <a:gd name="connsiteY45" fmla="*/ 606722 h 606722"/>
                  <a:gd name="connsiteX46" fmla="*/ 227854 w 607639"/>
                  <a:gd name="connsiteY46" fmla="*/ 581394 h 606722"/>
                  <a:gd name="connsiteX47" fmla="*/ 227854 w 607639"/>
                  <a:gd name="connsiteY47" fmla="*/ 544246 h 606722"/>
                  <a:gd name="connsiteX48" fmla="*/ 186911 w 607639"/>
                  <a:gd name="connsiteY48" fmla="*/ 527271 h 606722"/>
                  <a:gd name="connsiteX49" fmla="*/ 160566 w 607639"/>
                  <a:gd name="connsiteY49" fmla="*/ 553577 h 606722"/>
                  <a:gd name="connsiteX50" fmla="*/ 124786 w 607639"/>
                  <a:gd name="connsiteY50" fmla="*/ 553577 h 606722"/>
                  <a:gd name="connsiteX51" fmla="*/ 53225 w 607639"/>
                  <a:gd name="connsiteY51" fmla="*/ 482125 h 606722"/>
                  <a:gd name="connsiteX52" fmla="*/ 53225 w 607639"/>
                  <a:gd name="connsiteY52" fmla="*/ 446310 h 606722"/>
                  <a:gd name="connsiteX53" fmla="*/ 79482 w 607639"/>
                  <a:gd name="connsiteY53" fmla="*/ 420004 h 606722"/>
                  <a:gd name="connsiteX54" fmla="*/ 62482 w 607639"/>
                  <a:gd name="connsiteY54" fmla="*/ 379212 h 606722"/>
                  <a:gd name="connsiteX55" fmla="*/ 25278 w 607639"/>
                  <a:gd name="connsiteY55" fmla="*/ 379212 h 606722"/>
                  <a:gd name="connsiteX56" fmla="*/ 0 w 607639"/>
                  <a:gd name="connsiteY56" fmla="*/ 353884 h 606722"/>
                  <a:gd name="connsiteX57" fmla="*/ 0 w 607639"/>
                  <a:gd name="connsiteY57" fmla="*/ 252749 h 606722"/>
                  <a:gd name="connsiteX58" fmla="*/ 25278 w 607639"/>
                  <a:gd name="connsiteY58" fmla="*/ 227510 h 606722"/>
                  <a:gd name="connsiteX59" fmla="*/ 62482 w 607639"/>
                  <a:gd name="connsiteY59" fmla="*/ 227510 h 606722"/>
                  <a:gd name="connsiteX60" fmla="*/ 79482 w 607639"/>
                  <a:gd name="connsiteY60" fmla="*/ 186629 h 606722"/>
                  <a:gd name="connsiteX61" fmla="*/ 53225 w 607639"/>
                  <a:gd name="connsiteY61" fmla="*/ 160323 h 606722"/>
                  <a:gd name="connsiteX62" fmla="*/ 53225 w 607639"/>
                  <a:gd name="connsiteY62" fmla="*/ 124597 h 606722"/>
                  <a:gd name="connsiteX63" fmla="*/ 124786 w 607639"/>
                  <a:gd name="connsiteY63" fmla="*/ 53145 h 606722"/>
                  <a:gd name="connsiteX64" fmla="*/ 160566 w 607639"/>
                  <a:gd name="connsiteY64" fmla="*/ 53145 h 606722"/>
                  <a:gd name="connsiteX65" fmla="*/ 186911 w 607639"/>
                  <a:gd name="connsiteY65" fmla="*/ 79451 h 606722"/>
                  <a:gd name="connsiteX66" fmla="*/ 227854 w 607639"/>
                  <a:gd name="connsiteY66" fmla="*/ 62387 h 606722"/>
                  <a:gd name="connsiteX67" fmla="*/ 227854 w 607639"/>
                  <a:gd name="connsiteY67" fmla="*/ 25239 h 606722"/>
                  <a:gd name="connsiteX68" fmla="*/ 253131 w 607639"/>
                  <a:gd name="connsiteY6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606722">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chemeClr val="bg1"/>
              </a:solidFill>
              <a:ln>
                <a:noFill/>
              </a:ln>
            </p:spPr>
            <p:txBody>
              <a:bodyPr/>
              <a:lstStyle/>
              <a:p/>
            </p:txBody>
          </p:sp>
        </p:gr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p:cNvPicPr>
          <p:nvPr/>
        </p:nvPicPr>
        <p:blipFill>
          <a:blip r:embed="rId1"/>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4"/>
          <p:cNvPicPr>
            <a:picLocks noChangeAspect="1"/>
          </p:cNvPicPr>
          <p:nvPr/>
        </p:nvPicPr>
        <p:blipFill>
          <a:blip r:embed="rId2"/>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4299256" y="3036193"/>
            <a:ext cx="163014" cy="163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79706" y="2455869"/>
            <a:ext cx="1323663" cy="1323663"/>
            <a:chOff x="2622171" y="2784512"/>
            <a:chExt cx="1323663" cy="1323663"/>
          </a:xfrm>
        </p:grpSpPr>
        <p:sp>
          <p:nvSpPr>
            <p:cNvPr id="5" name="椭圆 4"/>
            <p:cNvSpPr/>
            <p:nvPr/>
          </p:nvSpPr>
          <p:spPr>
            <a:xfrm>
              <a:off x="2622171" y="2784512"/>
              <a:ext cx="1323663" cy="1323663"/>
            </a:xfrm>
            <a:prstGeom prst="ellipse">
              <a:avLst/>
            </a:prstGeom>
            <a:solidFill>
              <a:srgbClr val="DE0000"/>
            </a:solidFill>
            <a:ln w="5715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854" y="2892345"/>
              <a:ext cx="802296" cy="1107996"/>
            </a:xfrm>
            <a:prstGeom prst="rect">
              <a:avLst/>
            </a:prstGeom>
            <a:noFill/>
          </p:spPr>
          <p:txBody>
            <a:bodyPr wrap="square" rtlCol="0">
              <a:spAutoFit/>
            </a:bodyPr>
            <a:lstStyle/>
            <a:p>
              <a:pPr algn="ctr"/>
              <a:r>
                <a:rPr lang="en-US" altLang="zh-CN" sz="6600" b="1">
                  <a:solidFill>
                    <a:schemeClr val="bg1"/>
                  </a:solidFill>
                </a:rPr>
                <a:t>2</a:t>
              </a:r>
              <a:endParaRPr lang="zh-CN" altLang="en-US" sz="6600" b="1">
                <a:solidFill>
                  <a:schemeClr val="bg1"/>
                </a:solidFill>
              </a:endParaRPr>
            </a:p>
          </p:txBody>
        </p:sp>
      </p:grpSp>
      <p:grpSp>
        <p:nvGrpSpPr>
          <p:cNvPr id="14" name="组合 13"/>
          <p:cNvGrpSpPr/>
          <p:nvPr/>
        </p:nvGrpSpPr>
        <p:grpSpPr>
          <a:xfrm>
            <a:off x="4838887" y="2501592"/>
            <a:ext cx="5117471" cy="1232215"/>
            <a:chOff x="5875207" y="2563702"/>
            <a:chExt cx="5117471" cy="1232215"/>
          </a:xfrm>
        </p:grpSpPr>
        <p:sp>
          <p:nvSpPr>
            <p:cNvPr id="6" name="矩形 5"/>
            <p:cNvSpPr/>
            <p:nvPr/>
          </p:nvSpPr>
          <p:spPr>
            <a:xfrm>
              <a:off x="5875207" y="2563702"/>
              <a:ext cx="2595582" cy="769441"/>
            </a:xfrm>
            <a:prstGeom prst="rect">
              <a:avLst/>
            </a:prstGeom>
          </p:spPr>
          <p:txBody>
            <a:bodyPr wrap="none">
              <a:spAutoFit/>
            </a:bodyPr>
            <a:lstStyle/>
            <a:p>
              <a:r>
                <a:rPr lang="zh-CN" altLang="en-US" sz="4400" b="1" spc="300" dirty="0">
                  <a:solidFill>
                    <a:srgbClr val="000000"/>
                  </a:solidFill>
                  <a:latin typeface="+mn-ea"/>
                </a:rPr>
                <a:t>实现举措</a:t>
              </a:r>
              <a:endParaRPr lang="zh-CN" altLang="en-US" sz="4400" b="1" spc="300" dirty="0">
                <a:solidFill>
                  <a:srgbClr val="000000"/>
                </a:solidFill>
                <a:latin typeface="+mn-ea"/>
              </a:endParaRPr>
            </a:p>
          </p:txBody>
        </p:sp>
        <p:sp>
          <p:nvSpPr>
            <p:cNvPr id="11" name="矩形 10"/>
            <p:cNvSpPr/>
            <p:nvPr/>
          </p:nvSpPr>
          <p:spPr>
            <a:xfrm>
              <a:off x="5875207" y="3334252"/>
              <a:ext cx="5117471" cy="461665"/>
            </a:xfrm>
            <a:prstGeom prst="rect">
              <a:avLst/>
            </a:prstGeom>
          </p:spPr>
          <p:txBody>
            <a:bodyPr wrap="square">
              <a:spAutoFit/>
            </a:bodyPr>
            <a:lstStyle/>
            <a:p>
              <a:r>
                <a:rPr lang="zh-CN" altLang="en-US" sz="1200" spc="300">
                  <a:solidFill>
                    <a:srgbClr val="000000"/>
                  </a:solidFill>
                  <a:latin typeface="+mn-ea"/>
                </a:rPr>
                <a:t>中国共产党以马克思列宁主义、毛泽东思想、邓小平理论、“三个代表”重要思想和科学发展观作为自己的行动指南。</a:t>
              </a:r>
              <a:endParaRPr lang="zh-CN" altLang="en-US" sz="1200" spc="300">
                <a:solidFill>
                  <a:srgbClr val="000000"/>
                </a:solidFill>
                <a:latin typeface="+mn-ea"/>
              </a:endParaRPr>
            </a:p>
          </p:txBody>
        </p:sp>
        <p:cxnSp>
          <p:nvCxnSpPr>
            <p:cNvPr id="13" name="直接连接符 12"/>
            <p:cNvCxnSpPr/>
            <p:nvPr/>
          </p:nvCxnSpPr>
          <p:spPr>
            <a:xfrm>
              <a:off x="5989320" y="3325523"/>
              <a:ext cx="47777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564896"/>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email"/>
          <a:stretch>
            <a:fillRect/>
          </a:stretch>
        </p:blipFill>
        <p:spPr>
          <a:xfrm>
            <a:off x="10903663" y="146127"/>
            <a:ext cx="998777" cy="418769"/>
          </a:xfrm>
          <a:prstGeom prst="rect">
            <a:avLst/>
          </a:prstGeom>
        </p:spPr>
      </p:pic>
      <p:sp>
        <p:nvSpPr>
          <p:cNvPr id="5" name="椭圆 4"/>
          <p:cNvSpPr/>
          <p:nvPr/>
        </p:nvSpPr>
        <p:spPr>
          <a:xfrm>
            <a:off x="340995" y="10680"/>
            <a:ext cx="527147" cy="527147"/>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6648" y="72235"/>
            <a:ext cx="1364476" cy="400110"/>
          </a:xfrm>
          <a:prstGeom prst="rect">
            <a:avLst/>
          </a:prstGeom>
        </p:spPr>
        <p:txBody>
          <a:bodyPr wrap="none">
            <a:spAutoFit/>
          </a:bodyPr>
          <a:lstStyle/>
          <a:p>
            <a:r>
              <a:rPr lang="zh-CN" altLang="en-US" sz="2000" b="1" spc="300">
                <a:solidFill>
                  <a:srgbClr val="000000"/>
                </a:solidFill>
                <a:latin typeface="+mn-ea"/>
              </a:rPr>
              <a:t>实现举措</a:t>
            </a:r>
            <a:endParaRPr lang="zh-CN" altLang="en-US" sz="2000" b="1" spc="300">
              <a:solidFill>
                <a:srgbClr val="000000"/>
              </a:solidFill>
              <a:latin typeface="+mn-ea"/>
            </a:endParaRPr>
          </a:p>
        </p:txBody>
      </p:sp>
      <p:sp>
        <p:nvSpPr>
          <p:cNvPr id="7" name="椭圆 6"/>
          <p:cNvSpPr/>
          <p:nvPr/>
        </p:nvSpPr>
        <p:spPr>
          <a:xfrm>
            <a:off x="1048944" y="222760"/>
            <a:ext cx="99060" cy="99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25102" y="10680"/>
            <a:ext cx="359631" cy="523220"/>
          </a:xfrm>
          <a:prstGeom prst="rect">
            <a:avLst/>
          </a:prstGeom>
          <a:noFill/>
        </p:spPr>
        <p:txBody>
          <a:bodyPr wrap="square" rtlCol="0">
            <a:spAutoFit/>
          </a:bodyPr>
          <a:lstStyle/>
          <a:p>
            <a:r>
              <a:rPr lang="en-US" altLang="zh-CN" sz="2800" b="1">
                <a:solidFill>
                  <a:schemeClr val="bg1"/>
                </a:solidFill>
              </a:rPr>
              <a:t>2</a:t>
            </a:r>
            <a:endParaRPr lang="zh-CN" altLang="en-US" sz="2800" b="1">
              <a:solidFill>
                <a:schemeClr val="bg1"/>
              </a:solidFill>
            </a:endParaRPr>
          </a:p>
        </p:txBody>
      </p:sp>
      <p:sp>
        <p:nvSpPr>
          <p:cNvPr id="9" name="矩形 8"/>
          <p:cNvSpPr/>
          <p:nvPr/>
        </p:nvSpPr>
        <p:spPr>
          <a:xfrm>
            <a:off x="1459396" y="3090231"/>
            <a:ext cx="2504661" cy="1077218"/>
          </a:xfrm>
          <a:prstGeom prst="rect">
            <a:avLst/>
          </a:prstGeom>
        </p:spPr>
        <p:txBody>
          <a:bodyPr wrap="square">
            <a:spAutoFit/>
          </a:bodyPr>
          <a:lstStyle/>
          <a:p>
            <a:pPr algn="just"/>
            <a:r>
              <a:rPr lang="zh-CN" altLang="en-US" sz="1600" dirty="0">
                <a:latin typeface="+mn-ea"/>
              </a:rPr>
              <a:t>增强学习意识，提高素质能力。学习影响着一个国家的发展走向，决定着一个政党的荣辱兴衰。</a:t>
            </a:r>
            <a:endParaRPr lang="zh-CN" altLang="en-US" sz="1600" dirty="0">
              <a:latin typeface="+mn-ea"/>
            </a:endParaRPr>
          </a:p>
        </p:txBody>
      </p:sp>
      <p:sp>
        <p:nvSpPr>
          <p:cNvPr id="10" name="矩形 9"/>
          <p:cNvSpPr/>
          <p:nvPr/>
        </p:nvSpPr>
        <p:spPr>
          <a:xfrm>
            <a:off x="4843670" y="3090231"/>
            <a:ext cx="2504661" cy="1323439"/>
          </a:xfrm>
          <a:prstGeom prst="rect">
            <a:avLst/>
          </a:prstGeom>
        </p:spPr>
        <p:txBody>
          <a:bodyPr wrap="square">
            <a:spAutoFit/>
          </a:bodyPr>
          <a:lstStyle/>
          <a:p>
            <a:pPr algn="just"/>
            <a:r>
              <a:rPr lang="zh-CN" altLang="en-US" sz="1600" dirty="0">
                <a:latin typeface="+mn-ea"/>
              </a:rPr>
              <a:t>坚定理想信念，强化为民服务意识。全心全意为人民服务是中国共产党的根本宗旨，是共产党员一切行动的出发点和归宿。</a:t>
            </a:r>
            <a:endParaRPr lang="zh-CN" altLang="en-US" sz="1600" dirty="0">
              <a:latin typeface="+mn-ea"/>
            </a:endParaRPr>
          </a:p>
        </p:txBody>
      </p:sp>
      <p:sp>
        <p:nvSpPr>
          <p:cNvPr id="11" name="矩形 10"/>
          <p:cNvSpPr/>
          <p:nvPr/>
        </p:nvSpPr>
        <p:spPr>
          <a:xfrm>
            <a:off x="8227944" y="3090231"/>
            <a:ext cx="2504661" cy="830997"/>
          </a:xfrm>
          <a:prstGeom prst="rect">
            <a:avLst/>
          </a:prstGeom>
        </p:spPr>
        <p:txBody>
          <a:bodyPr wrap="square">
            <a:spAutoFit/>
          </a:bodyPr>
          <a:lstStyle/>
          <a:p>
            <a:pPr algn="just"/>
            <a:r>
              <a:rPr lang="zh-CN" altLang="en-US" sz="1600" dirty="0">
                <a:latin typeface="+mn-ea"/>
              </a:rPr>
              <a:t>树立实干精神，发挥先锋模范作用。空谈误国，实干兴邦。</a:t>
            </a:r>
            <a:endParaRPr lang="zh-CN" altLang="en-US" sz="1600" dirty="0">
              <a:latin typeface="+mn-ea"/>
            </a:endParaRPr>
          </a:p>
        </p:txBody>
      </p:sp>
      <p:grpSp>
        <p:nvGrpSpPr>
          <p:cNvPr id="16" name="组合 15"/>
          <p:cNvGrpSpPr/>
          <p:nvPr/>
        </p:nvGrpSpPr>
        <p:grpSpPr>
          <a:xfrm>
            <a:off x="2367270" y="2066645"/>
            <a:ext cx="688911" cy="688911"/>
            <a:chOff x="2367270" y="2067340"/>
            <a:chExt cx="688911" cy="688911"/>
          </a:xfrm>
        </p:grpSpPr>
        <p:sp>
          <p:nvSpPr>
            <p:cNvPr id="14" name="椭圆 13"/>
            <p:cNvSpPr/>
            <p:nvPr/>
          </p:nvSpPr>
          <p:spPr>
            <a:xfrm>
              <a:off x="2367270" y="2067340"/>
              <a:ext cx="688911" cy="68891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14"/>
            <p:cNvSpPr txBox="1"/>
            <p:nvPr/>
          </p:nvSpPr>
          <p:spPr>
            <a:xfrm>
              <a:off x="2515311" y="2150185"/>
              <a:ext cx="392827" cy="523220"/>
            </a:xfrm>
            <a:prstGeom prst="rect">
              <a:avLst/>
            </a:prstGeom>
            <a:noFill/>
          </p:spPr>
          <p:txBody>
            <a:bodyPr wrap="square" rtlCol="0">
              <a:spAutoFit/>
            </a:bodyPr>
            <a:lstStyle/>
            <a:p>
              <a:pPr algn="ctr"/>
              <a:r>
                <a:rPr lang="en-US" altLang="zh-CN" sz="2800" b="1">
                  <a:solidFill>
                    <a:schemeClr val="bg1"/>
                  </a:solidFill>
                </a:rPr>
                <a:t>1</a:t>
              </a:r>
              <a:endParaRPr lang="zh-CN" altLang="en-US" sz="2800" b="1">
                <a:solidFill>
                  <a:schemeClr val="bg1"/>
                </a:solidFill>
              </a:endParaRPr>
            </a:p>
          </p:txBody>
        </p:sp>
      </p:grpSp>
      <p:grpSp>
        <p:nvGrpSpPr>
          <p:cNvPr id="17" name="组合 16"/>
          <p:cNvGrpSpPr/>
          <p:nvPr/>
        </p:nvGrpSpPr>
        <p:grpSpPr>
          <a:xfrm>
            <a:off x="5751544" y="2066645"/>
            <a:ext cx="688911" cy="688911"/>
            <a:chOff x="2367270" y="2067340"/>
            <a:chExt cx="688911" cy="688911"/>
          </a:xfrm>
        </p:grpSpPr>
        <p:sp>
          <p:nvSpPr>
            <p:cNvPr id="18" name="椭圆 17"/>
            <p:cNvSpPr/>
            <p:nvPr/>
          </p:nvSpPr>
          <p:spPr>
            <a:xfrm>
              <a:off x="2367270" y="2067340"/>
              <a:ext cx="688911" cy="68891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文本框 18"/>
            <p:cNvSpPr txBox="1"/>
            <p:nvPr/>
          </p:nvSpPr>
          <p:spPr>
            <a:xfrm>
              <a:off x="2515311" y="2150185"/>
              <a:ext cx="392827" cy="523220"/>
            </a:xfrm>
            <a:prstGeom prst="rect">
              <a:avLst/>
            </a:prstGeom>
            <a:noFill/>
          </p:spPr>
          <p:txBody>
            <a:bodyPr wrap="square" rtlCol="0">
              <a:spAutoFit/>
            </a:bodyPr>
            <a:lstStyle/>
            <a:p>
              <a:pPr algn="ctr"/>
              <a:r>
                <a:rPr lang="en-US" altLang="zh-CN" sz="2800" b="1">
                  <a:solidFill>
                    <a:schemeClr val="bg1"/>
                  </a:solidFill>
                </a:rPr>
                <a:t>2</a:t>
              </a:r>
              <a:endParaRPr lang="zh-CN" altLang="en-US" sz="2800" b="1">
                <a:solidFill>
                  <a:schemeClr val="bg1"/>
                </a:solidFill>
              </a:endParaRPr>
            </a:p>
          </p:txBody>
        </p:sp>
      </p:grpSp>
      <p:grpSp>
        <p:nvGrpSpPr>
          <p:cNvPr id="20" name="组合 19"/>
          <p:cNvGrpSpPr/>
          <p:nvPr/>
        </p:nvGrpSpPr>
        <p:grpSpPr>
          <a:xfrm>
            <a:off x="9135821" y="2066645"/>
            <a:ext cx="688911" cy="688911"/>
            <a:chOff x="2367270" y="2067340"/>
            <a:chExt cx="688911" cy="688911"/>
          </a:xfrm>
        </p:grpSpPr>
        <p:sp>
          <p:nvSpPr>
            <p:cNvPr id="21" name="椭圆 20"/>
            <p:cNvSpPr/>
            <p:nvPr/>
          </p:nvSpPr>
          <p:spPr>
            <a:xfrm>
              <a:off x="2367270" y="2067340"/>
              <a:ext cx="688911" cy="688911"/>
            </a:xfrm>
            <a:prstGeom prst="ellipse">
              <a:avLst/>
            </a:prstGeom>
            <a:solidFill>
              <a:srgbClr val="DE0000"/>
            </a:solid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文本框 21"/>
            <p:cNvSpPr txBox="1"/>
            <p:nvPr/>
          </p:nvSpPr>
          <p:spPr>
            <a:xfrm>
              <a:off x="2515311" y="2150185"/>
              <a:ext cx="392827" cy="523220"/>
            </a:xfrm>
            <a:prstGeom prst="rect">
              <a:avLst/>
            </a:prstGeom>
            <a:noFill/>
          </p:spPr>
          <p:txBody>
            <a:bodyPr wrap="square" rtlCol="0">
              <a:spAutoFit/>
            </a:bodyPr>
            <a:lstStyle/>
            <a:p>
              <a:pPr algn="ctr"/>
              <a:r>
                <a:rPr lang="en-US" altLang="zh-CN" sz="2800" b="1">
                  <a:solidFill>
                    <a:schemeClr val="bg1"/>
                  </a:solidFill>
                </a:rPr>
                <a:t>3</a:t>
              </a:r>
              <a:endParaRPr lang="zh-CN" altLang="en-US" sz="2800" b="1">
                <a:solidFill>
                  <a:schemeClr val="bg1"/>
                </a:solidFill>
              </a:endParaRPr>
            </a:p>
          </p:txBody>
        </p:sp>
      </p:grpSp>
      <p:cxnSp>
        <p:nvCxnSpPr>
          <p:cNvPr id="25" name="直接连接符 24"/>
          <p:cNvCxnSpPr/>
          <p:nvPr/>
        </p:nvCxnSpPr>
        <p:spPr>
          <a:xfrm flipH="1">
            <a:off x="4343400" y="3174955"/>
            <a:ext cx="0" cy="1077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772400" y="3174955"/>
            <a:ext cx="0" cy="1077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p:cNvPicPr>
            <a:picLocks noChangeAspect="1"/>
          </p:cNvPicPr>
          <p:nvPr/>
        </p:nvPicPr>
        <p:blipFill>
          <a:blip r:embed="rId1"/>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4"/>
          <p:cNvPicPr>
            <a:picLocks noChangeAspect="1"/>
          </p:cNvPicPr>
          <p:nvPr/>
        </p:nvPicPr>
        <p:blipFill>
          <a:blip r:embed="rId2"/>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4299256" y="3036193"/>
            <a:ext cx="163014" cy="163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479706" y="2455869"/>
            <a:ext cx="1323663" cy="1323663"/>
            <a:chOff x="2622171" y="2784512"/>
            <a:chExt cx="1323663" cy="1323663"/>
          </a:xfrm>
        </p:grpSpPr>
        <p:sp>
          <p:nvSpPr>
            <p:cNvPr id="5" name="椭圆 4"/>
            <p:cNvSpPr/>
            <p:nvPr/>
          </p:nvSpPr>
          <p:spPr>
            <a:xfrm>
              <a:off x="2622171" y="2784512"/>
              <a:ext cx="1323663" cy="1323663"/>
            </a:xfrm>
            <a:prstGeom prst="ellipse">
              <a:avLst/>
            </a:prstGeom>
            <a:solidFill>
              <a:srgbClr val="DE0000"/>
            </a:solidFill>
            <a:ln w="5715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854" y="2892345"/>
              <a:ext cx="802296" cy="1107996"/>
            </a:xfrm>
            <a:prstGeom prst="rect">
              <a:avLst/>
            </a:prstGeom>
            <a:noFill/>
          </p:spPr>
          <p:txBody>
            <a:bodyPr wrap="square" rtlCol="0">
              <a:spAutoFit/>
            </a:bodyPr>
            <a:lstStyle/>
            <a:p>
              <a:pPr algn="ctr"/>
              <a:r>
                <a:rPr lang="en-US" altLang="zh-CN" sz="6600" b="1">
                  <a:solidFill>
                    <a:schemeClr val="bg1"/>
                  </a:solidFill>
                </a:rPr>
                <a:t>3</a:t>
              </a:r>
              <a:endParaRPr lang="zh-CN" altLang="en-US" sz="6600" b="1">
                <a:solidFill>
                  <a:schemeClr val="bg1"/>
                </a:solidFill>
              </a:endParaRPr>
            </a:p>
          </p:txBody>
        </p:sp>
      </p:grpSp>
      <p:grpSp>
        <p:nvGrpSpPr>
          <p:cNvPr id="14" name="组合 13"/>
          <p:cNvGrpSpPr/>
          <p:nvPr/>
        </p:nvGrpSpPr>
        <p:grpSpPr>
          <a:xfrm>
            <a:off x="4838887" y="2501592"/>
            <a:ext cx="5117471" cy="1232215"/>
            <a:chOff x="5875207" y="2563702"/>
            <a:chExt cx="5117471" cy="1232215"/>
          </a:xfrm>
        </p:grpSpPr>
        <p:sp>
          <p:nvSpPr>
            <p:cNvPr id="6" name="矩形 5"/>
            <p:cNvSpPr/>
            <p:nvPr/>
          </p:nvSpPr>
          <p:spPr>
            <a:xfrm>
              <a:off x="5875207" y="2563702"/>
              <a:ext cx="2595582" cy="769441"/>
            </a:xfrm>
            <a:prstGeom prst="rect">
              <a:avLst/>
            </a:prstGeom>
          </p:spPr>
          <p:txBody>
            <a:bodyPr wrap="none">
              <a:spAutoFit/>
            </a:bodyPr>
            <a:lstStyle/>
            <a:p>
              <a:r>
                <a:rPr lang="zh-CN" altLang="en-US" sz="4400" b="1" spc="300" dirty="0">
                  <a:solidFill>
                    <a:srgbClr val="000000"/>
                  </a:solidFill>
                  <a:latin typeface="+mn-ea"/>
                </a:rPr>
                <a:t>基本路线</a:t>
              </a:r>
              <a:endParaRPr lang="zh-CN" altLang="en-US" sz="4400" b="1" spc="300" dirty="0">
                <a:solidFill>
                  <a:srgbClr val="000000"/>
                </a:solidFill>
                <a:latin typeface="+mn-ea"/>
              </a:endParaRPr>
            </a:p>
          </p:txBody>
        </p:sp>
        <p:sp>
          <p:nvSpPr>
            <p:cNvPr id="11" name="矩形 10"/>
            <p:cNvSpPr/>
            <p:nvPr/>
          </p:nvSpPr>
          <p:spPr>
            <a:xfrm>
              <a:off x="5875207" y="3334252"/>
              <a:ext cx="5117471" cy="461665"/>
            </a:xfrm>
            <a:prstGeom prst="rect">
              <a:avLst/>
            </a:prstGeom>
          </p:spPr>
          <p:txBody>
            <a:bodyPr wrap="square">
              <a:spAutoFit/>
            </a:bodyPr>
            <a:lstStyle/>
            <a:p>
              <a:r>
                <a:rPr lang="zh-CN" altLang="en-US" sz="1200" spc="300">
                  <a:solidFill>
                    <a:srgbClr val="000000"/>
                  </a:solidFill>
                  <a:latin typeface="+mn-ea"/>
                </a:rPr>
                <a:t>中国共产党以马克思列宁主义、毛泽东思想、邓小平理论、“三个代表”重要思想和科学发展观作为自己的行动指南。</a:t>
              </a:r>
              <a:endParaRPr lang="zh-CN" altLang="en-US" sz="1200" spc="300">
                <a:solidFill>
                  <a:srgbClr val="000000"/>
                </a:solidFill>
                <a:latin typeface="+mn-ea"/>
              </a:endParaRPr>
            </a:p>
          </p:txBody>
        </p:sp>
        <p:cxnSp>
          <p:nvCxnSpPr>
            <p:cNvPr id="13" name="直接连接符 12"/>
            <p:cNvCxnSpPr/>
            <p:nvPr/>
          </p:nvCxnSpPr>
          <p:spPr>
            <a:xfrm>
              <a:off x="5989320" y="3325523"/>
              <a:ext cx="47777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tags/tag1.xml><?xml version="1.0" encoding="utf-8"?>
<p:tagLst xmlns:p="http://schemas.openxmlformats.org/presentationml/2006/main">
  <p:tag name="AS_OS" val="Unix 3.10 unknown"/>
  <p:tag name="AS_RELEASE_DATE" val="2020.11.30"/>
  <p:tag name="AS_TITLE" val="Aspose.Slides for Java"/>
  <p:tag name="AS_VERSION" val="20.11"/>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3193</Words>
  <Application>WPS 演示</Application>
  <PresentationFormat>宽屏</PresentationFormat>
  <Paragraphs>169</Paragraphs>
  <Slides>18</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Arial</vt:lpstr>
      <vt:lpstr>宋体</vt:lpstr>
      <vt:lpstr>Wingdings</vt:lpstr>
      <vt:lpstr>方正大标宋简体</vt:lpstr>
      <vt:lpstr>微软雅黑</vt:lpstr>
      <vt:lpstr>禹卫书法行书简体</vt:lpstr>
      <vt:lpstr>Meiryo</vt:lpstr>
      <vt:lpstr>Yu Gothic UI</vt:lpstr>
      <vt:lpstr>Arial Narrow</vt:lpstr>
      <vt:lpstr>Calibri</vt:lpstr>
      <vt:lpstr>等线</vt:lpstr>
      <vt:lpstr>Arial Unicode MS</vt:lpstr>
      <vt:lpstr>等线 Light</vt:lpstr>
      <vt:lpstr>Calibri Light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4</cp:revision>
  <cp:lastPrinted>2021-06-15T18:16:00Z</cp:lastPrinted>
  <dcterms:created xsi:type="dcterms:W3CDTF">2021-06-15T18:16:00Z</dcterms:created>
  <dcterms:modified xsi:type="dcterms:W3CDTF">2024-03-26T11:49:36Z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7664BE03D92345F3888128D4C12F4FB6_13</vt:lpwstr>
  </property>
  <property fmtid="{D5CDD505-2E9C-101B-9397-08002B2CF9AE}" pid="7" name="KSOProductBuildVer">
    <vt:lpwstr>2052-12.1.0.16412</vt:lpwstr>
  </property>
</Properties>
</file>