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83" r:id="rId10"/>
    <p:sldId id="264" r:id="rId11"/>
    <p:sldId id="265" r:id="rId12"/>
    <p:sldId id="266" r:id="rId13"/>
    <p:sldId id="269" r:id="rId14"/>
    <p:sldId id="303" r:id="rId15"/>
    <p:sldId id="302" r:id="rId16"/>
    <p:sldId id="305" r:id="rId17"/>
    <p:sldId id="271" r:id="rId18"/>
    <p:sldId id="272" r:id="rId19"/>
    <p:sldId id="268" r:id="rId20"/>
    <p:sldId id="270" r:id="rId21"/>
    <p:sldId id="307" r:id="rId22"/>
    <p:sldId id="309" r:id="rId23"/>
    <p:sldId id="308" r:id="rId24"/>
    <p:sldId id="310" r:id="rId25"/>
    <p:sldId id="275" r:id="rId26"/>
    <p:sldId id="277" r:id="rId27"/>
    <p:sldId id="274" r:id="rId28"/>
    <p:sldId id="325" r:id="rId29"/>
    <p:sldId id="326" r:id="rId30"/>
    <p:sldId id="323" r:id="rId31"/>
    <p:sldId id="324" r:id="rId32"/>
    <p:sldId id="311" r:id="rId33"/>
    <p:sldId id="262" r:id="rId34"/>
    <p:sldId id="336" r:id="rId35"/>
    <p:sldId id="279" r:id="rId36"/>
    <p:sldId id="333" r:id="rId37"/>
    <p:sldId id="334" r:id="rId38"/>
    <p:sldId id="280" r:id="rId39"/>
    <p:sldId id="342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0C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8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94ED9-2BA9-49C3-A67D-94B69D725B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DD58-BA63-492D-91CB-77F285E092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15C6-1D1C-4C7B-9A85-A4AD28B8F2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3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7.jpeg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tags" Target="../tags/tag6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2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16889" y="715033"/>
            <a:ext cx="1190202" cy="364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85571" y="980427"/>
            <a:ext cx="5330555" cy="46554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92936" y="-72691"/>
            <a:ext cx="12466216" cy="6930691"/>
          </a:xfrm>
          <a:prstGeom prst="rect">
            <a:avLst/>
          </a:prstGeom>
          <a:blipFill dpi="0" rotWithShape="1">
            <a:blip r:embed="rId3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56750" y="968998"/>
            <a:ext cx="800219" cy="33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spc="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茶会策划案</a:t>
            </a:r>
            <a:endParaRPr lang="zh-CN" altLang="en-US" sz="4000" spc="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5554" y="1881483"/>
            <a:ext cx="738664" cy="369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染墨会清友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3162" y="4436653"/>
            <a:ext cx="2704221" cy="2319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55764" y="1669273"/>
            <a:ext cx="2359157" cy="1069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876234" y="3927162"/>
            <a:ext cx="2359157" cy="1069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0" y="-72690"/>
            <a:ext cx="4324954" cy="37533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 l="21907" t="10068" r="33522" b="5406"/>
          <a:stretch>
            <a:fillRect/>
          </a:stretch>
        </p:blipFill>
        <p:spPr>
          <a:xfrm>
            <a:off x="8449211" y="2022295"/>
            <a:ext cx="3742789" cy="43024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8960" y="4866640"/>
            <a:ext cx="23072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utoUpdateAnimBg="0"/>
      <p:bldP spid="6" grpId="7" bldLvl="0" autoUpdateAnimBg="0"/>
      <p:bldP spid="6" grpId="8" bldLvl="0" autoUpdateAnimBg="0"/>
      <p:bldP spid="6" grpId="9" bldLvl="0" autoUpdateAnimBg="0"/>
      <p:bldP spid="6" grpId="10" bldLvl="0" autoUpdateAnimBg="0"/>
      <p:bldP spid="6" grpId="11" bldLvl="0" autoUpdateAnimBg="0"/>
      <p:bldP spid="6" grpId="12" bldLvl="0" autoUpdateAnimBg="0"/>
      <p:bldP spid="6" grpId="13" bldLvl="0" autoUpdateAnimBg="0"/>
      <p:bldP spid="6" grpId="14" bldLvl="0" autoUpdateAnimBg="0"/>
      <p:bldP spid="6" grpId="15" bldLvl="0" autoUpdateAnimBg="0"/>
      <p:bldP spid="6" grpId="16" bldLvl="0" autoUpdateAnimBg="0"/>
      <p:bldP spid="6" grpId="17" bldLvl="0" autoUpdateAnimBg="0"/>
      <p:bldP spid="6" grpId="18" bldLvl="0" autoUpdateAnimBg="0"/>
      <p:bldP spid="6" grpId="19" bldLvl="0" autoUpdateAnimBg="0"/>
      <p:bldP spid="6" grpId="2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62450" y="5309920"/>
            <a:ext cx="10525958" cy="13641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，就是品赏茶的美感之道。亦被视为一种烹茶饮茶的生活艺术，一种以茶为媒的生活礼仪，一种以茶修身的生活方式。它通过沏茶、赏茶、闻茶、饮茶、增进友谊，美心修德，学习礼法，领略传统美德，是很有益的一种和美仪式。喝茶能静心、静神，有助于陶冶情操、去除杂念。</a:t>
            </a:r>
            <a:endParaRPr lang="zh-CN" altLang="en-US" sz="1200" b="0" i="0" spc="600" dirty="0">
              <a:solidFill>
                <a:schemeClr val="accent4">
                  <a:lumMod val="75000"/>
                  <a:alpha val="7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茶道精神是茶文化的核心。</a:t>
            </a:r>
            <a:endParaRPr lang="zh-CN" altLang="en-US" sz="1200" b="0" i="0" spc="600" dirty="0">
              <a:solidFill>
                <a:schemeClr val="accent4">
                  <a:lumMod val="75000"/>
                  <a:alpha val="7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9982861" y="-70612"/>
            <a:ext cx="2599982" cy="2527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茶会设计·茶席设计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17982" y="1829204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香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19691" y="2066073"/>
            <a:ext cx="5353685" cy="13891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苏轼在《东坡杂记》里描述：“茶可于口，墨可目。……茶与墨，二者正相反……上茶妙墨俱香，是其德同也；皆坚，是其操同也；譬如贤人君子，妍丑黔皙之不同，其德操蕴藏，实无以异。”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622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bldLvl="0" autoUpdateAnimBg="0"/>
      <p:bldP spid="10" grpId="0" bldLvl="0" autoUpdateAnimBg="0"/>
      <p:bldP spid="11" grpId="0"/>
      <p:bldP spid="12" grpId="0"/>
      <p:bldP spid="6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08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26120" y="1018540"/>
            <a:ext cx="1758315" cy="1283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茶会设计·茶席设计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3130" y="3651501"/>
            <a:ext cx="5596139" cy="306019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835668" y="2102269"/>
            <a:ext cx="49022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铺桌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572379" y="2102269"/>
            <a:ext cx="36703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Shop table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026237" y="2205561"/>
            <a:ext cx="1659890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采用书法的禅茶一味作为铺垫。喝茶的时候具有禅意。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而余下桌面则用原木纹理，体现了原木台的拙趣。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41861" y="2102269"/>
            <a:ext cx="49022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背景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78572" y="2102269"/>
            <a:ext cx="36703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Background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824555" y="2205561"/>
            <a:ext cx="1167765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采用茶艺室原有的草席作为背景，另挂上一些书画作品。十分具有韵味。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285105" y="1867286"/>
            <a:ext cx="430887" cy="434519"/>
            <a:chOff x="11165604" y="552138"/>
            <a:chExt cx="585614" cy="590550"/>
          </a:xfrm>
        </p:grpSpPr>
        <p:sp>
          <p:nvSpPr>
            <p:cNvPr id="1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5140" y="1818912"/>
            <a:ext cx="430887" cy="434519"/>
            <a:chOff x="11165604" y="552138"/>
            <a:chExt cx="58561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24" name="图片 23" descr="tim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95400" y="4478020"/>
            <a:ext cx="1728470" cy="123888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7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2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94300" y="2778760"/>
            <a:ext cx="1804035" cy="2637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5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06606" y="500825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4920" y="3536224"/>
            <a:ext cx="428685" cy="435154"/>
            <a:chOff x="11166466" y="551275"/>
            <a:chExt cx="582622" cy="591413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6466" y="551275"/>
              <a:ext cx="582540" cy="525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花材：艺叶兰、洋桔梗、腊梅（换为紫色小菊）、茉莉叶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花器：玉壶春(紫釉)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千年之爱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采用了紫色的洋桔梗，花期较长。材料经过替换较为经济实惠。优美的线条与书法相照应。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896475" y="450850"/>
            <a:ext cx="1935480" cy="194691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  <p:bldP spid="22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/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66055" y="2749550"/>
            <a:ext cx="2065020" cy="2738755"/>
          </a:xfrm>
          <a:prstGeom prst="rect">
            <a:avLst/>
          </a:prstGeom>
        </p:spPr>
      </p:pic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7460" y="3536859"/>
            <a:ext cx="428625" cy="434519"/>
            <a:chOff x="11169919" y="552138"/>
            <a:chExt cx="582540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9919" y="640166"/>
              <a:ext cx="582540" cy="4366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花材：兰花、春兰叶 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花器：白釉瓶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天子须尝阳羡茶，百草不敢先开花。(卢仝)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模仿作品名：超凡脱俗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取兰花，在白釉梅瓶里插出「纯真」，品茶鉴水，精研茶艺，插四时花。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96170" y="450850"/>
            <a:ext cx="1579245" cy="21069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9516" y="4917454"/>
            <a:ext cx="1625349" cy="1849744"/>
          </a:xfrm>
          <a:prstGeom prst="rect">
            <a:avLst/>
          </a:prstGeom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  <p:bldP spid="2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273675" y="2839720"/>
            <a:ext cx="1869440" cy="2559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4920" y="3536859"/>
            <a:ext cx="428685" cy="434519"/>
            <a:chOff x="11166466" y="552138"/>
            <a:chExt cx="582622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6466" y="552138"/>
              <a:ext cx="582540" cy="5247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花材：花叶兰、春兰叶、福禄桐叶、千日红花器：青花瓷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模仿作品名：超凡脱俗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造型精美用为花器插以千日红及兰叶，简约花型得插花之趣，如简便异常之沸水浇茶，而尽茶之真味。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481820" y="352425"/>
            <a:ext cx="2322195" cy="20796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206606" y="5008259"/>
            <a:ext cx="1625349" cy="1849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茶会流程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章节叁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970" y="2500310"/>
            <a:ext cx="7386638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用分享的心态来喝这杯茶，培养我们推己及人的仁爱胸怀，想到人间还有诸多苦痛，想到社会还有种种缺陷，每个人都有责任把爱奉献给对方，少一点私欲，多一分公心；少一点冷漠，多一份爱。</a:t>
            </a:r>
            <a:endParaRPr lang="zh-CN" altLang="en-US" sz="2400" b="0" i="0" dirty="0">
              <a:solidFill>
                <a:schemeClr val="accent4">
                  <a:lumMod val="75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5" grpId="0" bldLvl="0" autoUpdateAnimBg="0"/>
      <p:bldP spid="6" grpId="0" bldLvl="0" autoUpdateAnimBg="0"/>
      <p:bldP spid="7" grpId="0" animBg="1"/>
      <p:bldP spid="8" grpId="0"/>
      <p:bldP spid="9" grpId="0" animBg="1" autoUpdateAnimBg="0"/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 </a:t>
            </a:r>
            <a:r>
              <a:rPr lang="en-US" altLang="zh-CN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  <a:endParaRPr lang="zh-CN" altLang="en-US" sz="8000" spc="-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JulesLove" panose="020B06030503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  <a:endParaRPr lang="zh-CN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027290" y="1729736"/>
            <a:ext cx="5983696" cy="4351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茶会流程·流程简图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5894" y="59007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21700" y="-669871"/>
            <a:ext cx="6429829" cy="6368748"/>
            <a:chOff x="2118573" y="492456"/>
            <a:chExt cx="6484653" cy="6423051"/>
          </a:xfrm>
        </p:grpSpPr>
        <p:sp>
          <p:nvSpPr>
            <p:cNvPr id="9" name="椭圆 8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68610" y="2995296"/>
            <a:ext cx="2529845" cy="26273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667458" y="2145644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  <a:endParaRPr lang="zh-CN" altLang="en-US" sz="9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9885" y="2341245"/>
            <a:ext cx="7044539" cy="3136052"/>
            <a:chOff x="2418" y="1858"/>
            <a:chExt cx="14561" cy="5934"/>
          </a:xfrm>
          <a:solidFill>
            <a:srgbClr val="92D050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3204" y="1858"/>
              <a:ext cx="12719" cy="903"/>
              <a:chOff x="3204" y="1858"/>
              <a:chExt cx="12719" cy="903"/>
            </a:xfrm>
            <a:grpFill/>
          </p:grpSpPr>
          <p:sp>
            <p:nvSpPr>
              <p:cNvPr id="24" name="流程图: 可选过程 23"/>
              <p:cNvSpPr/>
              <p:nvPr/>
            </p:nvSpPr>
            <p:spPr>
              <a:xfrm>
                <a:off x="3204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签到</a:t>
                </a:r>
                <a:endParaRPr lang="zh-CN" altLang="en-US"/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5765" y="2180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流程图: 可选过程 25"/>
              <p:cNvSpPr/>
              <p:nvPr/>
            </p:nvSpPr>
            <p:spPr>
              <a:xfrm>
                <a:off x="6680" y="1858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净手</a:t>
                </a:r>
                <a:endParaRPr lang="zh-CN" altLang="en-US"/>
              </a:p>
            </p:txBody>
          </p:sp>
          <p:sp>
            <p:nvSpPr>
              <p:cNvPr id="27" name="右箭头 26"/>
              <p:cNvSpPr/>
              <p:nvPr/>
            </p:nvSpPr>
            <p:spPr>
              <a:xfrm>
                <a:off x="9212" y="2179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流程图: 可选过程 27"/>
              <p:cNvSpPr/>
              <p:nvPr/>
            </p:nvSpPr>
            <p:spPr>
              <a:xfrm>
                <a:off x="10099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/>
                  <a:t>主持人交代事宜</a:t>
                </a:r>
                <a:endParaRPr lang="zh-CN" altLang="en-US" sz="1600"/>
              </a:p>
            </p:txBody>
          </p:sp>
          <p:sp>
            <p:nvSpPr>
              <p:cNvPr id="29" name="右箭头 28"/>
              <p:cNvSpPr/>
              <p:nvPr/>
            </p:nvSpPr>
            <p:spPr>
              <a:xfrm>
                <a:off x="12819" y="2181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流程图: 可选过程 29"/>
              <p:cNvSpPr/>
              <p:nvPr/>
            </p:nvSpPr>
            <p:spPr>
              <a:xfrm>
                <a:off x="13705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品茶</a:t>
                </a:r>
                <a:endParaRPr lang="zh-CN" altLang="en-US"/>
              </a:p>
            </p:txBody>
          </p:sp>
          <p:sp>
            <p:nvSpPr>
              <p:cNvPr id="78" name="流程图: 可选过程 77"/>
              <p:cNvSpPr/>
              <p:nvPr/>
            </p:nvSpPr>
            <p:spPr>
              <a:xfrm>
                <a:off x="3208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签到</a:t>
                </a:r>
                <a:endParaRPr lang="zh-CN" altLang="en-US"/>
              </a:p>
            </p:txBody>
          </p:sp>
          <p:sp>
            <p:nvSpPr>
              <p:cNvPr id="79" name="流程图: 可选过程 78"/>
              <p:cNvSpPr/>
              <p:nvPr/>
            </p:nvSpPr>
            <p:spPr>
              <a:xfrm>
                <a:off x="6684" y="1858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净手</a:t>
                </a:r>
                <a:endParaRPr lang="zh-CN" altLang="en-US"/>
              </a:p>
            </p:txBody>
          </p:sp>
          <p:sp>
            <p:nvSpPr>
              <p:cNvPr id="80" name="流程图: 可选过程 79"/>
              <p:cNvSpPr/>
              <p:nvPr/>
            </p:nvSpPr>
            <p:spPr>
              <a:xfrm>
                <a:off x="10103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/>
                  <a:t>主持人交代事宜</a:t>
                </a:r>
                <a:endParaRPr lang="zh-CN" altLang="en-US" sz="1600"/>
              </a:p>
            </p:txBody>
          </p:sp>
        </p:grpSp>
        <p:sp>
          <p:nvSpPr>
            <p:cNvPr id="31" name="右弧形箭头 30"/>
            <p:cNvSpPr/>
            <p:nvPr/>
          </p:nvSpPr>
          <p:spPr>
            <a:xfrm>
              <a:off x="16464" y="2759"/>
              <a:ext cx="515" cy="1703"/>
            </a:xfrm>
            <a:prstGeom prst="curvedLeftArrow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04" y="4373"/>
              <a:ext cx="12723" cy="903"/>
              <a:chOff x="3204" y="4233"/>
              <a:chExt cx="12723" cy="903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3204" y="4233"/>
                <a:ext cx="12723" cy="903"/>
                <a:chOff x="3204" y="1859"/>
                <a:chExt cx="12723" cy="903"/>
              </a:xfrm>
              <a:grpFill/>
            </p:grpSpPr>
            <p:sp>
              <p:nvSpPr>
                <p:cNvPr id="34" name="流程图: 可选过程 33"/>
                <p:cNvSpPr/>
                <p:nvPr/>
              </p:nvSpPr>
              <p:spPr>
                <a:xfrm>
                  <a:off x="3204" y="1859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朗诵表演</a:t>
                  </a:r>
                  <a:endParaRPr lang="zh-CN" altLang="en-US"/>
                </a:p>
              </p:txBody>
            </p:sp>
            <p:sp>
              <p:nvSpPr>
                <p:cNvPr id="35" name="流程图: 可选过程 34"/>
                <p:cNvSpPr/>
                <p:nvPr/>
              </p:nvSpPr>
              <p:spPr>
                <a:xfrm>
                  <a:off x="6680" y="1860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茶歇</a:t>
                  </a:r>
                  <a:endParaRPr lang="zh-CN" altLang="en-US"/>
                </a:p>
              </p:txBody>
            </p:sp>
            <p:sp>
              <p:nvSpPr>
                <p:cNvPr id="36" name="流程图: 可选过程 35"/>
                <p:cNvSpPr/>
                <p:nvPr/>
              </p:nvSpPr>
              <p:spPr>
                <a:xfrm>
                  <a:off x="10099" y="1859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>
                      <a:sym typeface="+mn-ea"/>
                    </a:rPr>
                    <a:t>谁是卧底小游戏</a:t>
                  </a:r>
                  <a:endParaRPr lang="zh-CN" altLang="en-US" sz="1600"/>
                </a:p>
              </p:txBody>
            </p:sp>
            <p:sp>
              <p:nvSpPr>
                <p:cNvPr id="37" name="流程图: 可选过程 36"/>
                <p:cNvSpPr/>
                <p:nvPr/>
              </p:nvSpPr>
              <p:spPr>
                <a:xfrm>
                  <a:off x="13705" y="1860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书法体验</a:t>
                  </a:r>
                  <a:endParaRPr lang="en-US" altLang="zh-CN"/>
                </a:p>
              </p:txBody>
            </p:sp>
            <p:sp>
              <p:nvSpPr>
                <p:cNvPr id="81" name="流程图: 可选过程 80"/>
                <p:cNvSpPr/>
                <p:nvPr/>
              </p:nvSpPr>
              <p:spPr>
                <a:xfrm>
                  <a:off x="3208" y="1860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朗诵表演</a:t>
                  </a:r>
                  <a:endParaRPr lang="zh-CN" altLang="en-US"/>
                </a:p>
              </p:txBody>
            </p:sp>
            <p:sp>
              <p:nvSpPr>
                <p:cNvPr id="82" name="流程图: 可选过程 81"/>
                <p:cNvSpPr/>
                <p:nvPr/>
              </p:nvSpPr>
              <p:spPr>
                <a:xfrm>
                  <a:off x="6684" y="1861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茶歇</a:t>
                  </a:r>
                  <a:endParaRPr lang="zh-CN" altLang="en-US"/>
                </a:p>
              </p:txBody>
            </p:sp>
            <p:sp>
              <p:nvSpPr>
                <p:cNvPr id="83" name="流程图: 可选过程 82"/>
                <p:cNvSpPr/>
                <p:nvPr/>
              </p:nvSpPr>
              <p:spPr>
                <a:xfrm>
                  <a:off x="10103" y="1860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>
                      <a:sym typeface="+mn-ea"/>
                    </a:rPr>
                    <a:t>谁是卧底小游戏</a:t>
                  </a:r>
                  <a:endParaRPr lang="zh-CN" altLang="en-US" sz="1600"/>
                </a:p>
              </p:txBody>
            </p:sp>
            <p:sp>
              <p:nvSpPr>
                <p:cNvPr id="84" name="流程图: 可选过程 83"/>
                <p:cNvSpPr/>
                <p:nvPr/>
              </p:nvSpPr>
              <p:spPr>
                <a:xfrm>
                  <a:off x="13709" y="1861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书法体验</a:t>
                  </a:r>
                  <a:endParaRPr lang="en-US" altLang="zh-CN"/>
                </a:p>
              </p:txBody>
            </p:sp>
          </p:grpSp>
          <p:sp>
            <p:nvSpPr>
              <p:cNvPr id="46" name="左箭头 45"/>
              <p:cNvSpPr/>
              <p:nvPr/>
            </p:nvSpPr>
            <p:spPr>
              <a:xfrm>
                <a:off x="12725" y="4547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左箭头 46"/>
              <p:cNvSpPr/>
              <p:nvPr/>
            </p:nvSpPr>
            <p:spPr>
              <a:xfrm>
                <a:off x="5765" y="4549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左箭头 47"/>
              <p:cNvSpPr/>
              <p:nvPr/>
            </p:nvSpPr>
            <p:spPr>
              <a:xfrm>
                <a:off x="9212" y="4549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左弧形箭头 48"/>
            <p:cNvSpPr/>
            <p:nvPr/>
          </p:nvSpPr>
          <p:spPr>
            <a:xfrm>
              <a:off x="2418" y="5521"/>
              <a:ext cx="500" cy="1688"/>
            </a:xfrm>
            <a:prstGeom prst="curvedRightArrow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102" y="6888"/>
              <a:ext cx="12724" cy="904"/>
              <a:chOff x="3204" y="1858"/>
              <a:chExt cx="12724" cy="904"/>
            </a:xfrm>
            <a:grpFill/>
          </p:grpSpPr>
          <p:sp>
            <p:nvSpPr>
              <p:cNvPr id="51" name="流程图: 可选过程 50"/>
              <p:cNvSpPr/>
              <p:nvPr/>
            </p:nvSpPr>
            <p:spPr>
              <a:xfrm>
                <a:off x="3204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分享总结</a:t>
                </a:r>
                <a:endParaRPr lang="zh-CN" altLang="en-US"/>
              </a:p>
            </p:txBody>
          </p:sp>
          <p:sp>
            <p:nvSpPr>
              <p:cNvPr id="52" name="右箭头 51"/>
              <p:cNvSpPr/>
              <p:nvPr/>
            </p:nvSpPr>
            <p:spPr>
              <a:xfrm>
                <a:off x="5765" y="2180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流程图: 可选过程 55"/>
              <p:cNvSpPr/>
              <p:nvPr/>
            </p:nvSpPr>
            <p:spPr>
              <a:xfrm>
                <a:off x="6680" y="1858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拍大合照</a:t>
                </a:r>
                <a:endParaRPr lang="zh-CN" altLang="en-US"/>
              </a:p>
            </p:txBody>
          </p:sp>
          <p:sp>
            <p:nvSpPr>
              <p:cNvPr id="58" name="右箭头 57"/>
              <p:cNvSpPr/>
              <p:nvPr/>
            </p:nvSpPr>
            <p:spPr>
              <a:xfrm>
                <a:off x="9213" y="2179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可选过程 59"/>
              <p:cNvSpPr/>
              <p:nvPr/>
            </p:nvSpPr>
            <p:spPr>
              <a:xfrm>
                <a:off x="10099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结束</a:t>
                </a:r>
                <a:endParaRPr lang="zh-CN" altLang="en-US"/>
              </a:p>
            </p:txBody>
          </p:sp>
          <p:sp>
            <p:nvSpPr>
              <p:cNvPr id="76" name="右箭头 75"/>
              <p:cNvSpPr/>
              <p:nvPr/>
            </p:nvSpPr>
            <p:spPr>
              <a:xfrm>
                <a:off x="12819" y="2181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流程图: 可选过程 76"/>
              <p:cNvSpPr/>
              <p:nvPr/>
            </p:nvSpPr>
            <p:spPr>
              <a:xfrm>
                <a:off x="13705" y="1860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清理场地</a:t>
                </a:r>
                <a:endParaRPr lang="zh-CN" altLang="en-US"/>
              </a:p>
            </p:txBody>
          </p:sp>
          <p:sp>
            <p:nvSpPr>
              <p:cNvPr id="85" name="流程图: 可选过程 84"/>
              <p:cNvSpPr/>
              <p:nvPr/>
            </p:nvSpPr>
            <p:spPr>
              <a:xfrm>
                <a:off x="3209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分享总结</a:t>
                </a:r>
                <a:endParaRPr lang="zh-CN" altLang="en-US"/>
              </a:p>
            </p:txBody>
          </p:sp>
          <p:sp>
            <p:nvSpPr>
              <p:cNvPr id="86" name="流程图: 可选过程 85"/>
              <p:cNvSpPr/>
              <p:nvPr/>
            </p:nvSpPr>
            <p:spPr>
              <a:xfrm>
                <a:off x="6685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拍大合照</a:t>
                </a:r>
                <a:endParaRPr lang="zh-CN" altLang="en-US"/>
              </a:p>
            </p:txBody>
          </p:sp>
          <p:sp>
            <p:nvSpPr>
              <p:cNvPr id="87" name="流程图: 可选过程 86"/>
              <p:cNvSpPr/>
              <p:nvPr/>
            </p:nvSpPr>
            <p:spPr>
              <a:xfrm>
                <a:off x="10104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结束</a:t>
                </a:r>
                <a:endParaRPr lang="zh-CN" altLang="en-US"/>
              </a:p>
            </p:txBody>
          </p:sp>
          <p:sp>
            <p:nvSpPr>
              <p:cNvPr id="88" name="流程图: 可选过程 87"/>
              <p:cNvSpPr/>
              <p:nvPr/>
            </p:nvSpPr>
            <p:spPr>
              <a:xfrm>
                <a:off x="13710" y="1861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清理场地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3367" y="148909"/>
            <a:ext cx="5593091" cy="531181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身到心安 ，入座前洗干净手，等待茶会开始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净手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半盏清茶，观浮沉人生。茶会开始时参加者手机需静音或关机；不要大声喧哗；大家礼貌用语；静品清茗，共度悠闲时光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主持人交代事宜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2位人员负责在签到工作，为每位参加人员派发序号，参加者按号入座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签到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5003" y="4246407"/>
            <a:ext cx="430887" cy="434519"/>
            <a:chOff x="11165604" y="552138"/>
            <a:chExt cx="58561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2419" y="1632303"/>
            <a:ext cx="430887" cy="434519"/>
            <a:chOff x="11165604" y="552138"/>
            <a:chExt cx="585614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1884" y="4680926"/>
            <a:ext cx="430887" cy="434519"/>
            <a:chOff x="11165604" y="552138"/>
            <a:chExt cx="585614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茶会现场备有笔墨纸砚，参加者可以自由临摹、创作，共同感受这无形的舞、无图的画。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体验书法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纸条上面的内容均为与书法相关的知识，可以是书法家、书法形式、字体等等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谁是卧底小游戏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备、洗、取、沏、端、饮、斟、清；品茶过程中大家可以互相聊天，品尝茶点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品茶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4681" y="1632303"/>
            <a:ext cx="428625" cy="434519"/>
            <a:chOff x="11168678" y="552138"/>
            <a:chExt cx="582540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五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4146" y="4680926"/>
            <a:ext cx="428625" cy="434519"/>
            <a:chOff x="11168678" y="552138"/>
            <a:chExt cx="582540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914140" y="2337435"/>
            <a:ext cx="3585845" cy="26079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46466" y="777617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禅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9549" y="777617"/>
            <a:ext cx="1661993" cy="3375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茶字的字型是“草木之中有一人”，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即人在自然之中。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人非有品不能闲。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只有有品之人，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才能放下身心，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融入自然。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64" y="4381500"/>
            <a:ext cx="6267450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1525" y="2408833"/>
            <a:ext cx="2075692" cy="7589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3367" y="148909"/>
            <a:ext cx="5593091" cy="531181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朗诵环节，表演者朗诵老舍作品《春风》片段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朗诵表演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茶会此时接近尾声，大家可以畅所欲言，谈谈对此次茶会的感受与收获；也可提出问题，为我们提供宝贵意见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分享总结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自由休息时间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茶歇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七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4681" y="1632303"/>
            <a:ext cx="428625" cy="434519"/>
            <a:chOff x="11168678" y="552138"/>
            <a:chExt cx="582540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八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4146" y="4680926"/>
            <a:ext cx="428625" cy="434519"/>
            <a:chOff x="11168678" y="552138"/>
            <a:chExt cx="582540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九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茶会结束，参加者互相道别，可以带走提前备好的随手礼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结束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后勤人员清理现场，打扫卫生，清洗茶具等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清理现场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拍大合照，记录我们共同度过的美好时光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拍大合照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33086" y="1632303"/>
            <a:ext cx="490220" cy="434519"/>
            <a:chOff x="11084965" y="552138"/>
            <a:chExt cx="666253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084965" y="602938"/>
              <a:ext cx="66625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一十</a:t>
              </a:r>
              <a:endParaRPr lang="zh-CN" altLang="en-US" sz="1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60956" y="4680926"/>
            <a:ext cx="551815" cy="434519"/>
            <a:chOff x="11001252" y="552138"/>
            <a:chExt cx="749966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001252" y="602938"/>
              <a:ext cx="74996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二十</a:t>
              </a:r>
              <a:endParaRPr lang="zh-CN" altLang="en-US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841750" y="2399030"/>
            <a:ext cx="3585845" cy="26079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茶会流程·游戏小补充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21700" y="-669871"/>
            <a:ext cx="6429829" cy="6368748"/>
            <a:chOff x="2118573" y="492456"/>
            <a:chExt cx="6484653" cy="6423051"/>
          </a:xfrm>
        </p:grpSpPr>
        <p:sp>
          <p:nvSpPr>
            <p:cNvPr id="9" name="椭圆 8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68610" y="2995296"/>
            <a:ext cx="2529845" cy="26273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69661" y="2145644"/>
            <a:ext cx="859790" cy="2326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谁是卧底</a:t>
            </a:r>
            <a:endParaRPr lang="zh-CN" altLang="en-US" sz="4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08220" y="3061531"/>
            <a:ext cx="6999309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在场五人拿到相同的一个词语，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剩下一人拿到与之相关的另一个词语。每人每轮只能说一句话描述自己拿到的词语（不能直接说出那个词语）既不能让卧底发现，也可以暗示同胞。每轮描述完毕，六人投票选出怀疑是卧底的那个人，得票数最多者出局，两人一样多即保留。若有卧底撑到剩下最后三人，则卧底剩；反之，大部队获胜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96335" y="2754630"/>
            <a:ext cx="39878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rgbClr val="92D05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游戏规则</a:t>
            </a:r>
            <a:endParaRPr lang="zh-CN" altLang="en-US" sz="2000" dirty="0">
              <a:solidFill>
                <a:srgbClr val="92D05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94070" y="5277776"/>
            <a:ext cx="6999309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游戏获胜者可获得神秘礼品一份，游戏失败者将要为大家献上一项才能，例如唱歌、跳舞、朗诵等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81005" y="4911064"/>
            <a:ext cx="143310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rgbClr val="92D05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游戏奖惩</a:t>
            </a:r>
            <a:endParaRPr lang="zh-CN" altLang="en-US" sz="2000" dirty="0">
              <a:solidFill>
                <a:srgbClr val="92D05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13" grpId="0"/>
      <p:bldP spid="14" grpId="0" bldLvl="0" autoUpdateAnimBg="0"/>
      <p:bldP spid="15" grpId="0" bldLvl="0" autoUpdateAnimBg="0"/>
      <p:bldP spid="20" grpId="0" bldLvl="0" autoUpdateAnimBg="0"/>
      <p:bldP spid="21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茶会准备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章节肆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498330" y="1328460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Tea Party preparation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970" y="2500310"/>
            <a:ext cx="7386638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用分享的心态来喝这杯茶，培养我们推己及人的仁爱胸怀，想到人间还有诸多苦痛，想到社会还有种种缺陷，每个人都有责任把爱奉献给对方，少一点私欲，多一分公心；少一点冷漠，多一份爱。</a:t>
            </a:r>
            <a:endParaRPr lang="zh-CN" altLang="en-US" sz="2400" b="0" i="0" dirty="0">
              <a:solidFill>
                <a:schemeClr val="accent4">
                  <a:lumMod val="75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utoUpdateAnimBg="0"/>
      <p:bldP spid="10" grpId="0" bldLvl="0" autoUpdateAnimBg="0"/>
      <p:bldP spid="11" grpId="0" animBg="1"/>
      <p:bldP spid="12" grpId="0"/>
      <p:bldP spid="13" grpId="0" animBg="1" autoUpdateAnimBg="0"/>
      <p:bldP spid="1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意 </a:t>
            </a:r>
            <a:r>
              <a:rPr lang="en-US" altLang="zh-CN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  <a:endParaRPr lang="zh-CN" altLang="en-US" sz="8000" spc="-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JulesLove" panose="020B06030503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  <a:endParaRPr lang="zh-CN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9082" y="1441177"/>
            <a:ext cx="4016171" cy="39747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715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2672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茶会准备·茶品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241519" y="59007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471478"/>
            <a:ext cx="6191250" cy="2982373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00120" y="1518692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10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46699" y="2999892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22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5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8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9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0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1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2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5234399">
            <a:off x="9371300" y="2646813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34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5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6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8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9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0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1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2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3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4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16483559">
            <a:off x="6467611" y="4390118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46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7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8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2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3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4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5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6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7" name="Freeform 1671"/>
          <p:cNvSpPr/>
          <p:nvPr/>
        </p:nvSpPr>
        <p:spPr bwMode="auto">
          <a:xfrm>
            <a:off x="7590373" y="1303756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65896" y="1385116"/>
            <a:ext cx="49404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一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9" name="Freeform 1671"/>
          <p:cNvSpPr/>
          <p:nvPr/>
        </p:nvSpPr>
        <p:spPr bwMode="auto">
          <a:xfrm>
            <a:off x="7527666" y="4146851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603189" y="4228211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一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1" name="Freeform 1671"/>
          <p:cNvSpPr/>
          <p:nvPr/>
        </p:nvSpPr>
        <p:spPr bwMode="auto">
          <a:xfrm>
            <a:off x="10718836" y="3899763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794359" y="3981124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二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3" name="Freeform 1671"/>
          <p:cNvSpPr/>
          <p:nvPr/>
        </p:nvSpPr>
        <p:spPr bwMode="auto">
          <a:xfrm>
            <a:off x="7867260" y="5633959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942783" y="5715319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二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67830" y="2683510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683756" y="2832500"/>
            <a:ext cx="613410" cy="15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茶品介绍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4339187" y="2832500"/>
            <a:ext cx="45974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2865435" y="2935793"/>
            <a:ext cx="1659890" cy="22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外形条索紧实，青褐油润。郁郁花香中夹带着暖暖的炭木芬芳。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茶感饱满，茶汤橙黄透亮，清澈明艳。醇厚顺滑，岩韵明显。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989430" y="1846666"/>
            <a:ext cx="860782" cy="8366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964" y="4606167"/>
            <a:ext cx="4884984" cy="83867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 l="-119"/>
          <a:stretch>
            <a:fillRect/>
          </a:stretch>
        </p:blipFill>
        <p:spPr>
          <a:xfrm>
            <a:off x="8141335" y="3223895"/>
            <a:ext cx="955675" cy="930910"/>
          </a:xfrm>
          <a:prstGeom prst="snip2SameRect">
            <a:avLst/>
          </a:prstGeom>
          <a:effectLst/>
        </p:spPr>
      </p:pic>
      <p:sp>
        <p:nvSpPr>
          <p:cNvPr id="77" name="文本框 76"/>
          <p:cNvSpPr txBox="1"/>
          <p:nvPr/>
        </p:nvSpPr>
        <p:spPr>
          <a:xfrm>
            <a:off x="8024495" y="4239895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 cstate="email"/>
          <a:srcRect l="-5283"/>
          <a:stretch>
            <a:fillRect/>
          </a:stretch>
        </p:blipFill>
        <p:spPr>
          <a:xfrm>
            <a:off x="9919335" y="2884805"/>
            <a:ext cx="939165" cy="873125"/>
          </a:xfrm>
          <a:prstGeom prst="snip2SameRect">
            <a:avLst/>
          </a:prstGeom>
          <a:noFill/>
          <a:effectLst/>
        </p:spPr>
      </p:pic>
      <p:sp>
        <p:nvSpPr>
          <p:cNvPr id="80" name="文本框 79"/>
          <p:cNvSpPr txBox="1"/>
          <p:nvPr/>
        </p:nvSpPr>
        <p:spPr>
          <a:xfrm>
            <a:off x="9435465" y="3841115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458585" y="5633720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19570" y="4690110"/>
            <a:ext cx="1130935" cy="884555"/>
          </a:xfrm>
          <a:prstGeom prst="snip2SameRect">
            <a:avLst/>
          </a:prstGeom>
          <a:noFill/>
          <a:ln>
            <a:noFill/>
          </a:ln>
          <a:effectLst/>
        </p:spPr>
      </p:pic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2243687" y="2884570"/>
            <a:ext cx="45974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  <a:endParaRPr lang="zh-CN" alt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910270" y="2935793"/>
            <a:ext cx="1413510" cy="22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茶干色泽乌润：茶香丰富。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汤色红浓：茶香丰富，显焦糖香；滋味醇和稍厚，有回甘。</a:t>
            </a:r>
            <a:endParaRPr lang="zh-CN" altLang="en-US" sz="1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8" grpId="0" animBg="1"/>
      <p:bldP spid="69" grpId="0" bldLvl="0" autoUpdateAnimBg="0"/>
      <p:bldP spid="70" grpId="0" bldLvl="0" autoUpdateAnimBg="0"/>
      <p:bldP spid="71" grpId="0" bldLvl="0" autoUpdateAnimBg="0"/>
      <p:bldP spid="83" grpId="0" bldLvl="0" autoUpdateAnimBg="0"/>
      <p:bldP spid="84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81123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61251" y="285941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07063" y="2232314"/>
            <a:ext cx="3133723" cy="3103953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95571" y="3568088"/>
            <a:ext cx="430887" cy="434519"/>
            <a:chOff x="11165602" y="552138"/>
            <a:chExt cx="585614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5602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1960" y="3519714"/>
            <a:ext cx="430887" cy="434519"/>
            <a:chOff x="11165604" y="552138"/>
            <a:chExt cx="585614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7651" y="1265830"/>
            <a:ext cx="3635375" cy="134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选择标准：普洱属黑茶，饮后易饥饿，故选择甜度高的茶点，既缓解了晕茶现象，同时普洱比较厚重的味道也使原本偏甜腻的茶点入口更加美味。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sp>
        <p:nvSpPr>
          <p:cNvPr id="27" name="AutoShape 9"/>
          <p:cNvSpPr/>
          <p:nvPr/>
        </p:nvSpPr>
        <p:spPr bwMode="auto">
          <a:xfrm>
            <a:off x="8236912" y="4156411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AutoShape 9"/>
          <p:cNvSpPr/>
          <p:nvPr/>
        </p:nvSpPr>
        <p:spPr bwMode="auto">
          <a:xfrm>
            <a:off x="2722313" y="3991611"/>
            <a:ext cx="1922463" cy="2217737"/>
          </a:xfrm>
          <a:custGeom>
            <a:avLst/>
            <a:gdLst>
              <a:gd name="T0" fmla="*/ 961232 w 21600"/>
              <a:gd name="T1" fmla="*/ 0 h 21600"/>
              <a:gd name="T2" fmla="*/ 1922374 w 21600"/>
              <a:gd name="T3" fmla="*/ 554434 h 21600"/>
              <a:gd name="T4" fmla="*/ 1922374 w 21600"/>
              <a:gd name="T5" fmla="*/ 1663303 h 21600"/>
              <a:gd name="T6" fmla="*/ 961142 w 21600"/>
              <a:gd name="T7" fmla="*/ 2217634 h 21600"/>
              <a:gd name="T8" fmla="*/ 0 w 21600"/>
              <a:gd name="T9" fmla="*/ 1663200 h 21600"/>
              <a:gd name="T10" fmla="*/ 0 w 21600"/>
              <a:gd name="T11" fmla="*/ 554434 h 21600"/>
              <a:gd name="T12" fmla="*/ 96123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AutoShape 9"/>
          <p:cNvSpPr/>
          <p:nvPr/>
        </p:nvSpPr>
        <p:spPr bwMode="auto">
          <a:xfrm>
            <a:off x="475946" y="2665592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AutoShape 9"/>
          <p:cNvSpPr/>
          <p:nvPr/>
        </p:nvSpPr>
        <p:spPr bwMode="auto">
          <a:xfrm>
            <a:off x="9521253" y="1938674"/>
            <a:ext cx="1922463" cy="2217737"/>
          </a:xfrm>
          <a:custGeom>
            <a:avLst/>
            <a:gdLst>
              <a:gd name="T0" fmla="*/ 961232 w 21600"/>
              <a:gd name="T1" fmla="*/ 0 h 21600"/>
              <a:gd name="T2" fmla="*/ 1922374 w 21600"/>
              <a:gd name="T3" fmla="*/ 554434 h 21600"/>
              <a:gd name="T4" fmla="*/ 1922374 w 21600"/>
              <a:gd name="T5" fmla="*/ 1663303 h 21600"/>
              <a:gd name="T6" fmla="*/ 961142 w 21600"/>
              <a:gd name="T7" fmla="*/ 2217634 h 21600"/>
              <a:gd name="T8" fmla="*/ 0 w 21600"/>
              <a:gd name="T9" fmla="*/ 1663200 h 21600"/>
              <a:gd name="T10" fmla="*/ 0 w 21600"/>
              <a:gd name="T11" fmla="*/ 554434 h 21600"/>
              <a:gd name="T12" fmla="*/ 96123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7" cstate="email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76349" y="5463181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蛋挞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6341" y="4048959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糯米糍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38900" y="5554627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花生牛轧糖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628343" y="3276693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绿茶饼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4450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茶会准备·茶点（配普洱）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6" grpId="0" bldLvl="0" animBg="1" autoUpdateAnimBg="0"/>
      <p:bldP spid="23" grpId="0" bldLvl="0" autoUpdateAnimBg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7" grpId="0" bldLvl="0" autoUpdateAnimBg="0"/>
      <p:bldP spid="13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5009994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61251" y="285941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07063" y="2232314"/>
            <a:ext cx="3133723" cy="3103953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95571" y="3568088"/>
            <a:ext cx="430887" cy="434519"/>
            <a:chOff x="11165602" y="552138"/>
            <a:chExt cx="585614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5602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1960" y="3519714"/>
            <a:ext cx="430887" cy="434519"/>
            <a:chOff x="11165604" y="552138"/>
            <a:chExt cx="585614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7651" y="1265830"/>
            <a:ext cx="3635375" cy="6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选择标准：武夷山岩茶属乌龙茶，特点在于香气，易搭配较清淡茶点。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sp>
        <p:nvSpPr>
          <p:cNvPr id="24" name="AutoShape 9"/>
          <p:cNvSpPr/>
          <p:nvPr/>
        </p:nvSpPr>
        <p:spPr bwMode="auto">
          <a:xfrm>
            <a:off x="9429404" y="2676215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AutoShape 9"/>
          <p:cNvSpPr/>
          <p:nvPr/>
        </p:nvSpPr>
        <p:spPr bwMode="auto">
          <a:xfrm>
            <a:off x="1167801" y="2815366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2574" y="5138744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腰果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370956" y="5031516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水果拼盘</a:t>
            </a:r>
            <a:endParaRPr lang="zh-CN" altLang="en-US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71846" y="325120"/>
            <a:ext cx="4450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茶会准备·茶点（配乌龙）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2311" y="720728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6" grpId="0" bldLvl="0" animBg="1" autoUpdateAnimBg="0"/>
      <p:bldP spid="23" grpId="0" bldLvl="0" autoUpdateAnimBg="0"/>
      <p:bldP spid="24" grpId="0" bldLvl="0" animBg="1"/>
      <p:bldP spid="25" grpId="0" bldLvl="0" animBg="1"/>
      <p:bldP spid="31" grpId="0" bldLvl="0" animBg="1"/>
      <p:bldP spid="32" grpId="0" bldLvl="0" animBg="1"/>
      <p:bldP spid="7" grpId="0" bldLvl="0" autoUpdateAnimBg="0"/>
      <p:bldP spid="13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05815" y="324485"/>
            <a:ext cx="3816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茶会准备·茶具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5715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638056" y="-489077"/>
            <a:ext cx="2599982" cy="252755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878" y="561343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6200000">
            <a:off x="3437099" y="56213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8309" y="3555028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品茗杯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33016" y="1364966"/>
            <a:ext cx="1640211" cy="21581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16875" y="3686457"/>
            <a:ext cx="80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茶壶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291278" y="1360148"/>
            <a:ext cx="1487838" cy="22078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95400" y="369000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公道杯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50177" y="1736710"/>
            <a:ext cx="2480993" cy="16539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497642" y="4512942"/>
            <a:ext cx="2424205" cy="128476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18883" y="5984673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茶荷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75166" y="4451645"/>
            <a:ext cx="2016102" cy="15120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519241" y="6057862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茶叶罐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8608473" y="2540054"/>
            <a:ext cx="1780564" cy="180175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537202" y="4413303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电陶炉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&amp;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陶壶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80165" y="4413303"/>
            <a:ext cx="1624542" cy="181298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002820" y="5402448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茶夹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000" y="782955"/>
            <a:ext cx="258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utoUpdateAnimBg="0"/>
      <p:bldP spid="7" grpId="0" bldLvl="0" animBg="1" autoUpdateAnimBg="0"/>
      <p:bldP spid="9" grpId="0" bldLvl="0" animBg="1" autoUpdateAnimBg="0"/>
      <p:bldP spid="14" grpId="0"/>
      <p:bldP spid="16" grpId="0"/>
      <p:bldP spid="18" grpId="0"/>
      <p:bldP spid="21" grpId="0"/>
      <p:bldP spid="23" grpId="0"/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62450" y="5309920"/>
            <a:ext cx="10525958" cy="13641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，就是品赏茶的美感之道。亦被视为一种烹茶饮茶的生活艺术，一种以茶为媒的生活礼仪，一种以茶修身的生活方式。它通过沏茶、赏茶、闻茶、饮茶、增进友谊，美心修德，学习礼法，领略传统美德，是很有益的一种和美仪式。喝茶能静心、静神，有助于陶冶情操、去除杂念。</a:t>
            </a:r>
            <a:endParaRPr lang="zh-CN" altLang="en-US" sz="1200" b="0" i="0" spc="600" dirty="0">
              <a:solidFill>
                <a:schemeClr val="accent4">
                  <a:lumMod val="75000"/>
                  <a:alpha val="7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茶道精神是茶文化的核心。</a:t>
            </a:r>
            <a:endParaRPr lang="zh-CN" altLang="en-US" sz="1200" b="0" i="0" spc="600" dirty="0">
              <a:solidFill>
                <a:schemeClr val="accent4">
                  <a:lumMod val="75000"/>
                  <a:alpha val="7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638056" y="-489077"/>
            <a:ext cx="2599982" cy="252755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243" y="508003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6200000">
            <a:off x="3309464" y="50879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67532" y="1340802"/>
            <a:ext cx="1564193" cy="208819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66744" y="1069336"/>
            <a:ext cx="1796819" cy="239575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65956" y="1662553"/>
            <a:ext cx="1796819" cy="18025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2320" y="1568531"/>
            <a:ext cx="1933838" cy="1990587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504494" y="362639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茶巾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223795" y="362639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茶渣缸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915511" y="3731088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茶匙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389748" y="3749504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茶漏</a:t>
            </a:r>
            <a:endParaRPr lang="zh-CN" altLang="en-US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2452" y="271048"/>
            <a:ext cx="33771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茶会准备·茶具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365" y="701040"/>
            <a:ext cx="258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9" grpId="0" bldLvl="0" animBg="1" autoUpdateAnimBg="0"/>
      <p:bldP spid="31" grpId="0"/>
      <p:bldP spid="32" grpId="0"/>
      <p:bldP spid="33" grpId="0"/>
      <p:bldP spid="34" grpId="0"/>
      <p:bldP spid="15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32359" y="-821863"/>
            <a:ext cx="1200329" cy="3988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6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6141" y="415517"/>
            <a:ext cx="492443" cy="145328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CATEGORIES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628714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70886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13058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5230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24053" y="2520593"/>
            <a:ext cx="1039552" cy="4820785"/>
            <a:chOff x="7990653" y="1527628"/>
            <a:chExt cx="1039552" cy="4820785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茶会主题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章节一</a:t>
              </a:r>
              <a:endParaRPr lang="zh-CN" alt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Tea Party theme</a:t>
              </a:r>
              <a:endParaRPr lang="en-US" altLang="zh-CN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9827" y="2520593"/>
            <a:ext cx="1039552" cy="4820785"/>
            <a:chOff x="7990653" y="1527628"/>
            <a:chExt cx="1039552" cy="4820785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茶会设计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章节二</a:t>
              </a:r>
              <a:endParaRPr lang="zh-CN" alt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Tea Party design</a:t>
              </a:r>
              <a:endParaRPr lang="en-US" altLang="zh-CN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14650" y="2520593"/>
            <a:ext cx="1039552" cy="4820785"/>
            <a:chOff x="7990653" y="1527628"/>
            <a:chExt cx="1039552" cy="4820785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茶会流程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章节三</a:t>
              </a:r>
              <a:endParaRPr lang="zh-CN" alt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Tea Party </a:t>
              </a:r>
              <a:r>
                <a:rPr lang="en-US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process</a:t>
              </a:r>
              <a:endParaRPr lang="en-US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0423" y="2520593"/>
            <a:ext cx="1039552" cy="4820785"/>
            <a:chOff x="7990653" y="1527628"/>
            <a:chExt cx="1039552" cy="4820785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茶会准备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章节四</a:t>
              </a:r>
              <a:endParaRPr lang="zh-CN" alt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Tea Party preparation</a:t>
              </a:r>
              <a:endParaRPr lang="zh-CN" altLang="en-US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7145" y="-64135"/>
            <a:ext cx="3785870" cy="5361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77919" y="958788"/>
            <a:ext cx="1470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6F6F6"/>
                </a:solidFill>
              </a:rPr>
              <a:t>https://www.ypppt.com/</a:t>
            </a:r>
            <a:endParaRPr lang="zh-CN" altLang="en-US" sz="800" dirty="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438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茶会准备·人员安排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3970364" y="590235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58815" y="774500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18000" y="2638319"/>
            <a:ext cx="3556000" cy="2735262"/>
            <a:chOff x="2917371" y="1509173"/>
            <a:chExt cx="6308028" cy="4852111"/>
          </a:xfrm>
        </p:grpSpPr>
        <p:sp>
          <p:nvSpPr>
            <p:cNvPr id="29" name="弧形 28"/>
            <p:cNvSpPr/>
            <p:nvPr/>
          </p:nvSpPr>
          <p:spPr>
            <a:xfrm rot="13603818">
              <a:off x="3538272" y="1659071"/>
              <a:ext cx="4626616" cy="4626616"/>
            </a:xfrm>
            <a:prstGeom prst="arc">
              <a:avLst>
                <a:gd name="adj1" fmla="val 16200000"/>
                <a:gd name="adj2" fmla="val 21493235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597983">
              <a:off x="4046967" y="1734668"/>
              <a:ext cx="4626616" cy="4626616"/>
            </a:xfrm>
            <a:prstGeom prst="arc">
              <a:avLst>
                <a:gd name="adj1" fmla="val 16127698"/>
                <a:gd name="adj2" fmla="val 21464082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2917371" y="1509173"/>
              <a:ext cx="1059543" cy="105954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934180" y="5149684"/>
              <a:ext cx="862336" cy="9044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8188200" y="1509173"/>
              <a:ext cx="1035953" cy="10781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408028" y="5196088"/>
              <a:ext cx="817371" cy="8615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939902" y="2592795"/>
            <a:ext cx="288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一人申请借用茶艺室充当场地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一人申请借用茶艺室茶具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一人申请借用书协作品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912917" y="2226083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借用申请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898713" y="4959565"/>
            <a:ext cx="288775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活动结束后四人一起整理现场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两人负责归还茶具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两人负责归还书法作品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956738" y="4424982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58731" y="4789648"/>
            <a:ext cx="288775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四人各自完成一个茶花作品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四人一起布置茶会现场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一人主持茶会，其余三人现场帮忙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884020" y="4422936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布置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397623" y="2560215"/>
            <a:ext cx="288775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两人采购茶席、茶点和茶叶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两人采购花器花材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一人制作并发放电子邀请函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2884020" y="2187214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采购邀请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6879" y="1847184"/>
            <a:ext cx="4173880" cy="36148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 autoUpdateAnimBg="0"/>
      <p:bldP spid="25" grpId="0" bldLvl="0" autoUpdateAnimBg="0"/>
      <p:bldP spid="26" grpId="0" bldLvl="0" animBg="1" autoUpdateAnimBg="0"/>
      <p:bldP spid="27" grpId="0" bldLvl="0" autoUpdateAnimBg="0"/>
      <p:bldP spid="35" grpId="0" bldLvl="0" autoUpdateAnimBg="0"/>
      <p:bldP spid="36" grpId="0" bldLvl="0" autoUpdateAnimBg="0"/>
      <p:bldP spid="38" grpId="0" bldLvl="0" autoUpdateAnimBg="0"/>
      <p:bldP spid="39" grpId="0" bldLvl="0" autoUpdateAnimBg="0"/>
      <p:bldP spid="41" grpId="0" bldLvl="0" autoUpdateAnimBg="0"/>
      <p:bldP spid="42" grpId="0" bldLvl="0" autoUpdateAnimBg="0"/>
      <p:bldP spid="44" grpId="0" bldLvl="0" autoUpdateAnimBg="0"/>
      <p:bldP spid="45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</a:t>
            </a:r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·邀请人员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6200000">
            <a:off x="3906364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3787" y="2362165"/>
            <a:ext cx="675005" cy="1634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名  单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1800" y="4675505"/>
            <a:ext cx="490220" cy="1879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邀 请 函 链 接</a:t>
            </a:r>
            <a:endParaRPr lang="zh-CN" altLang="zh-CN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97440" y="1898015"/>
            <a:ext cx="675005" cy="238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邀 请 函 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24770" y="2394778"/>
            <a:ext cx="1475105" cy="980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鲁朝晖老师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李晓东老师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童丽洋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陈倩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林泽燕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陈洁萍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4535805" y="4077970"/>
            <a:ext cx="613410" cy="307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http://u9201811.viewer.maka.im/k/E8D7J0KEW9201811?t=1584265699548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17745" y="1111885"/>
            <a:ext cx="2219325" cy="3355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38745" y="2362200"/>
            <a:ext cx="2007870" cy="34778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bldLvl="0" autoUpdateAnimBg="0"/>
      <p:bldP spid="8" grpId="0" bldLvl="0" animBg="1" autoUpdateAnimBg="0"/>
      <p:bldP spid="9" grpId="0" bldLvl="0" autoUpdateAnimBg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茶会准备·场地布置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3130" y="3651501"/>
            <a:ext cx="5596139" cy="306019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85808" y="2205139"/>
            <a:ext cx="49022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场地布置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011122" y="2205561"/>
            <a:ext cx="675005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借用茶艺室，方便快捷，环境适宜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采用围坐方式，便于讨论。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2023745" y="1622425"/>
            <a:ext cx="3052445" cy="40716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1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260855" y="2401117"/>
            <a:ext cx="410482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大概估计此次茶会开销，具体花费可根据实际情况灵活变通 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7233920" y="2034540"/>
            <a:ext cx="2132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经费预算表格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70638" y="3809994"/>
            <a:ext cx="4721362" cy="3048006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63921" y="325120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茶会准备·经费预算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740410" y="1734185"/>
          <a:ext cx="6375400" cy="41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51000"/>
                <a:gridCol w="1651000"/>
                <a:gridCol w="1447800"/>
              </a:tblGrid>
              <a:tr h="3048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粗黑宋简体" panose="02000000000000000000" charset="-122"/>
                        </a:rPr>
                        <a:t>预算表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方正粗黑宋简体" panose="02000000000000000000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单价/元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价格/元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花生牛轧糖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水果拼盘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1/盘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绿茶饼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糯米滋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蛋挞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6/个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腰果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500/g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茶席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1/条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盘子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6/个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大益普洱茶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武夷山岩茶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紫色洋桔梗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紫色脆菊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香雪兰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417.4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说明：墨与纸已有，笔与砚可跟书画协会借用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42" grpId="0" animBg="1" autoUpdateAnimBg="0"/>
      <p:bldP spid="44" grpId="0" bldLvl="0" autoUpdateAnimBg="0"/>
      <p:bldP spid="45" grpId="0" bldLvl="0" autoUpdateAnimBg="0"/>
      <p:bldP spid="5" grpId="0" bldLvl="0" autoUpdateAnimBg="0"/>
      <p:bldP spid="9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0406" y="325120"/>
            <a:ext cx="373438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番外·人员分工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3316314" y="562930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58815" y="774500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18000" y="2638319"/>
            <a:ext cx="3556000" cy="2735262"/>
            <a:chOff x="2917371" y="1509173"/>
            <a:chExt cx="6308028" cy="4852111"/>
          </a:xfrm>
        </p:grpSpPr>
        <p:sp>
          <p:nvSpPr>
            <p:cNvPr id="29" name="弧形 28"/>
            <p:cNvSpPr/>
            <p:nvPr/>
          </p:nvSpPr>
          <p:spPr>
            <a:xfrm rot="13603818">
              <a:off x="3538272" y="1659071"/>
              <a:ext cx="4626616" cy="4626616"/>
            </a:xfrm>
            <a:prstGeom prst="arc">
              <a:avLst>
                <a:gd name="adj1" fmla="val 16200000"/>
                <a:gd name="adj2" fmla="val 21493235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597983">
              <a:off x="4046967" y="1734668"/>
              <a:ext cx="4626616" cy="4626616"/>
            </a:xfrm>
            <a:prstGeom prst="arc">
              <a:avLst>
                <a:gd name="adj1" fmla="val 16127698"/>
                <a:gd name="adj2" fmla="val 21464082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2917371" y="1509173"/>
              <a:ext cx="1059543" cy="105954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934180" y="5149684"/>
              <a:ext cx="862336" cy="9044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8188200" y="1509173"/>
              <a:ext cx="1035953" cy="10781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408028" y="5196088"/>
              <a:ext cx="817371" cy="8615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939902" y="2592795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茶席与茶花设计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制作邀请函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912917" y="222608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陈倩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912683" y="4847170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物资准备、人员安排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经费预算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956738" y="4424982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林泽燕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58731" y="4789648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选择茶、茶点与茶具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总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884020" y="442039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陈洁萍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397623" y="2560215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设计茶会流程与内容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总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2884020" y="2187214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童丽洋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56200" y="3150870"/>
            <a:ext cx="1879600" cy="17532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四人共同完成茶空间布置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 autoUpdateAnimBg="0"/>
      <p:bldP spid="25" grpId="0" bldLvl="0" autoUpdateAnimBg="0"/>
      <p:bldP spid="26" grpId="0" bldLvl="0" animBg="1" autoUpdateAnimBg="0"/>
      <p:bldP spid="27" grpId="0" bldLvl="0" autoUpdateAnimBg="0"/>
      <p:bldP spid="35" grpId="0" bldLvl="0" autoUpdateAnimBg="0"/>
      <p:bldP spid="36" grpId="0" bldLvl="0" autoUpdateAnimBg="0"/>
      <p:bldP spid="38" grpId="0" bldLvl="0" autoUpdateAnimBg="0"/>
      <p:bldP spid="39" grpId="0" bldLvl="0" autoUpdateAnimBg="0"/>
      <p:bldP spid="41" grpId="0" bldLvl="0" autoUpdateAnimBg="0"/>
      <p:bldP spid="42" grpId="0" bldLvl="0" autoUpdateAnimBg="0"/>
      <p:bldP spid="44" grpId="0" bldLvl="0" autoUpdateAnimBg="0"/>
      <p:bldP spid="45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48490" y="777617"/>
            <a:ext cx="798195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书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8032" y="777617"/>
            <a:ext cx="1413510" cy="354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当茶遇上书法，两者相遇，造就了意蕴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独特的悠闲茶会。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茶香叶，嫩芽。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心潜书法，神造诗境，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心旷神怡……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64" y="4381500"/>
            <a:ext cx="6267450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1525" y="2408833"/>
            <a:ext cx="2075692" cy="758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 l="21907" t="10068" r="33522" b="5406"/>
          <a:stretch>
            <a:fillRect/>
          </a:stretch>
        </p:blipFill>
        <p:spPr>
          <a:xfrm>
            <a:off x="9954895" y="116840"/>
            <a:ext cx="1692910" cy="1946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6889" y="715033"/>
            <a:ext cx="1190202" cy="364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5571" y="980427"/>
            <a:ext cx="5330555" cy="46554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87620" y="1003100"/>
            <a:ext cx="10156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spc="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谢谢观赏</a:t>
            </a:r>
            <a:endParaRPr lang="zh-CN" altLang="en-US" sz="5400" spc="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3162" y="4436653"/>
            <a:ext cx="2704221" cy="2319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55764" y="1669273"/>
            <a:ext cx="2359157" cy="1069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876234" y="3927162"/>
            <a:ext cx="2359157" cy="106985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84410" y="2462295"/>
            <a:ext cx="646331" cy="23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spc="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  you</a:t>
            </a:r>
            <a:endParaRPr lang="zh-CN" altLang="en-US" sz="2000" spc="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endParaRPr lang="zh-CN" altLang="en-US" sz="1000" spc="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13" grpId="0" bldLvl="0" autoUpdateAnimBg="0"/>
      <p:bldP spid="13" grpId="1" bldLvl="0" autoUpdateAnimBg="0"/>
      <p:bldP spid="13" grpId="2" bldLvl="0" autoUpdateAnimBg="0"/>
      <p:bldP spid="13" grpId="3" bldLvl="0" autoUpdateAnimBg="0"/>
      <p:bldP spid="13" grpId="4" bldLvl="0" autoUpdateAnimBg="0"/>
      <p:bldP spid="13" grpId="5" bldLvl="0" autoUpdateAnimBg="0"/>
      <p:bldP spid="13" grpId="6" bldLvl="0" autoUpdateAnimBg="0"/>
      <p:bldP spid="13" grpId="7" bldLvl="0" autoUpdateAnimBg="0"/>
      <p:bldP spid="13" grpId="8" bldLvl="0" autoUpdateAnimBg="0"/>
      <p:bldP spid="13" grpId="9" bldLvl="0" autoUpdateAnimBg="0"/>
      <p:bldP spid="13" grpId="10" bldLvl="0" autoUpdateAnimBg="0"/>
      <p:bldP spid="13" grpId="11" bldLvl="0" autoUpdateAnimBg="0"/>
      <p:bldP spid="13" grpId="12" bldLvl="0" autoUpdateAnimBg="0"/>
      <p:bldP spid="13" grpId="13" bldLvl="0" autoUpdateAnimBg="0"/>
      <p:bldP spid="13" grpId="14" bldLvl="0" autoUpdateAnimBg="0"/>
      <p:bldP spid="13" grpId="15" bldLvl="0" autoUpdateAnimBg="0"/>
      <p:bldP spid="13" grpId="16" bldLvl="0" autoUpdateAnimBg="0"/>
      <p:bldP spid="13" grpId="17" bldLvl="0" autoUpdateAnimBg="0"/>
      <p:bldP spid="13" grpId="18" bldLvl="0" autoUpdateAnimBg="0"/>
      <p:bldP spid="13" grpId="19" bldLvl="0" autoUpdateAnimBg="0"/>
      <p:bldP spid="13" grpId="2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茶会主题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章节壹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32964" y="2500310"/>
            <a:ext cx="6278642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感恩的心态喝这杯茶，这杯茶就不仅仅是一碗茶汤，而在其中充满人文精神，充满了天地万物和谐相处、相互成就、共融共济、同体不二的精神，化解戾气，发扬正气，成就和气。</a:t>
            </a:r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animBg="1"/>
      <p:bldP spid="14" grpId="0"/>
      <p:bldP spid="15" grpId="0" animBg="1" autoUpdateAnimBg="0"/>
      <p:bldP spid="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899416"/>
            <a:ext cx="1415772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  <a:r>
              <a:rPr lang="en-US" altLang="zh-CN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</a:t>
            </a:r>
            <a:endParaRPr lang="zh-CN" altLang="en-US" sz="8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JulesLove" panose="020B06030503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  <a:endParaRPr lang="zh-CN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91023" y="492416"/>
            <a:ext cx="6300977" cy="5984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茶会主题·染墨会清友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430818" y="2272320"/>
            <a:ext cx="2609850" cy="1457325"/>
          </a:xfrm>
          <a:custGeom>
            <a:avLst/>
            <a:gdLst>
              <a:gd name="connsiteX0" fmla="*/ 0 w 2609850"/>
              <a:gd name="connsiteY0" fmla="*/ 0 h 1457325"/>
              <a:gd name="connsiteX1" fmla="*/ 2609850 w 2609850"/>
              <a:gd name="connsiteY1" fmla="*/ 0 h 1457325"/>
              <a:gd name="connsiteX2" fmla="*/ 2609850 w 2609850"/>
              <a:gd name="connsiteY2" fmla="*/ 1457325 h 1457325"/>
              <a:gd name="connsiteX3" fmla="*/ 0 w 2609850"/>
              <a:gd name="connsiteY3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1457325">
                <a:moveTo>
                  <a:pt x="0" y="0"/>
                </a:moveTo>
                <a:lnTo>
                  <a:pt x="2609850" y="0"/>
                </a:lnTo>
                <a:lnTo>
                  <a:pt x="2609850" y="1457325"/>
                </a:lnTo>
                <a:lnTo>
                  <a:pt x="0" y="1457325"/>
                </a:lnTo>
                <a:close/>
              </a:path>
            </a:pathLst>
          </a:cu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29115" y="2820988"/>
            <a:ext cx="70937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染墨是书法的别称，书法是我国特有的一种文字美的艺术表现形式。或重若崩云，或轻如蝉翼；导之则泉注，顿之则山安；纤纤乎似初月之出天涯，落落乎犹众星之列河汉。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365093" y="2454275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染墨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46928" y="4575175"/>
            <a:ext cx="70937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清友是茶的别称，品茶也是一种较为优雅和闲适的艺术享受。品茶之道，在于心，在于艺，在于魂。寻得佳时，觅得佳境，品味好茶，只觉气舒神怡心静神清。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919943" y="4210050"/>
            <a:ext cx="120450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清友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2268" y="4215420"/>
            <a:ext cx="2609850" cy="1457325"/>
          </a:xfrm>
          <a:custGeom>
            <a:avLst/>
            <a:gdLst>
              <a:gd name="connsiteX0" fmla="*/ 0 w 2609850"/>
              <a:gd name="connsiteY0" fmla="*/ 0 h 1457325"/>
              <a:gd name="connsiteX1" fmla="*/ 2609850 w 2609850"/>
              <a:gd name="connsiteY1" fmla="*/ 0 h 1457325"/>
              <a:gd name="connsiteX2" fmla="*/ 2609850 w 2609850"/>
              <a:gd name="connsiteY2" fmla="*/ 1457325 h 1457325"/>
              <a:gd name="connsiteX3" fmla="*/ 0 w 2609850"/>
              <a:gd name="connsiteY3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1457325">
                <a:moveTo>
                  <a:pt x="0" y="0"/>
                </a:moveTo>
                <a:lnTo>
                  <a:pt x="2609850" y="0"/>
                </a:lnTo>
                <a:lnTo>
                  <a:pt x="2609850" y="1457325"/>
                </a:lnTo>
                <a:lnTo>
                  <a:pt x="0" y="1457325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310880" y="2272030"/>
            <a:ext cx="2730500" cy="14573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animBg="1" autoUpdateAnimBg="0"/>
      <p:bldP spid="7" grpId="0" bldLvl="0" autoUpdateAnimBg="0"/>
      <p:bldP spid="10" grpId="0" bldLvl="0" autoUpdateAnimBg="0"/>
      <p:bldP spid="11" grpId="0" bldLvl="0" autoUpdateAnimBg="0"/>
      <p:bldP spid="13" grpId="0" bldLvl="0" autoUpdateAnimBg="0"/>
      <p:bldP spid="1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茶会主题·染墨会清友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1212" y="2457330"/>
            <a:ext cx="3877985" cy="1143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第一杯为品，第二杯为解渴。品茗，其妙处正在于品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饮酒为“醉乡”，品茶为“醒乡”。从“醉乡”中觉醒过来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进入清纯的“醒乡”，才能体验人生，品味人生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92364" y="2146371"/>
            <a:ext cx="800219" cy="503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茗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JulesLove" panose="020B0603050302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14779" y="3703982"/>
            <a:ext cx="4712712" cy="3154018"/>
          </a:xfrm>
          <a:prstGeom prst="rect">
            <a:avLst/>
          </a:prstGeom>
          <a:effectLst>
            <a:outerShdw blurRad="254000" dist="152400" dir="3000000" algn="tl" rotWithShape="0">
              <a:prstClr val="black">
                <a:alpha val="35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5778500" y="489253"/>
            <a:ext cx="6429829" cy="6368748"/>
            <a:chOff x="2118573" y="492456"/>
            <a:chExt cx="6484653" cy="6423051"/>
          </a:xfrm>
        </p:grpSpPr>
        <p:sp>
          <p:nvSpPr>
            <p:cNvPr id="12" name="椭圆 11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78131" y="3947856"/>
            <a:ext cx="438404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茶与书法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为主题的茶会，墨韵茗香。一铭清茶，一评书法，或是安静的早晨，或是阳光明媚的午后，邀约几位好友，望着窗外曼妙的风景，或品一杯醇香之茶，或挥毫泼墨！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一边品茗，一边挥毫泼墨，茶则茶香入鼻，书法则提按顿挫、轻重急缓，或许就在此刻，你发现生活如此美好！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8" grpId="0" build="p"/>
      <p:bldP spid="9" grpId="0"/>
      <p:bldP spid="1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茶会设计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章节贰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8966" y="2500310"/>
            <a:ext cx="6832640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用分享的心态来喝这杯茶，人间的恩恩怨怨都会像片片茶叶一样，把芳香甘美溶化到洁净的淡水中，变成有益于优化彼此身心气质的醍醐甘露，人间的正气和气就会在把盏相敬中得到落实。</a:t>
            </a:r>
            <a:endParaRPr lang="zh-CN" altLang="en-US" sz="2400" b="0" i="0" dirty="0">
              <a:solidFill>
                <a:schemeClr val="accent4">
                  <a:lumMod val="75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99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5" grpId="0" bldLvl="0" autoUpdateAnimBg="0"/>
      <p:bldP spid="6" grpId="0" bldLvl="0" autoUpdateAnimBg="0"/>
      <p:bldP spid="7" grpId="0" animBg="1"/>
      <p:bldP spid="8" grpId="0"/>
      <p:bldP spid="9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1485" y="3061671"/>
            <a:ext cx="5880515" cy="37963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 </a:t>
            </a:r>
            <a:r>
              <a:rPr lang="en-US" altLang="zh-CN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动</a:t>
            </a:r>
            <a:endParaRPr lang="zh-CN" altLang="en-US" sz="8000" spc="-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JulesLove" panose="020B06030503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  <a:endParaRPr lang="zh-CN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20185334"/>
  <p:tag name="KSO_WM_UNIT_TYPE" val="d"/>
  <p:tag name="KSO_WM_UNIT_INDEX" val="1"/>
  <p:tag name="KSO_WM_UNIT_ID" val="diagram20185334_3*d*1"/>
  <p:tag name="KSO_WM_UNIT_LAYERLEVEL" val="1"/>
  <p:tag name="KSO_WM_UNIT_VALUE" val="1466*2085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2.xml><?xml version="1.0" encoding="utf-8"?>
<p:tagLst xmlns:p="http://schemas.openxmlformats.org/presentationml/2006/main">
  <p:tag name="KSO_WM_UNIT_VALUE" val="1622*162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04_1*d*1"/>
  <p:tag name="KSO_WM_TEMPLATE_CATEGORY" val="diagram"/>
  <p:tag name="KSO_WM_TEMPLATE_INDEX" val="20191304"/>
  <p:tag name="KSO_WM_UNIT_LAYERLEVEL" val="1"/>
  <p:tag name="KSO_WM_TAG_VERSION" val="1.0"/>
  <p:tag name="KSO_WM_BEAUTIFY_FLAG" val="#wm#"/>
  <p:tag name="KSO_WM_UNIT_ADJUSTLAYOUT_ID" val="17"/>
  <p:tag name="KSO_WM_UNIT_PICTURE_CLIP_FLAG" val="1"/>
  <p:tag name="KSO_WM_UNIT_COLOR_SCHEME_SHAPE_ID" val="17"/>
  <p:tag name="KSO_WM_UNIT_COLOR_SCHEME_PARENT_PAGE" val="0_1"/>
</p:tagLst>
</file>

<file path=ppt/tags/tag3.xml><?xml version="1.0" encoding="utf-8"?>
<p:tagLst xmlns:p="http://schemas.openxmlformats.org/presentationml/2006/main">
  <p:tag name="KSO_WM_UNIT_VALUE" val="1477*11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51_1*d*1"/>
  <p:tag name="KSO_WM_TEMPLATE_CATEGORY" val="diagram"/>
  <p:tag name="KSO_WM_TEMPLATE_INDEX" val="20191351"/>
  <p:tag name="KSO_WM_UNIT_LAYERLEVEL" val="1"/>
  <p:tag name="KSO_WM_TAG_VERSION" val="1.0"/>
  <p:tag name="KSO_WM_BEAUTIFY_FLAG" val="#wm#"/>
  <p:tag name="KSO_WM_UNIT_ADJUSTLAYOUT_ID" val="22"/>
  <p:tag name="KSO_WM_UNIT_PICTURE_CLIP_FLAG" val="1"/>
  <p:tag name="KSO_WM_UNIT_COLOR_SCHEME_SHAPE_ID" val="22"/>
  <p:tag name="KSO_WM_UNIT_COLOR_SCHEME_PARENT_PAGE" val="0_1"/>
</p:tagLst>
</file>

<file path=ppt/tags/tag4.xml><?xml version="1.0" encoding="utf-8"?>
<p:tagLst xmlns:p="http://schemas.openxmlformats.org/presentationml/2006/main">
  <p:tag name="KSO_WM_UNIT_VALUE" val="1116*83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54_1*d*1"/>
  <p:tag name="KSO_WM_TEMPLATE_CATEGORY" val="diagram"/>
  <p:tag name="KSO_WM_TEMPLATE_INDEX" val="20191354"/>
  <p:tag name="KSO_WM_UNIT_LAYERLEVEL" val="1"/>
  <p:tag name="KSO_WM_TAG_VERSION" val="1.0"/>
  <p:tag name="KSO_WM_BEAUTIFY_FLAG" val="#wm#"/>
  <p:tag name="KSO_WM_UNIT_ADJUSTLAYOUT_ID" val="11"/>
  <p:tag name="KSO_WM_UNIT_PICTURE_CLIP_FLAG" val="1"/>
  <p:tag name="KSO_WM_UNIT_COLOR_SCHEME_SHAPE_ID" val="11"/>
  <p:tag name="KSO_WM_UNIT_COLOR_SCHEME_PARENT_PAGE" val="0_1"/>
</p:tagLst>
</file>

<file path=ppt/tags/tag5.xml><?xml version="1.0" encoding="utf-8"?>
<p:tagLst xmlns:p="http://schemas.openxmlformats.org/presentationml/2006/main">
  <p:tag name="KSO_WM_UNIT_VALUE" val="1622*162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04_1*d*1"/>
  <p:tag name="KSO_WM_TEMPLATE_CATEGORY" val="diagram"/>
  <p:tag name="KSO_WM_TEMPLATE_INDEX" val="20191304"/>
  <p:tag name="KSO_WM_UNIT_LAYERLEVEL" val="1"/>
  <p:tag name="KSO_WM_TAG_VERSION" val="1.0"/>
  <p:tag name="KSO_WM_BEAUTIFY_FLAG" val="#wm#"/>
  <p:tag name="KSO_WM_UNIT_ADJUSTLAYOUT_ID" val="17"/>
  <p:tag name="KSO_WM_UNIT_PICTURE_CLIP_FLAG" val="1"/>
  <p:tag name="KSO_WM_UNIT_COLOR_SCHEME_SHAPE_ID" val="17"/>
  <p:tag name="KSO_WM_UNIT_COLOR_SCHEME_PARENT_PAGE" val="0_1"/>
</p:tagLst>
</file>

<file path=ppt/tags/tag6.xml><?xml version="1.0" encoding="utf-8"?>
<p:tagLst xmlns:p="http://schemas.openxmlformats.org/presentationml/2006/main">
  <p:tag name="REFSHAPE" val="639453572"/>
  <p:tag name="KSO_WM_UNIT_PLACING_PICTURE_USER_VIEWPORT" val="{&quot;height&quot;:9000,&quot;width&quot;:6750}"/>
</p:tagLst>
</file>

<file path=ppt/tags/tag7.xml><?xml version="1.0" encoding="utf-8"?>
<p:tagLst xmlns:p="http://schemas.openxmlformats.org/presentationml/2006/main">
  <p:tag name="KSO_WM_UNIT_TABLE_BEAUTIFY" val="smartTable{fc5959d9-0a8a-4a9d-85a1-b90457f1187d}"/>
</p:tagLst>
</file>

<file path=ppt/tags/tag8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4319</Words>
  <Application>WPS 演示</Application>
  <PresentationFormat>宽屏</PresentationFormat>
  <Paragraphs>713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7" baseType="lpstr">
      <vt:lpstr>Arial</vt:lpstr>
      <vt:lpstr>宋体</vt:lpstr>
      <vt:lpstr>Wingdings</vt:lpstr>
      <vt:lpstr>方正清刻本悦宋简体</vt:lpstr>
      <vt:lpstr>华文新魏</vt:lpstr>
      <vt:lpstr>华文楷体</vt:lpstr>
      <vt:lpstr>华文中宋</vt:lpstr>
      <vt:lpstr>JulesLove</vt:lpstr>
      <vt:lpstr>等线</vt:lpstr>
      <vt:lpstr>微软雅黑</vt:lpstr>
      <vt:lpstr>Arial Unicode MS</vt:lpstr>
      <vt:lpstr>等线 Light</vt:lpstr>
      <vt:lpstr>华文细黑</vt:lpstr>
      <vt:lpstr>Calibri</vt:lpstr>
      <vt:lpstr>方正粗黑宋简体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165</cp:revision>
  <dcterms:created xsi:type="dcterms:W3CDTF">2017-07-22T04:10:00Z</dcterms:created>
  <dcterms:modified xsi:type="dcterms:W3CDTF">2024-03-26T14:14:25Z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9F9DB9720E46488EABBBFD1E6B1BAC2A_13</vt:lpwstr>
  </property>
</Properties>
</file>