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4" r:id="rId3"/>
  </p:sldMasterIdLst>
  <p:notesMasterIdLst>
    <p:notesMasterId r:id="rId5"/>
  </p:notesMasterIdLst>
  <p:sldIdLst>
    <p:sldId id="257" r:id="rId4"/>
    <p:sldId id="258" r:id="rId6"/>
    <p:sldId id="259" r:id="rId7"/>
    <p:sldId id="260" r:id="rId8"/>
    <p:sldId id="300" r:id="rId9"/>
    <p:sldId id="301" r:id="rId10"/>
    <p:sldId id="302" r:id="rId11"/>
    <p:sldId id="303" r:id="rId12"/>
    <p:sldId id="304" r:id="rId13"/>
    <p:sldId id="306" r:id="rId14"/>
    <p:sldId id="305" r:id="rId15"/>
    <p:sldId id="307" r:id="rId16"/>
    <p:sldId id="308" r:id="rId17"/>
    <p:sldId id="309" r:id="rId18"/>
    <p:sldId id="310" r:id="rId19"/>
    <p:sldId id="312" r:id="rId20"/>
    <p:sldId id="311" r:id="rId21"/>
    <p:sldId id="314" r:id="rId22"/>
    <p:sldId id="313" r:id="rId23"/>
    <p:sldId id="315" r:id="rId24"/>
    <p:sldId id="316" r:id="rId25"/>
    <p:sldId id="319" r:id="rId26"/>
    <p:sldId id="317" r:id="rId27"/>
    <p:sldId id="320" r:id="rId28"/>
    <p:sldId id="321" r:id="rId29"/>
    <p:sldId id="318" r:id="rId30"/>
    <p:sldId id="322" r:id="rId31"/>
    <p:sldId id="323" r:id="rId32"/>
    <p:sldId id="324" r:id="rId33"/>
    <p:sldId id="327" r:id="rId34"/>
    <p:sldId id="326" r:id="rId35"/>
    <p:sldId id="328" r:id="rId36"/>
    <p:sldId id="329" r:id="rId37"/>
    <p:sldId id="331" r:id="rId38"/>
    <p:sldId id="330" r:id="rId39"/>
    <p:sldId id="332" r:id="rId40"/>
    <p:sldId id="334" r:id="rId41"/>
    <p:sldId id="333" r:id="rId42"/>
    <p:sldId id="336" r:id="rId43"/>
    <p:sldId id="335" r:id="rId44"/>
    <p:sldId id="337" r:id="rId45"/>
    <p:sldId id="298" r:id="rId46"/>
    <p:sldId id="299" r:id="rId47"/>
    <p:sldId id="342" r:id="rId48"/>
  </p:sldIdLst>
  <p:sldSz cx="12192000" cy="6858000"/>
  <p:notesSz cx="6858000" cy="9144000"/>
  <p:custDataLst>
    <p:tags r:id="rId5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FDFD"/>
    <a:srgbClr val="A3E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314" autoAdjust="0"/>
  </p:normalViewPr>
  <p:slideViewPr>
    <p:cSldViewPr snapToGrid="0" showGuides="1">
      <p:cViewPr varScale="1">
        <p:scale>
          <a:sx n="108" d="100"/>
          <a:sy n="108" d="100"/>
        </p:scale>
        <p:origin x="67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2" Type="http://schemas.openxmlformats.org/officeDocument/2006/relationships/tags" Target="tags/tag4.xml"/><Relationship Id="rId51" Type="http://schemas.openxmlformats.org/officeDocument/2006/relationships/tableStyles" Target="tableStyles.xml"/><Relationship Id="rId50" Type="http://schemas.openxmlformats.org/officeDocument/2006/relationships/viewProps" Target="viewProps.xml"/><Relationship Id="rId5" Type="http://schemas.openxmlformats.org/officeDocument/2006/relationships/notesMaster" Target="notesMasters/notesMaster1.xml"/><Relationship Id="rId49" Type="http://schemas.openxmlformats.org/officeDocument/2006/relationships/presProps" Target="presProps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0" Type="http://schemas.openxmlformats.org/officeDocument/2006/relationships/slide" Target="slides/slide36.xml"/><Relationship Id="rId4" Type="http://schemas.openxmlformats.org/officeDocument/2006/relationships/slide" Target="slides/slide1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BED16E-7802-4DF7-8CBF-121359AEBB7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693357-5F33-473C-8534-272EB50FB5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3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6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Rectangle 1027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fld id="{95423D17-53A0-4A71-9BCD-2128EC67E32B}" type="slidenum">
              <a:rPr lang="en-US" altLang="zh-CN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</a:fld>
            <a:endParaRPr lang="en-US" altLang="zh-CN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51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1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6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Rectangle 1027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fld id="{C865E756-5BBA-465C-ABAC-3B003B2A163C}" type="slidenum">
              <a:rPr lang="en-US" altLang="zh-CN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</a:fld>
            <a:endParaRPr lang="en-US" altLang="zh-CN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829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829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6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Rectangle 1027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fld id="{95423D17-53A0-4A71-9BCD-2128EC67E32B}" type="slidenum">
              <a:rPr lang="en-US" altLang="zh-CN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</a:fld>
            <a:endParaRPr lang="en-US" altLang="zh-CN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51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1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6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Rectangle 1027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fld id="{C147B302-869D-4CF1-B603-CC8FA458C98A}" type="slidenum">
              <a:rPr lang="en-US" altLang="zh-CN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</a:fld>
            <a:endParaRPr lang="en-US" altLang="zh-CN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04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04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6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Rectangle 1027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fld id="{09AB0025-1691-416D-96E3-DCB8291ED2D6}" type="slidenum">
              <a:rPr lang="en-US" altLang="zh-CN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</a:fld>
            <a:endParaRPr lang="en-US" altLang="zh-CN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84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84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93357-5F33-473C-8534-272EB50FB56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6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Rectangle 1027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fld id="{09AB0025-1691-416D-96E3-DCB8291ED2D6}" type="slidenum">
              <a:rPr lang="en-US" altLang="zh-CN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</a:fld>
            <a:endParaRPr lang="en-US" altLang="zh-CN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84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84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6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Rectangle 1027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fld id="{09AB0025-1691-416D-96E3-DCB8291ED2D6}" type="slidenum">
              <a:rPr lang="en-US" altLang="zh-CN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</a:fld>
            <a:endParaRPr lang="en-US" altLang="zh-CN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84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84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93357-5F33-473C-8534-272EB50FB56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6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Rectangle 1027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fld id="{09AB0025-1691-416D-96E3-DCB8291ED2D6}" type="slidenum">
              <a:rPr lang="en-US" altLang="zh-CN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</a:fld>
            <a:endParaRPr lang="en-US" altLang="zh-CN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84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84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6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Rectangle 1027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fld id="{09AB0025-1691-416D-96E3-DCB8291ED2D6}" type="slidenum">
              <a:rPr lang="en-US" altLang="zh-CN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</a:fld>
            <a:endParaRPr lang="en-US" altLang="zh-CN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84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84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332904" y="6525239"/>
            <a:ext cx="1224136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下载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http://www.1ppt.com/xiazai/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194852"/>
            <a:ext cx="8892209" cy="1663148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3.jpeg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19.png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1.jpeg"/><Relationship Id="rId1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7.png"/><Relationship Id="rId2" Type="http://schemas.openxmlformats.org/officeDocument/2006/relationships/image" Target="../media/image23.jpeg"/><Relationship Id="rId1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4.jpeg"/><Relationship Id="rId2" Type="http://schemas.openxmlformats.org/officeDocument/2006/relationships/image" Target="../media/image7.png"/><Relationship Id="rId1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9.png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0.jpeg"/><Relationship Id="rId1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1.jpeg"/><Relationship Id="rId1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2.jpeg"/><Relationship Id="rId1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3.jpeg"/><Relationship Id="rId1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4.jpeg"/><Relationship Id="rId1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5.jpeg"/><Relationship Id="rId1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6.jpeg"/><Relationship Id="rId1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7.jpeg"/><Relationship Id="rId1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7.jpeg"/><Relationship Id="rId1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0.jpeg"/><Relationship Id="rId1" Type="http://schemas.openxmlformats.org/officeDocument/2006/relationships/image" Target="../media/image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1.jpeg"/><Relationship Id="rId1" Type="http://schemas.openxmlformats.org/officeDocument/2006/relationships/image" Target="../media/image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2.png"/><Relationship Id="rId1" Type="http://schemas.openxmlformats.org/officeDocument/2006/relationships/image" Target="../media/image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4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15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4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0.jpeg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2705100" y="1868202"/>
            <a:ext cx="6781800" cy="1447800"/>
          </a:xfrm>
          <a:prstGeom prst="rect">
            <a:avLst/>
          </a:prstGeom>
          <a:effectLst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8400" b="1" kern="0" dirty="0">
                <a:solidFill>
                  <a:srgbClr val="0070C0"/>
                </a:solidFill>
                <a:latin typeface="+mn-lt"/>
                <a:ea typeface="+mn-ea"/>
                <a:cs typeface="+mn-ea"/>
                <a:sym typeface="+mn-lt"/>
              </a:rPr>
              <a:t>演讲</a:t>
            </a:r>
            <a:r>
              <a:rPr lang="zh-CN" altLang="en-US" sz="8400" b="1" kern="0" dirty="0" smtClean="0">
                <a:solidFill>
                  <a:srgbClr val="0070C0"/>
                </a:solidFill>
                <a:latin typeface="+mn-lt"/>
                <a:ea typeface="+mn-ea"/>
                <a:cs typeface="+mn-ea"/>
                <a:sym typeface="+mn-lt"/>
              </a:rPr>
              <a:t>技巧培训</a:t>
            </a:r>
            <a:endParaRPr lang="zh-CN" altLang="en-US" sz="8400" b="1" kern="0" dirty="0">
              <a:solidFill>
                <a:srgbClr val="0070C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矩形: 圆角 14"/>
          <p:cNvSpPr/>
          <p:nvPr/>
        </p:nvSpPr>
        <p:spPr bwMode="auto">
          <a:xfrm>
            <a:off x="2939988" y="3339666"/>
            <a:ext cx="6312024" cy="52520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0" scaled="1"/>
            <a:tileRect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b"/>
          <a:lstStyle/>
          <a:p>
            <a:pPr algn="ctr" eaLnBrk="1" hangingPunct="1">
              <a:defRPr/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PRESENTATION SKILLS TRAINING PPT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063332" y="4281488"/>
            <a:ext cx="2084070" cy="9220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汇报人</a:t>
            </a:r>
            <a:r>
              <a:rPr lang="zh-CN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：</a:t>
            </a:r>
            <a:r>
              <a:rPr lang="en-US" altLang="zh-CN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PPTying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时间：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20XX.01.01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 rot="16200000">
            <a:off x="8965653" y="-117072"/>
            <a:ext cx="3109274" cy="334341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3864868"/>
            <a:ext cx="2993132" cy="2993132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603802" y="689101"/>
            <a:ext cx="1335314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zh-CN" sz="28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LOGO</a:t>
            </a:r>
            <a:endParaRPr lang="zh-CN" altLang="en-US" sz="2800" kern="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763000" y="3429000"/>
            <a:ext cx="3429000" cy="3429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763610" y="408714"/>
            <a:ext cx="4664781" cy="576000"/>
          </a:xfrm>
          <a:prstGeom prst="rect">
            <a:avLst/>
          </a:prstGeom>
          <a:effectLst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dirty="0">
                <a:gradFill>
                  <a:gsLst>
                    <a:gs pos="0">
                      <a:srgbClr val="0070C0"/>
                    </a:gs>
                    <a:gs pos="75000">
                      <a:srgbClr val="00B0F0"/>
                    </a:gs>
                    <a:gs pos="100000">
                      <a:srgbClr val="A3E7FF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演讲内容组织技巧（一）</a:t>
            </a:r>
            <a:endParaRPr lang="zh-CN" altLang="en-US" sz="3200" dirty="0">
              <a:gradFill>
                <a:gsLst>
                  <a:gs pos="0">
                    <a:srgbClr val="0070C0"/>
                  </a:gs>
                  <a:gs pos="75000">
                    <a:srgbClr val="00B0F0"/>
                  </a:gs>
                  <a:gs pos="100000">
                    <a:srgbClr val="A3E7FF"/>
                  </a:gs>
                </a:gsLst>
                <a:lin ang="5400000" scaled="0"/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 flipH="1" flipV="1">
            <a:off x="0" y="0"/>
            <a:ext cx="1418027" cy="1524813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10773973" y="5333187"/>
            <a:ext cx="1418027" cy="1524813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633273" y="1658655"/>
            <a:ext cx="3601336" cy="576000"/>
          </a:xfrm>
          <a:prstGeom prst="rect">
            <a:avLst/>
          </a:prstGeom>
          <a:effectLst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800" dirty="0">
                <a:gradFill>
                  <a:gsLst>
                    <a:gs pos="0">
                      <a:srgbClr val="0070C0"/>
                    </a:gs>
                    <a:gs pos="75000">
                      <a:srgbClr val="00B0F0"/>
                    </a:gs>
                    <a:gs pos="100000">
                      <a:srgbClr val="A3E7FF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Weaving </a:t>
            </a:r>
            <a:r>
              <a:rPr lang="zh-CN" altLang="en-US" sz="2800" dirty="0">
                <a:gradFill>
                  <a:gsLst>
                    <a:gs pos="0">
                      <a:srgbClr val="0070C0"/>
                    </a:gs>
                    <a:gs pos="75000">
                      <a:srgbClr val="00B0F0"/>
                    </a:gs>
                    <a:gs pos="100000">
                      <a:srgbClr val="A3E7FF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：联系技巧</a:t>
            </a:r>
            <a:endParaRPr lang="zh-CN" altLang="en-US" sz="2800" dirty="0">
              <a:gradFill>
                <a:gsLst>
                  <a:gs pos="0">
                    <a:srgbClr val="0070C0"/>
                  </a:gs>
                  <a:gs pos="75000">
                    <a:srgbClr val="00B0F0"/>
                  </a:gs>
                  <a:gs pos="100000">
                    <a:srgbClr val="A3E7FF"/>
                  </a:gs>
                </a:gsLst>
                <a:lin ang="5400000" scaled="0"/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54" name="图片 53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099641" y="2712080"/>
            <a:ext cx="2555310" cy="1563260"/>
          </a:xfrm>
          <a:prstGeom prst="rect">
            <a:avLst/>
          </a:prstGeom>
        </p:spPr>
      </p:pic>
      <p:pic>
        <p:nvPicPr>
          <p:cNvPr id="55" name="图片 5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780435" y="2712080"/>
            <a:ext cx="2555310" cy="1563260"/>
          </a:xfrm>
          <a:prstGeom prst="rect">
            <a:avLst/>
          </a:prstGeom>
        </p:spPr>
      </p:pic>
      <p:sp>
        <p:nvSpPr>
          <p:cNvPr id="56" name="流程图: 延期 55"/>
          <p:cNvSpPr/>
          <p:nvPr/>
        </p:nvSpPr>
        <p:spPr>
          <a:xfrm rot="5400000">
            <a:off x="8807048" y="4224669"/>
            <a:ext cx="2057452" cy="2555309"/>
          </a:xfrm>
          <a:prstGeom prst="flowChartDelay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7" name="流程图: 延期 56"/>
          <p:cNvSpPr/>
          <p:nvPr/>
        </p:nvSpPr>
        <p:spPr>
          <a:xfrm rot="5400000">
            <a:off x="5029364" y="4235654"/>
            <a:ext cx="2057452" cy="2555309"/>
          </a:xfrm>
          <a:prstGeom prst="flowChartDelay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8" name="流程图: 延期 57"/>
          <p:cNvSpPr/>
          <p:nvPr/>
        </p:nvSpPr>
        <p:spPr>
          <a:xfrm rot="5400000">
            <a:off x="1348570" y="4224668"/>
            <a:ext cx="2057452" cy="2555309"/>
          </a:xfrm>
          <a:prstGeom prst="flowChartDelay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1571214" y="4515986"/>
            <a:ext cx="161216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700" dirty="0" smtClean="0">
                <a:solidFill>
                  <a:schemeClr val="bg1"/>
                </a:solidFill>
                <a:cs typeface="+mn-ea"/>
                <a:sym typeface="+mn-lt"/>
              </a:rPr>
              <a:t>联系其他内容</a:t>
            </a:r>
            <a:endParaRPr lang="zh-CN" altLang="en-US" sz="17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1214618" y="5476520"/>
            <a:ext cx="23253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 smtClean="0">
                <a:solidFill>
                  <a:schemeClr val="bg1"/>
                </a:solidFill>
                <a:cs typeface="+mn-ea"/>
                <a:sym typeface="+mn-lt"/>
              </a:rPr>
              <a:t>——</a:t>
            </a: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联系演讲前后或演讲外的内容 </a:t>
            </a:r>
            <a:endParaRPr lang="en-US" altLang="zh-CN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61" name="直接连接符 60"/>
          <p:cNvCxnSpPr/>
          <p:nvPr/>
        </p:nvCxnSpPr>
        <p:spPr>
          <a:xfrm>
            <a:off x="2197296" y="5203534"/>
            <a:ext cx="360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文本框 61"/>
          <p:cNvSpPr txBox="1"/>
          <p:nvPr/>
        </p:nvSpPr>
        <p:spPr>
          <a:xfrm>
            <a:off x="5252008" y="4515986"/>
            <a:ext cx="161216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700" dirty="0">
                <a:solidFill>
                  <a:schemeClr val="bg1"/>
                </a:solidFill>
                <a:cs typeface="+mn-ea"/>
                <a:sym typeface="+mn-lt"/>
              </a:rPr>
              <a:t>联系自身或听众经历</a:t>
            </a:r>
            <a:endParaRPr lang="zh-CN" altLang="en-US" sz="17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4895412" y="5476520"/>
            <a:ext cx="23253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——</a:t>
            </a: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联系自身或听众经历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64" name="直接连接符 63"/>
          <p:cNvCxnSpPr/>
          <p:nvPr/>
        </p:nvCxnSpPr>
        <p:spPr>
          <a:xfrm>
            <a:off x="5878090" y="5203534"/>
            <a:ext cx="360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文本框 64"/>
          <p:cNvSpPr txBox="1"/>
          <p:nvPr/>
        </p:nvSpPr>
        <p:spPr>
          <a:xfrm>
            <a:off x="9029692" y="4515986"/>
            <a:ext cx="161216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700" dirty="0">
                <a:solidFill>
                  <a:schemeClr val="bg1"/>
                </a:solidFill>
                <a:cs typeface="+mn-ea"/>
                <a:sym typeface="+mn-lt"/>
              </a:rPr>
              <a:t>联系听众的兴趣和需求</a:t>
            </a:r>
            <a:endParaRPr lang="zh-CN" altLang="en-US" sz="17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8673096" y="5476520"/>
            <a:ext cx="23253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——</a:t>
            </a: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联系听众的兴趣和需求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67" name="直接连接符 66"/>
          <p:cNvCxnSpPr/>
          <p:nvPr/>
        </p:nvCxnSpPr>
        <p:spPr>
          <a:xfrm>
            <a:off x="9655774" y="5203534"/>
            <a:ext cx="360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" name="图片 67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558119" y="2712080"/>
            <a:ext cx="2555310" cy="15632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500"/>
                            </p:stCondLst>
                            <p:childTnLst>
                              <p:par>
                                <p:cTn id="6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500"/>
                            </p:stCondLst>
                            <p:childTnLst>
                              <p:par>
                                <p:cTn id="7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9000"/>
                            </p:stCondLst>
                            <p:childTnLst>
                              <p:par>
                                <p:cTn id="7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  <p:bldP spid="56" grpId="0" animBg="1"/>
      <p:bldP spid="57" grpId="0" animBg="1"/>
      <p:bldP spid="58" grpId="0" animBg="1"/>
      <p:bldP spid="59" grpId="0"/>
      <p:bldP spid="60" grpId="0"/>
      <p:bldP spid="62" grpId="0"/>
      <p:bldP spid="63" grpId="0"/>
      <p:bldP spid="65" grpId="0"/>
      <p:bldP spid="6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/>
          <p:cNvSpPr txBox="1"/>
          <p:nvPr/>
        </p:nvSpPr>
        <p:spPr>
          <a:xfrm>
            <a:off x="10951773" y="6690339"/>
            <a:ext cx="1224136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下载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http://www.1ppt.com/xiazai/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763610" y="408714"/>
            <a:ext cx="4664781" cy="576000"/>
          </a:xfrm>
          <a:prstGeom prst="rect">
            <a:avLst/>
          </a:prstGeom>
          <a:effectLst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dirty="0">
                <a:gradFill>
                  <a:gsLst>
                    <a:gs pos="0">
                      <a:srgbClr val="0070C0"/>
                    </a:gs>
                    <a:gs pos="75000">
                      <a:srgbClr val="00B0F0"/>
                    </a:gs>
                    <a:gs pos="100000">
                      <a:srgbClr val="A3E7FF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演讲内容组织技巧（三）</a:t>
            </a:r>
            <a:endParaRPr lang="zh-CN" altLang="en-US" sz="3200" dirty="0">
              <a:gradFill>
                <a:gsLst>
                  <a:gs pos="0">
                    <a:srgbClr val="0070C0"/>
                  </a:gs>
                  <a:gs pos="75000">
                    <a:srgbClr val="00B0F0"/>
                  </a:gs>
                  <a:gs pos="100000">
                    <a:srgbClr val="A3E7FF"/>
                  </a:gs>
                </a:gsLst>
                <a:lin ang="5400000" scaled="0"/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 flipH="1" flipV="1">
            <a:off x="0" y="0"/>
            <a:ext cx="1418027" cy="1524813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10773973" y="5333187"/>
            <a:ext cx="1418027" cy="1524813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1030988" y="2026208"/>
            <a:ext cx="4819394" cy="461665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marL="0" indent="0" eaLnBrk="1" hangingPunct="1">
              <a:buClr>
                <a:srgbClr val="1606E8"/>
              </a:buClr>
              <a:buNone/>
              <a:defRPr/>
            </a:pPr>
            <a:r>
              <a:rPr lang="zh-CN" altLang="en-US" sz="2400" dirty="0">
                <a:solidFill>
                  <a:srgbClr val="0070C0"/>
                </a:solidFill>
                <a:cs typeface="+mn-ea"/>
                <a:sym typeface="+mn-lt"/>
              </a:rPr>
              <a:t>益处说明：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特点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——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优点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——</a:t>
            </a:r>
            <a:r>
              <a:rPr lang="zh-CN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益处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595342" y="3025253"/>
            <a:ext cx="4819394" cy="461665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marL="0" indent="0" eaLnBrk="1" hangingPunct="1">
              <a:buClr>
                <a:srgbClr val="1606E8"/>
              </a:buClr>
              <a:buNone/>
              <a:defRPr/>
            </a:pPr>
            <a:r>
              <a:rPr lang="zh-CN" altLang="en-US" sz="2400" dirty="0">
                <a:solidFill>
                  <a:srgbClr val="0070C0"/>
                </a:solidFill>
                <a:cs typeface="+mn-ea"/>
                <a:sym typeface="+mn-lt"/>
              </a:rPr>
              <a:t>例证：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给予事实或例子来证明你的观点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335360" y="4024298"/>
            <a:ext cx="50793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eaLnBrk="1" hangingPunct="1">
              <a:buClr>
                <a:srgbClr val="1606E8"/>
              </a:buClr>
              <a:buNone/>
              <a:defRPr/>
            </a:pPr>
            <a:r>
              <a:rPr lang="zh-CN" altLang="en-US" sz="2400" dirty="0">
                <a:solidFill>
                  <a:srgbClr val="0070C0"/>
                </a:solidFill>
                <a:cs typeface="+mn-ea"/>
                <a:sym typeface="+mn-lt"/>
              </a:rPr>
              <a:t>引证：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引用数据、图表或权威的话来证明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5720029" y="1345910"/>
            <a:ext cx="5176055" cy="4819394"/>
            <a:chOff x="5720029" y="1345910"/>
            <a:chExt cx="5176055" cy="4819394"/>
          </a:xfrm>
        </p:grpSpPr>
        <p:grpSp>
          <p:nvGrpSpPr>
            <p:cNvPr id="26" name="组合 25"/>
            <p:cNvGrpSpPr/>
            <p:nvPr/>
          </p:nvGrpSpPr>
          <p:grpSpPr>
            <a:xfrm flipH="1">
              <a:off x="7183588" y="2480484"/>
              <a:ext cx="2412488" cy="2412488"/>
              <a:chOff x="1199456" y="2222756"/>
              <a:chExt cx="2412488" cy="2412488"/>
            </a:xfrm>
          </p:grpSpPr>
          <p:sp>
            <p:nvSpPr>
              <p:cNvPr id="45" name="椭圆 44"/>
              <p:cNvSpPr/>
              <p:nvPr/>
            </p:nvSpPr>
            <p:spPr bwMode="auto">
              <a:xfrm>
                <a:off x="1199456" y="2222756"/>
                <a:ext cx="2412488" cy="2412488"/>
              </a:xfrm>
              <a:prstGeom prst="ellipse">
                <a:avLst/>
              </a:prstGeom>
              <a:gradFill flip="none" rotWithShape="1">
                <a:gsLst>
                  <a:gs pos="0">
                    <a:srgbClr val="00B0F0">
                      <a:shade val="30000"/>
                      <a:satMod val="115000"/>
                    </a:srgbClr>
                  </a:gs>
                  <a:gs pos="50000">
                    <a:srgbClr val="00B0F0">
                      <a:shade val="67500"/>
                      <a:satMod val="115000"/>
                    </a:srgbClr>
                  </a:gs>
                  <a:gs pos="100000">
                    <a:srgbClr val="00B0F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b" anchorCtr="0" compatLnSpc="1"/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1" lang="zh-CN" alt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cs typeface="+mn-ea"/>
                  <a:sym typeface="+mn-lt"/>
                </a:endParaRPr>
              </a:p>
            </p:txBody>
          </p:sp>
          <p:sp>
            <p:nvSpPr>
              <p:cNvPr id="46" name="文本框 45"/>
              <p:cNvSpPr txBox="1"/>
              <p:nvPr/>
            </p:nvSpPr>
            <p:spPr>
              <a:xfrm>
                <a:off x="1242795" y="2965997"/>
                <a:ext cx="2325810" cy="10302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eaLnBrk="1" hangingPunct="1">
                  <a:lnSpc>
                    <a:spcPct val="130000"/>
                  </a:lnSpc>
                  <a:buClr>
                    <a:srgbClr val="1606E8"/>
                  </a:buClr>
                  <a:buFont typeface="Monotype Sorts" pitchFamily="2" charset="2"/>
                  <a:buNone/>
                  <a:defRPr/>
                </a:pPr>
                <a:r>
                  <a:rPr lang="en-US" altLang="zh-CN" b="1" dirty="0">
                    <a:solidFill>
                      <a:schemeClr val="bg1"/>
                    </a:solidFill>
                    <a:cs typeface="+mn-ea"/>
                    <a:sym typeface="+mn-lt"/>
                  </a:rPr>
                  <a:t>Adding Support</a:t>
                </a:r>
                <a:endParaRPr lang="en-US" altLang="zh-CN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  <a:p>
                <a:pPr algn="ctr" eaLnBrk="1" hangingPunct="1">
                  <a:lnSpc>
                    <a:spcPct val="130000"/>
                  </a:lnSpc>
                  <a:buClr>
                    <a:srgbClr val="1606E8"/>
                  </a:buClr>
                  <a:buFont typeface="Monotype Sorts" pitchFamily="2" charset="2"/>
                  <a:buNone/>
                  <a:defRPr/>
                </a:pPr>
                <a:r>
                  <a:rPr lang="zh-CN" altLang="en-US" sz="32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论证技巧</a:t>
                </a:r>
                <a:endParaRPr lang="zh-CN" altLang="en-US" sz="32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7" name="弧形 26"/>
            <p:cNvSpPr/>
            <p:nvPr/>
          </p:nvSpPr>
          <p:spPr bwMode="auto">
            <a:xfrm flipH="1">
              <a:off x="6076690" y="1345910"/>
              <a:ext cx="4819394" cy="4819394"/>
            </a:xfrm>
            <a:prstGeom prst="arc">
              <a:avLst>
                <a:gd name="adj1" fmla="val 18148456"/>
                <a:gd name="adj2" fmla="val 3462795"/>
              </a:avLst>
            </a:prstGeom>
            <a:noFill/>
            <a:ln w="127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+mn-ea"/>
                <a:sym typeface="+mn-lt"/>
              </a:endParaRPr>
            </a:p>
          </p:txBody>
        </p:sp>
        <p:grpSp>
          <p:nvGrpSpPr>
            <p:cNvPr id="28" name="组合 27"/>
            <p:cNvGrpSpPr/>
            <p:nvPr/>
          </p:nvGrpSpPr>
          <p:grpSpPr>
            <a:xfrm flipH="1">
              <a:off x="6155675" y="1919403"/>
              <a:ext cx="675274" cy="675274"/>
              <a:chOff x="4246195" y="1728776"/>
              <a:chExt cx="675274" cy="675274"/>
            </a:xfrm>
          </p:grpSpPr>
          <p:sp>
            <p:nvSpPr>
              <p:cNvPr id="43" name="椭圆 42"/>
              <p:cNvSpPr/>
              <p:nvPr/>
            </p:nvSpPr>
            <p:spPr bwMode="auto">
              <a:xfrm>
                <a:off x="4246195" y="1728776"/>
                <a:ext cx="675274" cy="675274"/>
              </a:xfrm>
              <a:prstGeom prst="ellipse">
                <a:avLst/>
              </a:prstGeom>
              <a:solidFill>
                <a:srgbClr val="0070C0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b" anchorCtr="0" compatLnSpc="1"/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1" lang="zh-CN" altLang="en-US" sz="20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cs typeface="+mn-ea"/>
                  <a:sym typeface="+mn-lt"/>
                </a:endParaRPr>
              </a:p>
            </p:txBody>
          </p:sp>
          <p:sp>
            <p:nvSpPr>
              <p:cNvPr id="44" name="文本框 43"/>
              <p:cNvSpPr txBox="1"/>
              <p:nvPr/>
            </p:nvSpPr>
            <p:spPr>
              <a:xfrm>
                <a:off x="4257261" y="1835581"/>
                <a:ext cx="65314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kumimoji="1" lang="en-US" altLang="zh-CN" sz="24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cs typeface="+mn-ea"/>
                    <a:sym typeface="+mn-lt"/>
                  </a:rPr>
                  <a:t>01</a:t>
                </a:r>
                <a:endParaRPr kumimoji="1" lang="zh-CN" alt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cs typeface="+mn-ea"/>
                  <a:sym typeface="+mn-lt"/>
                </a:endParaRPr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 flipH="1">
              <a:off x="5720029" y="2918448"/>
              <a:ext cx="675274" cy="675274"/>
              <a:chOff x="4246195" y="1728776"/>
              <a:chExt cx="675274" cy="675274"/>
            </a:xfrm>
          </p:grpSpPr>
          <p:sp>
            <p:nvSpPr>
              <p:cNvPr id="41" name="椭圆 40"/>
              <p:cNvSpPr/>
              <p:nvPr/>
            </p:nvSpPr>
            <p:spPr bwMode="auto">
              <a:xfrm>
                <a:off x="4246195" y="1728776"/>
                <a:ext cx="675274" cy="675274"/>
              </a:xfrm>
              <a:prstGeom prst="ellipse">
                <a:avLst/>
              </a:prstGeom>
              <a:solidFill>
                <a:srgbClr val="0070C0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b" anchorCtr="0" compatLnSpc="1"/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1" lang="zh-CN" altLang="en-US" sz="20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cs typeface="+mn-ea"/>
                  <a:sym typeface="+mn-lt"/>
                </a:endParaRPr>
              </a:p>
            </p:txBody>
          </p:sp>
          <p:sp>
            <p:nvSpPr>
              <p:cNvPr id="42" name="文本框 41"/>
              <p:cNvSpPr txBox="1"/>
              <p:nvPr/>
            </p:nvSpPr>
            <p:spPr>
              <a:xfrm>
                <a:off x="4257261" y="1835581"/>
                <a:ext cx="65314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kumimoji="1" lang="en-US" altLang="zh-CN" sz="24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cs typeface="+mn-ea"/>
                    <a:sym typeface="+mn-lt"/>
                  </a:rPr>
                  <a:t>02</a:t>
                </a:r>
                <a:endParaRPr kumimoji="1" lang="zh-CN" alt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cs typeface="+mn-ea"/>
                  <a:sym typeface="+mn-lt"/>
                </a:endParaRPr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 flipH="1">
              <a:off x="5720029" y="3917493"/>
              <a:ext cx="675274" cy="675274"/>
              <a:chOff x="4246195" y="1728776"/>
              <a:chExt cx="675274" cy="675274"/>
            </a:xfrm>
          </p:grpSpPr>
          <p:sp>
            <p:nvSpPr>
              <p:cNvPr id="39" name="椭圆 38"/>
              <p:cNvSpPr/>
              <p:nvPr/>
            </p:nvSpPr>
            <p:spPr bwMode="auto">
              <a:xfrm>
                <a:off x="4246195" y="1728776"/>
                <a:ext cx="675274" cy="675274"/>
              </a:xfrm>
              <a:prstGeom prst="ellipse">
                <a:avLst/>
              </a:prstGeom>
              <a:solidFill>
                <a:srgbClr val="0070C0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b" anchorCtr="0" compatLnSpc="1"/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1" lang="zh-CN" altLang="en-US" sz="20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cs typeface="+mn-ea"/>
                  <a:sym typeface="+mn-lt"/>
                </a:endParaRPr>
              </a:p>
            </p:txBody>
          </p:sp>
          <p:sp>
            <p:nvSpPr>
              <p:cNvPr id="40" name="文本框 39"/>
              <p:cNvSpPr txBox="1"/>
              <p:nvPr/>
            </p:nvSpPr>
            <p:spPr>
              <a:xfrm>
                <a:off x="4257261" y="1835581"/>
                <a:ext cx="65314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kumimoji="1" lang="en-US" altLang="zh-CN" sz="24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cs typeface="+mn-ea"/>
                    <a:sym typeface="+mn-lt"/>
                  </a:rPr>
                  <a:t>03</a:t>
                </a:r>
                <a:endParaRPr kumimoji="1" lang="zh-CN" alt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cs typeface="+mn-ea"/>
                  <a:sym typeface="+mn-lt"/>
                </a:endParaRPr>
              </a:p>
            </p:txBody>
          </p:sp>
        </p:grpSp>
        <p:grpSp>
          <p:nvGrpSpPr>
            <p:cNvPr id="35" name="组合 34"/>
            <p:cNvGrpSpPr/>
            <p:nvPr/>
          </p:nvGrpSpPr>
          <p:grpSpPr>
            <a:xfrm flipH="1">
              <a:off x="6199633" y="4916537"/>
              <a:ext cx="675274" cy="675274"/>
              <a:chOff x="4246195" y="1728776"/>
              <a:chExt cx="675274" cy="675274"/>
            </a:xfrm>
          </p:grpSpPr>
          <p:sp>
            <p:nvSpPr>
              <p:cNvPr id="37" name="椭圆 36"/>
              <p:cNvSpPr/>
              <p:nvPr/>
            </p:nvSpPr>
            <p:spPr bwMode="auto">
              <a:xfrm>
                <a:off x="4246195" y="1728776"/>
                <a:ext cx="675274" cy="675274"/>
              </a:xfrm>
              <a:prstGeom prst="ellipse">
                <a:avLst/>
              </a:prstGeom>
              <a:solidFill>
                <a:srgbClr val="0070C0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b" anchorCtr="0" compatLnSpc="1"/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1" lang="zh-CN" altLang="en-US" sz="20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cs typeface="+mn-ea"/>
                  <a:sym typeface="+mn-lt"/>
                </a:endParaRPr>
              </a:p>
            </p:txBody>
          </p:sp>
          <p:sp>
            <p:nvSpPr>
              <p:cNvPr id="38" name="文本框 37"/>
              <p:cNvSpPr txBox="1"/>
              <p:nvPr/>
            </p:nvSpPr>
            <p:spPr>
              <a:xfrm>
                <a:off x="4257261" y="1835581"/>
                <a:ext cx="65314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kumimoji="1" lang="en-US" altLang="zh-CN" sz="24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cs typeface="+mn-ea"/>
                    <a:sym typeface="+mn-lt"/>
                  </a:rPr>
                  <a:t>04</a:t>
                </a:r>
                <a:endParaRPr kumimoji="1" lang="zh-CN" alt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cs typeface="+mn-ea"/>
                  <a:sym typeface="+mn-lt"/>
                </a:endParaRPr>
              </a:p>
            </p:txBody>
          </p:sp>
        </p:grpSp>
      </p:grpSp>
      <p:sp>
        <p:nvSpPr>
          <p:cNvPr id="36" name="文本框 35"/>
          <p:cNvSpPr txBox="1"/>
          <p:nvPr/>
        </p:nvSpPr>
        <p:spPr>
          <a:xfrm>
            <a:off x="814964" y="5023342"/>
            <a:ext cx="50793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eaLnBrk="1" hangingPunct="1">
              <a:buClr>
                <a:srgbClr val="1606E8"/>
              </a:buClr>
              <a:buNone/>
              <a:defRPr/>
            </a:pPr>
            <a:r>
              <a:rPr lang="zh-CN" altLang="en-US" sz="2400" dirty="0">
                <a:solidFill>
                  <a:srgbClr val="0070C0"/>
                </a:solidFill>
                <a:cs typeface="+mn-ea"/>
                <a:sym typeface="+mn-lt"/>
              </a:rPr>
              <a:t>类比：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用比喻、拟人等来说明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9" grpId="0"/>
      <p:bldP spid="31" grpId="0"/>
      <p:bldP spid="34" grpId="0"/>
      <p:bldP spid="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763610" y="408714"/>
            <a:ext cx="4664781" cy="576000"/>
          </a:xfrm>
          <a:prstGeom prst="rect">
            <a:avLst/>
          </a:prstGeom>
          <a:effectLst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dirty="0">
                <a:gradFill>
                  <a:gsLst>
                    <a:gs pos="0">
                      <a:srgbClr val="0070C0"/>
                    </a:gs>
                    <a:gs pos="75000">
                      <a:srgbClr val="00B0F0"/>
                    </a:gs>
                    <a:gs pos="100000">
                      <a:srgbClr val="A3E7FF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演讲内容组织技巧（四）</a:t>
            </a:r>
            <a:endParaRPr lang="zh-CN" altLang="en-US" sz="3200" dirty="0">
              <a:gradFill>
                <a:gsLst>
                  <a:gs pos="0">
                    <a:srgbClr val="0070C0"/>
                  </a:gs>
                  <a:gs pos="75000">
                    <a:srgbClr val="00B0F0"/>
                  </a:gs>
                  <a:gs pos="100000">
                    <a:srgbClr val="A3E7FF"/>
                  </a:gs>
                </a:gsLst>
                <a:lin ang="5400000" scaled="0"/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 flipH="1" flipV="1">
            <a:off x="0" y="0"/>
            <a:ext cx="1418027" cy="1524813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10773973" y="5333187"/>
            <a:ext cx="1418027" cy="1524813"/>
          </a:xfrm>
          <a:prstGeom prst="rect">
            <a:avLst/>
          </a:prstGeom>
        </p:spPr>
      </p:pic>
      <p:sp>
        <p:nvSpPr>
          <p:cNvPr id="5" name="TextBox 136"/>
          <p:cNvSpPr txBox="1"/>
          <p:nvPr/>
        </p:nvSpPr>
        <p:spPr>
          <a:xfrm>
            <a:off x="1689420" y="2147395"/>
            <a:ext cx="103105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2200" b="1" dirty="0" smtClean="0">
                <a:solidFill>
                  <a:srgbClr val="0070C0"/>
                </a:solidFill>
                <a:cs typeface="+mn-ea"/>
                <a:sym typeface="+mn-lt"/>
              </a:rPr>
              <a:t>口语化</a:t>
            </a:r>
            <a:endParaRPr lang="zh-CN" altLang="en-US" sz="2200" b="1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sp>
        <p:nvSpPr>
          <p:cNvPr id="6" name="TextBox 137"/>
          <p:cNvSpPr txBox="1"/>
          <p:nvPr/>
        </p:nvSpPr>
        <p:spPr>
          <a:xfrm>
            <a:off x="1693715" y="2461410"/>
            <a:ext cx="3289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用自己熟悉的话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TextBox 144"/>
          <p:cNvSpPr txBox="1"/>
          <p:nvPr/>
        </p:nvSpPr>
        <p:spPr>
          <a:xfrm>
            <a:off x="1689420" y="3482379"/>
            <a:ext cx="103105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2200" b="1" dirty="0" smtClean="0">
                <a:solidFill>
                  <a:srgbClr val="0070C0"/>
                </a:solidFill>
                <a:cs typeface="+mn-ea"/>
                <a:sym typeface="+mn-lt"/>
              </a:rPr>
              <a:t>问题化</a:t>
            </a:r>
            <a:endParaRPr lang="zh-CN" altLang="en-US" sz="2200" b="1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sp>
        <p:nvSpPr>
          <p:cNvPr id="9" name="TextBox 145"/>
          <p:cNvSpPr txBox="1"/>
          <p:nvPr/>
        </p:nvSpPr>
        <p:spPr>
          <a:xfrm>
            <a:off x="1693715" y="3796394"/>
            <a:ext cx="3289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把重点转换成问题，书面和口头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TextBox 146"/>
          <p:cNvSpPr txBox="1"/>
          <p:nvPr/>
        </p:nvSpPr>
        <p:spPr>
          <a:xfrm>
            <a:off x="1689420" y="4851392"/>
            <a:ext cx="103105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2200" b="1" dirty="0" smtClean="0">
                <a:solidFill>
                  <a:srgbClr val="0070C0"/>
                </a:solidFill>
                <a:cs typeface="+mn-ea"/>
                <a:sym typeface="+mn-lt"/>
              </a:rPr>
              <a:t>细节化</a:t>
            </a:r>
            <a:endParaRPr lang="zh-CN" altLang="en-US" sz="2200" b="1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sp>
        <p:nvSpPr>
          <p:cNvPr id="11" name="TextBox 147"/>
          <p:cNvSpPr txBox="1"/>
          <p:nvPr/>
        </p:nvSpPr>
        <p:spPr>
          <a:xfrm>
            <a:off x="1693715" y="5165408"/>
            <a:ext cx="3289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多用动词，描绘细节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TextBox 136"/>
          <p:cNvSpPr txBox="1"/>
          <p:nvPr/>
        </p:nvSpPr>
        <p:spPr>
          <a:xfrm>
            <a:off x="9424930" y="2147395"/>
            <a:ext cx="103105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2200" b="1" dirty="0" smtClean="0">
                <a:solidFill>
                  <a:srgbClr val="0070C0"/>
                </a:solidFill>
                <a:cs typeface="+mn-ea"/>
                <a:sym typeface="+mn-lt"/>
              </a:rPr>
              <a:t>戏剧化</a:t>
            </a:r>
            <a:endParaRPr lang="zh-CN" altLang="en-US" sz="2200" b="1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sp>
        <p:nvSpPr>
          <p:cNvPr id="13" name="TextBox 137"/>
          <p:cNvSpPr txBox="1"/>
          <p:nvPr/>
        </p:nvSpPr>
        <p:spPr>
          <a:xfrm>
            <a:off x="7166848" y="2461410"/>
            <a:ext cx="3289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使用对话，模拟当时场景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TextBox 144"/>
          <p:cNvSpPr txBox="1"/>
          <p:nvPr/>
        </p:nvSpPr>
        <p:spPr>
          <a:xfrm>
            <a:off x="9424930" y="3482379"/>
            <a:ext cx="103105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2200" b="1" dirty="0" smtClean="0">
                <a:solidFill>
                  <a:srgbClr val="0070C0"/>
                </a:solidFill>
                <a:cs typeface="+mn-ea"/>
                <a:sym typeface="+mn-lt"/>
              </a:rPr>
              <a:t>简单化</a:t>
            </a:r>
            <a:endParaRPr lang="zh-CN" altLang="en-US" sz="2200" b="1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sp>
        <p:nvSpPr>
          <p:cNvPr id="15" name="TextBox 145"/>
          <p:cNvSpPr txBox="1"/>
          <p:nvPr/>
        </p:nvSpPr>
        <p:spPr>
          <a:xfrm>
            <a:off x="7166848" y="3796394"/>
            <a:ext cx="3289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KISS--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多用简单句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TextBox 146"/>
          <p:cNvSpPr txBox="1"/>
          <p:nvPr/>
        </p:nvSpPr>
        <p:spPr>
          <a:xfrm>
            <a:off x="9424930" y="4851392"/>
            <a:ext cx="103105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2200" b="1" dirty="0" smtClean="0">
                <a:solidFill>
                  <a:srgbClr val="0070C0"/>
                </a:solidFill>
                <a:cs typeface="+mn-ea"/>
                <a:sym typeface="+mn-lt"/>
              </a:rPr>
              <a:t>排比化</a:t>
            </a:r>
            <a:endParaRPr lang="zh-CN" altLang="en-US" sz="2200" b="1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sp>
        <p:nvSpPr>
          <p:cNvPr id="17" name="TextBox 147"/>
          <p:cNvSpPr txBox="1"/>
          <p:nvPr/>
        </p:nvSpPr>
        <p:spPr>
          <a:xfrm>
            <a:off x="7166848" y="5165408"/>
            <a:ext cx="3289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可多用排比句式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10657313" y="4826577"/>
            <a:ext cx="831273" cy="831273"/>
            <a:chOff x="7992984" y="3619932"/>
            <a:chExt cx="623455" cy="623455"/>
          </a:xfr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</p:grpSpPr>
        <p:sp>
          <p:nvSpPr>
            <p:cNvPr id="19" name="Rounded Rectangle 7"/>
            <p:cNvSpPr/>
            <p:nvPr/>
          </p:nvSpPr>
          <p:spPr>
            <a:xfrm>
              <a:off x="7992984" y="3619932"/>
              <a:ext cx="623455" cy="62345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8104976" y="3736586"/>
              <a:ext cx="390145" cy="390145"/>
            </a:xfrm>
            <a:prstGeom prst="rect">
              <a:avLst/>
            </a:prstGeom>
            <a:grpFill/>
          </p:spPr>
        </p:pic>
      </p:grpSp>
      <p:grpSp>
        <p:nvGrpSpPr>
          <p:cNvPr id="21" name="组合 20"/>
          <p:cNvGrpSpPr/>
          <p:nvPr/>
        </p:nvGrpSpPr>
        <p:grpSpPr>
          <a:xfrm>
            <a:off x="656217" y="4826577"/>
            <a:ext cx="831273" cy="831273"/>
            <a:chOff x="492162" y="3619932"/>
            <a:chExt cx="623455" cy="623455"/>
          </a:xfr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22" name="Rounded Rectangle 7"/>
            <p:cNvSpPr/>
            <p:nvPr/>
          </p:nvSpPr>
          <p:spPr>
            <a:xfrm>
              <a:off x="492162" y="3619932"/>
              <a:ext cx="623455" cy="62345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612022" y="3720470"/>
              <a:ext cx="390145" cy="390145"/>
            </a:xfrm>
            <a:prstGeom prst="rect">
              <a:avLst/>
            </a:prstGeom>
            <a:grpFill/>
          </p:spPr>
        </p:pic>
      </p:grpSp>
      <p:grpSp>
        <p:nvGrpSpPr>
          <p:cNvPr id="24" name="组合 23"/>
          <p:cNvGrpSpPr/>
          <p:nvPr/>
        </p:nvGrpSpPr>
        <p:grpSpPr>
          <a:xfrm>
            <a:off x="10657304" y="3483596"/>
            <a:ext cx="831272" cy="831275"/>
            <a:chOff x="7992978" y="2612697"/>
            <a:chExt cx="623454" cy="623456"/>
          </a:xfr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25" name="Rounded Rectangle 6"/>
            <p:cNvSpPr/>
            <p:nvPr/>
          </p:nvSpPr>
          <p:spPr>
            <a:xfrm>
              <a:off x="7992978" y="2612697"/>
              <a:ext cx="623454" cy="62345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8104977" y="2715904"/>
              <a:ext cx="390145" cy="390145"/>
            </a:xfrm>
            <a:prstGeom prst="rect">
              <a:avLst/>
            </a:prstGeom>
            <a:grpFill/>
          </p:spPr>
        </p:pic>
      </p:grpSp>
      <p:grpSp>
        <p:nvGrpSpPr>
          <p:cNvPr id="27" name="组合 26"/>
          <p:cNvGrpSpPr/>
          <p:nvPr/>
        </p:nvGrpSpPr>
        <p:grpSpPr>
          <a:xfrm>
            <a:off x="656208" y="3483596"/>
            <a:ext cx="831272" cy="831275"/>
            <a:chOff x="492156" y="2612697"/>
            <a:chExt cx="623454" cy="623456"/>
          </a:xfr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8100000" scaled="1"/>
            <a:tileRect/>
          </a:gradFill>
        </p:grpSpPr>
        <p:sp>
          <p:nvSpPr>
            <p:cNvPr id="28" name="Rounded Rectangle 6"/>
            <p:cNvSpPr/>
            <p:nvPr/>
          </p:nvSpPr>
          <p:spPr>
            <a:xfrm>
              <a:off x="492156" y="2612697"/>
              <a:ext cx="623454" cy="62345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612023" y="2693709"/>
              <a:ext cx="390145" cy="390145"/>
            </a:xfrm>
            <a:prstGeom prst="rect">
              <a:avLst/>
            </a:prstGeom>
            <a:grpFill/>
          </p:spPr>
        </p:pic>
      </p:grpSp>
      <p:grpSp>
        <p:nvGrpSpPr>
          <p:cNvPr id="30" name="组合 29"/>
          <p:cNvGrpSpPr/>
          <p:nvPr/>
        </p:nvGrpSpPr>
        <p:grpSpPr>
          <a:xfrm>
            <a:off x="10657320" y="2140609"/>
            <a:ext cx="831275" cy="831273"/>
            <a:chOff x="7992990" y="1605456"/>
            <a:chExt cx="623456" cy="623455"/>
          </a:xfr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8100000" scaled="1"/>
            <a:tileRect/>
          </a:gradFill>
        </p:grpSpPr>
        <p:sp>
          <p:nvSpPr>
            <p:cNvPr id="31" name="Rounded Rectangle 3"/>
            <p:cNvSpPr/>
            <p:nvPr/>
          </p:nvSpPr>
          <p:spPr>
            <a:xfrm>
              <a:off x="7992990" y="1605456"/>
              <a:ext cx="623456" cy="62345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>
              <a:off x="8109632" y="1735547"/>
              <a:ext cx="390145" cy="390145"/>
            </a:xfrm>
            <a:prstGeom prst="rect">
              <a:avLst/>
            </a:prstGeom>
            <a:grpFill/>
          </p:spPr>
        </p:pic>
      </p:grpSp>
      <p:grpSp>
        <p:nvGrpSpPr>
          <p:cNvPr id="34" name="组合 33"/>
          <p:cNvGrpSpPr/>
          <p:nvPr/>
        </p:nvGrpSpPr>
        <p:grpSpPr>
          <a:xfrm>
            <a:off x="656217" y="2140609"/>
            <a:ext cx="831273" cy="831273"/>
            <a:chOff x="492162" y="1605456"/>
            <a:chExt cx="623455" cy="623455"/>
          </a:xfr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</p:grpSpPr>
        <p:sp>
          <p:nvSpPr>
            <p:cNvPr id="35" name="Rounded Rectangle 3"/>
            <p:cNvSpPr/>
            <p:nvPr/>
          </p:nvSpPr>
          <p:spPr>
            <a:xfrm>
              <a:off x="492162" y="1605456"/>
              <a:ext cx="623455" cy="62345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7" cstate="screen"/>
            <a:stretch>
              <a:fillRect/>
            </a:stretch>
          </p:blipFill>
          <p:spPr>
            <a:xfrm>
              <a:off x="603968" y="1692472"/>
              <a:ext cx="390145" cy="390145"/>
            </a:xfrm>
            <a:prstGeom prst="rect">
              <a:avLst/>
            </a:prstGeom>
            <a:grpFill/>
          </p:spPr>
        </p:pic>
      </p:grpSp>
      <p:sp>
        <p:nvSpPr>
          <p:cNvPr id="3" name="笑脸 2"/>
          <p:cNvSpPr/>
          <p:nvPr/>
        </p:nvSpPr>
        <p:spPr>
          <a:xfrm>
            <a:off x="4957602" y="2862325"/>
            <a:ext cx="2276796" cy="2193526"/>
          </a:xfrm>
          <a:prstGeom prst="smileyFac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0"/>
                            </p:stCondLst>
                            <p:childTnLst>
                              <p:par>
                                <p:cTn id="5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500"/>
                            </p:stCondLst>
                            <p:childTnLst>
                              <p:par>
                                <p:cTn id="5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500"/>
                            </p:stCondLst>
                            <p:childTnLst>
                              <p:par>
                                <p:cTn id="6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500"/>
                            </p:stCondLst>
                            <p:childTnLst>
                              <p:par>
                                <p:cTn id="6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1500"/>
                            </p:stCondLst>
                            <p:childTnLst>
                              <p:par>
                                <p:cTn id="7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500"/>
                            </p:stCondLst>
                            <p:childTnLst>
                              <p:par>
                                <p:cTn id="7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000"/>
                            </p:stCondLst>
                            <p:childTnLst>
                              <p:par>
                                <p:cTn id="8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332918" y="408714"/>
            <a:ext cx="5526164" cy="576000"/>
          </a:xfrm>
          <a:prstGeom prst="rect">
            <a:avLst/>
          </a:prstGeom>
          <a:effectLst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dirty="0">
                <a:gradFill>
                  <a:gsLst>
                    <a:gs pos="0">
                      <a:srgbClr val="0070C0"/>
                    </a:gs>
                    <a:gs pos="75000">
                      <a:srgbClr val="00B0F0"/>
                    </a:gs>
                    <a:gs pos="100000">
                      <a:srgbClr val="A3E7FF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准备演讲内容的两个魔术公式</a:t>
            </a:r>
            <a:endParaRPr lang="zh-CN" altLang="en-US" sz="3200" dirty="0">
              <a:gradFill>
                <a:gsLst>
                  <a:gs pos="0">
                    <a:srgbClr val="0070C0"/>
                  </a:gs>
                  <a:gs pos="75000">
                    <a:srgbClr val="00B0F0"/>
                  </a:gs>
                  <a:gs pos="100000">
                    <a:srgbClr val="A3E7FF"/>
                  </a:gs>
                </a:gsLst>
                <a:lin ang="5400000" scaled="0"/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 flipH="1" flipV="1">
            <a:off x="0" y="0"/>
            <a:ext cx="1418027" cy="1524813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10773973" y="5333187"/>
            <a:ext cx="1418027" cy="1524813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1487488" y="1941252"/>
            <a:ext cx="2412488" cy="660484"/>
            <a:chOff x="1635368" y="2480484"/>
            <a:chExt cx="2412488" cy="660484"/>
          </a:xfrm>
        </p:grpSpPr>
        <p:sp>
          <p:nvSpPr>
            <p:cNvPr id="6" name="矩形: 圆角 6"/>
            <p:cNvSpPr/>
            <p:nvPr/>
          </p:nvSpPr>
          <p:spPr bwMode="auto">
            <a:xfrm>
              <a:off x="1635368" y="2480484"/>
              <a:ext cx="2412488" cy="660484"/>
            </a:xfrm>
            <a:prstGeom prst="roundRect">
              <a:avLst>
                <a:gd name="adj" fmla="val 14260"/>
              </a:avLst>
            </a:prstGeom>
            <a:solidFill>
              <a:srgbClr val="00B0F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821146" y="2579894"/>
              <a:ext cx="204093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魔术公式一：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2096407" y="2862121"/>
            <a:ext cx="360713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 b="1" dirty="0">
                <a:cs typeface="+mn-ea"/>
                <a:sym typeface="+mn-lt"/>
              </a:rPr>
              <a:t>过去</a:t>
            </a:r>
            <a:r>
              <a:rPr lang="en-US" altLang="zh-CN" sz="2200" b="1" dirty="0">
                <a:cs typeface="+mn-ea"/>
                <a:sym typeface="+mn-lt"/>
              </a:rPr>
              <a:t>——</a:t>
            </a:r>
            <a:r>
              <a:rPr lang="zh-CN" altLang="en-US" sz="2200" b="1" dirty="0">
                <a:cs typeface="+mn-ea"/>
                <a:sym typeface="+mn-lt"/>
              </a:rPr>
              <a:t>现在</a:t>
            </a:r>
            <a:r>
              <a:rPr lang="en-US" altLang="zh-CN" sz="2200" b="1" dirty="0">
                <a:cs typeface="+mn-ea"/>
                <a:sym typeface="+mn-lt"/>
              </a:rPr>
              <a:t>——</a:t>
            </a:r>
            <a:r>
              <a:rPr lang="zh-CN" altLang="en-US" sz="2200" b="1" dirty="0">
                <a:cs typeface="+mn-ea"/>
                <a:sym typeface="+mn-lt"/>
              </a:rPr>
              <a:t>将来</a:t>
            </a:r>
            <a:endParaRPr lang="zh-CN" altLang="en-US" sz="2200" b="1" dirty="0">
              <a:cs typeface="+mn-ea"/>
              <a:sym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111419" y="4412318"/>
            <a:ext cx="2412488" cy="660484"/>
            <a:chOff x="1635368" y="2480484"/>
            <a:chExt cx="2412488" cy="660484"/>
          </a:xfrm>
        </p:grpSpPr>
        <p:sp>
          <p:nvSpPr>
            <p:cNvPr id="11" name="矩形: 圆角 17"/>
            <p:cNvSpPr/>
            <p:nvPr/>
          </p:nvSpPr>
          <p:spPr bwMode="auto">
            <a:xfrm>
              <a:off x="1635368" y="2480484"/>
              <a:ext cx="2412488" cy="660484"/>
            </a:xfrm>
            <a:prstGeom prst="roundRect">
              <a:avLst>
                <a:gd name="adj" fmla="val 14260"/>
              </a:avLst>
            </a:prstGeom>
            <a:solidFill>
              <a:srgbClr val="0070C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821146" y="2579894"/>
              <a:ext cx="204093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魔术公式二：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4720338" y="5333187"/>
            <a:ext cx="630384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 b="1" dirty="0">
                <a:cs typeface="+mn-ea"/>
                <a:sym typeface="+mn-lt"/>
              </a:rPr>
              <a:t>故事</a:t>
            </a:r>
            <a:r>
              <a:rPr lang="en-US" altLang="zh-CN" sz="2200" b="1" dirty="0">
                <a:cs typeface="+mn-ea"/>
                <a:sym typeface="+mn-lt"/>
              </a:rPr>
              <a:t>/</a:t>
            </a:r>
            <a:r>
              <a:rPr lang="zh-CN" altLang="en-US" sz="2200" b="1" dirty="0">
                <a:cs typeface="+mn-ea"/>
                <a:sym typeface="+mn-lt"/>
              </a:rPr>
              <a:t>经历</a:t>
            </a:r>
            <a:r>
              <a:rPr lang="en-US" altLang="zh-CN" sz="2200" b="1" dirty="0">
                <a:cs typeface="+mn-ea"/>
                <a:sym typeface="+mn-lt"/>
              </a:rPr>
              <a:t>/</a:t>
            </a:r>
            <a:r>
              <a:rPr lang="zh-CN" altLang="en-US" sz="2200" b="1" dirty="0">
                <a:cs typeface="+mn-ea"/>
                <a:sym typeface="+mn-lt"/>
              </a:rPr>
              <a:t>例子</a:t>
            </a:r>
            <a:r>
              <a:rPr lang="en-US" altLang="zh-CN" sz="2200" b="1" dirty="0">
                <a:cs typeface="+mn-ea"/>
                <a:sym typeface="+mn-lt"/>
              </a:rPr>
              <a:t>——</a:t>
            </a:r>
            <a:r>
              <a:rPr lang="zh-CN" altLang="en-US" sz="2200" b="1" dirty="0">
                <a:cs typeface="+mn-ea"/>
                <a:sym typeface="+mn-lt"/>
              </a:rPr>
              <a:t>观点</a:t>
            </a:r>
            <a:r>
              <a:rPr lang="en-US" altLang="zh-CN" sz="2200" b="1" dirty="0">
                <a:cs typeface="+mn-ea"/>
                <a:sym typeface="+mn-lt"/>
              </a:rPr>
              <a:t>——</a:t>
            </a:r>
            <a:r>
              <a:rPr lang="zh-CN" altLang="en-US" sz="2200" b="1" dirty="0">
                <a:cs typeface="+mn-ea"/>
                <a:sym typeface="+mn-lt"/>
              </a:rPr>
              <a:t>获得知识</a:t>
            </a:r>
            <a:r>
              <a:rPr lang="en-US" altLang="zh-CN" sz="2200" b="1" dirty="0">
                <a:cs typeface="+mn-ea"/>
                <a:sym typeface="+mn-lt"/>
              </a:rPr>
              <a:t>/</a:t>
            </a:r>
            <a:r>
              <a:rPr lang="zh-CN" altLang="en-US" sz="2200" b="1" dirty="0">
                <a:cs typeface="+mn-ea"/>
                <a:sym typeface="+mn-lt"/>
              </a:rPr>
              <a:t>唤起行动</a:t>
            </a:r>
            <a:endParaRPr lang="zh-CN" altLang="en-US" sz="2200" b="1" dirty="0"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344973" y="1363064"/>
            <a:ext cx="3429000" cy="3429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930118" y="4792064"/>
            <a:ext cx="1884607" cy="18846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954157" y="2438401"/>
            <a:ext cx="4134678" cy="4002156"/>
            <a:chOff x="954157" y="2438401"/>
            <a:chExt cx="4134678" cy="4002156"/>
          </a:xfrm>
        </p:grpSpPr>
        <p:sp>
          <p:nvSpPr>
            <p:cNvPr id="6" name="折角形 5"/>
            <p:cNvSpPr/>
            <p:nvPr/>
          </p:nvSpPr>
          <p:spPr>
            <a:xfrm>
              <a:off x="954157" y="2438401"/>
              <a:ext cx="4134678" cy="4002156"/>
            </a:xfrm>
            <a:prstGeom prst="foldedCorner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213587" y="3495054"/>
              <a:ext cx="3615818" cy="19389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hangingPunct="1">
                <a:lnSpc>
                  <a:spcPct val="150000"/>
                </a:lnSpc>
                <a:defRPr/>
              </a:pPr>
              <a:r>
                <a:rPr lang="zh-CN" altLang="en-US" sz="2000" dirty="0">
                  <a:cs typeface="+mn-ea"/>
                  <a:sym typeface="+mn-lt"/>
                </a:rPr>
                <a:t>上台后请先自报你所在的小组、部门、姓名，分别运用</a:t>
              </a:r>
              <a:r>
                <a:rPr lang="en-US" altLang="zh-CN" sz="2000" dirty="0">
                  <a:cs typeface="+mn-ea"/>
                  <a:sym typeface="+mn-lt"/>
                </a:rPr>
                <a:t>SWAY</a:t>
              </a:r>
              <a:r>
                <a:rPr lang="zh-CN" altLang="en-US" sz="2000" dirty="0">
                  <a:cs typeface="+mn-ea"/>
                  <a:sym typeface="+mn-lt"/>
                </a:rPr>
                <a:t>演讲内容的组织技巧。每人限时一分钟。</a:t>
              </a:r>
              <a:endParaRPr lang="zh-CN" altLang="en-US" sz="2000" dirty="0">
                <a:cs typeface="+mn-ea"/>
                <a:sym typeface="+mn-lt"/>
              </a:endParaRPr>
            </a:p>
          </p:txBody>
        </p:sp>
      </p:grp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763610" y="408714"/>
            <a:ext cx="4664781" cy="576000"/>
          </a:xfrm>
          <a:prstGeom prst="rect">
            <a:avLst/>
          </a:prstGeom>
          <a:effectLst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dirty="0" smtClean="0">
                <a:gradFill>
                  <a:gsLst>
                    <a:gs pos="0">
                      <a:srgbClr val="0070C0"/>
                    </a:gs>
                    <a:gs pos="75000">
                      <a:srgbClr val="00B0F0"/>
                    </a:gs>
                    <a:gs pos="100000">
                      <a:srgbClr val="A3E7FF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练习一</a:t>
            </a:r>
            <a:endParaRPr lang="zh-CN" altLang="en-US" sz="3200" dirty="0">
              <a:gradFill>
                <a:gsLst>
                  <a:gs pos="0">
                    <a:srgbClr val="0070C0"/>
                  </a:gs>
                  <a:gs pos="75000">
                    <a:srgbClr val="00B0F0"/>
                  </a:gs>
                  <a:gs pos="100000">
                    <a:srgbClr val="A3E7FF"/>
                  </a:gs>
                </a:gsLst>
                <a:lin ang="5400000" scaled="0"/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 flipH="1" flipV="1">
            <a:off x="0" y="0"/>
            <a:ext cx="1418027" cy="1524813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10773973" y="5333187"/>
            <a:ext cx="1418027" cy="1524813"/>
          </a:xfrm>
          <a:prstGeom prst="rect">
            <a:avLst/>
          </a:prstGeom>
        </p:spPr>
      </p:pic>
      <p:cxnSp>
        <p:nvCxnSpPr>
          <p:cNvPr id="4" name="肘形连接符 3"/>
          <p:cNvCxnSpPr/>
          <p:nvPr/>
        </p:nvCxnSpPr>
        <p:spPr>
          <a:xfrm>
            <a:off x="3332922" y="1315279"/>
            <a:ext cx="5526157" cy="4227443"/>
          </a:xfrm>
          <a:prstGeom prst="bentConnector3">
            <a:avLst/>
          </a:prstGeom>
          <a:ln w="28575">
            <a:solidFill>
              <a:srgbClr val="0070C0"/>
            </a:solidFill>
            <a:prstDash val="lgDash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合 10"/>
          <p:cNvGrpSpPr/>
          <p:nvPr/>
        </p:nvGrpSpPr>
        <p:grpSpPr>
          <a:xfrm>
            <a:off x="1702905" y="2067340"/>
            <a:ext cx="2637182" cy="715617"/>
            <a:chOff x="1702905" y="2067340"/>
            <a:chExt cx="2637182" cy="715617"/>
          </a:xfrm>
        </p:grpSpPr>
        <p:sp>
          <p:nvSpPr>
            <p:cNvPr id="5" name="五边形 4"/>
            <p:cNvSpPr/>
            <p:nvPr/>
          </p:nvSpPr>
          <p:spPr>
            <a:xfrm>
              <a:off x="1702905" y="2067340"/>
              <a:ext cx="2637182" cy="715617"/>
            </a:xfrm>
            <a:prstGeom prst="homePlate">
              <a:avLst/>
            </a:prstGeom>
            <a:solidFill>
              <a:srgbClr val="00B0F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2287962" y="2186621"/>
              <a:ext cx="1467068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500" dirty="0" smtClean="0">
                  <a:solidFill>
                    <a:schemeClr val="bg1"/>
                  </a:solidFill>
                  <a:cs typeface="+mn-ea"/>
                  <a:sym typeface="+mn-lt"/>
                </a:rPr>
                <a:t>自我介绍</a:t>
              </a:r>
              <a:endParaRPr lang="zh-CN" altLang="en-US" sz="25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7467600" y="1226196"/>
            <a:ext cx="3478696" cy="3434886"/>
            <a:chOff x="7467600" y="1226196"/>
            <a:chExt cx="3478696" cy="3434886"/>
          </a:xfrm>
        </p:grpSpPr>
        <p:sp>
          <p:nvSpPr>
            <p:cNvPr id="12" name="椭圆 11"/>
            <p:cNvSpPr/>
            <p:nvPr/>
          </p:nvSpPr>
          <p:spPr>
            <a:xfrm>
              <a:off x="7467600" y="1226196"/>
              <a:ext cx="3478696" cy="3434886"/>
            </a:xfrm>
            <a:prstGeom prst="ellipse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7623336" y="1693794"/>
              <a:ext cx="3167225" cy="2499691"/>
            </a:xfrm>
            <a:prstGeom prst="ellipse">
              <a:avLst/>
            </a:prstGeom>
            <a:blipFill dpi="0" rotWithShape="1">
              <a:blip r:embed="rId2" cstate="screen"/>
              <a:srcRect/>
              <a:stretch>
                <a:fillRect/>
              </a:stretch>
            </a:blip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 flipH="1">
            <a:off x="691623" y="2487335"/>
            <a:ext cx="5045695" cy="3389175"/>
            <a:chOff x="5950226" y="2557670"/>
            <a:chExt cx="5045695" cy="3389175"/>
          </a:xfrm>
        </p:grpSpPr>
        <p:cxnSp>
          <p:nvCxnSpPr>
            <p:cNvPr id="12" name="直接连接符 11"/>
            <p:cNvCxnSpPr/>
            <p:nvPr/>
          </p:nvCxnSpPr>
          <p:spPr>
            <a:xfrm flipH="1">
              <a:off x="5950226" y="2557670"/>
              <a:ext cx="13252" cy="3389175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rot="5400000" flipH="1">
              <a:off x="8469295" y="3420218"/>
              <a:ext cx="13252" cy="5040000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 flipH="1" flipV="1">
            <a:off x="5910477" y="5876510"/>
            <a:ext cx="5306459" cy="98149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910478" y="2059613"/>
            <a:ext cx="5737318" cy="4035980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763610" y="408714"/>
            <a:ext cx="4664781" cy="576000"/>
          </a:xfrm>
          <a:prstGeom prst="rect">
            <a:avLst/>
          </a:prstGeom>
          <a:effectLst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dirty="0">
                <a:gradFill>
                  <a:gsLst>
                    <a:gs pos="0">
                      <a:srgbClr val="0070C0"/>
                    </a:gs>
                    <a:gs pos="75000">
                      <a:srgbClr val="00B0F0"/>
                    </a:gs>
                    <a:gs pos="100000">
                      <a:srgbClr val="A3E7FF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演讲的仪表</a:t>
            </a:r>
            <a:endParaRPr lang="zh-CN" altLang="en-US" sz="3200" dirty="0">
              <a:gradFill>
                <a:gsLst>
                  <a:gs pos="0">
                    <a:srgbClr val="0070C0"/>
                  </a:gs>
                  <a:gs pos="75000">
                    <a:srgbClr val="00B0F0"/>
                  </a:gs>
                  <a:gs pos="100000">
                    <a:srgbClr val="A3E7FF"/>
                  </a:gs>
                </a:gsLst>
                <a:lin ang="5400000" scaled="0"/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flipH="1" flipV="1">
            <a:off x="0" y="0"/>
            <a:ext cx="1418027" cy="1524813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0773973" y="5333187"/>
            <a:ext cx="1418027" cy="1524813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936721" y="1659036"/>
            <a:ext cx="2412488" cy="660484"/>
            <a:chOff x="1635368" y="2480484"/>
            <a:chExt cx="2412488" cy="660484"/>
          </a:xfrm>
          <a:solidFill>
            <a:srgbClr val="0070C0"/>
          </a:solidFill>
        </p:grpSpPr>
        <p:sp>
          <p:nvSpPr>
            <p:cNvPr id="8" name="矩形: 圆角 12"/>
            <p:cNvSpPr/>
            <p:nvPr/>
          </p:nvSpPr>
          <p:spPr bwMode="auto">
            <a:xfrm>
              <a:off x="1635368" y="2480484"/>
              <a:ext cx="2412488" cy="660484"/>
            </a:xfrm>
            <a:prstGeom prst="roundRect">
              <a:avLst>
                <a:gd name="adj" fmla="val 14260"/>
              </a:avLst>
            </a:prstGeom>
            <a:grp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1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821146" y="2579894"/>
              <a:ext cx="2040932" cy="46166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 eaLnBrk="1" hangingPunct="1">
                <a:defRPr/>
              </a:pPr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男士的衣着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405349" y="2389855"/>
            <a:ext cx="475252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 eaLnBrk="1" hangingPunct="1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Ø"/>
              <a:defRPr/>
            </a:pPr>
            <a:r>
              <a:rPr lang="zh-CN" altLang="en-US" sz="1800" b="1" dirty="0">
                <a:cs typeface="+mn-ea"/>
                <a:sym typeface="+mn-lt"/>
              </a:rPr>
              <a:t>西装以蓝色、灰色、米色为主。</a:t>
            </a:r>
            <a:endParaRPr lang="zh-CN" altLang="en-US" sz="1800" b="1" dirty="0">
              <a:cs typeface="+mn-ea"/>
              <a:sym typeface="+mn-lt"/>
            </a:endParaRPr>
          </a:p>
          <a:p>
            <a:pPr marL="742950" lvl="1" indent="-285750" eaLnBrk="1" hangingPunct="1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Ø"/>
              <a:defRPr/>
            </a:pPr>
            <a:r>
              <a:rPr lang="zh-CN" altLang="en-US" sz="1800" b="1" dirty="0">
                <a:cs typeface="+mn-ea"/>
                <a:sym typeface="+mn-lt"/>
              </a:rPr>
              <a:t>衣服颜色越深，越显有权威。</a:t>
            </a:r>
            <a:endParaRPr lang="zh-CN" altLang="en-US" sz="1800" b="1" dirty="0">
              <a:cs typeface="+mn-ea"/>
              <a:sym typeface="+mn-lt"/>
            </a:endParaRPr>
          </a:p>
          <a:p>
            <a:pPr marL="742950" lvl="1" indent="-285750" eaLnBrk="1" hangingPunct="1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Ø"/>
              <a:defRPr/>
            </a:pPr>
            <a:r>
              <a:rPr lang="zh-CN" altLang="en-US" sz="1800" b="1" dirty="0">
                <a:cs typeface="+mn-ea"/>
                <a:sym typeface="+mn-lt"/>
              </a:rPr>
              <a:t>最好是羊毛，其次是化纤、混纺。</a:t>
            </a:r>
            <a:endParaRPr lang="zh-CN" altLang="en-US" sz="1800" b="1" dirty="0">
              <a:cs typeface="+mn-ea"/>
              <a:sym typeface="+mn-lt"/>
            </a:endParaRPr>
          </a:p>
          <a:p>
            <a:pPr marL="742950" lvl="1" indent="-285750" eaLnBrk="1" hangingPunct="1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Ø"/>
              <a:defRPr/>
            </a:pPr>
            <a:r>
              <a:rPr lang="zh-CN" altLang="en-US" sz="1800" b="1" dirty="0">
                <a:cs typeface="+mn-ea"/>
                <a:sym typeface="+mn-lt"/>
              </a:rPr>
              <a:t>衬衫颜色，白色、深浅色混合为最佳。</a:t>
            </a:r>
            <a:endParaRPr lang="zh-CN" altLang="en-US" sz="1800" b="1" dirty="0">
              <a:cs typeface="+mn-ea"/>
              <a:sym typeface="+mn-lt"/>
            </a:endParaRPr>
          </a:p>
          <a:p>
            <a:pPr marL="742950" lvl="1" indent="-285750" eaLnBrk="1" hangingPunct="1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Ø"/>
              <a:defRPr/>
            </a:pPr>
            <a:r>
              <a:rPr lang="zh-CN" altLang="en-US" sz="1800" b="1" dirty="0">
                <a:cs typeface="+mn-ea"/>
                <a:sym typeface="+mn-lt"/>
              </a:rPr>
              <a:t>领带不要太长或太短。</a:t>
            </a:r>
            <a:endParaRPr lang="zh-CN" altLang="en-US" sz="1800" b="1" dirty="0">
              <a:cs typeface="+mn-ea"/>
              <a:sym typeface="+mn-lt"/>
            </a:endParaRPr>
          </a:p>
          <a:p>
            <a:pPr marL="742950" lvl="1" indent="-285750" eaLnBrk="1" hangingPunct="1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Ø"/>
              <a:defRPr/>
            </a:pPr>
            <a:r>
              <a:rPr lang="zh-CN" altLang="en-US" sz="1800" b="1" dirty="0">
                <a:cs typeface="+mn-ea"/>
                <a:sym typeface="+mn-lt"/>
              </a:rPr>
              <a:t>衣着要平整，干净。</a:t>
            </a:r>
            <a:endParaRPr lang="zh-CN" altLang="en-US" sz="1800" b="1" dirty="0">
              <a:cs typeface="+mn-ea"/>
              <a:sym typeface="+mn-lt"/>
            </a:endParaRPr>
          </a:p>
          <a:p>
            <a:pPr marL="742950" lvl="1" indent="-285750" eaLnBrk="1" hangingPunct="1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Ø"/>
              <a:defRPr/>
            </a:pPr>
            <a:r>
              <a:rPr lang="zh-CN" altLang="en-US" sz="1800" b="1" dirty="0">
                <a:cs typeface="+mn-ea"/>
                <a:sym typeface="+mn-lt"/>
              </a:rPr>
              <a:t>鞋要和衣着相配，袜子要深色。</a:t>
            </a:r>
            <a:endParaRPr lang="zh-CN" altLang="en-US" sz="1800" b="1" dirty="0">
              <a:cs typeface="+mn-ea"/>
              <a:sym typeface="+mn-lt"/>
            </a:endParaRPr>
          </a:p>
          <a:p>
            <a:pPr marL="742950" lvl="1" indent="-285750" eaLnBrk="1" hangingPunct="1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Ø"/>
              <a:defRPr/>
            </a:pPr>
            <a:r>
              <a:rPr lang="zh-CN" altLang="en-US" sz="1800" b="1" dirty="0">
                <a:cs typeface="+mn-ea"/>
                <a:sym typeface="+mn-lt"/>
              </a:rPr>
              <a:t>头发要整齐，并在衣领外边。</a:t>
            </a:r>
            <a:endParaRPr lang="zh-CN" altLang="en-US" sz="1800" b="1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 flipH="1" flipV="1">
            <a:off x="-1" y="5876510"/>
            <a:ext cx="5306459" cy="981490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763610" y="408714"/>
            <a:ext cx="4664781" cy="576000"/>
          </a:xfrm>
          <a:prstGeom prst="rect">
            <a:avLst/>
          </a:prstGeom>
          <a:effectLst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dirty="0">
                <a:gradFill>
                  <a:gsLst>
                    <a:gs pos="0">
                      <a:srgbClr val="0070C0"/>
                    </a:gs>
                    <a:gs pos="75000">
                      <a:srgbClr val="00B0F0"/>
                    </a:gs>
                    <a:gs pos="100000">
                      <a:srgbClr val="A3E7FF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演讲的仪表</a:t>
            </a:r>
            <a:endParaRPr lang="zh-CN" altLang="en-US" sz="3200" dirty="0">
              <a:gradFill>
                <a:gsLst>
                  <a:gs pos="0">
                    <a:srgbClr val="0070C0"/>
                  </a:gs>
                  <a:gs pos="75000">
                    <a:srgbClr val="00B0F0"/>
                  </a:gs>
                  <a:gs pos="100000">
                    <a:srgbClr val="A3E7FF"/>
                  </a:gs>
                </a:gsLst>
                <a:lin ang="5400000" scaled="0"/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flipH="1" flipV="1">
            <a:off x="0" y="0"/>
            <a:ext cx="1418027" cy="1524813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0773973" y="5333187"/>
            <a:ext cx="1418027" cy="1524813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6553133" y="1685239"/>
            <a:ext cx="2412488" cy="660484"/>
            <a:chOff x="1635368" y="2480484"/>
            <a:chExt cx="2412488" cy="660484"/>
          </a:xfrm>
          <a:solidFill>
            <a:srgbClr val="0070C0"/>
          </a:solidFill>
        </p:grpSpPr>
        <p:sp>
          <p:nvSpPr>
            <p:cNvPr id="8" name="矩形: 圆角 12"/>
            <p:cNvSpPr/>
            <p:nvPr/>
          </p:nvSpPr>
          <p:spPr bwMode="auto">
            <a:xfrm>
              <a:off x="1635368" y="2480484"/>
              <a:ext cx="2412488" cy="660484"/>
            </a:xfrm>
            <a:prstGeom prst="roundRect">
              <a:avLst>
                <a:gd name="adj" fmla="val 14260"/>
              </a:avLst>
            </a:prstGeom>
            <a:grp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1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821146" y="2579894"/>
              <a:ext cx="2040932" cy="46166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 eaLnBrk="1" hangingPunct="1">
                <a:defRPr/>
              </a:pPr>
              <a:r>
                <a:rPr lang="zh-CN" altLang="en-US" sz="2400" dirty="0" smtClean="0">
                  <a:solidFill>
                    <a:schemeClr val="bg1"/>
                  </a:solidFill>
                  <a:cs typeface="+mn-ea"/>
                  <a:sym typeface="+mn-lt"/>
                </a:rPr>
                <a:t>女士的</a:t>
              </a:r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衣着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6052127" y="2663644"/>
            <a:ext cx="4752528" cy="30008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ü"/>
              <a:defRPr/>
            </a:pPr>
            <a:r>
              <a:rPr lang="zh-CN" altLang="en-US" b="1" dirty="0">
                <a:cs typeface="+mn-ea"/>
                <a:sym typeface="+mn-lt"/>
              </a:rPr>
              <a:t>穿着要保守。</a:t>
            </a:r>
            <a:endParaRPr lang="zh-CN" altLang="en-US" b="1" dirty="0">
              <a:cs typeface="+mn-ea"/>
              <a:sym typeface="+mn-lt"/>
            </a:endParaRPr>
          </a:p>
          <a:p>
            <a:pPr marL="742950" lvl="1" indent="-285750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ü"/>
              <a:defRPr/>
            </a:pPr>
            <a:r>
              <a:rPr lang="zh-CN" altLang="en-US" b="1" dirty="0">
                <a:cs typeface="+mn-ea"/>
                <a:sym typeface="+mn-lt"/>
              </a:rPr>
              <a:t>套裙会增强你的形象。</a:t>
            </a:r>
            <a:endParaRPr lang="zh-CN" altLang="en-US" b="1" dirty="0">
              <a:cs typeface="+mn-ea"/>
              <a:sym typeface="+mn-lt"/>
            </a:endParaRPr>
          </a:p>
          <a:p>
            <a:pPr marL="742950" lvl="1" indent="-285750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ü"/>
              <a:defRPr/>
            </a:pPr>
            <a:r>
              <a:rPr lang="zh-CN" altLang="en-US" b="1" dirty="0">
                <a:cs typeface="+mn-ea"/>
                <a:sym typeface="+mn-lt"/>
              </a:rPr>
              <a:t>裙子的长度以稍过膝为宜。</a:t>
            </a:r>
            <a:endParaRPr lang="zh-CN" altLang="en-US" b="1" dirty="0">
              <a:cs typeface="+mn-ea"/>
              <a:sym typeface="+mn-lt"/>
            </a:endParaRPr>
          </a:p>
          <a:p>
            <a:pPr marL="742950" lvl="1" indent="-285750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ü"/>
              <a:defRPr/>
            </a:pPr>
            <a:r>
              <a:rPr lang="zh-CN" altLang="en-US" b="1" dirty="0">
                <a:cs typeface="+mn-ea"/>
                <a:sym typeface="+mn-lt"/>
              </a:rPr>
              <a:t>珠宝配戴要合适。</a:t>
            </a:r>
            <a:endParaRPr lang="zh-CN" altLang="en-US" b="1" dirty="0">
              <a:cs typeface="+mn-ea"/>
              <a:sym typeface="+mn-lt"/>
            </a:endParaRPr>
          </a:p>
          <a:p>
            <a:pPr marL="742950" lvl="1" indent="-285750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ü"/>
              <a:defRPr/>
            </a:pPr>
            <a:r>
              <a:rPr lang="zh-CN" altLang="en-US" b="1" dirty="0">
                <a:cs typeface="+mn-ea"/>
                <a:sym typeface="+mn-lt"/>
              </a:rPr>
              <a:t>鞋和衣服要配。</a:t>
            </a:r>
            <a:endParaRPr lang="zh-CN" altLang="en-US" b="1" dirty="0">
              <a:cs typeface="+mn-ea"/>
              <a:sym typeface="+mn-lt"/>
            </a:endParaRPr>
          </a:p>
          <a:p>
            <a:pPr marL="742950" lvl="1" indent="-285750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ü"/>
              <a:defRPr/>
            </a:pPr>
            <a:r>
              <a:rPr lang="zh-CN" altLang="en-US" b="1" dirty="0">
                <a:cs typeface="+mn-ea"/>
                <a:sym typeface="+mn-lt"/>
              </a:rPr>
              <a:t>化装要保守一些。</a:t>
            </a:r>
            <a:endParaRPr lang="zh-CN" altLang="en-US" b="1" dirty="0">
              <a:cs typeface="+mn-ea"/>
              <a:sym typeface="+mn-lt"/>
            </a:endParaRPr>
          </a:p>
          <a:p>
            <a:pPr marL="742950" lvl="1" indent="-285750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ü"/>
              <a:defRPr/>
            </a:pPr>
            <a:r>
              <a:rPr lang="zh-CN" altLang="en-US" b="1" dirty="0">
                <a:cs typeface="+mn-ea"/>
                <a:sym typeface="+mn-lt"/>
              </a:rPr>
              <a:t>发型要适合职业需要。</a:t>
            </a:r>
            <a:endParaRPr lang="zh-CN" altLang="en-US" b="1" dirty="0">
              <a:cs typeface="+mn-ea"/>
              <a:sym typeface="+mn-lt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5950226" y="2557670"/>
            <a:ext cx="5045695" cy="3389175"/>
            <a:chOff x="5950226" y="2557670"/>
            <a:chExt cx="5045695" cy="3389175"/>
          </a:xfrm>
        </p:grpSpPr>
        <p:cxnSp>
          <p:nvCxnSpPr>
            <p:cNvPr id="12" name="直接连接符 11"/>
            <p:cNvCxnSpPr/>
            <p:nvPr/>
          </p:nvCxnSpPr>
          <p:spPr>
            <a:xfrm flipH="1">
              <a:off x="5950226" y="2557670"/>
              <a:ext cx="13252" cy="3389175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rot="5400000" flipH="1">
              <a:off x="8469295" y="3420218"/>
              <a:ext cx="13252" cy="5040000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404775" y="1524813"/>
            <a:ext cx="3011321" cy="45122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763610" y="408714"/>
            <a:ext cx="4664781" cy="576000"/>
          </a:xfrm>
          <a:prstGeom prst="rect">
            <a:avLst/>
          </a:prstGeom>
          <a:effectLst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dirty="0">
                <a:gradFill>
                  <a:gsLst>
                    <a:gs pos="0">
                      <a:srgbClr val="0070C0"/>
                    </a:gs>
                    <a:gs pos="75000">
                      <a:srgbClr val="00B0F0"/>
                    </a:gs>
                    <a:gs pos="100000">
                      <a:srgbClr val="A3E7FF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如何有效地克服紧张？</a:t>
            </a:r>
            <a:endParaRPr lang="zh-CN" altLang="en-US" sz="3200" dirty="0">
              <a:gradFill>
                <a:gsLst>
                  <a:gs pos="0">
                    <a:srgbClr val="0070C0"/>
                  </a:gs>
                  <a:gs pos="75000">
                    <a:srgbClr val="00B0F0"/>
                  </a:gs>
                  <a:gs pos="100000">
                    <a:srgbClr val="A3E7FF"/>
                  </a:gs>
                </a:gsLst>
                <a:lin ang="5400000" scaled="0"/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 flipH="1" flipV="1">
            <a:off x="0" y="0"/>
            <a:ext cx="1418027" cy="1524813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10773973" y="5333187"/>
            <a:ext cx="1418027" cy="1524813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808236" y="1189397"/>
            <a:ext cx="5094704" cy="1531931"/>
            <a:chOff x="713264" y="1323724"/>
            <a:chExt cx="5094704" cy="1531931"/>
          </a:xfrm>
        </p:grpSpPr>
        <p:grpSp>
          <p:nvGrpSpPr>
            <p:cNvPr id="6" name="组合 5"/>
            <p:cNvGrpSpPr/>
            <p:nvPr/>
          </p:nvGrpSpPr>
          <p:grpSpPr>
            <a:xfrm>
              <a:off x="1111568" y="1683657"/>
              <a:ext cx="4696400" cy="1171998"/>
              <a:chOff x="1111568" y="1683657"/>
              <a:chExt cx="4696400" cy="1171998"/>
            </a:xfrm>
          </p:grpSpPr>
          <p:sp>
            <p:nvSpPr>
              <p:cNvPr id="11" name="矩形: 圆角 5"/>
              <p:cNvSpPr/>
              <p:nvPr/>
            </p:nvSpPr>
            <p:spPr>
              <a:xfrm>
                <a:off x="1111568" y="1683657"/>
                <a:ext cx="4696400" cy="1171998"/>
              </a:xfrm>
              <a:prstGeom prst="roundRect">
                <a:avLst/>
              </a:prstGeom>
              <a:noFill/>
              <a:ln>
                <a:solidFill>
                  <a:srgbClr val="00B0F0"/>
                </a:solidFill>
              </a:ln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45159" tIns="179070" rIns="179070" bIns="179070" numCol="1" spcCol="1270" anchor="ctr" anchorCtr="0">
                <a:noAutofit/>
              </a:bodyPr>
              <a:lstStyle/>
              <a:p>
                <a:pPr marL="0" lvl="0" indent="0" algn="l" defTabSz="2089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zh-CN" altLang="en-US" sz="4700" kern="1200">
                  <a:cs typeface="+mn-ea"/>
                  <a:sym typeface="+mn-lt"/>
                </a:endParaRPr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2255713" y="1879004"/>
                <a:ext cx="3411091" cy="7774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eaLnBrk="1" hangingPunct="1">
                  <a:lnSpc>
                    <a:spcPct val="130000"/>
                  </a:lnSpc>
                  <a:spcBef>
                    <a:spcPct val="5000"/>
                  </a:spcBef>
                  <a:buClr>
                    <a:srgbClr val="FF0000"/>
                  </a:buClr>
                  <a:defRPr/>
                </a:pPr>
                <a:r>
                  <a:rPr lang="zh-CN" altLang="en-US" sz="1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克服恐惧最好方法，除了练习，还是练习！</a:t>
                </a:r>
                <a:endParaRPr lang="zh-CN" altLang="en-US" sz="1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713264" y="1323724"/>
              <a:ext cx="1401286" cy="773434"/>
              <a:chOff x="713264" y="1436915"/>
              <a:chExt cx="1401286" cy="773434"/>
            </a:xfrm>
          </p:grpSpPr>
          <p:sp>
            <p:nvSpPr>
              <p:cNvPr id="9" name="矩形: 圆角 6"/>
              <p:cNvSpPr/>
              <p:nvPr/>
            </p:nvSpPr>
            <p:spPr>
              <a:xfrm>
                <a:off x="713264" y="1436915"/>
                <a:ext cx="1401286" cy="773434"/>
              </a:xfrm>
              <a:prstGeom prst="round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>
                <a:off x="770108" y="1562021"/>
                <a:ext cx="1287598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sz="2800" dirty="0">
                    <a:solidFill>
                      <a:schemeClr val="bg1"/>
                    </a:solidFill>
                    <a:cs typeface="+mn-ea"/>
                    <a:sym typeface="+mn-lt"/>
                  </a:rPr>
                  <a:t>方法一</a:t>
                </a:r>
                <a:endParaRPr lang="zh-CN" altLang="en-US" sz="28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3" name="组合 12"/>
          <p:cNvGrpSpPr/>
          <p:nvPr/>
        </p:nvGrpSpPr>
        <p:grpSpPr>
          <a:xfrm>
            <a:off x="6289060" y="2514614"/>
            <a:ext cx="5094704" cy="1531931"/>
            <a:chOff x="713264" y="1323724"/>
            <a:chExt cx="5094704" cy="1531931"/>
          </a:xfrm>
        </p:grpSpPr>
        <p:grpSp>
          <p:nvGrpSpPr>
            <p:cNvPr id="14" name="组合 13"/>
            <p:cNvGrpSpPr/>
            <p:nvPr/>
          </p:nvGrpSpPr>
          <p:grpSpPr>
            <a:xfrm>
              <a:off x="1111568" y="1683657"/>
              <a:ext cx="4696400" cy="1171998"/>
              <a:chOff x="1111568" y="1683657"/>
              <a:chExt cx="4696400" cy="1171998"/>
            </a:xfrm>
          </p:grpSpPr>
          <p:sp>
            <p:nvSpPr>
              <p:cNvPr id="18" name="矩形: 圆角 26"/>
              <p:cNvSpPr/>
              <p:nvPr/>
            </p:nvSpPr>
            <p:spPr>
              <a:xfrm>
                <a:off x="1111568" y="1683657"/>
                <a:ext cx="4696400" cy="1171998"/>
              </a:xfrm>
              <a:prstGeom prst="roundRect">
                <a:avLst/>
              </a:prstGeom>
              <a:noFill/>
              <a:ln>
                <a:solidFill>
                  <a:srgbClr val="00B0F0"/>
                </a:solidFill>
              </a:ln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45159" tIns="179070" rIns="179070" bIns="179070" numCol="1" spcCol="1270" anchor="ctr" anchorCtr="0">
                <a:noAutofit/>
              </a:bodyPr>
              <a:lstStyle/>
              <a:p>
                <a:pPr marL="0" lvl="0" indent="0" algn="l" defTabSz="2089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zh-CN" altLang="en-US" sz="4700" kern="1200">
                  <a:cs typeface="+mn-ea"/>
                  <a:sym typeface="+mn-lt"/>
                </a:endParaRPr>
              </a:p>
            </p:txBody>
          </p:sp>
          <p:sp>
            <p:nvSpPr>
              <p:cNvPr id="19" name="文本框 18"/>
              <p:cNvSpPr txBox="1"/>
              <p:nvPr/>
            </p:nvSpPr>
            <p:spPr>
              <a:xfrm>
                <a:off x="2255713" y="1879004"/>
                <a:ext cx="3411091" cy="7774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eaLnBrk="1" hangingPunct="1">
                  <a:lnSpc>
                    <a:spcPct val="130000"/>
                  </a:lnSpc>
                  <a:spcBef>
                    <a:spcPct val="5000"/>
                  </a:spcBef>
                  <a:buClr>
                    <a:srgbClr val="FF0000"/>
                  </a:buClr>
                  <a:defRPr/>
                </a:pPr>
                <a:r>
                  <a:rPr lang="zh-CN" altLang="en-US" sz="1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积极地思考，不断重复有正面意义的话词语</a:t>
                </a:r>
                <a:endParaRPr lang="zh-CN" altLang="en-US" sz="1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>
              <a:off x="713264" y="1323724"/>
              <a:ext cx="1401286" cy="773434"/>
              <a:chOff x="713264" y="1436915"/>
              <a:chExt cx="1401286" cy="773434"/>
            </a:xfrm>
          </p:grpSpPr>
          <p:sp>
            <p:nvSpPr>
              <p:cNvPr id="16" name="矩形: 圆角 24"/>
              <p:cNvSpPr/>
              <p:nvPr/>
            </p:nvSpPr>
            <p:spPr>
              <a:xfrm>
                <a:off x="713264" y="1436915"/>
                <a:ext cx="1401286" cy="773434"/>
              </a:xfrm>
              <a:prstGeom prst="round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7" name="文本框 16"/>
              <p:cNvSpPr txBox="1"/>
              <p:nvPr/>
            </p:nvSpPr>
            <p:spPr>
              <a:xfrm>
                <a:off x="770108" y="1562021"/>
                <a:ext cx="1287598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sz="2800" dirty="0">
                    <a:solidFill>
                      <a:schemeClr val="bg1"/>
                    </a:solidFill>
                    <a:cs typeface="+mn-ea"/>
                    <a:sym typeface="+mn-lt"/>
                  </a:rPr>
                  <a:t>方法二</a:t>
                </a:r>
                <a:endParaRPr lang="zh-CN" altLang="en-US" sz="28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0" name="组合 19"/>
          <p:cNvGrpSpPr/>
          <p:nvPr/>
        </p:nvGrpSpPr>
        <p:grpSpPr>
          <a:xfrm>
            <a:off x="808236" y="3235595"/>
            <a:ext cx="5094704" cy="1531931"/>
            <a:chOff x="713264" y="1323724"/>
            <a:chExt cx="5094704" cy="1531931"/>
          </a:xfrm>
        </p:grpSpPr>
        <p:grpSp>
          <p:nvGrpSpPr>
            <p:cNvPr id="21" name="组合 20"/>
            <p:cNvGrpSpPr/>
            <p:nvPr/>
          </p:nvGrpSpPr>
          <p:grpSpPr>
            <a:xfrm>
              <a:off x="1111568" y="1683657"/>
              <a:ext cx="4696400" cy="1171998"/>
              <a:chOff x="1111568" y="1683657"/>
              <a:chExt cx="4696400" cy="1171998"/>
            </a:xfrm>
          </p:grpSpPr>
          <p:sp>
            <p:nvSpPr>
              <p:cNvPr id="25" name="矩形: 圆角 42"/>
              <p:cNvSpPr/>
              <p:nvPr/>
            </p:nvSpPr>
            <p:spPr>
              <a:xfrm>
                <a:off x="1111568" y="1683657"/>
                <a:ext cx="4696400" cy="1171998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45159" tIns="179070" rIns="179070" bIns="179070" numCol="1" spcCol="1270" anchor="ctr" anchorCtr="0">
                <a:noAutofit/>
              </a:bodyPr>
              <a:lstStyle/>
              <a:p>
                <a:pPr marL="0" lvl="0" indent="0" algn="l" defTabSz="2089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zh-CN" altLang="en-US" sz="4700" kern="1200">
                  <a:cs typeface="+mn-ea"/>
                  <a:sym typeface="+mn-lt"/>
                </a:endParaRPr>
              </a:p>
            </p:txBody>
          </p:sp>
          <p:sp>
            <p:nvSpPr>
              <p:cNvPr id="26" name="文本框 25"/>
              <p:cNvSpPr txBox="1"/>
              <p:nvPr/>
            </p:nvSpPr>
            <p:spPr>
              <a:xfrm>
                <a:off x="2255713" y="2059053"/>
                <a:ext cx="3411091" cy="4173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eaLnBrk="1" hangingPunct="1">
                  <a:lnSpc>
                    <a:spcPct val="130000"/>
                  </a:lnSpc>
                  <a:spcBef>
                    <a:spcPct val="5000"/>
                  </a:spcBef>
                  <a:buClr>
                    <a:srgbClr val="FF0000"/>
                  </a:buClr>
                  <a:defRPr/>
                </a:pPr>
                <a:r>
                  <a:rPr lang="zh-CN" altLang="en-US" sz="1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进行收缩和舒张肌肉的练习</a:t>
                </a:r>
                <a:endParaRPr lang="zh-CN" altLang="en-US" sz="1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713264" y="1323724"/>
              <a:ext cx="1401286" cy="773434"/>
              <a:chOff x="713264" y="1436915"/>
              <a:chExt cx="1401286" cy="773434"/>
            </a:xfrm>
          </p:grpSpPr>
          <p:sp>
            <p:nvSpPr>
              <p:cNvPr id="23" name="矩形: 圆角 40"/>
              <p:cNvSpPr/>
              <p:nvPr/>
            </p:nvSpPr>
            <p:spPr>
              <a:xfrm>
                <a:off x="713264" y="1436915"/>
                <a:ext cx="1401286" cy="773434"/>
              </a:xfrm>
              <a:prstGeom prst="round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4" name="文本框 23"/>
              <p:cNvSpPr txBox="1"/>
              <p:nvPr/>
            </p:nvSpPr>
            <p:spPr>
              <a:xfrm>
                <a:off x="770108" y="1562021"/>
                <a:ext cx="1287598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sz="2800" dirty="0">
                    <a:solidFill>
                      <a:schemeClr val="bg1"/>
                    </a:solidFill>
                    <a:cs typeface="+mn-ea"/>
                    <a:sym typeface="+mn-lt"/>
                  </a:rPr>
                  <a:t>方法三</a:t>
                </a:r>
                <a:endParaRPr lang="zh-CN" altLang="en-US" sz="28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7" name="组合 26"/>
          <p:cNvGrpSpPr/>
          <p:nvPr/>
        </p:nvGrpSpPr>
        <p:grpSpPr>
          <a:xfrm>
            <a:off x="6289060" y="4560812"/>
            <a:ext cx="5094704" cy="1531931"/>
            <a:chOff x="713264" y="1323724"/>
            <a:chExt cx="5094704" cy="1531931"/>
          </a:xfrm>
        </p:grpSpPr>
        <p:grpSp>
          <p:nvGrpSpPr>
            <p:cNvPr id="28" name="组合 27"/>
            <p:cNvGrpSpPr/>
            <p:nvPr/>
          </p:nvGrpSpPr>
          <p:grpSpPr>
            <a:xfrm>
              <a:off x="1111568" y="1683657"/>
              <a:ext cx="4696400" cy="1171998"/>
              <a:chOff x="1111568" y="1683657"/>
              <a:chExt cx="4696400" cy="1171998"/>
            </a:xfrm>
          </p:grpSpPr>
          <p:sp>
            <p:nvSpPr>
              <p:cNvPr id="33" name="矩形: 圆角 36"/>
              <p:cNvSpPr/>
              <p:nvPr/>
            </p:nvSpPr>
            <p:spPr>
              <a:xfrm>
                <a:off x="1111568" y="1683657"/>
                <a:ext cx="4696400" cy="1171998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45159" tIns="179070" rIns="179070" bIns="179070" numCol="1" spcCol="1270" anchor="ctr" anchorCtr="0">
                <a:noAutofit/>
              </a:bodyPr>
              <a:lstStyle/>
              <a:p>
                <a:pPr marL="0" lvl="0" indent="0" algn="l" defTabSz="2089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zh-CN" altLang="en-US" sz="4700" kern="1200">
                  <a:cs typeface="+mn-ea"/>
                  <a:sym typeface="+mn-lt"/>
                </a:endParaRPr>
              </a:p>
            </p:txBody>
          </p:sp>
          <p:sp>
            <p:nvSpPr>
              <p:cNvPr id="34" name="文本框 33"/>
              <p:cNvSpPr txBox="1"/>
              <p:nvPr/>
            </p:nvSpPr>
            <p:spPr>
              <a:xfrm>
                <a:off x="2255713" y="2059053"/>
                <a:ext cx="3411091" cy="4173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eaLnBrk="1" hangingPunct="1">
                  <a:lnSpc>
                    <a:spcPct val="130000"/>
                  </a:lnSpc>
                  <a:spcBef>
                    <a:spcPct val="5000"/>
                  </a:spcBef>
                  <a:buClr>
                    <a:srgbClr val="FF0000"/>
                  </a:buClr>
                  <a:defRPr/>
                </a:pPr>
                <a:r>
                  <a:rPr lang="zh-CN" altLang="en-US" sz="1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充分深入的呼吸</a:t>
                </a:r>
                <a:endParaRPr lang="zh-CN" altLang="en-US" sz="1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>
              <a:off x="713264" y="1323724"/>
              <a:ext cx="1401286" cy="773434"/>
              <a:chOff x="713264" y="1436915"/>
              <a:chExt cx="1401286" cy="773434"/>
            </a:xfrm>
          </p:grpSpPr>
          <p:sp>
            <p:nvSpPr>
              <p:cNvPr id="30" name="矩形: 圆角 34"/>
              <p:cNvSpPr/>
              <p:nvPr/>
            </p:nvSpPr>
            <p:spPr>
              <a:xfrm>
                <a:off x="713264" y="1436915"/>
                <a:ext cx="1401286" cy="773434"/>
              </a:xfrm>
              <a:prstGeom prst="round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31" name="文本框 30"/>
              <p:cNvSpPr txBox="1"/>
              <p:nvPr/>
            </p:nvSpPr>
            <p:spPr>
              <a:xfrm>
                <a:off x="770108" y="1562021"/>
                <a:ext cx="1287598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sz="2800" dirty="0">
                    <a:solidFill>
                      <a:schemeClr val="bg1"/>
                    </a:solidFill>
                    <a:cs typeface="+mn-ea"/>
                    <a:sym typeface="+mn-lt"/>
                  </a:rPr>
                  <a:t>方法四</a:t>
                </a:r>
                <a:endParaRPr lang="zh-CN" altLang="en-US" sz="28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447138" y="4931032"/>
            <a:ext cx="2090530" cy="2090530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9192414" y="567074"/>
            <a:ext cx="2209800" cy="2209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3818316" y="1154087"/>
            <a:ext cx="4555369" cy="1224000"/>
          </a:xfrm>
          <a:prstGeom prst="rect">
            <a:avLst/>
          </a:prstGeom>
          <a:effectLst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Part </a:t>
            </a:r>
            <a:r>
              <a:rPr lang="en-US" altLang="zh-CN" sz="7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03</a:t>
            </a:r>
            <a:endParaRPr lang="zh-CN" altLang="en-US" sz="7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Rectangle 2"/>
          <p:cNvSpPr txBox="1">
            <a:spLocks noChangeArrowheads="1"/>
          </p:cNvSpPr>
          <p:nvPr/>
        </p:nvSpPr>
        <p:spPr>
          <a:xfrm>
            <a:off x="1631504" y="2426831"/>
            <a:ext cx="8928993" cy="1447800"/>
          </a:xfrm>
          <a:prstGeom prst="rect">
            <a:avLst/>
          </a:prstGeom>
          <a:effectLst/>
        </p:spPr>
        <p:txBody>
          <a:bodyPr/>
          <a:lstStyle>
            <a:defPPr>
              <a:defRPr lang="zh-CN"/>
            </a:defPPr>
            <a:lvl1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kumimoji="1" sz="6000" b="1">
                <a:solidFill>
                  <a:srgbClr val="0070C0"/>
                </a:solidFill>
                <a:cs typeface="+mn-ea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>
                <a:sym typeface="+mn-lt"/>
              </a:rPr>
              <a:t>如何提高演讲呈现技巧？</a:t>
            </a:r>
            <a:endParaRPr lang="zh-CN" altLang="en-US" dirty="0">
              <a:sym typeface="+mn-lt"/>
            </a:endParaRPr>
          </a:p>
        </p:txBody>
      </p:sp>
      <p:sp>
        <p:nvSpPr>
          <p:cNvPr id="26" name="矩形: 圆角 25"/>
          <p:cNvSpPr/>
          <p:nvPr/>
        </p:nvSpPr>
        <p:spPr bwMode="auto">
          <a:xfrm>
            <a:off x="2939988" y="3932179"/>
            <a:ext cx="6312024" cy="52520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0800000" scaled="1"/>
            <a:tileRect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/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How to improve presentation skills?</a:t>
            </a:r>
            <a:endParaRPr kumimoji="1" lang="zh-CN" altLang="en-US" sz="2000" b="0" i="0" u="none" strike="noStrike" cap="none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cs typeface="+mn-ea"/>
              <a:sym typeface="+mn-lt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 flipH="1">
            <a:off x="9198868" y="3864868"/>
            <a:ext cx="2993132" cy="2993132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603802" y="689101"/>
            <a:ext cx="1335314" cy="52322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 algn="ctr">
              <a:defRPr sz="2800" ker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</a:defRPr>
            </a:lvl1pPr>
          </a:lstStyle>
          <a:p>
            <a:r>
              <a:rPr lang="en-US" altLang="zh-CN" dirty="0" smtClean="0">
                <a:sym typeface="+mn-lt"/>
              </a:rPr>
              <a:t>LOGO</a:t>
            </a:r>
            <a:endParaRPr lang="zh-CN" altLang="en-US" dirty="0"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3" grpId="0"/>
      <p:bldP spid="26" grpId="0" animBg="1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763610" y="408714"/>
            <a:ext cx="4664781" cy="576000"/>
          </a:xfrm>
          <a:prstGeom prst="rect">
            <a:avLst/>
          </a:prstGeom>
          <a:effectLst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dirty="0">
                <a:gradFill>
                  <a:gsLst>
                    <a:gs pos="0">
                      <a:srgbClr val="0070C0"/>
                    </a:gs>
                    <a:gs pos="75000">
                      <a:srgbClr val="00B0F0"/>
                    </a:gs>
                    <a:gs pos="100000">
                      <a:srgbClr val="A3E7FF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如何有效地克服紧张？</a:t>
            </a:r>
            <a:endParaRPr lang="zh-CN" altLang="en-US" sz="3200" dirty="0">
              <a:gradFill>
                <a:gsLst>
                  <a:gs pos="0">
                    <a:srgbClr val="0070C0"/>
                  </a:gs>
                  <a:gs pos="75000">
                    <a:srgbClr val="00B0F0"/>
                  </a:gs>
                  <a:gs pos="100000">
                    <a:srgbClr val="A3E7FF"/>
                  </a:gs>
                </a:gsLst>
                <a:lin ang="5400000" scaled="0"/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 flipH="1" flipV="1">
            <a:off x="0" y="0"/>
            <a:ext cx="1418027" cy="1524813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10773973" y="5333187"/>
            <a:ext cx="1418027" cy="1524813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1924573" y="2640496"/>
            <a:ext cx="1915886" cy="1577009"/>
            <a:chOff x="1924573" y="2059394"/>
            <a:chExt cx="1915886" cy="1577009"/>
          </a:xfrm>
        </p:grpSpPr>
        <p:sp>
          <p:nvSpPr>
            <p:cNvPr id="3" name="矩形 2"/>
            <p:cNvSpPr/>
            <p:nvPr/>
          </p:nvSpPr>
          <p:spPr>
            <a:xfrm>
              <a:off x="2014502" y="2059394"/>
              <a:ext cx="1736027" cy="157700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924573" y="2432401"/>
              <a:ext cx="1915886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4800" dirty="0">
                  <a:solidFill>
                    <a:schemeClr val="bg1"/>
                  </a:solidFill>
                  <a:cs typeface="+mn-ea"/>
                  <a:sym typeface="+mn-lt"/>
                </a:rPr>
                <a:t>演讲</a:t>
              </a:r>
              <a:endParaRPr lang="zh-CN" altLang="en-US" sz="4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3957448" y="2767281"/>
            <a:ext cx="106362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8000" dirty="0">
                <a:gradFill>
                  <a:gsLst>
                    <a:gs pos="0">
                      <a:srgbClr val="0070C0"/>
                    </a:gs>
                    <a:gs pos="48000">
                      <a:srgbClr val="00B0F0"/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rPr>
              <a:t>= </a:t>
            </a:r>
            <a:endParaRPr lang="zh-CN" altLang="en-US" sz="8000" dirty="0">
              <a:gradFill>
                <a:gsLst>
                  <a:gs pos="0">
                    <a:srgbClr val="0070C0"/>
                  </a:gs>
                  <a:gs pos="48000">
                    <a:srgbClr val="00B0F0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5138058" y="2640496"/>
            <a:ext cx="1915886" cy="1577009"/>
            <a:chOff x="5138058" y="2640496"/>
            <a:chExt cx="1915886" cy="1577009"/>
          </a:xfrm>
        </p:grpSpPr>
        <p:sp>
          <p:nvSpPr>
            <p:cNvPr id="22" name="矩形 21"/>
            <p:cNvSpPr/>
            <p:nvPr/>
          </p:nvSpPr>
          <p:spPr>
            <a:xfrm>
              <a:off x="5227988" y="2640496"/>
              <a:ext cx="1736027" cy="157700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5138058" y="2909455"/>
              <a:ext cx="1915886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4800" dirty="0">
                  <a:solidFill>
                    <a:schemeClr val="bg1"/>
                  </a:solidFill>
                  <a:cs typeface="+mn-ea"/>
                  <a:sym typeface="+mn-lt"/>
                </a:rPr>
                <a:t>演</a:t>
              </a:r>
              <a:endParaRPr lang="zh-CN" altLang="en-US" sz="4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7170932" y="2767281"/>
            <a:ext cx="106362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8000" dirty="0">
                <a:gradFill>
                  <a:gsLst>
                    <a:gs pos="0">
                      <a:srgbClr val="0070C0"/>
                    </a:gs>
                    <a:gs pos="48000">
                      <a:srgbClr val="00B0F0"/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rPr>
              <a:t>+</a:t>
            </a:r>
            <a:endParaRPr lang="zh-CN" altLang="en-US" sz="8000" dirty="0">
              <a:gradFill>
                <a:gsLst>
                  <a:gs pos="0">
                    <a:srgbClr val="0070C0"/>
                  </a:gs>
                  <a:gs pos="48000">
                    <a:srgbClr val="00B0F0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8391297" y="2640496"/>
            <a:ext cx="1915886" cy="1577009"/>
            <a:chOff x="8391297" y="2640496"/>
            <a:chExt cx="1915886" cy="1577009"/>
          </a:xfrm>
        </p:grpSpPr>
        <p:sp>
          <p:nvSpPr>
            <p:cNvPr id="23" name="矩形 22"/>
            <p:cNvSpPr/>
            <p:nvPr/>
          </p:nvSpPr>
          <p:spPr>
            <a:xfrm>
              <a:off x="8481227" y="2640496"/>
              <a:ext cx="1736027" cy="157700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8391297" y="3013502"/>
              <a:ext cx="1915886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4800" dirty="0">
                  <a:solidFill>
                    <a:schemeClr val="bg1"/>
                  </a:solidFill>
                  <a:cs typeface="+mn-ea"/>
                  <a:sym typeface="+mn-lt"/>
                </a:rPr>
                <a:t>讲</a:t>
              </a:r>
              <a:endParaRPr lang="zh-CN" altLang="en-US" sz="4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227988" y="4617433"/>
            <a:ext cx="1736027" cy="1524813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481227" y="4617433"/>
            <a:ext cx="1736027" cy="1524813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027583" y="4556569"/>
            <a:ext cx="1736027" cy="16354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1011207" y="3113815"/>
            <a:ext cx="1137833" cy="287571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A3E7FF"/>
            </a:solidFill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zh-CN" altLang="en-US" sz="4000" b="1" dirty="0" smtClean="0">
                <a:solidFill>
                  <a:srgbClr val="0070C0"/>
                </a:solidFill>
                <a:cs typeface="+mn-ea"/>
                <a:sym typeface="+mn-lt"/>
              </a:rPr>
              <a:t>课</a:t>
            </a:r>
            <a:endParaRPr lang="en-US" altLang="zh-CN" sz="4000" b="1" dirty="0" smtClean="0">
              <a:solidFill>
                <a:srgbClr val="0070C0"/>
              </a:solidFill>
              <a:cs typeface="+mn-ea"/>
              <a:sym typeface="+mn-lt"/>
            </a:endParaRPr>
          </a:p>
          <a:p>
            <a:pPr algn="ctr" eaLnBrk="1" hangingPunct="1">
              <a:defRPr/>
            </a:pPr>
            <a:r>
              <a:rPr lang="zh-CN" altLang="en-US" sz="4000" b="1" dirty="0" smtClean="0">
                <a:solidFill>
                  <a:srgbClr val="0070C0"/>
                </a:solidFill>
                <a:cs typeface="+mn-ea"/>
                <a:sym typeface="+mn-lt"/>
              </a:rPr>
              <a:t>程</a:t>
            </a:r>
            <a:endParaRPr lang="en-US" altLang="zh-CN" sz="4000" b="1" dirty="0" smtClean="0">
              <a:solidFill>
                <a:srgbClr val="0070C0"/>
              </a:solidFill>
              <a:cs typeface="+mn-ea"/>
              <a:sym typeface="+mn-lt"/>
            </a:endParaRPr>
          </a:p>
          <a:p>
            <a:pPr algn="ctr" eaLnBrk="1" hangingPunct="1">
              <a:defRPr/>
            </a:pPr>
            <a:r>
              <a:rPr lang="zh-CN" altLang="en-US" sz="4000" b="1" dirty="0" smtClean="0">
                <a:solidFill>
                  <a:srgbClr val="0070C0"/>
                </a:solidFill>
                <a:cs typeface="+mn-ea"/>
                <a:sym typeface="+mn-lt"/>
              </a:rPr>
              <a:t>内</a:t>
            </a:r>
            <a:endParaRPr lang="en-US" altLang="zh-CN" sz="4000" b="1" dirty="0" smtClean="0">
              <a:solidFill>
                <a:srgbClr val="0070C0"/>
              </a:solidFill>
              <a:cs typeface="+mn-ea"/>
              <a:sym typeface="+mn-lt"/>
            </a:endParaRPr>
          </a:p>
          <a:p>
            <a:pPr algn="ctr" eaLnBrk="1" hangingPunct="1">
              <a:defRPr/>
            </a:pPr>
            <a:r>
              <a:rPr lang="zh-CN" altLang="en-US" sz="4000" b="1" dirty="0" smtClean="0">
                <a:solidFill>
                  <a:srgbClr val="0070C0"/>
                </a:solidFill>
                <a:cs typeface="+mn-ea"/>
                <a:sym typeface="+mn-lt"/>
              </a:rPr>
              <a:t>容</a:t>
            </a:r>
            <a:endParaRPr lang="zh-CN" altLang="en-US" sz="4000" b="1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106829" y="839837"/>
            <a:ext cx="769368" cy="740915"/>
            <a:chOff x="1834169" y="297092"/>
            <a:chExt cx="1497651" cy="1353133"/>
          </a:xfrm>
          <a:effectLst>
            <a:glow rad="101600">
              <a:srgbClr val="0070C0">
                <a:alpha val="40000"/>
              </a:srgbClr>
            </a:glow>
          </a:effectLst>
        </p:grpSpPr>
        <p:sp>
          <p:nvSpPr>
            <p:cNvPr id="10" name="菱形 9"/>
            <p:cNvSpPr/>
            <p:nvPr/>
          </p:nvSpPr>
          <p:spPr>
            <a:xfrm>
              <a:off x="1834169" y="297092"/>
              <a:ext cx="1497651" cy="1353133"/>
            </a:xfrm>
            <a:prstGeom prst="diamond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915338" y="587222"/>
              <a:ext cx="1335314" cy="87124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en-US" altLang="zh-CN" sz="2500" kern="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01</a:t>
              </a:r>
              <a:endParaRPr lang="zh-CN" altLang="en-US" sz="2500" kern="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2149040" y="669745"/>
            <a:ext cx="5807268" cy="8254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0B0F0"/>
              </a:buClr>
            </a:pPr>
            <a:r>
              <a:rPr lang="zh-CN" altLang="en-US" sz="3600" dirty="0">
                <a:gradFill>
                  <a:gsLst>
                    <a:gs pos="0">
                      <a:srgbClr val="0070C0"/>
                    </a:gs>
                    <a:gs pos="75000">
                      <a:srgbClr val="00B0F0"/>
                    </a:gs>
                    <a:gs pos="100000">
                      <a:srgbClr val="A3E7FF"/>
                    </a:gs>
                  </a:gsLst>
                  <a:lin ang="5400000" scaled="0"/>
                </a:gradFill>
                <a:cs typeface="+mn-ea"/>
                <a:sym typeface="+mn-lt"/>
              </a:rPr>
              <a:t>影响演讲的因素是哪些</a:t>
            </a:r>
            <a:r>
              <a:rPr lang="zh-CN" altLang="en-US" sz="3600" dirty="0" smtClean="0">
                <a:gradFill>
                  <a:gsLst>
                    <a:gs pos="0">
                      <a:srgbClr val="0070C0"/>
                    </a:gs>
                    <a:gs pos="75000">
                      <a:srgbClr val="00B0F0"/>
                    </a:gs>
                    <a:gs pos="100000">
                      <a:srgbClr val="A3E7FF"/>
                    </a:gs>
                  </a:gsLst>
                  <a:lin ang="5400000" scaled="0"/>
                </a:gradFill>
                <a:cs typeface="+mn-ea"/>
                <a:sym typeface="+mn-lt"/>
              </a:rPr>
              <a:t>？</a:t>
            </a:r>
            <a:endParaRPr lang="zh-CN" altLang="en-US" sz="3600" dirty="0">
              <a:gradFill>
                <a:gsLst>
                  <a:gs pos="0">
                    <a:srgbClr val="0070C0"/>
                  </a:gs>
                  <a:gs pos="75000">
                    <a:srgbClr val="00B0F0"/>
                  </a:gs>
                  <a:gs pos="100000">
                    <a:srgbClr val="A3E7FF"/>
                  </a:gs>
                </a:gsLst>
                <a:lin ang="5400000" scaled="0"/>
              </a:gradFill>
              <a:cs typeface="+mn-ea"/>
              <a:sym typeface="+mn-lt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2150155" y="2030707"/>
            <a:ext cx="769368" cy="740915"/>
            <a:chOff x="1834169" y="297092"/>
            <a:chExt cx="1497651" cy="1353133"/>
          </a:xfrm>
          <a:effectLst>
            <a:glow rad="101600">
              <a:srgbClr val="0070C0">
                <a:alpha val="40000"/>
              </a:srgbClr>
            </a:glow>
          </a:effectLst>
        </p:grpSpPr>
        <p:sp>
          <p:nvSpPr>
            <p:cNvPr id="34" name="菱形 33"/>
            <p:cNvSpPr/>
            <p:nvPr/>
          </p:nvSpPr>
          <p:spPr>
            <a:xfrm>
              <a:off x="1834169" y="297092"/>
              <a:ext cx="1497651" cy="1353133"/>
            </a:xfrm>
            <a:prstGeom prst="diamond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1915338" y="587222"/>
              <a:ext cx="1335314" cy="87124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en-US" altLang="zh-CN" sz="2500" kern="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02</a:t>
              </a:r>
              <a:endParaRPr lang="zh-CN" altLang="en-US" sz="2500" kern="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36" name="文本框 35"/>
          <p:cNvSpPr txBox="1"/>
          <p:nvPr/>
        </p:nvSpPr>
        <p:spPr>
          <a:xfrm>
            <a:off x="3192366" y="1860615"/>
            <a:ext cx="5807268" cy="8254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0B0F0"/>
              </a:buClr>
            </a:pPr>
            <a:r>
              <a:rPr lang="zh-CN" altLang="en-US" sz="3600" dirty="0">
                <a:gradFill>
                  <a:gsLst>
                    <a:gs pos="0">
                      <a:srgbClr val="0070C0"/>
                    </a:gs>
                    <a:gs pos="75000">
                      <a:srgbClr val="00B0F0"/>
                    </a:gs>
                    <a:gs pos="100000">
                      <a:srgbClr val="A3E7FF"/>
                    </a:gs>
                  </a:gsLst>
                  <a:lin ang="5400000" scaled="0"/>
                </a:gradFill>
                <a:cs typeface="+mn-ea"/>
                <a:sym typeface="+mn-lt"/>
              </a:rPr>
              <a:t>如何进行演讲准备？</a:t>
            </a:r>
            <a:endParaRPr lang="zh-CN" altLang="en-US" sz="3600" dirty="0">
              <a:gradFill>
                <a:gsLst>
                  <a:gs pos="0">
                    <a:srgbClr val="0070C0"/>
                  </a:gs>
                  <a:gs pos="75000">
                    <a:srgbClr val="00B0F0"/>
                  </a:gs>
                  <a:gs pos="100000">
                    <a:srgbClr val="A3E7FF"/>
                  </a:gs>
                </a:gsLst>
                <a:lin ang="5400000" scaled="0"/>
              </a:gradFill>
              <a:cs typeface="+mn-ea"/>
              <a:sym typeface="+mn-lt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3192366" y="3192096"/>
            <a:ext cx="769368" cy="740915"/>
            <a:chOff x="1834169" y="297092"/>
            <a:chExt cx="1497651" cy="1353133"/>
          </a:xfrm>
          <a:effectLst>
            <a:glow rad="101600">
              <a:srgbClr val="0070C0">
                <a:alpha val="40000"/>
              </a:srgbClr>
            </a:glow>
          </a:effectLst>
        </p:grpSpPr>
        <p:sp>
          <p:nvSpPr>
            <p:cNvPr id="38" name="菱形 37"/>
            <p:cNvSpPr/>
            <p:nvPr/>
          </p:nvSpPr>
          <p:spPr>
            <a:xfrm>
              <a:off x="1834169" y="297092"/>
              <a:ext cx="1497651" cy="1353133"/>
            </a:xfrm>
            <a:prstGeom prst="diamond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1915338" y="587222"/>
              <a:ext cx="1335314" cy="87124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en-US" altLang="zh-CN" sz="2500" kern="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03</a:t>
              </a:r>
              <a:endParaRPr lang="zh-CN" altLang="en-US" sz="2500" kern="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40" name="文本框 39"/>
          <p:cNvSpPr txBox="1"/>
          <p:nvPr/>
        </p:nvSpPr>
        <p:spPr>
          <a:xfrm>
            <a:off x="4234577" y="3022004"/>
            <a:ext cx="5807268" cy="8254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0B0F0"/>
              </a:buClr>
            </a:pPr>
            <a:r>
              <a:rPr lang="zh-CN" altLang="en-US" sz="3600" dirty="0">
                <a:gradFill>
                  <a:gsLst>
                    <a:gs pos="0">
                      <a:srgbClr val="0070C0"/>
                    </a:gs>
                    <a:gs pos="75000">
                      <a:srgbClr val="00B0F0"/>
                    </a:gs>
                    <a:gs pos="100000">
                      <a:srgbClr val="A3E7FF"/>
                    </a:gs>
                  </a:gsLst>
                  <a:lin ang="5400000" scaled="0"/>
                </a:gradFill>
                <a:cs typeface="+mn-ea"/>
                <a:sym typeface="+mn-lt"/>
              </a:rPr>
              <a:t>如何提高演讲技巧？</a:t>
            </a:r>
            <a:endParaRPr lang="zh-CN" altLang="en-US" sz="3600" dirty="0">
              <a:gradFill>
                <a:gsLst>
                  <a:gs pos="0">
                    <a:srgbClr val="0070C0"/>
                  </a:gs>
                  <a:gs pos="75000">
                    <a:srgbClr val="00B0F0"/>
                  </a:gs>
                  <a:gs pos="100000">
                    <a:srgbClr val="A3E7FF"/>
                  </a:gs>
                </a:gsLst>
                <a:lin ang="5400000" scaled="0"/>
              </a:gradFill>
              <a:cs typeface="+mn-ea"/>
              <a:sym typeface="+mn-lt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4234577" y="4312350"/>
            <a:ext cx="769368" cy="740915"/>
            <a:chOff x="1834169" y="297092"/>
            <a:chExt cx="1497651" cy="1353133"/>
          </a:xfrm>
          <a:effectLst>
            <a:glow rad="101600">
              <a:srgbClr val="0070C0">
                <a:alpha val="40000"/>
              </a:srgbClr>
            </a:glow>
          </a:effectLst>
        </p:grpSpPr>
        <p:sp>
          <p:nvSpPr>
            <p:cNvPr id="42" name="菱形 41"/>
            <p:cNvSpPr/>
            <p:nvPr/>
          </p:nvSpPr>
          <p:spPr>
            <a:xfrm>
              <a:off x="1834169" y="297092"/>
              <a:ext cx="1497651" cy="1353133"/>
            </a:xfrm>
            <a:prstGeom prst="diamond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1915338" y="587222"/>
              <a:ext cx="1335314" cy="87124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en-US" altLang="zh-CN" sz="2500" kern="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04</a:t>
              </a:r>
              <a:endParaRPr lang="zh-CN" altLang="en-US" sz="2500" kern="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44" name="文本框 43"/>
          <p:cNvSpPr txBox="1"/>
          <p:nvPr/>
        </p:nvSpPr>
        <p:spPr>
          <a:xfrm>
            <a:off x="5276788" y="4142258"/>
            <a:ext cx="5807268" cy="8254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0B0F0"/>
              </a:buClr>
            </a:pPr>
            <a:r>
              <a:rPr lang="zh-CN" altLang="en-US" sz="3600" dirty="0">
                <a:gradFill>
                  <a:gsLst>
                    <a:gs pos="0">
                      <a:srgbClr val="0070C0"/>
                    </a:gs>
                    <a:gs pos="75000">
                      <a:srgbClr val="00B0F0"/>
                    </a:gs>
                    <a:gs pos="100000">
                      <a:srgbClr val="A3E7FF"/>
                    </a:gs>
                  </a:gsLst>
                  <a:lin ang="5400000" scaled="0"/>
                </a:gradFill>
                <a:cs typeface="+mn-ea"/>
                <a:sym typeface="+mn-lt"/>
              </a:rPr>
              <a:t>演练与点评</a:t>
            </a:r>
            <a:endParaRPr lang="zh-CN" altLang="en-US" sz="3600" dirty="0">
              <a:gradFill>
                <a:gsLst>
                  <a:gs pos="0">
                    <a:srgbClr val="0070C0"/>
                  </a:gs>
                  <a:gs pos="75000">
                    <a:srgbClr val="00B0F0"/>
                  </a:gs>
                  <a:gs pos="100000">
                    <a:srgbClr val="A3E7FF"/>
                  </a:gs>
                </a:gsLst>
                <a:lin ang="5400000" scaled="0"/>
              </a:gradFill>
              <a:cs typeface="+mn-ea"/>
              <a:sym typeface="+mn-lt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5276788" y="5407479"/>
            <a:ext cx="769368" cy="740915"/>
            <a:chOff x="1834169" y="297092"/>
            <a:chExt cx="1497651" cy="1353133"/>
          </a:xfrm>
          <a:effectLst>
            <a:glow rad="101600">
              <a:srgbClr val="0070C0">
                <a:alpha val="40000"/>
              </a:srgbClr>
            </a:glow>
          </a:effectLst>
        </p:grpSpPr>
        <p:sp>
          <p:nvSpPr>
            <p:cNvPr id="46" name="菱形 45"/>
            <p:cNvSpPr/>
            <p:nvPr/>
          </p:nvSpPr>
          <p:spPr>
            <a:xfrm>
              <a:off x="1834169" y="297092"/>
              <a:ext cx="1497651" cy="1353133"/>
            </a:xfrm>
            <a:prstGeom prst="diamond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1915338" y="587222"/>
              <a:ext cx="1335314" cy="87124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en-US" altLang="zh-CN" sz="2500" kern="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05</a:t>
              </a:r>
              <a:endParaRPr lang="zh-CN" altLang="en-US" sz="2500" kern="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48" name="文本框 47"/>
          <p:cNvSpPr txBox="1"/>
          <p:nvPr/>
        </p:nvSpPr>
        <p:spPr>
          <a:xfrm>
            <a:off x="6318999" y="5237387"/>
            <a:ext cx="5807268" cy="8254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0B0F0"/>
              </a:buClr>
            </a:pPr>
            <a:r>
              <a:rPr lang="zh-CN" altLang="en-US" sz="3600" dirty="0">
                <a:gradFill>
                  <a:gsLst>
                    <a:gs pos="0">
                      <a:srgbClr val="0070C0"/>
                    </a:gs>
                    <a:gs pos="75000">
                      <a:srgbClr val="00B0F0"/>
                    </a:gs>
                    <a:gs pos="100000">
                      <a:srgbClr val="A3E7FF"/>
                    </a:gs>
                  </a:gsLst>
                  <a:lin ang="5400000" scaled="0"/>
                </a:gradFill>
                <a:cs typeface="+mn-ea"/>
                <a:sym typeface="+mn-lt"/>
              </a:rPr>
              <a:t>回顾与总结</a:t>
            </a:r>
            <a:endParaRPr lang="zh-CN" altLang="en-US" sz="3600" dirty="0">
              <a:gradFill>
                <a:gsLst>
                  <a:gs pos="0">
                    <a:srgbClr val="0070C0"/>
                  </a:gs>
                  <a:gs pos="75000">
                    <a:srgbClr val="00B0F0"/>
                  </a:gs>
                  <a:gs pos="100000">
                    <a:srgbClr val="A3E7FF"/>
                  </a:gs>
                </a:gsLst>
                <a:lin ang="5400000" scaled="0"/>
              </a:gradFill>
              <a:cs typeface="+mn-ea"/>
              <a:sym typeface="+mn-lt"/>
            </a:endParaRPr>
          </a:p>
        </p:txBody>
      </p:sp>
      <p:pic>
        <p:nvPicPr>
          <p:cNvPr id="51" name="图片 50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 rot="16200000">
            <a:off x="8965653" y="-117072"/>
            <a:ext cx="3109274" cy="33434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763610" y="408714"/>
            <a:ext cx="4664781" cy="576000"/>
          </a:xfrm>
          <a:prstGeom prst="rect">
            <a:avLst/>
          </a:prstGeom>
          <a:effectLst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dirty="0">
                <a:gradFill>
                  <a:gsLst>
                    <a:gs pos="0">
                      <a:srgbClr val="0070C0"/>
                    </a:gs>
                    <a:gs pos="75000">
                      <a:srgbClr val="00B0F0"/>
                    </a:gs>
                    <a:gs pos="100000">
                      <a:srgbClr val="A3E7FF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身体语言的组成</a:t>
            </a:r>
            <a:endParaRPr lang="zh-CN" altLang="en-US" sz="3200" dirty="0">
              <a:gradFill>
                <a:gsLst>
                  <a:gs pos="0">
                    <a:srgbClr val="0070C0"/>
                  </a:gs>
                  <a:gs pos="75000">
                    <a:srgbClr val="00B0F0"/>
                  </a:gs>
                  <a:gs pos="100000">
                    <a:srgbClr val="A3E7FF"/>
                  </a:gs>
                </a:gsLst>
                <a:lin ang="5400000" scaled="0"/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 flipH="1" flipV="1">
            <a:off x="0" y="0"/>
            <a:ext cx="1418027" cy="1524813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10773973" y="5333187"/>
            <a:ext cx="1418027" cy="152481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625959" y="1432436"/>
            <a:ext cx="2940083" cy="4405532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 flipH="1">
            <a:off x="2454259" y="1296743"/>
            <a:ext cx="1905000" cy="914400"/>
            <a:chOff x="7518855" y="1664372"/>
            <a:chExt cx="1600200" cy="914400"/>
          </a:xfrm>
          <a:solidFill>
            <a:srgbClr val="0070C0"/>
          </a:solidFill>
        </p:grpSpPr>
        <p:sp>
          <p:nvSpPr>
            <p:cNvPr id="8" name="AutoShape 10"/>
            <p:cNvSpPr>
              <a:spLocks noChangeArrowheads="1"/>
            </p:cNvSpPr>
            <p:nvPr/>
          </p:nvSpPr>
          <p:spPr bwMode="auto">
            <a:xfrm>
              <a:off x="7518855" y="1664372"/>
              <a:ext cx="1600200" cy="914400"/>
            </a:xfrm>
            <a:prstGeom prst="wedgeRoundRectCallout">
              <a:avLst>
                <a:gd name="adj1" fmla="val -128936"/>
                <a:gd name="adj2" fmla="val 19444"/>
                <a:gd name="adj3" fmla="val 16667"/>
              </a:avLst>
            </a:prstGeom>
            <a:grpFill/>
            <a:ln w="9525">
              <a:noFill/>
              <a:miter lim="800000"/>
            </a:ln>
            <a:effectLst/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24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7785555" y="1892972"/>
              <a:ext cx="1066800" cy="457200"/>
            </a:xfrm>
            <a:prstGeom prst="rect">
              <a:avLst/>
            </a:prstGeom>
            <a:grp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眼神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 flipH="1">
            <a:off x="2454259" y="3009900"/>
            <a:ext cx="1905000" cy="838200"/>
            <a:chOff x="7467600" y="2971800"/>
            <a:chExt cx="1905000" cy="838200"/>
          </a:xfrm>
          <a:solidFill>
            <a:srgbClr val="0070C0"/>
          </a:solidFill>
        </p:grpSpPr>
        <p:sp>
          <p:nvSpPr>
            <p:cNvPr id="11" name="AutoShape 9"/>
            <p:cNvSpPr>
              <a:spLocks noChangeArrowheads="1"/>
            </p:cNvSpPr>
            <p:nvPr/>
          </p:nvSpPr>
          <p:spPr bwMode="auto">
            <a:xfrm flipV="1">
              <a:off x="7467600" y="2971800"/>
              <a:ext cx="1905000" cy="838200"/>
            </a:xfrm>
            <a:prstGeom prst="wedgeRoundRectCallout">
              <a:avLst>
                <a:gd name="adj1" fmla="val -107811"/>
                <a:gd name="adj2" fmla="val 128069"/>
                <a:gd name="adj3" fmla="val 16667"/>
              </a:avLst>
            </a:prstGeom>
            <a:grpFill/>
            <a:ln w="9525">
              <a:noFill/>
              <a:miter lim="800000"/>
            </a:ln>
            <a:effectLst/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24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" name="Text Box 6"/>
            <p:cNvSpPr txBox="1">
              <a:spLocks noChangeArrowheads="1"/>
            </p:cNvSpPr>
            <p:nvPr/>
          </p:nvSpPr>
          <p:spPr bwMode="auto">
            <a:xfrm>
              <a:off x="7924800" y="3162300"/>
              <a:ext cx="990600" cy="457200"/>
            </a:xfrm>
            <a:prstGeom prst="rect">
              <a:avLst/>
            </a:prstGeom>
            <a:grp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zh-CN" altLang="en-US" sz="2400">
                  <a:solidFill>
                    <a:schemeClr val="bg1"/>
                  </a:solidFill>
                  <a:cs typeface="+mn-ea"/>
                  <a:sym typeface="+mn-lt"/>
                </a:rPr>
                <a:t>手势</a:t>
              </a:r>
              <a:endParaRPr lang="zh-CN" alt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 flipH="1">
            <a:off x="8094407" y="1288171"/>
            <a:ext cx="1828800" cy="914400"/>
            <a:chOff x="2362200" y="2209800"/>
            <a:chExt cx="2133600" cy="914400"/>
          </a:xfrm>
          <a:solidFill>
            <a:srgbClr val="0070C0"/>
          </a:solidFill>
        </p:grpSpPr>
        <p:sp>
          <p:nvSpPr>
            <p:cNvPr id="14" name="AutoShape 14"/>
            <p:cNvSpPr>
              <a:spLocks noChangeArrowheads="1"/>
            </p:cNvSpPr>
            <p:nvPr/>
          </p:nvSpPr>
          <p:spPr bwMode="auto">
            <a:xfrm>
              <a:off x="2362200" y="2209800"/>
              <a:ext cx="2133600" cy="914400"/>
            </a:xfrm>
            <a:prstGeom prst="wedgeRoundRectCallout">
              <a:avLst>
                <a:gd name="adj1" fmla="val 160608"/>
                <a:gd name="adj2" fmla="val 35703"/>
                <a:gd name="adj3" fmla="val 16667"/>
              </a:avLst>
            </a:prstGeom>
            <a:grpFill/>
            <a:ln w="9525">
              <a:noFill/>
              <a:miter lim="800000"/>
            </a:ln>
            <a:effectLst/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24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" name="Text Box 7"/>
            <p:cNvSpPr txBox="1">
              <a:spLocks noChangeArrowheads="1"/>
            </p:cNvSpPr>
            <p:nvPr/>
          </p:nvSpPr>
          <p:spPr bwMode="auto">
            <a:xfrm>
              <a:off x="2895600" y="2438400"/>
              <a:ext cx="1066800" cy="457200"/>
            </a:xfrm>
            <a:prstGeom prst="rect">
              <a:avLst/>
            </a:prstGeom>
            <a:grp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zh-CN" altLang="en-US" sz="2400" b="1" dirty="0">
                  <a:solidFill>
                    <a:schemeClr val="bg1"/>
                  </a:solidFill>
                  <a:cs typeface="+mn-ea"/>
                  <a:sym typeface="+mn-lt"/>
                </a:rPr>
                <a:t>表情</a:t>
              </a:r>
              <a:endParaRPr lang="zh-CN" altLang="en-US" sz="2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8094407" y="4418787"/>
            <a:ext cx="1828800" cy="914400"/>
            <a:chOff x="7543800" y="4648200"/>
            <a:chExt cx="1828800" cy="914400"/>
          </a:xfrm>
          <a:solidFill>
            <a:srgbClr val="0070C0"/>
          </a:solidFill>
        </p:grpSpPr>
        <p:sp>
          <p:nvSpPr>
            <p:cNvPr id="17" name="AutoShape 11"/>
            <p:cNvSpPr>
              <a:spLocks noChangeArrowheads="1"/>
            </p:cNvSpPr>
            <p:nvPr/>
          </p:nvSpPr>
          <p:spPr bwMode="auto">
            <a:xfrm>
              <a:off x="7543800" y="4648200"/>
              <a:ext cx="1828800" cy="914400"/>
            </a:xfrm>
            <a:prstGeom prst="wedgeRoundRectCallout">
              <a:avLst>
                <a:gd name="adj1" fmla="val -168196"/>
                <a:gd name="adj2" fmla="val 28878"/>
                <a:gd name="adj3" fmla="val 16667"/>
              </a:avLst>
            </a:prstGeom>
            <a:grpFill/>
            <a:ln w="9525">
              <a:noFill/>
              <a:miter lim="800000"/>
            </a:ln>
            <a:effectLst/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24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" name="Text Box 8"/>
            <p:cNvSpPr txBox="1">
              <a:spLocks noChangeArrowheads="1"/>
            </p:cNvSpPr>
            <p:nvPr/>
          </p:nvSpPr>
          <p:spPr bwMode="auto">
            <a:xfrm>
              <a:off x="7848600" y="4876800"/>
              <a:ext cx="1219200" cy="457200"/>
            </a:xfrm>
            <a:prstGeom prst="rect">
              <a:avLst/>
            </a:prstGeom>
            <a:grp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zh-CN" altLang="en-US" sz="2400">
                  <a:solidFill>
                    <a:schemeClr val="bg1"/>
                  </a:solidFill>
                  <a:cs typeface="+mn-ea"/>
                  <a:sym typeface="+mn-lt"/>
                </a:rPr>
                <a:t>移动</a:t>
              </a:r>
              <a:endParaRPr lang="zh-CN" alt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2454259" y="4212077"/>
            <a:ext cx="1866900" cy="938652"/>
            <a:chOff x="2590800" y="3657600"/>
            <a:chExt cx="1828800" cy="990600"/>
          </a:xfrm>
          <a:solidFill>
            <a:srgbClr val="0070C0"/>
          </a:solidFill>
        </p:grpSpPr>
        <p:sp>
          <p:nvSpPr>
            <p:cNvPr id="20" name="AutoShape 13"/>
            <p:cNvSpPr>
              <a:spLocks noChangeArrowheads="1"/>
            </p:cNvSpPr>
            <p:nvPr/>
          </p:nvSpPr>
          <p:spPr bwMode="auto">
            <a:xfrm>
              <a:off x="2590800" y="3657600"/>
              <a:ext cx="1828800" cy="990600"/>
            </a:xfrm>
            <a:prstGeom prst="wedgeRoundRectCallout">
              <a:avLst>
                <a:gd name="adj1" fmla="val 123382"/>
                <a:gd name="adj2" fmla="val 25269"/>
                <a:gd name="adj3" fmla="val 16667"/>
              </a:avLst>
            </a:prstGeom>
            <a:grpFill/>
            <a:ln w="9525">
              <a:noFill/>
              <a:miter lim="800000"/>
            </a:ln>
            <a:effectLst/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24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" name="Text Box 12"/>
            <p:cNvSpPr txBox="1">
              <a:spLocks noChangeArrowheads="1"/>
            </p:cNvSpPr>
            <p:nvPr/>
          </p:nvSpPr>
          <p:spPr bwMode="auto">
            <a:xfrm>
              <a:off x="3009900" y="3924300"/>
              <a:ext cx="990600" cy="487215"/>
            </a:xfrm>
            <a:prstGeom prst="rect">
              <a:avLst/>
            </a:prstGeom>
            <a:grp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zh-CN" altLang="en-US" sz="2400" b="1" dirty="0">
                  <a:solidFill>
                    <a:schemeClr val="bg1"/>
                  </a:solidFill>
                  <a:cs typeface="+mn-ea"/>
                  <a:sym typeface="+mn-lt"/>
                </a:rPr>
                <a:t>站姿</a:t>
              </a:r>
              <a:endParaRPr lang="zh-CN" altLang="en-US" sz="2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527401" y="408714"/>
            <a:ext cx="5137199" cy="576000"/>
          </a:xfrm>
          <a:prstGeom prst="rect">
            <a:avLst/>
          </a:prstGeom>
          <a:effectLst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dirty="0">
                <a:gradFill>
                  <a:gsLst>
                    <a:gs pos="0">
                      <a:srgbClr val="0070C0"/>
                    </a:gs>
                    <a:gs pos="75000">
                      <a:srgbClr val="00B0F0"/>
                    </a:gs>
                    <a:gs pos="100000">
                      <a:srgbClr val="A3E7FF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身体语言的运用技巧（一）</a:t>
            </a:r>
            <a:endParaRPr lang="zh-CN" altLang="en-US" sz="3200" dirty="0">
              <a:gradFill>
                <a:gsLst>
                  <a:gs pos="0">
                    <a:srgbClr val="0070C0"/>
                  </a:gs>
                  <a:gs pos="75000">
                    <a:srgbClr val="00B0F0"/>
                  </a:gs>
                  <a:gs pos="100000">
                    <a:srgbClr val="A3E7FF"/>
                  </a:gs>
                </a:gsLst>
                <a:lin ang="5400000" scaled="0"/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 flipH="1" flipV="1">
            <a:off x="0" y="0"/>
            <a:ext cx="1418027" cy="1524813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10773973" y="5333187"/>
            <a:ext cx="1418027" cy="1524813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3222261" y="3288498"/>
            <a:ext cx="1401286" cy="773434"/>
            <a:chOff x="1561007" y="3064524"/>
            <a:chExt cx="1401286" cy="773434"/>
          </a:xfrm>
          <a:solidFill>
            <a:srgbClr val="0070C0"/>
          </a:solidFill>
        </p:grpSpPr>
        <p:sp>
          <p:nvSpPr>
            <p:cNvPr id="6" name="矩形: 圆角 10"/>
            <p:cNvSpPr/>
            <p:nvPr/>
          </p:nvSpPr>
          <p:spPr>
            <a:xfrm>
              <a:off x="1561007" y="3064524"/>
              <a:ext cx="1401286" cy="77343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814829" y="3220409"/>
              <a:ext cx="893642" cy="46166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站姿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878445" y="2069894"/>
            <a:ext cx="6032932" cy="3170099"/>
            <a:chOff x="2845364" y="2147715"/>
            <a:chExt cx="6032932" cy="3170099"/>
          </a:xfrm>
        </p:grpSpPr>
        <p:sp>
          <p:nvSpPr>
            <p:cNvPr id="11" name="文本框 10"/>
            <p:cNvSpPr txBox="1"/>
            <p:nvPr/>
          </p:nvSpPr>
          <p:spPr>
            <a:xfrm>
              <a:off x="2917371" y="2147715"/>
              <a:ext cx="5960925" cy="31700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914400" lvl="1" indent="-457200" eaLnBrk="1" hangingPunct="1">
                <a:lnSpc>
                  <a:spcPct val="200000"/>
                </a:lnSpc>
                <a:buClr>
                  <a:schemeClr val="tx1"/>
                </a:buClr>
                <a:buFont typeface="+mj-lt"/>
                <a:buAutoNum type="arabicPeriod"/>
                <a:defRPr/>
              </a:pP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永远记住要面对听众，避免出现死亡角度</a:t>
              </a:r>
              <a:endPara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 marL="914400" lvl="1" indent="-457200" eaLnBrk="1" hangingPunct="1">
                <a:lnSpc>
                  <a:spcPct val="200000"/>
                </a:lnSpc>
                <a:buClr>
                  <a:schemeClr val="tx1"/>
                </a:buClr>
                <a:buFont typeface="+mj-lt"/>
                <a:buAutoNum type="arabicPeriod"/>
                <a:defRPr/>
              </a:pP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位置活泼地变动，勿站着不动</a:t>
              </a:r>
              <a:endPara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 marL="914400" lvl="1" indent="-457200" eaLnBrk="1" hangingPunct="1">
                <a:lnSpc>
                  <a:spcPct val="200000"/>
                </a:lnSpc>
                <a:buClr>
                  <a:schemeClr val="tx1"/>
                </a:buClr>
                <a:buFont typeface="+mj-lt"/>
                <a:buAutoNum type="arabicPeriod"/>
                <a:defRPr/>
              </a:pP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不要挡住听众的视线</a:t>
              </a:r>
              <a:endPara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 marL="914400" lvl="1" indent="-457200" eaLnBrk="1" hangingPunct="1">
                <a:lnSpc>
                  <a:spcPct val="200000"/>
                </a:lnSpc>
                <a:buClr>
                  <a:schemeClr val="tx1"/>
                </a:buClr>
                <a:buFont typeface="+mj-lt"/>
                <a:buAutoNum type="arabicPeriod"/>
                <a:defRPr/>
              </a:pP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挺直地站立</a:t>
              </a:r>
              <a:endPara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 marL="914400" lvl="1" indent="-457200" eaLnBrk="1" hangingPunct="1">
                <a:lnSpc>
                  <a:spcPct val="200000"/>
                </a:lnSpc>
                <a:buClr>
                  <a:schemeClr val="tx1"/>
                </a:buClr>
                <a:buFont typeface="+mj-lt"/>
                <a:buAutoNum type="arabicPeriod"/>
                <a:defRPr/>
              </a:pP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脚尖朝向听众，两脚间距勿过大</a:t>
              </a:r>
              <a:endPara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" name="左大括号 9"/>
            <p:cNvSpPr/>
            <p:nvPr/>
          </p:nvSpPr>
          <p:spPr bwMode="auto">
            <a:xfrm>
              <a:off x="2845364" y="2337240"/>
              <a:ext cx="288032" cy="2831593"/>
            </a:xfrm>
            <a:prstGeom prst="leftBrace">
              <a:avLst/>
            </a:prstGeom>
            <a:noFill/>
            <a:ln w="127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+mn-ea"/>
                <a:sym typeface="+mn-lt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2157443"/>
            <a:ext cx="2901865" cy="47005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527401" y="408714"/>
            <a:ext cx="5137199" cy="576000"/>
          </a:xfrm>
          <a:prstGeom prst="rect">
            <a:avLst/>
          </a:prstGeom>
          <a:effectLst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dirty="0">
                <a:gradFill>
                  <a:gsLst>
                    <a:gs pos="0">
                      <a:srgbClr val="0070C0"/>
                    </a:gs>
                    <a:gs pos="75000">
                      <a:srgbClr val="00B0F0"/>
                    </a:gs>
                    <a:gs pos="100000">
                      <a:srgbClr val="A3E7FF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身体语言的运用技巧</a:t>
            </a:r>
            <a:r>
              <a:rPr lang="zh-CN" altLang="en-US" sz="3200" dirty="0" smtClean="0">
                <a:gradFill>
                  <a:gsLst>
                    <a:gs pos="0">
                      <a:srgbClr val="0070C0"/>
                    </a:gs>
                    <a:gs pos="75000">
                      <a:srgbClr val="00B0F0"/>
                    </a:gs>
                    <a:gs pos="100000">
                      <a:srgbClr val="A3E7FF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lang="zh-CN" altLang="en-US" sz="3200" dirty="0">
                <a:gradFill>
                  <a:gsLst>
                    <a:gs pos="0">
                      <a:srgbClr val="0070C0"/>
                    </a:gs>
                    <a:gs pos="75000">
                      <a:srgbClr val="00B0F0"/>
                    </a:gs>
                    <a:gs pos="100000">
                      <a:srgbClr val="A3E7FF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二</a:t>
            </a:r>
            <a:r>
              <a:rPr lang="zh-CN" altLang="en-US" sz="3200" dirty="0" smtClean="0">
                <a:gradFill>
                  <a:gsLst>
                    <a:gs pos="0">
                      <a:srgbClr val="0070C0"/>
                    </a:gs>
                    <a:gs pos="75000">
                      <a:srgbClr val="00B0F0"/>
                    </a:gs>
                    <a:gs pos="100000">
                      <a:srgbClr val="A3E7FF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）</a:t>
            </a:r>
            <a:endParaRPr lang="zh-CN" altLang="en-US" sz="3200" dirty="0">
              <a:gradFill>
                <a:gsLst>
                  <a:gs pos="0">
                    <a:srgbClr val="0070C0"/>
                  </a:gs>
                  <a:gs pos="75000">
                    <a:srgbClr val="00B0F0"/>
                  </a:gs>
                  <a:gs pos="100000">
                    <a:srgbClr val="A3E7FF"/>
                  </a:gs>
                </a:gsLst>
                <a:lin ang="5400000" scaled="0"/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 flipH="1" flipV="1">
            <a:off x="0" y="0"/>
            <a:ext cx="1418027" cy="1524813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10773973" y="5333187"/>
            <a:ext cx="1418027" cy="1524813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3222261" y="3288498"/>
            <a:ext cx="1401286" cy="773434"/>
            <a:chOff x="1561007" y="3064524"/>
            <a:chExt cx="1401286" cy="773434"/>
          </a:xfrm>
          <a:solidFill>
            <a:srgbClr val="0070C0"/>
          </a:solidFill>
        </p:grpSpPr>
        <p:sp>
          <p:nvSpPr>
            <p:cNvPr id="6" name="矩形: 圆角 10"/>
            <p:cNvSpPr/>
            <p:nvPr/>
          </p:nvSpPr>
          <p:spPr>
            <a:xfrm>
              <a:off x="1561007" y="3064524"/>
              <a:ext cx="1401286" cy="77343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814829" y="3220409"/>
              <a:ext cx="893642" cy="46166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站姿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878445" y="2259419"/>
            <a:ext cx="4995129" cy="2831593"/>
            <a:chOff x="2845364" y="2337240"/>
            <a:chExt cx="4995129" cy="2831593"/>
          </a:xfrm>
        </p:grpSpPr>
        <p:sp>
          <p:nvSpPr>
            <p:cNvPr id="11" name="文本框 10"/>
            <p:cNvSpPr txBox="1"/>
            <p:nvPr/>
          </p:nvSpPr>
          <p:spPr>
            <a:xfrm>
              <a:off x="2910862" y="2475764"/>
              <a:ext cx="4929631" cy="25545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914400" lvl="1" indent="-457200">
                <a:lnSpc>
                  <a:spcPct val="200000"/>
                </a:lnSpc>
                <a:buClr>
                  <a:schemeClr val="tx1"/>
                </a:buClr>
                <a:buFont typeface="+mj-lt"/>
                <a:buAutoNum type="arabicPeriod"/>
                <a:defRPr/>
              </a:pP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与说话的内容相配合，勿表情呆滞</a:t>
              </a:r>
              <a:endPara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 marL="914400" lvl="1" indent="-457200">
                <a:lnSpc>
                  <a:spcPct val="200000"/>
                </a:lnSpc>
                <a:buClr>
                  <a:schemeClr val="tx1"/>
                </a:buClr>
                <a:buFont typeface="+mj-lt"/>
                <a:buAutoNum type="arabicPeriod"/>
                <a:defRPr/>
              </a:pP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真心微笑（皮笑</a:t>
              </a:r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+</a:t>
              </a: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肉笑</a:t>
              </a:r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+</a:t>
              </a: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眼笑，不是假笑）</a:t>
              </a:r>
              <a:endPara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 marL="914400" lvl="1" indent="-457200">
                <a:lnSpc>
                  <a:spcPct val="200000"/>
                </a:lnSpc>
                <a:buClr>
                  <a:schemeClr val="tx1"/>
                </a:buClr>
                <a:buFont typeface="+mj-lt"/>
                <a:buAutoNum type="arabicPeriod"/>
                <a:defRPr/>
              </a:pP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演讲前，可做个脸部体操</a:t>
              </a:r>
              <a:endPara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" name="左大括号 9"/>
            <p:cNvSpPr/>
            <p:nvPr/>
          </p:nvSpPr>
          <p:spPr bwMode="auto">
            <a:xfrm>
              <a:off x="2845364" y="2337240"/>
              <a:ext cx="288032" cy="2831593"/>
            </a:xfrm>
            <a:prstGeom prst="leftBrace">
              <a:avLst/>
            </a:prstGeom>
            <a:noFill/>
            <a:ln w="127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+mn-ea"/>
                <a:sym typeface="+mn-lt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2120630"/>
            <a:ext cx="2901865" cy="47373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454444" y="408714"/>
            <a:ext cx="5283113" cy="576000"/>
          </a:xfrm>
          <a:prstGeom prst="rect">
            <a:avLst/>
          </a:prstGeom>
          <a:effectLst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dirty="0">
                <a:gradFill>
                  <a:gsLst>
                    <a:gs pos="0">
                      <a:srgbClr val="0070C0"/>
                    </a:gs>
                    <a:gs pos="75000">
                      <a:srgbClr val="00B0F0"/>
                    </a:gs>
                    <a:gs pos="100000">
                      <a:srgbClr val="A3E7FF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身体语言的运用技巧</a:t>
            </a:r>
            <a:r>
              <a:rPr lang="zh-CN" altLang="en-US" sz="3200" dirty="0" smtClean="0">
                <a:gradFill>
                  <a:gsLst>
                    <a:gs pos="0">
                      <a:srgbClr val="0070C0"/>
                    </a:gs>
                    <a:gs pos="75000">
                      <a:srgbClr val="00B0F0"/>
                    </a:gs>
                    <a:gs pos="100000">
                      <a:srgbClr val="A3E7FF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lang="zh-CN" altLang="en-US" sz="3200" dirty="0">
                <a:gradFill>
                  <a:gsLst>
                    <a:gs pos="0">
                      <a:srgbClr val="0070C0"/>
                    </a:gs>
                    <a:gs pos="75000">
                      <a:srgbClr val="00B0F0"/>
                    </a:gs>
                    <a:gs pos="100000">
                      <a:srgbClr val="A3E7FF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三</a:t>
            </a:r>
            <a:r>
              <a:rPr lang="zh-CN" altLang="en-US" sz="3200" dirty="0" smtClean="0">
                <a:gradFill>
                  <a:gsLst>
                    <a:gs pos="0">
                      <a:srgbClr val="0070C0"/>
                    </a:gs>
                    <a:gs pos="75000">
                      <a:srgbClr val="00B0F0"/>
                    </a:gs>
                    <a:gs pos="100000">
                      <a:srgbClr val="A3E7FF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）</a:t>
            </a:r>
            <a:endParaRPr lang="zh-CN" altLang="en-US" sz="3200" dirty="0">
              <a:gradFill>
                <a:gsLst>
                  <a:gs pos="0">
                    <a:srgbClr val="0070C0"/>
                  </a:gs>
                  <a:gs pos="75000">
                    <a:srgbClr val="00B0F0"/>
                  </a:gs>
                  <a:gs pos="100000">
                    <a:srgbClr val="A3E7FF"/>
                  </a:gs>
                </a:gsLst>
                <a:lin ang="5400000" scaled="0"/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 flipH="1" flipV="1">
            <a:off x="0" y="0"/>
            <a:ext cx="1418027" cy="1524813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10773973" y="5333187"/>
            <a:ext cx="1418027" cy="1524813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5395357" y="1710095"/>
            <a:ext cx="1401286" cy="773434"/>
            <a:chOff x="560046" y="3294311"/>
            <a:chExt cx="1401286" cy="773434"/>
          </a:xfrm>
        </p:grpSpPr>
        <p:sp>
          <p:nvSpPr>
            <p:cNvPr id="8" name="矩形: 圆角 8"/>
            <p:cNvSpPr/>
            <p:nvPr/>
          </p:nvSpPr>
          <p:spPr>
            <a:xfrm>
              <a:off x="560046" y="3294311"/>
              <a:ext cx="1401286" cy="773434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813868" y="3450196"/>
              <a:ext cx="89364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眼神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854437" y="3640119"/>
            <a:ext cx="1944216" cy="1944216"/>
            <a:chOff x="1775520" y="2708920"/>
            <a:chExt cx="1944216" cy="1944216"/>
          </a:xfrm>
        </p:grpSpPr>
        <p:sp>
          <p:nvSpPr>
            <p:cNvPr id="11" name="矩形: 圆角 1"/>
            <p:cNvSpPr/>
            <p:nvPr/>
          </p:nvSpPr>
          <p:spPr bwMode="auto">
            <a:xfrm>
              <a:off x="1775520" y="2708920"/>
              <a:ext cx="1944216" cy="1944216"/>
            </a:xfrm>
            <a:prstGeom prst="roundRect">
              <a:avLst>
                <a:gd name="adj" fmla="val 8455"/>
              </a:avLst>
            </a:prstGeom>
            <a:solidFill>
              <a:schemeClr val="bg1"/>
            </a:solidFill>
            <a:ln w="127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17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925121" y="3067559"/>
              <a:ext cx="1645014" cy="126957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lvl="1" algn="ctr" eaLnBrk="1" hangingPunct="1">
                <a:lnSpc>
                  <a:spcPct val="150000"/>
                </a:lnSpc>
                <a:buClr>
                  <a:srgbClr val="1606E8"/>
                </a:buClr>
                <a:buFont typeface="Monotype Sorts" pitchFamily="2" charset="2"/>
                <a:buNone/>
                <a:defRPr/>
              </a:pPr>
              <a:r>
                <a:rPr lang="zh-CN" altLang="en-US" sz="17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缓慢而平均地与现场每一个听众接触眼神</a:t>
              </a:r>
              <a:endParaRPr lang="zh-CN" altLang="en-US" sz="17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052548" y="3640119"/>
            <a:ext cx="1944216" cy="1944216"/>
            <a:chOff x="1775520" y="2725808"/>
            <a:chExt cx="1944216" cy="1944216"/>
          </a:xfrm>
        </p:grpSpPr>
        <p:sp>
          <p:nvSpPr>
            <p:cNvPr id="14" name="矩形: 圆角 15"/>
            <p:cNvSpPr/>
            <p:nvPr/>
          </p:nvSpPr>
          <p:spPr bwMode="auto">
            <a:xfrm>
              <a:off x="1775520" y="2725808"/>
              <a:ext cx="1944216" cy="1944216"/>
            </a:xfrm>
            <a:prstGeom prst="roundRect">
              <a:avLst>
                <a:gd name="adj" fmla="val 8455"/>
              </a:avLst>
            </a:prstGeom>
            <a:solidFill>
              <a:schemeClr val="bg1"/>
            </a:solidFill>
            <a:ln w="127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17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925121" y="2888239"/>
              <a:ext cx="1645014" cy="166199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lvl="1" algn="ctr" eaLnBrk="1" hangingPunct="1">
                <a:lnSpc>
                  <a:spcPct val="150000"/>
                </a:lnSpc>
                <a:buClr>
                  <a:srgbClr val="1606E8"/>
                </a:buClr>
                <a:buFont typeface="Monotype Sorts" pitchFamily="2" charset="2"/>
                <a:buNone/>
                <a:defRPr/>
              </a:pPr>
              <a:r>
                <a:rPr lang="zh-CN" altLang="en-US" sz="17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目光停留在每个听众身上</a:t>
              </a:r>
              <a:r>
                <a:rPr lang="en-US" altLang="zh-CN" sz="17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3-5</a:t>
              </a:r>
              <a:r>
                <a:rPr lang="zh-CN" altLang="en-US" sz="17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秒钟，保持适度的暂停</a:t>
              </a:r>
              <a:endParaRPr lang="zh-CN" altLang="en-US" sz="17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8250659" y="3640119"/>
            <a:ext cx="1944216" cy="1944216"/>
            <a:chOff x="1775520" y="2725808"/>
            <a:chExt cx="1944216" cy="1944216"/>
          </a:xfrm>
        </p:grpSpPr>
        <p:sp>
          <p:nvSpPr>
            <p:cNvPr id="17" name="矩形: 圆角 18"/>
            <p:cNvSpPr/>
            <p:nvPr/>
          </p:nvSpPr>
          <p:spPr bwMode="auto">
            <a:xfrm>
              <a:off x="1775520" y="2725808"/>
              <a:ext cx="1944216" cy="1944216"/>
            </a:xfrm>
            <a:prstGeom prst="roundRect">
              <a:avLst>
                <a:gd name="adj" fmla="val 8455"/>
              </a:avLst>
            </a:prstGeom>
            <a:solidFill>
              <a:schemeClr val="bg1"/>
            </a:solidFill>
            <a:ln w="127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17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925121" y="2888239"/>
              <a:ext cx="1645014" cy="166199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lvl="1" algn="ctr" eaLnBrk="1" hangingPunct="1">
                <a:lnSpc>
                  <a:spcPct val="150000"/>
                </a:lnSpc>
                <a:buClr>
                  <a:srgbClr val="1606E8"/>
                </a:buClr>
                <a:buFont typeface="Monotype Sorts" pitchFamily="2" charset="2"/>
                <a:buNone/>
                <a:defRPr/>
              </a:pPr>
              <a:r>
                <a:rPr lang="zh-CN" altLang="en-US" sz="17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回答听众问题时，应缓和地将眼神平均扫视全场</a:t>
              </a:r>
              <a:endParaRPr lang="zh-CN" altLang="en-US" sz="17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4" name="直接箭头连接符 3"/>
          <p:cNvCxnSpPr/>
          <p:nvPr/>
        </p:nvCxnSpPr>
        <p:spPr>
          <a:xfrm flipH="1">
            <a:off x="3210128" y="2483529"/>
            <a:ext cx="2185229" cy="1000706"/>
          </a:xfrm>
          <a:prstGeom prst="straightConnector1">
            <a:avLst/>
          </a:prstGeom>
          <a:ln w="28575">
            <a:solidFill>
              <a:srgbClr val="00B0F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>
            <a:off x="6832361" y="2483529"/>
            <a:ext cx="2185229" cy="1000706"/>
          </a:xfrm>
          <a:prstGeom prst="straightConnector1">
            <a:avLst/>
          </a:prstGeom>
          <a:ln w="28575">
            <a:solidFill>
              <a:srgbClr val="00B0F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/>
        </p:nvCxnSpPr>
        <p:spPr>
          <a:xfrm>
            <a:off x="6096000" y="2538764"/>
            <a:ext cx="0" cy="945471"/>
          </a:xfrm>
          <a:prstGeom prst="straightConnector1">
            <a:avLst/>
          </a:prstGeom>
          <a:ln w="28575">
            <a:solidFill>
              <a:srgbClr val="00B0F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454444" y="408714"/>
            <a:ext cx="5283113" cy="576000"/>
          </a:xfrm>
          <a:prstGeom prst="rect">
            <a:avLst/>
          </a:prstGeom>
          <a:effectLst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dirty="0">
                <a:gradFill>
                  <a:gsLst>
                    <a:gs pos="0">
                      <a:srgbClr val="0070C0"/>
                    </a:gs>
                    <a:gs pos="75000">
                      <a:srgbClr val="00B0F0"/>
                    </a:gs>
                    <a:gs pos="100000">
                      <a:srgbClr val="A3E7FF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身体语言的运用技巧</a:t>
            </a:r>
            <a:r>
              <a:rPr lang="zh-CN" altLang="en-US" sz="3200" dirty="0" smtClean="0">
                <a:gradFill>
                  <a:gsLst>
                    <a:gs pos="0">
                      <a:srgbClr val="0070C0"/>
                    </a:gs>
                    <a:gs pos="75000">
                      <a:srgbClr val="00B0F0"/>
                    </a:gs>
                    <a:gs pos="100000">
                      <a:srgbClr val="A3E7FF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lang="zh-CN" altLang="en-US" sz="3200" dirty="0">
                <a:gradFill>
                  <a:gsLst>
                    <a:gs pos="0">
                      <a:srgbClr val="0070C0"/>
                    </a:gs>
                    <a:gs pos="75000">
                      <a:srgbClr val="00B0F0"/>
                    </a:gs>
                    <a:gs pos="100000">
                      <a:srgbClr val="A3E7FF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四</a:t>
            </a:r>
            <a:r>
              <a:rPr lang="zh-CN" altLang="en-US" sz="3200" dirty="0" smtClean="0">
                <a:gradFill>
                  <a:gsLst>
                    <a:gs pos="0">
                      <a:srgbClr val="0070C0"/>
                    </a:gs>
                    <a:gs pos="75000">
                      <a:srgbClr val="00B0F0"/>
                    </a:gs>
                    <a:gs pos="100000">
                      <a:srgbClr val="A3E7FF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）</a:t>
            </a:r>
            <a:endParaRPr lang="zh-CN" altLang="en-US" sz="3200" dirty="0">
              <a:gradFill>
                <a:gsLst>
                  <a:gs pos="0">
                    <a:srgbClr val="0070C0"/>
                  </a:gs>
                  <a:gs pos="75000">
                    <a:srgbClr val="00B0F0"/>
                  </a:gs>
                  <a:gs pos="100000">
                    <a:srgbClr val="A3E7FF"/>
                  </a:gs>
                </a:gsLst>
                <a:lin ang="5400000" scaled="0"/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 flipH="1" flipV="1">
            <a:off x="0" y="0"/>
            <a:ext cx="1418027" cy="1524813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10773973" y="5333187"/>
            <a:ext cx="1418027" cy="1524813"/>
          </a:xfrm>
          <a:prstGeom prst="rect">
            <a:avLst/>
          </a:prstGeom>
        </p:spPr>
      </p:pic>
      <p:sp>
        <p:nvSpPr>
          <p:cNvPr id="20" name="椭圆 19"/>
          <p:cNvSpPr/>
          <p:nvPr/>
        </p:nvSpPr>
        <p:spPr bwMode="auto">
          <a:xfrm>
            <a:off x="3848115" y="1793264"/>
            <a:ext cx="3715658" cy="3715658"/>
          </a:xfrm>
          <a:prstGeom prst="ellipse">
            <a:avLst/>
          </a:prstGeom>
          <a:noFill/>
          <a:ln w="12700" cap="flat" cmpd="sng" algn="ctr">
            <a:solidFill>
              <a:srgbClr val="00B0F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cs typeface="+mn-ea"/>
              <a:sym typeface="+mn-lt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6573548" y="1700808"/>
            <a:ext cx="4460987" cy="1172629"/>
            <a:chOff x="6573548" y="1700808"/>
            <a:chExt cx="4460987" cy="1172629"/>
          </a:xfrm>
        </p:grpSpPr>
        <p:grpSp>
          <p:nvGrpSpPr>
            <p:cNvPr id="24" name="组合 23"/>
            <p:cNvGrpSpPr/>
            <p:nvPr/>
          </p:nvGrpSpPr>
          <p:grpSpPr>
            <a:xfrm flipH="1">
              <a:off x="6573548" y="1957518"/>
              <a:ext cx="777882" cy="645120"/>
              <a:chOff x="4598159" y="1810296"/>
              <a:chExt cx="777882" cy="645120"/>
            </a:xfrm>
          </p:grpSpPr>
          <p:sp>
            <p:nvSpPr>
              <p:cNvPr id="26" name="椭圆 25"/>
              <p:cNvSpPr/>
              <p:nvPr/>
            </p:nvSpPr>
            <p:spPr bwMode="auto">
              <a:xfrm>
                <a:off x="4664540" y="1810296"/>
                <a:ext cx="645120" cy="645120"/>
              </a:xfrm>
              <a:prstGeom prst="ellipse">
                <a:avLst/>
              </a:prstGeom>
              <a:gradFill flip="none" rotWithShape="1">
                <a:gsLst>
                  <a:gs pos="0">
                    <a:srgbClr val="00B0F0">
                      <a:tint val="66000"/>
                      <a:satMod val="160000"/>
                    </a:srgbClr>
                  </a:gs>
                  <a:gs pos="50000">
                    <a:srgbClr val="00B0F0">
                      <a:tint val="44500"/>
                      <a:satMod val="160000"/>
                    </a:srgbClr>
                  </a:gs>
                  <a:gs pos="100000">
                    <a:srgbClr val="00B0F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b" anchorCtr="0" compatLnSpc="1"/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1" lang="zh-CN" altLang="en-US" sz="180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cs typeface="+mn-ea"/>
                  <a:sym typeface="+mn-lt"/>
                </a:endParaRPr>
              </a:p>
            </p:txBody>
          </p:sp>
          <p:sp>
            <p:nvSpPr>
              <p:cNvPr id="27" name="文本框 26"/>
              <p:cNvSpPr txBox="1"/>
              <p:nvPr/>
            </p:nvSpPr>
            <p:spPr>
              <a:xfrm>
                <a:off x="4598159" y="1871246"/>
                <a:ext cx="77788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04</a:t>
                </a:r>
                <a:endPara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5" name="文本框 24"/>
            <p:cNvSpPr txBox="1"/>
            <p:nvPr/>
          </p:nvSpPr>
          <p:spPr>
            <a:xfrm flipH="1">
              <a:off x="7625082" y="1700808"/>
              <a:ext cx="3409453" cy="11726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双手自然下垂在身体两侧，或交贴式放在身体前边，或者其他你认为舒服和恰当的方式</a:t>
              </a:r>
              <a:endPara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4707839" y="2652988"/>
            <a:ext cx="1996210" cy="1996210"/>
            <a:chOff x="4665847" y="2430895"/>
            <a:chExt cx="1996210" cy="1996210"/>
          </a:xfrm>
          <a:solidFill>
            <a:srgbClr val="0070C0"/>
          </a:solidFill>
        </p:grpSpPr>
        <p:sp>
          <p:nvSpPr>
            <p:cNvPr id="29" name="椭圆 28"/>
            <p:cNvSpPr/>
            <p:nvPr/>
          </p:nvSpPr>
          <p:spPr bwMode="auto">
            <a:xfrm>
              <a:off x="4665847" y="2430895"/>
              <a:ext cx="1996210" cy="1996210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1800" b="0" i="0" u="none" strike="noStrike" cap="none" normalizeH="0" baseline="0">
                <a:ln>
                  <a:noFill/>
                </a:ln>
                <a:gradFill>
                  <a:gsLst>
                    <a:gs pos="0">
                      <a:srgbClr val="FE5F06"/>
                    </a:gs>
                    <a:gs pos="100000">
                      <a:srgbClr val="FFA26B"/>
                    </a:gs>
                  </a:gsLst>
                  <a:lin ang="2700000" scaled="1"/>
                </a:gradFill>
                <a:effectLst/>
                <a:cs typeface="+mn-ea"/>
                <a:sym typeface="+mn-lt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4735038" y="3105835"/>
              <a:ext cx="185782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3600" dirty="0" smtClean="0">
                  <a:solidFill>
                    <a:schemeClr val="bg1"/>
                  </a:solidFill>
                  <a:cs typeface="+mn-ea"/>
                  <a:sym typeface="+mn-lt"/>
                </a:rPr>
                <a:t>手势</a:t>
              </a:r>
              <a:endParaRPr lang="zh-CN" altLang="en-US" sz="3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1157466" y="4708117"/>
            <a:ext cx="3680874" cy="645120"/>
            <a:chOff x="1486212" y="4364378"/>
            <a:chExt cx="3680874" cy="645120"/>
          </a:xfrm>
        </p:grpSpPr>
        <p:grpSp>
          <p:nvGrpSpPr>
            <p:cNvPr id="33" name="组合 32"/>
            <p:cNvGrpSpPr/>
            <p:nvPr/>
          </p:nvGrpSpPr>
          <p:grpSpPr>
            <a:xfrm>
              <a:off x="4389204" y="4364378"/>
              <a:ext cx="777882" cy="645120"/>
              <a:chOff x="4598159" y="1810296"/>
              <a:chExt cx="777882" cy="645120"/>
            </a:xfrm>
          </p:grpSpPr>
          <p:sp>
            <p:nvSpPr>
              <p:cNvPr id="35" name="椭圆 34"/>
              <p:cNvSpPr/>
              <p:nvPr/>
            </p:nvSpPr>
            <p:spPr bwMode="auto">
              <a:xfrm>
                <a:off x="4664540" y="1810296"/>
                <a:ext cx="645120" cy="645120"/>
              </a:xfrm>
              <a:prstGeom prst="ellipse">
                <a:avLst/>
              </a:prstGeom>
              <a:gradFill flip="none" rotWithShape="1">
                <a:gsLst>
                  <a:gs pos="0">
                    <a:srgbClr val="00B0F0">
                      <a:tint val="66000"/>
                      <a:satMod val="160000"/>
                    </a:srgbClr>
                  </a:gs>
                  <a:gs pos="50000">
                    <a:srgbClr val="00B0F0">
                      <a:tint val="44500"/>
                      <a:satMod val="160000"/>
                    </a:srgbClr>
                  </a:gs>
                  <a:gs pos="100000">
                    <a:srgbClr val="00B0F0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b" anchorCtr="0" compatLnSpc="1"/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1" lang="zh-CN" altLang="en-US" sz="180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cs typeface="+mn-ea"/>
                  <a:sym typeface="+mn-lt"/>
                </a:endParaRPr>
              </a:p>
            </p:txBody>
          </p:sp>
          <p:sp>
            <p:nvSpPr>
              <p:cNvPr id="36" name="文本框 35"/>
              <p:cNvSpPr txBox="1"/>
              <p:nvPr/>
            </p:nvSpPr>
            <p:spPr>
              <a:xfrm>
                <a:off x="4598159" y="1871246"/>
                <a:ext cx="77788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03</a:t>
                </a:r>
                <a:endPara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4" name="文本框 33"/>
            <p:cNvSpPr txBox="1"/>
            <p:nvPr/>
          </p:nvSpPr>
          <p:spPr>
            <a:xfrm>
              <a:off x="1486212" y="4502272"/>
              <a:ext cx="262933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充分伸展，勿动作过小</a:t>
              </a:r>
              <a:endPara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1157466" y="1948950"/>
            <a:ext cx="3680874" cy="645120"/>
            <a:chOff x="1608832" y="1735425"/>
            <a:chExt cx="3680874" cy="645120"/>
          </a:xfrm>
        </p:grpSpPr>
        <p:grpSp>
          <p:nvGrpSpPr>
            <p:cNvPr id="38" name="组合 37"/>
            <p:cNvGrpSpPr/>
            <p:nvPr/>
          </p:nvGrpSpPr>
          <p:grpSpPr>
            <a:xfrm>
              <a:off x="4511824" y="1735425"/>
              <a:ext cx="777882" cy="645120"/>
              <a:chOff x="4598159" y="1810296"/>
              <a:chExt cx="777882" cy="645120"/>
            </a:xfrm>
          </p:grpSpPr>
          <p:sp>
            <p:nvSpPr>
              <p:cNvPr id="40" name="椭圆 39"/>
              <p:cNvSpPr/>
              <p:nvPr/>
            </p:nvSpPr>
            <p:spPr bwMode="auto">
              <a:xfrm>
                <a:off x="4664540" y="1810296"/>
                <a:ext cx="645120" cy="645120"/>
              </a:xfrm>
              <a:prstGeom prst="ellipse">
                <a:avLst/>
              </a:prstGeom>
              <a:gradFill flip="none" rotWithShape="1">
                <a:gsLst>
                  <a:gs pos="0">
                    <a:srgbClr val="00B0F0">
                      <a:tint val="66000"/>
                      <a:satMod val="160000"/>
                    </a:srgbClr>
                  </a:gs>
                  <a:gs pos="50000">
                    <a:srgbClr val="00B0F0">
                      <a:tint val="44500"/>
                      <a:satMod val="160000"/>
                    </a:srgbClr>
                  </a:gs>
                  <a:gs pos="100000">
                    <a:srgbClr val="00B0F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b" anchorCtr="0" compatLnSpc="1"/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1" lang="zh-CN" altLang="en-US" sz="180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cs typeface="+mn-ea"/>
                  <a:sym typeface="+mn-lt"/>
                </a:endParaRPr>
              </a:p>
            </p:txBody>
          </p:sp>
          <p:sp>
            <p:nvSpPr>
              <p:cNvPr id="41" name="文本框 40"/>
              <p:cNvSpPr txBox="1"/>
              <p:nvPr/>
            </p:nvSpPr>
            <p:spPr>
              <a:xfrm>
                <a:off x="4598159" y="1871246"/>
                <a:ext cx="77788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01</a:t>
                </a:r>
                <a:endPara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9" name="文本框 38"/>
            <p:cNvSpPr txBox="1"/>
            <p:nvPr/>
          </p:nvSpPr>
          <p:spPr>
            <a:xfrm>
              <a:off x="1608832" y="1873319"/>
              <a:ext cx="262933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多用手掌少用手指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573982" y="3260442"/>
            <a:ext cx="3680874" cy="777457"/>
            <a:chOff x="987159" y="3038348"/>
            <a:chExt cx="3680874" cy="777457"/>
          </a:xfrm>
        </p:grpSpPr>
        <p:grpSp>
          <p:nvGrpSpPr>
            <p:cNvPr id="43" name="组合 42"/>
            <p:cNvGrpSpPr/>
            <p:nvPr/>
          </p:nvGrpSpPr>
          <p:grpSpPr>
            <a:xfrm>
              <a:off x="3890151" y="3106440"/>
              <a:ext cx="777882" cy="645120"/>
              <a:chOff x="4598159" y="1810296"/>
              <a:chExt cx="777882" cy="645120"/>
            </a:xfrm>
          </p:grpSpPr>
          <p:sp>
            <p:nvSpPr>
              <p:cNvPr id="45" name="椭圆 44"/>
              <p:cNvSpPr/>
              <p:nvPr/>
            </p:nvSpPr>
            <p:spPr bwMode="auto">
              <a:xfrm>
                <a:off x="4664540" y="1810296"/>
                <a:ext cx="645120" cy="645120"/>
              </a:xfrm>
              <a:prstGeom prst="ellipse">
                <a:avLst/>
              </a:prstGeom>
              <a:gradFill flip="none" rotWithShape="1">
                <a:gsLst>
                  <a:gs pos="0">
                    <a:srgbClr val="00B0F0">
                      <a:tint val="66000"/>
                      <a:satMod val="160000"/>
                    </a:srgbClr>
                  </a:gs>
                  <a:gs pos="50000">
                    <a:srgbClr val="00B0F0">
                      <a:tint val="44500"/>
                      <a:satMod val="160000"/>
                    </a:srgbClr>
                  </a:gs>
                  <a:gs pos="100000">
                    <a:srgbClr val="00B0F0">
                      <a:tint val="23500"/>
                      <a:satMod val="160000"/>
                    </a:srgbClr>
                  </a:gs>
                </a:gsLst>
                <a:lin ang="189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b" anchorCtr="0" compatLnSpc="1"/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1" lang="zh-CN" altLang="en-US" sz="180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cs typeface="+mn-ea"/>
                  <a:sym typeface="+mn-lt"/>
                </a:endParaRPr>
              </a:p>
            </p:txBody>
          </p:sp>
          <p:sp>
            <p:nvSpPr>
              <p:cNvPr id="46" name="文本框 45"/>
              <p:cNvSpPr txBox="1"/>
              <p:nvPr/>
            </p:nvSpPr>
            <p:spPr>
              <a:xfrm>
                <a:off x="4598159" y="1871246"/>
                <a:ext cx="77788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02</a:t>
                </a:r>
                <a:endPara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4" name="文本框 43"/>
            <p:cNvSpPr txBox="1"/>
            <p:nvPr/>
          </p:nvSpPr>
          <p:spPr>
            <a:xfrm>
              <a:off x="987159" y="3038348"/>
              <a:ext cx="2629339" cy="7774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zh-CN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运用手势时，勿挡住与他人进行眼神接触</a:t>
              </a:r>
              <a:endPara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7157032" y="3260442"/>
            <a:ext cx="4460985" cy="713212"/>
            <a:chOff x="7157032" y="3260442"/>
            <a:chExt cx="4460985" cy="713212"/>
          </a:xfrm>
        </p:grpSpPr>
        <p:grpSp>
          <p:nvGrpSpPr>
            <p:cNvPr id="48" name="组合 47"/>
            <p:cNvGrpSpPr/>
            <p:nvPr/>
          </p:nvGrpSpPr>
          <p:grpSpPr>
            <a:xfrm flipH="1">
              <a:off x="7157032" y="3328534"/>
              <a:ext cx="777882" cy="645120"/>
              <a:chOff x="4598159" y="1810296"/>
              <a:chExt cx="777882" cy="645120"/>
            </a:xfrm>
          </p:grpSpPr>
          <p:sp>
            <p:nvSpPr>
              <p:cNvPr id="50" name="椭圆 49"/>
              <p:cNvSpPr/>
              <p:nvPr/>
            </p:nvSpPr>
            <p:spPr bwMode="auto">
              <a:xfrm>
                <a:off x="4664540" y="1810296"/>
                <a:ext cx="645120" cy="645120"/>
              </a:xfrm>
              <a:prstGeom prst="ellipse">
                <a:avLst/>
              </a:prstGeom>
              <a:gradFill flip="none" rotWithShape="1">
                <a:gsLst>
                  <a:gs pos="0">
                    <a:srgbClr val="00B0F0">
                      <a:tint val="66000"/>
                      <a:satMod val="160000"/>
                    </a:srgbClr>
                  </a:gs>
                  <a:gs pos="50000">
                    <a:srgbClr val="00B0F0">
                      <a:tint val="44500"/>
                      <a:satMod val="160000"/>
                    </a:srgbClr>
                  </a:gs>
                  <a:gs pos="100000">
                    <a:srgbClr val="00B0F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b" anchorCtr="0" compatLnSpc="1"/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1" lang="zh-CN" altLang="en-US" sz="180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cs typeface="+mn-ea"/>
                  <a:sym typeface="+mn-lt"/>
                </a:endParaRPr>
              </a:p>
            </p:txBody>
          </p:sp>
          <p:sp>
            <p:nvSpPr>
              <p:cNvPr id="51" name="文本框 50"/>
              <p:cNvSpPr txBox="1"/>
              <p:nvPr/>
            </p:nvSpPr>
            <p:spPr>
              <a:xfrm>
                <a:off x="4598159" y="1871246"/>
                <a:ext cx="77788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05</a:t>
                </a:r>
                <a:endPara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9" name="文本框 48"/>
            <p:cNvSpPr txBox="1"/>
            <p:nvPr/>
          </p:nvSpPr>
          <p:spPr>
            <a:xfrm flipH="1">
              <a:off x="8208566" y="3260442"/>
              <a:ext cx="3409451" cy="7013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忌</a:t>
              </a: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IBM</a:t>
              </a: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式、检阅式、受伤式、遮羞布式等或玩弄手中教具或纸张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3" name="椭圆 2"/>
          <p:cNvSpPr/>
          <p:nvPr/>
        </p:nvSpPr>
        <p:spPr>
          <a:xfrm>
            <a:off x="8201125" y="4379955"/>
            <a:ext cx="2257365" cy="1780156"/>
          </a:xfrm>
          <a:prstGeom prst="ellipse">
            <a:avLst/>
          </a:prstGeom>
          <a:blipFill dpi="0" rotWithShape="1">
            <a:blip r:embed="rId2" cstate="screen"/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0" grpId="0" animBg="1"/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454444" y="408714"/>
            <a:ext cx="5283113" cy="576000"/>
          </a:xfrm>
          <a:prstGeom prst="rect">
            <a:avLst/>
          </a:prstGeom>
          <a:effectLst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dirty="0">
                <a:gradFill>
                  <a:gsLst>
                    <a:gs pos="0">
                      <a:srgbClr val="0070C0"/>
                    </a:gs>
                    <a:gs pos="75000">
                      <a:srgbClr val="00B0F0"/>
                    </a:gs>
                    <a:gs pos="100000">
                      <a:srgbClr val="A3E7FF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身体语言的运用技巧</a:t>
            </a:r>
            <a:r>
              <a:rPr lang="zh-CN" altLang="en-US" sz="3200" dirty="0" smtClean="0">
                <a:gradFill>
                  <a:gsLst>
                    <a:gs pos="0">
                      <a:srgbClr val="0070C0"/>
                    </a:gs>
                    <a:gs pos="75000">
                      <a:srgbClr val="00B0F0"/>
                    </a:gs>
                    <a:gs pos="100000">
                      <a:srgbClr val="A3E7FF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（五）</a:t>
            </a:r>
            <a:endParaRPr lang="zh-CN" altLang="en-US" sz="3200" dirty="0">
              <a:gradFill>
                <a:gsLst>
                  <a:gs pos="0">
                    <a:srgbClr val="0070C0"/>
                  </a:gs>
                  <a:gs pos="75000">
                    <a:srgbClr val="00B0F0"/>
                  </a:gs>
                  <a:gs pos="100000">
                    <a:srgbClr val="A3E7FF"/>
                  </a:gs>
                </a:gsLst>
                <a:lin ang="5400000" scaled="0"/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 flipH="1" flipV="1">
            <a:off x="0" y="0"/>
            <a:ext cx="1418027" cy="1524813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10773973" y="5333187"/>
            <a:ext cx="1418027" cy="1524813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1017538" y="1911530"/>
            <a:ext cx="5633191" cy="4312668"/>
            <a:chOff x="1017538" y="1911530"/>
            <a:chExt cx="5633191" cy="4312668"/>
          </a:xfrm>
        </p:grpSpPr>
        <p:sp>
          <p:nvSpPr>
            <p:cNvPr id="5" name="矩形: 圆角 3"/>
            <p:cNvSpPr/>
            <p:nvPr/>
          </p:nvSpPr>
          <p:spPr bwMode="auto">
            <a:xfrm>
              <a:off x="1017538" y="1911530"/>
              <a:ext cx="5633191" cy="4312668"/>
            </a:xfrm>
            <a:prstGeom prst="roundRect">
              <a:avLst>
                <a:gd name="adj" fmla="val 7183"/>
              </a:avLst>
            </a:prstGeom>
            <a:noFill/>
            <a:ln w="127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382950" y="2567454"/>
              <a:ext cx="4902366" cy="30008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1" eaLnBrk="1" hangingPunct="1">
                <a:lnSpc>
                  <a:spcPct val="150000"/>
                </a:lnSpc>
                <a:buClr>
                  <a:srgbClr val="1606E8"/>
                </a:buClr>
                <a:buFont typeface="Monotype Sorts" pitchFamily="2" charset="2"/>
                <a:buNone/>
                <a:defRPr/>
              </a:pP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—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在开放的空间适当移动，配合眼神进行，有效地贴近听众，勿背对听众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 marL="0" lvl="1" eaLnBrk="1" hangingPunct="1">
                <a:lnSpc>
                  <a:spcPct val="150000"/>
                </a:lnSpc>
                <a:buClr>
                  <a:srgbClr val="1606E8"/>
                </a:buClr>
                <a:buFont typeface="Monotype Sorts" pitchFamily="2" charset="2"/>
                <a:buNone/>
                <a:defRPr/>
              </a:pP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—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前后：向前</a:t>
              </a: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=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强化听众之感受力；向后</a:t>
              </a: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=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松驰缓和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 marL="0" lvl="1" eaLnBrk="1" hangingPunct="1">
                <a:lnSpc>
                  <a:spcPct val="150000"/>
                </a:lnSpc>
                <a:buClr>
                  <a:srgbClr val="1606E8"/>
                </a:buClr>
                <a:buFont typeface="Monotype Sorts" pitchFamily="2" charset="2"/>
                <a:buNone/>
                <a:defRPr/>
              </a:pP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—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左右：调适、均衡或转换话题、对象等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 marL="0" lvl="1" eaLnBrk="1" hangingPunct="1">
                <a:lnSpc>
                  <a:spcPct val="150000"/>
                </a:lnSpc>
                <a:buClr>
                  <a:srgbClr val="1606E8"/>
                </a:buClr>
                <a:buFont typeface="Monotype Sorts" pitchFamily="2" charset="2"/>
                <a:buNone/>
                <a:defRPr/>
              </a:pP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—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上下：站起来表示“正式”、“操之在我”；坐下来表示为了“较非正式”或“研讨”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363416" y="1638788"/>
            <a:ext cx="3043898" cy="4561091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5259171" y="1524813"/>
            <a:ext cx="1401286" cy="773434"/>
            <a:chOff x="560046" y="3294311"/>
            <a:chExt cx="1401286" cy="773434"/>
          </a:xfrm>
          <a:solidFill>
            <a:srgbClr val="0070C0"/>
          </a:solidFill>
        </p:grpSpPr>
        <p:sp>
          <p:nvSpPr>
            <p:cNvPr id="8" name="矩形: 圆角 9"/>
            <p:cNvSpPr/>
            <p:nvPr/>
          </p:nvSpPr>
          <p:spPr>
            <a:xfrm>
              <a:off x="560046" y="3294311"/>
              <a:ext cx="1401286" cy="77343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813868" y="3450196"/>
              <a:ext cx="893642" cy="46166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移动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763610" y="408714"/>
            <a:ext cx="4664781" cy="576000"/>
          </a:xfrm>
          <a:prstGeom prst="rect">
            <a:avLst/>
          </a:prstGeom>
          <a:effectLst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dirty="0">
                <a:gradFill>
                  <a:gsLst>
                    <a:gs pos="0">
                      <a:srgbClr val="0070C0"/>
                    </a:gs>
                    <a:gs pos="75000">
                      <a:srgbClr val="00B0F0"/>
                    </a:gs>
                    <a:gs pos="100000">
                      <a:srgbClr val="A3E7FF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声音的运用技巧</a:t>
            </a:r>
            <a:endParaRPr lang="zh-CN" altLang="en-US" sz="3200" dirty="0">
              <a:gradFill>
                <a:gsLst>
                  <a:gs pos="0">
                    <a:srgbClr val="0070C0"/>
                  </a:gs>
                  <a:gs pos="75000">
                    <a:srgbClr val="00B0F0"/>
                  </a:gs>
                  <a:gs pos="100000">
                    <a:srgbClr val="A3E7FF"/>
                  </a:gs>
                </a:gsLst>
                <a:lin ang="5400000" scaled="0"/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 flipH="1" flipV="1">
            <a:off x="0" y="0"/>
            <a:ext cx="1418027" cy="1524813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10773973" y="5333187"/>
            <a:ext cx="1418027" cy="1524813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1298039" y="1524813"/>
            <a:ext cx="5169734" cy="4248472"/>
            <a:chOff x="5383341" y="1556792"/>
            <a:chExt cx="5169734" cy="4248472"/>
          </a:xfrm>
        </p:grpSpPr>
        <p:sp>
          <p:nvSpPr>
            <p:cNvPr id="5" name="矩形: 圆角 5"/>
            <p:cNvSpPr/>
            <p:nvPr/>
          </p:nvSpPr>
          <p:spPr bwMode="auto">
            <a:xfrm>
              <a:off x="5383341" y="1556792"/>
              <a:ext cx="5169734" cy="4248472"/>
            </a:xfrm>
            <a:prstGeom prst="roundRect">
              <a:avLst>
                <a:gd name="adj" fmla="val 3259"/>
              </a:avLst>
            </a:prstGeom>
            <a:solidFill>
              <a:srgbClr val="0070C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5772208" y="1885024"/>
              <a:ext cx="4392000" cy="36471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457200" indent="-457200" eaLnBrk="1" hangingPunct="1">
                <a:lnSpc>
                  <a:spcPct val="150000"/>
                </a:lnSpc>
                <a:buClr>
                  <a:schemeClr val="bg1"/>
                </a:buClr>
                <a:buFont typeface="+mj-lt"/>
                <a:buAutoNum type="arabicPeriod"/>
                <a:defRPr/>
              </a:pPr>
              <a:r>
                <a:rPr lang="zh-CN" altLang="en-US" sz="2200" b="1" dirty="0">
                  <a:solidFill>
                    <a:schemeClr val="bg1"/>
                  </a:solidFill>
                  <a:cs typeface="+mn-ea"/>
                  <a:sym typeface="+mn-lt"/>
                </a:rPr>
                <a:t>适度的音量，用真嗓</a:t>
              </a:r>
              <a:endParaRPr lang="zh-CN" altLang="en-US" sz="2200" b="1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marL="457200" indent="-457200" eaLnBrk="1" hangingPunct="1">
                <a:lnSpc>
                  <a:spcPct val="150000"/>
                </a:lnSpc>
                <a:buClr>
                  <a:schemeClr val="bg1"/>
                </a:buClr>
                <a:buFont typeface="+mj-lt"/>
                <a:buAutoNum type="arabicPeriod"/>
                <a:defRPr/>
              </a:pPr>
              <a:r>
                <a:rPr lang="zh-CN" altLang="en-US" sz="2200" b="1" dirty="0">
                  <a:solidFill>
                    <a:schemeClr val="bg1"/>
                  </a:solidFill>
                  <a:cs typeface="+mn-ea"/>
                  <a:sym typeface="+mn-lt"/>
                </a:rPr>
                <a:t>强调重点，不重要的跳过去</a:t>
              </a:r>
              <a:endParaRPr lang="zh-CN" altLang="en-US" sz="2200" b="1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marL="457200" indent="-457200" eaLnBrk="1" hangingPunct="1">
                <a:lnSpc>
                  <a:spcPct val="150000"/>
                </a:lnSpc>
                <a:buClr>
                  <a:schemeClr val="bg1"/>
                </a:buClr>
                <a:buFont typeface="+mj-lt"/>
                <a:buAutoNum type="arabicPeriod"/>
                <a:defRPr/>
              </a:pPr>
              <a:r>
                <a:rPr lang="zh-CN" altLang="en-US" sz="2200" b="1" dirty="0">
                  <a:solidFill>
                    <a:schemeClr val="bg1"/>
                  </a:solidFill>
                  <a:cs typeface="+mn-ea"/>
                  <a:sym typeface="+mn-lt"/>
                </a:rPr>
                <a:t>改变音调</a:t>
              </a:r>
              <a:endParaRPr lang="zh-CN" altLang="en-US" sz="2200" b="1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marL="457200" indent="-457200" eaLnBrk="1" hangingPunct="1">
                <a:lnSpc>
                  <a:spcPct val="150000"/>
                </a:lnSpc>
                <a:buClr>
                  <a:schemeClr val="bg1"/>
                </a:buClr>
                <a:buFont typeface="+mj-lt"/>
                <a:buAutoNum type="arabicPeriod"/>
                <a:defRPr/>
              </a:pPr>
              <a:r>
                <a:rPr lang="zh-CN" altLang="en-US" sz="2200" b="1" dirty="0">
                  <a:solidFill>
                    <a:schemeClr val="bg1"/>
                  </a:solidFill>
                  <a:cs typeface="+mn-ea"/>
                  <a:sym typeface="+mn-lt"/>
                </a:rPr>
                <a:t>变化说话的速度</a:t>
              </a:r>
              <a:endParaRPr lang="zh-CN" altLang="en-US" sz="2200" b="1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marL="457200" indent="-457200" eaLnBrk="1" hangingPunct="1">
                <a:lnSpc>
                  <a:spcPct val="150000"/>
                </a:lnSpc>
                <a:buClr>
                  <a:schemeClr val="bg1"/>
                </a:buClr>
                <a:buFont typeface="+mj-lt"/>
                <a:buAutoNum type="arabicPeriod"/>
                <a:defRPr/>
              </a:pPr>
              <a:r>
                <a:rPr lang="zh-CN" altLang="en-US" sz="2200" b="1" dirty="0">
                  <a:solidFill>
                    <a:schemeClr val="bg1"/>
                  </a:solidFill>
                  <a:cs typeface="+mn-ea"/>
                  <a:sym typeface="+mn-lt"/>
                </a:rPr>
                <a:t>在要点前后停顿一下或静场</a:t>
              </a:r>
              <a:endParaRPr lang="zh-CN" altLang="en-US" sz="2200" b="1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marL="457200" indent="-457200" eaLnBrk="1" hangingPunct="1">
                <a:lnSpc>
                  <a:spcPct val="150000"/>
                </a:lnSpc>
                <a:buClr>
                  <a:schemeClr val="bg1"/>
                </a:buClr>
                <a:buFont typeface="+mj-lt"/>
                <a:buAutoNum type="arabicPeriod"/>
                <a:defRPr/>
              </a:pPr>
              <a:r>
                <a:rPr lang="zh-CN" altLang="en-US" sz="2200" b="1" dirty="0">
                  <a:solidFill>
                    <a:schemeClr val="bg1"/>
                  </a:solidFill>
                  <a:cs typeface="+mn-ea"/>
                  <a:sym typeface="+mn-lt"/>
                </a:rPr>
                <a:t>激情与热情</a:t>
              </a:r>
              <a:endParaRPr lang="zh-CN" altLang="en-US" sz="2200" b="1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marL="457200" indent="-457200" eaLnBrk="1" hangingPunct="1">
                <a:lnSpc>
                  <a:spcPct val="150000"/>
                </a:lnSpc>
                <a:buClr>
                  <a:schemeClr val="bg1"/>
                </a:buClr>
                <a:buFont typeface="+mj-lt"/>
                <a:buAutoNum type="arabicPeriod"/>
                <a:defRPr/>
              </a:pPr>
              <a:r>
                <a:rPr lang="zh-CN" altLang="en-US" sz="2200" b="1" dirty="0">
                  <a:solidFill>
                    <a:schemeClr val="bg1"/>
                  </a:solidFill>
                  <a:cs typeface="+mn-ea"/>
                  <a:sym typeface="+mn-lt"/>
                </a:rPr>
                <a:t>避免口头禅、含糊吞音、拖腔</a:t>
              </a:r>
              <a:endParaRPr lang="zh-CN" altLang="en-US" sz="22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938705" y="1524813"/>
            <a:ext cx="2835268" cy="42484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763610" y="408714"/>
            <a:ext cx="4664781" cy="576000"/>
          </a:xfrm>
          <a:prstGeom prst="rect">
            <a:avLst/>
          </a:prstGeom>
          <a:effectLst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dirty="0">
                <a:gradFill>
                  <a:gsLst>
                    <a:gs pos="0">
                      <a:srgbClr val="0070C0"/>
                    </a:gs>
                    <a:gs pos="75000">
                      <a:srgbClr val="00B0F0"/>
                    </a:gs>
                    <a:gs pos="100000">
                      <a:srgbClr val="A3E7FF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内容组织技巧</a:t>
            </a:r>
            <a:endParaRPr lang="zh-CN" altLang="en-US" sz="3200" dirty="0">
              <a:gradFill>
                <a:gsLst>
                  <a:gs pos="0">
                    <a:srgbClr val="0070C0"/>
                  </a:gs>
                  <a:gs pos="75000">
                    <a:srgbClr val="00B0F0"/>
                  </a:gs>
                  <a:gs pos="100000">
                    <a:srgbClr val="A3E7FF"/>
                  </a:gs>
                </a:gsLst>
                <a:lin ang="5400000" scaled="0"/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 flipH="1" flipV="1">
            <a:off x="0" y="0"/>
            <a:ext cx="1418027" cy="1524813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10773973" y="5333187"/>
            <a:ext cx="1418027" cy="1524813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865756" y="1887166"/>
            <a:ext cx="5116991" cy="1347281"/>
            <a:chOff x="1021404" y="1887166"/>
            <a:chExt cx="5116991" cy="1347281"/>
          </a:xfrm>
        </p:grpSpPr>
        <p:sp>
          <p:nvSpPr>
            <p:cNvPr id="8" name="矩形: 圆角 11"/>
            <p:cNvSpPr/>
            <p:nvPr/>
          </p:nvSpPr>
          <p:spPr>
            <a:xfrm>
              <a:off x="2324419" y="2047759"/>
              <a:ext cx="3813976" cy="1186688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7988" tIns="147988" rIns="697573" bIns="444660" numCol="1" spcCol="1270" anchor="t" anchorCtr="0">
              <a:noAutofit/>
            </a:bodyPr>
            <a:lstStyle/>
            <a:p>
              <a:pPr marL="457200" lvl="2" defTabSz="1111250">
                <a:lnSpc>
                  <a:spcPct val="130000"/>
                </a:lnSpc>
                <a:spcAft>
                  <a:spcPct val="15000"/>
                </a:spcAft>
              </a:pP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概括演讲全部或部分内容</a:t>
              </a:r>
              <a:endParaRPr lang="zh-CN" altLang="en-US" sz="2400" kern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1021404" y="1887166"/>
              <a:ext cx="1780162" cy="1347281"/>
              <a:chOff x="1021404" y="1887166"/>
              <a:chExt cx="1780162" cy="1347281"/>
            </a:xfrm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</p:grpSpPr>
          <p:sp>
            <p:nvSpPr>
              <p:cNvPr id="3" name="等腰三角形 2"/>
              <p:cNvSpPr/>
              <p:nvPr/>
            </p:nvSpPr>
            <p:spPr>
              <a:xfrm>
                <a:off x="1021404" y="1887166"/>
                <a:ext cx="1780162" cy="1347281"/>
              </a:xfrm>
              <a:prstGeom prst="triangle">
                <a:avLst/>
              </a:prstGeom>
              <a:solidFill>
                <a:srgbClr val="0070C0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" name="文本框 3"/>
              <p:cNvSpPr txBox="1"/>
              <p:nvPr/>
            </p:nvSpPr>
            <p:spPr>
              <a:xfrm>
                <a:off x="1498552" y="2507106"/>
                <a:ext cx="825867" cy="477054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500" b="1" dirty="0" smtClean="0">
                    <a:solidFill>
                      <a:schemeClr val="bg1"/>
                    </a:solidFill>
                    <a:cs typeface="+mn-ea"/>
                    <a:sym typeface="+mn-lt"/>
                  </a:rPr>
                  <a:t>引语</a:t>
                </a:r>
                <a:endParaRPr lang="zh-CN" altLang="en-US" sz="25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6221799" y="3848111"/>
            <a:ext cx="5232003" cy="1347281"/>
            <a:chOff x="1615406" y="1887166"/>
            <a:chExt cx="5232003" cy="1347281"/>
          </a:xfrm>
        </p:grpSpPr>
        <p:sp>
          <p:nvSpPr>
            <p:cNvPr id="11" name="矩形: 圆角 11"/>
            <p:cNvSpPr/>
            <p:nvPr/>
          </p:nvSpPr>
          <p:spPr>
            <a:xfrm>
              <a:off x="1615406" y="2047759"/>
              <a:ext cx="3813976" cy="1186688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7988" tIns="147988" rIns="697573" bIns="444660" numCol="1" spcCol="1270" anchor="t" anchorCtr="0">
              <a:noAutofit/>
            </a:bodyPr>
            <a:lstStyle/>
            <a:p>
              <a:pPr marL="457200" lvl="2" defTabSz="1111250">
                <a:lnSpc>
                  <a:spcPct val="130000"/>
                </a:lnSpc>
                <a:spcAft>
                  <a:spcPct val="15000"/>
                </a:spcAft>
              </a:pP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回顾和概括所讲内容</a:t>
              </a:r>
              <a:endPara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5067247" y="1887166"/>
              <a:ext cx="1780162" cy="1347281"/>
              <a:chOff x="5067247" y="1887166"/>
              <a:chExt cx="1780162" cy="1347281"/>
            </a:xfrm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</p:grpSpPr>
          <p:sp>
            <p:nvSpPr>
              <p:cNvPr id="13" name="等腰三角形 12"/>
              <p:cNvSpPr/>
              <p:nvPr/>
            </p:nvSpPr>
            <p:spPr>
              <a:xfrm>
                <a:off x="5067247" y="1887166"/>
                <a:ext cx="1780162" cy="1347281"/>
              </a:xfrm>
              <a:prstGeom prst="triangle">
                <a:avLst/>
              </a:prstGeom>
              <a:solidFill>
                <a:srgbClr val="0070C0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" name="文本框 13"/>
              <p:cNvSpPr txBox="1"/>
              <p:nvPr/>
            </p:nvSpPr>
            <p:spPr>
              <a:xfrm>
                <a:off x="5544395" y="2507106"/>
                <a:ext cx="825867" cy="477054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500" b="1" dirty="0" smtClean="0">
                    <a:solidFill>
                      <a:schemeClr val="bg1"/>
                    </a:solidFill>
                    <a:cs typeface="+mn-ea"/>
                    <a:sym typeface="+mn-lt"/>
                  </a:rPr>
                  <a:t>总结</a:t>
                </a:r>
                <a:endParaRPr lang="zh-CN" altLang="en-US" sz="25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5" name="组合 14"/>
          <p:cNvGrpSpPr/>
          <p:nvPr/>
        </p:nvGrpSpPr>
        <p:grpSpPr>
          <a:xfrm>
            <a:off x="755266" y="3848111"/>
            <a:ext cx="5232003" cy="1347281"/>
            <a:chOff x="1615406" y="1887166"/>
            <a:chExt cx="5232003" cy="1347281"/>
          </a:xfrm>
        </p:grpSpPr>
        <p:sp>
          <p:nvSpPr>
            <p:cNvPr id="16" name="矩形: 圆角 11"/>
            <p:cNvSpPr/>
            <p:nvPr/>
          </p:nvSpPr>
          <p:spPr>
            <a:xfrm>
              <a:off x="1615406" y="2047759"/>
              <a:ext cx="3813976" cy="1186688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7988" tIns="147988" rIns="697573" bIns="444660" numCol="1" spcCol="1270" anchor="t" anchorCtr="0">
              <a:noAutofit/>
            </a:bodyPr>
            <a:lstStyle/>
            <a:p>
              <a:pPr marL="457200" lvl="2" defTabSz="1111250">
                <a:lnSpc>
                  <a:spcPct val="130000"/>
                </a:lnSpc>
                <a:spcAft>
                  <a:spcPct val="15000"/>
                </a:spcAft>
              </a:pP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让听众明确你下面要讲的内容</a:t>
              </a:r>
              <a:endPara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5067247" y="1887166"/>
              <a:ext cx="1780162" cy="1347281"/>
              <a:chOff x="5067247" y="1887166"/>
              <a:chExt cx="1780162" cy="1347281"/>
            </a:xfrm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</p:grpSpPr>
          <p:sp>
            <p:nvSpPr>
              <p:cNvPr id="18" name="等腰三角形 17"/>
              <p:cNvSpPr/>
              <p:nvPr/>
            </p:nvSpPr>
            <p:spPr>
              <a:xfrm>
                <a:off x="5067247" y="1887166"/>
                <a:ext cx="1780162" cy="1347281"/>
              </a:xfrm>
              <a:prstGeom prst="triangle">
                <a:avLst/>
              </a:prstGeom>
              <a:solidFill>
                <a:srgbClr val="0070C0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" name="文本框 18"/>
              <p:cNvSpPr txBox="1"/>
              <p:nvPr/>
            </p:nvSpPr>
            <p:spPr>
              <a:xfrm>
                <a:off x="5544395" y="2507106"/>
                <a:ext cx="825867" cy="477054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500" b="1" dirty="0" smtClean="0">
                    <a:solidFill>
                      <a:schemeClr val="bg1"/>
                    </a:solidFill>
                    <a:cs typeface="+mn-ea"/>
                    <a:sym typeface="+mn-lt"/>
                  </a:rPr>
                  <a:t>过度</a:t>
                </a:r>
                <a:endParaRPr lang="zh-CN" altLang="en-US" sz="25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0" name="组合 19"/>
          <p:cNvGrpSpPr/>
          <p:nvPr/>
        </p:nvGrpSpPr>
        <p:grpSpPr>
          <a:xfrm>
            <a:off x="6221799" y="1887166"/>
            <a:ext cx="5116991" cy="1347281"/>
            <a:chOff x="1021404" y="1887166"/>
            <a:chExt cx="5116991" cy="1347281"/>
          </a:xfrm>
        </p:grpSpPr>
        <p:sp>
          <p:nvSpPr>
            <p:cNvPr id="21" name="矩形: 圆角 11"/>
            <p:cNvSpPr/>
            <p:nvPr/>
          </p:nvSpPr>
          <p:spPr>
            <a:xfrm>
              <a:off x="2324419" y="2047759"/>
              <a:ext cx="3813976" cy="1186688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7988" tIns="147988" rIns="697573" bIns="444660" numCol="1" spcCol="1270" anchor="t" anchorCtr="0">
              <a:noAutofit/>
            </a:bodyPr>
            <a:lstStyle/>
            <a:p>
              <a:pPr marL="457200" lvl="2" defTabSz="1111250">
                <a:lnSpc>
                  <a:spcPct val="130000"/>
                </a:lnSpc>
                <a:spcAft>
                  <a:spcPct val="15000"/>
                </a:spcAft>
              </a:pP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排列要点顺序，注意逻辑关联</a:t>
              </a:r>
              <a:endPara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1021404" y="1887166"/>
              <a:ext cx="1780162" cy="1347281"/>
              <a:chOff x="1021404" y="1887166"/>
              <a:chExt cx="1780162" cy="1347281"/>
            </a:xfrm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</p:grpSpPr>
          <p:sp>
            <p:nvSpPr>
              <p:cNvPr id="23" name="等腰三角形 22"/>
              <p:cNvSpPr/>
              <p:nvPr/>
            </p:nvSpPr>
            <p:spPr>
              <a:xfrm>
                <a:off x="1021404" y="1887166"/>
                <a:ext cx="1780162" cy="1347281"/>
              </a:xfrm>
              <a:prstGeom prst="triangle">
                <a:avLst/>
              </a:prstGeom>
              <a:solidFill>
                <a:srgbClr val="0070C0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" name="文本框 23"/>
              <p:cNvSpPr txBox="1"/>
              <p:nvPr/>
            </p:nvSpPr>
            <p:spPr>
              <a:xfrm>
                <a:off x="1498552" y="2507106"/>
                <a:ext cx="825867" cy="477054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5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主题</a:t>
                </a:r>
                <a:endParaRPr lang="zh-CN" altLang="en-US" sz="25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流程图: 库存数据 2"/>
          <p:cNvSpPr/>
          <p:nvPr/>
        </p:nvSpPr>
        <p:spPr>
          <a:xfrm>
            <a:off x="1254868" y="2266545"/>
            <a:ext cx="5535038" cy="2675106"/>
          </a:xfrm>
          <a:prstGeom prst="flowChartOnlineStorage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763610" y="408714"/>
            <a:ext cx="4664781" cy="576000"/>
          </a:xfrm>
          <a:prstGeom prst="rect">
            <a:avLst/>
          </a:prstGeom>
          <a:effectLst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dirty="0">
                <a:gradFill>
                  <a:gsLst>
                    <a:gs pos="0">
                      <a:srgbClr val="0070C0"/>
                    </a:gs>
                    <a:gs pos="75000">
                      <a:srgbClr val="00B0F0"/>
                    </a:gs>
                    <a:gs pos="100000">
                      <a:srgbClr val="A3E7FF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结构技巧的原则</a:t>
            </a:r>
            <a:endParaRPr lang="zh-CN" altLang="en-US" sz="3200" dirty="0">
              <a:gradFill>
                <a:gsLst>
                  <a:gs pos="0">
                    <a:srgbClr val="0070C0"/>
                  </a:gs>
                  <a:gs pos="75000">
                    <a:srgbClr val="00B0F0"/>
                  </a:gs>
                  <a:gs pos="100000">
                    <a:srgbClr val="A3E7FF"/>
                  </a:gs>
                </a:gsLst>
                <a:lin ang="5400000" scaled="0"/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 flipH="1" flipV="1">
            <a:off x="0" y="0"/>
            <a:ext cx="1418027" cy="1524813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10773973" y="5333187"/>
            <a:ext cx="1418027" cy="1524813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947572" y="2989158"/>
            <a:ext cx="3946797" cy="1327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  <a:buClr>
                <a:schemeClr val="tx1"/>
              </a:buClr>
              <a:defRPr/>
            </a:pPr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告诉他们你要告诉他们的内容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defRPr/>
            </a:pP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defRPr/>
            </a:pPr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告诉他们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defRPr/>
            </a:pP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defRPr/>
            </a:pPr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再告诉他们你已经告诉的内容</a:t>
            </a:r>
            <a:endParaRPr lang="zh-CN" altLang="en-US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7286017" y="2266545"/>
            <a:ext cx="2704289" cy="2675106"/>
          </a:xfrm>
          <a:prstGeom prst="ellipse">
            <a:avLst/>
          </a:prstGeom>
          <a:blipFill dpi="0" rotWithShape="1">
            <a:blip r:embed="rId2" cstate="screen"/>
            <a:srcRect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5" grpId="0"/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763610" y="408714"/>
            <a:ext cx="4664781" cy="576000"/>
          </a:xfrm>
          <a:prstGeom prst="rect">
            <a:avLst/>
          </a:prstGeom>
          <a:effectLst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dirty="0">
                <a:gradFill>
                  <a:gsLst>
                    <a:gs pos="0">
                      <a:srgbClr val="0070C0"/>
                    </a:gs>
                    <a:gs pos="75000">
                      <a:srgbClr val="00B0F0"/>
                    </a:gs>
                    <a:gs pos="100000">
                      <a:srgbClr val="A3E7FF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充分运用形体语言</a:t>
            </a:r>
            <a:endParaRPr lang="zh-CN" altLang="en-US" sz="3200" dirty="0">
              <a:gradFill>
                <a:gsLst>
                  <a:gs pos="0">
                    <a:srgbClr val="0070C0"/>
                  </a:gs>
                  <a:gs pos="75000">
                    <a:srgbClr val="00B0F0"/>
                  </a:gs>
                  <a:gs pos="100000">
                    <a:srgbClr val="A3E7FF"/>
                  </a:gs>
                </a:gsLst>
                <a:lin ang="5400000" scaled="0"/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 flipH="1" flipV="1">
            <a:off x="0" y="0"/>
            <a:ext cx="1418027" cy="1524813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10773973" y="5333187"/>
            <a:ext cx="1418027" cy="1524813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464654" y="1758512"/>
            <a:ext cx="5125178" cy="1157892"/>
            <a:chOff x="980550" y="1730362"/>
            <a:chExt cx="5125178" cy="1157892"/>
          </a:xfrm>
        </p:grpSpPr>
        <p:sp>
          <p:nvSpPr>
            <p:cNvPr id="6" name="任意多边形: 形状 3"/>
            <p:cNvSpPr/>
            <p:nvPr/>
          </p:nvSpPr>
          <p:spPr>
            <a:xfrm>
              <a:off x="1569224" y="1770485"/>
              <a:ext cx="4536504" cy="1077646"/>
            </a:xfrm>
            <a:custGeom>
              <a:avLst/>
              <a:gdLst>
                <a:gd name="connsiteX0" fmla="*/ 0 w 5405120"/>
                <a:gd name="connsiteY0" fmla="*/ 0 h 1505029"/>
                <a:gd name="connsiteX1" fmla="*/ 4652606 w 5405120"/>
                <a:gd name="connsiteY1" fmla="*/ 0 h 1505029"/>
                <a:gd name="connsiteX2" fmla="*/ 5405120 w 5405120"/>
                <a:gd name="connsiteY2" fmla="*/ 752515 h 1505029"/>
                <a:gd name="connsiteX3" fmla="*/ 4652606 w 5405120"/>
                <a:gd name="connsiteY3" fmla="*/ 1505029 h 1505029"/>
                <a:gd name="connsiteX4" fmla="*/ 0 w 5405120"/>
                <a:gd name="connsiteY4" fmla="*/ 1505029 h 1505029"/>
                <a:gd name="connsiteX5" fmla="*/ 0 w 5405120"/>
                <a:gd name="connsiteY5" fmla="*/ 0 h 1505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05120" h="1505029">
                  <a:moveTo>
                    <a:pt x="5405120" y="1505028"/>
                  </a:moveTo>
                  <a:lnTo>
                    <a:pt x="752514" y="1505028"/>
                  </a:lnTo>
                  <a:lnTo>
                    <a:pt x="0" y="752514"/>
                  </a:lnTo>
                  <a:lnTo>
                    <a:pt x="752514" y="1"/>
                  </a:lnTo>
                  <a:lnTo>
                    <a:pt x="5405120" y="1"/>
                  </a:lnTo>
                  <a:lnTo>
                    <a:pt x="5405120" y="1505028"/>
                  </a:lnTo>
                  <a:close/>
                </a:path>
              </a:pathLst>
            </a:custGeom>
            <a:noFill/>
            <a:ln>
              <a:solidFill>
                <a:srgbClr val="00B0F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39933" tIns="194311" rIns="362712" bIns="194311" numCol="1" spcCol="1270" anchor="ctr" anchorCtr="0">
              <a:noAutofit/>
            </a:bodyPr>
            <a:lstStyle/>
            <a:p>
              <a:pPr marL="0" lvl="0" indent="0" algn="ctr" defTabSz="2266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5100" kern="1200">
                <a:cs typeface="+mn-ea"/>
                <a:sym typeface="+mn-lt"/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980550" y="1730362"/>
              <a:ext cx="1157892" cy="1157892"/>
              <a:chOff x="980550" y="1730362"/>
              <a:chExt cx="1157892" cy="1157892"/>
            </a:xfrm>
          </p:grpSpPr>
          <p:sp>
            <p:nvSpPr>
              <p:cNvPr id="10" name="椭圆 9"/>
              <p:cNvSpPr/>
              <p:nvPr/>
            </p:nvSpPr>
            <p:spPr>
              <a:xfrm>
                <a:off x="980550" y="1730362"/>
                <a:ext cx="1157892" cy="1157892"/>
              </a:xfrm>
              <a:prstGeom prst="ellipse">
                <a:avLst/>
              </a:prstGeom>
              <a:solidFill>
                <a:srgbClr val="0070C0"/>
              </a:solidFill>
              <a:ln w="28575"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" name="文本框 10"/>
              <p:cNvSpPr txBox="1"/>
              <p:nvPr/>
            </p:nvSpPr>
            <p:spPr>
              <a:xfrm>
                <a:off x="1110310" y="2047698"/>
                <a:ext cx="89837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sz="2800" dirty="0">
                    <a:solidFill>
                      <a:schemeClr val="bg1"/>
                    </a:solidFill>
                    <a:cs typeface="+mn-ea"/>
                    <a:sym typeface="+mn-lt"/>
                  </a:rPr>
                  <a:t>站姿</a:t>
                </a:r>
                <a:endParaRPr lang="zh-CN" altLang="en-US" sz="28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9" name="文本框 8"/>
            <p:cNvSpPr txBox="1"/>
            <p:nvPr/>
          </p:nvSpPr>
          <p:spPr>
            <a:xfrm>
              <a:off x="2717388" y="1986143"/>
              <a:ext cx="2875834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永远要面对听众，避免出现死亡角度</a:t>
              </a:r>
              <a:endPara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74382" y="3543928"/>
            <a:ext cx="5115450" cy="1157892"/>
            <a:chOff x="980550" y="1730362"/>
            <a:chExt cx="5115450" cy="1157892"/>
          </a:xfrm>
        </p:grpSpPr>
        <p:sp>
          <p:nvSpPr>
            <p:cNvPr id="13" name="任意多边形: 形状 20"/>
            <p:cNvSpPr/>
            <p:nvPr/>
          </p:nvSpPr>
          <p:spPr>
            <a:xfrm>
              <a:off x="1559496" y="1770485"/>
              <a:ext cx="4536504" cy="1077646"/>
            </a:xfrm>
            <a:custGeom>
              <a:avLst/>
              <a:gdLst>
                <a:gd name="connsiteX0" fmla="*/ 0 w 5405120"/>
                <a:gd name="connsiteY0" fmla="*/ 0 h 1505029"/>
                <a:gd name="connsiteX1" fmla="*/ 4652606 w 5405120"/>
                <a:gd name="connsiteY1" fmla="*/ 0 h 1505029"/>
                <a:gd name="connsiteX2" fmla="*/ 5405120 w 5405120"/>
                <a:gd name="connsiteY2" fmla="*/ 752515 h 1505029"/>
                <a:gd name="connsiteX3" fmla="*/ 4652606 w 5405120"/>
                <a:gd name="connsiteY3" fmla="*/ 1505029 h 1505029"/>
                <a:gd name="connsiteX4" fmla="*/ 0 w 5405120"/>
                <a:gd name="connsiteY4" fmla="*/ 1505029 h 1505029"/>
                <a:gd name="connsiteX5" fmla="*/ 0 w 5405120"/>
                <a:gd name="connsiteY5" fmla="*/ 0 h 1505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05120" h="1505029">
                  <a:moveTo>
                    <a:pt x="5405120" y="1505028"/>
                  </a:moveTo>
                  <a:lnTo>
                    <a:pt x="752514" y="1505028"/>
                  </a:lnTo>
                  <a:lnTo>
                    <a:pt x="0" y="752514"/>
                  </a:lnTo>
                  <a:lnTo>
                    <a:pt x="752514" y="1"/>
                  </a:lnTo>
                  <a:lnTo>
                    <a:pt x="5405120" y="1"/>
                  </a:lnTo>
                  <a:lnTo>
                    <a:pt x="5405120" y="1505028"/>
                  </a:lnTo>
                  <a:close/>
                </a:path>
              </a:pathLst>
            </a:custGeom>
            <a:noFill/>
            <a:ln>
              <a:solidFill>
                <a:srgbClr val="00B0F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39933" tIns="194311" rIns="362712" bIns="194311" numCol="1" spcCol="1270" anchor="ctr" anchorCtr="0">
              <a:noAutofit/>
            </a:bodyPr>
            <a:lstStyle/>
            <a:p>
              <a:pPr marL="0" lvl="0" indent="0" algn="ctr" defTabSz="2266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5100" kern="1200">
                <a:cs typeface="+mn-ea"/>
                <a:sym typeface="+mn-lt"/>
              </a:endParaRP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980550" y="1730362"/>
              <a:ext cx="1157892" cy="1157892"/>
              <a:chOff x="980550" y="1730362"/>
              <a:chExt cx="1157892" cy="1157892"/>
            </a:xfrm>
          </p:grpSpPr>
          <p:sp>
            <p:nvSpPr>
              <p:cNvPr id="16" name="椭圆 15"/>
              <p:cNvSpPr/>
              <p:nvPr/>
            </p:nvSpPr>
            <p:spPr>
              <a:xfrm>
                <a:off x="980550" y="1730362"/>
                <a:ext cx="1157892" cy="1157892"/>
              </a:xfrm>
              <a:prstGeom prst="ellipse">
                <a:avLst/>
              </a:prstGeom>
              <a:solidFill>
                <a:srgbClr val="0070C0"/>
              </a:solidFill>
              <a:ln w="28575"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" name="文本框 16"/>
              <p:cNvSpPr txBox="1"/>
              <p:nvPr/>
            </p:nvSpPr>
            <p:spPr>
              <a:xfrm>
                <a:off x="1110310" y="2047698"/>
                <a:ext cx="89837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sz="2800" dirty="0">
                    <a:solidFill>
                      <a:schemeClr val="bg1"/>
                    </a:solidFill>
                    <a:cs typeface="+mn-ea"/>
                    <a:sym typeface="+mn-lt"/>
                  </a:rPr>
                  <a:t>双脚</a:t>
                </a:r>
                <a:endParaRPr lang="zh-CN" altLang="en-US" sz="28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5" name="文本框 14"/>
            <p:cNvSpPr txBox="1"/>
            <p:nvPr/>
          </p:nvSpPr>
          <p:spPr>
            <a:xfrm>
              <a:off x="2717388" y="1986143"/>
              <a:ext cx="2875834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两脚间距同肩宽，勿过大或过小</a:t>
              </a:r>
              <a:endPara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538275" y="5233275"/>
            <a:ext cx="5115450" cy="1157892"/>
            <a:chOff x="980550" y="1730362"/>
            <a:chExt cx="5115450" cy="1157892"/>
          </a:xfrm>
        </p:grpSpPr>
        <p:sp>
          <p:nvSpPr>
            <p:cNvPr id="19" name="任意多边形: 形状 28"/>
            <p:cNvSpPr/>
            <p:nvPr/>
          </p:nvSpPr>
          <p:spPr>
            <a:xfrm>
              <a:off x="1559496" y="1770485"/>
              <a:ext cx="4536504" cy="1077646"/>
            </a:xfrm>
            <a:custGeom>
              <a:avLst/>
              <a:gdLst>
                <a:gd name="connsiteX0" fmla="*/ 0 w 5405120"/>
                <a:gd name="connsiteY0" fmla="*/ 0 h 1505029"/>
                <a:gd name="connsiteX1" fmla="*/ 4652606 w 5405120"/>
                <a:gd name="connsiteY1" fmla="*/ 0 h 1505029"/>
                <a:gd name="connsiteX2" fmla="*/ 5405120 w 5405120"/>
                <a:gd name="connsiteY2" fmla="*/ 752515 h 1505029"/>
                <a:gd name="connsiteX3" fmla="*/ 4652606 w 5405120"/>
                <a:gd name="connsiteY3" fmla="*/ 1505029 h 1505029"/>
                <a:gd name="connsiteX4" fmla="*/ 0 w 5405120"/>
                <a:gd name="connsiteY4" fmla="*/ 1505029 h 1505029"/>
                <a:gd name="connsiteX5" fmla="*/ 0 w 5405120"/>
                <a:gd name="connsiteY5" fmla="*/ 0 h 1505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05120" h="1505029">
                  <a:moveTo>
                    <a:pt x="5405120" y="1505028"/>
                  </a:moveTo>
                  <a:lnTo>
                    <a:pt x="752514" y="1505028"/>
                  </a:lnTo>
                  <a:lnTo>
                    <a:pt x="0" y="752514"/>
                  </a:lnTo>
                  <a:lnTo>
                    <a:pt x="752514" y="1"/>
                  </a:lnTo>
                  <a:lnTo>
                    <a:pt x="5405120" y="1"/>
                  </a:lnTo>
                  <a:lnTo>
                    <a:pt x="5405120" y="1505028"/>
                  </a:lnTo>
                  <a:close/>
                </a:path>
              </a:pathLst>
            </a:custGeom>
            <a:noFill/>
            <a:ln>
              <a:solidFill>
                <a:srgbClr val="00B0F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39933" tIns="194311" rIns="362712" bIns="194311" numCol="1" spcCol="1270" anchor="ctr" anchorCtr="0">
              <a:noAutofit/>
            </a:bodyPr>
            <a:lstStyle/>
            <a:p>
              <a:pPr marL="0" lvl="0" indent="0" algn="ctr" defTabSz="2266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5100" kern="1200">
                <a:cs typeface="+mn-ea"/>
                <a:sym typeface="+mn-lt"/>
              </a:endParaRP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980550" y="1730362"/>
              <a:ext cx="1157892" cy="1157892"/>
              <a:chOff x="980550" y="1730362"/>
              <a:chExt cx="1157892" cy="1157892"/>
            </a:xfrm>
          </p:grpSpPr>
          <p:sp>
            <p:nvSpPr>
              <p:cNvPr id="22" name="椭圆 21"/>
              <p:cNvSpPr/>
              <p:nvPr/>
            </p:nvSpPr>
            <p:spPr>
              <a:xfrm>
                <a:off x="980550" y="1730362"/>
                <a:ext cx="1157892" cy="1157892"/>
              </a:xfrm>
              <a:prstGeom prst="ellipse">
                <a:avLst/>
              </a:prstGeom>
              <a:solidFill>
                <a:srgbClr val="0070C0"/>
              </a:solidFill>
              <a:ln w="28575"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" name="文本框 22"/>
              <p:cNvSpPr txBox="1"/>
              <p:nvPr/>
            </p:nvSpPr>
            <p:spPr>
              <a:xfrm>
                <a:off x="1110310" y="2047698"/>
                <a:ext cx="89837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sz="2800" dirty="0">
                    <a:solidFill>
                      <a:schemeClr val="bg1"/>
                    </a:solidFill>
                    <a:cs typeface="+mn-ea"/>
                    <a:sym typeface="+mn-lt"/>
                  </a:rPr>
                  <a:t>表情</a:t>
                </a:r>
                <a:endParaRPr lang="zh-CN" altLang="en-US" sz="28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1" name="文本框 20"/>
            <p:cNvSpPr txBox="1"/>
            <p:nvPr/>
          </p:nvSpPr>
          <p:spPr>
            <a:xfrm>
              <a:off x="2717388" y="1986143"/>
              <a:ext cx="2875834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800" b="1" dirty="0">
                  <a:cs typeface="+mn-ea"/>
                  <a:sym typeface="+mn-lt"/>
                </a:rPr>
                <a:t>自然放松，真心微笑，忌呆滞</a:t>
              </a:r>
              <a:endParaRPr lang="zh-CN" altLang="en-US" b="1" dirty="0">
                <a:cs typeface="+mn-ea"/>
                <a:sym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608236" y="1758512"/>
            <a:ext cx="5115450" cy="1157892"/>
            <a:chOff x="980550" y="1730362"/>
            <a:chExt cx="5115450" cy="1157892"/>
          </a:xfrm>
        </p:grpSpPr>
        <p:sp>
          <p:nvSpPr>
            <p:cNvPr id="25" name="任意多边形: 形状 34"/>
            <p:cNvSpPr/>
            <p:nvPr/>
          </p:nvSpPr>
          <p:spPr>
            <a:xfrm>
              <a:off x="1559496" y="1770485"/>
              <a:ext cx="4536504" cy="1077646"/>
            </a:xfrm>
            <a:custGeom>
              <a:avLst/>
              <a:gdLst>
                <a:gd name="connsiteX0" fmla="*/ 0 w 5405120"/>
                <a:gd name="connsiteY0" fmla="*/ 0 h 1505029"/>
                <a:gd name="connsiteX1" fmla="*/ 4652606 w 5405120"/>
                <a:gd name="connsiteY1" fmla="*/ 0 h 1505029"/>
                <a:gd name="connsiteX2" fmla="*/ 5405120 w 5405120"/>
                <a:gd name="connsiteY2" fmla="*/ 752515 h 1505029"/>
                <a:gd name="connsiteX3" fmla="*/ 4652606 w 5405120"/>
                <a:gd name="connsiteY3" fmla="*/ 1505029 h 1505029"/>
                <a:gd name="connsiteX4" fmla="*/ 0 w 5405120"/>
                <a:gd name="connsiteY4" fmla="*/ 1505029 h 1505029"/>
                <a:gd name="connsiteX5" fmla="*/ 0 w 5405120"/>
                <a:gd name="connsiteY5" fmla="*/ 0 h 1505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05120" h="1505029">
                  <a:moveTo>
                    <a:pt x="5405120" y="1505028"/>
                  </a:moveTo>
                  <a:lnTo>
                    <a:pt x="752514" y="1505028"/>
                  </a:lnTo>
                  <a:lnTo>
                    <a:pt x="0" y="752514"/>
                  </a:lnTo>
                  <a:lnTo>
                    <a:pt x="752514" y="1"/>
                  </a:lnTo>
                  <a:lnTo>
                    <a:pt x="5405120" y="1"/>
                  </a:lnTo>
                  <a:lnTo>
                    <a:pt x="5405120" y="1505028"/>
                  </a:lnTo>
                  <a:close/>
                </a:path>
              </a:pathLst>
            </a:custGeom>
            <a:noFill/>
            <a:ln>
              <a:solidFill>
                <a:srgbClr val="00B0F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39933" tIns="194311" rIns="362712" bIns="194311" numCol="1" spcCol="1270" anchor="ctr" anchorCtr="0">
              <a:noAutofit/>
            </a:bodyPr>
            <a:lstStyle/>
            <a:p>
              <a:pPr marL="0" lvl="0" indent="0" algn="ctr" defTabSz="2266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5100" kern="1200">
                <a:cs typeface="+mn-ea"/>
                <a:sym typeface="+mn-lt"/>
              </a:endParaRPr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980550" y="1730362"/>
              <a:ext cx="1157892" cy="1157892"/>
              <a:chOff x="980550" y="1730362"/>
              <a:chExt cx="1157892" cy="1157892"/>
            </a:xfrm>
          </p:grpSpPr>
          <p:sp>
            <p:nvSpPr>
              <p:cNvPr id="28" name="椭圆 27"/>
              <p:cNvSpPr/>
              <p:nvPr/>
            </p:nvSpPr>
            <p:spPr>
              <a:xfrm>
                <a:off x="980550" y="1730362"/>
                <a:ext cx="1157892" cy="1157892"/>
              </a:xfrm>
              <a:prstGeom prst="ellipse">
                <a:avLst/>
              </a:prstGeom>
              <a:solidFill>
                <a:srgbClr val="0070C0"/>
              </a:solidFill>
              <a:ln w="28575"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1110310" y="2047698"/>
                <a:ext cx="89837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sz="2800" dirty="0">
                    <a:solidFill>
                      <a:schemeClr val="bg1"/>
                    </a:solidFill>
                    <a:cs typeface="+mn-ea"/>
                    <a:sym typeface="+mn-lt"/>
                  </a:rPr>
                  <a:t>手势</a:t>
                </a:r>
                <a:endParaRPr lang="zh-CN" altLang="en-US" sz="28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7" name="文本框 26"/>
            <p:cNvSpPr txBox="1"/>
            <p:nvPr/>
          </p:nvSpPr>
          <p:spPr>
            <a:xfrm>
              <a:off x="2194962" y="2000025"/>
              <a:ext cx="3899180" cy="7017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hangingPunct="1">
                <a:lnSpc>
                  <a:spcPct val="110000"/>
                </a:lnSpc>
                <a:buClr>
                  <a:srgbClr val="1606E8"/>
                </a:buClr>
                <a:defRPr/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多用手掌少用手指，充分伸展，忌</a:t>
              </a: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IBM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式、检阅式、受伤式、遮羞布式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6608236" y="3543928"/>
            <a:ext cx="5115450" cy="1157892"/>
            <a:chOff x="980550" y="1730362"/>
            <a:chExt cx="5115450" cy="1157892"/>
          </a:xfrm>
        </p:grpSpPr>
        <p:sp>
          <p:nvSpPr>
            <p:cNvPr id="31" name="任意多边形: 形状 42"/>
            <p:cNvSpPr/>
            <p:nvPr/>
          </p:nvSpPr>
          <p:spPr>
            <a:xfrm>
              <a:off x="1559496" y="1770485"/>
              <a:ext cx="4536504" cy="1077646"/>
            </a:xfrm>
            <a:custGeom>
              <a:avLst/>
              <a:gdLst>
                <a:gd name="connsiteX0" fmla="*/ 0 w 5405120"/>
                <a:gd name="connsiteY0" fmla="*/ 0 h 1505029"/>
                <a:gd name="connsiteX1" fmla="*/ 4652606 w 5405120"/>
                <a:gd name="connsiteY1" fmla="*/ 0 h 1505029"/>
                <a:gd name="connsiteX2" fmla="*/ 5405120 w 5405120"/>
                <a:gd name="connsiteY2" fmla="*/ 752515 h 1505029"/>
                <a:gd name="connsiteX3" fmla="*/ 4652606 w 5405120"/>
                <a:gd name="connsiteY3" fmla="*/ 1505029 h 1505029"/>
                <a:gd name="connsiteX4" fmla="*/ 0 w 5405120"/>
                <a:gd name="connsiteY4" fmla="*/ 1505029 h 1505029"/>
                <a:gd name="connsiteX5" fmla="*/ 0 w 5405120"/>
                <a:gd name="connsiteY5" fmla="*/ 0 h 1505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05120" h="1505029">
                  <a:moveTo>
                    <a:pt x="5405120" y="1505028"/>
                  </a:moveTo>
                  <a:lnTo>
                    <a:pt x="752514" y="1505028"/>
                  </a:lnTo>
                  <a:lnTo>
                    <a:pt x="0" y="752514"/>
                  </a:lnTo>
                  <a:lnTo>
                    <a:pt x="752514" y="1"/>
                  </a:lnTo>
                  <a:lnTo>
                    <a:pt x="5405120" y="1"/>
                  </a:lnTo>
                  <a:lnTo>
                    <a:pt x="5405120" y="1505028"/>
                  </a:lnTo>
                  <a:close/>
                </a:path>
              </a:pathLst>
            </a:custGeom>
            <a:noFill/>
            <a:ln>
              <a:solidFill>
                <a:srgbClr val="00B0F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39933" tIns="194311" rIns="362712" bIns="194311" numCol="1" spcCol="1270" anchor="ctr" anchorCtr="0">
              <a:noAutofit/>
            </a:bodyPr>
            <a:lstStyle/>
            <a:p>
              <a:pPr marL="0" lvl="0" indent="0" algn="ctr" defTabSz="2266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5100" kern="1200">
                <a:cs typeface="+mn-ea"/>
                <a:sym typeface="+mn-lt"/>
              </a:endParaRPr>
            </a:p>
          </p:txBody>
        </p:sp>
        <p:grpSp>
          <p:nvGrpSpPr>
            <p:cNvPr id="33" name="组合 32"/>
            <p:cNvGrpSpPr/>
            <p:nvPr/>
          </p:nvGrpSpPr>
          <p:grpSpPr>
            <a:xfrm>
              <a:off x="980550" y="1730362"/>
              <a:ext cx="1157892" cy="1157892"/>
              <a:chOff x="980550" y="1730362"/>
              <a:chExt cx="1157892" cy="1157892"/>
            </a:xfrm>
          </p:grpSpPr>
          <p:sp>
            <p:nvSpPr>
              <p:cNvPr id="35" name="椭圆 34"/>
              <p:cNvSpPr/>
              <p:nvPr/>
            </p:nvSpPr>
            <p:spPr>
              <a:xfrm>
                <a:off x="980550" y="1730362"/>
                <a:ext cx="1157892" cy="1157892"/>
              </a:xfrm>
              <a:prstGeom prst="ellipse">
                <a:avLst/>
              </a:prstGeom>
              <a:solidFill>
                <a:srgbClr val="0070C0"/>
              </a:solidFill>
              <a:ln w="28575"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" name="文本框 35"/>
              <p:cNvSpPr txBox="1"/>
              <p:nvPr/>
            </p:nvSpPr>
            <p:spPr>
              <a:xfrm>
                <a:off x="1110310" y="2047698"/>
                <a:ext cx="89837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sz="2800" dirty="0">
                    <a:solidFill>
                      <a:schemeClr val="bg1"/>
                    </a:solidFill>
                    <a:cs typeface="+mn-ea"/>
                    <a:sym typeface="+mn-lt"/>
                  </a:rPr>
                  <a:t>移动</a:t>
                </a:r>
                <a:endParaRPr lang="zh-CN" altLang="en-US" sz="28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4" name="文本框 33"/>
            <p:cNvSpPr txBox="1"/>
            <p:nvPr/>
          </p:nvSpPr>
          <p:spPr>
            <a:xfrm>
              <a:off x="2311696" y="2000025"/>
              <a:ext cx="3644611" cy="7017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hangingPunct="1">
                <a:lnSpc>
                  <a:spcPct val="110000"/>
                </a:lnSpc>
                <a:buClr>
                  <a:srgbClr val="1606E8"/>
                </a:buClr>
                <a:defRPr/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在开放的空间不断走动，有效地贴近听众，勿背对听众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3818316" y="1154087"/>
            <a:ext cx="4555369" cy="1224000"/>
          </a:xfrm>
          <a:prstGeom prst="rect">
            <a:avLst/>
          </a:prstGeom>
          <a:effectLst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Part 01</a:t>
            </a:r>
            <a:endParaRPr lang="zh-CN" altLang="en-US" sz="7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Rectangle 2"/>
          <p:cNvSpPr txBox="1">
            <a:spLocks noChangeArrowheads="1"/>
          </p:cNvSpPr>
          <p:nvPr/>
        </p:nvSpPr>
        <p:spPr>
          <a:xfrm>
            <a:off x="1631504" y="2426831"/>
            <a:ext cx="8928993" cy="1447800"/>
          </a:xfrm>
          <a:prstGeom prst="rect">
            <a:avLst/>
          </a:prstGeom>
          <a:effectLst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6000" b="1" dirty="0">
                <a:solidFill>
                  <a:srgbClr val="0070C0"/>
                </a:solidFill>
                <a:latin typeface="+mn-lt"/>
                <a:ea typeface="+mn-ea"/>
                <a:cs typeface="+mn-ea"/>
                <a:sym typeface="+mn-lt"/>
              </a:rPr>
              <a:t>影响演讲的因素是</a:t>
            </a:r>
            <a:r>
              <a:rPr lang="zh-CN" altLang="en-US" sz="6000" b="1" dirty="0" smtClean="0">
                <a:solidFill>
                  <a:srgbClr val="0070C0"/>
                </a:solidFill>
                <a:latin typeface="+mn-lt"/>
                <a:ea typeface="+mn-ea"/>
                <a:cs typeface="+mn-ea"/>
                <a:sym typeface="+mn-lt"/>
              </a:rPr>
              <a:t>哪些？</a:t>
            </a:r>
            <a:endParaRPr lang="zh-CN" altLang="en-US" sz="6000" b="1" dirty="0">
              <a:solidFill>
                <a:srgbClr val="0070C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6" name="矩形: 圆角 25"/>
          <p:cNvSpPr/>
          <p:nvPr/>
        </p:nvSpPr>
        <p:spPr bwMode="auto">
          <a:xfrm>
            <a:off x="2939988" y="3932179"/>
            <a:ext cx="6312024" cy="52520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0800000" scaled="1"/>
            <a:tileRect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/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What are the factors affecting the speech?</a:t>
            </a:r>
            <a:endParaRPr kumimoji="1" lang="zh-CN" altLang="en-US" sz="2000" b="0" i="0" u="none" strike="noStrike" cap="none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cs typeface="+mn-ea"/>
              <a:sym typeface="+mn-lt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 flipH="1">
            <a:off x="9198868" y="3864868"/>
            <a:ext cx="2993132" cy="2993132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603802" y="689101"/>
            <a:ext cx="1335314" cy="52322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 algn="ctr">
              <a:defRPr sz="2800" ker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</a:defRPr>
            </a:lvl1pPr>
          </a:lstStyle>
          <a:p>
            <a:r>
              <a:rPr lang="en-US" altLang="zh-CN" dirty="0" smtClean="0">
                <a:sym typeface="+mn-lt"/>
              </a:rPr>
              <a:t>LOGO</a:t>
            </a:r>
            <a:endParaRPr lang="zh-CN" altLang="en-US" dirty="0"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939116" y="5042517"/>
            <a:ext cx="19936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>
                <a:solidFill>
                  <a:srgbClr val="FCFDFD"/>
                </a:solidFill>
              </a:rPr>
              <a:t>https://www.ypppt.com/</a:t>
            </a:r>
            <a:endParaRPr lang="zh-CN" altLang="en-US" sz="1100" dirty="0">
              <a:solidFill>
                <a:srgbClr val="FCFDFD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3" grpId="0"/>
      <p:bldP spid="26" grpId="0" animBg="1"/>
      <p:bldP spid="1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763610" y="408714"/>
            <a:ext cx="4664781" cy="576000"/>
          </a:xfrm>
          <a:prstGeom prst="rect">
            <a:avLst/>
          </a:prstGeom>
          <a:effectLst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dirty="0">
                <a:gradFill>
                  <a:gsLst>
                    <a:gs pos="0">
                      <a:srgbClr val="0070C0"/>
                    </a:gs>
                    <a:gs pos="75000">
                      <a:srgbClr val="00B0F0"/>
                    </a:gs>
                    <a:gs pos="100000">
                      <a:srgbClr val="A3E7FF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如何自信地开始？</a:t>
            </a:r>
            <a:endParaRPr lang="zh-CN" altLang="en-US" sz="3200" dirty="0">
              <a:gradFill>
                <a:gsLst>
                  <a:gs pos="0">
                    <a:srgbClr val="0070C0"/>
                  </a:gs>
                  <a:gs pos="75000">
                    <a:srgbClr val="00B0F0"/>
                  </a:gs>
                  <a:gs pos="100000">
                    <a:srgbClr val="A3E7FF"/>
                  </a:gs>
                </a:gsLst>
                <a:lin ang="5400000" scaled="0"/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 flipH="1" flipV="1">
            <a:off x="0" y="0"/>
            <a:ext cx="1418027" cy="1524813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10773973" y="5333187"/>
            <a:ext cx="1418027" cy="1524813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633273" y="1658655"/>
            <a:ext cx="3601336" cy="576000"/>
          </a:xfrm>
          <a:prstGeom prst="rect">
            <a:avLst/>
          </a:prstGeom>
          <a:effectLst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800" dirty="0">
                <a:gradFill>
                  <a:gsLst>
                    <a:gs pos="0">
                      <a:srgbClr val="0070C0"/>
                    </a:gs>
                    <a:gs pos="75000">
                      <a:srgbClr val="00B0F0"/>
                    </a:gs>
                    <a:gs pos="100000">
                      <a:srgbClr val="A3E7FF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FBM</a:t>
            </a:r>
            <a:r>
              <a:rPr lang="zh-CN" altLang="en-US" sz="2800" dirty="0">
                <a:gradFill>
                  <a:gsLst>
                    <a:gs pos="0">
                      <a:srgbClr val="0070C0"/>
                    </a:gs>
                    <a:gs pos="75000">
                      <a:srgbClr val="00B0F0"/>
                    </a:gs>
                    <a:gs pos="100000">
                      <a:srgbClr val="A3E7FF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五步法</a:t>
            </a:r>
            <a:endParaRPr lang="zh-CN" altLang="en-US" sz="2800" dirty="0">
              <a:gradFill>
                <a:gsLst>
                  <a:gs pos="0">
                    <a:srgbClr val="0070C0"/>
                  </a:gs>
                  <a:gs pos="75000">
                    <a:srgbClr val="00B0F0"/>
                  </a:gs>
                  <a:gs pos="100000">
                    <a:srgbClr val="A3E7FF"/>
                  </a:gs>
                </a:gsLst>
                <a:lin ang="5400000" scaled="0"/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1090383" y="2961842"/>
            <a:ext cx="1420734" cy="1420734"/>
            <a:chOff x="1343472" y="2348880"/>
            <a:chExt cx="1420734" cy="1420734"/>
          </a:xfrm>
        </p:grpSpPr>
        <p:sp>
          <p:nvSpPr>
            <p:cNvPr id="55" name="椭圆 54"/>
            <p:cNvSpPr/>
            <p:nvPr/>
          </p:nvSpPr>
          <p:spPr bwMode="auto">
            <a:xfrm>
              <a:off x="1343472" y="2348880"/>
              <a:ext cx="1420734" cy="1420734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6" name="文本框 55"/>
            <p:cNvSpPr txBox="1"/>
            <p:nvPr/>
          </p:nvSpPr>
          <p:spPr>
            <a:xfrm>
              <a:off x="1469409" y="2797637"/>
              <a:ext cx="116886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cs typeface="+mn-ea"/>
                  <a:sym typeface="+mn-lt"/>
                </a:rPr>
                <a:t>Foot</a:t>
              </a:r>
              <a:endParaRPr lang="zh-CN" altLang="en-US" sz="28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7" name="文本框 56"/>
          <p:cNvSpPr txBox="1"/>
          <p:nvPr/>
        </p:nvSpPr>
        <p:spPr>
          <a:xfrm>
            <a:off x="846224" y="4546018"/>
            <a:ext cx="1909051" cy="8535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迅速阔步，比平时快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15%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58" name="组合 57"/>
          <p:cNvGrpSpPr/>
          <p:nvPr/>
        </p:nvGrpSpPr>
        <p:grpSpPr>
          <a:xfrm>
            <a:off x="3238271" y="2961842"/>
            <a:ext cx="1420734" cy="1420734"/>
            <a:chOff x="1343472" y="2348880"/>
            <a:chExt cx="1420734" cy="1420734"/>
          </a:xfrm>
        </p:grpSpPr>
        <p:sp>
          <p:nvSpPr>
            <p:cNvPr id="59" name="椭圆 58"/>
            <p:cNvSpPr/>
            <p:nvPr/>
          </p:nvSpPr>
          <p:spPr bwMode="auto">
            <a:xfrm>
              <a:off x="1343472" y="2348880"/>
              <a:ext cx="1420734" cy="1420734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0" name="文本框 59"/>
            <p:cNvSpPr txBox="1"/>
            <p:nvPr/>
          </p:nvSpPr>
          <p:spPr>
            <a:xfrm>
              <a:off x="1469409" y="2797637"/>
              <a:ext cx="116886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cs typeface="+mn-ea"/>
                  <a:sym typeface="+mn-lt"/>
                </a:rPr>
                <a:t>Body </a:t>
              </a:r>
              <a:endParaRPr lang="zh-CN" altLang="en-US" sz="28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1" name="文本框 60"/>
          <p:cNvSpPr txBox="1"/>
          <p:nvPr/>
        </p:nvSpPr>
        <p:spPr>
          <a:xfrm>
            <a:off x="2994112" y="4546018"/>
            <a:ext cx="1909051" cy="8535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30000"/>
              </a:lnSpc>
              <a:spcBef>
                <a:spcPct val="10000"/>
              </a:spcBef>
              <a:buClr>
                <a:schemeClr val="tx1"/>
              </a:buClr>
              <a:defRPr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昂首挺胸，伸直腰杆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62" name="组合 61"/>
          <p:cNvGrpSpPr/>
          <p:nvPr/>
        </p:nvGrpSpPr>
        <p:grpSpPr>
          <a:xfrm>
            <a:off x="5385633" y="2961842"/>
            <a:ext cx="1420734" cy="1420734"/>
            <a:chOff x="1487811" y="2348880"/>
            <a:chExt cx="1420734" cy="1420734"/>
          </a:xfrm>
        </p:grpSpPr>
        <p:sp>
          <p:nvSpPr>
            <p:cNvPr id="63" name="椭圆 62"/>
            <p:cNvSpPr/>
            <p:nvPr/>
          </p:nvSpPr>
          <p:spPr bwMode="auto">
            <a:xfrm>
              <a:off x="1487811" y="2348880"/>
              <a:ext cx="1420734" cy="1420734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4" name="文本框 63"/>
            <p:cNvSpPr txBox="1"/>
            <p:nvPr/>
          </p:nvSpPr>
          <p:spPr>
            <a:xfrm>
              <a:off x="1613748" y="2797637"/>
              <a:ext cx="116886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cs typeface="+mn-ea"/>
                  <a:sym typeface="+mn-lt"/>
                </a:rPr>
                <a:t>Face</a:t>
              </a:r>
              <a:endParaRPr lang="zh-CN" altLang="en-US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5" name="文本框 64"/>
          <p:cNvSpPr txBox="1"/>
          <p:nvPr/>
        </p:nvSpPr>
        <p:spPr>
          <a:xfrm>
            <a:off x="5356485" y="4546018"/>
            <a:ext cx="1479030" cy="8535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表情放松而和谐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66" name="组合 65"/>
          <p:cNvGrpSpPr/>
          <p:nvPr/>
        </p:nvGrpSpPr>
        <p:grpSpPr>
          <a:xfrm>
            <a:off x="7532996" y="2961842"/>
            <a:ext cx="1420734" cy="1420734"/>
            <a:chOff x="1343472" y="2348880"/>
            <a:chExt cx="1420734" cy="1420734"/>
          </a:xfrm>
        </p:grpSpPr>
        <p:sp>
          <p:nvSpPr>
            <p:cNvPr id="67" name="椭圆 66"/>
            <p:cNvSpPr/>
            <p:nvPr/>
          </p:nvSpPr>
          <p:spPr bwMode="auto">
            <a:xfrm>
              <a:off x="1343472" y="2348880"/>
              <a:ext cx="1420734" cy="1420734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8" name="文本框 67"/>
            <p:cNvSpPr txBox="1"/>
            <p:nvPr/>
          </p:nvSpPr>
          <p:spPr>
            <a:xfrm>
              <a:off x="1469409" y="2797637"/>
              <a:ext cx="116886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cs typeface="+mn-ea"/>
                  <a:sym typeface="+mn-lt"/>
                </a:rPr>
                <a:t>Eye</a:t>
              </a:r>
              <a:endParaRPr lang="zh-CN" altLang="en-US" sz="28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9" name="文本框 68"/>
          <p:cNvSpPr txBox="1"/>
          <p:nvPr/>
        </p:nvSpPr>
        <p:spPr>
          <a:xfrm>
            <a:off x="7288837" y="4546018"/>
            <a:ext cx="1909051" cy="8535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寻找一两个亲切的面孔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70" name="组合 69"/>
          <p:cNvGrpSpPr/>
          <p:nvPr/>
        </p:nvGrpSpPr>
        <p:grpSpPr>
          <a:xfrm>
            <a:off x="9680884" y="2961842"/>
            <a:ext cx="1420734" cy="1420734"/>
            <a:chOff x="1343472" y="2348880"/>
            <a:chExt cx="1420734" cy="1420734"/>
          </a:xfrm>
        </p:grpSpPr>
        <p:sp>
          <p:nvSpPr>
            <p:cNvPr id="71" name="椭圆 70"/>
            <p:cNvSpPr/>
            <p:nvPr/>
          </p:nvSpPr>
          <p:spPr bwMode="auto">
            <a:xfrm>
              <a:off x="1343472" y="2348880"/>
              <a:ext cx="1420734" cy="1420734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2" name="文本框 71"/>
            <p:cNvSpPr txBox="1"/>
            <p:nvPr/>
          </p:nvSpPr>
          <p:spPr>
            <a:xfrm>
              <a:off x="1394830" y="2797637"/>
              <a:ext cx="1318018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cs typeface="+mn-ea"/>
                  <a:sym typeface="+mn-lt"/>
                </a:rPr>
                <a:t>Mouth</a:t>
              </a:r>
              <a:endParaRPr lang="zh-CN" altLang="en-US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73" name="文本框 72"/>
          <p:cNvSpPr txBox="1"/>
          <p:nvPr/>
        </p:nvSpPr>
        <p:spPr>
          <a:xfrm>
            <a:off x="9436725" y="4546018"/>
            <a:ext cx="1909051" cy="8535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对着后排的听众大声开口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0"/>
                            </p:stCondLst>
                            <p:childTnLst>
                              <p:par>
                                <p:cTn id="6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  <p:bldP spid="57" grpId="0"/>
      <p:bldP spid="61" grpId="0"/>
      <p:bldP spid="65" grpId="0"/>
      <p:bldP spid="69" grpId="0"/>
      <p:bldP spid="7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763610" y="408714"/>
            <a:ext cx="4664781" cy="576000"/>
          </a:xfrm>
          <a:prstGeom prst="rect">
            <a:avLst/>
          </a:prstGeom>
          <a:effectLst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dirty="0" smtClean="0">
                <a:gradFill>
                  <a:gsLst>
                    <a:gs pos="0">
                      <a:srgbClr val="0070C0"/>
                    </a:gs>
                    <a:gs pos="75000">
                      <a:srgbClr val="00B0F0"/>
                    </a:gs>
                    <a:gs pos="100000">
                      <a:srgbClr val="A3E7FF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要记住：</a:t>
            </a:r>
            <a:endParaRPr lang="zh-CN" altLang="en-US" sz="3200" dirty="0">
              <a:gradFill>
                <a:gsLst>
                  <a:gs pos="0">
                    <a:srgbClr val="0070C0"/>
                  </a:gs>
                  <a:gs pos="75000">
                    <a:srgbClr val="00B0F0"/>
                  </a:gs>
                  <a:gs pos="100000">
                    <a:srgbClr val="A3E7FF"/>
                  </a:gs>
                </a:gsLst>
                <a:lin ang="5400000" scaled="0"/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 flipH="1" flipV="1">
            <a:off x="0" y="0"/>
            <a:ext cx="1418027" cy="1524813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10773973" y="5333187"/>
            <a:ext cx="1418027" cy="1524813"/>
          </a:xfrm>
          <a:prstGeom prst="rect">
            <a:avLst/>
          </a:prstGeom>
        </p:spPr>
      </p:pic>
      <p:sp>
        <p:nvSpPr>
          <p:cNvPr id="3" name="椭圆 2"/>
          <p:cNvSpPr/>
          <p:nvPr/>
        </p:nvSpPr>
        <p:spPr>
          <a:xfrm>
            <a:off x="828471" y="1984443"/>
            <a:ext cx="2928026" cy="288911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8428391" y="2250332"/>
            <a:ext cx="2384383" cy="2357336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4767364" y="2119009"/>
            <a:ext cx="2657273" cy="2619983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92676" y="2551099"/>
            <a:ext cx="1799617" cy="1823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500" b="1" dirty="0">
                <a:solidFill>
                  <a:schemeClr val="bg1"/>
                </a:solidFill>
                <a:cs typeface="+mn-ea"/>
                <a:sym typeface="+mn-lt"/>
              </a:rPr>
              <a:t>你的形象可能会比你想象的好</a:t>
            </a:r>
            <a:r>
              <a:rPr lang="zh-CN" altLang="en-US" sz="2500" b="1" dirty="0" smtClean="0">
                <a:solidFill>
                  <a:schemeClr val="bg1"/>
                </a:solidFill>
                <a:cs typeface="+mn-ea"/>
                <a:sym typeface="+mn-lt"/>
              </a:rPr>
              <a:t>！</a:t>
            </a:r>
            <a:r>
              <a:rPr lang="en-US" altLang="zh-CN" sz="2500" b="1" dirty="0" smtClean="0">
                <a:solidFill>
                  <a:schemeClr val="bg1"/>
                </a:solidFill>
                <a:cs typeface="+mn-ea"/>
                <a:sym typeface="+mn-lt"/>
              </a:rPr>
              <a:t> </a:t>
            </a:r>
            <a:endParaRPr lang="zh-CN" altLang="en-US" sz="25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196192" y="2551099"/>
            <a:ext cx="1799617" cy="1823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500" b="1" dirty="0">
                <a:solidFill>
                  <a:schemeClr val="bg1"/>
                </a:solidFill>
                <a:cs typeface="+mn-ea"/>
                <a:sym typeface="+mn-lt"/>
              </a:rPr>
              <a:t>专注于此时此地，此情此景！</a:t>
            </a:r>
            <a:endParaRPr lang="zh-CN" altLang="en-US" sz="25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720774" y="2839640"/>
            <a:ext cx="1799617" cy="1178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500" b="1" dirty="0">
                <a:solidFill>
                  <a:schemeClr val="bg1"/>
                </a:solidFill>
                <a:cs typeface="+mn-ea"/>
                <a:sym typeface="+mn-lt"/>
              </a:rPr>
              <a:t>只有你想讲，你才能讲好！</a:t>
            </a:r>
            <a:endParaRPr lang="zh-CN" altLang="en-US" sz="25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0"/>
                            </p:stCondLst>
                            <p:childTnLst>
                              <p:par>
                                <p:cTn id="33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animBg="1"/>
      <p:bldP spid="6" grpId="0" animBg="1"/>
      <p:bldP spid="8" grpId="0" animBg="1"/>
      <p:bldP spid="4" grpId="0"/>
      <p:bldP spid="9" grpId="0"/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763610" y="408714"/>
            <a:ext cx="4664781" cy="576000"/>
          </a:xfrm>
          <a:prstGeom prst="rect">
            <a:avLst/>
          </a:prstGeom>
          <a:effectLst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dirty="0" smtClean="0">
                <a:gradFill>
                  <a:gsLst>
                    <a:gs pos="0">
                      <a:srgbClr val="0070C0"/>
                    </a:gs>
                    <a:gs pos="75000">
                      <a:srgbClr val="00B0F0"/>
                    </a:gs>
                    <a:gs pos="100000">
                      <a:srgbClr val="A3E7FF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练习二</a:t>
            </a:r>
            <a:endParaRPr lang="zh-CN" altLang="en-US" sz="3200" dirty="0">
              <a:gradFill>
                <a:gsLst>
                  <a:gs pos="0">
                    <a:srgbClr val="0070C0"/>
                  </a:gs>
                  <a:gs pos="75000">
                    <a:srgbClr val="00B0F0"/>
                  </a:gs>
                  <a:gs pos="100000">
                    <a:srgbClr val="A3E7FF"/>
                  </a:gs>
                </a:gsLst>
                <a:lin ang="5400000" scaled="0"/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 flipH="1" flipV="1">
            <a:off x="0" y="0"/>
            <a:ext cx="1418027" cy="1524813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10773973" y="5333187"/>
            <a:ext cx="1418027" cy="1524813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1418027" y="2516266"/>
            <a:ext cx="3958277" cy="2654866"/>
            <a:chOff x="1570208" y="2101566"/>
            <a:chExt cx="3958277" cy="2654866"/>
          </a:xfrm>
        </p:grpSpPr>
        <p:sp>
          <p:nvSpPr>
            <p:cNvPr id="6" name="矩形: 圆角 12"/>
            <p:cNvSpPr/>
            <p:nvPr/>
          </p:nvSpPr>
          <p:spPr bwMode="auto">
            <a:xfrm>
              <a:off x="1570208" y="2101566"/>
              <a:ext cx="3958277" cy="2654866"/>
            </a:xfrm>
            <a:prstGeom prst="roundRect">
              <a:avLst>
                <a:gd name="adj" fmla="val 4612"/>
              </a:avLst>
            </a:prstGeom>
            <a:noFill/>
            <a:ln w="127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781361" y="2484574"/>
              <a:ext cx="3615818" cy="19389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hangingPunct="1">
                <a:lnSpc>
                  <a:spcPct val="150000"/>
                </a:lnSpc>
                <a:defRPr/>
              </a:pP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上台后请先自报你所在的小组、部门、姓名，然后再说出你培训的感受。运用前面所学的技巧。每人限时一分钟。</a:t>
              </a:r>
              <a:endPara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362772" y="2047286"/>
            <a:ext cx="2412488" cy="660484"/>
            <a:chOff x="1635368" y="2480484"/>
            <a:chExt cx="2412488" cy="660484"/>
          </a:xfrm>
        </p:grpSpPr>
        <p:sp>
          <p:nvSpPr>
            <p:cNvPr id="10" name="矩形: 圆角 15"/>
            <p:cNvSpPr/>
            <p:nvPr/>
          </p:nvSpPr>
          <p:spPr bwMode="auto">
            <a:xfrm>
              <a:off x="1635368" y="2480484"/>
              <a:ext cx="2412488" cy="660484"/>
            </a:xfrm>
            <a:prstGeom prst="roundRect">
              <a:avLst>
                <a:gd name="adj" fmla="val 14260"/>
              </a:avLst>
            </a:prstGeom>
            <a:solidFill>
              <a:srgbClr val="0070C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1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821146" y="2579894"/>
              <a:ext cx="204093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hangingPunct="1">
                <a:defRPr/>
              </a:pPr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一分钟练习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910916" y="2516266"/>
            <a:ext cx="3977638" cy="26548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763610" y="408714"/>
            <a:ext cx="4664781" cy="576000"/>
          </a:xfrm>
          <a:prstGeom prst="rect">
            <a:avLst/>
          </a:prstGeom>
          <a:effectLst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dirty="0">
                <a:gradFill>
                  <a:gsLst>
                    <a:gs pos="0">
                      <a:srgbClr val="0070C0"/>
                    </a:gs>
                    <a:gs pos="75000">
                      <a:srgbClr val="00B0F0"/>
                    </a:gs>
                    <a:gs pos="100000">
                      <a:srgbClr val="A3E7FF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关于眼神的运用</a:t>
            </a:r>
            <a:endParaRPr lang="zh-CN" altLang="en-US" sz="3200" dirty="0">
              <a:gradFill>
                <a:gsLst>
                  <a:gs pos="0">
                    <a:srgbClr val="0070C0"/>
                  </a:gs>
                  <a:gs pos="75000">
                    <a:srgbClr val="00B0F0"/>
                  </a:gs>
                  <a:gs pos="100000">
                    <a:srgbClr val="A3E7FF"/>
                  </a:gs>
                </a:gsLst>
                <a:lin ang="5400000" scaled="0"/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 flipH="1" flipV="1">
            <a:off x="0" y="0"/>
            <a:ext cx="1418027" cy="1524813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10773973" y="5333187"/>
            <a:ext cx="1418027" cy="1524813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3359696" y="2126628"/>
            <a:ext cx="5256584" cy="1406012"/>
            <a:chOff x="1120343" y="2109804"/>
            <a:chExt cx="5256584" cy="1406012"/>
          </a:xfrm>
        </p:grpSpPr>
        <p:grpSp>
          <p:nvGrpSpPr>
            <p:cNvPr id="6" name="组合 5"/>
            <p:cNvGrpSpPr/>
            <p:nvPr/>
          </p:nvGrpSpPr>
          <p:grpSpPr>
            <a:xfrm>
              <a:off x="1120343" y="2109804"/>
              <a:ext cx="2660936" cy="684240"/>
              <a:chOff x="1840421" y="1843790"/>
              <a:chExt cx="2660936" cy="684240"/>
            </a:xfrm>
          </p:grpSpPr>
          <p:sp>
            <p:nvSpPr>
              <p:cNvPr id="9" name="矩形: 圆角 6"/>
              <p:cNvSpPr/>
              <p:nvPr/>
            </p:nvSpPr>
            <p:spPr bwMode="auto">
              <a:xfrm>
                <a:off x="1840421" y="1843790"/>
                <a:ext cx="2660936" cy="684240"/>
              </a:xfrm>
              <a:prstGeom prst="roundRect">
                <a:avLst>
                  <a:gd name="adj" fmla="val 21286"/>
                </a:avLst>
              </a:prstGeom>
              <a:solidFill>
                <a:srgbClr val="0070C0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b" anchorCtr="0" compatLnSpc="1"/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1" lang="zh-CN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cs typeface="+mn-ea"/>
                  <a:sym typeface="+mn-lt"/>
                </a:endParaRPr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>
                <a:off x="1953667" y="1955078"/>
                <a:ext cx="243444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sz="24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演讲的眼神：</a:t>
                </a:r>
                <a:endParaRPr lang="zh-CN" alt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8" name="文本框 7"/>
            <p:cNvSpPr txBox="1"/>
            <p:nvPr/>
          </p:nvSpPr>
          <p:spPr>
            <a:xfrm>
              <a:off x="1620777" y="3054151"/>
              <a:ext cx="475615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hangingPunct="1">
                <a:buClr>
                  <a:srgbClr val="1606E8"/>
                </a:buClr>
              </a:pPr>
              <a:r>
                <a:rPr lang="zh-CN" altLang="en-US" sz="2400" b="1" dirty="0">
                  <a:cs typeface="+mn-ea"/>
                  <a:sym typeface="+mn-lt"/>
                </a:rPr>
                <a:t>正视、注视、虚视、环视、侧视</a:t>
              </a:r>
              <a:endParaRPr lang="zh-CN" altLang="en-US" sz="2400" b="1" dirty="0"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359696" y="4443722"/>
            <a:ext cx="5472608" cy="684240"/>
            <a:chOff x="1120343" y="2109804"/>
            <a:chExt cx="5472608" cy="684240"/>
          </a:xfrm>
        </p:grpSpPr>
        <p:grpSp>
          <p:nvGrpSpPr>
            <p:cNvPr id="12" name="组合 11"/>
            <p:cNvGrpSpPr/>
            <p:nvPr/>
          </p:nvGrpSpPr>
          <p:grpSpPr>
            <a:xfrm>
              <a:off x="1120343" y="2109804"/>
              <a:ext cx="3704468" cy="684240"/>
              <a:chOff x="1840421" y="1843790"/>
              <a:chExt cx="3704468" cy="684240"/>
            </a:xfrm>
          </p:grpSpPr>
          <p:sp>
            <p:nvSpPr>
              <p:cNvPr id="14" name="矩形: 圆角 16"/>
              <p:cNvSpPr/>
              <p:nvPr/>
            </p:nvSpPr>
            <p:spPr bwMode="auto">
              <a:xfrm>
                <a:off x="1840421" y="1843790"/>
                <a:ext cx="3704468" cy="684240"/>
              </a:xfrm>
              <a:prstGeom prst="roundRect">
                <a:avLst>
                  <a:gd name="adj" fmla="val 21286"/>
                </a:avLst>
              </a:prstGeom>
              <a:solidFill>
                <a:srgbClr val="00B0F0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b" anchorCtr="0" compatLnSpc="1"/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1" lang="zh-CN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cs typeface="+mn-ea"/>
                  <a:sym typeface="+mn-lt"/>
                </a:endParaRPr>
              </a:p>
            </p:txBody>
          </p:sp>
          <p:sp>
            <p:nvSpPr>
              <p:cNvPr id="15" name="文本框 14"/>
              <p:cNvSpPr txBox="1"/>
              <p:nvPr/>
            </p:nvSpPr>
            <p:spPr>
              <a:xfrm>
                <a:off x="2032684" y="1955078"/>
                <a:ext cx="331994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sz="24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和每个人交流的时间：</a:t>
                </a:r>
                <a:endParaRPr lang="zh-CN" alt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3" name="文本框 12"/>
            <p:cNvSpPr txBox="1"/>
            <p:nvPr/>
          </p:nvSpPr>
          <p:spPr>
            <a:xfrm>
              <a:off x="5033404" y="2221092"/>
              <a:ext cx="1559547" cy="4979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hangingPunct="1">
                <a:lnSpc>
                  <a:spcPct val="120000"/>
                </a:lnSpc>
                <a:buClr>
                  <a:srgbClr val="1606E8"/>
                </a:buClr>
              </a:pPr>
              <a:r>
                <a:rPr lang="zh-CN" altLang="en-US" sz="2400" b="1" dirty="0">
                  <a:cs typeface="+mn-ea"/>
                  <a:sym typeface="+mn-lt"/>
                </a:rPr>
                <a:t>？？秒种</a:t>
              </a:r>
              <a:endParaRPr lang="zh-CN" altLang="en-US" sz="2400" b="1" dirty="0">
                <a:cs typeface="+mn-ea"/>
                <a:sym typeface="+mn-lt"/>
              </a:endParaRPr>
            </a:p>
          </p:txBody>
        </p:sp>
      </p:grpSp>
      <p:sp>
        <p:nvSpPr>
          <p:cNvPr id="3" name="椭圆 2"/>
          <p:cNvSpPr/>
          <p:nvPr/>
        </p:nvSpPr>
        <p:spPr>
          <a:xfrm>
            <a:off x="8832304" y="1524813"/>
            <a:ext cx="2870070" cy="2182520"/>
          </a:xfrm>
          <a:prstGeom prst="ellipse">
            <a:avLst/>
          </a:prstGeom>
          <a:blipFill dpi="0" rotWithShape="1">
            <a:blip r:embed="rId2" cstate="screen"/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612842" y="4555010"/>
            <a:ext cx="2071992" cy="2003898"/>
          </a:xfrm>
          <a:prstGeom prst="ellipse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animBg="1"/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763610" y="408714"/>
            <a:ext cx="4664781" cy="576000"/>
          </a:xfrm>
          <a:prstGeom prst="rect">
            <a:avLst/>
          </a:prstGeom>
          <a:effectLst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dirty="0" smtClean="0">
                <a:gradFill>
                  <a:gsLst>
                    <a:gs pos="0">
                      <a:srgbClr val="0070C0"/>
                    </a:gs>
                    <a:gs pos="75000">
                      <a:srgbClr val="00B0F0"/>
                    </a:gs>
                    <a:gs pos="100000">
                      <a:srgbClr val="A3E7FF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练习二</a:t>
            </a:r>
            <a:endParaRPr lang="zh-CN" altLang="en-US" sz="3200" dirty="0">
              <a:gradFill>
                <a:gsLst>
                  <a:gs pos="0">
                    <a:srgbClr val="0070C0"/>
                  </a:gs>
                  <a:gs pos="75000">
                    <a:srgbClr val="00B0F0"/>
                  </a:gs>
                  <a:gs pos="100000">
                    <a:srgbClr val="A3E7FF"/>
                  </a:gs>
                </a:gsLst>
                <a:lin ang="5400000" scaled="0"/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 flipH="1" flipV="1">
            <a:off x="0" y="0"/>
            <a:ext cx="1418027" cy="1524813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10773973" y="5333187"/>
            <a:ext cx="1418027" cy="1524813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6910916" y="2516266"/>
            <a:ext cx="3958277" cy="2654866"/>
            <a:chOff x="1570208" y="2101566"/>
            <a:chExt cx="3958277" cy="2654866"/>
          </a:xfrm>
        </p:grpSpPr>
        <p:sp>
          <p:nvSpPr>
            <p:cNvPr id="6" name="矩形: 圆角 12"/>
            <p:cNvSpPr/>
            <p:nvPr/>
          </p:nvSpPr>
          <p:spPr bwMode="auto">
            <a:xfrm>
              <a:off x="1570208" y="2101566"/>
              <a:ext cx="3958277" cy="2654866"/>
            </a:xfrm>
            <a:prstGeom prst="roundRect">
              <a:avLst>
                <a:gd name="adj" fmla="val 4612"/>
              </a:avLst>
            </a:prstGeom>
            <a:noFill/>
            <a:ln w="127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781361" y="2484574"/>
              <a:ext cx="3615818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每组</a:t>
              </a:r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15</a:t>
              </a: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分钟，在演讲中注视每个人</a:t>
              </a:r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5</a:t>
              </a: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秒钟，再转向其他人。避免象电风扇一样按顺序看。</a:t>
              </a:r>
              <a:endPara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365380" y="2047286"/>
            <a:ext cx="2412488" cy="660484"/>
            <a:chOff x="1635368" y="2480484"/>
            <a:chExt cx="2412488" cy="660484"/>
          </a:xfrm>
        </p:grpSpPr>
        <p:sp>
          <p:nvSpPr>
            <p:cNvPr id="10" name="矩形: 圆角 15"/>
            <p:cNvSpPr/>
            <p:nvPr/>
          </p:nvSpPr>
          <p:spPr bwMode="auto">
            <a:xfrm>
              <a:off x="1635368" y="2480484"/>
              <a:ext cx="2412488" cy="660484"/>
            </a:xfrm>
            <a:prstGeom prst="roundRect">
              <a:avLst>
                <a:gd name="adj" fmla="val 14260"/>
              </a:avLst>
            </a:prstGeom>
            <a:solidFill>
              <a:srgbClr val="0070C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1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821146" y="2579894"/>
              <a:ext cx="204093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hangingPunct="1">
                <a:defRPr/>
              </a:pPr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目光</a:t>
              </a:r>
              <a:r>
                <a:rPr lang="zh-CN" altLang="en-US" sz="2400" dirty="0" smtClean="0">
                  <a:solidFill>
                    <a:schemeClr val="bg1"/>
                  </a:solidFill>
                  <a:cs typeface="+mn-ea"/>
                  <a:sym typeface="+mn-lt"/>
                </a:rPr>
                <a:t>练习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346694" y="2516266"/>
            <a:ext cx="3977638" cy="26548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763610" y="408714"/>
            <a:ext cx="4664781" cy="576000"/>
          </a:xfrm>
          <a:prstGeom prst="rect">
            <a:avLst/>
          </a:prstGeom>
          <a:effectLst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dirty="0">
                <a:gradFill>
                  <a:gsLst>
                    <a:gs pos="0">
                      <a:srgbClr val="0070C0"/>
                    </a:gs>
                    <a:gs pos="75000">
                      <a:srgbClr val="00B0F0"/>
                    </a:gs>
                    <a:gs pos="100000">
                      <a:srgbClr val="A3E7FF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如何运用声音？</a:t>
            </a:r>
            <a:endParaRPr lang="zh-CN" altLang="en-US" sz="3200" dirty="0">
              <a:gradFill>
                <a:gsLst>
                  <a:gs pos="0">
                    <a:srgbClr val="0070C0"/>
                  </a:gs>
                  <a:gs pos="75000">
                    <a:srgbClr val="00B0F0"/>
                  </a:gs>
                  <a:gs pos="100000">
                    <a:srgbClr val="A3E7FF"/>
                  </a:gs>
                </a:gsLst>
                <a:lin ang="5400000" scaled="0"/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 flipH="1" flipV="1">
            <a:off x="0" y="0"/>
            <a:ext cx="1418027" cy="1524813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10773973" y="5333187"/>
            <a:ext cx="1418027" cy="1524813"/>
          </a:xfrm>
          <a:prstGeom prst="rect">
            <a:avLst/>
          </a:prstGeom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096000" y="1461218"/>
            <a:ext cx="5544000" cy="2806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285750" indent="-285750" eaLnBrk="1" hangingPunct="1">
              <a:lnSpc>
                <a:spcPct val="140000"/>
              </a:lnSpc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音量比平时略高，忌单调或太高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285750" indent="-285750" eaLnBrk="1" hangingPunct="1">
              <a:lnSpc>
                <a:spcPct val="140000"/>
              </a:lnSpc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语气的抑扬变化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285750" indent="-285750" eaLnBrk="1" hangingPunct="1">
              <a:lnSpc>
                <a:spcPct val="140000"/>
              </a:lnSpc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重音：根据需要来强调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285750" indent="-285750" eaLnBrk="1" hangingPunct="1">
              <a:lnSpc>
                <a:spcPct val="140000"/>
              </a:lnSpc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语速：要注意短语间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段落间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句间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重点词前的停顿         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285750" indent="-285750" eaLnBrk="1" hangingPunct="1">
              <a:lnSpc>
                <a:spcPct val="140000"/>
              </a:lnSpc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填充词：注意自己的口头禅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285750" indent="-285750" eaLnBrk="1" hangingPunct="1">
              <a:lnSpc>
                <a:spcPct val="140000"/>
              </a:lnSpc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清晰地发音，忌含糊吞音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泪滴形 2"/>
          <p:cNvSpPr/>
          <p:nvPr/>
        </p:nvSpPr>
        <p:spPr>
          <a:xfrm>
            <a:off x="1418027" y="1887167"/>
            <a:ext cx="3297677" cy="2937753"/>
          </a:xfrm>
          <a:prstGeom prst="teardrop">
            <a:avLst/>
          </a:prstGeom>
          <a:blipFill dpi="0" rotWithShape="1">
            <a:blip r:embed="rId2" cstate="screen"/>
            <a:srcRect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405511" y="5158647"/>
            <a:ext cx="4334664" cy="495900"/>
            <a:chOff x="4356871" y="5158647"/>
            <a:chExt cx="4334664" cy="495900"/>
          </a:xfrm>
        </p:grpSpPr>
        <p:sp>
          <p:nvSpPr>
            <p:cNvPr id="4" name="泪滴形 3"/>
            <p:cNvSpPr/>
            <p:nvPr/>
          </p:nvSpPr>
          <p:spPr>
            <a:xfrm>
              <a:off x="4356871" y="5170594"/>
              <a:ext cx="526288" cy="483953"/>
            </a:xfrm>
            <a:prstGeom prst="teardrop">
              <a:avLst/>
            </a:prstGeom>
            <a:solidFill>
              <a:srgbClr val="00B0F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泪滴形 7"/>
            <p:cNvSpPr/>
            <p:nvPr/>
          </p:nvSpPr>
          <p:spPr>
            <a:xfrm>
              <a:off x="5308965" y="5170594"/>
              <a:ext cx="526288" cy="483953"/>
            </a:xfrm>
            <a:prstGeom prst="teardrop">
              <a:avLst/>
            </a:prstGeom>
            <a:solidFill>
              <a:srgbClr val="0070C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泪滴形 8"/>
            <p:cNvSpPr/>
            <p:nvPr/>
          </p:nvSpPr>
          <p:spPr>
            <a:xfrm>
              <a:off x="6261059" y="5170593"/>
              <a:ext cx="526288" cy="483953"/>
            </a:xfrm>
            <a:prstGeom prst="teardrop">
              <a:avLst/>
            </a:prstGeom>
            <a:solidFill>
              <a:srgbClr val="00B0F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泪滴形 9"/>
            <p:cNvSpPr/>
            <p:nvPr/>
          </p:nvSpPr>
          <p:spPr>
            <a:xfrm>
              <a:off x="7213153" y="5158647"/>
              <a:ext cx="526288" cy="483953"/>
            </a:xfrm>
            <a:prstGeom prst="teardrop">
              <a:avLst/>
            </a:prstGeom>
            <a:solidFill>
              <a:srgbClr val="0070C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泪滴形 10"/>
            <p:cNvSpPr/>
            <p:nvPr/>
          </p:nvSpPr>
          <p:spPr>
            <a:xfrm>
              <a:off x="8165247" y="5170593"/>
              <a:ext cx="526288" cy="483953"/>
            </a:xfrm>
            <a:prstGeom prst="teardrop">
              <a:avLst/>
            </a:prstGeom>
            <a:solidFill>
              <a:srgbClr val="00B0F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  <p:bldP spid="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763610" y="408714"/>
            <a:ext cx="4664781" cy="576000"/>
          </a:xfrm>
          <a:prstGeom prst="rect">
            <a:avLst/>
          </a:prstGeom>
          <a:effectLst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dirty="0">
                <a:gradFill>
                  <a:gsLst>
                    <a:gs pos="0">
                      <a:srgbClr val="0070C0"/>
                    </a:gs>
                    <a:gs pos="75000">
                      <a:srgbClr val="00B0F0"/>
                    </a:gs>
                    <a:gs pos="100000">
                      <a:srgbClr val="A3E7FF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如何应对演讲中的问题</a:t>
            </a:r>
            <a:r>
              <a:rPr lang="en-US" altLang="zh-CN" sz="3200" dirty="0">
                <a:gradFill>
                  <a:gsLst>
                    <a:gs pos="0">
                      <a:srgbClr val="0070C0"/>
                    </a:gs>
                    <a:gs pos="75000">
                      <a:srgbClr val="00B0F0"/>
                    </a:gs>
                    <a:gs pos="100000">
                      <a:srgbClr val="A3E7FF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?</a:t>
            </a:r>
            <a:endParaRPr lang="en-US" altLang="zh-CN" sz="3200" dirty="0">
              <a:gradFill>
                <a:gsLst>
                  <a:gs pos="0">
                    <a:srgbClr val="0070C0"/>
                  </a:gs>
                  <a:gs pos="75000">
                    <a:srgbClr val="00B0F0"/>
                  </a:gs>
                  <a:gs pos="100000">
                    <a:srgbClr val="A3E7FF"/>
                  </a:gs>
                </a:gsLst>
                <a:lin ang="5400000" scaled="0"/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 flipH="1" flipV="1">
            <a:off x="0" y="0"/>
            <a:ext cx="1418027" cy="1524813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10773973" y="5333187"/>
            <a:ext cx="1418027" cy="1524813"/>
          </a:xfrm>
          <a:prstGeom prst="rect">
            <a:avLst/>
          </a:prstGeom>
        </p:spPr>
      </p:pic>
      <p:sp>
        <p:nvSpPr>
          <p:cNvPr id="3" name="折角形 2"/>
          <p:cNvSpPr/>
          <p:nvPr/>
        </p:nvSpPr>
        <p:spPr>
          <a:xfrm>
            <a:off x="1245140" y="1741251"/>
            <a:ext cx="4572000" cy="4717915"/>
          </a:xfrm>
          <a:prstGeom prst="foldedCorner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478912" y="2694118"/>
            <a:ext cx="410445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150000"/>
              </a:lnSpc>
              <a:buClr>
                <a:schemeClr val="bg1"/>
              </a:buClr>
              <a:buFont typeface="Wingdings" panose="05000000000000000000" pitchFamily="2" charset="2"/>
              <a:buChar char="u"/>
            </a:pPr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卡壳了，怎么办？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  <a:p>
            <a:pPr marL="342900" indent="-342900" eaLnBrk="1" hangingPunct="1">
              <a:lnSpc>
                <a:spcPct val="150000"/>
              </a:lnSpc>
              <a:buClr>
                <a:schemeClr val="bg1"/>
              </a:buClr>
              <a:buFont typeface="Wingdings" panose="05000000000000000000" pitchFamily="2" charset="2"/>
              <a:buChar char="u"/>
            </a:pPr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听众提问，不会回答怎么办？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  <a:p>
            <a:pPr marL="342900" indent="-342900" eaLnBrk="1" hangingPunct="1">
              <a:lnSpc>
                <a:spcPct val="150000"/>
              </a:lnSpc>
              <a:buClr>
                <a:schemeClr val="bg1"/>
              </a:buClr>
              <a:buFont typeface="Wingdings" panose="05000000000000000000" pitchFamily="2" charset="2"/>
              <a:buChar char="u"/>
            </a:pPr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仪器出现故障怎么办？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  <a:p>
            <a:pPr marL="342900" indent="-342900" eaLnBrk="1" hangingPunct="1">
              <a:lnSpc>
                <a:spcPct val="150000"/>
              </a:lnSpc>
              <a:buClr>
                <a:schemeClr val="bg1"/>
              </a:buClr>
              <a:buFont typeface="Wingdings" panose="05000000000000000000" pitchFamily="2" charset="2"/>
              <a:buChar char="u"/>
            </a:pPr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听众私下说话怎么办？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  <a:p>
            <a:pPr marL="342900" indent="-342900" eaLnBrk="1" hangingPunct="1">
              <a:lnSpc>
                <a:spcPct val="150000"/>
              </a:lnSpc>
              <a:buClr>
                <a:schemeClr val="bg1"/>
              </a:buClr>
              <a:buFont typeface="Wingdings" panose="05000000000000000000" pitchFamily="2" charset="2"/>
              <a:buChar char="u"/>
            </a:pPr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你一上台就摔了一跤怎么办？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  <a:p>
            <a:pPr marL="342900" indent="-342900" eaLnBrk="1" hangingPunct="1">
              <a:lnSpc>
                <a:spcPct val="150000"/>
              </a:lnSpc>
              <a:buClr>
                <a:schemeClr val="bg1"/>
              </a:buClr>
              <a:buFont typeface="Wingdings" panose="05000000000000000000" pitchFamily="2" charset="2"/>
              <a:buChar char="u"/>
            </a:pPr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……………</a:t>
            </a:r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怎么办？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618965" y="795666"/>
            <a:ext cx="1096775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150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  <a:cs typeface="+mn-ea"/>
                <a:sym typeface="+mn-lt"/>
              </a:rPr>
              <a:t>?</a:t>
            </a:r>
            <a:endParaRPr lang="zh-CN" altLang="en-US" sz="150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  <a:cs typeface="+mn-ea"/>
              <a:sym typeface="+mn-lt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6390446" y="1995995"/>
            <a:ext cx="4075889" cy="2866010"/>
          </a:xfrm>
          <a:prstGeom prst="roundRect">
            <a:avLst/>
          </a:prstGeom>
          <a:blipFill dpi="0" rotWithShape="1">
            <a:blip r:embed="rId2" cstate="screen"/>
            <a:srcRect/>
            <a:stretch>
              <a:fillRect/>
            </a:stretch>
          </a:blip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animBg="1"/>
      <p:bldP spid="6" grpId="0"/>
      <p:bldP spid="5" grpId="0"/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3818316" y="1154087"/>
            <a:ext cx="4555369" cy="1224000"/>
          </a:xfrm>
          <a:prstGeom prst="rect">
            <a:avLst/>
          </a:prstGeom>
          <a:effectLst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Part </a:t>
            </a:r>
            <a:r>
              <a:rPr lang="en-US" altLang="zh-CN" sz="7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04</a:t>
            </a:r>
            <a:endParaRPr lang="zh-CN" altLang="en-US" sz="7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Rectangle 2"/>
          <p:cNvSpPr txBox="1">
            <a:spLocks noChangeArrowheads="1"/>
          </p:cNvSpPr>
          <p:nvPr/>
        </p:nvSpPr>
        <p:spPr>
          <a:xfrm>
            <a:off x="1631504" y="2426831"/>
            <a:ext cx="8928993" cy="1447800"/>
          </a:xfrm>
          <a:prstGeom prst="rect">
            <a:avLst/>
          </a:prstGeom>
          <a:effectLst/>
        </p:spPr>
        <p:txBody>
          <a:bodyPr/>
          <a:lstStyle>
            <a:defPPr>
              <a:defRPr lang="zh-CN"/>
            </a:defPPr>
            <a:lvl1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kumimoji="1" sz="6000" b="1">
                <a:solidFill>
                  <a:srgbClr val="0070C0"/>
                </a:solidFill>
                <a:cs typeface="+mn-ea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>
                <a:sym typeface="+mn-lt"/>
              </a:rPr>
              <a:t>演练与点评</a:t>
            </a:r>
            <a:endParaRPr lang="zh-CN" altLang="en-US" dirty="0">
              <a:sym typeface="+mn-lt"/>
            </a:endParaRPr>
          </a:p>
        </p:txBody>
      </p:sp>
      <p:sp>
        <p:nvSpPr>
          <p:cNvPr id="26" name="矩形: 圆角 25"/>
          <p:cNvSpPr/>
          <p:nvPr/>
        </p:nvSpPr>
        <p:spPr bwMode="auto">
          <a:xfrm>
            <a:off x="2939988" y="3932179"/>
            <a:ext cx="6312024" cy="52520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0800000" scaled="1"/>
            <a:tileRect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/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kumimoji="1"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Drill </a:t>
            </a:r>
            <a:r>
              <a:rPr kumimoji="1"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and comment</a:t>
            </a:r>
            <a:endParaRPr kumimoji="1" lang="zh-CN" altLang="en-US" sz="2000" b="0" i="0" u="none" strike="noStrike" cap="none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cs typeface="+mn-ea"/>
              <a:sym typeface="+mn-lt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 flipH="1">
            <a:off x="9198868" y="3864868"/>
            <a:ext cx="2993132" cy="2993132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603802" y="689101"/>
            <a:ext cx="1335314" cy="52322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 algn="ctr">
              <a:defRPr sz="2800" ker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</a:defRPr>
            </a:lvl1pPr>
          </a:lstStyle>
          <a:p>
            <a:r>
              <a:rPr lang="en-US" altLang="zh-CN" dirty="0" smtClean="0">
                <a:sym typeface="+mn-lt"/>
              </a:rPr>
              <a:t>LOGO</a:t>
            </a:r>
            <a:endParaRPr lang="zh-CN" altLang="en-US" dirty="0"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3" grpId="0"/>
      <p:bldP spid="26" grpId="0" animBg="1"/>
      <p:bldP spid="1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763610" y="408714"/>
            <a:ext cx="4664781" cy="576000"/>
          </a:xfrm>
          <a:prstGeom prst="rect">
            <a:avLst/>
          </a:prstGeom>
          <a:effectLst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dirty="0">
                <a:gradFill>
                  <a:gsLst>
                    <a:gs pos="0">
                      <a:srgbClr val="0070C0"/>
                    </a:gs>
                    <a:gs pos="75000">
                      <a:srgbClr val="00B0F0"/>
                    </a:gs>
                    <a:gs pos="100000">
                      <a:srgbClr val="A3E7FF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命题演讲</a:t>
            </a:r>
            <a:endParaRPr lang="zh-CN" altLang="en-US" sz="3200" dirty="0">
              <a:gradFill>
                <a:gsLst>
                  <a:gs pos="0">
                    <a:srgbClr val="0070C0"/>
                  </a:gs>
                  <a:gs pos="75000">
                    <a:srgbClr val="00B0F0"/>
                  </a:gs>
                  <a:gs pos="100000">
                    <a:srgbClr val="A3E7FF"/>
                  </a:gs>
                </a:gsLst>
                <a:lin ang="5400000" scaled="0"/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 flipH="1" flipV="1">
            <a:off x="0" y="0"/>
            <a:ext cx="1418027" cy="1524813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10773973" y="5333187"/>
            <a:ext cx="1418027" cy="1524813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326332" y="4705688"/>
            <a:ext cx="2739146" cy="396583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每人限时：</a:t>
            </a:r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3</a:t>
            </a:r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分钟！</a:t>
            </a:r>
            <a:endParaRPr lang="zh-CN" altLang="en-US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6921226" y="2360209"/>
            <a:ext cx="3549358" cy="2025098"/>
            <a:chOff x="2063552" y="2297390"/>
            <a:chExt cx="3549358" cy="2025098"/>
          </a:xfrm>
        </p:grpSpPr>
        <p:sp>
          <p:nvSpPr>
            <p:cNvPr id="8" name="文本框 7"/>
            <p:cNvSpPr txBox="1"/>
            <p:nvPr/>
          </p:nvSpPr>
          <p:spPr>
            <a:xfrm>
              <a:off x="2335205" y="2482950"/>
              <a:ext cx="3006052" cy="169277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hangingPunct="1">
                <a:lnSpc>
                  <a:spcPct val="130000"/>
                </a:lnSpc>
                <a:buFont typeface="Wingdings" panose="05000000000000000000" pitchFamily="2" charset="2"/>
                <a:buNone/>
              </a:pP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讲述你生命中经历的一件成功而难忘的事，这件事给了你什么启发、经验和信念？         </a:t>
              </a:r>
              <a:endPara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" name="矩形: 圆角 11"/>
            <p:cNvSpPr/>
            <p:nvPr/>
          </p:nvSpPr>
          <p:spPr bwMode="auto">
            <a:xfrm>
              <a:off x="2063552" y="2297390"/>
              <a:ext cx="3549358" cy="2025098"/>
            </a:xfrm>
            <a:prstGeom prst="roundRect">
              <a:avLst>
                <a:gd name="adj" fmla="val 8334"/>
              </a:avLst>
            </a:prstGeom>
            <a:noFill/>
            <a:ln w="127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480638" y="1969100"/>
            <a:ext cx="1368152" cy="576000"/>
            <a:chOff x="1746015" y="1599245"/>
            <a:chExt cx="1368152" cy="576000"/>
          </a:xfrm>
        </p:grpSpPr>
        <p:sp>
          <p:nvSpPr>
            <p:cNvPr id="11" name="矩形: 圆角 4"/>
            <p:cNvSpPr/>
            <p:nvPr/>
          </p:nvSpPr>
          <p:spPr bwMode="auto">
            <a:xfrm>
              <a:off x="1746015" y="1599245"/>
              <a:ext cx="1368152" cy="576000"/>
            </a:xfrm>
            <a:prstGeom prst="round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888408" y="1625635"/>
              <a:ext cx="1083366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cs typeface="+mn-ea"/>
                  <a:sym typeface="+mn-lt"/>
                </a:rPr>
                <a:t>题目</a:t>
              </a:r>
              <a:endParaRPr lang="zh-CN" altLang="en-US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336596" y="1624124"/>
            <a:ext cx="3813638" cy="38136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3818316" y="1154087"/>
            <a:ext cx="4555369" cy="1224000"/>
          </a:xfrm>
          <a:prstGeom prst="rect">
            <a:avLst/>
          </a:prstGeom>
          <a:effectLst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Part </a:t>
            </a:r>
            <a:r>
              <a:rPr lang="en-US" altLang="zh-CN" sz="7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05</a:t>
            </a:r>
            <a:endParaRPr lang="zh-CN" altLang="en-US" sz="7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Rectangle 2"/>
          <p:cNvSpPr txBox="1">
            <a:spLocks noChangeArrowheads="1"/>
          </p:cNvSpPr>
          <p:nvPr/>
        </p:nvSpPr>
        <p:spPr>
          <a:xfrm>
            <a:off x="1631504" y="2426831"/>
            <a:ext cx="8928993" cy="1447800"/>
          </a:xfrm>
          <a:prstGeom prst="rect">
            <a:avLst/>
          </a:prstGeom>
          <a:effectLst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6000" b="1" dirty="0">
                <a:solidFill>
                  <a:srgbClr val="0070C0"/>
                </a:solidFill>
                <a:latin typeface="+mn-lt"/>
                <a:ea typeface="+mn-ea"/>
                <a:cs typeface="+mn-ea"/>
                <a:sym typeface="+mn-lt"/>
              </a:rPr>
              <a:t>回 顾 与 总 结</a:t>
            </a:r>
            <a:endParaRPr lang="zh-CN" altLang="en-US" sz="6000" b="1" dirty="0">
              <a:solidFill>
                <a:srgbClr val="0070C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6" name="矩形: 圆角 25"/>
          <p:cNvSpPr/>
          <p:nvPr/>
        </p:nvSpPr>
        <p:spPr bwMode="auto">
          <a:xfrm>
            <a:off x="2939988" y="3932179"/>
            <a:ext cx="6312024" cy="52520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0800000" scaled="1"/>
            <a:tileRect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/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kumimoji="1"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Review and summary</a:t>
            </a:r>
            <a:endParaRPr kumimoji="1" lang="zh-CN" altLang="en-US" sz="2000" b="0" i="0" u="none" strike="noStrike" cap="none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cs typeface="+mn-ea"/>
              <a:sym typeface="+mn-lt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 flipH="1">
            <a:off x="9198868" y="3864868"/>
            <a:ext cx="2993132" cy="2993132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603802" y="689101"/>
            <a:ext cx="1335314" cy="52322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 algn="ctr">
              <a:defRPr sz="2800" ker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</a:defRPr>
            </a:lvl1pPr>
          </a:lstStyle>
          <a:p>
            <a:r>
              <a:rPr lang="en-US" altLang="zh-CN" dirty="0" smtClean="0">
                <a:sym typeface="+mn-lt"/>
              </a:rPr>
              <a:t>LOGO</a:t>
            </a:r>
            <a:endParaRPr lang="zh-CN" altLang="en-US" dirty="0"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3" grpId="0"/>
      <p:bldP spid="26" grpId="0" animBg="1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763610" y="408714"/>
            <a:ext cx="4664781" cy="576000"/>
          </a:xfrm>
          <a:prstGeom prst="rect">
            <a:avLst/>
          </a:prstGeom>
          <a:effectLst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dirty="0">
                <a:gradFill>
                  <a:gsLst>
                    <a:gs pos="0">
                      <a:srgbClr val="0070C0"/>
                    </a:gs>
                    <a:gs pos="75000">
                      <a:srgbClr val="00B0F0"/>
                    </a:gs>
                    <a:gs pos="100000">
                      <a:srgbClr val="A3E7FF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影响演讲的因素是哪些？</a:t>
            </a:r>
            <a:endParaRPr lang="zh-CN" altLang="en-US" sz="3200" dirty="0">
              <a:gradFill>
                <a:gsLst>
                  <a:gs pos="0">
                    <a:srgbClr val="0070C0"/>
                  </a:gs>
                  <a:gs pos="75000">
                    <a:srgbClr val="00B0F0"/>
                  </a:gs>
                  <a:gs pos="100000">
                    <a:srgbClr val="A3E7FF"/>
                  </a:gs>
                </a:gsLst>
                <a:lin ang="5400000" scaled="0"/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6506546" y="2186253"/>
            <a:ext cx="3005314" cy="504000"/>
            <a:chOff x="1578518" y="1889974"/>
            <a:chExt cx="3005314" cy="504000"/>
          </a:xfrm>
        </p:grpSpPr>
        <p:grpSp>
          <p:nvGrpSpPr>
            <p:cNvPr id="5" name="组合 4"/>
            <p:cNvGrpSpPr/>
            <p:nvPr/>
          </p:nvGrpSpPr>
          <p:grpSpPr>
            <a:xfrm>
              <a:off x="1578518" y="1889974"/>
              <a:ext cx="1224136" cy="504000"/>
              <a:chOff x="1578518" y="1916832"/>
              <a:chExt cx="1224136" cy="504000"/>
            </a:xfrm>
          </p:grpSpPr>
          <p:sp>
            <p:nvSpPr>
              <p:cNvPr id="3" name="矩形: 圆角 2"/>
              <p:cNvSpPr/>
              <p:nvPr/>
            </p:nvSpPr>
            <p:spPr bwMode="auto">
              <a:xfrm>
                <a:off x="1578518" y="1916832"/>
                <a:ext cx="1224136" cy="504000"/>
              </a:xfrm>
              <a:prstGeom prst="roundRect">
                <a:avLst>
                  <a:gd name="adj" fmla="val 15127"/>
                </a:avLst>
              </a:prstGeom>
              <a:solidFill>
                <a:srgbClr val="0070C0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b" anchorCtr="0" compatLnSpc="1"/>
              <a:lstStyle/>
              <a:p>
                <a:pPr algn="ctr" eaLnBrk="1" hangingPunct="1">
                  <a:lnSpc>
                    <a:spcPct val="80000"/>
                  </a:lnSpc>
                </a:pPr>
                <a:endParaRPr kumimoji="1" lang="zh-CN" altLang="en-US" sz="20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cs typeface="+mn-ea"/>
                  <a:sym typeface="+mn-lt"/>
                </a:endParaRPr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1775520" y="2006832"/>
                <a:ext cx="936104" cy="3877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eaLnBrk="1" hangingPunct="1">
                  <a:lnSpc>
                    <a:spcPct val="80000"/>
                  </a:lnSpc>
                </a:pPr>
                <a:r>
                  <a:rPr lang="zh-CN" altLang="en-US" sz="24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主体：</a:t>
                </a:r>
                <a:endParaRPr kumimoji="1" lang="zh-CN" altLang="en-US" sz="24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cs typeface="+mn-ea"/>
                  <a:sym typeface="+mn-lt"/>
                </a:endParaRPr>
              </a:p>
            </p:txBody>
          </p:sp>
        </p:grpSp>
        <p:sp>
          <p:nvSpPr>
            <p:cNvPr id="15" name="文本框 14"/>
            <p:cNvSpPr txBox="1"/>
            <p:nvPr/>
          </p:nvSpPr>
          <p:spPr>
            <a:xfrm>
              <a:off x="2999656" y="1941919"/>
              <a:ext cx="1584176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hangingPunct="1">
                <a:buClr>
                  <a:schemeClr val="tx1"/>
                </a:buClr>
                <a:defRPr/>
              </a:pPr>
              <a:r>
                <a:rPr lang="zh-CN" altLang="en-US" sz="2000" b="1" dirty="0">
                  <a:cs typeface="+mn-ea"/>
                  <a:sym typeface="+mn-lt"/>
                </a:rPr>
                <a:t>演讲者</a:t>
              </a:r>
              <a:endParaRPr lang="zh-CN" altLang="en-US" sz="2000" b="1" dirty="0"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506546" y="2982215"/>
            <a:ext cx="3005314" cy="504000"/>
            <a:chOff x="1578518" y="1889974"/>
            <a:chExt cx="3005314" cy="504000"/>
          </a:xfrm>
        </p:grpSpPr>
        <p:grpSp>
          <p:nvGrpSpPr>
            <p:cNvPr id="18" name="组合 17"/>
            <p:cNvGrpSpPr/>
            <p:nvPr/>
          </p:nvGrpSpPr>
          <p:grpSpPr>
            <a:xfrm>
              <a:off x="1578518" y="1889974"/>
              <a:ext cx="1224136" cy="504000"/>
              <a:chOff x="1578518" y="1916832"/>
              <a:chExt cx="1224136" cy="504000"/>
            </a:xfrm>
          </p:grpSpPr>
          <p:sp>
            <p:nvSpPr>
              <p:cNvPr id="20" name="矩形: 圆角 19"/>
              <p:cNvSpPr/>
              <p:nvPr/>
            </p:nvSpPr>
            <p:spPr bwMode="auto">
              <a:xfrm>
                <a:off x="1578518" y="1916832"/>
                <a:ext cx="1224136" cy="504000"/>
              </a:xfrm>
              <a:prstGeom prst="roundRect">
                <a:avLst>
                  <a:gd name="adj" fmla="val 15127"/>
                </a:avLst>
              </a:prstGeom>
              <a:solidFill>
                <a:srgbClr val="0070C0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b" anchorCtr="0" compatLnSpc="1"/>
              <a:lstStyle/>
              <a:p>
                <a:pPr algn="ctr" eaLnBrk="1" hangingPunct="1">
                  <a:lnSpc>
                    <a:spcPct val="80000"/>
                  </a:lnSpc>
                </a:pPr>
                <a:endParaRPr kumimoji="1" lang="zh-CN" altLang="en-US" sz="20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cs typeface="+mn-ea"/>
                  <a:sym typeface="+mn-lt"/>
                </a:endParaRPr>
              </a:p>
            </p:txBody>
          </p:sp>
          <p:sp>
            <p:nvSpPr>
              <p:cNvPr id="21" name="文本框 20"/>
              <p:cNvSpPr txBox="1"/>
              <p:nvPr/>
            </p:nvSpPr>
            <p:spPr>
              <a:xfrm>
                <a:off x="1775520" y="2006832"/>
                <a:ext cx="936104" cy="3917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eaLnBrk="1" hangingPunct="1">
                  <a:lnSpc>
                    <a:spcPct val="80000"/>
                  </a:lnSpc>
                </a:pPr>
                <a:r>
                  <a:rPr lang="zh-CN" altLang="en-US" sz="24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客体：</a:t>
                </a:r>
                <a:endParaRPr kumimoji="1" lang="zh-CN" altLang="en-US" sz="24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cs typeface="+mn-ea"/>
                  <a:sym typeface="+mn-lt"/>
                </a:endParaRPr>
              </a:p>
            </p:txBody>
          </p:sp>
        </p:grpSp>
        <p:sp>
          <p:nvSpPr>
            <p:cNvPr id="19" name="文本框 18"/>
            <p:cNvSpPr txBox="1"/>
            <p:nvPr/>
          </p:nvSpPr>
          <p:spPr>
            <a:xfrm>
              <a:off x="2999656" y="1941919"/>
              <a:ext cx="1584176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hangingPunct="1">
                <a:buClr>
                  <a:schemeClr val="tx1"/>
                </a:buClr>
                <a:defRPr/>
              </a:pPr>
              <a:r>
                <a:rPr lang="zh-CN" altLang="en-US" sz="2000" b="1" dirty="0">
                  <a:cs typeface="+mn-ea"/>
                  <a:sym typeface="+mn-lt"/>
                </a:rPr>
                <a:t>听众</a:t>
              </a:r>
              <a:endParaRPr lang="zh-CN" altLang="en-US" sz="2000" b="1" dirty="0">
                <a:cs typeface="+mn-ea"/>
                <a:sym typeface="+mn-lt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506546" y="3778177"/>
            <a:ext cx="4964900" cy="504000"/>
            <a:chOff x="1578518" y="1889974"/>
            <a:chExt cx="4964900" cy="504000"/>
          </a:xfrm>
        </p:grpSpPr>
        <p:grpSp>
          <p:nvGrpSpPr>
            <p:cNvPr id="23" name="组合 22"/>
            <p:cNvGrpSpPr/>
            <p:nvPr/>
          </p:nvGrpSpPr>
          <p:grpSpPr>
            <a:xfrm>
              <a:off x="1578518" y="1889974"/>
              <a:ext cx="1224136" cy="504000"/>
              <a:chOff x="1578518" y="1916832"/>
              <a:chExt cx="1224136" cy="504000"/>
            </a:xfrm>
          </p:grpSpPr>
          <p:sp>
            <p:nvSpPr>
              <p:cNvPr id="25" name="矩形: 圆角 24"/>
              <p:cNvSpPr/>
              <p:nvPr/>
            </p:nvSpPr>
            <p:spPr bwMode="auto">
              <a:xfrm>
                <a:off x="1578518" y="1916832"/>
                <a:ext cx="1224136" cy="504000"/>
              </a:xfrm>
              <a:prstGeom prst="roundRect">
                <a:avLst>
                  <a:gd name="adj" fmla="val 15127"/>
                </a:avLst>
              </a:prstGeom>
              <a:solidFill>
                <a:srgbClr val="0070C0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b" anchorCtr="0" compatLnSpc="1"/>
              <a:lstStyle/>
              <a:p>
                <a:pPr algn="ctr" eaLnBrk="1" hangingPunct="1">
                  <a:lnSpc>
                    <a:spcPct val="80000"/>
                  </a:lnSpc>
                </a:pPr>
                <a:endParaRPr kumimoji="1" lang="zh-CN" altLang="en-US" sz="20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cs typeface="+mn-ea"/>
                  <a:sym typeface="+mn-lt"/>
                </a:endParaRPr>
              </a:p>
            </p:txBody>
          </p:sp>
          <p:sp>
            <p:nvSpPr>
              <p:cNvPr id="26" name="文本框 25"/>
              <p:cNvSpPr txBox="1"/>
              <p:nvPr/>
            </p:nvSpPr>
            <p:spPr>
              <a:xfrm>
                <a:off x="1775520" y="2006832"/>
                <a:ext cx="936104" cy="3917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eaLnBrk="1" hangingPunct="1">
                  <a:lnSpc>
                    <a:spcPct val="80000"/>
                  </a:lnSpc>
                </a:pPr>
                <a:r>
                  <a:rPr lang="zh-CN" altLang="en-US" sz="24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媒介：</a:t>
                </a:r>
                <a:endParaRPr kumimoji="1" lang="zh-CN" altLang="en-US" sz="24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cs typeface="+mn-ea"/>
                  <a:sym typeface="+mn-lt"/>
                </a:endParaRPr>
              </a:p>
            </p:txBody>
          </p:sp>
        </p:grpSp>
        <p:sp>
          <p:nvSpPr>
            <p:cNvPr id="24" name="文本框 23"/>
            <p:cNvSpPr txBox="1"/>
            <p:nvPr/>
          </p:nvSpPr>
          <p:spPr>
            <a:xfrm>
              <a:off x="2999655" y="1941919"/>
              <a:ext cx="3543763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hangingPunct="1">
                <a:buClr>
                  <a:schemeClr val="tx1"/>
                </a:buClr>
                <a:defRPr/>
              </a:pPr>
              <a:r>
                <a:rPr lang="zh-CN" altLang="en-US" sz="2000" b="1" dirty="0">
                  <a:cs typeface="+mn-ea"/>
                  <a:sym typeface="+mn-lt"/>
                </a:rPr>
                <a:t>有声语言</a:t>
              </a:r>
              <a:r>
                <a:rPr lang="en-US" altLang="zh-CN" sz="2000" b="1" dirty="0">
                  <a:cs typeface="+mn-ea"/>
                  <a:sym typeface="+mn-lt"/>
                </a:rPr>
                <a:t>/</a:t>
              </a:r>
              <a:r>
                <a:rPr lang="zh-CN" altLang="en-US" sz="2000" b="1" dirty="0">
                  <a:cs typeface="+mn-ea"/>
                  <a:sym typeface="+mn-lt"/>
                </a:rPr>
                <a:t>肢体语言</a:t>
              </a:r>
              <a:r>
                <a:rPr lang="en-US" altLang="zh-CN" sz="2000" b="1" dirty="0">
                  <a:cs typeface="+mn-ea"/>
                  <a:sym typeface="+mn-lt"/>
                </a:rPr>
                <a:t>/</a:t>
              </a:r>
              <a:r>
                <a:rPr lang="zh-CN" altLang="en-US" sz="2000" b="1" dirty="0">
                  <a:cs typeface="+mn-ea"/>
                  <a:sym typeface="+mn-lt"/>
                </a:rPr>
                <a:t>演示工具</a:t>
              </a:r>
              <a:endParaRPr lang="zh-CN" altLang="en-US" sz="2000" b="1" dirty="0">
                <a:cs typeface="+mn-ea"/>
                <a:sym typeface="+mn-lt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6506546" y="4574139"/>
            <a:ext cx="4964900" cy="504000"/>
            <a:chOff x="1578518" y="1889974"/>
            <a:chExt cx="4964900" cy="504000"/>
          </a:xfrm>
        </p:grpSpPr>
        <p:grpSp>
          <p:nvGrpSpPr>
            <p:cNvPr id="28" name="组合 27"/>
            <p:cNvGrpSpPr/>
            <p:nvPr/>
          </p:nvGrpSpPr>
          <p:grpSpPr>
            <a:xfrm>
              <a:off x="1578518" y="1889974"/>
              <a:ext cx="1224136" cy="504000"/>
              <a:chOff x="1578518" y="1916832"/>
              <a:chExt cx="1224136" cy="504000"/>
            </a:xfrm>
          </p:grpSpPr>
          <p:sp>
            <p:nvSpPr>
              <p:cNvPr id="30" name="矩形: 圆角 29"/>
              <p:cNvSpPr/>
              <p:nvPr/>
            </p:nvSpPr>
            <p:spPr bwMode="auto">
              <a:xfrm>
                <a:off x="1578518" y="1916832"/>
                <a:ext cx="1224136" cy="504000"/>
              </a:xfrm>
              <a:prstGeom prst="roundRect">
                <a:avLst>
                  <a:gd name="adj" fmla="val 15127"/>
                </a:avLst>
              </a:prstGeom>
              <a:solidFill>
                <a:srgbClr val="0070C0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b" anchorCtr="0" compatLnSpc="1"/>
              <a:lstStyle/>
              <a:p>
                <a:pPr algn="ctr" eaLnBrk="1" hangingPunct="1">
                  <a:lnSpc>
                    <a:spcPct val="80000"/>
                  </a:lnSpc>
                </a:pPr>
                <a:endParaRPr kumimoji="1" lang="zh-CN" altLang="en-US" sz="20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cs typeface="+mn-ea"/>
                  <a:sym typeface="+mn-lt"/>
                </a:endParaRPr>
              </a:p>
            </p:txBody>
          </p:sp>
          <p:sp>
            <p:nvSpPr>
              <p:cNvPr id="31" name="文本框 30"/>
              <p:cNvSpPr txBox="1"/>
              <p:nvPr/>
            </p:nvSpPr>
            <p:spPr>
              <a:xfrm>
                <a:off x="1775520" y="2006832"/>
                <a:ext cx="936104" cy="3917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eaLnBrk="1" hangingPunct="1">
                  <a:lnSpc>
                    <a:spcPct val="80000"/>
                  </a:lnSpc>
                </a:pPr>
                <a:r>
                  <a:rPr lang="zh-CN" altLang="en-US" sz="24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时境：</a:t>
                </a:r>
                <a:endParaRPr kumimoji="1" lang="zh-CN" altLang="en-US" sz="24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cs typeface="+mn-ea"/>
                  <a:sym typeface="+mn-lt"/>
                </a:endParaRPr>
              </a:p>
            </p:txBody>
          </p:sp>
        </p:grpSp>
        <p:sp>
          <p:nvSpPr>
            <p:cNvPr id="29" name="文本框 28"/>
            <p:cNvSpPr txBox="1"/>
            <p:nvPr/>
          </p:nvSpPr>
          <p:spPr>
            <a:xfrm>
              <a:off x="2999655" y="1941919"/>
              <a:ext cx="3543763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hangingPunct="1">
                <a:buClr>
                  <a:schemeClr val="tx1"/>
                </a:buClr>
                <a:defRPr/>
              </a:pPr>
              <a:r>
                <a:rPr lang="zh-CN" altLang="en-US" sz="2000" b="1" dirty="0">
                  <a:cs typeface="+mn-ea"/>
                  <a:sym typeface="+mn-lt"/>
                </a:rPr>
                <a:t>场地</a:t>
              </a:r>
              <a:r>
                <a:rPr lang="en-US" altLang="zh-CN" sz="2000" b="1" dirty="0">
                  <a:cs typeface="+mn-ea"/>
                  <a:sym typeface="+mn-lt"/>
                </a:rPr>
                <a:t>/</a:t>
              </a:r>
              <a:r>
                <a:rPr lang="zh-CN" altLang="en-US" sz="2000" b="1" dirty="0">
                  <a:cs typeface="+mn-ea"/>
                  <a:sym typeface="+mn-lt"/>
                </a:rPr>
                <a:t>环境</a:t>
              </a:r>
              <a:endParaRPr lang="zh-CN" altLang="en-US" sz="2000" b="1" dirty="0"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912805" y="1553099"/>
            <a:ext cx="4334898" cy="4334898"/>
            <a:chOff x="6672066" y="-220215"/>
            <a:chExt cx="4981335" cy="4981335"/>
          </a:xfrm>
        </p:grpSpPr>
        <p:sp>
          <p:nvSpPr>
            <p:cNvPr id="33" name="圆: 空心 32"/>
            <p:cNvSpPr/>
            <p:nvPr/>
          </p:nvSpPr>
          <p:spPr bwMode="auto">
            <a:xfrm>
              <a:off x="6672066" y="-220215"/>
              <a:ext cx="4981335" cy="4981335"/>
            </a:xfrm>
            <a:prstGeom prst="donut">
              <a:avLst>
                <a:gd name="adj" fmla="val 27896"/>
              </a:avLst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+mn-ea"/>
                <a:sym typeface="+mn-lt"/>
              </a:endParaRPr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7215498" y="365932"/>
              <a:ext cx="3894472" cy="3809041"/>
            </a:xfrm>
            <a:prstGeom prst="ellipse">
              <a:avLst/>
            </a:prstGeom>
            <a:ln w="57150">
              <a:solidFill>
                <a:schemeClr val="bg1"/>
              </a:solidFill>
            </a:ln>
          </p:spPr>
        </p:pic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flipH="1" flipV="1">
            <a:off x="0" y="0"/>
            <a:ext cx="1418027" cy="1524813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0773973" y="5333187"/>
            <a:ext cx="1418027" cy="15248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763610" y="408714"/>
            <a:ext cx="4664781" cy="576000"/>
          </a:xfrm>
          <a:prstGeom prst="rect">
            <a:avLst/>
          </a:prstGeom>
          <a:effectLst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dirty="0">
                <a:gradFill>
                  <a:gsLst>
                    <a:gs pos="0">
                      <a:srgbClr val="0070C0"/>
                    </a:gs>
                    <a:gs pos="75000">
                      <a:srgbClr val="00B0F0"/>
                    </a:gs>
                    <a:gs pos="100000">
                      <a:srgbClr val="A3E7FF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成功演讲的秘决</a:t>
            </a:r>
            <a:endParaRPr lang="zh-CN" altLang="en-US" sz="3200" dirty="0">
              <a:gradFill>
                <a:gsLst>
                  <a:gs pos="0">
                    <a:srgbClr val="0070C0"/>
                  </a:gs>
                  <a:gs pos="75000">
                    <a:srgbClr val="00B0F0"/>
                  </a:gs>
                  <a:gs pos="100000">
                    <a:srgbClr val="A3E7FF"/>
                  </a:gs>
                </a:gsLst>
                <a:lin ang="5400000" scaled="0"/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 flipH="1" flipV="1">
            <a:off x="0" y="0"/>
            <a:ext cx="1418027" cy="1524813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10773973" y="5333187"/>
            <a:ext cx="1418027" cy="1524813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23792" y="4483741"/>
            <a:ext cx="6353502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7200" u="sng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足够的</a:t>
            </a:r>
            <a:r>
              <a:rPr lang="zh-CN" altLang="en-US" sz="7600" u="sng" dirty="0">
                <a:solidFill>
                  <a:srgbClr val="0070C0"/>
                </a:solidFill>
                <a:cs typeface="+mn-ea"/>
                <a:sym typeface="+mn-lt"/>
              </a:rPr>
              <a:t>激情</a:t>
            </a:r>
            <a:r>
              <a:rPr lang="en-US" altLang="zh-CN" sz="7200" u="sng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!!!</a:t>
            </a:r>
            <a:endParaRPr lang="zh-CN" altLang="en-US" sz="7200" u="sng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199456" y="3018802"/>
            <a:ext cx="6353502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zh-CN" altLang="en-US" sz="7200" u="sng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足够的</a:t>
            </a:r>
            <a:r>
              <a:rPr lang="zh-CN" altLang="en-US" sz="7600" u="sng" dirty="0">
                <a:solidFill>
                  <a:srgbClr val="0070C0"/>
                </a:solidFill>
                <a:cs typeface="+mn-ea"/>
                <a:sym typeface="+mn-lt"/>
              </a:rPr>
              <a:t>依据</a:t>
            </a:r>
            <a:r>
              <a:rPr lang="en-US" altLang="zh-CN" sz="7200" u="sng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!!!</a:t>
            </a:r>
            <a:endParaRPr lang="zh-CN" altLang="en-US" sz="7200" u="sng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711624" y="1563591"/>
            <a:ext cx="6353502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zh-CN" altLang="en-US" sz="7200" u="sng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足够的</a:t>
            </a:r>
            <a:r>
              <a:rPr lang="zh-CN" altLang="en-US" sz="7600" u="sng" dirty="0">
                <a:solidFill>
                  <a:srgbClr val="0070C0"/>
                </a:solidFill>
                <a:cs typeface="+mn-ea"/>
                <a:sym typeface="+mn-lt"/>
              </a:rPr>
              <a:t>清晰</a:t>
            </a:r>
            <a:r>
              <a:rPr lang="en-US" altLang="zh-CN" sz="7200" u="sng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!!!</a:t>
            </a:r>
            <a:endParaRPr lang="zh-CN" altLang="en-US" sz="7200" u="sng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00"/>
                            </p:stCondLst>
                            <p:childTnLst>
                              <p:par>
                                <p:cTn id="1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400"/>
                            </p:stCondLst>
                            <p:childTnLst>
                              <p:par>
                                <p:cTn id="2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  <p:bldP spid="6" grpId="0"/>
      <p:bldP spid="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763610" y="408714"/>
            <a:ext cx="4664781" cy="576000"/>
          </a:xfrm>
          <a:prstGeom prst="rect">
            <a:avLst/>
          </a:prstGeom>
          <a:effectLst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dirty="0">
                <a:gradFill>
                  <a:gsLst>
                    <a:gs pos="0">
                      <a:srgbClr val="0070C0"/>
                    </a:gs>
                    <a:gs pos="75000">
                      <a:srgbClr val="00B0F0"/>
                    </a:gs>
                    <a:gs pos="100000">
                      <a:srgbClr val="A3E7FF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成功演讲的长期策略</a:t>
            </a:r>
            <a:endParaRPr lang="zh-CN" altLang="en-US" sz="3200" dirty="0">
              <a:gradFill>
                <a:gsLst>
                  <a:gs pos="0">
                    <a:srgbClr val="0070C0"/>
                  </a:gs>
                  <a:gs pos="75000">
                    <a:srgbClr val="00B0F0"/>
                  </a:gs>
                  <a:gs pos="100000">
                    <a:srgbClr val="A3E7FF"/>
                  </a:gs>
                </a:gsLst>
                <a:lin ang="5400000" scaled="0"/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 flipH="1" flipV="1">
            <a:off x="0" y="0"/>
            <a:ext cx="1418027" cy="1524813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10773973" y="5333187"/>
            <a:ext cx="1418027" cy="1524813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1862697" y="1724410"/>
            <a:ext cx="3881336" cy="4309843"/>
            <a:chOff x="1857411" y="2492896"/>
            <a:chExt cx="3881336" cy="4309843"/>
          </a:xfrm>
        </p:grpSpPr>
        <p:sp>
          <p:nvSpPr>
            <p:cNvPr id="3" name="菱形 2"/>
            <p:cNvSpPr/>
            <p:nvPr/>
          </p:nvSpPr>
          <p:spPr>
            <a:xfrm>
              <a:off x="1857411" y="3095286"/>
              <a:ext cx="3881336" cy="3707453"/>
            </a:xfrm>
            <a:prstGeom prst="diamond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2237237" y="2492896"/>
              <a:ext cx="3121684" cy="2959331"/>
              <a:chOff x="2274775" y="1916832"/>
              <a:chExt cx="3121684" cy="2959331"/>
            </a:xfrm>
          </p:grpSpPr>
          <p:sp>
            <p:nvSpPr>
              <p:cNvPr id="12" name="文本框 11"/>
              <p:cNvSpPr txBox="1"/>
              <p:nvPr/>
            </p:nvSpPr>
            <p:spPr>
              <a:xfrm>
                <a:off x="2274775" y="3870375"/>
                <a:ext cx="3121684" cy="10057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eaLnBrk="1" hangingPunct="1">
                  <a:lnSpc>
                    <a:spcPct val="130000"/>
                  </a:lnSpc>
                  <a:buClr>
                    <a:srgbClr val="1606E8"/>
                  </a:buClr>
                  <a:buSzPct val="120000"/>
                  <a:defRPr/>
                </a:pPr>
                <a:r>
                  <a:rPr lang="zh-CN" altLang="en-US" sz="24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最好的学习方法是教你要学的东西！</a:t>
                </a:r>
                <a:endParaRPr lang="zh-CN" altLang="en-US" sz="24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8" name="组合 7"/>
              <p:cNvGrpSpPr/>
              <p:nvPr/>
            </p:nvGrpSpPr>
            <p:grpSpPr>
              <a:xfrm>
                <a:off x="3151541" y="1916832"/>
                <a:ext cx="1368152" cy="576000"/>
                <a:chOff x="1746015" y="1599245"/>
                <a:chExt cx="1368152" cy="576000"/>
              </a:xfrm>
            </p:grpSpPr>
            <p:sp>
              <p:nvSpPr>
                <p:cNvPr id="9" name="矩形: 圆角 7"/>
                <p:cNvSpPr/>
                <p:nvPr/>
              </p:nvSpPr>
              <p:spPr bwMode="auto">
                <a:xfrm>
                  <a:off x="1746015" y="1599245"/>
                  <a:ext cx="1368152" cy="576000"/>
                </a:xfrm>
                <a:prstGeom prst="roundRect">
                  <a:avLst/>
                </a:prstGeom>
                <a:solidFill>
                  <a:srgbClr val="00B0F0"/>
                </a:solidFill>
                <a:ln w="127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b" anchorCtr="0" compatLnSpc="1"/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kumimoji="1" lang="zh-CN" altLang="en-US" sz="1800" b="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cs typeface="+mn-ea"/>
                    <a:sym typeface="+mn-lt"/>
                  </a:endParaRPr>
                </a:p>
              </p:txBody>
            </p:sp>
            <p:sp>
              <p:nvSpPr>
                <p:cNvPr id="10" name="文本框 9"/>
                <p:cNvSpPr txBox="1"/>
                <p:nvPr/>
              </p:nvSpPr>
              <p:spPr>
                <a:xfrm>
                  <a:off x="1888408" y="1625635"/>
                  <a:ext cx="1083366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zh-CN" altLang="en-US" sz="2800" b="1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方法</a:t>
                  </a:r>
                  <a:endParaRPr lang="zh-CN" altLang="en-US" sz="2800" b="1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20" name="组合 19"/>
          <p:cNvGrpSpPr/>
          <p:nvPr/>
        </p:nvGrpSpPr>
        <p:grpSpPr>
          <a:xfrm>
            <a:off x="6458539" y="1724410"/>
            <a:ext cx="3881336" cy="4283453"/>
            <a:chOff x="6453253" y="2492896"/>
            <a:chExt cx="3881336" cy="4283453"/>
          </a:xfrm>
        </p:grpSpPr>
        <p:sp>
          <p:nvSpPr>
            <p:cNvPr id="21" name="菱形 20"/>
            <p:cNvSpPr/>
            <p:nvPr/>
          </p:nvSpPr>
          <p:spPr>
            <a:xfrm>
              <a:off x="6453253" y="3068896"/>
              <a:ext cx="3881336" cy="3707453"/>
            </a:xfrm>
            <a:prstGeom prst="diamond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6833079" y="2492896"/>
              <a:ext cx="3121684" cy="2930087"/>
              <a:chOff x="2274775" y="1916832"/>
              <a:chExt cx="3121684" cy="2930087"/>
            </a:xfrm>
          </p:grpSpPr>
          <p:sp>
            <p:nvSpPr>
              <p:cNvPr id="19" name="文本框 18"/>
              <p:cNvSpPr txBox="1"/>
              <p:nvPr/>
            </p:nvSpPr>
            <p:spPr>
              <a:xfrm>
                <a:off x="2274775" y="3841131"/>
                <a:ext cx="3121684" cy="10057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eaLnBrk="1" hangingPunct="1">
                  <a:lnSpc>
                    <a:spcPct val="130000"/>
                  </a:lnSpc>
                  <a:buClr>
                    <a:srgbClr val="1606E8"/>
                  </a:buClr>
                  <a:buSzPct val="120000"/>
                  <a:defRPr/>
                </a:pPr>
                <a:r>
                  <a:rPr lang="zh-CN" altLang="en-US" sz="24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抓住一切机会，实践！实践！再实践！</a:t>
                </a:r>
                <a:endParaRPr lang="zh-CN" altLang="en-US" sz="24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5" name="组合 14"/>
              <p:cNvGrpSpPr/>
              <p:nvPr/>
            </p:nvGrpSpPr>
            <p:grpSpPr>
              <a:xfrm>
                <a:off x="3151541" y="1916832"/>
                <a:ext cx="1368152" cy="576000"/>
                <a:chOff x="1746015" y="1599245"/>
                <a:chExt cx="1368152" cy="576000"/>
              </a:xfrm>
            </p:grpSpPr>
            <p:sp>
              <p:nvSpPr>
                <p:cNvPr id="16" name="矩形: 圆角 17"/>
                <p:cNvSpPr/>
                <p:nvPr/>
              </p:nvSpPr>
              <p:spPr bwMode="auto">
                <a:xfrm>
                  <a:off x="1746015" y="1599245"/>
                  <a:ext cx="1368152" cy="576000"/>
                </a:xfrm>
                <a:prstGeom prst="roundRect">
                  <a:avLst/>
                </a:prstGeom>
                <a:solidFill>
                  <a:srgbClr val="0070C0"/>
                </a:solidFill>
                <a:ln w="127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b" anchorCtr="0" compatLnSpc="1"/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kumimoji="1" lang="zh-CN" altLang="en-US" sz="1800" b="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cs typeface="+mn-ea"/>
                    <a:sym typeface="+mn-lt"/>
                  </a:endParaRPr>
                </a:p>
              </p:txBody>
            </p:sp>
            <p:sp>
              <p:nvSpPr>
                <p:cNvPr id="17" name="文本框 16"/>
                <p:cNvSpPr txBox="1"/>
                <p:nvPr/>
              </p:nvSpPr>
              <p:spPr>
                <a:xfrm>
                  <a:off x="1888408" y="1625635"/>
                  <a:ext cx="1083366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zh-CN" altLang="en-US" sz="2800" b="1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表现</a:t>
                  </a:r>
                  <a:endParaRPr lang="zh-CN" altLang="en-US" sz="1600" b="1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4252397" y="5141417"/>
            <a:ext cx="63558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 eaLnBrk="1" hangingPunct="1">
              <a:buNone/>
              <a:defRPr/>
            </a:pPr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——</a:t>
            </a:r>
            <a:r>
              <a:rPr lang="zh-CN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（美国）戴尔</a:t>
            </a:r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•</a:t>
            </a:r>
            <a:r>
              <a:rPr lang="zh-CN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卡耐基</a:t>
            </a:r>
            <a:endParaRPr lang="zh-CN" altLang="en-US" sz="36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219200" y="1322961"/>
            <a:ext cx="9753600" cy="3599234"/>
            <a:chOff x="1219200" y="690664"/>
            <a:chExt cx="9753600" cy="3599234"/>
          </a:xfrm>
        </p:grpSpPr>
        <p:grpSp>
          <p:nvGrpSpPr>
            <p:cNvPr id="6" name="组合 5"/>
            <p:cNvGrpSpPr/>
            <p:nvPr/>
          </p:nvGrpSpPr>
          <p:grpSpPr>
            <a:xfrm>
              <a:off x="1219200" y="690664"/>
              <a:ext cx="9753600" cy="3599234"/>
              <a:chOff x="1219200" y="690664"/>
              <a:chExt cx="9753600" cy="3599234"/>
            </a:xfrm>
          </p:grpSpPr>
          <p:sp>
            <p:nvSpPr>
              <p:cNvPr id="3" name="矩形: 圆角 2"/>
              <p:cNvSpPr/>
              <p:nvPr/>
            </p:nvSpPr>
            <p:spPr bwMode="auto">
              <a:xfrm>
                <a:off x="1219200" y="690664"/>
                <a:ext cx="9753600" cy="3599234"/>
              </a:xfrm>
              <a:prstGeom prst="roundRect">
                <a:avLst>
                  <a:gd name="adj" fmla="val 6779"/>
                </a:avLst>
              </a:prstGeom>
              <a:solidFill>
                <a:srgbClr val="0070C0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b" anchorCtr="0" compatLnSpc="1"/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1" lang="zh-CN" altLang="en-US" sz="16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cs typeface="+mn-ea"/>
                  <a:sym typeface="+mn-lt"/>
                </a:endParaRPr>
              </a:p>
            </p:txBody>
          </p:sp>
          <p:sp>
            <p:nvSpPr>
              <p:cNvPr id="5" name="文本框 4"/>
              <p:cNvSpPr txBox="1"/>
              <p:nvPr/>
            </p:nvSpPr>
            <p:spPr>
              <a:xfrm>
                <a:off x="1583775" y="1391743"/>
                <a:ext cx="9024450" cy="21968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eaLnBrk="1" hangingPunct="1">
                  <a:lnSpc>
                    <a:spcPct val="200000"/>
                  </a:lnSpc>
                  <a:buNone/>
                  <a:defRPr/>
                </a:pPr>
                <a:r>
                  <a:rPr lang="zh-CN" altLang="en-US" sz="24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克服当众说话的恐惧，对于我们做任何事都会有极大的潜移默化的功效。战胜当众说话的恐惧，会使我们脱胎换骨，进入更丰富、更圆满的人生。</a:t>
                </a:r>
                <a:endParaRPr lang="zh-CN" altLang="en-US" sz="24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7" name="矩形: 圆角 2"/>
            <p:cNvSpPr/>
            <p:nvPr/>
          </p:nvSpPr>
          <p:spPr bwMode="auto">
            <a:xfrm>
              <a:off x="1477688" y="903052"/>
              <a:ext cx="9236625" cy="3174459"/>
            </a:xfrm>
            <a:prstGeom prst="roundRect">
              <a:avLst>
                <a:gd name="adj" fmla="val 6779"/>
              </a:avLst>
            </a:prstGeom>
            <a:noFill/>
            <a:ln w="28575" cap="flat" cmpd="sng" algn="ctr">
              <a:solidFill>
                <a:schemeClr val="bg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16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cs typeface="+mn-ea"/>
                <a:sym typeface="+mn-lt"/>
              </a:endParaRP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 flipH="1" flipV="1">
            <a:off x="0" y="0"/>
            <a:ext cx="1418027" cy="152481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10773973" y="5333187"/>
            <a:ext cx="1418027" cy="15248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 rot="5400000" flipH="1">
            <a:off x="117073" y="-117072"/>
            <a:ext cx="3109274" cy="3343419"/>
          </a:xfrm>
          <a:prstGeom prst="rect">
            <a:avLst/>
          </a:prstGeom>
        </p:spPr>
      </p:pic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2705100" y="1868202"/>
            <a:ext cx="6781800" cy="1447800"/>
          </a:xfrm>
          <a:prstGeom prst="rect">
            <a:avLst/>
          </a:prstGeom>
          <a:effectLst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>
              <a:defRPr/>
            </a:pPr>
            <a:r>
              <a:rPr lang="zh-CN" altLang="en-US" sz="11000" b="1" kern="0" dirty="0" smtClean="0">
                <a:solidFill>
                  <a:srgbClr val="0070C0"/>
                </a:solidFill>
                <a:latin typeface="+mn-lt"/>
                <a:ea typeface="+mn-ea"/>
                <a:cs typeface="+mn-ea"/>
                <a:sym typeface="+mn-lt"/>
              </a:rPr>
              <a:t>感谢聆听</a:t>
            </a:r>
            <a:endParaRPr lang="zh-CN" altLang="en-US" sz="11000" b="1" kern="0" dirty="0">
              <a:solidFill>
                <a:srgbClr val="0070C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0312044" y="689101"/>
            <a:ext cx="1335314" cy="52322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 algn="ctr">
              <a:defRPr sz="2800" ker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</a:defRPr>
            </a:lvl1pPr>
          </a:lstStyle>
          <a:p>
            <a:r>
              <a:rPr lang="en-US" altLang="zh-CN" dirty="0" smtClean="0">
                <a:sym typeface="+mn-lt"/>
              </a:rPr>
              <a:t>LOGO</a:t>
            </a:r>
            <a:endParaRPr lang="zh-CN" altLang="en-US" dirty="0">
              <a:sym typeface="+mn-lt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763000" y="3429000"/>
            <a:ext cx="3429000" cy="34290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3864868"/>
            <a:ext cx="2993132" cy="29931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9525" y="-36195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35" y="2586990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下载</a:t>
            </a:r>
            <a:endParaRPr kumimoji="0" lang="en-US" altLang="zh-CN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145" y="1400175"/>
            <a:ext cx="2505075" cy="762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0525" y="4134485"/>
            <a:ext cx="380047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3818316" y="1154087"/>
            <a:ext cx="4555369" cy="1224000"/>
          </a:xfrm>
          <a:prstGeom prst="rect">
            <a:avLst/>
          </a:prstGeom>
          <a:effectLst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Part </a:t>
            </a:r>
            <a:r>
              <a:rPr lang="en-US" altLang="zh-CN" sz="7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02</a:t>
            </a:r>
            <a:endParaRPr lang="zh-CN" altLang="en-US" sz="7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Rectangle 2"/>
          <p:cNvSpPr txBox="1">
            <a:spLocks noChangeArrowheads="1"/>
          </p:cNvSpPr>
          <p:nvPr/>
        </p:nvSpPr>
        <p:spPr>
          <a:xfrm>
            <a:off x="1631504" y="2426831"/>
            <a:ext cx="8928993" cy="1447800"/>
          </a:xfrm>
          <a:prstGeom prst="rect">
            <a:avLst/>
          </a:prstGeom>
          <a:effectLst/>
        </p:spPr>
        <p:txBody>
          <a:bodyPr/>
          <a:lstStyle>
            <a:defPPr>
              <a:defRPr lang="zh-CN"/>
            </a:defPPr>
            <a:lvl1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kumimoji="1" sz="6000" b="1">
                <a:solidFill>
                  <a:srgbClr val="0070C0"/>
                </a:solidFill>
                <a:cs typeface="+mn-ea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>
                <a:sym typeface="+mn-lt"/>
              </a:rPr>
              <a:t>如何进行演讲准备？</a:t>
            </a:r>
            <a:endParaRPr lang="zh-CN" altLang="en-US" dirty="0">
              <a:sym typeface="+mn-lt"/>
            </a:endParaRPr>
          </a:p>
        </p:txBody>
      </p:sp>
      <p:sp>
        <p:nvSpPr>
          <p:cNvPr id="26" name="矩形: 圆角 25"/>
          <p:cNvSpPr/>
          <p:nvPr/>
        </p:nvSpPr>
        <p:spPr bwMode="auto">
          <a:xfrm>
            <a:off x="2939988" y="3932179"/>
            <a:ext cx="6312024" cy="52520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0800000" scaled="1"/>
            <a:tileRect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/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How to prepare for a speech?</a:t>
            </a:r>
            <a:endParaRPr kumimoji="1" lang="zh-CN" altLang="en-US" sz="2000" b="0" i="0" u="none" strike="noStrike" cap="none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cs typeface="+mn-ea"/>
              <a:sym typeface="+mn-lt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 flipH="1">
            <a:off x="9198868" y="3864868"/>
            <a:ext cx="2993132" cy="2993132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603802" y="689101"/>
            <a:ext cx="1335314" cy="52322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 algn="ctr">
              <a:defRPr sz="2800" ker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</a:defRPr>
            </a:lvl1pPr>
          </a:lstStyle>
          <a:p>
            <a:r>
              <a:rPr lang="en-US" altLang="zh-CN" dirty="0" smtClean="0">
                <a:sym typeface="+mn-lt"/>
              </a:rPr>
              <a:t>LOGO</a:t>
            </a:r>
            <a:endParaRPr lang="zh-CN" altLang="en-US" dirty="0"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3" grpId="0"/>
      <p:bldP spid="26" grpId="0" animBg="1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763610" y="408714"/>
            <a:ext cx="4664781" cy="576000"/>
          </a:xfrm>
          <a:prstGeom prst="rect">
            <a:avLst/>
          </a:prstGeom>
          <a:effectLst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dirty="0">
                <a:gradFill>
                  <a:gsLst>
                    <a:gs pos="0">
                      <a:srgbClr val="0070C0"/>
                    </a:gs>
                    <a:gs pos="75000">
                      <a:srgbClr val="00B0F0"/>
                    </a:gs>
                    <a:gs pos="100000">
                      <a:srgbClr val="A3E7FF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如何进行演讲准备？</a:t>
            </a:r>
            <a:endParaRPr lang="zh-CN" altLang="en-US" sz="3200" dirty="0">
              <a:gradFill>
                <a:gsLst>
                  <a:gs pos="0">
                    <a:srgbClr val="0070C0"/>
                  </a:gs>
                  <a:gs pos="75000">
                    <a:srgbClr val="00B0F0"/>
                  </a:gs>
                  <a:gs pos="100000">
                    <a:srgbClr val="A3E7FF"/>
                  </a:gs>
                </a:gsLst>
                <a:lin ang="5400000" scaled="0"/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 flipH="1" flipV="1">
            <a:off x="0" y="0"/>
            <a:ext cx="1418027" cy="1524813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10773973" y="5333187"/>
            <a:ext cx="1418027" cy="1524813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1537848" y="1596830"/>
            <a:ext cx="9116305" cy="3611274"/>
            <a:chOff x="1537848" y="1596830"/>
            <a:chExt cx="9116305" cy="3611274"/>
          </a:xfrm>
        </p:grpSpPr>
        <p:sp>
          <p:nvSpPr>
            <p:cNvPr id="40" name="矩形: 圆角 1"/>
            <p:cNvSpPr/>
            <p:nvPr/>
          </p:nvSpPr>
          <p:spPr bwMode="auto">
            <a:xfrm>
              <a:off x="1537848" y="1596830"/>
              <a:ext cx="9116305" cy="3611274"/>
            </a:xfrm>
            <a:prstGeom prst="roundRect">
              <a:avLst>
                <a:gd name="adj" fmla="val 6813"/>
              </a:avLst>
            </a:pr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+mn-ea"/>
                <a:sym typeface="+mn-lt"/>
              </a:endParaRPr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1775520" y="1808820"/>
              <a:ext cx="8640960" cy="3144180"/>
              <a:chOff x="1775520" y="1808820"/>
              <a:chExt cx="8640960" cy="3144180"/>
            </a:xfrm>
          </p:grpSpPr>
          <p:sp>
            <p:nvSpPr>
              <p:cNvPr id="35" name="矩形: 圆角 1"/>
              <p:cNvSpPr/>
              <p:nvPr/>
            </p:nvSpPr>
            <p:spPr bwMode="auto">
              <a:xfrm>
                <a:off x="1775520" y="1808820"/>
                <a:ext cx="8640960" cy="1620180"/>
              </a:xfrm>
              <a:prstGeom prst="roundRect">
                <a:avLst>
                  <a:gd name="adj" fmla="val 6813"/>
                </a:avLst>
              </a:prstGeom>
              <a:solidFill>
                <a:srgbClr val="0070C0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b" anchorCtr="0" compatLnSpc="1"/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1" lang="zh-CN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+mn-ea"/>
                  <a:sym typeface="+mn-lt"/>
                </a:endParaRPr>
              </a:p>
            </p:txBody>
          </p:sp>
          <p:sp>
            <p:nvSpPr>
              <p:cNvPr id="36" name="Rectangle 7"/>
              <p:cNvSpPr>
                <a:spLocks noChangeArrowheads="1"/>
              </p:cNvSpPr>
              <p:nvPr/>
            </p:nvSpPr>
            <p:spPr bwMode="auto">
              <a:xfrm>
                <a:off x="2438400" y="2438400"/>
                <a:ext cx="7391400" cy="2514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l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¡"/>
                  <a:defRPr kumimoji="1" sz="27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l"/>
                  <a:defRPr kumimoji="1" sz="23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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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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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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35000"/>
                  </a:lnSpc>
                  <a:spcBef>
                    <a:spcPct val="0"/>
                  </a:spcBef>
                  <a:buClrTx/>
                  <a:buFontTx/>
                  <a:buNone/>
                </a:pPr>
                <a:endParaRPr lang="zh-CN" altLang="en-US" sz="4400" b="1" dirty="0">
                  <a:solidFill>
                    <a:srgbClr val="D8064C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7" name="文本框 36"/>
              <p:cNvSpPr txBox="1"/>
              <p:nvPr/>
            </p:nvSpPr>
            <p:spPr>
              <a:xfrm>
                <a:off x="2215817" y="2420936"/>
                <a:ext cx="7760366" cy="20040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4400" dirty="0">
                    <a:solidFill>
                      <a:schemeClr val="bg1"/>
                    </a:solidFill>
                    <a:cs typeface="+mn-ea"/>
                    <a:sym typeface="+mn-lt"/>
                  </a:rPr>
                  <a:t>成功的演讲是以听众为中心，</a:t>
                </a:r>
                <a:endParaRPr lang="zh-CN" altLang="en-US" sz="4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zh-CN" altLang="en-US" sz="4400" dirty="0">
                    <a:cs typeface="+mn-ea"/>
                    <a:sym typeface="+mn-lt"/>
                  </a:rPr>
                  <a:t>而不是以演讲者为中心。</a:t>
                </a:r>
                <a:endParaRPr lang="zh-CN" altLang="en-US" sz="4400" dirty="0"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平行四边形 2"/>
          <p:cNvSpPr/>
          <p:nvPr/>
        </p:nvSpPr>
        <p:spPr>
          <a:xfrm>
            <a:off x="471890" y="2500825"/>
            <a:ext cx="11248221" cy="3249976"/>
          </a:xfrm>
          <a:prstGeom prst="parallelogram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763610" y="408714"/>
            <a:ext cx="4664781" cy="576000"/>
          </a:xfrm>
          <a:prstGeom prst="rect">
            <a:avLst/>
          </a:prstGeom>
          <a:effectLst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dirty="0">
                <a:gradFill>
                  <a:gsLst>
                    <a:gs pos="0">
                      <a:srgbClr val="0070C0"/>
                    </a:gs>
                    <a:gs pos="75000">
                      <a:srgbClr val="00B0F0"/>
                    </a:gs>
                    <a:gs pos="100000">
                      <a:srgbClr val="A3E7FF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如何进行演讲准备？</a:t>
            </a:r>
            <a:endParaRPr lang="zh-CN" altLang="en-US" sz="3200" dirty="0">
              <a:gradFill>
                <a:gsLst>
                  <a:gs pos="0">
                    <a:srgbClr val="0070C0"/>
                  </a:gs>
                  <a:gs pos="75000">
                    <a:srgbClr val="00B0F0"/>
                  </a:gs>
                  <a:gs pos="100000">
                    <a:srgbClr val="A3E7FF"/>
                  </a:gs>
                </a:gsLst>
                <a:lin ang="5400000" scaled="0"/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 flipH="1" flipV="1">
            <a:off x="0" y="0"/>
            <a:ext cx="1418027" cy="1524813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10773973" y="5333187"/>
            <a:ext cx="1418027" cy="1524813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633273" y="1658655"/>
            <a:ext cx="2982794" cy="576000"/>
          </a:xfrm>
          <a:prstGeom prst="rect">
            <a:avLst/>
          </a:prstGeom>
          <a:effectLst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800" dirty="0" smtClean="0">
                <a:gradFill>
                  <a:gsLst>
                    <a:gs pos="0">
                      <a:srgbClr val="0070C0"/>
                    </a:gs>
                    <a:gs pos="75000">
                      <a:srgbClr val="00B0F0"/>
                    </a:gs>
                    <a:gs pos="100000">
                      <a:srgbClr val="A3E7FF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演讲准备的步骤</a:t>
            </a:r>
            <a:endParaRPr lang="zh-CN" altLang="en-US" sz="2800" dirty="0">
              <a:gradFill>
                <a:gsLst>
                  <a:gs pos="0">
                    <a:srgbClr val="0070C0"/>
                  </a:gs>
                  <a:gs pos="75000">
                    <a:srgbClr val="00B0F0"/>
                  </a:gs>
                  <a:gs pos="100000">
                    <a:srgbClr val="A3E7FF"/>
                  </a:gs>
                </a:gsLst>
                <a:lin ang="5400000" scaled="0"/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489257" y="2903316"/>
            <a:ext cx="3973134" cy="432000"/>
            <a:chOff x="6096000" y="2564904"/>
            <a:chExt cx="3973134" cy="432000"/>
          </a:xfrm>
        </p:grpSpPr>
        <p:grpSp>
          <p:nvGrpSpPr>
            <p:cNvPr id="8" name="组合 7"/>
            <p:cNvGrpSpPr/>
            <p:nvPr/>
          </p:nvGrpSpPr>
          <p:grpSpPr>
            <a:xfrm>
              <a:off x="6096000" y="2564904"/>
              <a:ext cx="1512169" cy="432000"/>
              <a:chOff x="6096000" y="2564904"/>
              <a:chExt cx="1512169" cy="432000"/>
            </a:xfrm>
          </p:grpSpPr>
          <p:sp>
            <p:nvSpPr>
              <p:cNvPr id="10" name="矩形: 圆角 43"/>
              <p:cNvSpPr/>
              <p:nvPr/>
            </p:nvSpPr>
            <p:spPr bwMode="auto">
              <a:xfrm>
                <a:off x="6096000" y="2564904"/>
                <a:ext cx="1440160" cy="432000"/>
              </a:xfrm>
              <a:prstGeom prst="roundRect">
                <a:avLst/>
              </a:prstGeom>
              <a:solidFill>
                <a:srgbClr val="0070C0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b" anchorCtr="0" compatLnSpc="1"/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1" lang="zh-CN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+mn-ea"/>
                  <a:sym typeface="+mn-lt"/>
                </a:endParaRPr>
              </a:p>
            </p:txBody>
          </p:sp>
          <p:sp>
            <p:nvSpPr>
              <p:cNvPr id="11" name="文本框 10"/>
              <p:cNvSpPr txBox="1"/>
              <p:nvPr/>
            </p:nvSpPr>
            <p:spPr>
              <a:xfrm>
                <a:off x="6240016" y="2596238"/>
                <a:ext cx="136815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dirty="0">
                    <a:solidFill>
                      <a:schemeClr val="bg1"/>
                    </a:solidFill>
                    <a:cs typeface="+mn-ea"/>
                    <a:sym typeface="+mn-lt"/>
                  </a:rPr>
                  <a:t>确立目标：</a:t>
                </a:r>
                <a:endParaRPr lang="zh-CN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9" name="文本框 8"/>
            <p:cNvSpPr txBox="1"/>
            <p:nvPr/>
          </p:nvSpPr>
          <p:spPr>
            <a:xfrm>
              <a:off x="7693134" y="2596238"/>
              <a:ext cx="23760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b="1" dirty="0">
                  <a:cs typeface="+mn-ea"/>
                  <a:sym typeface="+mn-lt"/>
                </a:rPr>
                <a:t>明确、精简</a:t>
              </a:r>
              <a:endParaRPr lang="zh-CN" altLang="en-US" b="1" dirty="0"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489257" y="3725979"/>
            <a:ext cx="3973135" cy="432000"/>
            <a:chOff x="6096000" y="2564904"/>
            <a:chExt cx="3973135" cy="432000"/>
          </a:xfrm>
        </p:grpSpPr>
        <p:grpSp>
          <p:nvGrpSpPr>
            <p:cNvPr id="13" name="组合 12"/>
            <p:cNvGrpSpPr/>
            <p:nvPr/>
          </p:nvGrpSpPr>
          <p:grpSpPr>
            <a:xfrm>
              <a:off x="6096000" y="2564904"/>
              <a:ext cx="1512169" cy="432000"/>
              <a:chOff x="6096000" y="2564904"/>
              <a:chExt cx="1512169" cy="432000"/>
            </a:xfrm>
          </p:grpSpPr>
          <p:sp>
            <p:nvSpPr>
              <p:cNvPr id="15" name="矩形: 圆角 48"/>
              <p:cNvSpPr/>
              <p:nvPr/>
            </p:nvSpPr>
            <p:spPr bwMode="auto">
              <a:xfrm>
                <a:off x="6096000" y="2564904"/>
                <a:ext cx="1440160" cy="432000"/>
              </a:xfrm>
              <a:prstGeom prst="roundRect">
                <a:avLst/>
              </a:prstGeom>
              <a:solidFill>
                <a:srgbClr val="0070C0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b" anchorCtr="0" compatLnSpc="1"/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1" lang="zh-CN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+mn-ea"/>
                  <a:sym typeface="+mn-lt"/>
                </a:endParaRPr>
              </a:p>
            </p:txBody>
          </p:sp>
          <p:sp>
            <p:nvSpPr>
              <p:cNvPr id="16" name="文本框 15"/>
              <p:cNvSpPr txBox="1"/>
              <p:nvPr/>
            </p:nvSpPr>
            <p:spPr>
              <a:xfrm>
                <a:off x="6240016" y="2596238"/>
                <a:ext cx="136815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dirty="0">
                    <a:solidFill>
                      <a:schemeClr val="bg1"/>
                    </a:solidFill>
                    <a:cs typeface="+mn-ea"/>
                    <a:sym typeface="+mn-lt"/>
                  </a:rPr>
                  <a:t>听众分析：</a:t>
                </a:r>
                <a:endParaRPr lang="zh-CN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4" name="文本框 13"/>
            <p:cNvSpPr txBox="1"/>
            <p:nvPr/>
          </p:nvSpPr>
          <p:spPr>
            <a:xfrm>
              <a:off x="7693135" y="2596238"/>
              <a:ext cx="23760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b="1" dirty="0">
                  <a:cs typeface="+mn-ea"/>
                  <a:sym typeface="+mn-lt"/>
                </a:rPr>
                <a:t>谁</a:t>
              </a:r>
              <a:r>
                <a:rPr lang="en-US" altLang="zh-CN" b="1" dirty="0">
                  <a:cs typeface="+mn-ea"/>
                  <a:sym typeface="+mn-lt"/>
                </a:rPr>
                <a:t>/</a:t>
              </a:r>
              <a:r>
                <a:rPr lang="zh-CN" altLang="en-US" b="1" dirty="0">
                  <a:cs typeface="+mn-ea"/>
                  <a:sym typeface="+mn-lt"/>
                </a:rPr>
                <a:t>层次</a:t>
              </a:r>
              <a:r>
                <a:rPr lang="en-US" altLang="zh-CN" b="1" dirty="0">
                  <a:cs typeface="+mn-ea"/>
                  <a:sym typeface="+mn-lt"/>
                </a:rPr>
                <a:t>/</a:t>
              </a:r>
              <a:r>
                <a:rPr lang="zh-CN" altLang="en-US" b="1" dirty="0">
                  <a:cs typeface="+mn-ea"/>
                  <a:sym typeface="+mn-lt"/>
                </a:rPr>
                <a:t>人数</a:t>
              </a:r>
              <a:r>
                <a:rPr lang="en-US" altLang="zh-CN" b="1" dirty="0">
                  <a:cs typeface="+mn-ea"/>
                  <a:sym typeface="+mn-lt"/>
                </a:rPr>
                <a:t>/</a:t>
              </a:r>
              <a:r>
                <a:rPr lang="zh-CN" altLang="en-US" b="1" dirty="0">
                  <a:cs typeface="+mn-ea"/>
                  <a:sym typeface="+mn-lt"/>
                </a:rPr>
                <a:t>态度等</a:t>
              </a:r>
              <a:endParaRPr lang="zh-CN" altLang="en-US" b="1" dirty="0"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489257" y="4548643"/>
            <a:ext cx="4045135" cy="677665"/>
            <a:chOff x="6096000" y="2564904"/>
            <a:chExt cx="4045135" cy="677665"/>
          </a:xfrm>
        </p:grpSpPr>
        <p:grpSp>
          <p:nvGrpSpPr>
            <p:cNvPr id="18" name="组合 17"/>
            <p:cNvGrpSpPr/>
            <p:nvPr/>
          </p:nvGrpSpPr>
          <p:grpSpPr>
            <a:xfrm>
              <a:off x="6096000" y="2564904"/>
              <a:ext cx="1512169" cy="432000"/>
              <a:chOff x="6096000" y="2564904"/>
              <a:chExt cx="1512169" cy="432000"/>
            </a:xfrm>
          </p:grpSpPr>
          <p:sp>
            <p:nvSpPr>
              <p:cNvPr id="20" name="矩形: 圆角 53"/>
              <p:cNvSpPr/>
              <p:nvPr/>
            </p:nvSpPr>
            <p:spPr bwMode="auto">
              <a:xfrm>
                <a:off x="6096000" y="2564904"/>
                <a:ext cx="1440160" cy="432000"/>
              </a:xfrm>
              <a:prstGeom prst="roundRect">
                <a:avLst/>
              </a:prstGeom>
              <a:solidFill>
                <a:srgbClr val="0070C0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b" anchorCtr="0" compatLnSpc="1"/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1" lang="zh-CN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+mn-ea"/>
                  <a:sym typeface="+mn-lt"/>
                </a:endParaRPr>
              </a:p>
            </p:txBody>
          </p:sp>
          <p:sp>
            <p:nvSpPr>
              <p:cNvPr id="21" name="文本框 20"/>
              <p:cNvSpPr txBox="1"/>
              <p:nvPr/>
            </p:nvSpPr>
            <p:spPr>
              <a:xfrm>
                <a:off x="6240016" y="2596238"/>
                <a:ext cx="136815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dirty="0">
                    <a:solidFill>
                      <a:schemeClr val="bg1"/>
                    </a:solidFill>
                    <a:cs typeface="+mn-ea"/>
                    <a:sym typeface="+mn-lt"/>
                  </a:rPr>
                  <a:t>材料收集：</a:t>
                </a:r>
                <a:endParaRPr lang="zh-CN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9" name="文本框 18"/>
            <p:cNvSpPr txBox="1"/>
            <p:nvPr/>
          </p:nvSpPr>
          <p:spPr>
            <a:xfrm>
              <a:off x="7693135" y="2596238"/>
              <a:ext cx="24480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b="1" dirty="0">
                  <a:cs typeface="+mn-ea"/>
                  <a:sym typeface="+mn-lt"/>
                </a:rPr>
                <a:t>尽可能多</a:t>
              </a:r>
              <a:r>
                <a:rPr lang="en-US" altLang="zh-CN" b="1" dirty="0">
                  <a:cs typeface="+mn-ea"/>
                  <a:sym typeface="+mn-lt"/>
                </a:rPr>
                <a:t>/</a:t>
              </a:r>
              <a:r>
                <a:rPr lang="zh-CN" altLang="en-US" b="1" dirty="0">
                  <a:cs typeface="+mn-ea"/>
                  <a:sym typeface="+mn-lt"/>
                </a:rPr>
                <a:t>有趣</a:t>
              </a:r>
              <a:r>
                <a:rPr lang="en-US" altLang="zh-CN" b="1" dirty="0">
                  <a:cs typeface="+mn-ea"/>
                  <a:sym typeface="+mn-lt"/>
                </a:rPr>
                <a:t>/</a:t>
              </a:r>
              <a:r>
                <a:rPr lang="zh-CN" altLang="en-US" b="1" dirty="0">
                  <a:cs typeface="+mn-ea"/>
                  <a:sym typeface="+mn-lt"/>
                </a:rPr>
                <a:t>逻辑性</a:t>
              </a:r>
              <a:endParaRPr lang="zh-CN" altLang="en-US" b="1" dirty="0">
                <a:cs typeface="+mn-ea"/>
                <a:sym typeface="+mn-lt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800838" y="2903316"/>
            <a:ext cx="3973135" cy="432000"/>
            <a:chOff x="6096000" y="2564904"/>
            <a:chExt cx="3973135" cy="432000"/>
          </a:xfrm>
        </p:grpSpPr>
        <p:grpSp>
          <p:nvGrpSpPr>
            <p:cNvPr id="23" name="组合 22"/>
            <p:cNvGrpSpPr/>
            <p:nvPr/>
          </p:nvGrpSpPr>
          <p:grpSpPr>
            <a:xfrm>
              <a:off x="6096000" y="2564904"/>
              <a:ext cx="1512169" cy="432000"/>
              <a:chOff x="6096000" y="2564904"/>
              <a:chExt cx="1512169" cy="432000"/>
            </a:xfrm>
          </p:grpSpPr>
          <p:sp>
            <p:nvSpPr>
              <p:cNvPr id="25" name="矩形: 圆角 58"/>
              <p:cNvSpPr/>
              <p:nvPr/>
            </p:nvSpPr>
            <p:spPr bwMode="auto">
              <a:xfrm>
                <a:off x="6096000" y="2564904"/>
                <a:ext cx="1440160" cy="432000"/>
              </a:xfrm>
              <a:prstGeom prst="roundRect">
                <a:avLst/>
              </a:prstGeom>
              <a:solidFill>
                <a:srgbClr val="0070C0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b" anchorCtr="0" compatLnSpc="1"/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1" lang="zh-CN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cs typeface="+mn-ea"/>
                  <a:sym typeface="+mn-lt"/>
                </a:endParaRPr>
              </a:p>
            </p:txBody>
          </p:sp>
          <p:sp>
            <p:nvSpPr>
              <p:cNvPr id="26" name="文本框 25"/>
              <p:cNvSpPr txBox="1"/>
              <p:nvPr/>
            </p:nvSpPr>
            <p:spPr>
              <a:xfrm>
                <a:off x="6240016" y="2596238"/>
                <a:ext cx="136815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dirty="0">
                    <a:solidFill>
                      <a:schemeClr val="bg1"/>
                    </a:solidFill>
                    <a:cs typeface="+mn-ea"/>
                    <a:sym typeface="+mn-lt"/>
                  </a:rPr>
                  <a:t>内容组织：</a:t>
                </a:r>
                <a:endParaRPr lang="zh-CN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4" name="文本框 23"/>
            <p:cNvSpPr txBox="1"/>
            <p:nvPr/>
          </p:nvSpPr>
          <p:spPr>
            <a:xfrm>
              <a:off x="7693135" y="2596238"/>
              <a:ext cx="23760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b="1" dirty="0">
                  <a:cs typeface="+mn-ea"/>
                  <a:sym typeface="+mn-lt"/>
                </a:rPr>
                <a:t>SWAY</a:t>
              </a:r>
              <a:r>
                <a:rPr lang="zh-CN" altLang="en-US" b="1" dirty="0">
                  <a:cs typeface="+mn-ea"/>
                  <a:sym typeface="+mn-lt"/>
                </a:rPr>
                <a:t>技巧</a:t>
              </a:r>
              <a:endParaRPr lang="zh-CN" altLang="en-US" b="1" dirty="0">
                <a:cs typeface="+mn-ea"/>
                <a:sym typeface="+mn-lt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6800838" y="3725979"/>
            <a:ext cx="3973135" cy="432000"/>
            <a:chOff x="6096000" y="2564904"/>
            <a:chExt cx="3973135" cy="432000"/>
          </a:xfrm>
        </p:grpSpPr>
        <p:grpSp>
          <p:nvGrpSpPr>
            <p:cNvPr id="28" name="组合 27"/>
            <p:cNvGrpSpPr/>
            <p:nvPr/>
          </p:nvGrpSpPr>
          <p:grpSpPr>
            <a:xfrm>
              <a:off x="6096000" y="2564904"/>
              <a:ext cx="1512169" cy="432000"/>
              <a:chOff x="6096000" y="2564904"/>
              <a:chExt cx="1512169" cy="432000"/>
            </a:xfrm>
          </p:grpSpPr>
          <p:sp>
            <p:nvSpPr>
              <p:cNvPr id="30" name="矩形: 圆角 63"/>
              <p:cNvSpPr/>
              <p:nvPr/>
            </p:nvSpPr>
            <p:spPr bwMode="auto">
              <a:xfrm>
                <a:off x="6096000" y="2564904"/>
                <a:ext cx="1440160" cy="432000"/>
              </a:xfrm>
              <a:prstGeom prst="roundRect">
                <a:avLst/>
              </a:prstGeom>
              <a:solidFill>
                <a:srgbClr val="0070C0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b" anchorCtr="0" compatLnSpc="1"/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1" lang="zh-CN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+mn-ea"/>
                  <a:sym typeface="+mn-lt"/>
                </a:endParaRPr>
              </a:p>
            </p:txBody>
          </p:sp>
          <p:sp>
            <p:nvSpPr>
              <p:cNvPr id="31" name="文本框 30"/>
              <p:cNvSpPr txBox="1"/>
              <p:nvPr/>
            </p:nvSpPr>
            <p:spPr>
              <a:xfrm>
                <a:off x="6240016" y="2596238"/>
                <a:ext cx="136815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dirty="0">
                    <a:solidFill>
                      <a:schemeClr val="bg1"/>
                    </a:solidFill>
                    <a:cs typeface="+mn-ea"/>
                    <a:sym typeface="+mn-lt"/>
                  </a:rPr>
                  <a:t>情景演练：</a:t>
                </a:r>
                <a:endParaRPr lang="zh-CN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9" name="文本框 28"/>
            <p:cNvSpPr txBox="1"/>
            <p:nvPr/>
          </p:nvSpPr>
          <p:spPr>
            <a:xfrm>
              <a:off x="7693135" y="2596238"/>
              <a:ext cx="23760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b="1" dirty="0">
                  <a:cs typeface="+mn-ea"/>
                  <a:sym typeface="+mn-lt"/>
                </a:rPr>
                <a:t>内容</a:t>
              </a:r>
              <a:r>
                <a:rPr lang="en-US" altLang="zh-CN" b="1" dirty="0">
                  <a:cs typeface="+mn-ea"/>
                  <a:sym typeface="+mn-lt"/>
                </a:rPr>
                <a:t>/</a:t>
              </a:r>
              <a:r>
                <a:rPr lang="zh-CN" altLang="en-US" b="1" dirty="0">
                  <a:cs typeface="+mn-ea"/>
                  <a:sym typeface="+mn-lt"/>
                </a:rPr>
                <a:t>方式</a:t>
              </a:r>
              <a:r>
                <a:rPr lang="en-US" altLang="zh-CN" b="1" dirty="0">
                  <a:cs typeface="+mn-ea"/>
                  <a:sym typeface="+mn-lt"/>
                </a:rPr>
                <a:t>/</a:t>
              </a:r>
              <a:r>
                <a:rPr lang="zh-CN" altLang="en-US" b="1" dirty="0">
                  <a:cs typeface="+mn-ea"/>
                  <a:sym typeface="+mn-lt"/>
                </a:rPr>
                <a:t>改进</a:t>
              </a:r>
              <a:endParaRPr lang="zh-CN" altLang="en-US" b="1" dirty="0">
                <a:cs typeface="+mn-ea"/>
                <a:sym typeface="+mn-lt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6800838" y="4548643"/>
            <a:ext cx="3973135" cy="432000"/>
            <a:chOff x="6096000" y="2564904"/>
            <a:chExt cx="3973135" cy="432000"/>
          </a:xfrm>
        </p:grpSpPr>
        <p:grpSp>
          <p:nvGrpSpPr>
            <p:cNvPr id="34" name="组合 33"/>
            <p:cNvGrpSpPr/>
            <p:nvPr/>
          </p:nvGrpSpPr>
          <p:grpSpPr>
            <a:xfrm>
              <a:off x="6096000" y="2564904"/>
              <a:ext cx="1512169" cy="432000"/>
              <a:chOff x="6096000" y="2564904"/>
              <a:chExt cx="1512169" cy="432000"/>
            </a:xfrm>
          </p:grpSpPr>
          <p:sp>
            <p:nvSpPr>
              <p:cNvPr id="36" name="矩形: 圆角 68"/>
              <p:cNvSpPr/>
              <p:nvPr/>
            </p:nvSpPr>
            <p:spPr bwMode="auto">
              <a:xfrm>
                <a:off x="6096000" y="2564904"/>
                <a:ext cx="1440160" cy="432000"/>
              </a:xfrm>
              <a:prstGeom prst="roundRect">
                <a:avLst/>
              </a:prstGeom>
              <a:solidFill>
                <a:srgbClr val="0070C0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b" anchorCtr="0" compatLnSpc="1"/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1" lang="zh-CN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+mn-ea"/>
                  <a:sym typeface="+mn-lt"/>
                </a:endParaRPr>
              </a:p>
            </p:txBody>
          </p:sp>
          <p:sp>
            <p:nvSpPr>
              <p:cNvPr id="37" name="文本框 36"/>
              <p:cNvSpPr txBox="1"/>
              <p:nvPr/>
            </p:nvSpPr>
            <p:spPr>
              <a:xfrm>
                <a:off x="6240016" y="2596238"/>
                <a:ext cx="136815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dirty="0">
                    <a:solidFill>
                      <a:schemeClr val="bg1"/>
                    </a:solidFill>
                    <a:cs typeface="+mn-ea"/>
                    <a:sym typeface="+mn-lt"/>
                  </a:rPr>
                  <a:t>临场准备：</a:t>
                </a:r>
                <a:endParaRPr lang="zh-CN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5" name="文本框 34"/>
            <p:cNvSpPr txBox="1"/>
            <p:nvPr/>
          </p:nvSpPr>
          <p:spPr>
            <a:xfrm>
              <a:off x="7693135" y="2596238"/>
              <a:ext cx="23760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b="1" dirty="0">
                  <a:cs typeface="+mn-ea"/>
                  <a:sym typeface="+mn-lt"/>
                </a:rPr>
                <a:t>仪表</a:t>
              </a:r>
              <a:r>
                <a:rPr lang="en-US" altLang="zh-CN" b="1" dirty="0">
                  <a:cs typeface="+mn-ea"/>
                  <a:sym typeface="+mn-lt"/>
                </a:rPr>
                <a:t>/</a:t>
              </a:r>
              <a:r>
                <a:rPr lang="zh-CN" altLang="en-US" b="1" dirty="0">
                  <a:cs typeface="+mn-ea"/>
                  <a:sym typeface="+mn-lt"/>
                </a:rPr>
                <a:t>自信</a:t>
              </a:r>
              <a:endParaRPr lang="zh-CN" altLang="en-US" b="1" dirty="0">
                <a:cs typeface="+mn-ea"/>
                <a:sym typeface="+mn-lt"/>
              </a:endParaRPr>
            </a:p>
          </p:txBody>
        </p:sp>
      </p:grpSp>
      <p:cxnSp>
        <p:nvCxnSpPr>
          <p:cNvPr id="38" name="直接连接符 37"/>
          <p:cNvCxnSpPr/>
          <p:nvPr/>
        </p:nvCxnSpPr>
        <p:spPr bwMode="auto">
          <a:xfrm>
            <a:off x="6093453" y="2831308"/>
            <a:ext cx="0" cy="2160000"/>
          </a:xfrm>
          <a:prstGeom prst="lin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28575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232451" y="2239616"/>
            <a:ext cx="9727160" cy="1881809"/>
            <a:chOff x="1232451" y="2239616"/>
            <a:chExt cx="9727160" cy="1881809"/>
          </a:xfrm>
        </p:grpSpPr>
        <p:sp>
          <p:nvSpPr>
            <p:cNvPr id="20" name="椭圆 19"/>
            <p:cNvSpPr/>
            <p:nvPr/>
          </p:nvSpPr>
          <p:spPr>
            <a:xfrm>
              <a:off x="6429001" y="2239616"/>
              <a:ext cx="1932304" cy="1881809"/>
            </a:xfrm>
            <a:prstGeom prst="ellipse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9027307" y="2239616"/>
              <a:ext cx="1932304" cy="1881809"/>
            </a:xfrm>
            <a:prstGeom prst="ellipse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3830695" y="2239616"/>
              <a:ext cx="1932304" cy="1881809"/>
            </a:xfrm>
            <a:prstGeom prst="ellipse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" name="椭圆 2"/>
            <p:cNvSpPr/>
            <p:nvPr/>
          </p:nvSpPr>
          <p:spPr>
            <a:xfrm>
              <a:off x="1232451" y="2239616"/>
              <a:ext cx="1932304" cy="1881809"/>
            </a:xfrm>
            <a:prstGeom prst="ellipse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763610" y="408714"/>
            <a:ext cx="4664781" cy="576000"/>
          </a:xfrm>
          <a:prstGeom prst="rect">
            <a:avLst/>
          </a:prstGeom>
          <a:effectLst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dirty="0">
                <a:gradFill>
                  <a:gsLst>
                    <a:gs pos="0">
                      <a:srgbClr val="0070C0"/>
                    </a:gs>
                    <a:gs pos="75000">
                      <a:srgbClr val="00B0F0"/>
                    </a:gs>
                    <a:gs pos="100000">
                      <a:srgbClr val="A3E7FF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如何进行演讲准备？</a:t>
            </a:r>
            <a:endParaRPr lang="zh-CN" altLang="en-US" sz="3200" dirty="0">
              <a:gradFill>
                <a:gsLst>
                  <a:gs pos="0">
                    <a:srgbClr val="0070C0"/>
                  </a:gs>
                  <a:gs pos="75000">
                    <a:srgbClr val="00B0F0"/>
                  </a:gs>
                  <a:gs pos="100000">
                    <a:srgbClr val="A3E7FF"/>
                  </a:gs>
                </a:gsLst>
                <a:lin ang="5400000" scaled="0"/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 flipH="1" flipV="1">
            <a:off x="0" y="0"/>
            <a:ext cx="1418027" cy="1524813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10773973" y="5333187"/>
            <a:ext cx="1418027" cy="1524813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995252" y="2348880"/>
            <a:ext cx="2406578" cy="2457939"/>
            <a:chOff x="1004279" y="2019243"/>
            <a:chExt cx="2406578" cy="2457939"/>
          </a:xfrm>
        </p:grpSpPr>
        <p:sp>
          <p:nvSpPr>
            <p:cNvPr id="6" name="椭圆 5"/>
            <p:cNvSpPr/>
            <p:nvPr/>
          </p:nvSpPr>
          <p:spPr bwMode="auto">
            <a:xfrm>
              <a:off x="1373875" y="2019243"/>
              <a:ext cx="1667386" cy="1667386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/>
            <a:lstStyle/>
            <a:p>
              <a:pPr algn="ctr" eaLnBrk="1" hangingPunct="1"/>
              <a:r>
                <a:rPr lang="zh-CN" altLang="en-US" sz="3200" b="1" dirty="0">
                  <a:solidFill>
                    <a:schemeClr val="bg1"/>
                  </a:solidFill>
                  <a:cs typeface="+mn-ea"/>
                  <a:sym typeface="+mn-lt"/>
                </a:rPr>
                <a:t>结构技巧</a:t>
              </a:r>
              <a:endParaRPr lang="zh-CN" altLang="en-US" sz="32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004279" y="4077072"/>
              <a:ext cx="2406578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dirty="0">
                  <a:cs typeface="+mn-ea"/>
                  <a:sym typeface="+mn-lt"/>
                </a:rPr>
                <a:t>Structure </a:t>
              </a:r>
              <a:endParaRPr lang="zh-CN" altLang="en-US" sz="2000" dirty="0"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593558" y="2348880"/>
            <a:ext cx="2406578" cy="2457939"/>
            <a:chOff x="1004279" y="2019243"/>
            <a:chExt cx="2406578" cy="2457939"/>
          </a:xfrm>
        </p:grpSpPr>
        <p:sp>
          <p:nvSpPr>
            <p:cNvPr id="10" name="椭圆 9"/>
            <p:cNvSpPr/>
            <p:nvPr/>
          </p:nvSpPr>
          <p:spPr bwMode="auto">
            <a:xfrm>
              <a:off x="1373875" y="2019243"/>
              <a:ext cx="1667386" cy="1667386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/>
            <a:lstStyle/>
            <a:p>
              <a:pPr algn="ctr" eaLnBrk="1" hangingPunct="1"/>
              <a:r>
                <a:rPr lang="zh-CN" altLang="en-US" sz="3200" b="1" dirty="0">
                  <a:solidFill>
                    <a:schemeClr val="bg1"/>
                  </a:solidFill>
                  <a:cs typeface="+mn-ea"/>
                  <a:sym typeface="+mn-lt"/>
                </a:rPr>
                <a:t>联系技巧</a:t>
              </a:r>
              <a:endParaRPr lang="zh-CN" altLang="en-US" sz="32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004279" y="4077072"/>
              <a:ext cx="2406578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dirty="0">
                  <a:cs typeface="+mn-ea"/>
                  <a:sym typeface="+mn-lt"/>
                </a:rPr>
                <a:t>Weaving</a:t>
              </a:r>
              <a:endParaRPr lang="zh-CN" altLang="en-US" sz="2000" dirty="0"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191864" y="2348880"/>
            <a:ext cx="2406578" cy="2457939"/>
            <a:chOff x="1004279" y="2019243"/>
            <a:chExt cx="2406578" cy="2457939"/>
          </a:xfrm>
        </p:grpSpPr>
        <p:sp>
          <p:nvSpPr>
            <p:cNvPr id="13" name="椭圆 12"/>
            <p:cNvSpPr/>
            <p:nvPr/>
          </p:nvSpPr>
          <p:spPr bwMode="auto">
            <a:xfrm>
              <a:off x="1373875" y="2019243"/>
              <a:ext cx="1667386" cy="1667386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/>
            <a:lstStyle/>
            <a:p>
              <a:pPr algn="ctr" eaLnBrk="1" hangingPunct="1"/>
              <a:r>
                <a:rPr lang="zh-CN" altLang="en-US" sz="3200" b="1" dirty="0">
                  <a:solidFill>
                    <a:schemeClr val="bg1"/>
                  </a:solidFill>
                  <a:cs typeface="+mn-ea"/>
                  <a:sym typeface="+mn-lt"/>
                </a:rPr>
                <a:t>论证技巧</a:t>
              </a:r>
              <a:endParaRPr lang="zh-CN" altLang="en-US" sz="32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004279" y="4077072"/>
              <a:ext cx="2406578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dirty="0">
                  <a:cs typeface="+mn-ea"/>
                  <a:sym typeface="+mn-lt"/>
                </a:rPr>
                <a:t>Adding Support</a:t>
              </a:r>
              <a:endParaRPr lang="zh-CN" altLang="en-US" sz="2000" dirty="0">
                <a:cs typeface="+mn-ea"/>
                <a:sym typeface="+mn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790170" y="2348880"/>
            <a:ext cx="2406578" cy="2457939"/>
            <a:chOff x="1004279" y="2019243"/>
            <a:chExt cx="2406578" cy="2457939"/>
          </a:xfrm>
        </p:grpSpPr>
        <p:sp>
          <p:nvSpPr>
            <p:cNvPr id="16" name="椭圆 15"/>
            <p:cNvSpPr/>
            <p:nvPr/>
          </p:nvSpPr>
          <p:spPr bwMode="auto">
            <a:xfrm>
              <a:off x="1373875" y="2019243"/>
              <a:ext cx="1667386" cy="1667386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/>
            <a:lstStyle/>
            <a:p>
              <a:pPr algn="ctr" eaLnBrk="1" hangingPunct="1"/>
              <a:r>
                <a:rPr lang="zh-CN" altLang="en-US" sz="3200" b="1" dirty="0">
                  <a:solidFill>
                    <a:schemeClr val="bg1"/>
                  </a:solidFill>
                  <a:cs typeface="+mn-ea"/>
                  <a:sym typeface="+mn-lt"/>
                </a:rPr>
                <a:t>生动技巧</a:t>
              </a:r>
              <a:endParaRPr lang="zh-CN" altLang="en-US" sz="32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004279" y="4077072"/>
              <a:ext cx="2406578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dirty="0">
                  <a:cs typeface="+mn-ea"/>
                  <a:sym typeface="+mn-lt"/>
                </a:rPr>
                <a:t>Yourself</a:t>
              </a:r>
              <a:endParaRPr lang="zh-CN" altLang="en-US" sz="2000" dirty="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763610" y="408714"/>
            <a:ext cx="4664781" cy="576000"/>
          </a:xfrm>
          <a:prstGeom prst="rect">
            <a:avLst/>
          </a:prstGeom>
          <a:effectLst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dirty="0">
                <a:gradFill>
                  <a:gsLst>
                    <a:gs pos="0">
                      <a:srgbClr val="0070C0"/>
                    </a:gs>
                    <a:gs pos="75000">
                      <a:srgbClr val="00B0F0"/>
                    </a:gs>
                    <a:gs pos="100000">
                      <a:srgbClr val="A3E7FF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演讲内容组织技巧（一）</a:t>
            </a:r>
            <a:endParaRPr lang="zh-CN" altLang="en-US" sz="3200" dirty="0">
              <a:gradFill>
                <a:gsLst>
                  <a:gs pos="0">
                    <a:srgbClr val="0070C0"/>
                  </a:gs>
                  <a:gs pos="75000">
                    <a:srgbClr val="00B0F0"/>
                  </a:gs>
                  <a:gs pos="100000">
                    <a:srgbClr val="A3E7FF"/>
                  </a:gs>
                </a:gsLst>
                <a:lin ang="5400000" scaled="0"/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 flipH="1" flipV="1">
            <a:off x="0" y="0"/>
            <a:ext cx="1418027" cy="1524813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10773973" y="5333187"/>
            <a:ext cx="1418027" cy="1524813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633273" y="1658655"/>
            <a:ext cx="3601336" cy="576000"/>
          </a:xfrm>
          <a:prstGeom prst="rect">
            <a:avLst/>
          </a:prstGeom>
          <a:effectLst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800" dirty="0">
                <a:gradFill>
                  <a:gsLst>
                    <a:gs pos="0">
                      <a:srgbClr val="0070C0"/>
                    </a:gs>
                    <a:gs pos="75000">
                      <a:srgbClr val="00B0F0"/>
                    </a:gs>
                    <a:gs pos="100000">
                      <a:srgbClr val="A3E7FF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Structure</a:t>
            </a:r>
            <a:r>
              <a:rPr lang="zh-CN" altLang="en-US" sz="2800" dirty="0">
                <a:gradFill>
                  <a:gsLst>
                    <a:gs pos="0">
                      <a:srgbClr val="0070C0"/>
                    </a:gs>
                    <a:gs pos="75000">
                      <a:srgbClr val="00B0F0"/>
                    </a:gs>
                    <a:gs pos="100000">
                      <a:srgbClr val="A3E7FF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：结构技巧</a:t>
            </a:r>
            <a:endParaRPr lang="zh-CN" altLang="en-US" sz="2800" dirty="0">
              <a:gradFill>
                <a:gsLst>
                  <a:gs pos="0">
                    <a:srgbClr val="0070C0"/>
                  </a:gs>
                  <a:gs pos="75000">
                    <a:srgbClr val="00B0F0"/>
                  </a:gs>
                  <a:gs pos="100000">
                    <a:srgbClr val="A3E7FF"/>
                  </a:gs>
                </a:gsLst>
                <a:lin ang="5400000" scaled="0"/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838364" y="2858181"/>
            <a:ext cx="2515271" cy="2379921"/>
            <a:chOff x="3314365" y="1381790"/>
            <a:chExt cx="2515271" cy="2379921"/>
          </a:xfrm>
        </p:grpSpPr>
        <p:sp>
          <p:nvSpPr>
            <p:cNvPr id="8" name="流程图: 或者 7"/>
            <p:cNvSpPr/>
            <p:nvPr/>
          </p:nvSpPr>
          <p:spPr>
            <a:xfrm>
              <a:off x="3314365" y="1381790"/>
              <a:ext cx="2515271" cy="2379921"/>
            </a:xfrm>
            <a:prstGeom prst="flowChartOr">
              <a:avLst/>
            </a:prstGeom>
            <a:gradFill flip="none" rotWithShape="1">
              <a:gsLst>
                <a:gs pos="0">
                  <a:srgbClr val="0070C0">
                    <a:tint val="66000"/>
                    <a:satMod val="160000"/>
                  </a:srgbClr>
                </a:gs>
                <a:gs pos="50000">
                  <a:srgbClr val="0070C0">
                    <a:tint val="44500"/>
                    <a:satMod val="160000"/>
                  </a:srgbClr>
                </a:gs>
                <a:gs pos="100000">
                  <a:srgbClr val="0070C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流程图: 或者 8"/>
            <p:cNvSpPr/>
            <p:nvPr/>
          </p:nvSpPr>
          <p:spPr>
            <a:xfrm>
              <a:off x="3497895" y="1499251"/>
              <a:ext cx="2148210" cy="2144999"/>
            </a:xfrm>
            <a:prstGeom prst="flowChartOr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cxnSp>
        <p:nvCxnSpPr>
          <p:cNvPr id="10" name="Elbow Connector 77"/>
          <p:cNvCxnSpPr/>
          <p:nvPr/>
        </p:nvCxnSpPr>
        <p:spPr>
          <a:xfrm flipH="1" flipV="1">
            <a:off x="3762525" y="3330564"/>
            <a:ext cx="1576184" cy="400065"/>
          </a:xfrm>
          <a:prstGeom prst="bentConnector2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4"/>
          <p:cNvGrpSpPr>
            <a:grpSpLocks noChangeAspect="1"/>
          </p:cNvGrpSpPr>
          <p:nvPr/>
        </p:nvGrpSpPr>
        <p:grpSpPr bwMode="auto">
          <a:xfrm>
            <a:off x="6372061" y="3396719"/>
            <a:ext cx="430982" cy="418374"/>
            <a:chOff x="-3408" y="-61"/>
            <a:chExt cx="3350" cy="3252"/>
          </a:xfrm>
          <a:solidFill>
            <a:schemeClr val="bg1"/>
          </a:solidFill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-3408" y="-61"/>
              <a:ext cx="3350" cy="3252"/>
            </a:xfrm>
            <a:custGeom>
              <a:avLst/>
              <a:gdLst>
                <a:gd name="T0" fmla="*/ 6542 w 6980"/>
                <a:gd name="T1" fmla="*/ 1768 h 6773"/>
                <a:gd name="T2" fmla="*/ 5460 w 6980"/>
                <a:gd name="T3" fmla="*/ 1768 h 6773"/>
                <a:gd name="T4" fmla="*/ 5250 w 6980"/>
                <a:gd name="T5" fmla="*/ 1977 h 6773"/>
                <a:gd name="T6" fmla="*/ 5250 w 6980"/>
                <a:gd name="T7" fmla="*/ 0 h 6773"/>
                <a:gd name="T8" fmla="*/ 1806 w 6980"/>
                <a:gd name="T9" fmla="*/ 0 h 6773"/>
                <a:gd name="T10" fmla="*/ 0 w 6980"/>
                <a:gd name="T11" fmla="*/ 1805 h 6773"/>
                <a:gd name="T12" fmla="*/ 0 w 6980"/>
                <a:gd name="T13" fmla="*/ 6773 h 6773"/>
                <a:gd name="T14" fmla="*/ 5249 w 6980"/>
                <a:gd name="T15" fmla="*/ 6773 h 6773"/>
                <a:gd name="T16" fmla="*/ 5249 w 6980"/>
                <a:gd name="T17" fmla="*/ 4140 h 6773"/>
                <a:gd name="T18" fmla="*/ 6541 w 6980"/>
                <a:gd name="T19" fmla="*/ 2849 h 6773"/>
                <a:gd name="T20" fmla="*/ 6542 w 6980"/>
                <a:gd name="T21" fmla="*/ 1768 h 6773"/>
                <a:gd name="T22" fmla="*/ 1742 w 6980"/>
                <a:gd name="T23" fmla="*/ 373 h 6773"/>
                <a:gd name="T24" fmla="*/ 1742 w 6980"/>
                <a:gd name="T25" fmla="*/ 1741 h 6773"/>
                <a:gd name="T26" fmla="*/ 373 w 6980"/>
                <a:gd name="T27" fmla="*/ 1741 h 6773"/>
                <a:gd name="T28" fmla="*/ 1742 w 6980"/>
                <a:gd name="T29" fmla="*/ 373 h 6773"/>
                <a:gd name="T30" fmla="*/ 5030 w 6980"/>
                <a:gd name="T31" fmla="*/ 6554 h 6773"/>
                <a:gd name="T32" fmla="*/ 218 w 6980"/>
                <a:gd name="T33" fmla="*/ 6554 h 6773"/>
                <a:gd name="T34" fmla="*/ 218 w 6980"/>
                <a:gd name="T35" fmla="*/ 1958 h 6773"/>
                <a:gd name="T36" fmla="*/ 1961 w 6980"/>
                <a:gd name="T37" fmla="*/ 1958 h 6773"/>
                <a:gd name="T38" fmla="*/ 1961 w 6980"/>
                <a:gd name="T39" fmla="*/ 218 h 6773"/>
                <a:gd name="T40" fmla="*/ 5030 w 6980"/>
                <a:gd name="T41" fmla="*/ 218 h 6773"/>
                <a:gd name="T42" fmla="*/ 5030 w 6980"/>
                <a:gd name="T43" fmla="*/ 2196 h 6773"/>
                <a:gd name="T44" fmla="*/ 4604 w 6980"/>
                <a:gd name="T45" fmla="*/ 2622 h 6773"/>
                <a:gd name="T46" fmla="*/ 2406 w 6980"/>
                <a:gd name="T47" fmla="*/ 2622 h 6773"/>
                <a:gd name="T48" fmla="*/ 2406 w 6980"/>
                <a:gd name="T49" fmla="*/ 2840 h 6773"/>
                <a:gd name="T50" fmla="*/ 4386 w 6980"/>
                <a:gd name="T51" fmla="*/ 2840 h 6773"/>
                <a:gd name="T52" fmla="*/ 3512 w 6980"/>
                <a:gd name="T53" fmla="*/ 3713 h 6773"/>
                <a:gd name="T54" fmla="*/ 656 w 6980"/>
                <a:gd name="T55" fmla="*/ 3713 h 6773"/>
                <a:gd name="T56" fmla="*/ 656 w 6980"/>
                <a:gd name="T57" fmla="*/ 3933 h 6773"/>
                <a:gd name="T58" fmla="*/ 3292 w 6980"/>
                <a:gd name="T59" fmla="*/ 3933 h 6773"/>
                <a:gd name="T60" fmla="*/ 2417 w 6980"/>
                <a:gd name="T61" fmla="*/ 4806 h 6773"/>
                <a:gd name="T62" fmla="*/ 656 w 6980"/>
                <a:gd name="T63" fmla="*/ 4806 h 6773"/>
                <a:gd name="T64" fmla="*/ 656 w 6980"/>
                <a:gd name="T65" fmla="*/ 5025 h 6773"/>
                <a:gd name="T66" fmla="*/ 2258 w 6980"/>
                <a:gd name="T67" fmla="*/ 5025 h 6773"/>
                <a:gd name="T68" fmla="*/ 2173 w 6980"/>
                <a:gd name="T69" fmla="*/ 6132 h 6773"/>
                <a:gd name="T70" fmla="*/ 3346 w 6980"/>
                <a:gd name="T71" fmla="*/ 6041 h 6773"/>
                <a:gd name="T72" fmla="*/ 5032 w 6980"/>
                <a:gd name="T73" fmla="*/ 4358 h 6773"/>
                <a:gd name="T74" fmla="*/ 5032 w 6980"/>
                <a:gd name="T75" fmla="*/ 6554 h 6773"/>
                <a:gd name="T76" fmla="*/ 5030 w 6980"/>
                <a:gd name="T77" fmla="*/ 6554 h 6773"/>
                <a:gd name="T78" fmla="*/ 2460 w 6980"/>
                <a:gd name="T79" fmla="*/ 5253 h 6773"/>
                <a:gd name="T80" fmla="*/ 3052 w 6980"/>
                <a:gd name="T81" fmla="*/ 5844 h 6773"/>
                <a:gd name="T82" fmla="*/ 2410 w 6980"/>
                <a:gd name="T83" fmla="*/ 5893 h 6773"/>
                <a:gd name="T84" fmla="*/ 2460 w 6980"/>
                <a:gd name="T85" fmla="*/ 5253 h 6773"/>
                <a:gd name="T86" fmla="*/ 3297 w 6980"/>
                <a:gd name="T87" fmla="*/ 5781 h 6773"/>
                <a:gd name="T88" fmla="*/ 2524 w 6980"/>
                <a:gd name="T89" fmla="*/ 5009 h 6773"/>
                <a:gd name="T90" fmla="*/ 5537 w 6980"/>
                <a:gd name="T91" fmla="*/ 2000 h 6773"/>
                <a:gd name="T92" fmla="*/ 6310 w 6980"/>
                <a:gd name="T93" fmla="*/ 2772 h 6773"/>
                <a:gd name="T94" fmla="*/ 3297 w 6980"/>
                <a:gd name="T95" fmla="*/ 5781 h 6773"/>
                <a:gd name="T96" fmla="*/ 6457 w 6980"/>
                <a:gd name="T97" fmla="*/ 2609 h 6773"/>
                <a:gd name="T98" fmla="*/ 5700 w 6980"/>
                <a:gd name="T99" fmla="*/ 1853 h 6773"/>
                <a:gd name="T100" fmla="*/ 6388 w 6980"/>
                <a:gd name="T101" fmla="*/ 1922 h 6773"/>
                <a:gd name="T102" fmla="*/ 6457 w 6980"/>
                <a:gd name="T103" fmla="*/ 2609 h 6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980" h="6773">
                  <a:moveTo>
                    <a:pt x="6542" y="1768"/>
                  </a:moveTo>
                  <a:cubicBezTo>
                    <a:pt x="6109" y="1336"/>
                    <a:pt x="5604" y="1624"/>
                    <a:pt x="5460" y="1768"/>
                  </a:cubicBezTo>
                  <a:lnTo>
                    <a:pt x="5250" y="1977"/>
                  </a:lnTo>
                  <a:lnTo>
                    <a:pt x="5250" y="0"/>
                  </a:lnTo>
                  <a:lnTo>
                    <a:pt x="1806" y="0"/>
                  </a:lnTo>
                  <a:lnTo>
                    <a:pt x="0" y="1805"/>
                  </a:lnTo>
                  <a:lnTo>
                    <a:pt x="0" y="6773"/>
                  </a:lnTo>
                  <a:lnTo>
                    <a:pt x="5249" y="6773"/>
                  </a:lnTo>
                  <a:lnTo>
                    <a:pt x="5249" y="4140"/>
                  </a:lnTo>
                  <a:lnTo>
                    <a:pt x="6541" y="2849"/>
                  </a:lnTo>
                  <a:cubicBezTo>
                    <a:pt x="6686" y="2705"/>
                    <a:pt x="6980" y="2205"/>
                    <a:pt x="6542" y="1768"/>
                  </a:cubicBezTo>
                  <a:close/>
                  <a:moveTo>
                    <a:pt x="1742" y="373"/>
                  </a:moveTo>
                  <a:lnTo>
                    <a:pt x="1742" y="1741"/>
                  </a:lnTo>
                  <a:lnTo>
                    <a:pt x="373" y="1741"/>
                  </a:lnTo>
                  <a:lnTo>
                    <a:pt x="1742" y="373"/>
                  </a:lnTo>
                  <a:close/>
                  <a:moveTo>
                    <a:pt x="5030" y="6554"/>
                  </a:moveTo>
                  <a:lnTo>
                    <a:pt x="218" y="6554"/>
                  </a:lnTo>
                  <a:lnTo>
                    <a:pt x="218" y="1958"/>
                  </a:lnTo>
                  <a:lnTo>
                    <a:pt x="1961" y="1958"/>
                  </a:lnTo>
                  <a:lnTo>
                    <a:pt x="1961" y="218"/>
                  </a:lnTo>
                  <a:lnTo>
                    <a:pt x="5030" y="218"/>
                  </a:lnTo>
                  <a:lnTo>
                    <a:pt x="5030" y="2196"/>
                  </a:lnTo>
                  <a:lnTo>
                    <a:pt x="4604" y="2622"/>
                  </a:lnTo>
                  <a:lnTo>
                    <a:pt x="2406" y="2622"/>
                  </a:lnTo>
                  <a:lnTo>
                    <a:pt x="2406" y="2840"/>
                  </a:lnTo>
                  <a:lnTo>
                    <a:pt x="4386" y="2840"/>
                  </a:lnTo>
                  <a:lnTo>
                    <a:pt x="3512" y="3713"/>
                  </a:lnTo>
                  <a:lnTo>
                    <a:pt x="656" y="3713"/>
                  </a:lnTo>
                  <a:lnTo>
                    <a:pt x="656" y="3933"/>
                  </a:lnTo>
                  <a:lnTo>
                    <a:pt x="3292" y="3933"/>
                  </a:lnTo>
                  <a:lnTo>
                    <a:pt x="2417" y="4806"/>
                  </a:lnTo>
                  <a:lnTo>
                    <a:pt x="656" y="4806"/>
                  </a:lnTo>
                  <a:lnTo>
                    <a:pt x="656" y="5025"/>
                  </a:lnTo>
                  <a:lnTo>
                    <a:pt x="2258" y="5025"/>
                  </a:lnTo>
                  <a:lnTo>
                    <a:pt x="2173" y="6132"/>
                  </a:lnTo>
                  <a:lnTo>
                    <a:pt x="3346" y="6041"/>
                  </a:lnTo>
                  <a:lnTo>
                    <a:pt x="5032" y="4358"/>
                  </a:lnTo>
                  <a:lnTo>
                    <a:pt x="5032" y="6554"/>
                  </a:lnTo>
                  <a:lnTo>
                    <a:pt x="5030" y="6554"/>
                  </a:lnTo>
                  <a:close/>
                  <a:moveTo>
                    <a:pt x="2460" y="5253"/>
                  </a:moveTo>
                  <a:lnTo>
                    <a:pt x="3052" y="5844"/>
                  </a:lnTo>
                  <a:lnTo>
                    <a:pt x="2410" y="5893"/>
                  </a:lnTo>
                  <a:lnTo>
                    <a:pt x="2460" y="5253"/>
                  </a:lnTo>
                  <a:close/>
                  <a:moveTo>
                    <a:pt x="3297" y="5781"/>
                  </a:moveTo>
                  <a:lnTo>
                    <a:pt x="2524" y="5009"/>
                  </a:lnTo>
                  <a:lnTo>
                    <a:pt x="5537" y="2000"/>
                  </a:lnTo>
                  <a:lnTo>
                    <a:pt x="6310" y="2772"/>
                  </a:lnTo>
                  <a:lnTo>
                    <a:pt x="3297" y="5781"/>
                  </a:lnTo>
                  <a:close/>
                  <a:moveTo>
                    <a:pt x="6457" y="2609"/>
                  </a:moveTo>
                  <a:lnTo>
                    <a:pt x="5700" y="1853"/>
                  </a:lnTo>
                  <a:cubicBezTo>
                    <a:pt x="5785" y="1797"/>
                    <a:pt x="6116" y="1650"/>
                    <a:pt x="6388" y="1922"/>
                  </a:cubicBezTo>
                  <a:cubicBezTo>
                    <a:pt x="6670" y="2204"/>
                    <a:pt x="6516" y="2521"/>
                    <a:pt x="6457" y="260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th-TH" sz="1015">
                <a:cs typeface="+mn-ea"/>
                <a:sym typeface="+mn-lt"/>
              </a:endParaRPr>
            </a:p>
          </p:txBody>
        </p:sp>
        <p:sp>
          <p:nvSpPr>
            <p:cNvPr id="13" name="Freeform 6"/>
            <p:cNvSpPr/>
            <p:nvPr/>
          </p:nvSpPr>
          <p:spPr bwMode="auto">
            <a:xfrm>
              <a:off x="-1974" y="1121"/>
              <a:ext cx="1372" cy="1371"/>
            </a:xfrm>
            <a:custGeom>
              <a:avLst/>
              <a:gdLst>
                <a:gd name="T0" fmla="*/ 154 w 2858"/>
                <a:gd name="T1" fmla="*/ 2855 h 2855"/>
                <a:gd name="T2" fmla="*/ 2858 w 2858"/>
                <a:gd name="T3" fmla="*/ 155 h 2855"/>
                <a:gd name="T4" fmla="*/ 2704 w 2858"/>
                <a:gd name="T5" fmla="*/ 0 h 2855"/>
                <a:gd name="T6" fmla="*/ 0 w 2858"/>
                <a:gd name="T7" fmla="*/ 2700 h 2855"/>
                <a:gd name="T8" fmla="*/ 154 w 2858"/>
                <a:gd name="T9" fmla="*/ 2855 h 2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58" h="2855">
                  <a:moveTo>
                    <a:pt x="154" y="2855"/>
                  </a:moveTo>
                  <a:lnTo>
                    <a:pt x="2858" y="155"/>
                  </a:lnTo>
                  <a:lnTo>
                    <a:pt x="2704" y="0"/>
                  </a:lnTo>
                  <a:lnTo>
                    <a:pt x="0" y="2700"/>
                  </a:lnTo>
                  <a:lnTo>
                    <a:pt x="154" y="285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th-TH" sz="1015">
                <a:cs typeface="+mn-ea"/>
                <a:sym typeface="+mn-lt"/>
              </a:endParaRPr>
            </a:p>
          </p:txBody>
        </p:sp>
        <p:sp>
          <p:nvSpPr>
            <p:cNvPr id="14" name="Rectangle 7"/>
            <p:cNvSpPr>
              <a:spLocks noChangeArrowheads="1"/>
            </p:cNvSpPr>
            <p:nvPr/>
          </p:nvSpPr>
          <p:spPr bwMode="auto">
            <a:xfrm>
              <a:off x="-2253" y="254"/>
              <a:ext cx="1050" cy="10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th-TH" sz="1015">
                <a:cs typeface="+mn-ea"/>
                <a:sym typeface="+mn-lt"/>
              </a:endParaRPr>
            </a:p>
          </p:txBody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-2253" y="725"/>
              <a:ext cx="1050" cy="106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th-TH" sz="1015">
                <a:cs typeface="+mn-ea"/>
                <a:sym typeface="+mn-lt"/>
              </a:endParaRPr>
            </a:p>
          </p:txBody>
        </p:sp>
        <p:sp>
          <p:nvSpPr>
            <p:cNvPr id="16" name="Rectangle 9"/>
            <p:cNvSpPr>
              <a:spLocks noChangeArrowheads="1"/>
            </p:cNvSpPr>
            <p:nvPr/>
          </p:nvSpPr>
          <p:spPr bwMode="auto">
            <a:xfrm>
              <a:off x="-3093" y="2771"/>
              <a:ext cx="105" cy="10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th-TH" sz="1015">
                <a:cs typeface="+mn-ea"/>
                <a:sym typeface="+mn-lt"/>
              </a:endParaRPr>
            </a:p>
          </p:txBody>
        </p:sp>
        <p:sp>
          <p:nvSpPr>
            <p:cNvPr id="17" name="Rectangle 10"/>
            <p:cNvSpPr>
              <a:spLocks noChangeArrowheads="1"/>
            </p:cNvSpPr>
            <p:nvPr/>
          </p:nvSpPr>
          <p:spPr bwMode="auto">
            <a:xfrm>
              <a:off x="-2883" y="2771"/>
              <a:ext cx="105" cy="10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th-TH" sz="1015">
                <a:cs typeface="+mn-ea"/>
                <a:sym typeface="+mn-lt"/>
              </a:endParaRPr>
            </a:p>
          </p:txBody>
        </p:sp>
        <p:sp>
          <p:nvSpPr>
            <p:cNvPr id="18" name="Rectangle 11"/>
            <p:cNvSpPr>
              <a:spLocks noChangeArrowheads="1"/>
            </p:cNvSpPr>
            <p:nvPr/>
          </p:nvSpPr>
          <p:spPr bwMode="auto">
            <a:xfrm>
              <a:off x="-2674" y="2771"/>
              <a:ext cx="105" cy="10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th-TH" sz="1015">
                <a:cs typeface="+mn-ea"/>
                <a:sym typeface="+mn-lt"/>
              </a:endParaRPr>
            </a:p>
          </p:txBody>
        </p:sp>
      </p:grpSp>
      <p:grpSp>
        <p:nvGrpSpPr>
          <p:cNvPr id="19" name="Group 14"/>
          <p:cNvGrpSpPr>
            <a:grpSpLocks noChangeAspect="1"/>
          </p:cNvGrpSpPr>
          <p:nvPr/>
        </p:nvGrpSpPr>
        <p:grpSpPr bwMode="auto">
          <a:xfrm>
            <a:off x="5470119" y="3431052"/>
            <a:ext cx="445214" cy="445347"/>
            <a:chOff x="1249" y="121"/>
            <a:chExt cx="3329" cy="3330"/>
          </a:xfrm>
          <a:solidFill>
            <a:schemeClr val="bg1"/>
          </a:solidFill>
        </p:grpSpPr>
        <p:sp>
          <p:nvSpPr>
            <p:cNvPr id="20" name="Freeform 15"/>
            <p:cNvSpPr>
              <a:spLocks noEditPoints="1"/>
            </p:cNvSpPr>
            <p:nvPr/>
          </p:nvSpPr>
          <p:spPr bwMode="auto">
            <a:xfrm>
              <a:off x="1564" y="436"/>
              <a:ext cx="1785" cy="1787"/>
            </a:xfrm>
            <a:custGeom>
              <a:avLst/>
              <a:gdLst>
                <a:gd name="T0" fmla="*/ 1860 w 3720"/>
                <a:gd name="T1" fmla="*/ 0 h 3723"/>
                <a:gd name="T2" fmla="*/ 0 w 3720"/>
                <a:gd name="T3" fmla="*/ 1861 h 3723"/>
                <a:gd name="T4" fmla="*/ 1860 w 3720"/>
                <a:gd name="T5" fmla="*/ 3723 h 3723"/>
                <a:gd name="T6" fmla="*/ 3720 w 3720"/>
                <a:gd name="T7" fmla="*/ 1861 h 3723"/>
                <a:gd name="T8" fmla="*/ 1860 w 3720"/>
                <a:gd name="T9" fmla="*/ 0 h 3723"/>
                <a:gd name="T10" fmla="*/ 2736 w 3720"/>
                <a:gd name="T11" fmla="*/ 3249 h 3723"/>
                <a:gd name="T12" fmla="*/ 2517 w 3720"/>
                <a:gd name="T13" fmla="*/ 3367 h 3723"/>
                <a:gd name="T14" fmla="*/ 2517 w 3720"/>
                <a:gd name="T15" fmla="*/ 2957 h 3723"/>
                <a:gd name="T16" fmla="*/ 2298 w 3720"/>
                <a:gd name="T17" fmla="*/ 2957 h 3723"/>
                <a:gd name="T18" fmla="*/ 2298 w 3720"/>
                <a:gd name="T19" fmla="*/ 3444 h 3723"/>
                <a:gd name="T20" fmla="*/ 1861 w 3720"/>
                <a:gd name="T21" fmla="*/ 3505 h 3723"/>
                <a:gd name="T22" fmla="*/ 1424 w 3720"/>
                <a:gd name="T23" fmla="*/ 3444 h 3723"/>
                <a:gd name="T24" fmla="*/ 1424 w 3720"/>
                <a:gd name="T25" fmla="*/ 2957 h 3723"/>
                <a:gd name="T26" fmla="*/ 1205 w 3720"/>
                <a:gd name="T27" fmla="*/ 2957 h 3723"/>
                <a:gd name="T28" fmla="*/ 1205 w 3720"/>
                <a:gd name="T29" fmla="*/ 3367 h 3723"/>
                <a:gd name="T30" fmla="*/ 986 w 3720"/>
                <a:gd name="T31" fmla="*/ 3249 h 3723"/>
                <a:gd name="T32" fmla="*/ 986 w 3720"/>
                <a:gd name="T33" fmla="*/ 2739 h 3723"/>
                <a:gd name="T34" fmla="*/ 1321 w 3720"/>
                <a:gd name="T35" fmla="*/ 2235 h 3723"/>
                <a:gd name="T36" fmla="*/ 1861 w 3720"/>
                <a:gd name="T37" fmla="*/ 3045 h 3723"/>
                <a:gd name="T38" fmla="*/ 2401 w 3720"/>
                <a:gd name="T39" fmla="*/ 2235 h 3723"/>
                <a:gd name="T40" fmla="*/ 2736 w 3720"/>
                <a:gd name="T41" fmla="*/ 2739 h 3723"/>
                <a:gd name="T42" fmla="*/ 2736 w 3720"/>
                <a:gd name="T43" fmla="*/ 3249 h 3723"/>
                <a:gd name="T44" fmla="*/ 2954 w 3720"/>
                <a:gd name="T45" fmla="*/ 3083 h 3723"/>
                <a:gd name="T46" fmla="*/ 2954 w 3720"/>
                <a:gd name="T47" fmla="*/ 2737 h 3723"/>
                <a:gd name="T48" fmla="*/ 2308 w 3720"/>
                <a:gd name="T49" fmla="*/ 1977 h 3723"/>
                <a:gd name="T50" fmla="*/ 1860 w 3720"/>
                <a:gd name="T51" fmla="*/ 2651 h 3723"/>
                <a:gd name="T52" fmla="*/ 1412 w 3720"/>
                <a:gd name="T53" fmla="*/ 1977 h 3723"/>
                <a:gd name="T54" fmla="*/ 765 w 3720"/>
                <a:gd name="T55" fmla="*/ 2737 h 3723"/>
                <a:gd name="T56" fmla="*/ 765 w 3720"/>
                <a:gd name="T57" fmla="*/ 3083 h 3723"/>
                <a:gd name="T58" fmla="*/ 218 w 3720"/>
                <a:gd name="T59" fmla="*/ 1861 h 3723"/>
                <a:gd name="T60" fmla="*/ 1860 w 3720"/>
                <a:gd name="T61" fmla="*/ 219 h 3723"/>
                <a:gd name="T62" fmla="*/ 3501 w 3720"/>
                <a:gd name="T63" fmla="*/ 1861 h 3723"/>
                <a:gd name="T64" fmla="*/ 2954 w 3720"/>
                <a:gd name="T65" fmla="*/ 3083 h 3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720" h="3723">
                  <a:moveTo>
                    <a:pt x="1860" y="0"/>
                  </a:moveTo>
                  <a:cubicBezTo>
                    <a:pt x="834" y="0"/>
                    <a:pt x="0" y="835"/>
                    <a:pt x="0" y="1861"/>
                  </a:cubicBezTo>
                  <a:cubicBezTo>
                    <a:pt x="0" y="2888"/>
                    <a:pt x="834" y="3723"/>
                    <a:pt x="1860" y="3723"/>
                  </a:cubicBezTo>
                  <a:cubicBezTo>
                    <a:pt x="2885" y="3723"/>
                    <a:pt x="3720" y="2888"/>
                    <a:pt x="3720" y="1861"/>
                  </a:cubicBezTo>
                  <a:cubicBezTo>
                    <a:pt x="3720" y="835"/>
                    <a:pt x="2885" y="0"/>
                    <a:pt x="1860" y="0"/>
                  </a:cubicBezTo>
                  <a:close/>
                  <a:moveTo>
                    <a:pt x="2736" y="3249"/>
                  </a:moveTo>
                  <a:cubicBezTo>
                    <a:pt x="2666" y="3293"/>
                    <a:pt x="2593" y="3333"/>
                    <a:pt x="2517" y="3367"/>
                  </a:cubicBezTo>
                  <a:lnTo>
                    <a:pt x="2517" y="2957"/>
                  </a:lnTo>
                  <a:lnTo>
                    <a:pt x="2298" y="2957"/>
                  </a:lnTo>
                  <a:lnTo>
                    <a:pt x="2298" y="3444"/>
                  </a:lnTo>
                  <a:cubicBezTo>
                    <a:pt x="2158" y="3483"/>
                    <a:pt x="2013" y="3505"/>
                    <a:pt x="1861" y="3505"/>
                  </a:cubicBezTo>
                  <a:cubicBezTo>
                    <a:pt x="1709" y="3505"/>
                    <a:pt x="1562" y="3483"/>
                    <a:pt x="1424" y="3444"/>
                  </a:cubicBezTo>
                  <a:lnTo>
                    <a:pt x="1424" y="2957"/>
                  </a:lnTo>
                  <a:lnTo>
                    <a:pt x="1205" y="2957"/>
                  </a:lnTo>
                  <a:lnTo>
                    <a:pt x="1205" y="3367"/>
                  </a:lnTo>
                  <a:cubicBezTo>
                    <a:pt x="1129" y="3333"/>
                    <a:pt x="1056" y="3293"/>
                    <a:pt x="986" y="3249"/>
                  </a:cubicBezTo>
                  <a:lnTo>
                    <a:pt x="986" y="2739"/>
                  </a:lnTo>
                  <a:cubicBezTo>
                    <a:pt x="986" y="2516"/>
                    <a:pt x="1121" y="2319"/>
                    <a:pt x="1321" y="2235"/>
                  </a:cubicBezTo>
                  <a:lnTo>
                    <a:pt x="1861" y="3045"/>
                  </a:lnTo>
                  <a:lnTo>
                    <a:pt x="2401" y="2235"/>
                  </a:lnTo>
                  <a:cubicBezTo>
                    <a:pt x="2601" y="2319"/>
                    <a:pt x="2736" y="2516"/>
                    <a:pt x="2736" y="2739"/>
                  </a:cubicBezTo>
                  <a:lnTo>
                    <a:pt x="2736" y="3249"/>
                  </a:lnTo>
                  <a:close/>
                  <a:moveTo>
                    <a:pt x="2954" y="3083"/>
                  </a:moveTo>
                  <a:lnTo>
                    <a:pt x="2954" y="2737"/>
                  </a:lnTo>
                  <a:cubicBezTo>
                    <a:pt x="2954" y="2101"/>
                    <a:pt x="2308" y="1977"/>
                    <a:pt x="2308" y="1977"/>
                  </a:cubicBezTo>
                  <a:lnTo>
                    <a:pt x="1860" y="2651"/>
                  </a:lnTo>
                  <a:lnTo>
                    <a:pt x="1412" y="1977"/>
                  </a:lnTo>
                  <a:cubicBezTo>
                    <a:pt x="1412" y="1977"/>
                    <a:pt x="765" y="2119"/>
                    <a:pt x="765" y="2737"/>
                  </a:cubicBezTo>
                  <a:lnTo>
                    <a:pt x="765" y="3083"/>
                  </a:lnTo>
                  <a:cubicBezTo>
                    <a:pt x="430" y="2781"/>
                    <a:pt x="218" y="2347"/>
                    <a:pt x="218" y="1861"/>
                  </a:cubicBezTo>
                  <a:cubicBezTo>
                    <a:pt x="218" y="956"/>
                    <a:pt x="954" y="219"/>
                    <a:pt x="1860" y="219"/>
                  </a:cubicBezTo>
                  <a:cubicBezTo>
                    <a:pt x="2765" y="219"/>
                    <a:pt x="3501" y="956"/>
                    <a:pt x="3501" y="1861"/>
                  </a:cubicBezTo>
                  <a:cubicBezTo>
                    <a:pt x="3501" y="2347"/>
                    <a:pt x="3289" y="2781"/>
                    <a:pt x="2954" y="308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th-TH" sz="1015">
                <a:cs typeface="+mn-ea"/>
                <a:sym typeface="+mn-lt"/>
              </a:endParaRPr>
            </a:p>
          </p:txBody>
        </p:sp>
        <p:sp>
          <p:nvSpPr>
            <p:cNvPr id="21" name="Freeform 16"/>
            <p:cNvSpPr>
              <a:spLocks noEditPoints="1"/>
            </p:cNvSpPr>
            <p:nvPr/>
          </p:nvSpPr>
          <p:spPr bwMode="auto">
            <a:xfrm>
              <a:off x="1249" y="121"/>
              <a:ext cx="3329" cy="3330"/>
            </a:xfrm>
            <a:custGeom>
              <a:avLst/>
              <a:gdLst>
                <a:gd name="T0" fmla="*/ 6586 w 6936"/>
                <a:gd name="T1" fmla="*/ 5656 h 6937"/>
                <a:gd name="T2" fmla="*/ 5036 w 6936"/>
                <a:gd name="T3" fmla="*/ 4104 h 6937"/>
                <a:gd name="T4" fmla="*/ 4881 w 6936"/>
                <a:gd name="T5" fmla="*/ 4258 h 6937"/>
                <a:gd name="T6" fmla="*/ 4580 w 6936"/>
                <a:gd name="T7" fmla="*/ 3957 h 6937"/>
                <a:gd name="T8" fmla="*/ 5032 w 6936"/>
                <a:gd name="T9" fmla="*/ 2520 h 6937"/>
                <a:gd name="T10" fmla="*/ 2516 w 6936"/>
                <a:gd name="T11" fmla="*/ 0 h 6937"/>
                <a:gd name="T12" fmla="*/ 0 w 6936"/>
                <a:gd name="T13" fmla="*/ 2518 h 6937"/>
                <a:gd name="T14" fmla="*/ 2516 w 6936"/>
                <a:gd name="T15" fmla="*/ 5037 h 6937"/>
                <a:gd name="T16" fmla="*/ 3962 w 6936"/>
                <a:gd name="T17" fmla="*/ 4577 h 6937"/>
                <a:gd name="T18" fmla="*/ 4262 w 6936"/>
                <a:gd name="T19" fmla="*/ 4877 h 6937"/>
                <a:gd name="T20" fmla="*/ 4108 w 6936"/>
                <a:gd name="T21" fmla="*/ 5032 h 6937"/>
                <a:gd name="T22" fmla="*/ 5657 w 6936"/>
                <a:gd name="T23" fmla="*/ 6584 h 6937"/>
                <a:gd name="T24" fmla="*/ 6585 w 6936"/>
                <a:gd name="T25" fmla="*/ 6584 h 6937"/>
                <a:gd name="T26" fmla="*/ 6586 w 6936"/>
                <a:gd name="T27" fmla="*/ 5656 h 6937"/>
                <a:gd name="T28" fmla="*/ 2516 w 6936"/>
                <a:gd name="T29" fmla="*/ 4818 h 6937"/>
                <a:gd name="T30" fmla="*/ 218 w 6936"/>
                <a:gd name="T31" fmla="*/ 2518 h 6937"/>
                <a:gd name="T32" fmla="*/ 2516 w 6936"/>
                <a:gd name="T33" fmla="*/ 218 h 6937"/>
                <a:gd name="T34" fmla="*/ 4813 w 6936"/>
                <a:gd name="T35" fmla="*/ 2518 h 6937"/>
                <a:gd name="T36" fmla="*/ 2516 w 6936"/>
                <a:gd name="T37" fmla="*/ 4818 h 6937"/>
                <a:gd name="T38" fmla="*/ 4137 w 6936"/>
                <a:gd name="T39" fmla="*/ 4442 h 6937"/>
                <a:gd name="T40" fmla="*/ 4446 w 6936"/>
                <a:gd name="T41" fmla="*/ 4132 h 6937"/>
                <a:gd name="T42" fmla="*/ 4726 w 6936"/>
                <a:gd name="T43" fmla="*/ 4413 h 6937"/>
                <a:gd name="T44" fmla="*/ 4417 w 6936"/>
                <a:gd name="T45" fmla="*/ 4722 h 6937"/>
                <a:gd name="T46" fmla="*/ 4137 w 6936"/>
                <a:gd name="T47" fmla="*/ 4442 h 6937"/>
                <a:gd name="T48" fmla="*/ 4417 w 6936"/>
                <a:gd name="T49" fmla="*/ 5033 h 6937"/>
                <a:gd name="T50" fmla="*/ 5036 w 6936"/>
                <a:gd name="T51" fmla="*/ 4413 h 6937"/>
                <a:gd name="T52" fmla="*/ 6353 w 6936"/>
                <a:gd name="T53" fmla="*/ 5733 h 6937"/>
                <a:gd name="T54" fmla="*/ 5734 w 6936"/>
                <a:gd name="T55" fmla="*/ 6353 h 6937"/>
                <a:gd name="T56" fmla="*/ 4417 w 6936"/>
                <a:gd name="T57" fmla="*/ 5033 h 6937"/>
                <a:gd name="T58" fmla="*/ 6432 w 6936"/>
                <a:gd name="T59" fmla="*/ 6430 h 6937"/>
                <a:gd name="T60" fmla="*/ 5901 w 6936"/>
                <a:gd name="T61" fmla="*/ 6497 h 6937"/>
                <a:gd name="T62" fmla="*/ 6498 w 6936"/>
                <a:gd name="T63" fmla="*/ 5900 h 6937"/>
                <a:gd name="T64" fmla="*/ 6432 w 6936"/>
                <a:gd name="T65" fmla="*/ 6430 h 6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36" h="6937">
                  <a:moveTo>
                    <a:pt x="6586" y="5656"/>
                  </a:moveTo>
                  <a:lnTo>
                    <a:pt x="5036" y="4104"/>
                  </a:lnTo>
                  <a:lnTo>
                    <a:pt x="4881" y="4258"/>
                  </a:lnTo>
                  <a:lnTo>
                    <a:pt x="4580" y="3957"/>
                  </a:lnTo>
                  <a:cubicBezTo>
                    <a:pt x="4864" y="3549"/>
                    <a:pt x="5032" y="3053"/>
                    <a:pt x="5032" y="2520"/>
                  </a:cubicBezTo>
                  <a:cubicBezTo>
                    <a:pt x="5032" y="1130"/>
                    <a:pt x="3904" y="0"/>
                    <a:pt x="2516" y="0"/>
                  </a:cubicBezTo>
                  <a:cubicBezTo>
                    <a:pt x="1129" y="0"/>
                    <a:pt x="0" y="1130"/>
                    <a:pt x="0" y="2518"/>
                  </a:cubicBezTo>
                  <a:cubicBezTo>
                    <a:pt x="0" y="3906"/>
                    <a:pt x="1129" y="5037"/>
                    <a:pt x="2516" y="5037"/>
                  </a:cubicBezTo>
                  <a:cubicBezTo>
                    <a:pt x="3054" y="5037"/>
                    <a:pt x="3553" y="4866"/>
                    <a:pt x="3962" y="4577"/>
                  </a:cubicBezTo>
                  <a:lnTo>
                    <a:pt x="4262" y="4877"/>
                  </a:lnTo>
                  <a:lnTo>
                    <a:pt x="4108" y="5032"/>
                  </a:lnTo>
                  <a:lnTo>
                    <a:pt x="5657" y="6584"/>
                  </a:lnTo>
                  <a:cubicBezTo>
                    <a:pt x="5781" y="6708"/>
                    <a:pt x="6232" y="6937"/>
                    <a:pt x="6585" y="6584"/>
                  </a:cubicBezTo>
                  <a:cubicBezTo>
                    <a:pt x="6936" y="6234"/>
                    <a:pt x="6710" y="5780"/>
                    <a:pt x="6586" y="5656"/>
                  </a:cubicBezTo>
                  <a:close/>
                  <a:moveTo>
                    <a:pt x="2516" y="4818"/>
                  </a:moveTo>
                  <a:cubicBezTo>
                    <a:pt x="1249" y="4818"/>
                    <a:pt x="218" y="3786"/>
                    <a:pt x="218" y="2518"/>
                  </a:cubicBezTo>
                  <a:cubicBezTo>
                    <a:pt x="218" y="1250"/>
                    <a:pt x="1249" y="218"/>
                    <a:pt x="2516" y="218"/>
                  </a:cubicBezTo>
                  <a:cubicBezTo>
                    <a:pt x="3782" y="218"/>
                    <a:pt x="4813" y="1250"/>
                    <a:pt x="4813" y="2518"/>
                  </a:cubicBezTo>
                  <a:cubicBezTo>
                    <a:pt x="4813" y="3786"/>
                    <a:pt x="3782" y="4818"/>
                    <a:pt x="2516" y="4818"/>
                  </a:cubicBezTo>
                  <a:close/>
                  <a:moveTo>
                    <a:pt x="4137" y="4442"/>
                  </a:moveTo>
                  <a:cubicBezTo>
                    <a:pt x="4249" y="4348"/>
                    <a:pt x="4352" y="4244"/>
                    <a:pt x="4446" y="4132"/>
                  </a:cubicBezTo>
                  <a:lnTo>
                    <a:pt x="4726" y="4413"/>
                  </a:lnTo>
                  <a:lnTo>
                    <a:pt x="4417" y="4722"/>
                  </a:lnTo>
                  <a:lnTo>
                    <a:pt x="4137" y="4442"/>
                  </a:lnTo>
                  <a:close/>
                  <a:moveTo>
                    <a:pt x="4417" y="5033"/>
                  </a:moveTo>
                  <a:lnTo>
                    <a:pt x="5036" y="4413"/>
                  </a:lnTo>
                  <a:lnTo>
                    <a:pt x="6353" y="5733"/>
                  </a:lnTo>
                  <a:lnTo>
                    <a:pt x="5734" y="6353"/>
                  </a:lnTo>
                  <a:lnTo>
                    <a:pt x="4417" y="5033"/>
                  </a:lnTo>
                  <a:close/>
                  <a:moveTo>
                    <a:pt x="6432" y="6430"/>
                  </a:moveTo>
                  <a:cubicBezTo>
                    <a:pt x="6204" y="6660"/>
                    <a:pt x="5968" y="6536"/>
                    <a:pt x="5901" y="6497"/>
                  </a:cubicBezTo>
                  <a:lnTo>
                    <a:pt x="6498" y="5900"/>
                  </a:lnTo>
                  <a:cubicBezTo>
                    <a:pt x="6537" y="5965"/>
                    <a:pt x="6646" y="6214"/>
                    <a:pt x="6432" y="643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th-TH" sz="1015">
                <a:cs typeface="+mn-ea"/>
                <a:sym typeface="+mn-lt"/>
              </a:endParaRPr>
            </a:p>
          </p:txBody>
        </p:sp>
        <p:sp>
          <p:nvSpPr>
            <p:cNvPr id="22" name="Freeform 17"/>
            <p:cNvSpPr>
              <a:spLocks noEditPoints="1"/>
            </p:cNvSpPr>
            <p:nvPr/>
          </p:nvSpPr>
          <p:spPr bwMode="auto">
            <a:xfrm>
              <a:off x="2142" y="752"/>
              <a:ext cx="630" cy="631"/>
            </a:xfrm>
            <a:custGeom>
              <a:avLst/>
              <a:gdLst>
                <a:gd name="T0" fmla="*/ 656 w 1312"/>
                <a:gd name="T1" fmla="*/ 0 h 1315"/>
                <a:gd name="T2" fmla="*/ 0 w 1312"/>
                <a:gd name="T3" fmla="*/ 658 h 1315"/>
                <a:gd name="T4" fmla="*/ 656 w 1312"/>
                <a:gd name="T5" fmla="*/ 1315 h 1315"/>
                <a:gd name="T6" fmla="*/ 1312 w 1312"/>
                <a:gd name="T7" fmla="*/ 658 h 1315"/>
                <a:gd name="T8" fmla="*/ 656 w 1312"/>
                <a:gd name="T9" fmla="*/ 0 h 1315"/>
                <a:gd name="T10" fmla="*/ 656 w 1312"/>
                <a:gd name="T11" fmla="*/ 1095 h 1315"/>
                <a:gd name="T12" fmla="*/ 218 w 1312"/>
                <a:gd name="T13" fmla="*/ 656 h 1315"/>
                <a:gd name="T14" fmla="*/ 656 w 1312"/>
                <a:gd name="T15" fmla="*/ 218 h 1315"/>
                <a:gd name="T16" fmla="*/ 1093 w 1312"/>
                <a:gd name="T17" fmla="*/ 656 h 1315"/>
                <a:gd name="T18" fmla="*/ 656 w 1312"/>
                <a:gd name="T19" fmla="*/ 1095 h 1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12" h="1315">
                  <a:moveTo>
                    <a:pt x="656" y="0"/>
                  </a:moveTo>
                  <a:cubicBezTo>
                    <a:pt x="294" y="0"/>
                    <a:pt x="0" y="295"/>
                    <a:pt x="0" y="658"/>
                  </a:cubicBezTo>
                  <a:cubicBezTo>
                    <a:pt x="0" y="1020"/>
                    <a:pt x="294" y="1315"/>
                    <a:pt x="656" y="1315"/>
                  </a:cubicBezTo>
                  <a:cubicBezTo>
                    <a:pt x="1017" y="1315"/>
                    <a:pt x="1312" y="1020"/>
                    <a:pt x="1312" y="658"/>
                  </a:cubicBezTo>
                  <a:cubicBezTo>
                    <a:pt x="1312" y="295"/>
                    <a:pt x="1018" y="0"/>
                    <a:pt x="656" y="0"/>
                  </a:cubicBezTo>
                  <a:close/>
                  <a:moveTo>
                    <a:pt x="656" y="1095"/>
                  </a:moveTo>
                  <a:cubicBezTo>
                    <a:pt x="414" y="1095"/>
                    <a:pt x="218" y="899"/>
                    <a:pt x="218" y="656"/>
                  </a:cubicBezTo>
                  <a:cubicBezTo>
                    <a:pt x="218" y="415"/>
                    <a:pt x="414" y="218"/>
                    <a:pt x="656" y="218"/>
                  </a:cubicBezTo>
                  <a:cubicBezTo>
                    <a:pt x="897" y="218"/>
                    <a:pt x="1093" y="414"/>
                    <a:pt x="1093" y="656"/>
                  </a:cubicBezTo>
                  <a:cubicBezTo>
                    <a:pt x="1093" y="899"/>
                    <a:pt x="897" y="1095"/>
                    <a:pt x="656" y="109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th-TH" sz="1015">
                <a:cs typeface="+mn-ea"/>
                <a:sym typeface="+mn-lt"/>
              </a:endParaRPr>
            </a:p>
          </p:txBody>
        </p:sp>
      </p:grpSp>
      <p:grpSp>
        <p:nvGrpSpPr>
          <p:cNvPr id="23" name="Group 20"/>
          <p:cNvGrpSpPr>
            <a:grpSpLocks noChangeAspect="1"/>
          </p:cNvGrpSpPr>
          <p:nvPr/>
        </p:nvGrpSpPr>
        <p:grpSpPr bwMode="auto">
          <a:xfrm>
            <a:off x="5480917" y="4279387"/>
            <a:ext cx="442721" cy="442858"/>
            <a:chOff x="3275" y="-1042"/>
            <a:chExt cx="3251" cy="3252"/>
          </a:xfrm>
          <a:solidFill>
            <a:schemeClr val="bg1"/>
          </a:solidFill>
        </p:grpSpPr>
        <p:sp>
          <p:nvSpPr>
            <p:cNvPr id="24" name="Freeform 21"/>
            <p:cNvSpPr>
              <a:spLocks noEditPoints="1"/>
            </p:cNvSpPr>
            <p:nvPr/>
          </p:nvSpPr>
          <p:spPr bwMode="auto">
            <a:xfrm>
              <a:off x="3275" y="-1042"/>
              <a:ext cx="3251" cy="3252"/>
            </a:xfrm>
            <a:custGeom>
              <a:avLst/>
              <a:gdLst>
                <a:gd name="T0" fmla="*/ 6773 w 6773"/>
                <a:gd name="T1" fmla="*/ 2529 h 6773"/>
                <a:gd name="T2" fmla="*/ 6108 w 6773"/>
                <a:gd name="T3" fmla="*/ 1989 h 6773"/>
                <a:gd name="T4" fmla="*/ 5174 w 6773"/>
                <a:gd name="T5" fmla="*/ 386 h 6773"/>
                <a:gd name="T6" fmla="*/ 4322 w 6773"/>
                <a:gd name="T7" fmla="*/ 474 h 6773"/>
                <a:gd name="T8" fmla="*/ 2529 w 6773"/>
                <a:gd name="T9" fmla="*/ 0 h 6773"/>
                <a:gd name="T10" fmla="*/ 1989 w 6773"/>
                <a:gd name="T11" fmla="*/ 665 h 6773"/>
                <a:gd name="T12" fmla="*/ 386 w 6773"/>
                <a:gd name="T13" fmla="*/ 1598 h 6773"/>
                <a:gd name="T14" fmla="*/ 474 w 6773"/>
                <a:gd name="T15" fmla="*/ 2450 h 6773"/>
                <a:gd name="T16" fmla="*/ 0 w 6773"/>
                <a:gd name="T17" fmla="*/ 4244 h 6773"/>
                <a:gd name="T18" fmla="*/ 665 w 6773"/>
                <a:gd name="T19" fmla="*/ 4784 h 6773"/>
                <a:gd name="T20" fmla="*/ 1598 w 6773"/>
                <a:gd name="T21" fmla="*/ 6386 h 6773"/>
                <a:gd name="T22" fmla="*/ 2450 w 6773"/>
                <a:gd name="T23" fmla="*/ 6298 h 6773"/>
                <a:gd name="T24" fmla="*/ 4244 w 6773"/>
                <a:gd name="T25" fmla="*/ 6773 h 6773"/>
                <a:gd name="T26" fmla="*/ 4784 w 6773"/>
                <a:gd name="T27" fmla="*/ 6108 h 6773"/>
                <a:gd name="T28" fmla="*/ 6386 w 6773"/>
                <a:gd name="T29" fmla="*/ 5174 h 6773"/>
                <a:gd name="T30" fmla="*/ 6298 w 6773"/>
                <a:gd name="T31" fmla="*/ 4322 h 6773"/>
                <a:gd name="T32" fmla="*/ 5852 w 6773"/>
                <a:gd name="T33" fmla="*/ 4801 h 6773"/>
                <a:gd name="T34" fmla="*/ 5152 w 6773"/>
                <a:gd name="T35" fmla="*/ 6102 h 6773"/>
                <a:gd name="T36" fmla="*/ 4130 w 6773"/>
                <a:gd name="T37" fmla="*/ 6129 h 6773"/>
                <a:gd name="T38" fmla="*/ 2714 w 6773"/>
                <a:gd name="T39" fmla="*/ 6554 h 6773"/>
                <a:gd name="T40" fmla="*/ 1973 w 6773"/>
                <a:gd name="T41" fmla="*/ 5852 h 6773"/>
                <a:gd name="T42" fmla="*/ 672 w 6773"/>
                <a:gd name="T43" fmla="*/ 5152 h 6773"/>
                <a:gd name="T44" fmla="*/ 645 w 6773"/>
                <a:gd name="T45" fmla="*/ 4130 h 6773"/>
                <a:gd name="T46" fmla="*/ 220 w 6773"/>
                <a:gd name="T47" fmla="*/ 2714 h 6773"/>
                <a:gd name="T48" fmla="*/ 922 w 6773"/>
                <a:gd name="T49" fmla="*/ 1973 h 6773"/>
                <a:gd name="T50" fmla="*/ 1622 w 6773"/>
                <a:gd name="T51" fmla="*/ 672 h 6773"/>
                <a:gd name="T52" fmla="*/ 2644 w 6773"/>
                <a:gd name="T53" fmla="*/ 645 h 6773"/>
                <a:gd name="T54" fmla="*/ 4058 w 6773"/>
                <a:gd name="T55" fmla="*/ 220 h 6773"/>
                <a:gd name="T56" fmla="*/ 4800 w 6773"/>
                <a:gd name="T57" fmla="*/ 922 h 6773"/>
                <a:gd name="T58" fmla="*/ 6101 w 6773"/>
                <a:gd name="T59" fmla="*/ 1622 h 6773"/>
                <a:gd name="T60" fmla="*/ 6128 w 6773"/>
                <a:gd name="T61" fmla="*/ 2644 h 6773"/>
                <a:gd name="T62" fmla="*/ 6553 w 6773"/>
                <a:gd name="T63" fmla="*/ 4058 h 6773"/>
                <a:gd name="T64" fmla="*/ 5852 w 6773"/>
                <a:gd name="T65" fmla="*/ 4801 h 6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773" h="6773">
                  <a:moveTo>
                    <a:pt x="6773" y="4244"/>
                  </a:moveTo>
                  <a:lnTo>
                    <a:pt x="6773" y="2529"/>
                  </a:lnTo>
                  <a:lnTo>
                    <a:pt x="6298" y="2450"/>
                  </a:lnTo>
                  <a:cubicBezTo>
                    <a:pt x="6248" y="2290"/>
                    <a:pt x="6184" y="2136"/>
                    <a:pt x="6108" y="1989"/>
                  </a:cubicBezTo>
                  <a:lnTo>
                    <a:pt x="6386" y="1598"/>
                  </a:lnTo>
                  <a:lnTo>
                    <a:pt x="5174" y="386"/>
                  </a:lnTo>
                  <a:lnTo>
                    <a:pt x="4784" y="665"/>
                  </a:lnTo>
                  <a:cubicBezTo>
                    <a:pt x="4637" y="589"/>
                    <a:pt x="4482" y="525"/>
                    <a:pt x="4322" y="474"/>
                  </a:cubicBezTo>
                  <a:lnTo>
                    <a:pt x="4244" y="0"/>
                  </a:lnTo>
                  <a:lnTo>
                    <a:pt x="2529" y="0"/>
                  </a:lnTo>
                  <a:lnTo>
                    <a:pt x="2450" y="474"/>
                  </a:lnTo>
                  <a:cubicBezTo>
                    <a:pt x="2290" y="525"/>
                    <a:pt x="2136" y="589"/>
                    <a:pt x="1989" y="665"/>
                  </a:cubicBezTo>
                  <a:lnTo>
                    <a:pt x="1598" y="386"/>
                  </a:lnTo>
                  <a:lnTo>
                    <a:pt x="386" y="1598"/>
                  </a:lnTo>
                  <a:lnTo>
                    <a:pt x="665" y="1989"/>
                  </a:lnTo>
                  <a:cubicBezTo>
                    <a:pt x="589" y="2136"/>
                    <a:pt x="526" y="2290"/>
                    <a:pt x="474" y="2450"/>
                  </a:cubicBezTo>
                  <a:lnTo>
                    <a:pt x="0" y="2529"/>
                  </a:lnTo>
                  <a:lnTo>
                    <a:pt x="0" y="4244"/>
                  </a:lnTo>
                  <a:lnTo>
                    <a:pt x="474" y="4322"/>
                  </a:lnTo>
                  <a:cubicBezTo>
                    <a:pt x="525" y="4482"/>
                    <a:pt x="589" y="4637"/>
                    <a:pt x="665" y="4784"/>
                  </a:cubicBezTo>
                  <a:lnTo>
                    <a:pt x="386" y="5174"/>
                  </a:lnTo>
                  <a:lnTo>
                    <a:pt x="1598" y="6386"/>
                  </a:lnTo>
                  <a:lnTo>
                    <a:pt x="1989" y="6108"/>
                  </a:lnTo>
                  <a:cubicBezTo>
                    <a:pt x="2136" y="6184"/>
                    <a:pt x="2290" y="6246"/>
                    <a:pt x="2450" y="6298"/>
                  </a:cubicBezTo>
                  <a:lnTo>
                    <a:pt x="2529" y="6773"/>
                  </a:lnTo>
                  <a:lnTo>
                    <a:pt x="4244" y="6773"/>
                  </a:lnTo>
                  <a:lnTo>
                    <a:pt x="4322" y="6298"/>
                  </a:lnTo>
                  <a:cubicBezTo>
                    <a:pt x="4482" y="6248"/>
                    <a:pt x="4637" y="6184"/>
                    <a:pt x="4784" y="6108"/>
                  </a:cubicBezTo>
                  <a:lnTo>
                    <a:pt x="5174" y="6386"/>
                  </a:lnTo>
                  <a:lnTo>
                    <a:pt x="6386" y="5174"/>
                  </a:lnTo>
                  <a:lnTo>
                    <a:pt x="6108" y="4784"/>
                  </a:lnTo>
                  <a:cubicBezTo>
                    <a:pt x="6184" y="4637"/>
                    <a:pt x="6246" y="4482"/>
                    <a:pt x="6298" y="4322"/>
                  </a:cubicBezTo>
                  <a:lnTo>
                    <a:pt x="6773" y="4244"/>
                  </a:lnTo>
                  <a:close/>
                  <a:moveTo>
                    <a:pt x="5852" y="4801"/>
                  </a:moveTo>
                  <a:lnTo>
                    <a:pt x="6102" y="5152"/>
                  </a:lnTo>
                  <a:lnTo>
                    <a:pt x="5152" y="6102"/>
                  </a:lnTo>
                  <a:lnTo>
                    <a:pt x="4801" y="5852"/>
                  </a:lnTo>
                  <a:cubicBezTo>
                    <a:pt x="4801" y="5852"/>
                    <a:pt x="4500" y="6052"/>
                    <a:pt x="4130" y="6129"/>
                  </a:cubicBezTo>
                  <a:lnTo>
                    <a:pt x="4060" y="6554"/>
                  </a:lnTo>
                  <a:lnTo>
                    <a:pt x="2714" y="6554"/>
                  </a:lnTo>
                  <a:lnTo>
                    <a:pt x="2644" y="6129"/>
                  </a:lnTo>
                  <a:cubicBezTo>
                    <a:pt x="2644" y="6129"/>
                    <a:pt x="2308" y="6065"/>
                    <a:pt x="1973" y="5852"/>
                  </a:cubicBezTo>
                  <a:lnTo>
                    <a:pt x="1622" y="6102"/>
                  </a:lnTo>
                  <a:lnTo>
                    <a:pt x="672" y="5152"/>
                  </a:lnTo>
                  <a:lnTo>
                    <a:pt x="922" y="4801"/>
                  </a:lnTo>
                  <a:cubicBezTo>
                    <a:pt x="721" y="4474"/>
                    <a:pt x="645" y="4130"/>
                    <a:pt x="645" y="4130"/>
                  </a:cubicBezTo>
                  <a:lnTo>
                    <a:pt x="220" y="4060"/>
                  </a:lnTo>
                  <a:lnTo>
                    <a:pt x="220" y="2714"/>
                  </a:lnTo>
                  <a:lnTo>
                    <a:pt x="645" y="2644"/>
                  </a:lnTo>
                  <a:cubicBezTo>
                    <a:pt x="645" y="2644"/>
                    <a:pt x="717" y="2269"/>
                    <a:pt x="922" y="1973"/>
                  </a:cubicBezTo>
                  <a:lnTo>
                    <a:pt x="672" y="1622"/>
                  </a:lnTo>
                  <a:lnTo>
                    <a:pt x="1622" y="672"/>
                  </a:lnTo>
                  <a:lnTo>
                    <a:pt x="1973" y="922"/>
                  </a:lnTo>
                  <a:cubicBezTo>
                    <a:pt x="2308" y="717"/>
                    <a:pt x="2644" y="645"/>
                    <a:pt x="2644" y="645"/>
                  </a:cubicBezTo>
                  <a:lnTo>
                    <a:pt x="2714" y="220"/>
                  </a:lnTo>
                  <a:lnTo>
                    <a:pt x="4058" y="220"/>
                  </a:lnTo>
                  <a:lnTo>
                    <a:pt x="4129" y="645"/>
                  </a:lnTo>
                  <a:cubicBezTo>
                    <a:pt x="4129" y="645"/>
                    <a:pt x="4490" y="709"/>
                    <a:pt x="4800" y="922"/>
                  </a:cubicBezTo>
                  <a:lnTo>
                    <a:pt x="5150" y="672"/>
                  </a:lnTo>
                  <a:lnTo>
                    <a:pt x="6101" y="1622"/>
                  </a:lnTo>
                  <a:lnTo>
                    <a:pt x="5850" y="1973"/>
                  </a:lnTo>
                  <a:cubicBezTo>
                    <a:pt x="5850" y="1973"/>
                    <a:pt x="6046" y="2261"/>
                    <a:pt x="6128" y="2644"/>
                  </a:cubicBezTo>
                  <a:lnTo>
                    <a:pt x="6553" y="2714"/>
                  </a:lnTo>
                  <a:lnTo>
                    <a:pt x="6553" y="4058"/>
                  </a:lnTo>
                  <a:lnTo>
                    <a:pt x="6128" y="4129"/>
                  </a:lnTo>
                  <a:cubicBezTo>
                    <a:pt x="6129" y="4129"/>
                    <a:pt x="6056" y="4494"/>
                    <a:pt x="5852" y="480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th-TH" sz="1015">
                <a:cs typeface="+mn-ea"/>
                <a:sym typeface="+mn-lt"/>
              </a:endParaRPr>
            </a:p>
          </p:txBody>
        </p:sp>
        <p:sp>
          <p:nvSpPr>
            <p:cNvPr id="25" name="Rectangle 22"/>
            <p:cNvSpPr>
              <a:spLocks noChangeArrowheads="1"/>
            </p:cNvSpPr>
            <p:nvPr/>
          </p:nvSpPr>
          <p:spPr bwMode="auto">
            <a:xfrm>
              <a:off x="4796" y="-832"/>
              <a:ext cx="209" cy="10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th-TH" sz="1015">
                <a:cs typeface="+mn-ea"/>
                <a:sym typeface="+mn-lt"/>
              </a:endParaRPr>
            </a:p>
          </p:txBody>
        </p:sp>
        <p:sp>
          <p:nvSpPr>
            <p:cNvPr id="26" name="Rectangle 23"/>
            <p:cNvSpPr>
              <a:spLocks noChangeArrowheads="1"/>
            </p:cNvSpPr>
            <p:nvPr/>
          </p:nvSpPr>
          <p:spPr bwMode="auto">
            <a:xfrm>
              <a:off x="4796" y="1895"/>
              <a:ext cx="209" cy="10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th-TH" sz="1015">
                <a:cs typeface="+mn-ea"/>
                <a:sym typeface="+mn-lt"/>
              </a:endParaRPr>
            </a:p>
          </p:txBody>
        </p:sp>
        <p:sp>
          <p:nvSpPr>
            <p:cNvPr id="27" name="Freeform 24"/>
            <p:cNvSpPr/>
            <p:nvPr/>
          </p:nvSpPr>
          <p:spPr bwMode="auto">
            <a:xfrm>
              <a:off x="5754" y="-492"/>
              <a:ext cx="222" cy="223"/>
            </a:xfrm>
            <a:custGeom>
              <a:avLst/>
              <a:gdLst>
                <a:gd name="T0" fmla="*/ 309 w 464"/>
                <a:gd name="T1" fmla="*/ 464 h 464"/>
                <a:gd name="T2" fmla="*/ 0 w 464"/>
                <a:gd name="T3" fmla="*/ 154 h 464"/>
                <a:gd name="T4" fmla="*/ 154 w 464"/>
                <a:gd name="T5" fmla="*/ 0 h 464"/>
                <a:gd name="T6" fmla="*/ 464 w 464"/>
                <a:gd name="T7" fmla="*/ 309 h 464"/>
                <a:gd name="T8" fmla="*/ 309 w 464"/>
                <a:gd name="T9" fmla="*/ 464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4" h="464">
                  <a:moveTo>
                    <a:pt x="309" y="464"/>
                  </a:moveTo>
                  <a:lnTo>
                    <a:pt x="0" y="154"/>
                  </a:lnTo>
                  <a:lnTo>
                    <a:pt x="154" y="0"/>
                  </a:lnTo>
                  <a:lnTo>
                    <a:pt x="464" y="309"/>
                  </a:lnTo>
                  <a:lnTo>
                    <a:pt x="309" y="46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th-TH" sz="1015">
                <a:cs typeface="+mn-ea"/>
                <a:sym typeface="+mn-lt"/>
              </a:endParaRPr>
            </a:p>
          </p:txBody>
        </p:sp>
        <p:sp>
          <p:nvSpPr>
            <p:cNvPr id="28" name="Freeform 25"/>
            <p:cNvSpPr/>
            <p:nvPr/>
          </p:nvSpPr>
          <p:spPr bwMode="auto">
            <a:xfrm>
              <a:off x="3825" y="1437"/>
              <a:ext cx="222" cy="222"/>
            </a:xfrm>
            <a:custGeom>
              <a:avLst/>
              <a:gdLst>
                <a:gd name="T0" fmla="*/ 309 w 463"/>
                <a:gd name="T1" fmla="*/ 464 h 464"/>
                <a:gd name="T2" fmla="*/ 0 w 463"/>
                <a:gd name="T3" fmla="*/ 155 h 464"/>
                <a:gd name="T4" fmla="*/ 154 w 463"/>
                <a:gd name="T5" fmla="*/ 0 h 464"/>
                <a:gd name="T6" fmla="*/ 463 w 463"/>
                <a:gd name="T7" fmla="*/ 309 h 464"/>
                <a:gd name="T8" fmla="*/ 309 w 463"/>
                <a:gd name="T9" fmla="*/ 464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3" h="464">
                  <a:moveTo>
                    <a:pt x="309" y="464"/>
                  </a:moveTo>
                  <a:lnTo>
                    <a:pt x="0" y="155"/>
                  </a:lnTo>
                  <a:lnTo>
                    <a:pt x="154" y="0"/>
                  </a:lnTo>
                  <a:lnTo>
                    <a:pt x="463" y="309"/>
                  </a:lnTo>
                  <a:lnTo>
                    <a:pt x="309" y="46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th-TH" sz="1015">
                <a:cs typeface="+mn-ea"/>
                <a:sym typeface="+mn-lt"/>
              </a:endParaRPr>
            </a:p>
          </p:txBody>
        </p:sp>
        <p:sp>
          <p:nvSpPr>
            <p:cNvPr id="29" name="Rectangle 26"/>
            <p:cNvSpPr>
              <a:spLocks noChangeArrowheads="1"/>
            </p:cNvSpPr>
            <p:nvPr/>
          </p:nvSpPr>
          <p:spPr bwMode="auto">
            <a:xfrm>
              <a:off x="6211" y="479"/>
              <a:ext cx="105" cy="21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th-TH" sz="1015">
                <a:cs typeface="+mn-ea"/>
                <a:sym typeface="+mn-lt"/>
              </a:endParaRPr>
            </a:p>
          </p:txBody>
        </p:sp>
        <p:sp>
          <p:nvSpPr>
            <p:cNvPr id="30" name="Rectangle 27"/>
            <p:cNvSpPr>
              <a:spLocks noChangeArrowheads="1"/>
            </p:cNvSpPr>
            <p:nvPr/>
          </p:nvSpPr>
          <p:spPr bwMode="auto">
            <a:xfrm>
              <a:off x="3485" y="479"/>
              <a:ext cx="105" cy="21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th-TH" sz="1015">
                <a:cs typeface="+mn-ea"/>
                <a:sym typeface="+mn-lt"/>
              </a:endParaRPr>
            </a:p>
          </p:txBody>
        </p:sp>
        <p:sp>
          <p:nvSpPr>
            <p:cNvPr id="31" name="Freeform 28"/>
            <p:cNvSpPr/>
            <p:nvPr/>
          </p:nvSpPr>
          <p:spPr bwMode="auto">
            <a:xfrm>
              <a:off x="5753" y="1437"/>
              <a:ext cx="223" cy="222"/>
            </a:xfrm>
            <a:custGeom>
              <a:avLst/>
              <a:gdLst>
                <a:gd name="T0" fmla="*/ 155 w 464"/>
                <a:gd name="T1" fmla="*/ 463 h 463"/>
                <a:gd name="T2" fmla="*/ 0 w 464"/>
                <a:gd name="T3" fmla="*/ 309 h 463"/>
                <a:gd name="T4" fmla="*/ 309 w 464"/>
                <a:gd name="T5" fmla="*/ 0 h 463"/>
                <a:gd name="T6" fmla="*/ 464 w 464"/>
                <a:gd name="T7" fmla="*/ 154 h 463"/>
                <a:gd name="T8" fmla="*/ 155 w 464"/>
                <a:gd name="T9" fmla="*/ 463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4" h="463">
                  <a:moveTo>
                    <a:pt x="155" y="463"/>
                  </a:moveTo>
                  <a:lnTo>
                    <a:pt x="0" y="309"/>
                  </a:lnTo>
                  <a:lnTo>
                    <a:pt x="309" y="0"/>
                  </a:lnTo>
                  <a:lnTo>
                    <a:pt x="464" y="154"/>
                  </a:lnTo>
                  <a:lnTo>
                    <a:pt x="155" y="46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th-TH" sz="1015">
                <a:cs typeface="+mn-ea"/>
                <a:sym typeface="+mn-lt"/>
              </a:endParaRPr>
            </a:p>
          </p:txBody>
        </p:sp>
        <p:sp>
          <p:nvSpPr>
            <p:cNvPr id="33" name="Freeform 29"/>
            <p:cNvSpPr/>
            <p:nvPr/>
          </p:nvSpPr>
          <p:spPr bwMode="auto">
            <a:xfrm>
              <a:off x="3825" y="-491"/>
              <a:ext cx="223" cy="222"/>
            </a:xfrm>
            <a:custGeom>
              <a:avLst/>
              <a:gdLst>
                <a:gd name="T0" fmla="*/ 309 w 464"/>
                <a:gd name="T1" fmla="*/ 0 h 463"/>
                <a:gd name="T2" fmla="*/ 464 w 464"/>
                <a:gd name="T3" fmla="*/ 154 h 463"/>
                <a:gd name="T4" fmla="*/ 155 w 464"/>
                <a:gd name="T5" fmla="*/ 463 h 463"/>
                <a:gd name="T6" fmla="*/ 0 w 464"/>
                <a:gd name="T7" fmla="*/ 309 h 463"/>
                <a:gd name="T8" fmla="*/ 309 w 464"/>
                <a:gd name="T9" fmla="*/ 0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4" h="463">
                  <a:moveTo>
                    <a:pt x="309" y="0"/>
                  </a:moveTo>
                  <a:lnTo>
                    <a:pt x="464" y="154"/>
                  </a:lnTo>
                  <a:lnTo>
                    <a:pt x="155" y="463"/>
                  </a:lnTo>
                  <a:lnTo>
                    <a:pt x="0" y="309"/>
                  </a:lnTo>
                  <a:lnTo>
                    <a:pt x="30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th-TH" sz="1015">
                <a:cs typeface="+mn-ea"/>
                <a:sym typeface="+mn-lt"/>
              </a:endParaRPr>
            </a:p>
          </p:txBody>
        </p:sp>
        <p:sp>
          <p:nvSpPr>
            <p:cNvPr id="34" name="Freeform 30"/>
            <p:cNvSpPr>
              <a:spLocks noEditPoints="1"/>
            </p:cNvSpPr>
            <p:nvPr/>
          </p:nvSpPr>
          <p:spPr bwMode="auto">
            <a:xfrm>
              <a:off x="4533" y="-159"/>
              <a:ext cx="735" cy="735"/>
            </a:xfrm>
            <a:custGeom>
              <a:avLst/>
              <a:gdLst>
                <a:gd name="T0" fmla="*/ 765 w 1531"/>
                <a:gd name="T1" fmla="*/ 0 h 1530"/>
                <a:gd name="T2" fmla="*/ 0 w 1531"/>
                <a:gd name="T3" fmla="*/ 765 h 1530"/>
                <a:gd name="T4" fmla="*/ 765 w 1531"/>
                <a:gd name="T5" fmla="*/ 1530 h 1530"/>
                <a:gd name="T6" fmla="*/ 1531 w 1531"/>
                <a:gd name="T7" fmla="*/ 765 h 1530"/>
                <a:gd name="T8" fmla="*/ 765 w 1531"/>
                <a:gd name="T9" fmla="*/ 0 h 1530"/>
                <a:gd name="T10" fmla="*/ 765 w 1531"/>
                <a:gd name="T11" fmla="*/ 1312 h 1530"/>
                <a:gd name="T12" fmla="*/ 219 w 1531"/>
                <a:gd name="T13" fmla="*/ 765 h 1530"/>
                <a:gd name="T14" fmla="*/ 765 w 1531"/>
                <a:gd name="T15" fmla="*/ 218 h 1530"/>
                <a:gd name="T16" fmla="*/ 1312 w 1531"/>
                <a:gd name="T17" fmla="*/ 765 h 1530"/>
                <a:gd name="T18" fmla="*/ 765 w 1531"/>
                <a:gd name="T19" fmla="*/ 1312 h 1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31" h="1530">
                  <a:moveTo>
                    <a:pt x="765" y="0"/>
                  </a:moveTo>
                  <a:cubicBezTo>
                    <a:pt x="343" y="0"/>
                    <a:pt x="0" y="344"/>
                    <a:pt x="0" y="765"/>
                  </a:cubicBezTo>
                  <a:cubicBezTo>
                    <a:pt x="0" y="1188"/>
                    <a:pt x="344" y="1530"/>
                    <a:pt x="765" y="1530"/>
                  </a:cubicBezTo>
                  <a:cubicBezTo>
                    <a:pt x="1188" y="1530"/>
                    <a:pt x="1531" y="1186"/>
                    <a:pt x="1531" y="765"/>
                  </a:cubicBezTo>
                  <a:cubicBezTo>
                    <a:pt x="1531" y="342"/>
                    <a:pt x="1188" y="0"/>
                    <a:pt x="765" y="0"/>
                  </a:cubicBezTo>
                  <a:close/>
                  <a:moveTo>
                    <a:pt x="765" y="1312"/>
                  </a:moveTo>
                  <a:cubicBezTo>
                    <a:pt x="464" y="1312"/>
                    <a:pt x="219" y="1066"/>
                    <a:pt x="219" y="765"/>
                  </a:cubicBezTo>
                  <a:cubicBezTo>
                    <a:pt x="219" y="464"/>
                    <a:pt x="464" y="218"/>
                    <a:pt x="765" y="218"/>
                  </a:cubicBezTo>
                  <a:cubicBezTo>
                    <a:pt x="1067" y="218"/>
                    <a:pt x="1312" y="464"/>
                    <a:pt x="1312" y="765"/>
                  </a:cubicBezTo>
                  <a:cubicBezTo>
                    <a:pt x="1312" y="1066"/>
                    <a:pt x="1067" y="1312"/>
                    <a:pt x="765" y="13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th-TH" sz="1015">
                <a:cs typeface="+mn-ea"/>
                <a:sym typeface="+mn-lt"/>
              </a:endParaRPr>
            </a:p>
          </p:txBody>
        </p:sp>
        <p:sp>
          <p:nvSpPr>
            <p:cNvPr id="35" name="Freeform 31"/>
            <p:cNvSpPr>
              <a:spLocks noEditPoints="1"/>
            </p:cNvSpPr>
            <p:nvPr/>
          </p:nvSpPr>
          <p:spPr bwMode="auto">
            <a:xfrm>
              <a:off x="3957" y="-360"/>
              <a:ext cx="1887" cy="1887"/>
            </a:xfrm>
            <a:custGeom>
              <a:avLst/>
              <a:gdLst>
                <a:gd name="T0" fmla="*/ 1966 w 3933"/>
                <a:gd name="T1" fmla="*/ 0 h 3931"/>
                <a:gd name="T2" fmla="*/ 0 w 3933"/>
                <a:gd name="T3" fmla="*/ 1967 h 3931"/>
                <a:gd name="T4" fmla="*/ 548 w 3933"/>
                <a:gd name="T5" fmla="*/ 3325 h 3931"/>
                <a:gd name="T6" fmla="*/ 1966 w 3933"/>
                <a:gd name="T7" fmla="*/ 3931 h 3931"/>
                <a:gd name="T8" fmla="*/ 3384 w 3933"/>
                <a:gd name="T9" fmla="*/ 3324 h 3931"/>
                <a:gd name="T10" fmla="*/ 3932 w 3933"/>
                <a:gd name="T11" fmla="*/ 1965 h 3931"/>
                <a:gd name="T12" fmla="*/ 1966 w 3933"/>
                <a:gd name="T13" fmla="*/ 0 h 3931"/>
                <a:gd name="T14" fmla="*/ 1968 w 3933"/>
                <a:gd name="T15" fmla="*/ 3712 h 3931"/>
                <a:gd name="T16" fmla="*/ 774 w 3933"/>
                <a:gd name="T17" fmla="*/ 3241 h 3931"/>
                <a:gd name="T18" fmla="*/ 1310 w 3933"/>
                <a:gd name="T19" fmla="*/ 2379 h 3931"/>
                <a:gd name="T20" fmla="*/ 1966 w 3933"/>
                <a:gd name="T21" fmla="*/ 3363 h 3931"/>
                <a:gd name="T22" fmla="*/ 2622 w 3933"/>
                <a:gd name="T23" fmla="*/ 2379 h 3931"/>
                <a:gd name="T24" fmla="*/ 3158 w 3933"/>
                <a:gd name="T25" fmla="*/ 3243 h 3931"/>
                <a:gd name="T26" fmla="*/ 1968 w 3933"/>
                <a:gd name="T27" fmla="*/ 3712 h 3931"/>
                <a:gd name="T28" fmla="*/ 3341 w 3933"/>
                <a:gd name="T29" fmla="*/ 3043 h 3931"/>
                <a:gd name="T30" fmla="*/ 2641 w 3933"/>
                <a:gd name="T31" fmla="*/ 2136 h 3931"/>
                <a:gd name="T32" fmla="*/ 2553 w 3933"/>
                <a:gd name="T33" fmla="*/ 2088 h 3931"/>
                <a:gd name="T34" fmla="*/ 1965 w 3933"/>
                <a:gd name="T35" fmla="*/ 2968 h 3931"/>
                <a:gd name="T36" fmla="*/ 1377 w 3933"/>
                <a:gd name="T37" fmla="*/ 2088 h 3931"/>
                <a:gd name="T38" fmla="*/ 1289 w 3933"/>
                <a:gd name="T39" fmla="*/ 2136 h 3931"/>
                <a:gd name="T40" fmla="*/ 589 w 3933"/>
                <a:gd name="T41" fmla="*/ 3043 h 3931"/>
                <a:gd name="T42" fmla="*/ 216 w 3933"/>
                <a:gd name="T43" fmla="*/ 1967 h 3931"/>
                <a:gd name="T44" fmla="*/ 1964 w 3933"/>
                <a:gd name="T45" fmla="*/ 219 h 3931"/>
                <a:gd name="T46" fmla="*/ 3712 w 3933"/>
                <a:gd name="T47" fmla="*/ 1967 h 3931"/>
                <a:gd name="T48" fmla="*/ 3341 w 3933"/>
                <a:gd name="T49" fmla="*/ 3043 h 3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933" h="3931">
                  <a:moveTo>
                    <a:pt x="1966" y="0"/>
                  </a:moveTo>
                  <a:cubicBezTo>
                    <a:pt x="882" y="0"/>
                    <a:pt x="0" y="883"/>
                    <a:pt x="0" y="1967"/>
                  </a:cubicBezTo>
                  <a:cubicBezTo>
                    <a:pt x="0" y="2477"/>
                    <a:pt x="194" y="2957"/>
                    <a:pt x="548" y="3325"/>
                  </a:cubicBezTo>
                  <a:cubicBezTo>
                    <a:pt x="548" y="3325"/>
                    <a:pt x="1052" y="3931"/>
                    <a:pt x="1966" y="3931"/>
                  </a:cubicBezTo>
                  <a:cubicBezTo>
                    <a:pt x="2857" y="3931"/>
                    <a:pt x="3384" y="3324"/>
                    <a:pt x="3384" y="3324"/>
                  </a:cubicBezTo>
                  <a:cubicBezTo>
                    <a:pt x="3737" y="2956"/>
                    <a:pt x="3932" y="2476"/>
                    <a:pt x="3932" y="1965"/>
                  </a:cubicBezTo>
                  <a:cubicBezTo>
                    <a:pt x="3933" y="881"/>
                    <a:pt x="3050" y="0"/>
                    <a:pt x="1966" y="0"/>
                  </a:cubicBezTo>
                  <a:close/>
                  <a:moveTo>
                    <a:pt x="1968" y="3712"/>
                  </a:moveTo>
                  <a:cubicBezTo>
                    <a:pt x="1521" y="3712"/>
                    <a:pt x="1100" y="3545"/>
                    <a:pt x="774" y="3241"/>
                  </a:cubicBezTo>
                  <a:cubicBezTo>
                    <a:pt x="816" y="2888"/>
                    <a:pt x="1012" y="2573"/>
                    <a:pt x="1310" y="2379"/>
                  </a:cubicBezTo>
                  <a:lnTo>
                    <a:pt x="1966" y="3363"/>
                  </a:lnTo>
                  <a:lnTo>
                    <a:pt x="2622" y="2379"/>
                  </a:lnTo>
                  <a:cubicBezTo>
                    <a:pt x="2921" y="2573"/>
                    <a:pt x="3117" y="2888"/>
                    <a:pt x="3158" y="3243"/>
                  </a:cubicBezTo>
                  <a:cubicBezTo>
                    <a:pt x="2833" y="3545"/>
                    <a:pt x="2413" y="3712"/>
                    <a:pt x="1968" y="3712"/>
                  </a:cubicBezTo>
                  <a:close/>
                  <a:moveTo>
                    <a:pt x="3341" y="3043"/>
                  </a:moveTo>
                  <a:cubicBezTo>
                    <a:pt x="3246" y="2659"/>
                    <a:pt x="2997" y="2329"/>
                    <a:pt x="2641" y="2136"/>
                  </a:cubicBezTo>
                  <a:lnTo>
                    <a:pt x="2553" y="2088"/>
                  </a:lnTo>
                  <a:lnTo>
                    <a:pt x="1965" y="2968"/>
                  </a:lnTo>
                  <a:lnTo>
                    <a:pt x="1377" y="2088"/>
                  </a:lnTo>
                  <a:lnTo>
                    <a:pt x="1289" y="2136"/>
                  </a:lnTo>
                  <a:cubicBezTo>
                    <a:pt x="933" y="2329"/>
                    <a:pt x="684" y="2659"/>
                    <a:pt x="589" y="3043"/>
                  </a:cubicBezTo>
                  <a:cubicBezTo>
                    <a:pt x="348" y="2736"/>
                    <a:pt x="216" y="2361"/>
                    <a:pt x="216" y="1967"/>
                  </a:cubicBezTo>
                  <a:cubicBezTo>
                    <a:pt x="216" y="1003"/>
                    <a:pt x="1000" y="219"/>
                    <a:pt x="1964" y="219"/>
                  </a:cubicBezTo>
                  <a:cubicBezTo>
                    <a:pt x="2928" y="219"/>
                    <a:pt x="3712" y="1003"/>
                    <a:pt x="3712" y="1967"/>
                  </a:cubicBezTo>
                  <a:cubicBezTo>
                    <a:pt x="3714" y="2361"/>
                    <a:pt x="3582" y="2736"/>
                    <a:pt x="3341" y="304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th-TH" sz="1015">
                <a:cs typeface="+mn-ea"/>
                <a:sym typeface="+mn-lt"/>
              </a:endParaRPr>
            </a:p>
          </p:txBody>
        </p:sp>
      </p:grpSp>
      <p:grpSp>
        <p:nvGrpSpPr>
          <p:cNvPr id="36" name="Group 34"/>
          <p:cNvGrpSpPr>
            <a:grpSpLocks noChangeAspect="1"/>
          </p:cNvGrpSpPr>
          <p:nvPr/>
        </p:nvGrpSpPr>
        <p:grpSpPr bwMode="auto">
          <a:xfrm>
            <a:off x="6330458" y="4252971"/>
            <a:ext cx="396558" cy="453927"/>
            <a:chOff x="5437" y="159"/>
            <a:chExt cx="2841" cy="3252"/>
          </a:xfrm>
          <a:solidFill>
            <a:schemeClr val="bg1"/>
          </a:solidFill>
        </p:grpSpPr>
        <p:sp>
          <p:nvSpPr>
            <p:cNvPr id="37" name="Freeform 35"/>
            <p:cNvSpPr>
              <a:spLocks noEditPoints="1"/>
            </p:cNvSpPr>
            <p:nvPr/>
          </p:nvSpPr>
          <p:spPr bwMode="auto">
            <a:xfrm>
              <a:off x="5905" y="482"/>
              <a:ext cx="2373" cy="2197"/>
            </a:xfrm>
            <a:custGeom>
              <a:avLst/>
              <a:gdLst>
                <a:gd name="T0" fmla="*/ 2347 w 4944"/>
                <a:gd name="T1" fmla="*/ 0 h 4577"/>
                <a:gd name="T2" fmla="*/ 233 w 4944"/>
                <a:gd name="T3" fmla="*/ 1413 h 4577"/>
                <a:gd name="T4" fmla="*/ 2348 w 4944"/>
                <a:gd name="T5" fmla="*/ 4577 h 4577"/>
                <a:gd name="T6" fmla="*/ 4461 w 4944"/>
                <a:gd name="T7" fmla="*/ 1413 h 4577"/>
                <a:gd name="T8" fmla="*/ 3481 w 4944"/>
                <a:gd name="T9" fmla="*/ 1781 h 4577"/>
                <a:gd name="T10" fmla="*/ 3620 w 4944"/>
                <a:gd name="T11" fmla="*/ 653 h 4577"/>
                <a:gd name="T12" fmla="*/ 2235 w 4944"/>
                <a:gd name="T13" fmla="*/ 2298 h 4577"/>
                <a:gd name="T14" fmla="*/ 1137 w 4944"/>
                <a:gd name="T15" fmla="*/ 1681 h 4577"/>
                <a:gd name="T16" fmla="*/ 2235 w 4944"/>
                <a:gd name="T17" fmla="*/ 2298 h 4577"/>
                <a:gd name="T18" fmla="*/ 2776 w 4944"/>
                <a:gd name="T19" fmla="*/ 1004 h 4577"/>
                <a:gd name="T20" fmla="*/ 2435 w 4944"/>
                <a:gd name="T21" fmla="*/ 2216 h 4577"/>
                <a:gd name="T22" fmla="*/ 2317 w 4944"/>
                <a:gd name="T23" fmla="*/ 2500 h 4577"/>
                <a:gd name="T24" fmla="*/ 1971 w 4944"/>
                <a:gd name="T25" fmla="*/ 3634 h 4577"/>
                <a:gd name="T26" fmla="*/ 2317 w 4944"/>
                <a:gd name="T27" fmla="*/ 2500 h 4577"/>
                <a:gd name="T28" fmla="*/ 3360 w 4944"/>
                <a:gd name="T29" fmla="*/ 2068 h 4577"/>
                <a:gd name="T30" fmla="*/ 2869 w 4944"/>
                <a:gd name="T31" fmla="*/ 3261 h 4577"/>
                <a:gd name="T32" fmla="*/ 3403 w 4944"/>
                <a:gd name="T33" fmla="*/ 506 h 4577"/>
                <a:gd name="T34" fmla="*/ 2185 w 4944"/>
                <a:gd name="T35" fmla="*/ 225 h 4577"/>
                <a:gd name="T36" fmla="*/ 2625 w 4944"/>
                <a:gd name="T37" fmla="*/ 829 h 4577"/>
                <a:gd name="T38" fmla="*/ 1661 w 4944"/>
                <a:gd name="T39" fmla="*/ 346 h 4577"/>
                <a:gd name="T40" fmla="*/ 1460 w 4944"/>
                <a:gd name="T41" fmla="*/ 430 h 4577"/>
                <a:gd name="T42" fmla="*/ 1121 w 4944"/>
                <a:gd name="T43" fmla="*/ 1453 h 4577"/>
                <a:gd name="T44" fmla="*/ 1005 w 4944"/>
                <a:gd name="T45" fmla="*/ 713 h 4577"/>
                <a:gd name="T46" fmla="*/ 345 w 4944"/>
                <a:gd name="T47" fmla="*/ 1773 h 4577"/>
                <a:gd name="T48" fmla="*/ 296 w 4944"/>
                <a:gd name="T49" fmla="*/ 2030 h 4577"/>
                <a:gd name="T50" fmla="*/ 1188 w 4944"/>
                <a:gd name="T51" fmla="*/ 2730 h 4577"/>
                <a:gd name="T52" fmla="*/ 296 w 4944"/>
                <a:gd name="T53" fmla="*/ 2030 h 4577"/>
                <a:gd name="T54" fmla="*/ 1275 w 4944"/>
                <a:gd name="T55" fmla="*/ 2932 h 4577"/>
                <a:gd name="T56" fmla="*/ 1147 w 4944"/>
                <a:gd name="T57" fmla="*/ 3974 h 4577"/>
                <a:gd name="T58" fmla="*/ 1376 w 4944"/>
                <a:gd name="T59" fmla="*/ 4116 h 4577"/>
                <a:gd name="T60" fmla="*/ 2512 w 4944"/>
                <a:gd name="T61" fmla="*/ 4350 h 4577"/>
                <a:gd name="T62" fmla="*/ 2941 w 4944"/>
                <a:gd name="T63" fmla="*/ 4238 h 4577"/>
                <a:gd name="T64" fmla="*/ 2751 w 4944"/>
                <a:gd name="T65" fmla="*/ 3546 h 4577"/>
                <a:gd name="T66" fmla="*/ 2941 w 4944"/>
                <a:gd name="T67" fmla="*/ 4238 h 4577"/>
                <a:gd name="T68" fmla="*/ 2952 w 4944"/>
                <a:gd name="T69" fmla="*/ 3462 h 4577"/>
                <a:gd name="T70" fmla="*/ 3236 w 4944"/>
                <a:gd name="T71" fmla="*/ 4146 h 4577"/>
                <a:gd name="T72" fmla="*/ 3795 w 4944"/>
                <a:gd name="T73" fmla="*/ 3113 h 4577"/>
                <a:gd name="T74" fmla="*/ 3692 w 4944"/>
                <a:gd name="T75" fmla="*/ 3861 h 4577"/>
                <a:gd name="T76" fmla="*/ 3780 w 4944"/>
                <a:gd name="T77" fmla="*/ 2885 h 4577"/>
                <a:gd name="T78" fmla="*/ 4323 w 4944"/>
                <a:gd name="T79" fmla="*/ 1670 h 4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944" h="4577">
                  <a:moveTo>
                    <a:pt x="4461" y="1413"/>
                  </a:moveTo>
                  <a:cubicBezTo>
                    <a:pt x="4105" y="554"/>
                    <a:pt x="3276" y="0"/>
                    <a:pt x="2347" y="0"/>
                  </a:cubicBezTo>
                  <a:cubicBezTo>
                    <a:pt x="2047" y="0"/>
                    <a:pt x="1752" y="58"/>
                    <a:pt x="1472" y="174"/>
                  </a:cubicBezTo>
                  <a:cubicBezTo>
                    <a:pt x="908" y="408"/>
                    <a:pt x="468" y="848"/>
                    <a:pt x="233" y="1413"/>
                  </a:cubicBezTo>
                  <a:cubicBezTo>
                    <a:pt x="0" y="1977"/>
                    <a:pt x="0" y="2600"/>
                    <a:pt x="233" y="3164"/>
                  </a:cubicBezTo>
                  <a:cubicBezTo>
                    <a:pt x="589" y="4022"/>
                    <a:pt x="1419" y="4577"/>
                    <a:pt x="2348" y="4577"/>
                  </a:cubicBezTo>
                  <a:cubicBezTo>
                    <a:pt x="2648" y="4577"/>
                    <a:pt x="2943" y="4518"/>
                    <a:pt x="3223" y="4402"/>
                  </a:cubicBezTo>
                  <a:cubicBezTo>
                    <a:pt x="4389" y="3920"/>
                    <a:pt x="4944" y="2578"/>
                    <a:pt x="4461" y="1413"/>
                  </a:cubicBezTo>
                  <a:close/>
                  <a:moveTo>
                    <a:pt x="4245" y="1465"/>
                  </a:moveTo>
                  <a:lnTo>
                    <a:pt x="3481" y="1781"/>
                  </a:lnTo>
                  <a:cubicBezTo>
                    <a:pt x="3343" y="1454"/>
                    <a:pt x="3172" y="1162"/>
                    <a:pt x="2984" y="916"/>
                  </a:cubicBezTo>
                  <a:lnTo>
                    <a:pt x="3620" y="653"/>
                  </a:lnTo>
                  <a:cubicBezTo>
                    <a:pt x="3888" y="862"/>
                    <a:pt x="4104" y="1138"/>
                    <a:pt x="4245" y="1465"/>
                  </a:cubicBezTo>
                  <a:close/>
                  <a:moveTo>
                    <a:pt x="2235" y="2298"/>
                  </a:moveTo>
                  <a:lnTo>
                    <a:pt x="1389" y="2648"/>
                  </a:lnTo>
                  <a:cubicBezTo>
                    <a:pt x="1257" y="2321"/>
                    <a:pt x="1172" y="1990"/>
                    <a:pt x="1137" y="1681"/>
                  </a:cubicBezTo>
                  <a:lnTo>
                    <a:pt x="1856" y="1384"/>
                  </a:lnTo>
                  <a:lnTo>
                    <a:pt x="2235" y="2298"/>
                  </a:lnTo>
                  <a:close/>
                  <a:moveTo>
                    <a:pt x="2057" y="1301"/>
                  </a:moveTo>
                  <a:lnTo>
                    <a:pt x="2776" y="1004"/>
                  </a:lnTo>
                  <a:cubicBezTo>
                    <a:pt x="2967" y="1244"/>
                    <a:pt x="3141" y="1538"/>
                    <a:pt x="3280" y="1866"/>
                  </a:cubicBezTo>
                  <a:lnTo>
                    <a:pt x="2435" y="2216"/>
                  </a:lnTo>
                  <a:lnTo>
                    <a:pt x="2057" y="1301"/>
                  </a:lnTo>
                  <a:close/>
                  <a:moveTo>
                    <a:pt x="2317" y="2500"/>
                  </a:moveTo>
                  <a:lnTo>
                    <a:pt x="2668" y="3345"/>
                  </a:lnTo>
                  <a:lnTo>
                    <a:pt x="1971" y="3634"/>
                  </a:lnTo>
                  <a:cubicBezTo>
                    <a:pt x="1788" y="3416"/>
                    <a:pt x="1617" y="3149"/>
                    <a:pt x="1476" y="2849"/>
                  </a:cubicBezTo>
                  <a:lnTo>
                    <a:pt x="2317" y="2500"/>
                  </a:lnTo>
                  <a:close/>
                  <a:moveTo>
                    <a:pt x="2519" y="2416"/>
                  </a:moveTo>
                  <a:lnTo>
                    <a:pt x="3360" y="2068"/>
                  </a:lnTo>
                  <a:cubicBezTo>
                    <a:pt x="3473" y="2380"/>
                    <a:pt x="3540" y="2690"/>
                    <a:pt x="3564" y="2973"/>
                  </a:cubicBezTo>
                  <a:lnTo>
                    <a:pt x="2869" y="3261"/>
                  </a:lnTo>
                  <a:lnTo>
                    <a:pt x="2519" y="2416"/>
                  </a:lnTo>
                  <a:close/>
                  <a:moveTo>
                    <a:pt x="3403" y="506"/>
                  </a:moveTo>
                  <a:lnTo>
                    <a:pt x="2839" y="740"/>
                  </a:lnTo>
                  <a:cubicBezTo>
                    <a:pt x="2631" y="505"/>
                    <a:pt x="2407" y="329"/>
                    <a:pt x="2185" y="225"/>
                  </a:cubicBezTo>
                  <a:cubicBezTo>
                    <a:pt x="2612" y="160"/>
                    <a:pt x="3091" y="322"/>
                    <a:pt x="3403" y="506"/>
                  </a:cubicBezTo>
                  <a:close/>
                  <a:moveTo>
                    <a:pt x="2625" y="829"/>
                  </a:moveTo>
                  <a:lnTo>
                    <a:pt x="1973" y="1100"/>
                  </a:lnTo>
                  <a:lnTo>
                    <a:pt x="1661" y="346"/>
                  </a:lnTo>
                  <a:cubicBezTo>
                    <a:pt x="1912" y="282"/>
                    <a:pt x="2339" y="522"/>
                    <a:pt x="2625" y="829"/>
                  </a:cubicBezTo>
                  <a:close/>
                  <a:moveTo>
                    <a:pt x="1460" y="430"/>
                  </a:moveTo>
                  <a:lnTo>
                    <a:pt x="1772" y="1184"/>
                  </a:lnTo>
                  <a:lnTo>
                    <a:pt x="1121" y="1453"/>
                  </a:lnTo>
                  <a:cubicBezTo>
                    <a:pt x="1119" y="1360"/>
                    <a:pt x="1125" y="598"/>
                    <a:pt x="1460" y="430"/>
                  </a:cubicBezTo>
                  <a:close/>
                  <a:moveTo>
                    <a:pt x="1005" y="713"/>
                  </a:moveTo>
                  <a:cubicBezTo>
                    <a:pt x="881" y="1165"/>
                    <a:pt x="897" y="1410"/>
                    <a:pt x="905" y="1541"/>
                  </a:cubicBezTo>
                  <a:lnTo>
                    <a:pt x="345" y="1773"/>
                  </a:lnTo>
                  <a:cubicBezTo>
                    <a:pt x="369" y="1680"/>
                    <a:pt x="563" y="1036"/>
                    <a:pt x="1005" y="713"/>
                  </a:cubicBezTo>
                  <a:close/>
                  <a:moveTo>
                    <a:pt x="296" y="2030"/>
                  </a:moveTo>
                  <a:lnTo>
                    <a:pt x="928" y="1768"/>
                  </a:lnTo>
                  <a:cubicBezTo>
                    <a:pt x="969" y="2080"/>
                    <a:pt x="1057" y="2408"/>
                    <a:pt x="1188" y="2730"/>
                  </a:cubicBezTo>
                  <a:lnTo>
                    <a:pt x="424" y="3048"/>
                  </a:lnTo>
                  <a:cubicBezTo>
                    <a:pt x="295" y="2720"/>
                    <a:pt x="252" y="2372"/>
                    <a:pt x="296" y="2030"/>
                  </a:cubicBezTo>
                  <a:close/>
                  <a:moveTo>
                    <a:pt x="515" y="3246"/>
                  </a:moveTo>
                  <a:lnTo>
                    <a:pt x="1275" y="2932"/>
                  </a:lnTo>
                  <a:cubicBezTo>
                    <a:pt x="1413" y="3230"/>
                    <a:pt x="1579" y="3497"/>
                    <a:pt x="1759" y="3721"/>
                  </a:cubicBezTo>
                  <a:lnTo>
                    <a:pt x="1147" y="3974"/>
                  </a:lnTo>
                  <a:cubicBezTo>
                    <a:pt x="887" y="3788"/>
                    <a:pt x="668" y="3541"/>
                    <a:pt x="515" y="3246"/>
                  </a:cubicBezTo>
                  <a:close/>
                  <a:moveTo>
                    <a:pt x="1376" y="4116"/>
                  </a:moveTo>
                  <a:lnTo>
                    <a:pt x="1911" y="3894"/>
                  </a:lnTo>
                  <a:cubicBezTo>
                    <a:pt x="2103" y="4100"/>
                    <a:pt x="2308" y="4256"/>
                    <a:pt x="2512" y="4350"/>
                  </a:cubicBezTo>
                  <a:cubicBezTo>
                    <a:pt x="2084" y="4400"/>
                    <a:pt x="1669" y="4272"/>
                    <a:pt x="1376" y="4116"/>
                  </a:cubicBezTo>
                  <a:close/>
                  <a:moveTo>
                    <a:pt x="2941" y="4238"/>
                  </a:moveTo>
                  <a:cubicBezTo>
                    <a:pt x="2684" y="4238"/>
                    <a:pt x="2396" y="4077"/>
                    <a:pt x="2125" y="3805"/>
                  </a:cubicBezTo>
                  <a:lnTo>
                    <a:pt x="2751" y="3546"/>
                  </a:lnTo>
                  <a:lnTo>
                    <a:pt x="3035" y="4230"/>
                  </a:lnTo>
                  <a:cubicBezTo>
                    <a:pt x="3004" y="4236"/>
                    <a:pt x="2973" y="4238"/>
                    <a:pt x="2941" y="4238"/>
                  </a:cubicBezTo>
                  <a:close/>
                  <a:moveTo>
                    <a:pt x="3236" y="4146"/>
                  </a:moveTo>
                  <a:lnTo>
                    <a:pt x="2952" y="3462"/>
                  </a:lnTo>
                  <a:lnTo>
                    <a:pt x="3575" y="3205"/>
                  </a:lnTo>
                  <a:cubicBezTo>
                    <a:pt x="3575" y="3641"/>
                    <a:pt x="3460" y="3989"/>
                    <a:pt x="3236" y="4146"/>
                  </a:cubicBezTo>
                  <a:close/>
                  <a:moveTo>
                    <a:pt x="3692" y="3861"/>
                  </a:moveTo>
                  <a:cubicBezTo>
                    <a:pt x="3769" y="3650"/>
                    <a:pt x="3804" y="3397"/>
                    <a:pt x="3795" y="3113"/>
                  </a:cubicBezTo>
                  <a:lnTo>
                    <a:pt x="4327" y="2893"/>
                  </a:lnTo>
                  <a:cubicBezTo>
                    <a:pt x="4212" y="3265"/>
                    <a:pt x="3995" y="3602"/>
                    <a:pt x="3692" y="3861"/>
                  </a:cubicBezTo>
                  <a:close/>
                  <a:moveTo>
                    <a:pt x="4387" y="2633"/>
                  </a:moveTo>
                  <a:lnTo>
                    <a:pt x="3780" y="2885"/>
                  </a:lnTo>
                  <a:cubicBezTo>
                    <a:pt x="3749" y="2601"/>
                    <a:pt x="3676" y="2296"/>
                    <a:pt x="3561" y="1985"/>
                  </a:cubicBezTo>
                  <a:lnTo>
                    <a:pt x="4323" y="1670"/>
                  </a:lnTo>
                  <a:cubicBezTo>
                    <a:pt x="4423" y="1989"/>
                    <a:pt x="4440" y="2318"/>
                    <a:pt x="4387" y="263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th-TH" sz="1015">
                <a:cs typeface="+mn-ea"/>
                <a:sym typeface="+mn-lt"/>
              </a:endParaRPr>
            </a:p>
          </p:txBody>
        </p:sp>
        <p:sp>
          <p:nvSpPr>
            <p:cNvPr id="38" name="Freeform 36"/>
            <p:cNvSpPr>
              <a:spLocks noEditPoints="1"/>
            </p:cNvSpPr>
            <p:nvPr/>
          </p:nvSpPr>
          <p:spPr bwMode="auto">
            <a:xfrm>
              <a:off x="5437" y="159"/>
              <a:ext cx="2204" cy="3252"/>
            </a:xfrm>
            <a:custGeom>
              <a:avLst/>
              <a:gdLst>
                <a:gd name="T0" fmla="*/ 3396 w 4593"/>
                <a:gd name="T1" fmla="*/ 5900 h 6773"/>
                <a:gd name="T2" fmla="*/ 4451 w 4593"/>
                <a:gd name="T3" fmla="*/ 5677 h 6773"/>
                <a:gd name="T4" fmla="*/ 4367 w 4593"/>
                <a:gd name="T5" fmla="*/ 5476 h 6773"/>
                <a:gd name="T6" fmla="*/ 808 w 4593"/>
                <a:gd name="T7" fmla="*/ 4002 h 6773"/>
                <a:gd name="T8" fmla="*/ 2281 w 4593"/>
                <a:gd name="T9" fmla="*/ 444 h 6773"/>
                <a:gd name="T10" fmla="*/ 2381 w 4593"/>
                <a:gd name="T11" fmla="*/ 402 h 6773"/>
                <a:gd name="T12" fmla="*/ 2216 w 4593"/>
                <a:gd name="T13" fmla="*/ 0 h 6773"/>
                <a:gd name="T14" fmla="*/ 2015 w 4593"/>
                <a:gd name="T15" fmla="*/ 84 h 6773"/>
                <a:gd name="T16" fmla="*/ 2099 w 4593"/>
                <a:gd name="T17" fmla="*/ 286 h 6773"/>
                <a:gd name="T18" fmla="*/ 607 w 4593"/>
                <a:gd name="T19" fmla="*/ 4086 h 6773"/>
                <a:gd name="T20" fmla="*/ 3177 w 4593"/>
                <a:gd name="T21" fmla="*/ 5897 h 6773"/>
                <a:gd name="T22" fmla="*/ 3177 w 4593"/>
                <a:gd name="T23" fmla="*/ 6120 h 6773"/>
                <a:gd name="T24" fmla="*/ 1979 w 4593"/>
                <a:gd name="T25" fmla="*/ 6120 h 6773"/>
                <a:gd name="T26" fmla="*/ 1979 w 4593"/>
                <a:gd name="T27" fmla="*/ 6773 h 6773"/>
                <a:gd name="T28" fmla="*/ 4593 w 4593"/>
                <a:gd name="T29" fmla="*/ 6773 h 6773"/>
                <a:gd name="T30" fmla="*/ 4593 w 4593"/>
                <a:gd name="T31" fmla="*/ 6120 h 6773"/>
                <a:gd name="T32" fmla="*/ 3395 w 4593"/>
                <a:gd name="T33" fmla="*/ 6120 h 6773"/>
                <a:gd name="T34" fmla="*/ 3395 w 4593"/>
                <a:gd name="T35" fmla="*/ 5900 h 6773"/>
                <a:gd name="T36" fmla="*/ 3396 w 4593"/>
                <a:gd name="T37" fmla="*/ 5900 h 6773"/>
                <a:gd name="T38" fmla="*/ 4376 w 4593"/>
                <a:gd name="T39" fmla="*/ 6337 h 6773"/>
                <a:gd name="T40" fmla="*/ 4376 w 4593"/>
                <a:gd name="T41" fmla="*/ 6554 h 6773"/>
                <a:gd name="T42" fmla="*/ 2197 w 4593"/>
                <a:gd name="T43" fmla="*/ 6554 h 6773"/>
                <a:gd name="T44" fmla="*/ 2197 w 4593"/>
                <a:gd name="T45" fmla="*/ 6337 h 6773"/>
                <a:gd name="T46" fmla="*/ 4376 w 4593"/>
                <a:gd name="T47" fmla="*/ 6337 h 6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593" h="6773">
                  <a:moveTo>
                    <a:pt x="3396" y="5900"/>
                  </a:moveTo>
                  <a:cubicBezTo>
                    <a:pt x="3748" y="5892"/>
                    <a:pt x="4105" y="5820"/>
                    <a:pt x="4451" y="5677"/>
                  </a:cubicBezTo>
                  <a:lnTo>
                    <a:pt x="4367" y="5476"/>
                  </a:lnTo>
                  <a:cubicBezTo>
                    <a:pt x="2980" y="6050"/>
                    <a:pt x="1383" y="5389"/>
                    <a:pt x="808" y="4002"/>
                  </a:cubicBezTo>
                  <a:cubicBezTo>
                    <a:pt x="233" y="2614"/>
                    <a:pt x="895" y="1018"/>
                    <a:pt x="2281" y="444"/>
                  </a:cubicBezTo>
                  <a:lnTo>
                    <a:pt x="2381" y="402"/>
                  </a:lnTo>
                  <a:lnTo>
                    <a:pt x="2216" y="0"/>
                  </a:lnTo>
                  <a:lnTo>
                    <a:pt x="2015" y="84"/>
                  </a:lnTo>
                  <a:lnTo>
                    <a:pt x="2099" y="286"/>
                  </a:lnTo>
                  <a:cubicBezTo>
                    <a:pt x="668" y="941"/>
                    <a:pt x="0" y="2621"/>
                    <a:pt x="607" y="4086"/>
                  </a:cubicBezTo>
                  <a:cubicBezTo>
                    <a:pt x="1055" y="5169"/>
                    <a:pt x="2079" y="5840"/>
                    <a:pt x="3177" y="5897"/>
                  </a:cubicBezTo>
                  <a:lnTo>
                    <a:pt x="3177" y="6120"/>
                  </a:lnTo>
                  <a:lnTo>
                    <a:pt x="1979" y="6120"/>
                  </a:lnTo>
                  <a:lnTo>
                    <a:pt x="1979" y="6773"/>
                  </a:lnTo>
                  <a:lnTo>
                    <a:pt x="4593" y="6773"/>
                  </a:lnTo>
                  <a:lnTo>
                    <a:pt x="4593" y="6120"/>
                  </a:lnTo>
                  <a:lnTo>
                    <a:pt x="3395" y="6120"/>
                  </a:lnTo>
                  <a:lnTo>
                    <a:pt x="3395" y="5900"/>
                  </a:lnTo>
                  <a:lnTo>
                    <a:pt x="3396" y="5900"/>
                  </a:lnTo>
                  <a:close/>
                  <a:moveTo>
                    <a:pt x="4376" y="6337"/>
                  </a:moveTo>
                  <a:lnTo>
                    <a:pt x="4376" y="6554"/>
                  </a:lnTo>
                  <a:lnTo>
                    <a:pt x="2197" y="6554"/>
                  </a:lnTo>
                  <a:lnTo>
                    <a:pt x="2197" y="6337"/>
                  </a:lnTo>
                  <a:lnTo>
                    <a:pt x="4376" y="633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th-TH" sz="1015">
                <a:cs typeface="+mn-ea"/>
                <a:sym typeface="+mn-lt"/>
              </a:endParaRPr>
            </a:p>
          </p:txBody>
        </p:sp>
      </p:grpSp>
      <p:sp>
        <p:nvSpPr>
          <p:cNvPr id="39" name="文本框 38"/>
          <p:cNvSpPr txBox="1"/>
          <p:nvPr/>
        </p:nvSpPr>
        <p:spPr>
          <a:xfrm>
            <a:off x="2848638" y="5393943"/>
            <a:ext cx="1791653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让听众明确你下面要讲的内容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2848638" y="2300882"/>
            <a:ext cx="1791653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概括演讲全部或部分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内容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41" name="Elbow Connector 77"/>
          <p:cNvCxnSpPr/>
          <p:nvPr/>
        </p:nvCxnSpPr>
        <p:spPr>
          <a:xfrm flipH="1">
            <a:off x="3762525" y="4661845"/>
            <a:ext cx="1576184" cy="400065"/>
          </a:xfrm>
          <a:prstGeom prst="bentConnector2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77"/>
          <p:cNvCxnSpPr/>
          <p:nvPr/>
        </p:nvCxnSpPr>
        <p:spPr>
          <a:xfrm flipV="1">
            <a:off x="6910145" y="3361284"/>
            <a:ext cx="1576184" cy="400065"/>
          </a:xfrm>
          <a:prstGeom prst="bentConnector2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文本框 42"/>
          <p:cNvSpPr txBox="1"/>
          <p:nvPr/>
        </p:nvSpPr>
        <p:spPr>
          <a:xfrm>
            <a:off x="7523567" y="5717109"/>
            <a:ext cx="1791653" cy="377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回顾和概括所讲内容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7523567" y="2300882"/>
            <a:ext cx="1791653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排列要点顺序，注意逻辑关联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45" name="Elbow Connector 77"/>
          <p:cNvCxnSpPr/>
          <p:nvPr/>
        </p:nvCxnSpPr>
        <p:spPr>
          <a:xfrm>
            <a:off x="6910145" y="4692565"/>
            <a:ext cx="1576184" cy="400065"/>
          </a:xfrm>
          <a:prstGeom prst="bentConnector2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圆角矩形 45"/>
          <p:cNvSpPr/>
          <p:nvPr/>
        </p:nvSpPr>
        <p:spPr>
          <a:xfrm>
            <a:off x="618857" y="2300882"/>
            <a:ext cx="2167003" cy="1404837"/>
          </a:xfrm>
          <a:prstGeom prst="roundRect">
            <a:avLst/>
          </a:prstGeom>
          <a:blipFill dpi="0" rotWithShape="1">
            <a:blip r:embed="rId2" cstate="screen"/>
            <a:srcRect/>
            <a:stretch>
              <a:fillRect/>
            </a:stretch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7" name="圆角矩形 46"/>
          <p:cNvSpPr/>
          <p:nvPr/>
        </p:nvSpPr>
        <p:spPr>
          <a:xfrm>
            <a:off x="608371" y="4689811"/>
            <a:ext cx="2167003" cy="1404837"/>
          </a:xfrm>
          <a:prstGeom prst="roundRect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8" name="圆角矩形 47"/>
          <p:cNvSpPr/>
          <p:nvPr/>
        </p:nvSpPr>
        <p:spPr>
          <a:xfrm>
            <a:off x="9371177" y="2300882"/>
            <a:ext cx="2167003" cy="1404837"/>
          </a:xfrm>
          <a:prstGeom prst="roundRect">
            <a:avLst/>
          </a:prstGeom>
          <a:blipFill dpi="0" rotWithShape="1">
            <a:blip r:embed="rId4" cstate="screen"/>
            <a:srcRect/>
            <a:stretch>
              <a:fillRect/>
            </a:stretch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9" name="圆角矩形 48"/>
          <p:cNvSpPr/>
          <p:nvPr/>
        </p:nvSpPr>
        <p:spPr>
          <a:xfrm>
            <a:off x="9363617" y="4689811"/>
            <a:ext cx="2167003" cy="1404837"/>
          </a:xfrm>
          <a:prstGeom prst="roundRect">
            <a:avLst/>
          </a:prstGeom>
          <a:blipFill dpi="0" rotWithShape="1">
            <a:blip r:embed="rId2" cstate="screen"/>
            <a:srcRect/>
            <a:stretch>
              <a:fillRect/>
            </a:stretch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3514604" y="2995431"/>
            <a:ext cx="512961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rgbClr val="0070C0"/>
                </a:solidFill>
                <a:cs typeface="+mn-ea"/>
                <a:sym typeface="+mn-lt"/>
              </a:rPr>
              <a:t>引语</a:t>
            </a:r>
            <a:endParaRPr lang="zh-CN" altLang="en-US" sz="2000" b="1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3512570" y="5157371"/>
            <a:ext cx="512961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rgbClr val="0070C0"/>
                </a:solidFill>
                <a:cs typeface="+mn-ea"/>
                <a:sym typeface="+mn-lt"/>
              </a:rPr>
              <a:t>过渡</a:t>
            </a:r>
            <a:endParaRPr lang="zh-CN" altLang="en-US" sz="2000" b="1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8250984" y="2995431"/>
            <a:ext cx="512961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rgbClr val="0070C0"/>
                </a:solidFill>
                <a:cs typeface="+mn-ea"/>
                <a:sym typeface="+mn-lt"/>
              </a:rPr>
              <a:t>主题</a:t>
            </a:r>
            <a:endParaRPr lang="zh-CN" altLang="en-US" sz="2000" b="1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8236981" y="5188091"/>
            <a:ext cx="512961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rgbClr val="0070C0"/>
                </a:solidFill>
                <a:cs typeface="+mn-ea"/>
                <a:sym typeface="+mn-lt"/>
              </a:rPr>
              <a:t>总结</a:t>
            </a:r>
            <a:endParaRPr lang="zh-CN" altLang="en-US" sz="2000" b="1" dirty="0">
              <a:solidFill>
                <a:srgbClr val="0070C0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5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0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500"/>
                            </p:stCondLst>
                            <p:childTnLst>
                              <p:par>
                                <p:cTn id="8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1000"/>
                            </p:stCondLst>
                            <p:childTnLst>
                              <p:par>
                                <p:cTn id="9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  <p:bldP spid="39" grpId="0"/>
      <p:bldP spid="40" grpId="0"/>
      <p:bldP spid="43" grpId="0"/>
      <p:bldP spid="44" grpId="0"/>
      <p:bldP spid="46" grpId="0" animBg="1"/>
      <p:bldP spid="47" grpId="0" animBg="1"/>
      <p:bldP spid="48" grpId="0" animBg="1"/>
      <p:bldP spid="49" grpId="0" animBg="1"/>
      <p:bldP spid="50" grpId="0"/>
      <p:bldP spid="51" grpId="0"/>
      <p:bldP spid="52" grpId="0"/>
      <p:bldP spid="53" grpId="0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commondata" val="eyJoZGlkIjoiYTQ3YTc2YjBlNWRhYjQ0NTA0MDBkN2E0YWM4YTZjZGMifQ=="/>
</p:tagLst>
</file>

<file path=ppt/theme/theme1.xml><?xml version="1.0" encoding="utf-8"?>
<a:theme xmlns:a="http://schemas.openxmlformats.org/drawingml/2006/main" name="www.pptying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dv4zpbh3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2865</Words>
  <Application>WPS 演示</Application>
  <PresentationFormat>宽屏</PresentationFormat>
  <Paragraphs>545</Paragraphs>
  <Slides>44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44</vt:i4>
      </vt:variant>
    </vt:vector>
  </HeadingPairs>
  <TitlesOfParts>
    <vt:vector size="60" baseType="lpstr">
      <vt:lpstr>Arial</vt:lpstr>
      <vt:lpstr>宋体</vt:lpstr>
      <vt:lpstr>Wingdings</vt:lpstr>
      <vt:lpstr>Times New Roman</vt:lpstr>
      <vt:lpstr>黑体</vt:lpstr>
      <vt:lpstr>微软雅黑</vt:lpstr>
      <vt:lpstr>Arial Unicode MS</vt:lpstr>
      <vt:lpstr>Calibri</vt:lpstr>
      <vt:lpstr>Monotype Sorts</vt:lpstr>
      <vt:lpstr>Wingdings</vt:lpstr>
      <vt:lpstr>Meiryo</vt:lpstr>
      <vt:lpstr>Yu Gothic UI</vt:lpstr>
      <vt:lpstr>Arial Narrow</vt:lpstr>
      <vt:lpstr>Calibri Light</vt:lpstr>
      <vt:lpstr>www.pptying.com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creator>优品PPT</dc:creator>
  <dc:subject>https://www.ypppt.com/</dc:subject>
  <cp:lastModifiedBy>Years later</cp:lastModifiedBy>
  <cp:revision>94</cp:revision>
  <dcterms:created xsi:type="dcterms:W3CDTF">2021-12-23T00:31:00Z</dcterms:created>
  <dcterms:modified xsi:type="dcterms:W3CDTF">2024-03-26T14:24:17Z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DC5B0447AA0444AD91718AF6B14646A6_13</vt:lpwstr>
  </property>
  <property fmtid="{D5CDD505-2E9C-101B-9397-08002B2CF9AE}" pid="3" name="KSOProductBuildVer">
    <vt:lpwstr>2052-12.1.0.16412</vt:lpwstr>
  </property>
</Properties>
</file>