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</p:sldMasterIdLst>
  <p:notesMasterIdLst>
    <p:notesMasterId r:id="rId18"/>
  </p:notesMasterIdLst>
  <p:sldIdLst>
    <p:sldId id="256" r:id="rId7"/>
    <p:sldId id="271" r:id="rId8"/>
    <p:sldId id="257" r:id="rId9"/>
    <p:sldId id="259" r:id="rId10"/>
    <p:sldId id="260" r:id="rId11"/>
    <p:sldId id="266" r:id="rId12"/>
    <p:sldId id="267" r:id="rId13"/>
    <p:sldId id="268" r:id="rId14"/>
    <p:sldId id="269" r:id="rId15"/>
    <p:sldId id="270" r:id="rId16"/>
    <p:sldId id="281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5" userDrawn="1">
          <p15:clr>
            <a:srgbClr val="A4A3A4"/>
          </p15:clr>
        </p15:guide>
        <p15:guide id="2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9E2"/>
    <a:srgbClr val="628DC2"/>
    <a:srgbClr val="93B1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714" y="96"/>
      </p:cViewPr>
      <p:guideLst>
        <p:guide orient="horz" pos="2075"/>
        <p:guide pos="3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4" cy="45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9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DC0757F-39B4-4F22-9EC2-DBCC905E212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436" name="幻灯片图像占位符 3"/>
          <p:cNvSpPr>
            <a:spLocks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3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59E25DF-1525-4E6C-AECE-61AB277C5BB2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2852" y="115891"/>
            <a:ext cx="2734733" cy="62388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4420" y="115891"/>
            <a:ext cx="8005233" cy="6238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9" y="981075"/>
            <a:ext cx="5369983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ctr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2852" y="115891"/>
            <a:ext cx="2734733" cy="62388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4420" y="115891"/>
            <a:ext cx="8005233" cy="6238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9" y="981075"/>
            <a:ext cx="5369983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9" y="981075"/>
            <a:ext cx="5369983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ctr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2852" y="115891"/>
            <a:ext cx="2734733" cy="62388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4420" y="115891"/>
            <a:ext cx="8005233" cy="6238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9" y="981075"/>
            <a:ext cx="5369983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373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ctr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2852" y="115891"/>
            <a:ext cx="2734733" cy="62388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4420" y="115891"/>
            <a:ext cx="8005233" cy="6238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ctr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 descr="2-2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23888" y="115888"/>
            <a:ext cx="10944225" cy="6492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zh-CN" dirty="0"/>
              <a:t>标题文本样式：微软雅黑/28号  Arial/28pt</a:t>
            </a:r>
            <a:endParaRPr lang="zh-CN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23888" y="981075"/>
            <a:ext cx="10944225" cy="5373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第一级内容文本样式：微软雅黑/20号  Arial/20pt</a:t>
            </a:r>
            <a:endParaRPr lang="zh-CN" altLang="zh-CN" dirty="0"/>
          </a:p>
          <a:p>
            <a:pPr lvl="1"/>
            <a:r>
              <a:rPr lang="zh-CN" altLang="zh-CN" dirty="0"/>
              <a:t>第二级内容文本样式：微软雅黑/18号  Arial/18pt</a:t>
            </a:r>
            <a:endParaRPr lang="zh-CN" altLang="zh-CN" dirty="0"/>
          </a:p>
          <a:p>
            <a:pPr lvl="2"/>
            <a:r>
              <a:rPr lang="zh-CN" altLang="zh-CN" dirty="0"/>
              <a:t>第三级内容文本样式：微软雅黑/16号  Arial/16pt</a:t>
            </a:r>
            <a:endParaRPr lang="zh-CN" altLang="zh-CN" dirty="0"/>
          </a:p>
          <a:p>
            <a:pPr lvl="3"/>
            <a:r>
              <a:rPr lang="zh-CN" altLang="zh-CN" dirty="0"/>
              <a:t>第四级内容文本样式：微软雅黑/14号  Arial/14pt</a:t>
            </a:r>
            <a:endParaRPr lang="zh-CN" altLang="zh-CN" dirty="0"/>
          </a:p>
          <a:p>
            <a:pPr lvl="4"/>
            <a:r>
              <a:rPr lang="zh-CN" altLang="zh-CN" dirty="0"/>
              <a:t>第五级内容文本样式：微软雅黑/12号  Arial/12pt</a:t>
            </a:r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3"/>
          <p:cNvSpPr>
            <a:spLocks noGrp="1"/>
          </p:cNvSpPr>
          <p:nvPr>
            <p:ph type="title"/>
          </p:nvPr>
        </p:nvSpPr>
        <p:spPr>
          <a:xfrm>
            <a:off x="623888" y="115888"/>
            <a:ext cx="10944225" cy="6492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zh-CN" dirty="0"/>
              <a:t>标题文本样式：微软雅黑/28号  Arial/28pt</a:t>
            </a:r>
            <a:endParaRPr lang="zh-CN" altLang="zh-CN" dirty="0"/>
          </a:p>
        </p:txBody>
      </p:sp>
      <p:sp>
        <p:nvSpPr>
          <p:cNvPr id="2051" name="Rectangle 4"/>
          <p:cNvSpPr>
            <a:spLocks noGrp="1"/>
          </p:cNvSpPr>
          <p:nvPr>
            <p:ph type="body" idx="1"/>
          </p:nvPr>
        </p:nvSpPr>
        <p:spPr>
          <a:xfrm>
            <a:off x="623888" y="981075"/>
            <a:ext cx="10944225" cy="5373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第一级内容文本样式：微软雅黑/20号  Arial/20pt</a:t>
            </a:r>
            <a:endParaRPr lang="zh-CN" altLang="zh-CN" dirty="0"/>
          </a:p>
          <a:p>
            <a:pPr lvl="1"/>
            <a:r>
              <a:rPr lang="zh-CN" altLang="zh-CN" dirty="0"/>
              <a:t>第二级内容文本样式：微软雅黑/18号  Arial/18pt</a:t>
            </a:r>
            <a:endParaRPr lang="zh-CN" altLang="zh-CN" dirty="0"/>
          </a:p>
          <a:p>
            <a:pPr lvl="2"/>
            <a:r>
              <a:rPr lang="zh-CN" altLang="zh-CN" dirty="0"/>
              <a:t>第三级内容文本样式：微软雅黑/16号  Arial/16pt</a:t>
            </a:r>
            <a:endParaRPr lang="zh-CN" altLang="zh-CN" dirty="0"/>
          </a:p>
          <a:p>
            <a:pPr lvl="3"/>
            <a:r>
              <a:rPr lang="zh-CN" altLang="zh-CN" dirty="0"/>
              <a:t>第四级内容文本样式：微软雅黑/14号  Arial/14pt</a:t>
            </a:r>
            <a:endParaRPr lang="zh-CN" altLang="zh-CN" dirty="0"/>
          </a:p>
          <a:p>
            <a:pPr lvl="4"/>
            <a:r>
              <a:rPr lang="zh-CN" altLang="zh-CN" dirty="0"/>
              <a:t>第五级内容文本样式：微软雅黑/12号  Arial/12pt</a:t>
            </a:r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3075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FB2FC9-7184-4655-8D59-C1EAACF7552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25F7AAC-42EE-4377-A992-0B937B8C35C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098" name="Picture 2" descr="2-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3"/>
          <p:cNvSpPr>
            <a:spLocks noGrp="1"/>
          </p:cNvSpPr>
          <p:nvPr>
            <p:ph type="title"/>
          </p:nvPr>
        </p:nvSpPr>
        <p:spPr>
          <a:xfrm>
            <a:off x="623888" y="115888"/>
            <a:ext cx="10944225" cy="6492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zh-CN" dirty="0"/>
              <a:t>标题文本样式：微软雅黑/28号  Arial/28pt</a:t>
            </a:r>
            <a:endParaRPr lang="zh-CN" altLang="zh-CN" dirty="0"/>
          </a:p>
        </p:txBody>
      </p:sp>
      <p:sp>
        <p:nvSpPr>
          <p:cNvPr id="4100" name="Rectangle 4"/>
          <p:cNvSpPr>
            <a:spLocks noGrp="1"/>
          </p:cNvSpPr>
          <p:nvPr>
            <p:ph type="body" idx="1"/>
          </p:nvPr>
        </p:nvSpPr>
        <p:spPr>
          <a:xfrm>
            <a:off x="623888" y="981075"/>
            <a:ext cx="10944225" cy="5373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第一级内容文本样式：微软雅黑/20号  Arial/20pt</a:t>
            </a:r>
            <a:endParaRPr lang="zh-CN" altLang="zh-CN" dirty="0"/>
          </a:p>
          <a:p>
            <a:pPr lvl="1"/>
            <a:r>
              <a:rPr lang="zh-CN" altLang="zh-CN" dirty="0"/>
              <a:t>第二级内容文本样式：微软雅黑/18号  Arial/18pt</a:t>
            </a:r>
            <a:endParaRPr lang="zh-CN" altLang="zh-CN" dirty="0"/>
          </a:p>
          <a:p>
            <a:pPr lvl="2"/>
            <a:r>
              <a:rPr lang="zh-CN" altLang="zh-CN" dirty="0"/>
              <a:t>第三级内容文本样式：微软雅黑/16号  Arial/16pt</a:t>
            </a:r>
            <a:endParaRPr lang="zh-CN" altLang="zh-CN" dirty="0"/>
          </a:p>
          <a:p>
            <a:pPr lvl="3"/>
            <a:r>
              <a:rPr lang="zh-CN" altLang="zh-CN" dirty="0"/>
              <a:t>第四级内容文本样式：微软雅黑/14号  Arial/14pt</a:t>
            </a:r>
            <a:endParaRPr lang="zh-CN" altLang="zh-CN" dirty="0"/>
          </a:p>
          <a:p>
            <a:pPr lvl="4"/>
            <a:r>
              <a:rPr lang="zh-CN" altLang="zh-CN" dirty="0"/>
              <a:t>第五级内容文本样式：微软雅黑/12号  Arial/12pt</a:t>
            </a:r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3"/>
          <p:cNvSpPr>
            <a:spLocks noGrp="1"/>
          </p:cNvSpPr>
          <p:nvPr>
            <p:ph type="title"/>
          </p:nvPr>
        </p:nvSpPr>
        <p:spPr>
          <a:xfrm>
            <a:off x="623888" y="115888"/>
            <a:ext cx="10944225" cy="6492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zh-CN" dirty="0"/>
              <a:t>标题文本样式：微软雅黑/28号  Arial/28pt</a:t>
            </a:r>
            <a:endParaRPr lang="zh-CN" altLang="zh-CN" dirty="0"/>
          </a:p>
        </p:txBody>
      </p:sp>
      <p:sp>
        <p:nvSpPr>
          <p:cNvPr id="5123" name="Rectangle 4"/>
          <p:cNvSpPr>
            <a:spLocks noGrp="1"/>
          </p:cNvSpPr>
          <p:nvPr>
            <p:ph type="body" idx="1"/>
          </p:nvPr>
        </p:nvSpPr>
        <p:spPr>
          <a:xfrm>
            <a:off x="623888" y="981075"/>
            <a:ext cx="10944225" cy="5373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第一级内容文本样式：微软雅黑/20号  Arial/20pt</a:t>
            </a:r>
            <a:endParaRPr lang="zh-CN" altLang="zh-CN" dirty="0"/>
          </a:p>
          <a:p>
            <a:pPr lvl="1"/>
            <a:r>
              <a:rPr lang="zh-CN" altLang="zh-CN" dirty="0"/>
              <a:t>第二级内容文本样式：微软雅黑/18号  Arial/18pt</a:t>
            </a:r>
            <a:endParaRPr lang="zh-CN" altLang="zh-CN" dirty="0"/>
          </a:p>
          <a:p>
            <a:pPr lvl="2"/>
            <a:r>
              <a:rPr lang="zh-CN" altLang="zh-CN" dirty="0"/>
              <a:t>第三级内容文本样式：微软雅黑/16号  Arial/16pt</a:t>
            </a:r>
            <a:endParaRPr lang="zh-CN" altLang="zh-CN" dirty="0"/>
          </a:p>
          <a:p>
            <a:pPr lvl="3"/>
            <a:r>
              <a:rPr lang="zh-CN" altLang="zh-CN" dirty="0"/>
              <a:t>第四级内容文本样式：微软雅黑/14号  Arial/14pt</a:t>
            </a:r>
            <a:endParaRPr lang="zh-CN" altLang="zh-CN" dirty="0"/>
          </a:p>
          <a:p>
            <a:pPr lvl="4"/>
            <a:r>
              <a:rPr lang="zh-CN" altLang="zh-CN" dirty="0"/>
              <a:t>第五级内容文本样式：微软雅黑/12号  Arial/12pt</a:t>
            </a:r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22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9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7" Type="http://schemas.openxmlformats.org/officeDocument/2006/relationships/image" Target="../media/image15.png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image" Target="../media/image19.png"/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image" Target="../media/image20.png"/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image" Target="../media/image21.png"/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Box 5"/>
          <p:cNvSpPr txBox="1"/>
          <p:nvPr/>
        </p:nvSpPr>
        <p:spPr>
          <a:xfrm>
            <a:off x="5043488" y="5408613"/>
            <a:ext cx="107823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solidFill>
                  <a:srgbClr val="95B3D7"/>
                </a:solidFill>
              </a:rPr>
              <a:t>PPT</a:t>
            </a:r>
            <a:r>
              <a:rPr lang="zh-CN" altLang="en-US" sz="2400" b="1" dirty="0">
                <a:solidFill>
                  <a:srgbClr val="95B3D7"/>
                </a:solidFill>
              </a:rPr>
              <a:t>营</a:t>
            </a:r>
            <a:endParaRPr lang="zh-CN" altLang="en-US" sz="2400" b="1" dirty="0">
              <a:solidFill>
                <a:srgbClr val="95B3D7"/>
              </a:solidFill>
            </a:endParaRPr>
          </a:p>
        </p:txBody>
      </p:sp>
      <p:pic>
        <p:nvPicPr>
          <p:cNvPr id="19459" name="Picture 2"/>
          <p:cNvPicPr>
            <a:picLocks noChangeAspect="1"/>
          </p:cNvPicPr>
          <p:nvPr/>
        </p:nvPicPr>
        <p:blipFill>
          <a:blip r:embed="rId1"/>
          <a:srcRect r="10616"/>
          <a:stretch>
            <a:fillRect/>
          </a:stretch>
        </p:blipFill>
        <p:spPr>
          <a:xfrm>
            <a:off x="1820863" y="712788"/>
            <a:ext cx="8289925" cy="4425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674" name="Picture 2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4756150" y="1989138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75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788" y="2962275"/>
            <a:ext cx="3432175" cy="749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483" name="Group 3"/>
          <p:cNvGrpSpPr/>
          <p:nvPr/>
        </p:nvGrpSpPr>
        <p:grpSpPr>
          <a:xfrm>
            <a:off x="608013" y="984250"/>
            <a:ext cx="10528300" cy="4424363"/>
            <a:chOff x="0" y="0"/>
            <a:chExt cx="10531170" cy="4424800"/>
          </a:xfrm>
        </p:grpSpPr>
        <p:sp>
          <p:nvSpPr>
            <p:cNvPr id="20484" name="矩形 1"/>
            <p:cNvSpPr/>
            <p:nvPr/>
          </p:nvSpPr>
          <p:spPr>
            <a:xfrm>
              <a:off x="0" y="1860734"/>
              <a:ext cx="10531170" cy="614423"/>
            </a:xfrm>
            <a:prstGeom prst="rect">
              <a:avLst/>
            </a:prstGeom>
            <a:solidFill>
              <a:srgbClr val="DCE6F2"/>
            </a:solidFill>
            <a:ln w="25400" cap="flat" cmpd="sng">
              <a:solidFill>
                <a:srgbClr val="95B3D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grpSp>
          <p:nvGrpSpPr>
            <p:cNvPr id="20485" name="Group 5"/>
            <p:cNvGrpSpPr/>
            <p:nvPr/>
          </p:nvGrpSpPr>
          <p:grpSpPr>
            <a:xfrm>
              <a:off x="2902823" y="1860493"/>
              <a:ext cx="5175575" cy="615600"/>
              <a:chOff x="0" y="0"/>
              <a:chExt cx="5175575" cy="615600"/>
            </a:xfrm>
          </p:grpSpPr>
          <p:sp>
            <p:nvSpPr>
              <p:cNvPr id="20495" name="矩形 2"/>
              <p:cNvSpPr/>
              <p:nvPr/>
            </p:nvSpPr>
            <p:spPr>
              <a:xfrm>
                <a:off x="631" y="241"/>
                <a:ext cx="134934" cy="6160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6" name="矩形 21"/>
              <p:cNvSpPr/>
              <p:nvPr/>
            </p:nvSpPr>
            <p:spPr>
              <a:xfrm>
                <a:off x="2519921" y="241"/>
                <a:ext cx="136521" cy="6160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7" name="矩形 22"/>
              <p:cNvSpPr/>
              <p:nvPr/>
            </p:nvSpPr>
            <p:spPr>
              <a:xfrm>
                <a:off x="5040798" y="241"/>
                <a:ext cx="134933" cy="6160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486" name="线形标注 1(带边框和强调线) 7"/>
            <p:cNvSpPr/>
            <p:nvPr/>
          </p:nvSpPr>
          <p:spPr>
            <a:xfrm>
              <a:off x="2520878" y="0"/>
              <a:ext cx="1889070" cy="825582"/>
            </a:xfrm>
            <a:prstGeom prst="accentBorderCallout1">
              <a:avLst>
                <a:gd name="adj1" fmla="val 18750"/>
                <a:gd name="adj2" fmla="val -8333"/>
                <a:gd name="adj3" fmla="val 226694"/>
                <a:gd name="adj4" fmla="val -38333"/>
              </a:avLst>
            </a:prstGeom>
            <a:solidFill>
              <a:srgbClr val="DCE6F2"/>
            </a:solidFill>
            <a:ln w="25400" cap="flat" cmpd="sng">
              <a:solidFill>
                <a:srgbClr val="B4C9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2000" b="1" dirty="0">
                  <a:solidFill>
                    <a:schemeClr val="accent1"/>
                  </a:solidFill>
                </a:rPr>
                <a:t>职业规划定义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20487" name="线形标注 1(带边框和强调线) 33"/>
            <p:cNvSpPr/>
            <p:nvPr/>
          </p:nvSpPr>
          <p:spPr>
            <a:xfrm>
              <a:off x="7380074" y="30165"/>
              <a:ext cx="1890658" cy="825582"/>
            </a:xfrm>
            <a:prstGeom prst="accentBorderCallout1">
              <a:avLst>
                <a:gd name="adj1" fmla="val 18750"/>
                <a:gd name="adj2" fmla="val -8333"/>
                <a:gd name="adj3" fmla="val 226694"/>
                <a:gd name="adj4" fmla="val -38333"/>
              </a:avLst>
            </a:prstGeom>
            <a:solidFill>
              <a:srgbClr val="DCE6F2"/>
            </a:solidFill>
            <a:ln w="25400" cap="flat" cmpd="sng">
              <a:solidFill>
                <a:srgbClr val="B4C9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2000" b="1" dirty="0">
                  <a:solidFill>
                    <a:schemeClr val="accent1"/>
                  </a:solidFill>
                </a:rPr>
                <a:t>影响择业因素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20488" name="线形标注 1(带边框和强调线) 8"/>
            <p:cNvSpPr/>
            <p:nvPr/>
          </p:nvSpPr>
          <p:spPr>
            <a:xfrm>
              <a:off x="4725851" y="3600806"/>
              <a:ext cx="1687464" cy="823994"/>
            </a:xfrm>
            <a:prstGeom prst="accentBorderCallout1">
              <a:avLst>
                <a:gd name="adj1" fmla="val 37519"/>
                <a:gd name="adj2" fmla="val -8333"/>
                <a:gd name="adj3" fmla="val -138343"/>
                <a:gd name="adj4" fmla="val -33329"/>
              </a:avLst>
            </a:prstGeom>
            <a:solidFill>
              <a:srgbClr val="DCE6F2"/>
            </a:solidFill>
            <a:ln w="25400" cap="flat" cmpd="sng">
              <a:solidFill>
                <a:srgbClr val="B4C9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2000" b="1" dirty="0">
                  <a:solidFill>
                    <a:schemeClr val="accent1"/>
                  </a:solidFill>
                </a:rPr>
                <a:t>择业</a:t>
              </a:r>
              <a:r>
                <a:rPr lang="en-US" altLang="zh-CN" sz="2000" b="1" dirty="0">
                  <a:solidFill>
                    <a:schemeClr val="accent1"/>
                  </a:solidFill>
                </a:rPr>
                <a:t>VS</a:t>
              </a:r>
              <a:r>
                <a:rPr lang="zh-CN" altLang="en-US" sz="2000" b="1" dirty="0">
                  <a:solidFill>
                    <a:schemeClr val="accent1"/>
                  </a:solidFill>
                </a:rPr>
                <a:t>就业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20489" name="线形标注 1(带边框和强调线) 36"/>
            <p:cNvSpPr/>
            <p:nvPr/>
          </p:nvSpPr>
          <p:spPr>
            <a:xfrm>
              <a:off x="7921396" y="3600806"/>
              <a:ext cx="1822397" cy="733498"/>
            </a:xfrm>
            <a:prstGeom prst="accentBorderCallout1">
              <a:avLst>
                <a:gd name="adj1" fmla="val 35815"/>
                <a:gd name="adj2" fmla="val -9722"/>
                <a:gd name="adj3" fmla="val -156213"/>
                <a:gd name="adj4" fmla="val 36963"/>
              </a:avLst>
            </a:prstGeom>
            <a:solidFill>
              <a:srgbClr val="DCE6F2"/>
            </a:solidFill>
            <a:ln w="25400" cap="flat" cmpd="sng">
              <a:solidFill>
                <a:srgbClr val="B4C9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2000" b="1" dirty="0">
                  <a:solidFill>
                    <a:schemeClr val="accent1"/>
                  </a:solidFill>
                </a:rPr>
                <a:t>职业生涯设计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  <p:grpSp>
          <p:nvGrpSpPr>
            <p:cNvPr id="20490" name="Group 13"/>
            <p:cNvGrpSpPr/>
            <p:nvPr/>
          </p:nvGrpSpPr>
          <p:grpSpPr>
            <a:xfrm>
              <a:off x="1566462" y="1907050"/>
              <a:ext cx="7848297" cy="523220"/>
              <a:chOff x="0" y="0"/>
              <a:chExt cx="7848297" cy="523220"/>
            </a:xfrm>
          </p:grpSpPr>
          <p:sp>
            <p:nvSpPr>
              <p:cNvPr id="20491" name="TextBox 39"/>
              <p:cNvSpPr txBox="1"/>
              <p:nvPr/>
            </p:nvSpPr>
            <p:spPr>
              <a:xfrm>
                <a:off x="355" y="-274"/>
                <a:ext cx="544497" cy="523927"/>
              </a:xfrm>
              <a:prstGeom prst="rect">
                <a:avLst/>
              </a:prstGeom>
              <a:noFill/>
              <a:ln w="9525" cap="flat" cmpd="sng">
                <a:solidFill>
                  <a:srgbClr val="DCE6F2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zh-CN" altLang="en-US" sz="2800" b="1" dirty="0">
                    <a:solidFill>
                      <a:schemeClr val="accent1"/>
                    </a:solidFill>
                  </a:rPr>
                  <a:t>起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0492" name="TextBox 43"/>
              <p:cNvSpPr txBox="1"/>
              <p:nvPr/>
            </p:nvSpPr>
            <p:spPr>
              <a:xfrm>
                <a:off x="2434853" y="0"/>
                <a:ext cx="543739" cy="5232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zh-CN" altLang="en-US" sz="2800" b="1" dirty="0">
                    <a:solidFill>
                      <a:schemeClr val="accent1"/>
                    </a:solidFill>
                  </a:rPr>
                  <a:t>承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0493" name="TextBox 44"/>
              <p:cNvSpPr txBox="1"/>
              <p:nvPr/>
            </p:nvSpPr>
            <p:spPr>
              <a:xfrm>
                <a:off x="4869706" y="0"/>
                <a:ext cx="543739" cy="5232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zh-CN" altLang="en-US" sz="2800" b="1" dirty="0">
                    <a:solidFill>
                      <a:schemeClr val="accent1"/>
                    </a:solidFill>
                  </a:rPr>
                  <a:t>转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0494" name="TextBox 45"/>
              <p:cNvSpPr txBox="1"/>
              <p:nvPr/>
            </p:nvSpPr>
            <p:spPr>
              <a:xfrm>
                <a:off x="7304558" y="0"/>
                <a:ext cx="543739" cy="52322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zh-CN" altLang="en-US" sz="2800" b="1" dirty="0">
                    <a:solidFill>
                      <a:schemeClr val="accent1"/>
                    </a:solidFill>
                  </a:rPr>
                  <a:t>合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1507" name="Group 3"/>
          <p:cNvGrpSpPr/>
          <p:nvPr/>
        </p:nvGrpSpPr>
        <p:grpSpPr>
          <a:xfrm>
            <a:off x="2147888" y="1519238"/>
            <a:ext cx="7896225" cy="4159250"/>
            <a:chOff x="0" y="0"/>
            <a:chExt cx="7896385" cy="4158906"/>
          </a:xfrm>
        </p:grpSpPr>
        <p:pic>
          <p:nvPicPr>
            <p:cNvPr id="21509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833361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0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6241" y="122991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1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01323" y="367430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2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03590" y="142425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9887" y="513332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4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59267" y="156712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15" name="TextBox 15"/>
            <p:cNvSpPr txBox="1"/>
            <p:nvPr/>
          </p:nvSpPr>
          <p:spPr>
            <a:xfrm>
              <a:off x="377962" y="1750549"/>
              <a:ext cx="2031325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1800" dirty="0">
                  <a:solidFill>
                    <a:schemeClr val="bg1"/>
                  </a:solidFill>
                </a:rPr>
                <a:t>个人与组织相结合</a:t>
              </a:r>
              <a:endParaRPr lang="zh-CN" altLang="en-US" sz="1800" dirty="0">
                <a:solidFill>
                  <a:schemeClr val="bg1"/>
                </a:solidFill>
              </a:endParaRPr>
            </a:p>
          </p:txBody>
        </p:sp>
        <p:cxnSp>
          <p:nvCxnSpPr>
            <p:cNvPr id="21516" name="直接箭头连接符 17"/>
            <p:cNvCxnSpPr/>
            <p:nvPr/>
          </p:nvCxnSpPr>
          <p:spPr>
            <a:xfrm flipV="1">
              <a:off x="563573" y="738126"/>
              <a:ext cx="522299" cy="371444"/>
            </a:xfrm>
            <a:prstGeom prst="straightConnector1">
              <a:avLst/>
            </a:prstGeom>
            <a:ln w="9525" cap="flat" cmpd="sng">
              <a:solidFill>
                <a:schemeClr val="bg1"/>
              </a:solidFill>
              <a:prstDash val="solid"/>
              <a:headEnd type="none" w="med" len="med"/>
              <a:tailEnd type="arrow" w="med" len="med"/>
            </a:ln>
          </p:spPr>
        </p:cxnSp>
        <p:pic>
          <p:nvPicPr>
            <p:cNvPr id="21517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97631" y="455274"/>
              <a:ext cx="473652" cy="74181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18" name="椭圆 18"/>
            <p:cNvSpPr/>
            <p:nvPr/>
          </p:nvSpPr>
          <p:spPr>
            <a:xfrm>
              <a:off x="5008663" y="0"/>
              <a:ext cx="1652621" cy="1652450"/>
            </a:xfrm>
            <a:prstGeom prst="ellipse">
              <a:avLst/>
            </a:prstGeom>
            <a:noFill/>
            <a:ln w="254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519" name="矩形 24"/>
            <p:cNvSpPr/>
            <p:nvPr/>
          </p:nvSpPr>
          <p:spPr>
            <a:xfrm>
              <a:off x="3890940" y="1750549"/>
              <a:ext cx="4005445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1800" dirty="0">
                  <a:solidFill>
                    <a:srgbClr val="FFFFFF"/>
                  </a:solidFill>
                </a:rPr>
                <a:t>对主客观条件进行测定、分析、总结</a:t>
              </a: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1520" name="直接连接符 28"/>
            <p:cNvCxnSpPr/>
            <p:nvPr/>
          </p:nvCxnSpPr>
          <p:spPr>
            <a:xfrm>
              <a:off x="563573" y="2385815"/>
              <a:ext cx="5850057" cy="0"/>
            </a:xfrm>
            <a:prstGeom prst="line">
              <a:avLst/>
            </a:prstGeom>
            <a:ln w="285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21521" name="TextBox 30"/>
            <p:cNvSpPr txBox="1"/>
            <p:nvPr/>
          </p:nvSpPr>
          <p:spPr>
            <a:xfrm>
              <a:off x="2653345" y="2539488"/>
              <a:ext cx="203132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2400" b="1" dirty="0">
                  <a:solidFill>
                    <a:schemeClr val="bg1"/>
                  </a:solidFill>
                </a:rPr>
                <a:t>结合时代特点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1522" name="下箭头 29"/>
            <p:cNvSpPr/>
            <p:nvPr/>
          </p:nvSpPr>
          <p:spPr>
            <a:xfrm>
              <a:off x="3668786" y="3001714"/>
              <a:ext cx="222255" cy="644472"/>
            </a:xfrm>
            <a:prstGeom prst="downArrow">
              <a:avLst>
                <a:gd name="adj1" fmla="val 50000"/>
                <a:gd name="adj2" fmla="val 50006"/>
              </a:avLst>
            </a:prstGeom>
            <a:solidFill>
              <a:schemeClr val="bg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523" name="TextBox 32"/>
            <p:cNvSpPr txBox="1"/>
            <p:nvPr/>
          </p:nvSpPr>
          <p:spPr>
            <a:xfrm>
              <a:off x="1883903" y="3697241"/>
              <a:ext cx="3570208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2400" b="1" dirty="0">
                  <a:solidFill>
                    <a:schemeClr val="bg1"/>
                  </a:solidFill>
                </a:rPr>
                <a:t>确定职业方向并为之奋斗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50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913" y="3175"/>
            <a:ext cx="3176587" cy="13192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2531" name="Group 3"/>
          <p:cNvGrpSpPr/>
          <p:nvPr/>
        </p:nvGrpSpPr>
        <p:grpSpPr>
          <a:xfrm>
            <a:off x="4475163" y="1393825"/>
            <a:ext cx="5535612" cy="1035050"/>
            <a:chOff x="0" y="0"/>
            <a:chExt cx="7267074" cy="1035115"/>
          </a:xfrm>
        </p:grpSpPr>
        <p:cxnSp>
          <p:nvCxnSpPr>
            <p:cNvPr id="22564" name="直接连接符 4"/>
            <p:cNvCxnSpPr/>
            <p:nvPr/>
          </p:nvCxnSpPr>
          <p:spPr>
            <a:xfrm>
              <a:off x="0" y="0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5" name="直接连接符 5"/>
            <p:cNvCxnSpPr/>
            <p:nvPr/>
          </p:nvCxnSpPr>
          <p:spPr>
            <a:xfrm>
              <a:off x="0" y="225439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6" name="直接连接符 6"/>
            <p:cNvCxnSpPr/>
            <p:nvPr/>
          </p:nvCxnSpPr>
          <p:spPr>
            <a:xfrm>
              <a:off x="0" y="495331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7" name="直接连接符 7"/>
            <p:cNvCxnSpPr/>
            <p:nvPr/>
          </p:nvCxnSpPr>
          <p:spPr>
            <a:xfrm>
              <a:off x="0" y="765223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8" name="直接连接符 8"/>
            <p:cNvCxnSpPr/>
            <p:nvPr/>
          </p:nvCxnSpPr>
          <p:spPr>
            <a:xfrm>
              <a:off x="0" y="1035115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22532" name="Group 9"/>
          <p:cNvGrpSpPr/>
          <p:nvPr/>
        </p:nvGrpSpPr>
        <p:grpSpPr>
          <a:xfrm>
            <a:off x="4475163" y="4229100"/>
            <a:ext cx="5535612" cy="1035050"/>
            <a:chOff x="0" y="0"/>
            <a:chExt cx="7267074" cy="1035115"/>
          </a:xfrm>
        </p:grpSpPr>
        <p:cxnSp>
          <p:nvCxnSpPr>
            <p:cNvPr id="22559" name="直接连接符 10"/>
            <p:cNvCxnSpPr/>
            <p:nvPr/>
          </p:nvCxnSpPr>
          <p:spPr>
            <a:xfrm>
              <a:off x="0" y="0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0" name="直接连接符 11"/>
            <p:cNvCxnSpPr/>
            <p:nvPr/>
          </p:nvCxnSpPr>
          <p:spPr>
            <a:xfrm>
              <a:off x="0" y="225439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1" name="直接连接符 12"/>
            <p:cNvCxnSpPr/>
            <p:nvPr/>
          </p:nvCxnSpPr>
          <p:spPr>
            <a:xfrm>
              <a:off x="0" y="495331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2" name="直接连接符 13"/>
            <p:cNvCxnSpPr/>
            <p:nvPr/>
          </p:nvCxnSpPr>
          <p:spPr>
            <a:xfrm>
              <a:off x="0" y="765223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563" name="直接连接符 14"/>
            <p:cNvCxnSpPr/>
            <p:nvPr/>
          </p:nvCxnSpPr>
          <p:spPr>
            <a:xfrm>
              <a:off x="0" y="1035115"/>
              <a:ext cx="7267074" cy="0"/>
            </a:xfrm>
            <a:prstGeom prst="line">
              <a:avLst/>
            </a:prstGeom>
            <a:ln w="9525" cap="flat" cmpd="sng">
              <a:solidFill>
                <a:srgbClr val="B9CDE5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22533" name="Group 15"/>
          <p:cNvGrpSpPr/>
          <p:nvPr/>
        </p:nvGrpSpPr>
        <p:grpSpPr>
          <a:xfrm>
            <a:off x="7626350" y="1573213"/>
            <a:ext cx="1125538" cy="896937"/>
            <a:chOff x="0" y="0"/>
            <a:chExt cx="1125125" cy="896220"/>
          </a:xfrm>
        </p:grpSpPr>
        <p:pic>
          <p:nvPicPr>
            <p:cNvPr id="22555" name="图片 23"/>
            <p:cNvPicPr>
              <a:picLocks noChangeAspect="1"/>
            </p:cNvPicPr>
            <p:nvPr/>
          </p:nvPicPr>
          <p:blipFill>
            <a:blip r:embed="rId2">
              <a:lum bright="70001" contrast="-70000"/>
            </a:blip>
            <a:stretch>
              <a:fillRect/>
            </a:stretch>
          </p:blipFill>
          <p:spPr>
            <a:xfrm>
              <a:off x="0" y="0"/>
              <a:ext cx="1125125" cy="89622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2556" name="Group 17"/>
            <p:cNvGrpSpPr/>
            <p:nvPr/>
          </p:nvGrpSpPr>
          <p:grpSpPr>
            <a:xfrm>
              <a:off x="135014" y="315035"/>
              <a:ext cx="855095" cy="338554"/>
              <a:chOff x="0" y="0"/>
              <a:chExt cx="855095" cy="338554"/>
            </a:xfrm>
          </p:grpSpPr>
          <p:sp>
            <p:nvSpPr>
              <p:cNvPr id="22557" name="矩形 29"/>
              <p:cNvSpPr/>
              <p:nvPr/>
            </p:nvSpPr>
            <p:spPr>
              <a:xfrm>
                <a:off x="202999" y="62488"/>
                <a:ext cx="449097" cy="214141"/>
              </a:xfrm>
              <a:prstGeom prst="rect">
                <a:avLst/>
              </a:prstGeom>
              <a:solidFill>
                <a:srgbClr val="95B3D7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211" name="TextBox 24"/>
              <p:cNvSpPr txBox="1">
                <a:spLocks noChangeArrowheads="1"/>
              </p:cNvSpPr>
              <p:nvPr/>
            </p:nvSpPr>
            <p:spPr bwMode="auto">
              <a:xfrm>
                <a:off x="-126" y="625"/>
                <a:ext cx="855348" cy="3378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就业</a:t>
                </a:r>
                <a:endParaRPr kumimoji="0" lang="zh-CN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pic>
        <p:nvPicPr>
          <p:cNvPr id="22534" name="图片 34"/>
          <p:cNvPicPr>
            <a:picLocks noChangeAspect="1"/>
          </p:cNvPicPr>
          <p:nvPr/>
        </p:nvPicPr>
        <p:blipFill>
          <a:blip r:embed="rId2">
            <a:lum bright="70001" contrast="-70000"/>
          </a:blip>
          <a:stretch>
            <a:fillRect/>
          </a:stretch>
        </p:blipFill>
        <p:spPr>
          <a:xfrm>
            <a:off x="5556250" y="1338263"/>
            <a:ext cx="1125538" cy="8953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2535" name="Group 21"/>
          <p:cNvGrpSpPr/>
          <p:nvPr/>
        </p:nvGrpSpPr>
        <p:grpSpPr>
          <a:xfrm>
            <a:off x="5691188" y="1652588"/>
            <a:ext cx="854075" cy="339725"/>
            <a:chOff x="0" y="0"/>
            <a:chExt cx="855095" cy="338554"/>
          </a:xfrm>
        </p:grpSpPr>
        <p:sp>
          <p:nvSpPr>
            <p:cNvPr id="22553" name="矩形 36"/>
            <p:cNvSpPr/>
            <p:nvPr/>
          </p:nvSpPr>
          <p:spPr>
            <a:xfrm>
              <a:off x="201853" y="61699"/>
              <a:ext cx="451388" cy="215156"/>
            </a:xfrm>
            <a:prstGeom prst="rect">
              <a:avLst/>
            </a:prstGeom>
            <a:solidFill>
              <a:srgbClr val="95B3D7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8215" name="TextBox 37"/>
            <p:cNvSpPr txBox="1">
              <a:spLocks noChangeArrowheads="1"/>
            </p:cNvSpPr>
            <p:nvPr/>
          </p:nvSpPr>
          <p:spPr bwMode="auto">
            <a:xfrm>
              <a:off x="0" y="0"/>
              <a:ext cx="85509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择业</a:t>
              </a:r>
              <a:endPara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2536" name="Group 24"/>
          <p:cNvGrpSpPr/>
          <p:nvPr/>
        </p:nvGrpSpPr>
        <p:grpSpPr>
          <a:xfrm>
            <a:off x="6313488" y="3673475"/>
            <a:ext cx="1125537" cy="896938"/>
            <a:chOff x="0" y="0"/>
            <a:chExt cx="1125125" cy="896220"/>
          </a:xfrm>
        </p:grpSpPr>
        <p:pic>
          <p:nvPicPr>
            <p:cNvPr id="22549" name="图片 39"/>
            <p:cNvPicPr>
              <a:picLocks noChangeAspect="1"/>
            </p:cNvPicPr>
            <p:nvPr/>
          </p:nvPicPr>
          <p:blipFill>
            <a:blip r:embed="rId2">
              <a:lum bright="70001" contrast="-70000"/>
            </a:blip>
            <a:stretch>
              <a:fillRect/>
            </a:stretch>
          </p:blipFill>
          <p:spPr>
            <a:xfrm>
              <a:off x="0" y="0"/>
              <a:ext cx="1125125" cy="89622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2550" name="Group 26"/>
            <p:cNvGrpSpPr/>
            <p:nvPr/>
          </p:nvGrpSpPr>
          <p:grpSpPr>
            <a:xfrm>
              <a:off x="135014" y="315035"/>
              <a:ext cx="855095" cy="338554"/>
              <a:chOff x="0" y="0"/>
              <a:chExt cx="855095" cy="338554"/>
            </a:xfrm>
          </p:grpSpPr>
          <p:sp>
            <p:nvSpPr>
              <p:cNvPr id="22551" name="矩形 41"/>
              <p:cNvSpPr/>
              <p:nvPr/>
            </p:nvSpPr>
            <p:spPr>
              <a:xfrm>
                <a:off x="203000" y="62488"/>
                <a:ext cx="449099" cy="214142"/>
              </a:xfrm>
              <a:prstGeom prst="rect">
                <a:avLst/>
              </a:prstGeom>
              <a:solidFill>
                <a:srgbClr val="95B3D7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220" name="TextBox 42"/>
              <p:cNvSpPr txBox="1">
                <a:spLocks noChangeArrowheads="1"/>
              </p:cNvSpPr>
              <p:nvPr/>
            </p:nvSpPr>
            <p:spPr bwMode="auto">
              <a:xfrm>
                <a:off x="-126" y="625"/>
                <a:ext cx="855350" cy="337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就业</a:t>
                </a:r>
                <a:endParaRPr kumimoji="0" lang="zh-CN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22537" name="Group 29"/>
          <p:cNvGrpSpPr/>
          <p:nvPr/>
        </p:nvGrpSpPr>
        <p:grpSpPr>
          <a:xfrm>
            <a:off x="6310313" y="4367213"/>
            <a:ext cx="1125537" cy="896937"/>
            <a:chOff x="0" y="0"/>
            <a:chExt cx="1125125" cy="896220"/>
          </a:xfrm>
        </p:grpSpPr>
        <p:pic>
          <p:nvPicPr>
            <p:cNvPr id="22545" name="图片 44"/>
            <p:cNvPicPr>
              <a:picLocks noChangeAspect="1"/>
            </p:cNvPicPr>
            <p:nvPr/>
          </p:nvPicPr>
          <p:blipFill>
            <a:blip r:embed="rId2">
              <a:lum bright="70001" contrast="-70000"/>
            </a:blip>
            <a:stretch>
              <a:fillRect/>
            </a:stretch>
          </p:blipFill>
          <p:spPr>
            <a:xfrm>
              <a:off x="0" y="0"/>
              <a:ext cx="1125125" cy="89622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2546" name="Group 31"/>
            <p:cNvGrpSpPr/>
            <p:nvPr/>
          </p:nvGrpSpPr>
          <p:grpSpPr>
            <a:xfrm>
              <a:off x="135014" y="315035"/>
              <a:ext cx="855095" cy="338554"/>
              <a:chOff x="0" y="0"/>
              <a:chExt cx="855095" cy="338554"/>
            </a:xfrm>
          </p:grpSpPr>
          <p:sp>
            <p:nvSpPr>
              <p:cNvPr id="22547" name="矩形 46"/>
              <p:cNvSpPr/>
              <p:nvPr/>
            </p:nvSpPr>
            <p:spPr>
              <a:xfrm>
                <a:off x="203000" y="62488"/>
                <a:ext cx="449099" cy="214141"/>
              </a:xfrm>
              <a:prstGeom prst="rect">
                <a:avLst/>
              </a:prstGeom>
              <a:solidFill>
                <a:srgbClr val="95B3D7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225" name="TextBox 47"/>
              <p:cNvSpPr txBox="1">
                <a:spLocks noChangeArrowheads="1"/>
              </p:cNvSpPr>
              <p:nvPr/>
            </p:nvSpPr>
            <p:spPr bwMode="auto">
              <a:xfrm>
                <a:off x="-126" y="625"/>
                <a:ext cx="855350" cy="3378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择业</a:t>
                </a:r>
                <a:endParaRPr kumimoji="0" lang="zh-CN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sp>
        <p:nvSpPr>
          <p:cNvPr id="22538" name="TextBox 1024"/>
          <p:cNvSpPr txBox="1"/>
          <p:nvPr/>
        </p:nvSpPr>
        <p:spPr>
          <a:xfrm>
            <a:off x="2957513" y="1303338"/>
            <a:ext cx="1338262" cy="1200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学校领导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学生当事人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社会学家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普通老百姓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22539" name="TextBox 50"/>
          <p:cNvSpPr txBox="1"/>
          <p:nvPr/>
        </p:nvSpPr>
        <p:spPr>
          <a:xfrm>
            <a:off x="2725738" y="4589463"/>
            <a:ext cx="1570037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职业规划专家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cxnSp>
        <p:nvCxnSpPr>
          <p:cNvPr id="22540" name="直接连接符 1028"/>
          <p:cNvCxnSpPr/>
          <p:nvPr/>
        </p:nvCxnSpPr>
        <p:spPr>
          <a:xfrm flipV="1">
            <a:off x="2987675" y="3487738"/>
            <a:ext cx="850900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ysDash"/>
            <a:headEnd type="none" w="med" len="med"/>
            <a:tailEnd type="none" w="med" len="med"/>
          </a:ln>
        </p:spPr>
      </p:cxnSp>
      <p:sp>
        <p:nvSpPr>
          <p:cNvPr id="22541" name="TextBox 1029"/>
          <p:cNvSpPr txBox="1"/>
          <p:nvPr/>
        </p:nvSpPr>
        <p:spPr>
          <a:xfrm>
            <a:off x="6288088" y="2736850"/>
            <a:ext cx="1568450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先就业后择业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22542" name="TextBox 54"/>
          <p:cNvSpPr txBox="1"/>
          <p:nvPr/>
        </p:nvSpPr>
        <p:spPr>
          <a:xfrm>
            <a:off x="6056313" y="5534025"/>
            <a:ext cx="2032000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就业择业保持同步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pic>
        <p:nvPicPr>
          <p:cNvPr id="2254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0713" y="3175"/>
            <a:ext cx="3328987" cy="1130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9225" y="2873375"/>
            <a:ext cx="1795463" cy="11763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3555" name="Group 3"/>
          <p:cNvGrpSpPr/>
          <p:nvPr/>
        </p:nvGrpSpPr>
        <p:grpSpPr>
          <a:xfrm>
            <a:off x="4400550" y="3282950"/>
            <a:ext cx="5238750" cy="1508125"/>
            <a:chOff x="0" y="0"/>
            <a:chExt cx="5239090" cy="1508105"/>
          </a:xfrm>
        </p:grpSpPr>
        <p:sp>
          <p:nvSpPr>
            <p:cNvPr id="23570" name="TextBox 27"/>
            <p:cNvSpPr txBox="1"/>
            <p:nvPr/>
          </p:nvSpPr>
          <p:spPr>
            <a:xfrm flipH="1">
              <a:off x="0" y="0"/>
              <a:ext cx="2088740" cy="1508105"/>
            </a:xfrm>
            <a:prstGeom prst="rect">
              <a:avLst/>
            </a:prstGeom>
            <a:noFill/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dirty="0">
                  <a:solidFill>
                    <a:schemeClr val="bg1"/>
                  </a:solidFill>
                </a:rPr>
                <a:t>家庭情况</a:t>
              </a:r>
              <a:r>
                <a:rPr lang="zh-CN" altLang="en-US" sz="6000" b="1" dirty="0">
                  <a:solidFill>
                    <a:schemeClr val="bg1"/>
                  </a:solidFill>
                </a:rPr>
                <a:t>不佳</a:t>
              </a:r>
              <a:endParaRPr lang="zh-CN" altLang="en-US" sz="6000" b="1" dirty="0">
                <a:solidFill>
                  <a:schemeClr val="bg1"/>
                </a:solidFill>
              </a:endParaRPr>
            </a:p>
          </p:txBody>
        </p:sp>
        <p:sp>
          <p:nvSpPr>
            <p:cNvPr id="23571" name="TextBox 28"/>
            <p:cNvSpPr txBox="1"/>
            <p:nvPr/>
          </p:nvSpPr>
          <p:spPr>
            <a:xfrm flipH="1">
              <a:off x="3553768" y="45720"/>
              <a:ext cx="1685322" cy="1446550"/>
            </a:xfrm>
            <a:prstGeom prst="rect">
              <a:avLst/>
            </a:prstGeom>
            <a:noFill/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4400" b="1" dirty="0">
                  <a:solidFill>
                    <a:schemeClr val="bg1"/>
                  </a:solidFill>
                </a:rPr>
                <a:t>饥不</a:t>
              </a:r>
              <a:endParaRPr lang="en-US" altLang="zh-CN" sz="4400" b="1" dirty="0">
                <a:solidFill>
                  <a:schemeClr val="bg1"/>
                </a:solidFill>
              </a:endParaRPr>
            </a:p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4400" b="1" dirty="0">
                  <a:solidFill>
                    <a:schemeClr val="bg1"/>
                  </a:solidFill>
                </a:rPr>
                <a:t>择食</a:t>
              </a:r>
              <a:endParaRPr lang="zh-CN" alt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23572" name="右箭头 30"/>
            <p:cNvSpPr/>
            <p:nvPr/>
          </p:nvSpPr>
          <p:spPr>
            <a:xfrm>
              <a:off x="2349652" y="544506"/>
              <a:ext cx="792214" cy="449256"/>
            </a:xfrm>
            <a:prstGeom prst="rightArrow">
              <a:avLst>
                <a:gd name="adj1" fmla="val 50000"/>
                <a:gd name="adj2" fmla="val 50003"/>
              </a:avLst>
            </a:prstGeom>
            <a:solidFill>
              <a:schemeClr val="bg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56" name="Group 7"/>
          <p:cNvGrpSpPr/>
          <p:nvPr/>
        </p:nvGrpSpPr>
        <p:grpSpPr>
          <a:xfrm>
            <a:off x="2625725" y="2008188"/>
            <a:ext cx="7013575" cy="584200"/>
            <a:chOff x="0" y="0"/>
            <a:chExt cx="7013968" cy="585064"/>
          </a:xfrm>
        </p:grpSpPr>
        <p:pic>
          <p:nvPicPr>
            <p:cNvPr id="23567" name="矩形 23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-22734" y="-27028"/>
              <a:ext cx="1932540" cy="64713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8" name="矩形 24"/>
            <p:cNvSpPr/>
            <p:nvPr/>
          </p:nvSpPr>
          <p:spPr>
            <a:xfrm>
              <a:off x="2030527" y="0"/>
              <a:ext cx="4983441" cy="554856"/>
            </a:xfrm>
            <a:prstGeom prst="rect">
              <a:avLst/>
            </a:prstGeom>
            <a:solidFill>
              <a:srgbClr val="95B3D7"/>
            </a:solidFill>
            <a:ln w="571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23569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38937" y="16240"/>
              <a:ext cx="1566993" cy="56882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3557" name="Group 11"/>
          <p:cNvGrpSpPr/>
          <p:nvPr/>
        </p:nvGrpSpPr>
        <p:grpSpPr>
          <a:xfrm>
            <a:off x="2625725" y="2790825"/>
            <a:ext cx="7013575" cy="554038"/>
            <a:chOff x="0" y="0"/>
            <a:chExt cx="7013968" cy="554206"/>
          </a:xfrm>
        </p:grpSpPr>
        <p:pic>
          <p:nvPicPr>
            <p:cNvPr id="23565" name="矩形 15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-22734" y="-23248"/>
              <a:ext cx="1932540" cy="64027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6" name="矩形 16"/>
            <p:cNvSpPr/>
            <p:nvPr/>
          </p:nvSpPr>
          <p:spPr>
            <a:xfrm>
              <a:off x="2030527" y="0"/>
              <a:ext cx="4983441" cy="554206"/>
            </a:xfrm>
            <a:prstGeom prst="rect">
              <a:avLst/>
            </a:prstGeom>
            <a:solidFill>
              <a:srgbClr val="95B3D7"/>
            </a:solidFill>
            <a:ln w="571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1800" b="1" dirty="0">
                  <a:solidFill>
                    <a:srgbClr val="FFFFFF"/>
                  </a:solidFill>
                </a:rPr>
                <a:t>他们≠你</a:t>
              </a:r>
              <a:endParaRPr lang="zh-CN" altLang="en-US" sz="18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58" name="Group 14"/>
          <p:cNvGrpSpPr/>
          <p:nvPr/>
        </p:nvGrpSpPr>
        <p:grpSpPr>
          <a:xfrm>
            <a:off x="2625725" y="3543300"/>
            <a:ext cx="7013575" cy="554038"/>
            <a:chOff x="0" y="0"/>
            <a:chExt cx="7013968" cy="554206"/>
          </a:xfrm>
        </p:grpSpPr>
        <p:pic>
          <p:nvPicPr>
            <p:cNvPr id="23563" name="矩形 20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-22734" y="-25916"/>
              <a:ext cx="1932540" cy="60978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4" name="矩形 21"/>
            <p:cNvSpPr/>
            <p:nvPr/>
          </p:nvSpPr>
          <p:spPr>
            <a:xfrm>
              <a:off x="2030527" y="0"/>
              <a:ext cx="4983441" cy="554206"/>
            </a:xfrm>
            <a:prstGeom prst="rect">
              <a:avLst/>
            </a:prstGeom>
            <a:solidFill>
              <a:srgbClr val="95B3D7"/>
            </a:solidFill>
            <a:ln w="571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1800" b="1" dirty="0">
                  <a:solidFill>
                    <a:srgbClr val="FFFFFF"/>
                  </a:solidFill>
                </a:rPr>
                <a:t>冷门就一定没出路吗？</a:t>
              </a:r>
              <a:endParaRPr lang="zh-CN" altLang="en-US" sz="18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59" name="Group 17"/>
          <p:cNvGrpSpPr/>
          <p:nvPr/>
        </p:nvGrpSpPr>
        <p:grpSpPr>
          <a:xfrm>
            <a:off x="2625725" y="4295775"/>
            <a:ext cx="7013575" cy="554038"/>
            <a:chOff x="0" y="0"/>
            <a:chExt cx="7013968" cy="554206"/>
          </a:xfrm>
        </p:grpSpPr>
        <p:pic>
          <p:nvPicPr>
            <p:cNvPr id="23561" name="矩形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-22734" y="-22486"/>
              <a:ext cx="1932540" cy="70735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2" name="矩形 29"/>
            <p:cNvSpPr/>
            <p:nvPr/>
          </p:nvSpPr>
          <p:spPr>
            <a:xfrm>
              <a:off x="2030527" y="0"/>
              <a:ext cx="4983441" cy="554206"/>
            </a:xfrm>
            <a:prstGeom prst="rect">
              <a:avLst/>
            </a:prstGeom>
            <a:solidFill>
              <a:srgbClr val="95B3D7"/>
            </a:solidFill>
            <a:ln w="571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lang="zh-CN" altLang="en-US" sz="1800" b="1" dirty="0">
                  <a:solidFill>
                    <a:srgbClr val="FFFFFF"/>
                  </a:solidFill>
                </a:rPr>
                <a:t>明确的梦想才能照进现实。</a:t>
              </a:r>
              <a:endParaRPr lang="zh-CN" altLang="en-US" sz="1800" b="1" dirty="0">
                <a:solidFill>
                  <a:srgbClr val="FFFFFF"/>
                </a:solidFill>
              </a:endParaRPr>
            </a:p>
          </p:txBody>
        </p:sp>
      </p:grpSp>
      <p:pic>
        <p:nvPicPr>
          <p:cNvPr id="23560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46588" y="0"/>
            <a:ext cx="3298825" cy="1119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4579" name="Group 3"/>
          <p:cNvGrpSpPr/>
          <p:nvPr/>
        </p:nvGrpSpPr>
        <p:grpSpPr>
          <a:xfrm>
            <a:off x="3789363" y="2168525"/>
            <a:ext cx="2160587" cy="3421063"/>
            <a:chOff x="0" y="0"/>
            <a:chExt cx="2160241" cy="3421974"/>
          </a:xfrm>
        </p:grpSpPr>
        <p:grpSp>
          <p:nvGrpSpPr>
            <p:cNvPr id="24589" name="Group 4"/>
            <p:cNvGrpSpPr/>
            <p:nvPr/>
          </p:nvGrpSpPr>
          <p:grpSpPr>
            <a:xfrm>
              <a:off x="337539" y="0"/>
              <a:ext cx="1485165" cy="2773788"/>
              <a:chOff x="0" y="0"/>
              <a:chExt cx="1485165" cy="2773788"/>
            </a:xfrm>
          </p:grpSpPr>
          <p:sp>
            <p:nvSpPr>
              <p:cNvPr id="24594" name="椭圆 2"/>
              <p:cNvSpPr/>
              <p:nvPr/>
            </p:nvSpPr>
            <p:spPr>
              <a:xfrm>
                <a:off x="48161" y="0"/>
                <a:ext cx="1388840" cy="1389432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None/>
                </a:pPr>
                <a:endParaRPr lang="zh-CN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5" name="梯形 3"/>
              <p:cNvSpPr/>
              <p:nvPr/>
            </p:nvSpPr>
            <p:spPr>
              <a:xfrm>
                <a:off x="544" y="1378317"/>
                <a:ext cx="1484075" cy="1395784"/>
              </a:xfrm>
              <a:custGeom>
                <a:avLst/>
                <a:gdLst/>
                <a:ahLst/>
                <a:cxnLst>
                  <a:cxn ang="0">
                    <a:pos x="0" y="1395784"/>
                  </a:cxn>
                  <a:cxn ang="0">
                    <a:pos x="348946" y="0"/>
                  </a:cxn>
                  <a:cxn ang="0">
                    <a:pos x="1135129" y="0"/>
                  </a:cxn>
                  <a:cxn ang="0">
                    <a:pos x="1484075" y="1395784"/>
                  </a:cxn>
                  <a:cxn ang="0">
                    <a:pos x="0" y="1395784"/>
                  </a:cxn>
                </a:cxnLst>
                <a:pathLst>
                  <a:path w="1484075" h="1395784">
                    <a:moveTo>
                      <a:pt x="0" y="1395784"/>
                    </a:moveTo>
                    <a:lnTo>
                      <a:pt x="348946" y="0"/>
                    </a:lnTo>
                    <a:lnTo>
                      <a:pt x="1135129" y="0"/>
                    </a:lnTo>
                    <a:lnTo>
                      <a:pt x="1484075" y="1395784"/>
                    </a:lnTo>
                    <a:lnTo>
                      <a:pt x="0" y="1395784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4590" name="矩形 5"/>
            <p:cNvSpPr/>
            <p:nvPr/>
          </p:nvSpPr>
          <p:spPr>
            <a:xfrm rot="-1573726">
              <a:off x="0" y="1713369"/>
              <a:ext cx="674579" cy="22548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4591" name="矩形 7"/>
            <p:cNvSpPr/>
            <p:nvPr/>
          </p:nvSpPr>
          <p:spPr>
            <a:xfrm rot="1573726" flipV="1">
              <a:off x="1485662" y="1713369"/>
              <a:ext cx="674579" cy="22548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4592" name="矩形 8"/>
            <p:cNvSpPr/>
            <p:nvPr/>
          </p:nvSpPr>
          <p:spPr>
            <a:xfrm rot="3568610" flipV="1">
              <a:off x="1229971" y="2923414"/>
              <a:ext cx="674868" cy="22380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4593" name="矩形 9"/>
            <p:cNvSpPr/>
            <p:nvPr/>
          </p:nvSpPr>
          <p:spPr>
            <a:xfrm rot="-3568610">
              <a:off x="353016" y="2971844"/>
              <a:ext cx="674867" cy="22538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4580" name="直接连接符 11"/>
          <p:cNvCxnSpPr/>
          <p:nvPr/>
        </p:nvCxnSpPr>
        <p:spPr>
          <a:xfrm>
            <a:off x="6062663" y="2443163"/>
            <a:ext cx="372745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4581" name="TextBox 12"/>
          <p:cNvSpPr txBox="1"/>
          <p:nvPr/>
        </p:nvSpPr>
        <p:spPr>
          <a:xfrm>
            <a:off x="6935788" y="2678113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bg1"/>
                </a:solidFill>
              </a:rPr>
              <a:t>我想干什么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cxnSp>
        <p:nvCxnSpPr>
          <p:cNvPr id="24582" name="直接连接符 15"/>
          <p:cNvCxnSpPr/>
          <p:nvPr/>
        </p:nvCxnSpPr>
        <p:spPr>
          <a:xfrm>
            <a:off x="6062663" y="3452813"/>
            <a:ext cx="372745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4583" name="TextBox 16"/>
          <p:cNvSpPr txBox="1"/>
          <p:nvPr/>
        </p:nvSpPr>
        <p:spPr>
          <a:xfrm>
            <a:off x="6935788" y="3608388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bg1"/>
                </a:solidFill>
              </a:rPr>
              <a:t>我能干什么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cxnSp>
        <p:nvCxnSpPr>
          <p:cNvPr id="24584" name="直接连接符 17"/>
          <p:cNvCxnSpPr/>
          <p:nvPr/>
        </p:nvCxnSpPr>
        <p:spPr>
          <a:xfrm>
            <a:off x="6062663" y="4335463"/>
            <a:ext cx="372745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4585" name="TextBox 18"/>
          <p:cNvSpPr txBox="1"/>
          <p:nvPr/>
        </p:nvSpPr>
        <p:spPr>
          <a:xfrm>
            <a:off x="6756400" y="4489450"/>
            <a:ext cx="233997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bg1"/>
                </a:solidFill>
              </a:rPr>
              <a:t>我应该干什么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cxnSp>
        <p:nvCxnSpPr>
          <p:cNvPr id="24586" name="直接连接符 21"/>
          <p:cNvCxnSpPr/>
          <p:nvPr/>
        </p:nvCxnSpPr>
        <p:spPr>
          <a:xfrm>
            <a:off x="6062663" y="5200650"/>
            <a:ext cx="372745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cxnSp>
      <p:pic>
        <p:nvPicPr>
          <p:cNvPr id="2458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588" y="-3175"/>
            <a:ext cx="3298825" cy="1119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788" y="890588"/>
            <a:ext cx="2384425" cy="9636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5603" name="直接连接符 21"/>
          <p:cNvCxnSpPr/>
          <p:nvPr/>
        </p:nvCxnSpPr>
        <p:spPr>
          <a:xfrm>
            <a:off x="2962275" y="3125788"/>
            <a:ext cx="7229475" cy="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arrow" w="med" len="med"/>
          </a:ln>
        </p:spPr>
      </p:cxnSp>
      <p:pic>
        <p:nvPicPr>
          <p:cNvPr id="25604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1898650"/>
            <a:ext cx="784225" cy="122713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5605" name="Group 5"/>
          <p:cNvGrpSpPr/>
          <p:nvPr/>
        </p:nvGrpSpPr>
        <p:grpSpPr>
          <a:xfrm>
            <a:off x="2962275" y="3432175"/>
            <a:ext cx="2400300" cy="368300"/>
            <a:chOff x="0" y="0"/>
            <a:chExt cx="2399227" cy="369332"/>
          </a:xfrm>
        </p:grpSpPr>
        <p:grpSp>
          <p:nvGrpSpPr>
            <p:cNvPr id="25620" name="Group 6"/>
            <p:cNvGrpSpPr/>
            <p:nvPr/>
          </p:nvGrpSpPr>
          <p:grpSpPr>
            <a:xfrm>
              <a:off x="0" y="9292"/>
              <a:ext cx="734042" cy="360040"/>
              <a:chOff x="0" y="0"/>
              <a:chExt cx="734042" cy="360040"/>
            </a:xfrm>
          </p:grpSpPr>
          <p:cxnSp>
            <p:nvCxnSpPr>
              <p:cNvPr id="25625" name="直接连接符 23"/>
              <p:cNvCxnSpPr/>
              <p:nvPr/>
            </p:nvCxnSpPr>
            <p:spPr>
              <a:xfrm>
                <a:off x="0" y="260"/>
                <a:ext cx="0" cy="359780"/>
              </a:xfrm>
              <a:prstGeom prst="line">
                <a:avLst/>
              </a:prstGeom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5626" name="直接连接符 25"/>
              <p:cNvCxnSpPr/>
              <p:nvPr/>
            </p:nvCxnSpPr>
            <p:spPr>
              <a:xfrm>
                <a:off x="58712" y="180150"/>
                <a:ext cx="675973" cy="0"/>
              </a:xfrm>
              <a:prstGeom prst="line">
                <a:avLst/>
              </a:prstGeom>
              <a:ln w="9525" cap="flat" cmpd="sng">
                <a:solidFill>
                  <a:schemeClr val="bg1"/>
                </a:solidFill>
                <a:prstDash val="solid"/>
                <a:headEnd type="arrow" w="med" len="med"/>
                <a:tailEnd type="none" w="med" len="med"/>
              </a:ln>
            </p:spPr>
          </p:cxnSp>
        </p:grpSp>
        <p:grpSp>
          <p:nvGrpSpPr>
            <p:cNvPr id="25621" name="Group 9"/>
            <p:cNvGrpSpPr/>
            <p:nvPr/>
          </p:nvGrpSpPr>
          <p:grpSpPr>
            <a:xfrm flipH="1">
              <a:off x="1665185" y="9292"/>
              <a:ext cx="734042" cy="360040"/>
              <a:chOff x="0" y="0"/>
              <a:chExt cx="734042" cy="360040"/>
            </a:xfrm>
          </p:grpSpPr>
          <p:cxnSp>
            <p:nvCxnSpPr>
              <p:cNvPr id="25623" name="直接连接符 29"/>
              <p:cNvCxnSpPr/>
              <p:nvPr/>
            </p:nvCxnSpPr>
            <p:spPr>
              <a:xfrm>
                <a:off x="0" y="260"/>
                <a:ext cx="0" cy="359780"/>
              </a:xfrm>
              <a:prstGeom prst="line">
                <a:avLst/>
              </a:prstGeom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5624" name="直接连接符 30"/>
              <p:cNvCxnSpPr/>
              <p:nvPr/>
            </p:nvCxnSpPr>
            <p:spPr>
              <a:xfrm>
                <a:off x="58711" y="180150"/>
                <a:ext cx="675973" cy="0"/>
              </a:xfrm>
              <a:prstGeom prst="line">
                <a:avLst/>
              </a:prstGeom>
              <a:ln w="9525" cap="flat" cmpd="sng">
                <a:solidFill>
                  <a:schemeClr val="bg1"/>
                </a:solidFill>
                <a:prstDash val="solid"/>
                <a:headEnd type="arrow" w="med" len="med"/>
                <a:tailEnd type="none" w="med" len="med"/>
              </a:ln>
            </p:spPr>
          </p:cxnSp>
        </p:grpSp>
        <p:sp>
          <p:nvSpPr>
            <p:cNvPr id="25622" name="TextBox 27"/>
            <p:cNvSpPr txBox="1"/>
            <p:nvPr/>
          </p:nvSpPr>
          <p:spPr>
            <a:xfrm>
              <a:off x="661161" y="0"/>
              <a:ext cx="1107996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1800" dirty="0">
                  <a:solidFill>
                    <a:schemeClr val="bg1"/>
                  </a:solidFill>
                </a:rPr>
                <a:t>短期目标</a:t>
              </a:r>
              <a:endParaRPr lang="zh-CN" alt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606" name="Group 13"/>
          <p:cNvGrpSpPr/>
          <p:nvPr/>
        </p:nvGrpSpPr>
        <p:grpSpPr>
          <a:xfrm>
            <a:off x="2978150" y="4251325"/>
            <a:ext cx="4100513" cy="368300"/>
            <a:chOff x="0" y="0"/>
            <a:chExt cx="4100776" cy="369332"/>
          </a:xfrm>
        </p:grpSpPr>
        <p:cxnSp>
          <p:nvCxnSpPr>
            <p:cNvPr id="25615" name="直接连接符 39"/>
            <p:cNvCxnSpPr/>
            <p:nvPr/>
          </p:nvCxnSpPr>
          <p:spPr>
            <a:xfrm>
              <a:off x="0" y="9552"/>
              <a:ext cx="0" cy="359780"/>
            </a:xfrm>
            <a:prstGeom prst="line">
              <a:avLst/>
            </a:prstGeom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5616" name="直接连接符 40"/>
            <p:cNvCxnSpPr/>
            <p:nvPr/>
          </p:nvCxnSpPr>
          <p:spPr>
            <a:xfrm>
              <a:off x="58742" y="189442"/>
              <a:ext cx="1417728" cy="0"/>
            </a:xfrm>
            <a:prstGeom prst="line">
              <a:avLst/>
            </a:prstGeom>
            <a:ln w="9525" cap="flat" cmpd="sng">
              <a:solidFill>
                <a:schemeClr val="bg1"/>
              </a:solidFill>
              <a:prstDash val="solid"/>
              <a:headEnd type="arrow" w="med" len="med"/>
              <a:tailEnd type="none" w="med" len="med"/>
            </a:ln>
          </p:spPr>
        </p:cxnSp>
        <p:cxnSp>
          <p:nvCxnSpPr>
            <p:cNvPr id="25617" name="直接连接符 37"/>
            <p:cNvCxnSpPr/>
            <p:nvPr/>
          </p:nvCxnSpPr>
          <p:spPr>
            <a:xfrm flipH="1">
              <a:off x="4100776" y="0"/>
              <a:ext cx="0" cy="359780"/>
            </a:xfrm>
            <a:prstGeom prst="line">
              <a:avLst/>
            </a:prstGeom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5618" name="直接连接符 38"/>
            <p:cNvCxnSpPr>
              <a:endCxn id="25619" idx="3"/>
            </p:cNvCxnSpPr>
            <p:nvPr/>
          </p:nvCxnSpPr>
          <p:spPr>
            <a:xfrm flipH="1">
              <a:off x="2603667" y="179891"/>
              <a:ext cx="1438367" cy="4775"/>
            </a:xfrm>
            <a:prstGeom prst="line">
              <a:avLst/>
            </a:prstGeom>
            <a:ln w="9525" cap="flat" cmpd="sng">
              <a:solidFill>
                <a:schemeClr val="bg1"/>
              </a:solidFill>
              <a:prstDash val="solid"/>
              <a:headEnd type="arrow" w="med" len="med"/>
              <a:tailEnd type="none" w="med" len="med"/>
            </a:ln>
          </p:spPr>
        </p:cxnSp>
        <p:sp>
          <p:nvSpPr>
            <p:cNvPr id="25619" name="TextBox 36"/>
            <p:cNvSpPr txBox="1"/>
            <p:nvPr/>
          </p:nvSpPr>
          <p:spPr>
            <a:xfrm>
              <a:off x="1496390" y="0"/>
              <a:ext cx="1107996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1800" dirty="0">
                  <a:solidFill>
                    <a:schemeClr val="bg1"/>
                  </a:solidFill>
                </a:rPr>
                <a:t>中期目标</a:t>
              </a:r>
              <a:endParaRPr lang="zh-CN" altLang="en-US" sz="1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5607" name="直接连接符 45"/>
          <p:cNvCxnSpPr/>
          <p:nvPr/>
        </p:nvCxnSpPr>
        <p:spPr>
          <a:xfrm>
            <a:off x="2978150" y="5016500"/>
            <a:ext cx="0" cy="360363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25608" name="直接连接符 46"/>
          <p:cNvCxnSpPr/>
          <p:nvPr/>
        </p:nvCxnSpPr>
        <p:spPr>
          <a:xfrm>
            <a:off x="3036888" y="5195888"/>
            <a:ext cx="298450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headEnd type="arrow" w="med" len="med"/>
            <a:tailEnd type="none" w="med" len="med"/>
          </a:ln>
        </p:spPr>
      </p:cxnSp>
      <p:grpSp>
        <p:nvGrpSpPr>
          <p:cNvPr id="25609" name="Group 21"/>
          <p:cNvGrpSpPr/>
          <p:nvPr/>
        </p:nvGrpSpPr>
        <p:grpSpPr>
          <a:xfrm>
            <a:off x="7129463" y="5006975"/>
            <a:ext cx="3062287" cy="360363"/>
            <a:chOff x="0" y="0"/>
            <a:chExt cx="3062770" cy="360040"/>
          </a:xfrm>
        </p:grpSpPr>
        <p:cxnSp>
          <p:nvCxnSpPr>
            <p:cNvPr id="25613" name="直接连接符 47"/>
            <p:cNvCxnSpPr/>
            <p:nvPr/>
          </p:nvCxnSpPr>
          <p:spPr>
            <a:xfrm flipH="1">
              <a:off x="3062770" y="0"/>
              <a:ext cx="0" cy="360040"/>
            </a:xfrm>
            <a:prstGeom prst="line">
              <a:avLst/>
            </a:prstGeom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5614" name="直接连接符 48"/>
            <p:cNvCxnSpPr>
              <a:endCxn id="25610" idx="3"/>
            </p:cNvCxnSpPr>
            <p:nvPr/>
          </p:nvCxnSpPr>
          <p:spPr>
            <a:xfrm flipH="1">
              <a:off x="0" y="180813"/>
              <a:ext cx="3004024" cy="3172"/>
            </a:xfrm>
            <a:prstGeom prst="line">
              <a:avLst/>
            </a:prstGeom>
            <a:ln w="9525" cap="flat" cmpd="sng">
              <a:solidFill>
                <a:schemeClr val="bg1"/>
              </a:solidFill>
              <a:prstDash val="solid"/>
              <a:headEnd type="arrow" w="med" len="med"/>
              <a:tailEnd type="none" w="med" len="med"/>
            </a:ln>
          </p:spPr>
        </p:cxnSp>
      </p:grpSp>
      <p:sp>
        <p:nvSpPr>
          <p:cNvPr id="25610" name="TextBox 49"/>
          <p:cNvSpPr txBox="1"/>
          <p:nvPr/>
        </p:nvSpPr>
        <p:spPr>
          <a:xfrm>
            <a:off x="6021388" y="5006975"/>
            <a:ext cx="1108075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</a:rPr>
              <a:t>长期目标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pic>
        <p:nvPicPr>
          <p:cNvPr id="25611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88" y="-3175"/>
            <a:ext cx="3298825" cy="1119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12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3788" y="890588"/>
            <a:ext cx="2384425" cy="9636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6627" name="Group 3"/>
          <p:cNvGrpSpPr/>
          <p:nvPr/>
        </p:nvGrpSpPr>
        <p:grpSpPr>
          <a:xfrm>
            <a:off x="4305300" y="2124075"/>
            <a:ext cx="3581400" cy="3633788"/>
            <a:chOff x="0" y="0"/>
            <a:chExt cx="3582096" cy="3634131"/>
          </a:xfrm>
        </p:grpSpPr>
        <p:pic>
          <p:nvPicPr>
            <p:cNvPr id="26630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-726894">
              <a:off x="0" y="2407021"/>
              <a:ext cx="783515" cy="122711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6631" name="矩形 2"/>
            <p:cNvSpPr/>
            <p:nvPr/>
          </p:nvSpPr>
          <p:spPr>
            <a:xfrm>
              <a:off x="903464" y="0"/>
              <a:ext cx="2678632" cy="3240394"/>
            </a:xfrm>
            <a:prstGeom prst="rect">
              <a:avLst/>
            </a:prstGeom>
            <a:solidFill>
              <a:srgbClr val="DCE6F2"/>
            </a:solidFill>
            <a:ln w="762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6632" name="TextBox 3"/>
            <p:cNvSpPr txBox="1"/>
            <p:nvPr/>
          </p:nvSpPr>
          <p:spPr>
            <a:xfrm>
              <a:off x="1207711" y="677167"/>
              <a:ext cx="2066591" cy="16435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en-US" altLang="zh-CN" sz="2800" dirty="0">
                  <a:solidFill>
                    <a:schemeClr val="tx2"/>
                  </a:solidFill>
                </a:rPr>
                <a:t>·</a:t>
              </a:r>
              <a:r>
                <a:rPr lang="zh-CN" altLang="en-US" sz="2800" dirty="0">
                  <a:solidFill>
                    <a:schemeClr val="tx2"/>
                  </a:solidFill>
                </a:rPr>
                <a:t>本专业定位</a:t>
              </a:r>
              <a:endParaRPr lang="en-US" altLang="zh-CN" sz="2800" dirty="0">
                <a:solidFill>
                  <a:schemeClr val="tx2"/>
                </a:solidFill>
              </a:endParaRPr>
            </a:p>
            <a:p>
              <a:pPr marL="0" lvl="0" indent="0" eaLnBrk="1" hangingPunct="1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en-US" altLang="zh-CN" sz="2800" dirty="0">
                  <a:solidFill>
                    <a:schemeClr val="tx2"/>
                  </a:solidFill>
                </a:rPr>
                <a:t>·</a:t>
              </a:r>
              <a:r>
                <a:rPr lang="zh-CN" altLang="en-US" sz="2800" dirty="0">
                  <a:solidFill>
                    <a:schemeClr val="tx2"/>
                  </a:solidFill>
                </a:rPr>
                <a:t>本行业定位</a:t>
              </a:r>
              <a:endParaRPr lang="en-US" altLang="zh-CN" sz="2800" dirty="0">
                <a:solidFill>
                  <a:schemeClr val="tx2"/>
                </a:solidFill>
              </a:endParaRPr>
            </a:p>
            <a:p>
              <a:pPr marL="0" lvl="0" indent="0" eaLnBrk="1" hangingPunct="1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en-US" altLang="zh-CN" sz="2800" dirty="0">
                  <a:solidFill>
                    <a:schemeClr val="tx2"/>
                  </a:solidFill>
                </a:rPr>
                <a:t>·</a:t>
              </a:r>
              <a:r>
                <a:rPr lang="zh-CN" altLang="en-US" sz="2800" dirty="0">
                  <a:solidFill>
                    <a:schemeClr val="tx2"/>
                  </a:solidFill>
                </a:rPr>
                <a:t>行业前景</a:t>
              </a:r>
              <a:endParaRPr lang="zh-CN" altLang="en-US" sz="2800" dirty="0">
                <a:solidFill>
                  <a:schemeClr val="tx2"/>
                </a:solidFill>
              </a:endParaRPr>
            </a:p>
          </p:txBody>
        </p:sp>
      </p:grpSp>
      <p:pic>
        <p:nvPicPr>
          <p:cNvPr id="26628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88" y="-165100"/>
            <a:ext cx="3298825" cy="1119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9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3788" y="728663"/>
            <a:ext cx="2384425" cy="9636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6150" y="5859463"/>
            <a:ext cx="2679700" cy="1260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7651" name="Group 3"/>
          <p:cNvGrpSpPr/>
          <p:nvPr/>
        </p:nvGrpSpPr>
        <p:grpSpPr>
          <a:xfrm>
            <a:off x="1941513" y="2876550"/>
            <a:ext cx="8308975" cy="1227138"/>
            <a:chOff x="0" y="0"/>
            <a:chExt cx="8309258" cy="1227110"/>
          </a:xfrm>
        </p:grpSpPr>
        <p:pic>
          <p:nvPicPr>
            <p:cNvPr id="27654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2479" y="0"/>
              <a:ext cx="783515" cy="122711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5" name="TextBox 4"/>
            <p:cNvSpPr txBox="1"/>
            <p:nvPr/>
          </p:nvSpPr>
          <p:spPr>
            <a:xfrm>
              <a:off x="0" y="255038"/>
              <a:ext cx="1173719" cy="6463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3600" b="1" dirty="0">
                  <a:solidFill>
                    <a:schemeClr val="bg1"/>
                  </a:solidFill>
                </a:rPr>
                <a:t>max</a:t>
              </a:r>
              <a:endParaRPr lang="zh-CN" alt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7656" name="TextBox 7"/>
            <p:cNvSpPr txBox="1"/>
            <p:nvPr/>
          </p:nvSpPr>
          <p:spPr>
            <a:xfrm>
              <a:off x="991618" y="248253"/>
              <a:ext cx="364202" cy="6463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3600" b="1" dirty="0">
                  <a:solidFill>
                    <a:schemeClr val="bg1"/>
                  </a:solidFill>
                </a:rPr>
                <a:t>(</a:t>
              </a:r>
              <a:endParaRPr lang="zh-CN" alt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7657" name="TextBox 8"/>
            <p:cNvSpPr txBox="1"/>
            <p:nvPr/>
          </p:nvSpPr>
          <p:spPr>
            <a:xfrm>
              <a:off x="2159818" y="248253"/>
              <a:ext cx="6149440" cy="6463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zh-CN" altLang="en-US" sz="3600" b="1" dirty="0">
                  <a:solidFill>
                    <a:schemeClr val="bg1"/>
                  </a:solidFill>
                </a:rPr>
                <a:t>）</a:t>
              </a:r>
              <a:r>
                <a:rPr lang="en-US" altLang="zh-CN" sz="3600" b="1" dirty="0">
                  <a:solidFill>
                    <a:schemeClr val="bg1"/>
                  </a:solidFill>
                </a:rPr>
                <a:t>=f(</a:t>
              </a:r>
              <a:r>
                <a:rPr lang="zh-CN" altLang="en-US" sz="2400" b="1" dirty="0">
                  <a:solidFill>
                    <a:schemeClr val="bg1"/>
                  </a:solidFill>
                </a:rPr>
                <a:t>才能，性格，兴趣，环境，专业</a:t>
              </a:r>
              <a:r>
                <a:rPr lang="en-US" altLang="zh-CN" sz="2400" b="1" dirty="0">
                  <a:solidFill>
                    <a:schemeClr val="bg1"/>
                  </a:solidFill>
                </a:rPr>
                <a:t>…</a:t>
              </a:r>
              <a:r>
                <a:rPr lang="en-US" altLang="zh-CN" sz="3600" b="1" dirty="0">
                  <a:solidFill>
                    <a:schemeClr val="bg1"/>
                  </a:solidFill>
                </a:rPr>
                <a:t>)</a:t>
              </a:r>
              <a:endParaRPr lang="zh-CN" altLang="en-US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7652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88" y="-3175"/>
            <a:ext cx="3298825" cy="1119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65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3788" y="890588"/>
            <a:ext cx="2384425" cy="9636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微笑PPT - 小A">
  <a:themeElements>
    <a:clrScheme name="微笑PPT - 小A 1">
      <a:dk1>
        <a:srgbClr val="000000"/>
      </a:dk1>
      <a:lt1>
        <a:srgbClr val="FFFFFF"/>
      </a:lt1>
      <a:dk2>
        <a:srgbClr val="FFFFFF"/>
      </a:dk2>
      <a:lt2>
        <a:srgbClr val="B2B2B2"/>
      </a:lt2>
      <a:accent1>
        <a:srgbClr val="E2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EAAAA"/>
      </a:accent5>
      <a:accent6>
        <a:srgbClr val="B90000"/>
      </a:accent6>
      <a:hlink>
        <a:srgbClr val="800000"/>
      </a:hlink>
      <a:folHlink>
        <a:srgbClr val="FFCC00"/>
      </a:folHlink>
    </a:clrScheme>
    <a:fontScheme name="微笑PPT - 小A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微笑PPT -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微笑PPT - 小A">
  <a:themeElements>
    <a:clrScheme name="1_微笑PPT - 小A 1">
      <a:dk1>
        <a:srgbClr val="000000"/>
      </a:dk1>
      <a:lt1>
        <a:srgbClr val="FFFFFF"/>
      </a:lt1>
      <a:dk2>
        <a:srgbClr val="FFFFFF"/>
      </a:dk2>
      <a:lt2>
        <a:srgbClr val="B2B2B2"/>
      </a:lt2>
      <a:accent1>
        <a:srgbClr val="E2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EAAAA"/>
      </a:accent5>
      <a:accent6>
        <a:srgbClr val="B90000"/>
      </a:accent6>
      <a:hlink>
        <a:srgbClr val="800000"/>
      </a:hlink>
      <a:folHlink>
        <a:srgbClr val="FFCC00"/>
      </a:folHlink>
    </a:clrScheme>
    <a:fontScheme name="1_微笑PPT - 小A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1_微笑PPT -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主题1">
  <a:themeElements>
    <a:clrScheme name="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微笑PPT - 小A">
  <a:themeElements>
    <a:clrScheme name="微笑PPT - 小A 1">
      <a:dk1>
        <a:srgbClr val="000000"/>
      </a:dk1>
      <a:lt1>
        <a:srgbClr val="FFFFFF"/>
      </a:lt1>
      <a:dk2>
        <a:srgbClr val="FFFFFF"/>
      </a:dk2>
      <a:lt2>
        <a:srgbClr val="B2B2B2"/>
      </a:lt2>
      <a:accent1>
        <a:srgbClr val="E2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EAAAA"/>
      </a:accent5>
      <a:accent6>
        <a:srgbClr val="B90000"/>
      </a:accent6>
      <a:hlink>
        <a:srgbClr val="800000"/>
      </a:hlink>
      <a:folHlink>
        <a:srgbClr val="FFCC00"/>
      </a:folHlink>
    </a:clrScheme>
    <a:fontScheme name="微笑PPT - 小A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微笑PPT -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微笑PPT - 小A">
  <a:themeElements>
    <a:clrScheme name="1_微笑PPT - 小A 1">
      <a:dk1>
        <a:srgbClr val="000000"/>
      </a:dk1>
      <a:lt1>
        <a:srgbClr val="FFFFFF"/>
      </a:lt1>
      <a:dk2>
        <a:srgbClr val="FFFFFF"/>
      </a:dk2>
      <a:lt2>
        <a:srgbClr val="B2B2B2"/>
      </a:lt2>
      <a:accent1>
        <a:srgbClr val="E2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EAAAA"/>
      </a:accent5>
      <a:accent6>
        <a:srgbClr val="B90000"/>
      </a:accent6>
      <a:hlink>
        <a:srgbClr val="800000"/>
      </a:hlink>
      <a:folHlink>
        <a:srgbClr val="FFCC00"/>
      </a:folHlink>
    </a:clrScheme>
    <a:fontScheme name="1_微笑PPT - 小A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1_微笑PPT -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WPS 演示</Application>
  <PresentationFormat>宽屏</PresentationFormat>
  <Paragraphs>83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Calibri</vt:lpstr>
      <vt:lpstr>Calibri Light</vt:lpstr>
      <vt:lpstr>Meiryo</vt:lpstr>
      <vt:lpstr>Yu Gothic</vt:lpstr>
      <vt:lpstr>Calibri</vt:lpstr>
      <vt:lpstr>Arial Unicode MS</vt:lpstr>
      <vt:lpstr>微笑PPT - 小A</vt:lpstr>
      <vt:lpstr>1_微笑PPT - 小A</vt:lpstr>
      <vt:lpstr>主题1</vt:lpstr>
      <vt:lpstr>2_微笑PPT - 小A</vt:lpstr>
      <vt:lpstr>3_微笑PPT - 小A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35</cp:revision>
  <dcterms:created xsi:type="dcterms:W3CDTF">2011-03-05T03:00:03Z</dcterms:created>
  <dcterms:modified xsi:type="dcterms:W3CDTF">2024-03-26T14:33:28Z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2052-12.1.0.16412</vt:lpwstr>
  </property>
  <property fmtid="{D5CDD505-2E9C-101B-9397-08002B2CF9AE}" pid="3" name="ICV">
    <vt:lpwstr>B9972D4DFB974701A6F681B676C4F5CA_13</vt:lpwstr>
  </property>
</Properties>
</file>