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76" r:id="rId6"/>
    <p:sldId id="262" r:id="rId7"/>
    <p:sldId id="285" r:id="rId8"/>
    <p:sldId id="261" r:id="rId9"/>
    <p:sldId id="263" r:id="rId10"/>
    <p:sldId id="286" r:id="rId11"/>
    <p:sldId id="264" r:id="rId12"/>
    <p:sldId id="265" r:id="rId13"/>
    <p:sldId id="266" r:id="rId14"/>
    <p:sldId id="287" r:id="rId15"/>
    <p:sldId id="267" r:id="rId16"/>
    <p:sldId id="268" r:id="rId17"/>
    <p:sldId id="270" r:id="rId18"/>
    <p:sldId id="288" r:id="rId19"/>
    <p:sldId id="271" r:id="rId20"/>
    <p:sldId id="272" r:id="rId21"/>
    <p:sldId id="273" r:id="rId22"/>
    <p:sldId id="289" r:id="rId23"/>
    <p:sldId id="284" r:id="rId24"/>
    <p:sldId id="291" r:id="rId25"/>
    <p:sldId id="304" r:id="rId26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61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2F"/>
    <a:srgbClr val="EF5734"/>
    <a:srgbClr val="00ACEE"/>
    <a:srgbClr val="2BAF2B"/>
    <a:srgbClr val="417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78" y="90"/>
      </p:cViewPr>
      <p:guideLst>
        <p:guide orient="horz" pos="2115"/>
        <p:guide pos="61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6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DA68B-45DC-40AB-821A-D9657A606E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2147B-85F7-43CF-BD27-33B32B613AB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147B-85F7-43CF-BD27-33B32B613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147B-85F7-43CF-BD27-33B32B613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147B-85F7-43CF-BD27-33B32B613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147B-85F7-43CF-BD27-33B32B613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147B-85F7-43CF-BD27-33B32B613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147B-85F7-43CF-BD27-33B32B613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147B-85F7-43CF-BD27-33B32B613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147B-85F7-43CF-BD27-33B32B613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147B-85F7-43CF-BD27-33B32B613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147B-85F7-43CF-BD27-33B32B613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147B-85F7-43CF-BD27-33B32B613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147B-85F7-43CF-BD27-33B32B613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147B-85F7-43CF-BD27-33B32B613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147B-85F7-43CF-BD27-33B32B613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147B-85F7-43CF-BD27-33B32B613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147B-85F7-43CF-BD27-33B32B613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147B-85F7-43CF-BD27-33B32B613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147B-85F7-43CF-BD27-33B32B613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147B-85F7-43CF-BD27-33B32B613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147B-85F7-43CF-BD27-33B32B613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2147B-85F7-43CF-BD27-33B32B613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3A20-7CD2-4D6E-9504-4082FBDAB6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90FB-E3C2-4549-A21F-140EA188E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3A20-7CD2-4D6E-9504-4082FBDAB6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90FB-E3C2-4549-A21F-140EA188E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3A20-7CD2-4D6E-9504-4082FBDAB6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90FB-E3C2-4549-A21F-140EA188E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3A20-7CD2-4D6E-9504-4082FBDAB6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90FB-E3C2-4549-A21F-140EA188E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3A20-7CD2-4D6E-9504-4082FBDAB6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90FB-E3C2-4549-A21F-140EA188E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3A20-7CD2-4D6E-9504-4082FBDAB6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90FB-E3C2-4549-A21F-140EA188E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3A20-7CD2-4D6E-9504-4082FBDAB6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90FB-E3C2-4549-A21F-140EA188E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3A20-7CD2-4D6E-9504-4082FBDAB6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90FB-E3C2-4549-A21F-140EA188E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3A20-7CD2-4D6E-9504-4082FBDAB6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90FB-E3C2-4549-A21F-140EA188E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3A20-7CD2-4D6E-9504-4082FBDAB6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90FB-E3C2-4549-A21F-140EA188EA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10627949" y="1305017"/>
            <a:ext cx="141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名师工作室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圆角矩形 6"/>
          <p:cNvSpPr/>
          <p:nvPr userDrawn="1"/>
        </p:nvSpPr>
        <p:spPr>
          <a:xfrm>
            <a:off x="10776293" y="204708"/>
            <a:ext cx="1116911" cy="1118871"/>
          </a:xfrm>
          <a:prstGeom prst="roundRect">
            <a:avLst/>
          </a:prstGeom>
          <a:solidFill>
            <a:srgbClr val="EF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endPara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2" b="7776"/>
          <a:stretch>
            <a:fillRect/>
          </a:stretch>
        </p:blipFill>
        <p:spPr>
          <a:xfrm>
            <a:off x="0" y="-28135"/>
            <a:ext cx="12192000" cy="6867086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389200" y="1216117"/>
            <a:ext cx="141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名师工作室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圆角矩形 6"/>
          <p:cNvSpPr/>
          <p:nvPr userDrawn="1"/>
        </p:nvSpPr>
        <p:spPr>
          <a:xfrm>
            <a:off x="5574383" y="136004"/>
            <a:ext cx="1043234" cy="1045064"/>
          </a:xfrm>
          <a:prstGeom prst="roundRect">
            <a:avLst/>
          </a:prstGeom>
          <a:solidFill>
            <a:srgbClr val="EF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5432980" y="252938"/>
            <a:ext cx="1326040" cy="1328366"/>
          </a:xfrm>
          <a:prstGeom prst="roundRect">
            <a:avLst/>
          </a:prstGeom>
          <a:solidFill>
            <a:srgbClr val="EF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endPara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03A20-7CD2-4D6E-9504-4082FBDAB6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690FB-E3C2-4549-A21F-140EA188EAE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7"/>
          <p:cNvSpPr>
            <a:spLocks noChangeAspect="1" noChangeArrowheads="1" noTextEdit="1"/>
          </p:cNvSpPr>
          <p:nvPr/>
        </p:nvSpPr>
        <p:spPr bwMode="auto">
          <a:xfrm>
            <a:off x="0" y="2660650"/>
            <a:ext cx="3859213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3" y="-30183"/>
            <a:ext cx="6466485" cy="68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7492" y="-1283984"/>
            <a:ext cx="14716125" cy="828675"/>
          </a:xfrm>
          <a:prstGeom prst="rect">
            <a:avLst/>
          </a:prstGeom>
        </p:spPr>
      </p:pic>
      <p:sp>
        <p:nvSpPr>
          <p:cNvPr id="18" name="矩形 13"/>
          <p:cNvSpPr/>
          <p:nvPr/>
        </p:nvSpPr>
        <p:spPr>
          <a:xfrm>
            <a:off x="1378856" y="-30185"/>
            <a:ext cx="10813143" cy="6888185"/>
          </a:xfrm>
          <a:custGeom>
            <a:avLst/>
            <a:gdLst>
              <a:gd name="connsiteX0" fmla="*/ 0 w 7315200"/>
              <a:gd name="connsiteY0" fmla="*/ 0 h 6880926"/>
              <a:gd name="connsiteX1" fmla="*/ 7315200 w 7315200"/>
              <a:gd name="connsiteY1" fmla="*/ 0 h 6880926"/>
              <a:gd name="connsiteX2" fmla="*/ 7315200 w 7315200"/>
              <a:gd name="connsiteY2" fmla="*/ 6880926 h 6880926"/>
              <a:gd name="connsiteX3" fmla="*/ 0 w 7315200"/>
              <a:gd name="connsiteY3" fmla="*/ 6880926 h 6880926"/>
              <a:gd name="connsiteX4" fmla="*/ 0 w 7315200"/>
              <a:gd name="connsiteY4" fmla="*/ 0 h 6880926"/>
              <a:gd name="connsiteX0-1" fmla="*/ 1654629 w 8969829"/>
              <a:gd name="connsiteY0-2" fmla="*/ 0 h 6880926"/>
              <a:gd name="connsiteX1-3" fmla="*/ 8969829 w 8969829"/>
              <a:gd name="connsiteY1-4" fmla="*/ 0 h 6880926"/>
              <a:gd name="connsiteX2-5" fmla="*/ 8969829 w 8969829"/>
              <a:gd name="connsiteY2-6" fmla="*/ 6880926 h 6880926"/>
              <a:gd name="connsiteX3-7" fmla="*/ 0 w 8969829"/>
              <a:gd name="connsiteY3-8" fmla="*/ 6866412 h 6880926"/>
              <a:gd name="connsiteX4-9" fmla="*/ 1654629 w 8969829"/>
              <a:gd name="connsiteY4-10" fmla="*/ 0 h 6880926"/>
              <a:gd name="connsiteX0-11" fmla="*/ 2481944 w 8969829"/>
              <a:gd name="connsiteY0-12" fmla="*/ 0 h 6895441"/>
              <a:gd name="connsiteX1-13" fmla="*/ 8969829 w 8969829"/>
              <a:gd name="connsiteY1-14" fmla="*/ 14515 h 6895441"/>
              <a:gd name="connsiteX2-15" fmla="*/ 8969829 w 8969829"/>
              <a:gd name="connsiteY2-16" fmla="*/ 6895441 h 6895441"/>
              <a:gd name="connsiteX3-17" fmla="*/ 0 w 8969829"/>
              <a:gd name="connsiteY3-18" fmla="*/ 6880927 h 6895441"/>
              <a:gd name="connsiteX4-19" fmla="*/ 2481944 w 8969829"/>
              <a:gd name="connsiteY4-20" fmla="*/ 0 h 6895441"/>
              <a:gd name="connsiteX0-21" fmla="*/ 3570515 w 8969829"/>
              <a:gd name="connsiteY0-22" fmla="*/ 14513 h 6880926"/>
              <a:gd name="connsiteX1-23" fmla="*/ 8969829 w 8969829"/>
              <a:gd name="connsiteY1-24" fmla="*/ 0 h 6880926"/>
              <a:gd name="connsiteX2-25" fmla="*/ 8969829 w 8969829"/>
              <a:gd name="connsiteY2-26" fmla="*/ 6880926 h 6880926"/>
              <a:gd name="connsiteX3-27" fmla="*/ 0 w 8969829"/>
              <a:gd name="connsiteY3-28" fmla="*/ 6866412 h 6880926"/>
              <a:gd name="connsiteX4-29" fmla="*/ 3570515 w 8969829"/>
              <a:gd name="connsiteY4-30" fmla="*/ 14513 h 6880926"/>
              <a:gd name="connsiteX0-31" fmla="*/ 2873829 w 8273143"/>
              <a:gd name="connsiteY0-32" fmla="*/ 14513 h 6880926"/>
              <a:gd name="connsiteX1-33" fmla="*/ 8273143 w 8273143"/>
              <a:gd name="connsiteY1-34" fmla="*/ 0 h 6880926"/>
              <a:gd name="connsiteX2-35" fmla="*/ 8273143 w 8273143"/>
              <a:gd name="connsiteY2-36" fmla="*/ 6880926 h 6880926"/>
              <a:gd name="connsiteX3-37" fmla="*/ 0 w 8273143"/>
              <a:gd name="connsiteY3-38" fmla="*/ 6866412 h 6880926"/>
              <a:gd name="connsiteX4-39" fmla="*/ 2873829 w 8273143"/>
              <a:gd name="connsiteY4-40" fmla="*/ 14513 h 6880926"/>
              <a:gd name="connsiteX0-41" fmla="*/ 2104572 w 7503886"/>
              <a:gd name="connsiteY0-42" fmla="*/ 14513 h 6880926"/>
              <a:gd name="connsiteX1-43" fmla="*/ 7503886 w 7503886"/>
              <a:gd name="connsiteY1-44" fmla="*/ 0 h 6880926"/>
              <a:gd name="connsiteX2-45" fmla="*/ 7503886 w 7503886"/>
              <a:gd name="connsiteY2-46" fmla="*/ 6880926 h 6880926"/>
              <a:gd name="connsiteX3-47" fmla="*/ 0 w 7503886"/>
              <a:gd name="connsiteY3-48" fmla="*/ 6851898 h 6880926"/>
              <a:gd name="connsiteX4-49" fmla="*/ 2104572 w 7503886"/>
              <a:gd name="connsiteY4-50" fmla="*/ 14513 h 6880926"/>
              <a:gd name="connsiteX0-51" fmla="*/ 1785258 w 7184572"/>
              <a:gd name="connsiteY0-52" fmla="*/ 14513 h 6880926"/>
              <a:gd name="connsiteX1-53" fmla="*/ 7184572 w 7184572"/>
              <a:gd name="connsiteY1-54" fmla="*/ 0 h 6880926"/>
              <a:gd name="connsiteX2-55" fmla="*/ 7184572 w 7184572"/>
              <a:gd name="connsiteY2-56" fmla="*/ 6880926 h 6880926"/>
              <a:gd name="connsiteX3-57" fmla="*/ 0 w 7184572"/>
              <a:gd name="connsiteY3-58" fmla="*/ 6866412 h 6880926"/>
              <a:gd name="connsiteX4-59" fmla="*/ 1785258 w 7184572"/>
              <a:gd name="connsiteY4-60" fmla="*/ 14513 h 6880926"/>
              <a:gd name="connsiteX0-61" fmla="*/ 1698172 w 7097486"/>
              <a:gd name="connsiteY0-62" fmla="*/ 14513 h 6880926"/>
              <a:gd name="connsiteX1-63" fmla="*/ 7097486 w 7097486"/>
              <a:gd name="connsiteY1-64" fmla="*/ 0 h 6880926"/>
              <a:gd name="connsiteX2-65" fmla="*/ 7097486 w 7097486"/>
              <a:gd name="connsiteY2-66" fmla="*/ 6880926 h 6880926"/>
              <a:gd name="connsiteX3-67" fmla="*/ 0 w 7097486"/>
              <a:gd name="connsiteY3-68" fmla="*/ 6866412 h 6880926"/>
              <a:gd name="connsiteX4-69" fmla="*/ 1698172 w 7097486"/>
              <a:gd name="connsiteY4-70" fmla="*/ 14513 h 6880926"/>
              <a:gd name="connsiteX0-71" fmla="*/ 5413829 w 10813143"/>
              <a:gd name="connsiteY0-72" fmla="*/ 14513 h 6880926"/>
              <a:gd name="connsiteX1-73" fmla="*/ 10813143 w 10813143"/>
              <a:gd name="connsiteY1-74" fmla="*/ 0 h 6880926"/>
              <a:gd name="connsiteX2-75" fmla="*/ 10813143 w 10813143"/>
              <a:gd name="connsiteY2-76" fmla="*/ 6880926 h 6880926"/>
              <a:gd name="connsiteX3-77" fmla="*/ 0 w 10813143"/>
              <a:gd name="connsiteY3-78" fmla="*/ 6866412 h 6880926"/>
              <a:gd name="connsiteX4-79" fmla="*/ 5413829 w 10813143"/>
              <a:gd name="connsiteY4-80" fmla="*/ 14513 h 6880926"/>
              <a:gd name="connsiteX0-81" fmla="*/ 6444343 w 10813143"/>
              <a:gd name="connsiteY0-82" fmla="*/ 0 h 6880927"/>
              <a:gd name="connsiteX1-83" fmla="*/ 10813143 w 10813143"/>
              <a:gd name="connsiteY1-84" fmla="*/ 1 h 6880927"/>
              <a:gd name="connsiteX2-85" fmla="*/ 10813143 w 10813143"/>
              <a:gd name="connsiteY2-86" fmla="*/ 6880927 h 6880927"/>
              <a:gd name="connsiteX3-87" fmla="*/ 0 w 10813143"/>
              <a:gd name="connsiteY3-88" fmla="*/ 6866413 h 6880927"/>
              <a:gd name="connsiteX4-89" fmla="*/ 6444343 w 10813143"/>
              <a:gd name="connsiteY4-90" fmla="*/ 0 h 68809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3143" h="6880927">
                <a:moveTo>
                  <a:pt x="6444343" y="0"/>
                </a:moveTo>
                <a:lnTo>
                  <a:pt x="10813143" y="1"/>
                </a:lnTo>
                <a:lnTo>
                  <a:pt x="10813143" y="6880927"/>
                </a:lnTo>
                <a:lnTo>
                  <a:pt x="0" y="6866413"/>
                </a:lnTo>
                <a:lnTo>
                  <a:pt x="6444343" y="0"/>
                </a:lnTo>
                <a:close/>
              </a:path>
            </a:pathLst>
          </a:custGeom>
          <a:solidFill>
            <a:srgbClr val="00ACEE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6099628" y="3101969"/>
            <a:ext cx="5457372" cy="2683896"/>
            <a:chOff x="6175828" y="2854319"/>
            <a:chExt cx="5457372" cy="2683896"/>
          </a:xfrm>
        </p:grpSpPr>
        <p:sp>
          <p:nvSpPr>
            <p:cNvPr id="10" name="文本框 9"/>
            <p:cNvSpPr txBox="1"/>
            <p:nvPr/>
          </p:nvSpPr>
          <p:spPr>
            <a:xfrm>
              <a:off x="6175828" y="2854319"/>
              <a:ext cx="545737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4400" b="1" spc="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这里是名师</a:t>
              </a:r>
              <a:endParaRPr lang="en-US" altLang="zh-CN" sz="4400" b="1" spc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4400" b="1" spc="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工作室名称</a:t>
              </a:r>
              <a:endParaRPr lang="zh-CN" altLang="en-US" sz="44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499560" y="5138105"/>
              <a:ext cx="5106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这里是您的名字     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SEVEN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918198" y="6009813"/>
            <a:ext cx="616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700" dirty="0" smtClean="0">
                <a:solidFill>
                  <a:srgbClr val="EF57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以平凡演绎精彩    如夏花一般绚烂</a:t>
            </a:r>
            <a:endParaRPr lang="zh-CN" altLang="en-US" spc="700" dirty="0">
              <a:solidFill>
                <a:srgbClr val="EF57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763516" y="568319"/>
            <a:ext cx="2281996" cy="2286000"/>
          </a:xfrm>
          <a:prstGeom prst="roundRect">
            <a:avLst/>
          </a:prstGeom>
          <a:solidFill>
            <a:srgbClr val="EF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YOURLOGO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386138" y="1381810"/>
            <a:ext cx="2695575" cy="677109"/>
            <a:chOff x="4781550" y="1381810"/>
            <a:chExt cx="2695575" cy="677109"/>
          </a:xfrm>
        </p:grpSpPr>
        <p:sp>
          <p:nvSpPr>
            <p:cNvPr id="2" name="矩形 1"/>
            <p:cNvSpPr/>
            <p:nvPr/>
          </p:nvSpPr>
          <p:spPr>
            <a:xfrm>
              <a:off x="4781550" y="1381810"/>
              <a:ext cx="26289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 smtClean="0"/>
                <a:t>如果还有曾经</a:t>
              </a:r>
              <a:endParaRPr lang="zh-CN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5057775" y="1751142"/>
              <a:ext cx="24193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1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——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SEVEN</a:t>
              </a:r>
              <a:endParaRPr lang="zh-CN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5076" y="2058919"/>
            <a:ext cx="9389924" cy="3150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200"/>
              </a:lnSpc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如果还有一个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曾经，那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一定属于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鲜花，但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不属于任何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季节，只有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美丽的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色彩，他们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说，花一开满就相爱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ts val="2200"/>
              </a:lnSpc>
            </a:pP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如果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还有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曾经，那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一定属于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文艺，但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绝不属于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低沉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只有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安静的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魅力，不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为别人的苦恼而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苦恼，</a:t>
            </a:r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ts val="2200"/>
              </a:lnSpc>
            </a:pP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如果还有一个曾经，那一定不是高原冰冷的夜晚</a:t>
            </a:r>
            <a:b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如果还有一个曾经，会是和黑人快乐的交谈</a:t>
            </a:r>
            <a:b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如果还有一个曾经，冷光灯不会为你亮起</a:t>
            </a:r>
            <a:b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如果还有一个曾经，我会和你在深夜里聊着天，你安然睡去</a:t>
            </a:r>
            <a:b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我们都有一个曾经，属于爱听的歌谣，属于爱写的文字，属于那传言中的故事，天马星空的想象力</a:t>
            </a:r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ts val="2200"/>
              </a:lnSpc>
            </a:pP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属于死心塌地的等待</a:t>
            </a:r>
            <a:b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我们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都有一个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曾经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属于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傻傻的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青春，属于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虚拟的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挚爱，属于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窗边的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树，遥远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海</a:t>
            </a:r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ts val="2200"/>
              </a:lnSpc>
            </a:pP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属于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不曾预料的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现在</a:t>
            </a:r>
            <a:b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一个生动的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青春，终究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该有一个不知如何表达的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曾经</a:t>
            </a:r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ts val="2200"/>
              </a:lnSpc>
            </a:pP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其实 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你是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一个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表达式，表达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着自己的曾经和现在还有未来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657" y="2058919"/>
            <a:ext cx="2194262" cy="368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7337" y="2171163"/>
            <a:ext cx="9401176" cy="263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这里是标题</a:t>
            </a:r>
            <a:endParaRPr lang="zh-CN" altLang="zh-CN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sz="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 smtClean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ＯＲＡＮＧＥ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小学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  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ＳＥＶＥＮ</a:t>
            </a:r>
            <a:endParaRPr lang="zh-CN" altLang="zh-CN" sz="700" dirty="0" smtClean="0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　　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这里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你是您文章的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内容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r>
              <a:rPr lang="en-US" altLang="zh-CN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SEVEN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对设计有着不一样的热爱，并没有期望能挣多少钱，只是希望通过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计，结交更多的朋友。也许这套模板只针对特定的人群才有用，但是我希望能服务于不同行业的人，ＳＥＶＥＮ很偶然的机会帮忙制作了这个模板，不希望自己的工作浪费掉几个小时的时间，也许它并不够美观，但是一定是实用的，可以说是量身定制的东西。您可以根据您的需求进行更改，如果有不懂的地方您可以联系ＳＥＶＥＮ，如果您希望和我交朋友，或者看更多我制作的ＰＰＴ，或则我写的文章，拍的照片等，欢迎您收藏我的店铺，更期待您关注我的微信公众号。</a:t>
            </a:r>
            <a:endParaRPr lang="zh-CN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13581"/>
            <a:ext cx="12192000" cy="2011680"/>
          </a:xfrm>
          <a:prstGeom prst="rect">
            <a:avLst/>
          </a:prstGeom>
          <a:solidFill>
            <a:srgbClr val="00ACEE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5267326" y="885257"/>
            <a:ext cx="1676400" cy="1676400"/>
          </a:xfrm>
          <a:prstGeom prst="diamond">
            <a:avLst/>
          </a:prstGeom>
          <a:solidFill>
            <a:srgbClr val="FFCC2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81626" y="1123292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58051" y="1307959"/>
            <a:ext cx="359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活动报道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66" y="2164080"/>
            <a:ext cx="4196372" cy="4465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7"/>
          <a:stretch>
            <a:fillRect/>
          </a:stretch>
        </p:blipFill>
        <p:spPr>
          <a:xfrm>
            <a:off x="1" y="2857500"/>
            <a:ext cx="12192000" cy="4142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0025" y="2403991"/>
            <a:ext cx="11544300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　　这里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你是您文章的内容。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ts val="22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SEVEN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对设计有着不一样的热爱，并没有期望能挣多少钱，只是希望通过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计，结交更多的朋友。也许这套模板只针对特定的人群才有用，但是我希望能服务于不同行业的人，ＳＥＶＥＮ很偶然的机会帮忙制作了这个模板，不希望自己的工作浪费掉几个小时的时间，也许它并不够美观，但是一定是实用的，可以说是量身定制的东西。您可以根据您的需求进行更改，如果有不懂的地方您可以联系ＳＥＶＥＮ，如果您希望和我交朋友，或者看更多我制作的ＰＰＴ，或则我写的文章，拍的照片等，欢迎您收藏我的店铺，更期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待您关注我的微信公众号。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　　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SEVEN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对设计有着不一样的热爱，并没有期望能挣多少钱，只是希望通过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设计，结交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更多</a:t>
            </a:r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朋友。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也许这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套模板只针对特定的人群才有用，但是我希望能服务于不同行业的人，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ＳＥＶＥＮ</a:t>
            </a:r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很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偶然的机会帮忙制作了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这个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模板，不希望自己的工作浪费掉几个小时的时间，也许它并不够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美观</a:t>
            </a:r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但是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一定是实用的，可以说是量身定制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的东西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。您可以根据您的需求进行更改，如果有不懂的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地方</a:t>
            </a:r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可以联系ＳＥＶＥＮ，如果您希望和我交朋友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，请关注我。</a:t>
            </a:r>
            <a:endParaRPr lang="zh-CN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1994" y="3762613"/>
            <a:ext cx="3156550" cy="2105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5229916" y="2034659"/>
            <a:ext cx="133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latin typeface="Calibri" panose="020F0502020204030204" pitchFamily="34" charset="0"/>
                <a:ea typeface="黑体" panose="02010609060101010101" pitchFamily="49" charset="-122"/>
              </a:rPr>
              <a:t>这里是标题</a:t>
            </a:r>
            <a:endParaRPr lang="zh-CN" altLang="zh-CN" dirty="0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9375" y="2307837"/>
            <a:ext cx="6096000" cy="794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这里是标题</a:t>
            </a:r>
            <a:endParaRPr lang="en-US" altLang="zh-CN" dirty="0" smtClean="0">
              <a:latin typeface="Calibri" panose="020F050202020403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ＯＲＡＮＧＥ　ＳＥＶＥＮ</a:t>
            </a:r>
            <a:endParaRPr lang="zh-CN" altLang="zh-CN" sz="1400" dirty="0">
              <a:solidFill>
                <a:srgbClr val="000000"/>
              </a:solidFill>
              <a:latin typeface="Calibri" panose="020F0502020204030204" pitchFamily="34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7650" y="3101965"/>
            <a:ext cx="8848725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SEVEN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对设计有着不一样的热爱，并没有期望能挣多少钱，只是希望通过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计，结交更多的朋友。也许这套模板只针对特定的人群才有用，但是我希望能服务于不同行业的人，ＳＥＶＥＮ很偶然的机会帮忙制作了这个模板，不希望自己的工作浪费掉几个小时的时间，也许它并不够美观，但是一定是实用的，可以说是量身定制的东西。您可以根据您的需求进行更改，如果有不懂的地方您可以联系ＳＥＶＥＮ，如果您希望和我交朋友，或者看更多我制作的ＰＰＴ，或则我写的文章，拍的照片等，欢迎您收藏我的店铺，更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期待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您关注我的微信公众号。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　　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SEVEN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对设计有着不一样的热爱，并没有期望能挣多少钱，只是希望通过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设计，结交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更多的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朋友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3340707"/>
            <a:ext cx="2991326" cy="1988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040" y="4034139"/>
            <a:ext cx="3197801" cy="1796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259080" y="1729681"/>
            <a:ext cx="116407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>
              <a:lnSpc>
                <a:spcPct val="150000"/>
              </a:lnSpc>
              <a:defRPr/>
            </a:pPr>
            <a:r>
              <a:rPr lang="zh-CN" altLang="en-US" kern="100" dirty="0" smtClean="0">
                <a:latin typeface="Times New Roman" panose="02020603050405020304"/>
                <a:ea typeface="黑体" panose="02010609060101010101" pitchFamily="49" charset="-122"/>
              </a:rPr>
              <a:t>这里是标题</a:t>
            </a:r>
            <a:endParaRPr lang="en-US" altLang="zh-CN" kern="100" dirty="0" smtClean="0">
              <a:latin typeface="Times New Roman" panose="02020603050405020304"/>
              <a:ea typeface="黑体" panose="02010609060101010101" pitchFamily="49" charset="-122"/>
            </a:endParaRPr>
          </a:p>
          <a:p>
            <a:pPr indent="355600" algn="ctr">
              <a:lnSpc>
                <a:spcPct val="150000"/>
              </a:lnSpc>
              <a:defRPr/>
            </a:pP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——ORANGE</a:t>
            </a:r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rPr>
              <a:t>报道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  <a:defRPr/>
            </a:pP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SEVEN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对设计有着不一样的热爱，并没有期望能挣多少钱，只是希望通过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计，结交更多的朋友。也许这套模板只针对特定的人群才有用，但是我希望能服务于不同行业的人，ＳＥＶＥＮ很偶然的机会帮忙制作了这个模板，不希望自己的工作浪费掉几个小时的时间，也许它并不够美观，但是一定是实用的，可以说是量身定制的东西。您可以根据您的需求进行更改，如果有不懂的地方您可以联系ＳＥＶＥＮ，如果您希望和我交朋友，或者看更多我制作的ＰＰＴ，或则我写的文章，拍的照片等，欢迎您收藏我的店铺，更期待您关注我的微信公众号。      </a:t>
            </a:r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indent="355600" algn="just">
              <a:lnSpc>
                <a:spcPct val="150000"/>
              </a:lnSpc>
              <a:defRPr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ＳＥＶＥＮ很偶然的机会帮忙制作了这个模板，不希望自己的工作浪费掉几个小时的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时间</a:t>
            </a:r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也许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它并不够美观，但是一定是实用的，可以说是量身定制的东西。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13581"/>
            <a:ext cx="12192000" cy="2011680"/>
          </a:xfrm>
          <a:prstGeom prst="rect">
            <a:avLst/>
          </a:prstGeom>
          <a:solidFill>
            <a:srgbClr val="00ACEE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5267326" y="885257"/>
            <a:ext cx="1676400" cy="1676400"/>
          </a:xfrm>
          <a:prstGeom prst="diamond">
            <a:avLst/>
          </a:prstGeom>
          <a:solidFill>
            <a:srgbClr val="FFCC2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81626" y="1123292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58051" y="1307959"/>
            <a:ext cx="359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读书笔记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66" y="2164080"/>
            <a:ext cx="4196372" cy="4465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7"/>
          <a:stretch>
            <a:fillRect/>
          </a:stretch>
        </p:blipFill>
        <p:spPr>
          <a:xfrm>
            <a:off x="1" y="2857500"/>
            <a:ext cx="12192000" cy="4142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995" y="2979183"/>
            <a:ext cx="1514660" cy="2278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组合 3"/>
          <p:cNvGrpSpPr/>
          <p:nvPr/>
        </p:nvGrpSpPr>
        <p:grpSpPr>
          <a:xfrm>
            <a:off x="5635021" y="1958459"/>
            <a:ext cx="1569661" cy="695027"/>
            <a:chOff x="5635021" y="1958459"/>
            <a:chExt cx="1569661" cy="695027"/>
          </a:xfrm>
        </p:grpSpPr>
        <p:sp>
          <p:nvSpPr>
            <p:cNvPr id="2" name="矩形 1"/>
            <p:cNvSpPr/>
            <p:nvPr/>
          </p:nvSpPr>
          <p:spPr>
            <a:xfrm>
              <a:off x="5635021" y="1958459"/>
              <a:ext cx="15696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zh-CN" altLang="en-US" b="1" kern="100" dirty="0" smtClean="0">
                  <a:latin typeface="Times New Roman" panose="02020603050405020304"/>
                </a:rPr>
                <a:t>一个人的时光</a:t>
              </a:r>
              <a:endParaRPr lang="zh-CN" altLang="zh-CN" b="1" kern="100" dirty="0">
                <a:latin typeface="Times New Roman" panose="02020603050405020304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927568" y="2345709"/>
              <a:ext cx="9845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zh-CN" altLang="zh-CN" sz="1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——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SEVEN</a:t>
              </a:r>
              <a:endParaRPr lang="zh-CN" altLang="zh-CN" sz="1400" dirty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514350" y="2718108"/>
            <a:ext cx="50470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单身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是场华丽的冒险，一个人的时光是最美好的礼物。</a:t>
            </a:r>
            <a:b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不错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一个人才是生命的本质，一个人，生来是孤独的，死去时，也是孤独的。无论他结不结婚，无论他有没有朋友。每个人都应该习惯一个人吧！这是一门必修课了，因为一个人是早晚的事。生命应该归于最初的简单质朴，不知道那个由成熟又转向幼稚的节点在哪里，不过，总感觉他会来的，人生应该有这样的过程。</a:t>
            </a:r>
            <a:b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我不知道卢梭是怎样走过那些一个人的时光，也不知道高木直子是怎样一个人独居那么多年，我只是凡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胎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15225" y="2740641"/>
            <a:ext cx="41624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肉眼，看不穿他们的内心。虽然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瓦尔登湖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至今未读，不过始终是向往那种生活得。那种一个人的生活，那种自由自在可以陪在所爱之人身边的生活。</a:t>
            </a:r>
            <a:b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个人的时光，或许才是最容易产生想法的时候。有些人说那样会寂寞，也有人说我寂寞，只是他们或许没有去关注一个人内心的需求吧？有时候真的会担心一个人的时光多了，会不会不会与人交流，会不会不会习惯和另一个人一起生活。渐渐发现，一切的担心都是多余的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6275" y="2489716"/>
            <a:ext cx="110871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 smtClean="0">
                <a:latin typeface="Calibri" panose="020F0502020204030204" pitchFamily="34" charset="0"/>
                <a:ea typeface="仿宋_GB2312" pitchFamily="49" charset="-122"/>
              </a:rPr>
              <a:t>         </a:t>
            </a:r>
            <a:r>
              <a:rPr lang="zh-CN" altLang="zh-CN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碎</a:t>
            </a:r>
            <a:r>
              <a:rPr lang="zh-CN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时光，清浅流年，一剪疏影，于午后闲暇时光，行走在当下。要么读书，要么旅行，如此甚好。骨子里是喜欢行走在不同的地方，看不同的人，赏不同的景，倾听时间滴答滴答的声音，任凭时间的年轮转过一圈又一圈，不辜负似水年华。</a:t>
            </a:r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时常想着，背起简单的行囊，去远方，哪里都好，我要跋山涉水，我要去一切可以去的地方，我要让更多的地方留下我的足迹，我要向时光证明我没有辜负它。这个世界很小很小，小到宛如一颗心，心有多大，世界便有多大。</a:t>
            </a:r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倏尔云淡风轻，无尽的远方，无尽的人，无尽的情愫。这样的阳光，这样的地方，如此，甚好。如果流年不说话，时间是否会印记在荒野上？如果我忘记了把时间封印，若干年后，一切是否依旧？</a:t>
            </a:r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记住风的味道，某年某月某日想起时，原来快乐一直在身边。身体和灵魂，必须有一个在路上，如果不能经常出去行走，心一定要飞向远方，任它游荡。</a:t>
            </a:r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锁住一段时光，把它放在心里，刻在骨子里。这样素净雅然的时光我在这里，你在哪里？红尘紫陌，我的朋友们，一起行走，一起幸福快乐。</a:t>
            </a:r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清浅时光里，我们一起做一个幸福的人，七月花开里，我们一起做一个明媚的人。</a:t>
            </a:r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03256" y="1815912"/>
            <a:ext cx="3185487" cy="675457"/>
            <a:chOff x="4503256" y="1815912"/>
            <a:chExt cx="3185487" cy="675457"/>
          </a:xfrm>
        </p:grpSpPr>
        <p:sp>
          <p:nvSpPr>
            <p:cNvPr id="2" name="矩形 1"/>
            <p:cNvSpPr/>
            <p:nvPr/>
          </p:nvSpPr>
          <p:spPr>
            <a:xfrm>
              <a:off x="4503256" y="1815912"/>
              <a:ext cx="3185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dirty="0">
                  <a:latin typeface="Calibri" panose="020F0502020204030204" pitchFamily="34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清浅时光，一剪疏影（随笔）</a:t>
              </a:r>
              <a:endParaRPr lang="zh-CN" altLang="zh-CN" dirty="0"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130057" y="2183592"/>
              <a:ext cx="14061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355600" algn="just">
                <a:defRPr/>
              </a:pPr>
              <a:r>
                <a:rPr lang="zh-CN" altLang="zh-CN" sz="1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——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某老师</a:t>
              </a:r>
              <a:endParaRPr lang="zh-CN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364628" y="1946360"/>
            <a:ext cx="1343638" cy="846065"/>
            <a:chOff x="5364628" y="1946360"/>
            <a:chExt cx="1343638" cy="846065"/>
          </a:xfrm>
        </p:grpSpPr>
        <p:sp>
          <p:nvSpPr>
            <p:cNvPr id="2" name="矩形 1"/>
            <p:cNvSpPr/>
            <p:nvPr/>
          </p:nvSpPr>
          <p:spPr>
            <a:xfrm>
              <a:off x="5369437" y="1946360"/>
              <a:ext cx="1338829" cy="463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zh-CN" altLang="en-US" b="1" kern="100" dirty="0" smtClean="0">
                  <a:latin typeface="Times New Roman" panose="02020603050405020304"/>
                </a:rPr>
                <a:t>这里是标题</a:t>
              </a:r>
              <a:endParaRPr lang="zh-CN" altLang="zh-CN" b="1" kern="100" dirty="0">
                <a:latin typeface="Times New Roman" panose="02020603050405020304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364628" y="2410333"/>
              <a:ext cx="1343638" cy="382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355600" algn="ctr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zh-CN" altLang="zh-CN" sz="1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——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SEVEN</a:t>
              </a:r>
              <a:endParaRPr lang="zh-CN" altLang="zh-CN" sz="1400" dirty="0">
                <a:solidFill>
                  <a:srgbClr val="00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14324" y="2882474"/>
            <a:ext cx="9258302" cy="2266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  <a:defRPr/>
            </a:pP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SEVEN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对设计有着不一样的热爱，并没有期望能挣多少钱，只是希望通过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计，结交更多的朋友。也许这套模板只针对特定的人群才有用，但是我希望能服务于不同行业的人，ＳＥＶＥＮ很偶然的机会帮忙制作了这个模板，不希望自己的工作浪费掉几个小时的时间，也许它并不够美观，但是一定是实用的，可以说是量身定制的东西。您可以根据您的需求进行更改，如果有不懂的地方您可以联系ＳＥＶＥＮ，如果您希望和我交朋友，或者看更多我制作的ＰＰＴ，或则我写的文章，拍的照片等，欢迎您收藏我的店铺，更期待您关注我的微信公众号。      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3124" y="3013472"/>
            <a:ext cx="1733550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3" y="-30183"/>
            <a:ext cx="6466485" cy="68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 rot="18793925">
            <a:off x="4512092" y="823322"/>
            <a:ext cx="2347754" cy="1165679"/>
          </a:xfrm>
          <a:prstGeom prst="rect">
            <a:avLst/>
          </a:prstGeom>
          <a:solidFill>
            <a:srgbClr val="EF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7"/>
          <p:cNvSpPr>
            <a:spLocks noChangeAspect="1" noChangeArrowheads="1" noTextEdit="1"/>
          </p:cNvSpPr>
          <p:nvPr/>
        </p:nvSpPr>
        <p:spPr bwMode="auto">
          <a:xfrm>
            <a:off x="0" y="2660650"/>
            <a:ext cx="3859213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378856" y="-30185"/>
            <a:ext cx="10813143" cy="6888185"/>
          </a:xfrm>
          <a:custGeom>
            <a:avLst/>
            <a:gdLst>
              <a:gd name="connsiteX0" fmla="*/ 0 w 7315200"/>
              <a:gd name="connsiteY0" fmla="*/ 0 h 6880926"/>
              <a:gd name="connsiteX1" fmla="*/ 7315200 w 7315200"/>
              <a:gd name="connsiteY1" fmla="*/ 0 h 6880926"/>
              <a:gd name="connsiteX2" fmla="*/ 7315200 w 7315200"/>
              <a:gd name="connsiteY2" fmla="*/ 6880926 h 6880926"/>
              <a:gd name="connsiteX3" fmla="*/ 0 w 7315200"/>
              <a:gd name="connsiteY3" fmla="*/ 6880926 h 6880926"/>
              <a:gd name="connsiteX4" fmla="*/ 0 w 7315200"/>
              <a:gd name="connsiteY4" fmla="*/ 0 h 6880926"/>
              <a:gd name="connsiteX0-1" fmla="*/ 1654629 w 8969829"/>
              <a:gd name="connsiteY0-2" fmla="*/ 0 h 6880926"/>
              <a:gd name="connsiteX1-3" fmla="*/ 8969829 w 8969829"/>
              <a:gd name="connsiteY1-4" fmla="*/ 0 h 6880926"/>
              <a:gd name="connsiteX2-5" fmla="*/ 8969829 w 8969829"/>
              <a:gd name="connsiteY2-6" fmla="*/ 6880926 h 6880926"/>
              <a:gd name="connsiteX3-7" fmla="*/ 0 w 8969829"/>
              <a:gd name="connsiteY3-8" fmla="*/ 6866412 h 6880926"/>
              <a:gd name="connsiteX4-9" fmla="*/ 1654629 w 8969829"/>
              <a:gd name="connsiteY4-10" fmla="*/ 0 h 6880926"/>
              <a:gd name="connsiteX0-11" fmla="*/ 2481944 w 8969829"/>
              <a:gd name="connsiteY0-12" fmla="*/ 0 h 6895441"/>
              <a:gd name="connsiteX1-13" fmla="*/ 8969829 w 8969829"/>
              <a:gd name="connsiteY1-14" fmla="*/ 14515 h 6895441"/>
              <a:gd name="connsiteX2-15" fmla="*/ 8969829 w 8969829"/>
              <a:gd name="connsiteY2-16" fmla="*/ 6895441 h 6895441"/>
              <a:gd name="connsiteX3-17" fmla="*/ 0 w 8969829"/>
              <a:gd name="connsiteY3-18" fmla="*/ 6880927 h 6895441"/>
              <a:gd name="connsiteX4-19" fmla="*/ 2481944 w 8969829"/>
              <a:gd name="connsiteY4-20" fmla="*/ 0 h 6895441"/>
              <a:gd name="connsiteX0-21" fmla="*/ 3570515 w 8969829"/>
              <a:gd name="connsiteY0-22" fmla="*/ 14513 h 6880926"/>
              <a:gd name="connsiteX1-23" fmla="*/ 8969829 w 8969829"/>
              <a:gd name="connsiteY1-24" fmla="*/ 0 h 6880926"/>
              <a:gd name="connsiteX2-25" fmla="*/ 8969829 w 8969829"/>
              <a:gd name="connsiteY2-26" fmla="*/ 6880926 h 6880926"/>
              <a:gd name="connsiteX3-27" fmla="*/ 0 w 8969829"/>
              <a:gd name="connsiteY3-28" fmla="*/ 6866412 h 6880926"/>
              <a:gd name="connsiteX4-29" fmla="*/ 3570515 w 8969829"/>
              <a:gd name="connsiteY4-30" fmla="*/ 14513 h 6880926"/>
              <a:gd name="connsiteX0-31" fmla="*/ 2873829 w 8273143"/>
              <a:gd name="connsiteY0-32" fmla="*/ 14513 h 6880926"/>
              <a:gd name="connsiteX1-33" fmla="*/ 8273143 w 8273143"/>
              <a:gd name="connsiteY1-34" fmla="*/ 0 h 6880926"/>
              <a:gd name="connsiteX2-35" fmla="*/ 8273143 w 8273143"/>
              <a:gd name="connsiteY2-36" fmla="*/ 6880926 h 6880926"/>
              <a:gd name="connsiteX3-37" fmla="*/ 0 w 8273143"/>
              <a:gd name="connsiteY3-38" fmla="*/ 6866412 h 6880926"/>
              <a:gd name="connsiteX4-39" fmla="*/ 2873829 w 8273143"/>
              <a:gd name="connsiteY4-40" fmla="*/ 14513 h 6880926"/>
              <a:gd name="connsiteX0-41" fmla="*/ 2104572 w 7503886"/>
              <a:gd name="connsiteY0-42" fmla="*/ 14513 h 6880926"/>
              <a:gd name="connsiteX1-43" fmla="*/ 7503886 w 7503886"/>
              <a:gd name="connsiteY1-44" fmla="*/ 0 h 6880926"/>
              <a:gd name="connsiteX2-45" fmla="*/ 7503886 w 7503886"/>
              <a:gd name="connsiteY2-46" fmla="*/ 6880926 h 6880926"/>
              <a:gd name="connsiteX3-47" fmla="*/ 0 w 7503886"/>
              <a:gd name="connsiteY3-48" fmla="*/ 6851898 h 6880926"/>
              <a:gd name="connsiteX4-49" fmla="*/ 2104572 w 7503886"/>
              <a:gd name="connsiteY4-50" fmla="*/ 14513 h 6880926"/>
              <a:gd name="connsiteX0-51" fmla="*/ 1785258 w 7184572"/>
              <a:gd name="connsiteY0-52" fmla="*/ 14513 h 6880926"/>
              <a:gd name="connsiteX1-53" fmla="*/ 7184572 w 7184572"/>
              <a:gd name="connsiteY1-54" fmla="*/ 0 h 6880926"/>
              <a:gd name="connsiteX2-55" fmla="*/ 7184572 w 7184572"/>
              <a:gd name="connsiteY2-56" fmla="*/ 6880926 h 6880926"/>
              <a:gd name="connsiteX3-57" fmla="*/ 0 w 7184572"/>
              <a:gd name="connsiteY3-58" fmla="*/ 6866412 h 6880926"/>
              <a:gd name="connsiteX4-59" fmla="*/ 1785258 w 7184572"/>
              <a:gd name="connsiteY4-60" fmla="*/ 14513 h 6880926"/>
              <a:gd name="connsiteX0-61" fmla="*/ 1698172 w 7097486"/>
              <a:gd name="connsiteY0-62" fmla="*/ 14513 h 6880926"/>
              <a:gd name="connsiteX1-63" fmla="*/ 7097486 w 7097486"/>
              <a:gd name="connsiteY1-64" fmla="*/ 0 h 6880926"/>
              <a:gd name="connsiteX2-65" fmla="*/ 7097486 w 7097486"/>
              <a:gd name="connsiteY2-66" fmla="*/ 6880926 h 6880926"/>
              <a:gd name="connsiteX3-67" fmla="*/ 0 w 7097486"/>
              <a:gd name="connsiteY3-68" fmla="*/ 6866412 h 6880926"/>
              <a:gd name="connsiteX4-69" fmla="*/ 1698172 w 7097486"/>
              <a:gd name="connsiteY4-70" fmla="*/ 14513 h 6880926"/>
              <a:gd name="connsiteX0-71" fmla="*/ 5413829 w 10813143"/>
              <a:gd name="connsiteY0-72" fmla="*/ 14513 h 6880926"/>
              <a:gd name="connsiteX1-73" fmla="*/ 10813143 w 10813143"/>
              <a:gd name="connsiteY1-74" fmla="*/ 0 h 6880926"/>
              <a:gd name="connsiteX2-75" fmla="*/ 10813143 w 10813143"/>
              <a:gd name="connsiteY2-76" fmla="*/ 6880926 h 6880926"/>
              <a:gd name="connsiteX3-77" fmla="*/ 0 w 10813143"/>
              <a:gd name="connsiteY3-78" fmla="*/ 6866412 h 6880926"/>
              <a:gd name="connsiteX4-79" fmla="*/ 5413829 w 10813143"/>
              <a:gd name="connsiteY4-80" fmla="*/ 14513 h 6880926"/>
              <a:gd name="connsiteX0-81" fmla="*/ 6444343 w 10813143"/>
              <a:gd name="connsiteY0-82" fmla="*/ 0 h 6880927"/>
              <a:gd name="connsiteX1-83" fmla="*/ 10813143 w 10813143"/>
              <a:gd name="connsiteY1-84" fmla="*/ 1 h 6880927"/>
              <a:gd name="connsiteX2-85" fmla="*/ 10813143 w 10813143"/>
              <a:gd name="connsiteY2-86" fmla="*/ 6880927 h 6880927"/>
              <a:gd name="connsiteX3-87" fmla="*/ 0 w 10813143"/>
              <a:gd name="connsiteY3-88" fmla="*/ 6866413 h 6880927"/>
              <a:gd name="connsiteX4-89" fmla="*/ 6444343 w 10813143"/>
              <a:gd name="connsiteY4-90" fmla="*/ 0 h 68809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3143" h="6880927">
                <a:moveTo>
                  <a:pt x="6444343" y="0"/>
                </a:moveTo>
                <a:lnTo>
                  <a:pt x="10813143" y="1"/>
                </a:lnTo>
                <a:lnTo>
                  <a:pt x="10813143" y="6880927"/>
                </a:lnTo>
                <a:lnTo>
                  <a:pt x="0" y="6866413"/>
                </a:lnTo>
                <a:lnTo>
                  <a:pt x="6444343" y="0"/>
                </a:lnTo>
                <a:close/>
              </a:path>
            </a:pathLst>
          </a:custGeom>
          <a:solidFill>
            <a:srgbClr val="00ACEE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7492" y="-1283984"/>
            <a:ext cx="14716125" cy="8286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032000" y="68305"/>
            <a:ext cx="9664700" cy="6575063"/>
            <a:chOff x="2032000" y="68305"/>
            <a:chExt cx="9664700" cy="6575063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2032000" y="162771"/>
              <a:ext cx="6070600" cy="648059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7649673" y="232975"/>
              <a:ext cx="391336" cy="391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785427" y="1210493"/>
              <a:ext cx="391336" cy="391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704664" y="2280412"/>
              <a:ext cx="391336" cy="391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662986" y="3429000"/>
              <a:ext cx="391336" cy="391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467877" y="4706719"/>
              <a:ext cx="391336" cy="391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2379657" y="5889365"/>
              <a:ext cx="391336" cy="391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102600" y="68305"/>
              <a:ext cx="3594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个人简介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263768" y="1082995"/>
              <a:ext cx="3594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发展规划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144401" y="2209399"/>
              <a:ext cx="3594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教学反思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100941" y="3297685"/>
              <a:ext cx="3594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活动报道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941003" y="4581051"/>
              <a:ext cx="3594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读书笔记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878208" y="5776609"/>
              <a:ext cx="3594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个人荣誉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041" y="3225311"/>
            <a:ext cx="3424321" cy="364378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2976135"/>
            <a:ext cx="6704594" cy="398666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23 0.13588 L 3.95833E-6 -2.59259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6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13581"/>
            <a:ext cx="12192000" cy="2011680"/>
          </a:xfrm>
          <a:prstGeom prst="rect">
            <a:avLst/>
          </a:prstGeom>
          <a:solidFill>
            <a:srgbClr val="00ACEE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5267326" y="885257"/>
            <a:ext cx="1676400" cy="1676400"/>
          </a:xfrm>
          <a:prstGeom prst="diamond">
            <a:avLst/>
          </a:prstGeom>
          <a:solidFill>
            <a:srgbClr val="FFCC2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81626" y="1123292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58051" y="1307959"/>
            <a:ext cx="359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个人荣誉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66" y="2164080"/>
            <a:ext cx="4196372" cy="4465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7"/>
          <a:stretch>
            <a:fillRect/>
          </a:stretch>
        </p:blipFill>
        <p:spPr>
          <a:xfrm>
            <a:off x="1" y="2857500"/>
            <a:ext cx="12192000" cy="4142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3842" y="1629811"/>
            <a:ext cx="10814766" cy="437042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>
            <a:spAutoFit/>
          </a:bodyPr>
          <a:lstStyle/>
          <a:p>
            <a:pPr indent="361950" algn="just">
              <a:spcAft>
                <a:spcPts val="0"/>
              </a:spcAft>
            </a:pPr>
            <a:r>
              <a:rPr lang="zh-CN" altLang="zh-CN" sz="1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论文获奖情况：</a:t>
            </a:r>
            <a:endParaRPr lang="zh-CN" altLang="zh-CN" sz="11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361950" algn="just">
              <a:spcAft>
                <a:spcPts val="0"/>
              </a:spcAft>
            </a:pPr>
            <a:r>
              <a:rPr lang="en-US" altLang="zh-CN" sz="1600" kern="100" dirty="0">
                <a:latin typeface="仿宋" panose="02010609060101010101" pitchFamily="49" charset="-122"/>
                <a:ea typeface="宋体" panose="02010600030101010101" pitchFamily="2" charset="-122"/>
              </a:rPr>
              <a:t>2011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年</a:t>
            </a:r>
            <a:r>
              <a:rPr lang="en-US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,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论文《</a:t>
            </a:r>
            <a:r>
              <a:rPr lang="zh-CN" altLang="en-US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ＸＸＸＸＸＸＸＸＸＸ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》全国三等奖</a:t>
            </a:r>
            <a:r>
              <a:rPr lang="zh-CN" altLang="zh-CN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。</a:t>
            </a:r>
            <a:endParaRPr lang="zh-CN" altLang="zh-CN" sz="11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361950" algn="just">
              <a:spcAft>
                <a:spcPts val="0"/>
              </a:spcAft>
            </a:pPr>
            <a:r>
              <a:rPr lang="en-US" altLang="zh-CN" sz="1600" kern="100" dirty="0" smtClean="0">
                <a:latin typeface="仿宋" panose="02010609060101010101" pitchFamily="49" charset="-122"/>
                <a:ea typeface="宋体" panose="02010600030101010101" pitchFamily="2" charset="-122"/>
              </a:rPr>
              <a:t>2011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年</a:t>
            </a:r>
            <a:r>
              <a:rPr lang="en-US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,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论文《</a:t>
            </a:r>
            <a:r>
              <a:rPr lang="zh-CN" altLang="en-US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ＸＸＸＸＸＸＸＸＸＸ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》“第四届全国小学教学特色论文大赛”一等奖，</a:t>
            </a:r>
            <a:endParaRPr lang="en-US" altLang="zh-CN" sz="1600" kern="100" dirty="0" smtClean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indent="361950" algn="just">
              <a:spcAft>
                <a:spcPts val="0"/>
              </a:spcAft>
            </a:pPr>
            <a:r>
              <a:rPr lang="en-US" altLang="zh-CN" sz="1600" kern="100" dirty="0" smtClean="0">
                <a:latin typeface="仿宋" panose="02010609060101010101" pitchFamily="49" charset="-122"/>
                <a:ea typeface="宋体" panose="02010600030101010101" pitchFamily="2" charset="-122"/>
              </a:rPr>
              <a:t>2012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年</a:t>
            </a:r>
            <a:r>
              <a:rPr lang="en-US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,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 论文《</a:t>
            </a:r>
            <a:r>
              <a:rPr lang="zh-CN" altLang="en-US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ＸＸＸＸ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》“</a:t>
            </a:r>
            <a:r>
              <a:rPr lang="zh-CN" altLang="zh-CN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第五届全国小学教学特色论文大赛”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二等奖</a:t>
            </a:r>
            <a:r>
              <a:rPr lang="zh-CN" altLang="zh-CN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。</a:t>
            </a:r>
            <a:endParaRPr lang="zh-CN" altLang="zh-CN" sz="11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361950" algn="just"/>
            <a:r>
              <a:rPr lang="en-US" altLang="zh-CN" sz="1600" kern="100" dirty="0" smtClean="0">
                <a:latin typeface="仿宋" panose="02010609060101010101" pitchFamily="49" charset="-122"/>
                <a:ea typeface="宋体" panose="02010600030101010101" pitchFamily="2" charset="-122"/>
              </a:rPr>
              <a:t>2013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年</a:t>
            </a:r>
            <a:r>
              <a:rPr lang="en-US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,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 论文《</a:t>
            </a:r>
            <a:r>
              <a:rPr lang="zh-CN" altLang="en-US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ＸＸＸＸＸＸＸＸＸＸ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》获“第六届全国小学教学特色论文大赛”一等奖</a:t>
            </a:r>
            <a:r>
              <a:rPr lang="en-US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,</a:t>
            </a:r>
            <a:endParaRPr lang="en-US" altLang="zh-CN" sz="1600" kern="100" dirty="0" smtClean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indent="361950" algn="just"/>
            <a:r>
              <a:rPr lang="en-US" altLang="zh-CN" sz="1600" kern="100" dirty="0">
                <a:latin typeface="仿宋" panose="02010609060101010101" pitchFamily="49" charset="-122"/>
                <a:ea typeface="宋体" panose="02010600030101010101" pitchFamily="2" charset="-122"/>
              </a:rPr>
              <a:t>2013</a:t>
            </a:r>
            <a:r>
              <a:rPr lang="zh-CN" altLang="en-US" sz="1600" kern="100" dirty="0" smtClean="0">
                <a:latin typeface="仿宋" panose="02010609060101010101" pitchFamily="49" charset="-122"/>
                <a:ea typeface="宋体" panose="02010600030101010101" pitchFamily="2" charset="-122"/>
              </a:rPr>
              <a:t>年</a:t>
            </a:r>
            <a:r>
              <a:rPr lang="en-US" altLang="zh-CN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,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论文《</a:t>
            </a:r>
            <a:r>
              <a:rPr lang="zh-CN" altLang="en-US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ＸＸＸＸＸＸＸＸＸＸ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》</a:t>
            </a:r>
            <a:r>
              <a:rPr lang="zh-CN" altLang="zh-CN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获二等奖。</a:t>
            </a:r>
            <a:endParaRPr lang="zh-CN" altLang="zh-CN" sz="11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361950" algn="just">
              <a:spcAft>
                <a:spcPts val="0"/>
              </a:spcAft>
            </a:pPr>
            <a:endParaRPr lang="en-US" altLang="zh-CN" sz="1600" kern="100" dirty="0" smtClean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indent="361950" algn="just">
              <a:spcAft>
                <a:spcPts val="0"/>
              </a:spcAft>
            </a:pPr>
            <a:r>
              <a:rPr lang="zh-CN" altLang="zh-CN" sz="1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读书</a:t>
            </a:r>
            <a:r>
              <a:rPr lang="zh-CN" altLang="zh-CN" sz="1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交流获奖情况：</a:t>
            </a:r>
            <a:endParaRPr lang="zh-CN" altLang="zh-CN" sz="11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361950" algn="just">
              <a:spcAft>
                <a:spcPts val="0"/>
              </a:spcAft>
            </a:pPr>
            <a:r>
              <a:rPr lang="en-US" altLang="zh-CN" sz="1600" kern="100" dirty="0">
                <a:latin typeface="仿宋" panose="02010609060101010101" pitchFamily="49" charset="-122"/>
                <a:ea typeface="宋体" panose="02010600030101010101" pitchFamily="2" charset="-122"/>
              </a:rPr>
              <a:t>2011</a:t>
            </a:r>
            <a:r>
              <a:rPr lang="zh-CN" altLang="zh-CN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年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，</a:t>
            </a:r>
            <a:r>
              <a:rPr lang="zh-CN" altLang="en-US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ＸＸＸＸＸＸＸＸＸＸ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，一等奖</a:t>
            </a:r>
            <a:r>
              <a:rPr lang="zh-CN" altLang="zh-CN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。</a:t>
            </a:r>
            <a:endParaRPr lang="zh-CN" altLang="zh-CN" sz="11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361950" algn="just">
              <a:spcAft>
                <a:spcPts val="0"/>
              </a:spcAft>
            </a:pPr>
            <a:r>
              <a:rPr lang="en-US" altLang="zh-CN" sz="1600" kern="100" dirty="0">
                <a:latin typeface="仿宋" panose="02010609060101010101" pitchFamily="49" charset="-122"/>
                <a:ea typeface="宋体" panose="02010600030101010101" pitchFamily="2" charset="-122"/>
              </a:rPr>
              <a:t>2013-2014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学年</a:t>
            </a:r>
            <a:r>
              <a:rPr lang="en-US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,</a:t>
            </a:r>
            <a:r>
              <a:rPr lang="zh-CN" altLang="en-US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ＸＸＸＸＸＸＸＸＸＸ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，一等奖。</a:t>
            </a:r>
            <a:endParaRPr lang="en-US" altLang="zh-CN" sz="1600" kern="100" dirty="0" smtClean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indent="361950" algn="just">
              <a:spcAft>
                <a:spcPts val="0"/>
              </a:spcAft>
            </a:pPr>
            <a:endParaRPr lang="zh-CN" altLang="zh-CN" sz="11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356870" algn="just">
              <a:spcAft>
                <a:spcPts val="0"/>
              </a:spcAft>
            </a:pPr>
            <a:r>
              <a:rPr lang="zh-CN" altLang="zh-CN" sz="1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讲课获奖情况：</a:t>
            </a:r>
            <a:endParaRPr lang="zh-CN" altLang="zh-CN" sz="11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355600" algn="just">
              <a:spcAft>
                <a:spcPts val="0"/>
              </a:spcAft>
            </a:pPr>
            <a:r>
              <a:rPr lang="en-US" altLang="zh-CN" sz="1600" kern="100" dirty="0">
                <a:latin typeface="仿宋" panose="02010609060101010101" pitchFamily="49" charset="-122"/>
                <a:ea typeface="宋体" panose="02010600030101010101" pitchFamily="2" charset="-122"/>
              </a:rPr>
              <a:t>2011</a:t>
            </a:r>
            <a:r>
              <a:rPr lang="zh-CN" altLang="zh-CN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年</a:t>
            </a:r>
            <a:r>
              <a:rPr lang="en-US" altLang="zh-CN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4</a:t>
            </a:r>
            <a:r>
              <a:rPr lang="zh-CN" altLang="zh-CN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月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，</a:t>
            </a:r>
            <a:r>
              <a:rPr lang="zh-CN" altLang="en-US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ＸＸＸＸＸＸＸＸＸＸ，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一等奖</a:t>
            </a:r>
            <a:r>
              <a:rPr lang="zh-CN" altLang="zh-CN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。</a:t>
            </a:r>
            <a:endParaRPr lang="zh-CN" altLang="zh-CN" sz="11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355600" algn="just">
              <a:spcAft>
                <a:spcPts val="0"/>
              </a:spcAft>
            </a:pPr>
            <a:r>
              <a:rPr lang="en-US" altLang="zh-CN" sz="1600" kern="100" dirty="0" smtClean="0">
                <a:latin typeface="仿宋" panose="02010609060101010101" pitchFamily="49" charset="-122"/>
                <a:ea typeface="宋体" panose="02010600030101010101" pitchFamily="2" charset="-122"/>
              </a:rPr>
              <a:t>2015</a:t>
            </a:r>
            <a:r>
              <a:rPr lang="zh-CN" altLang="zh-CN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年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，</a:t>
            </a:r>
            <a:r>
              <a:rPr lang="zh-CN" altLang="en-US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ＸＸＸＸＸＸＸＸＸＸ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，一等奖。</a:t>
            </a:r>
            <a:endParaRPr lang="en-US" altLang="zh-CN" sz="1600" kern="100" dirty="0" smtClean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indent="355600" algn="just">
              <a:spcAft>
                <a:spcPts val="0"/>
              </a:spcAft>
            </a:pPr>
            <a:endParaRPr lang="zh-CN" altLang="zh-CN" sz="11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      </a:t>
            </a:r>
            <a:r>
              <a:rPr lang="zh-CN" altLang="zh-CN" sz="16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其他</a:t>
            </a:r>
            <a:r>
              <a:rPr lang="zh-CN" altLang="zh-CN" sz="1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获奖情况：</a:t>
            </a:r>
            <a:endParaRPr lang="zh-CN" altLang="zh-CN" sz="11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latin typeface="仿宋" panose="02010609060101010101" pitchFamily="49" charset="-122"/>
                <a:ea typeface="宋体" panose="02010600030101010101" pitchFamily="2" charset="-122"/>
              </a:rPr>
              <a:t>   2011</a:t>
            </a:r>
            <a:r>
              <a:rPr lang="zh-CN" altLang="zh-CN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年</a:t>
            </a:r>
            <a:r>
              <a:rPr lang="en-US" altLang="zh-CN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9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月</a:t>
            </a:r>
            <a:r>
              <a:rPr lang="zh-CN" altLang="en-US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ＸＸＸＸＸＸＸＸＸＸ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朗诵</a:t>
            </a:r>
            <a:r>
              <a:rPr lang="zh-CN" altLang="zh-CN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组三等奖。</a:t>
            </a:r>
            <a:endParaRPr lang="zh-CN" altLang="zh-CN" sz="11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latin typeface="仿宋" panose="02010609060101010101" pitchFamily="49" charset="-122"/>
                <a:ea typeface="宋体" panose="02010600030101010101" pitchFamily="2" charset="-122"/>
              </a:rPr>
              <a:t>   2012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年</a:t>
            </a:r>
            <a:r>
              <a:rPr lang="zh-CN" altLang="en-US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ＸＸＸＸＸＸＸＸＸＸ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二等奖</a:t>
            </a:r>
            <a:r>
              <a:rPr lang="zh-CN" altLang="zh-CN" sz="1600" kern="100" dirty="0">
                <a:latin typeface="Times New Roman" panose="02020603050405020304" pitchFamily="18" charset="0"/>
                <a:ea typeface="仿宋" panose="02010609060101010101" pitchFamily="49" charset="-122"/>
              </a:rPr>
              <a:t>。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7857464" y="2490078"/>
            <a:ext cx="1394761" cy="2076159"/>
            <a:chOff x="7857464" y="2490078"/>
            <a:chExt cx="1394761" cy="2076159"/>
          </a:xfrm>
        </p:grpSpPr>
        <p:sp>
          <p:nvSpPr>
            <p:cNvPr id="3" name="直角三角形 2"/>
            <p:cNvSpPr/>
            <p:nvPr/>
          </p:nvSpPr>
          <p:spPr>
            <a:xfrm rot="9560863">
              <a:off x="8707344" y="2490078"/>
              <a:ext cx="544881" cy="1185561"/>
            </a:xfrm>
            <a:prstGeom prst="rtTriangle">
              <a:avLst/>
            </a:prstGeom>
            <a:solidFill>
              <a:srgbClr val="006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 rot="19063166">
              <a:off x="7857464" y="3380676"/>
              <a:ext cx="681250" cy="1185561"/>
            </a:xfrm>
            <a:prstGeom prst="rtTriangle">
              <a:avLst/>
            </a:prstGeom>
            <a:solidFill>
              <a:srgbClr val="006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0" y="2896064"/>
            <a:ext cx="12192000" cy="1319080"/>
          </a:xfrm>
          <a:prstGeom prst="rect">
            <a:avLst/>
          </a:prstGeom>
          <a:solidFill>
            <a:srgbClr val="006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1"/>
            </p:custDataLst>
          </p:nvPr>
        </p:nvSpPr>
        <p:spPr>
          <a:xfrm>
            <a:off x="9086850" y="2482850"/>
            <a:ext cx="400050" cy="158750"/>
          </a:xfrm>
          <a:custGeom>
            <a:avLst/>
            <a:gdLst>
              <a:gd name="connsiteX0" fmla="*/ 0 w 400050"/>
              <a:gd name="connsiteY0" fmla="*/ 152400 h 158750"/>
              <a:gd name="connsiteX1" fmla="*/ 374650 w 400050"/>
              <a:gd name="connsiteY1" fmla="*/ 0 h 158750"/>
              <a:gd name="connsiteX2" fmla="*/ 400050 w 400050"/>
              <a:gd name="connsiteY2" fmla="*/ 158750 h 158750"/>
              <a:gd name="connsiteX3" fmla="*/ 0 w 400050"/>
              <a:gd name="connsiteY3" fmla="*/ 15240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158750">
                <a:moveTo>
                  <a:pt x="0" y="152400"/>
                </a:moveTo>
                <a:lnTo>
                  <a:pt x="374650" y="0"/>
                </a:lnTo>
                <a:lnTo>
                  <a:pt x="400050" y="158750"/>
                </a:lnTo>
                <a:lnTo>
                  <a:pt x="0" y="152400"/>
                </a:lnTo>
                <a:close/>
              </a:path>
            </a:pathLst>
          </a:custGeom>
          <a:solidFill>
            <a:srgbClr val="009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>
            <p:custDataLst>
              <p:tags r:id="rId2"/>
            </p:custDataLst>
          </p:nvPr>
        </p:nvSpPr>
        <p:spPr>
          <a:xfrm>
            <a:off x="8959850" y="1936750"/>
            <a:ext cx="368300" cy="342900"/>
          </a:xfrm>
          <a:custGeom>
            <a:avLst/>
            <a:gdLst>
              <a:gd name="connsiteX0" fmla="*/ 0 w 368300"/>
              <a:gd name="connsiteY0" fmla="*/ 342900 h 342900"/>
              <a:gd name="connsiteX1" fmla="*/ 254000 w 368300"/>
              <a:gd name="connsiteY1" fmla="*/ 0 h 342900"/>
              <a:gd name="connsiteX2" fmla="*/ 368300 w 368300"/>
              <a:gd name="connsiteY2" fmla="*/ 139700 h 342900"/>
              <a:gd name="connsiteX3" fmla="*/ 0 w 368300"/>
              <a:gd name="connsiteY3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" h="342900">
                <a:moveTo>
                  <a:pt x="0" y="342900"/>
                </a:moveTo>
                <a:lnTo>
                  <a:pt x="254000" y="0"/>
                </a:lnTo>
                <a:lnTo>
                  <a:pt x="368300" y="139700"/>
                </a:lnTo>
                <a:lnTo>
                  <a:pt x="0" y="342900"/>
                </a:lnTo>
                <a:close/>
              </a:path>
            </a:pathLst>
          </a:custGeom>
          <a:solidFill>
            <a:srgbClr val="009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2905126" y="2419350"/>
            <a:ext cx="6124575" cy="2230439"/>
            <a:chOff x="2905126" y="2419350"/>
            <a:chExt cx="6124575" cy="2230439"/>
          </a:xfrm>
        </p:grpSpPr>
        <p:sp>
          <p:nvSpPr>
            <p:cNvPr id="7" name="任意多边形 6"/>
            <p:cNvSpPr/>
            <p:nvPr>
              <p:custDataLst>
                <p:tags r:id="rId3"/>
              </p:custDataLst>
            </p:nvPr>
          </p:nvSpPr>
          <p:spPr>
            <a:xfrm>
              <a:off x="3021014" y="2430464"/>
              <a:ext cx="6008687" cy="2219325"/>
            </a:xfrm>
            <a:custGeom>
              <a:avLst/>
              <a:gdLst>
                <a:gd name="connsiteX0" fmla="*/ 0 w 6008914"/>
                <a:gd name="connsiteY0" fmla="*/ 452846 h 2220686"/>
                <a:gd name="connsiteX1" fmla="*/ 252548 w 6008914"/>
                <a:gd name="connsiteY1" fmla="*/ 1793966 h 2220686"/>
                <a:gd name="connsiteX2" fmla="*/ 5320937 w 6008914"/>
                <a:gd name="connsiteY2" fmla="*/ 2220686 h 2220686"/>
                <a:gd name="connsiteX3" fmla="*/ 6008914 w 6008914"/>
                <a:gd name="connsiteY3" fmla="*/ 0 h 2220686"/>
                <a:gd name="connsiteX4" fmla="*/ 0 w 6008914"/>
                <a:gd name="connsiteY4" fmla="*/ 452846 h 222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914" h="2220686">
                  <a:moveTo>
                    <a:pt x="0" y="452846"/>
                  </a:moveTo>
                  <a:lnTo>
                    <a:pt x="252548" y="1793966"/>
                  </a:lnTo>
                  <a:lnTo>
                    <a:pt x="5320937" y="2220686"/>
                  </a:lnTo>
                  <a:lnTo>
                    <a:pt x="6008914" y="0"/>
                  </a:lnTo>
                  <a:lnTo>
                    <a:pt x="0" y="452846"/>
                  </a:lnTo>
                  <a:close/>
                </a:path>
              </a:pathLst>
            </a:custGeom>
            <a:solidFill>
              <a:srgbClr val="009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文本框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21345375">
              <a:off x="2905126" y="2419350"/>
              <a:ext cx="6124575" cy="168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8000" dirty="0">
                  <a:solidFill>
                    <a:srgbClr val="FFFFFF"/>
                  </a:solidFill>
                  <a:latin typeface="Bodoni MT Black" panose="02070A03080606020203" pitchFamily="18" charset="0"/>
                  <a:ea typeface="幼圆" panose="02010509060101010101" pitchFamily="49" charset="-122"/>
                </a:rPr>
                <a:t>THANKS</a:t>
              </a:r>
              <a:endParaRPr lang="zh-CN" altLang="en-US" sz="8000" dirty="0">
                <a:solidFill>
                  <a:srgbClr val="FFFFFF"/>
                </a:solidFill>
                <a:latin typeface="Bodoni MT Black" panose="02070A03080606020203" pitchFamily="18" charset="0"/>
                <a:ea typeface="幼圆" panose="02010509060101010101" pitchFamily="49" charset="-122"/>
              </a:endParaRPr>
            </a:p>
          </p:txBody>
        </p:sp>
        <p:sp>
          <p:nvSpPr>
            <p:cNvPr id="11" name="文本框 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298406">
              <a:off x="6156326" y="4078288"/>
              <a:ext cx="2170113" cy="3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dirty="0" smtClean="0">
                  <a:solidFill>
                    <a:srgbClr val="FFFFFF"/>
                  </a:solidFill>
                  <a:latin typeface="Bell MT" panose="02020503060305020303" pitchFamily="18" charset="0"/>
                  <a:ea typeface="华文仿宋" panose="02010600040101010101" pitchFamily="2" charset="-122"/>
                </a:rPr>
                <a:t>@SEVEN</a:t>
              </a:r>
              <a:endParaRPr lang="zh-CN" altLang="en-US" sz="1400" dirty="0">
                <a:solidFill>
                  <a:srgbClr val="FFFFFF"/>
                </a:solidFill>
                <a:latin typeface="Bell MT" panose="02020503060305020303" pitchFamily="18" charset="0"/>
                <a:ea typeface="华文仿宋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13581"/>
            <a:ext cx="12192000" cy="2011680"/>
          </a:xfrm>
          <a:prstGeom prst="rect">
            <a:avLst/>
          </a:prstGeom>
          <a:solidFill>
            <a:srgbClr val="00ACEE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5267326" y="885257"/>
            <a:ext cx="1676400" cy="1676400"/>
          </a:xfrm>
          <a:prstGeom prst="diamond">
            <a:avLst/>
          </a:prstGeom>
          <a:solidFill>
            <a:srgbClr val="FFCC2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81626" y="1123292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58051" y="1307959"/>
            <a:ext cx="359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个人简介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66" y="2164080"/>
            <a:ext cx="4196372" cy="4465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7"/>
          <a:stretch>
            <a:fillRect/>
          </a:stretch>
        </p:blipFill>
        <p:spPr>
          <a:xfrm>
            <a:off x="1" y="2857500"/>
            <a:ext cx="12192000" cy="4142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8846" y="3756367"/>
            <a:ext cx="11285167" cy="1479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498846" y="3709194"/>
            <a:ext cx="11416634" cy="15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所带班集体的学生积极向上、阳光可爱，与家长密切合作，班集体规范有序。同时，秉着“教师是人类灵魂的工程师，是学生增长知识和思想进步的指导者和引路人，教师的一言一行，一举一动，无时无刻不在潜移默化的影响学生”的信条来严格要求着自己、塑造着自己，我认为爱是教育的最高境界，教师不光要教给学生知识，还要对学生的人格成长发生影响，对学生无私的爱是教师的特有情感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323313" y="1925314"/>
            <a:ext cx="1767700" cy="523220"/>
            <a:chOff x="765950" y="2405806"/>
            <a:chExt cx="1767700" cy="523220"/>
          </a:xfrm>
        </p:grpSpPr>
        <p:sp>
          <p:nvSpPr>
            <p:cNvPr id="5" name="矩形 4"/>
            <p:cNvSpPr/>
            <p:nvPr/>
          </p:nvSpPr>
          <p:spPr>
            <a:xfrm flipH="1">
              <a:off x="765950" y="2491203"/>
              <a:ext cx="81775" cy="352426"/>
            </a:xfrm>
            <a:prstGeom prst="rect">
              <a:avLst/>
            </a:prstGeom>
            <a:solidFill>
              <a:srgbClr val="EF5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47726" y="2405806"/>
              <a:ext cx="16859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ACE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个人简介</a:t>
              </a:r>
              <a:endParaRPr lang="zh-CN" altLang="en-US" sz="2800" b="1" dirty="0">
                <a:solidFill>
                  <a:srgbClr val="00ACE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164331" y="2783206"/>
            <a:ext cx="6028515" cy="779863"/>
            <a:chOff x="765951" y="3723718"/>
            <a:chExt cx="6028515" cy="779863"/>
          </a:xfrm>
        </p:grpSpPr>
        <p:grpSp>
          <p:nvGrpSpPr>
            <p:cNvPr id="8" name="组合 7"/>
            <p:cNvGrpSpPr/>
            <p:nvPr/>
          </p:nvGrpSpPr>
          <p:grpSpPr>
            <a:xfrm>
              <a:off x="765951" y="3723718"/>
              <a:ext cx="6028515" cy="779863"/>
              <a:chOff x="1833968" y="3233332"/>
              <a:chExt cx="6028515" cy="779863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2533650" y="3233332"/>
                <a:ext cx="4539068" cy="391336"/>
                <a:chOff x="1222827" y="3233332"/>
                <a:chExt cx="4539068" cy="391336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1222827" y="3233332"/>
                  <a:ext cx="391336" cy="391336"/>
                </a:xfrm>
                <a:prstGeom prst="ellipse">
                  <a:avLst/>
                </a:prstGeom>
                <a:solidFill>
                  <a:srgbClr val="EF57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ACEE"/>
                    </a:solidFill>
                  </a:endParaRPr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3249032" y="3233332"/>
                  <a:ext cx="391336" cy="391336"/>
                </a:xfrm>
                <a:prstGeom prst="ellipse">
                  <a:avLst/>
                </a:prstGeom>
                <a:solidFill>
                  <a:srgbClr val="EF57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ACEE"/>
                    </a:solidFill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370559" y="3233332"/>
                  <a:ext cx="391336" cy="391336"/>
                </a:xfrm>
                <a:prstGeom prst="ellipse">
                  <a:avLst/>
                </a:prstGeom>
                <a:solidFill>
                  <a:srgbClr val="EF57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ACEE"/>
                    </a:solidFill>
                  </a:endParaRPr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 flipH="1">
                <a:off x="1990725" y="3429000"/>
                <a:ext cx="5638800" cy="0"/>
              </a:xfrm>
              <a:prstGeom prst="line">
                <a:avLst/>
              </a:prstGeom>
              <a:ln w="28575">
                <a:solidFill>
                  <a:srgbClr val="EF573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文本框 11"/>
              <p:cNvSpPr txBox="1"/>
              <p:nvPr/>
            </p:nvSpPr>
            <p:spPr>
              <a:xfrm>
                <a:off x="1833968" y="3674641"/>
                <a:ext cx="17907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2015</a:t>
                </a:r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某学校毕业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862793" y="3674641"/>
                <a:ext cx="17907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ORANGE</a:t>
                </a:r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小学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5891617" y="3674641"/>
                <a:ext cx="19708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语文老师兼班主任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等腰三角形 8"/>
            <p:cNvSpPr/>
            <p:nvPr/>
          </p:nvSpPr>
          <p:spPr>
            <a:xfrm rot="19806502">
              <a:off x="6463026" y="3807341"/>
              <a:ext cx="209778" cy="180842"/>
            </a:xfrm>
            <a:prstGeom prst="triangle">
              <a:avLst/>
            </a:prstGeom>
            <a:solidFill>
              <a:srgbClr val="EF5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CE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13581"/>
            <a:ext cx="12192000" cy="2011680"/>
          </a:xfrm>
          <a:prstGeom prst="rect">
            <a:avLst/>
          </a:prstGeom>
          <a:solidFill>
            <a:srgbClr val="00ACEE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5267326" y="885257"/>
            <a:ext cx="1676400" cy="1676400"/>
          </a:xfrm>
          <a:prstGeom prst="diamond">
            <a:avLst/>
          </a:prstGeom>
          <a:solidFill>
            <a:srgbClr val="FFCC2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81626" y="1123292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58051" y="1307959"/>
            <a:ext cx="359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发展规划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66" y="2164080"/>
            <a:ext cx="4196372" cy="4465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7"/>
          <a:stretch>
            <a:fillRect/>
          </a:stretch>
        </p:blipFill>
        <p:spPr>
          <a:xfrm>
            <a:off x="1" y="2857500"/>
            <a:ext cx="12192000" cy="4142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4950794" y="1925314"/>
            <a:ext cx="2290413" cy="827620"/>
            <a:chOff x="4800600" y="1925314"/>
            <a:chExt cx="2290413" cy="827620"/>
          </a:xfrm>
        </p:grpSpPr>
        <p:grpSp>
          <p:nvGrpSpPr>
            <p:cNvPr id="2" name="组合 1"/>
            <p:cNvGrpSpPr/>
            <p:nvPr/>
          </p:nvGrpSpPr>
          <p:grpSpPr>
            <a:xfrm>
              <a:off x="5061956" y="1925314"/>
              <a:ext cx="1767700" cy="523220"/>
              <a:chOff x="765950" y="2405806"/>
              <a:chExt cx="1767700" cy="523220"/>
            </a:xfrm>
          </p:grpSpPr>
          <p:sp>
            <p:nvSpPr>
              <p:cNvPr id="3" name="矩形 2"/>
              <p:cNvSpPr/>
              <p:nvPr/>
            </p:nvSpPr>
            <p:spPr>
              <a:xfrm flipH="1">
                <a:off x="765950" y="2491203"/>
                <a:ext cx="81775" cy="352426"/>
              </a:xfrm>
              <a:prstGeom prst="rect">
                <a:avLst/>
              </a:prstGeom>
              <a:solidFill>
                <a:srgbClr val="EF57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847726" y="2405806"/>
                <a:ext cx="16859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00ACE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五个步伐</a:t>
                </a:r>
                <a:endParaRPr lang="zh-CN" altLang="en-US" sz="2800" b="1" dirty="0">
                  <a:solidFill>
                    <a:srgbClr val="00ACE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4800600" y="2383602"/>
              <a:ext cx="2290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学习、反思、提高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19075" y="2976742"/>
            <a:ext cx="10894247" cy="2618276"/>
            <a:chOff x="219075" y="2976742"/>
            <a:chExt cx="10894247" cy="2618276"/>
          </a:xfrm>
        </p:grpSpPr>
        <p:sp>
          <p:nvSpPr>
            <p:cNvPr id="10" name="等腰三角形 9"/>
            <p:cNvSpPr/>
            <p:nvPr/>
          </p:nvSpPr>
          <p:spPr>
            <a:xfrm rot="19806502">
              <a:off x="10903544" y="3577653"/>
              <a:ext cx="209778" cy="180842"/>
            </a:xfrm>
            <a:prstGeom prst="triangle">
              <a:avLst/>
            </a:prstGeom>
            <a:solidFill>
              <a:srgbClr val="EF5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CEE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19075" y="2976742"/>
              <a:ext cx="10789358" cy="2618276"/>
              <a:chOff x="219075" y="2976742"/>
              <a:chExt cx="10789358" cy="2618276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1465203" y="3923467"/>
                <a:ext cx="8002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defRPr sz="1600" b="1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勤读书</a:t>
                </a:r>
                <a:endParaRPr lang="zh-CN" altLang="en-US" dirty="0"/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219075" y="2976742"/>
                <a:ext cx="10789358" cy="2618276"/>
                <a:chOff x="219075" y="2976742"/>
                <a:chExt cx="10789358" cy="2618276"/>
              </a:xfrm>
            </p:grpSpPr>
            <p:sp>
              <p:nvSpPr>
                <p:cNvPr id="36" name="矩形 35"/>
                <p:cNvSpPr/>
                <p:nvPr/>
              </p:nvSpPr>
              <p:spPr>
                <a:xfrm>
                  <a:off x="1429215" y="2976742"/>
                  <a:ext cx="1005403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名师</a:t>
                  </a:r>
                  <a:r>
                    <a:rPr lang="zh-CN" altLang="en-US" sz="1600" b="1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引领</a:t>
                  </a:r>
                  <a:endParaRPr lang="en-US" altLang="zh-CN" sz="16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r>
                    <a:rPr lang="zh-CN" altLang="en-US" sz="1600" b="1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结合实际</a:t>
                  </a:r>
                  <a:endPara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5" name="组合 4"/>
                <p:cNvGrpSpPr/>
                <p:nvPr/>
              </p:nvGrpSpPr>
              <p:grpSpPr>
                <a:xfrm>
                  <a:off x="219075" y="2976742"/>
                  <a:ext cx="10789358" cy="2618276"/>
                  <a:chOff x="219075" y="2976742"/>
                  <a:chExt cx="10789358" cy="2618276"/>
                </a:xfrm>
              </p:grpSpPr>
              <p:cxnSp>
                <p:nvCxnSpPr>
                  <p:cNvPr id="12" name="直接连接符 11"/>
                  <p:cNvCxnSpPr/>
                  <p:nvPr/>
                </p:nvCxnSpPr>
                <p:spPr>
                  <a:xfrm flipH="1" flipV="1">
                    <a:off x="219075" y="3692151"/>
                    <a:ext cx="10789358" cy="1"/>
                  </a:xfrm>
                  <a:prstGeom prst="line">
                    <a:avLst/>
                  </a:prstGeom>
                  <a:ln w="28575">
                    <a:solidFill>
                      <a:srgbClr val="EF573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文本框 12"/>
                  <p:cNvSpPr txBox="1"/>
                  <p:nvPr/>
                </p:nvSpPr>
                <p:spPr>
                  <a:xfrm>
                    <a:off x="5304661" y="3908673"/>
                    <a:ext cx="800219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>
                    <a:defPPr>
                      <a:defRPr lang="zh-CN"/>
                    </a:defPPr>
                    <a:lvl1pPr>
                      <a:defRPr sz="1600" b="1">
                        <a:latin typeface="微软雅黑" panose="020B0503020204020204" pitchFamily="34" charset="-122"/>
                        <a:ea typeface="微软雅黑" panose="020B0503020204020204" pitchFamily="34" charset="-122"/>
                      </a:defRPr>
                    </a:lvl1pPr>
                  </a:lstStyle>
                  <a:p>
                    <a:r>
                      <a:rPr lang="zh-CN" altLang="en-US" dirty="0"/>
                      <a:t>细品评</a:t>
                    </a:r>
                    <a:endParaRPr lang="zh-CN" altLang="en-US" dirty="0"/>
                  </a:p>
                </p:txBody>
              </p:sp>
              <p:sp>
                <p:nvSpPr>
                  <p:cNvPr id="14" name="文本框 13"/>
                  <p:cNvSpPr txBox="1"/>
                  <p:nvPr/>
                </p:nvSpPr>
                <p:spPr>
                  <a:xfrm>
                    <a:off x="7330879" y="3895698"/>
                    <a:ext cx="800219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>
                    <a:defPPr>
                      <a:defRPr lang="zh-CN"/>
                    </a:defPPr>
                    <a:lvl1pPr>
                      <a:defRPr sz="1600" b="1">
                        <a:latin typeface="微软雅黑" panose="020B0503020204020204" pitchFamily="34" charset="-122"/>
                        <a:ea typeface="微软雅黑" panose="020B0503020204020204" pitchFamily="34" charset="-122"/>
                      </a:defRPr>
                    </a:lvl1pPr>
                  </a:lstStyle>
                  <a:p>
                    <a:r>
                      <a:rPr lang="zh-CN" altLang="en-US" dirty="0"/>
                      <a:t>善总结</a:t>
                    </a:r>
                    <a:endParaRPr lang="zh-CN" altLang="en-US" dirty="0"/>
                  </a:p>
                </p:txBody>
              </p:sp>
              <p:sp>
                <p:nvSpPr>
                  <p:cNvPr id="15" name="文本框 14"/>
                  <p:cNvSpPr txBox="1"/>
                  <p:nvPr/>
                </p:nvSpPr>
                <p:spPr>
                  <a:xfrm>
                    <a:off x="9443135" y="3916055"/>
                    <a:ext cx="800219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>
                    <a:defPPr>
                      <a:defRPr lang="zh-CN"/>
                    </a:defPPr>
                    <a:lvl1pPr>
                      <a:defRPr sz="1600" b="1">
                        <a:latin typeface="微软雅黑" panose="020B0503020204020204" pitchFamily="34" charset="-122"/>
                        <a:ea typeface="微软雅黑" panose="020B0503020204020204" pitchFamily="34" charset="-122"/>
                      </a:defRPr>
                    </a:lvl1pPr>
                  </a:lstStyle>
                  <a:p>
                    <a:r>
                      <a:rPr lang="zh-CN" altLang="en-US" dirty="0"/>
                      <a:t>快提高</a:t>
                    </a:r>
                    <a:endParaRPr lang="zh-CN" altLang="en-US" dirty="0"/>
                  </a:p>
                </p:txBody>
              </p:sp>
              <p:sp>
                <p:nvSpPr>
                  <p:cNvPr id="16" name="椭圆 15"/>
                  <p:cNvSpPr/>
                  <p:nvPr/>
                </p:nvSpPr>
                <p:spPr>
                  <a:xfrm>
                    <a:off x="5541917" y="3561318"/>
                    <a:ext cx="322287" cy="322287"/>
                  </a:xfrm>
                  <a:prstGeom prst="ellipse">
                    <a:avLst/>
                  </a:prstGeom>
                  <a:solidFill>
                    <a:srgbClr val="EF573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dirty="0" smtClean="0">
                        <a:solidFill>
                          <a:schemeClr val="bg1"/>
                        </a:solidFill>
                      </a:rPr>
                      <a:t>3</a:t>
                    </a:r>
                    <a:endParaRPr lang="zh-CN" alt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椭圆 16"/>
                  <p:cNvSpPr/>
                  <p:nvPr/>
                </p:nvSpPr>
                <p:spPr>
                  <a:xfrm>
                    <a:off x="7568765" y="3561318"/>
                    <a:ext cx="322287" cy="322287"/>
                  </a:xfrm>
                  <a:prstGeom prst="ellipse">
                    <a:avLst/>
                  </a:prstGeom>
                  <a:solidFill>
                    <a:srgbClr val="EF573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dirty="0" smtClean="0">
                        <a:solidFill>
                          <a:schemeClr val="bg1"/>
                        </a:solidFill>
                      </a:rPr>
                      <a:t>4</a:t>
                    </a:r>
                    <a:endParaRPr lang="zh-CN" alt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椭圆 17"/>
                  <p:cNvSpPr/>
                  <p:nvPr/>
                </p:nvSpPr>
                <p:spPr>
                  <a:xfrm>
                    <a:off x="9739251" y="3561318"/>
                    <a:ext cx="322287" cy="322287"/>
                  </a:xfrm>
                  <a:prstGeom prst="ellipse">
                    <a:avLst/>
                  </a:prstGeom>
                  <a:solidFill>
                    <a:srgbClr val="EF573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dirty="0" smtClean="0">
                        <a:solidFill>
                          <a:schemeClr val="bg1"/>
                        </a:solidFill>
                      </a:rPr>
                      <a:t>5</a:t>
                    </a:r>
                    <a:endParaRPr lang="zh-CN" alt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椭圆 26"/>
                  <p:cNvSpPr/>
                  <p:nvPr/>
                </p:nvSpPr>
                <p:spPr>
                  <a:xfrm>
                    <a:off x="1746244" y="3561318"/>
                    <a:ext cx="322287" cy="322287"/>
                  </a:xfrm>
                  <a:prstGeom prst="ellipse">
                    <a:avLst/>
                  </a:prstGeom>
                  <a:solidFill>
                    <a:srgbClr val="EF573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dirty="0" smtClean="0">
                        <a:solidFill>
                          <a:schemeClr val="bg1"/>
                        </a:solidFill>
                      </a:rPr>
                      <a:t>1</a:t>
                    </a:r>
                    <a:endParaRPr lang="zh-CN" alt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椭圆 27"/>
                  <p:cNvSpPr/>
                  <p:nvPr/>
                </p:nvSpPr>
                <p:spPr>
                  <a:xfrm>
                    <a:off x="3660433" y="3561318"/>
                    <a:ext cx="322287" cy="322287"/>
                  </a:xfrm>
                  <a:prstGeom prst="ellipse">
                    <a:avLst/>
                  </a:prstGeom>
                  <a:solidFill>
                    <a:srgbClr val="EF573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dirty="0" smtClean="0">
                        <a:solidFill>
                          <a:schemeClr val="bg1"/>
                        </a:solidFill>
                      </a:rPr>
                      <a:t>2</a:t>
                    </a:r>
                    <a:endParaRPr lang="zh-CN" alt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文本框 32"/>
                  <p:cNvSpPr txBox="1"/>
                  <p:nvPr/>
                </p:nvSpPr>
                <p:spPr>
                  <a:xfrm>
                    <a:off x="3432130" y="3908673"/>
                    <a:ext cx="800219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>
                    <a:defPPr>
                      <a:defRPr lang="zh-CN"/>
                    </a:defPPr>
                    <a:lvl1pPr>
                      <a:defRPr sz="1600" b="1">
                        <a:latin typeface="微软雅黑" panose="020B0503020204020204" pitchFamily="34" charset="-122"/>
                        <a:ea typeface="微软雅黑" panose="020B0503020204020204" pitchFamily="34" charset="-122"/>
                      </a:defRPr>
                    </a:lvl1pPr>
                  </a:lstStyle>
                  <a:p>
                    <a:r>
                      <a:rPr lang="zh-CN" altLang="en-US" dirty="0"/>
                      <a:t>乐教学</a:t>
                    </a:r>
                    <a:endParaRPr lang="zh-CN" altLang="en-US" dirty="0"/>
                  </a:p>
                </p:txBody>
              </p:sp>
              <p:sp>
                <p:nvSpPr>
                  <p:cNvPr id="37" name="矩形 36"/>
                  <p:cNvSpPr/>
                  <p:nvPr/>
                </p:nvSpPr>
                <p:spPr>
                  <a:xfrm>
                    <a:off x="3374055" y="2976742"/>
                    <a:ext cx="1005403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教学实践</a:t>
                    </a:r>
                    <a:endParaRPr lang="en-US" altLang="zh-CN" sz="1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r>
                      <a: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教学研究</a:t>
                    </a:r>
                    <a:endParaRPr lang="zh-CN" altLang="en-US" sz="1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" name="矩形 37"/>
                  <p:cNvSpPr/>
                  <p:nvPr/>
                </p:nvSpPr>
                <p:spPr>
                  <a:xfrm>
                    <a:off x="5168521" y="2976742"/>
                    <a:ext cx="1005403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不断总结</a:t>
                    </a:r>
                    <a:endParaRPr lang="en-US" altLang="zh-CN" sz="1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r>
                      <a: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提炼经验</a:t>
                    </a:r>
                    <a:endParaRPr lang="zh-CN" altLang="en-US" sz="1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" name="矩形 38"/>
                  <p:cNvSpPr/>
                  <p:nvPr/>
                </p:nvSpPr>
                <p:spPr>
                  <a:xfrm>
                    <a:off x="7227208" y="2976742"/>
                    <a:ext cx="1005403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形成特色</a:t>
                    </a:r>
                    <a:endParaRPr lang="en-US" altLang="zh-CN" sz="1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r>
                      <a: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发展风格</a:t>
                    </a:r>
                    <a:endParaRPr lang="zh-CN" altLang="en-US" sz="1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" name="矩形 39"/>
                  <p:cNvSpPr/>
                  <p:nvPr/>
                </p:nvSpPr>
                <p:spPr>
                  <a:xfrm>
                    <a:off x="9348735" y="2976742"/>
                    <a:ext cx="1005403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全面提升</a:t>
                    </a:r>
                    <a:endParaRPr lang="en-US" altLang="zh-CN" sz="1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  <a:p>
                    <a:r>
                      <a: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综合拔尖</a:t>
                    </a:r>
                    <a:endParaRPr lang="zh-CN" altLang="en-US" sz="1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1" name="矩形 40"/>
                  <p:cNvSpPr/>
                  <p:nvPr/>
                </p:nvSpPr>
                <p:spPr>
                  <a:xfrm>
                    <a:off x="1154345" y="4236314"/>
                    <a:ext cx="1508850" cy="120032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zh-CN" altLang="en-US" sz="1200" dirty="0" smtClean="0"/>
                      <a:t>读教育学</a:t>
                    </a:r>
                    <a:r>
                      <a:rPr lang="zh-CN" altLang="en-US" sz="1200" dirty="0"/>
                      <a:t>、</a:t>
                    </a:r>
                    <a:r>
                      <a:rPr lang="zh-CN" altLang="en-US" sz="1200" dirty="0" smtClean="0"/>
                      <a:t>心理学，</a:t>
                    </a:r>
                    <a:r>
                      <a:rPr lang="zh-CN" altLang="en-US" sz="1200" dirty="0"/>
                      <a:t>理解</a:t>
                    </a:r>
                    <a:r>
                      <a:rPr lang="zh-CN" altLang="en-US" sz="1200" dirty="0" smtClean="0"/>
                      <a:t>“课改纲要”</a:t>
                    </a:r>
                    <a:r>
                      <a:rPr lang="zh-CN" altLang="en-US" sz="1200" dirty="0"/>
                      <a:t>、</a:t>
                    </a:r>
                    <a:r>
                      <a:rPr lang="zh-CN" altLang="en-US" sz="1200" dirty="0" smtClean="0"/>
                      <a:t>“课程标准”</a:t>
                    </a:r>
                    <a:r>
                      <a:rPr lang="zh-CN" altLang="en-US" sz="1200" dirty="0"/>
                      <a:t>、“课标解读”的基本理念、目标和各阶段的</a:t>
                    </a:r>
                    <a:r>
                      <a:rPr lang="zh-CN" altLang="en-US" sz="1200" dirty="0" smtClean="0"/>
                      <a:t>要求</a:t>
                    </a:r>
                    <a:endParaRPr lang="zh-CN" altLang="en-US" sz="1200" dirty="0"/>
                  </a:p>
                </p:txBody>
              </p:sp>
              <p:sp>
                <p:nvSpPr>
                  <p:cNvPr id="42" name="矩形 41"/>
                  <p:cNvSpPr/>
                  <p:nvPr/>
                </p:nvSpPr>
                <p:spPr>
                  <a:xfrm>
                    <a:off x="3121273" y="4232082"/>
                    <a:ext cx="1508850" cy="120032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zh-CN" altLang="en-US" sz="1200" dirty="0" smtClean="0"/>
                      <a:t>认真上好</a:t>
                    </a:r>
                    <a:r>
                      <a:rPr lang="zh-CN" altLang="en-US" sz="1200" dirty="0"/>
                      <a:t>每一堂课，</a:t>
                    </a:r>
                    <a:r>
                      <a:rPr lang="zh-CN" altLang="en-US" sz="1200" dirty="0" smtClean="0"/>
                      <a:t>钻教材，</a:t>
                    </a:r>
                    <a:r>
                      <a:rPr lang="zh-CN" altLang="en-US" sz="1200" dirty="0"/>
                      <a:t>研</a:t>
                    </a:r>
                    <a:r>
                      <a:rPr lang="zh-CN" altLang="en-US" sz="1200" dirty="0" smtClean="0"/>
                      <a:t>文本</a:t>
                    </a:r>
                    <a:r>
                      <a:rPr lang="zh-CN" altLang="en-US" sz="1200" dirty="0"/>
                      <a:t>，</a:t>
                    </a:r>
                    <a:r>
                      <a:rPr lang="zh-CN" altLang="en-US" sz="1200" dirty="0" smtClean="0"/>
                      <a:t>勤反思</a:t>
                    </a:r>
                    <a:r>
                      <a:rPr lang="zh-CN" altLang="en-US" sz="1200" dirty="0"/>
                      <a:t>。主动承担公开课教学任务，学习名师的教学特色和</a:t>
                    </a:r>
                    <a:r>
                      <a:rPr lang="zh-CN" altLang="en-US" sz="1200" dirty="0" smtClean="0"/>
                      <a:t>经验</a:t>
                    </a:r>
                    <a:endParaRPr lang="zh-CN" altLang="en-US" sz="1200" dirty="0"/>
                  </a:p>
                </p:txBody>
              </p:sp>
              <p:sp>
                <p:nvSpPr>
                  <p:cNvPr id="43" name="矩形 42"/>
                  <p:cNvSpPr/>
                  <p:nvPr/>
                </p:nvSpPr>
                <p:spPr>
                  <a:xfrm>
                    <a:off x="4866697" y="4210023"/>
                    <a:ext cx="1665796" cy="120032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zh-CN" altLang="en-US" sz="1200" dirty="0" smtClean="0"/>
                      <a:t>观察、思考、</a:t>
                    </a:r>
                    <a:r>
                      <a:rPr lang="zh-CN" altLang="en-US" sz="1200" dirty="0"/>
                      <a:t>改进课堂教学的技术和</a:t>
                    </a:r>
                    <a:r>
                      <a:rPr lang="zh-CN" altLang="en-US" sz="1200" dirty="0" smtClean="0"/>
                      <a:t>策略提高教学</a:t>
                    </a:r>
                    <a:r>
                      <a:rPr lang="zh-CN" altLang="en-US" sz="1200" dirty="0"/>
                      <a:t>效率，打造</a:t>
                    </a:r>
                    <a:r>
                      <a:rPr lang="zh-CN" altLang="en-US" sz="1200" dirty="0" smtClean="0"/>
                      <a:t>优质课堂</a:t>
                    </a:r>
                    <a:r>
                      <a:rPr lang="zh-CN" altLang="en-US" sz="1200" dirty="0"/>
                      <a:t>，有效减轻学生课业负担，使学生会学、乐学、</a:t>
                    </a:r>
                    <a:r>
                      <a:rPr lang="zh-CN" altLang="en-US" sz="1200" dirty="0" smtClean="0"/>
                      <a:t>好学</a:t>
                    </a:r>
                    <a:endParaRPr lang="zh-CN" altLang="en-US" sz="1200" dirty="0"/>
                  </a:p>
                </p:txBody>
              </p:sp>
              <p:sp>
                <p:nvSpPr>
                  <p:cNvPr id="44" name="矩形 43"/>
                  <p:cNvSpPr/>
                  <p:nvPr/>
                </p:nvSpPr>
                <p:spPr>
                  <a:xfrm>
                    <a:off x="9145970" y="4217405"/>
                    <a:ext cx="1508850" cy="120032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zh-CN" altLang="en-US" sz="1200" dirty="0"/>
                      <a:t>多积累教学随笔、心得体会、专业文章</a:t>
                    </a:r>
                    <a:r>
                      <a:rPr lang="zh-CN" altLang="en-US" sz="1200" dirty="0" smtClean="0"/>
                      <a:t>等，行动上，进行更多的学术研究，取得更多学术成果，提升个人内涵</a:t>
                    </a:r>
                    <a:endParaRPr lang="zh-CN" altLang="en-US" sz="1200" dirty="0"/>
                  </a:p>
                </p:txBody>
              </p:sp>
              <p:sp>
                <p:nvSpPr>
                  <p:cNvPr id="45" name="矩形 44"/>
                  <p:cNvSpPr/>
                  <p:nvPr/>
                </p:nvSpPr>
                <p:spPr>
                  <a:xfrm>
                    <a:off x="7044756" y="4210023"/>
                    <a:ext cx="1508850" cy="138499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zh-CN" altLang="en-US" sz="1200" dirty="0" smtClean="0"/>
                      <a:t>对工作中遇到的问题多总结，详细记录遇到的问题及解决办法</a:t>
                    </a:r>
                    <a:r>
                      <a:rPr lang="en-US" altLang="zh-CN" sz="1200" dirty="0" smtClean="0"/>
                      <a:t>,</a:t>
                    </a:r>
                    <a:r>
                      <a:rPr lang="zh-CN" altLang="en-US" sz="1200" dirty="0" smtClean="0"/>
                      <a:t>总结个人及他人的经验，形成独特</a:t>
                    </a:r>
                    <a:r>
                      <a:rPr lang="zh-CN" altLang="en-US" sz="1200" dirty="0"/>
                      <a:t>的教学风格</a:t>
                    </a:r>
                    <a:endParaRPr lang="zh-CN" altLang="en-US" sz="1200" dirty="0"/>
                  </a:p>
                  <a:p>
                    <a:pPr algn="just"/>
                    <a:endParaRPr lang="zh-CN" altLang="en-US" sz="1200" dirty="0"/>
                  </a:p>
                </p:txBody>
              </p:sp>
            </p:grpSp>
          </p:grpSp>
        </p:grpSp>
      </p:grpSp>
      <p:sp>
        <p:nvSpPr>
          <p:cNvPr id="47" name="文本框 46"/>
          <p:cNvSpPr txBox="1"/>
          <p:nvPr/>
        </p:nvSpPr>
        <p:spPr>
          <a:xfrm>
            <a:off x="441100" y="2929117"/>
            <a:ext cx="69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ACE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具体规划</a:t>
            </a:r>
            <a:endParaRPr lang="zh-CN" altLang="en-US" b="1" dirty="0">
              <a:solidFill>
                <a:srgbClr val="00ACE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41100" y="3916055"/>
            <a:ext cx="69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ACE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实现方法</a:t>
            </a:r>
            <a:endParaRPr lang="zh-CN" altLang="en-US" b="1" dirty="0">
              <a:solidFill>
                <a:srgbClr val="00ACE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1325225" y="3143250"/>
            <a:ext cx="695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ACE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全面发展综合提升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212150" y="1925314"/>
            <a:ext cx="1883974" cy="523220"/>
            <a:chOff x="765950" y="2405806"/>
            <a:chExt cx="1883974" cy="523220"/>
          </a:xfrm>
        </p:grpSpPr>
        <p:sp>
          <p:nvSpPr>
            <p:cNvPr id="5" name="矩形 4"/>
            <p:cNvSpPr/>
            <p:nvPr/>
          </p:nvSpPr>
          <p:spPr>
            <a:xfrm flipH="1">
              <a:off x="765950" y="2491203"/>
              <a:ext cx="81775" cy="352426"/>
            </a:xfrm>
            <a:prstGeom prst="rect">
              <a:avLst/>
            </a:prstGeom>
            <a:solidFill>
              <a:srgbClr val="EF5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47725" y="2405806"/>
              <a:ext cx="1802199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ACE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这是标题</a:t>
              </a:r>
              <a:endParaRPr lang="zh-CN" altLang="en-US" sz="2800" b="1" dirty="0">
                <a:solidFill>
                  <a:srgbClr val="00ACE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811019" y="2773399"/>
            <a:ext cx="10569962" cy="2264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Clr>
                <a:srgbClr val="EF5734"/>
              </a:buClr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SEVEN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对设计有着不一样的热爱，并没有期望能挣多少钱，只是希望通过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设计，结交更多的朋友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85750">
              <a:lnSpc>
                <a:spcPct val="150000"/>
              </a:lnSpc>
              <a:buClr>
                <a:srgbClr val="EF5734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也许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套模板只针对特定的人群才有用，但是我希望能服务于不同行业的人，ＳＥＶＥＮ很偶然的机会帮忙制作了这个模板，不希望自己的工作浪费掉几个小时的时间，也许它并不够美观，但是一定是实用的，可以说是量身定制的东西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85750">
              <a:lnSpc>
                <a:spcPct val="150000"/>
              </a:lnSpc>
              <a:buClr>
                <a:srgbClr val="EF5734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根据您的需求进行更改，如果有不懂的地方您可以联系ＳＥＶＥＮ，如果您希望和我交朋友，或者看更多我制作的ＰＰＴ，或则我写的文章，拍的照片等，欢迎您收藏我的店铺，更期待您关注我的微信公众号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13581"/>
            <a:ext cx="12192000" cy="2011680"/>
          </a:xfrm>
          <a:prstGeom prst="rect">
            <a:avLst/>
          </a:prstGeom>
          <a:solidFill>
            <a:srgbClr val="00ACEE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5267326" y="885257"/>
            <a:ext cx="1676400" cy="1676400"/>
          </a:xfrm>
          <a:prstGeom prst="diamond">
            <a:avLst/>
          </a:prstGeom>
          <a:solidFill>
            <a:srgbClr val="FFCC2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81626" y="1123292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58051" y="1307959"/>
            <a:ext cx="359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66" y="2164080"/>
            <a:ext cx="4196372" cy="4465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7"/>
          <a:stretch>
            <a:fillRect/>
          </a:stretch>
        </p:blipFill>
        <p:spPr>
          <a:xfrm>
            <a:off x="1" y="2857500"/>
            <a:ext cx="12192000" cy="4142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2362" y="1677009"/>
            <a:ext cx="11665337" cy="4482499"/>
            <a:chOff x="412362" y="1848459"/>
            <a:chExt cx="11665337" cy="4482499"/>
          </a:xfrm>
        </p:grpSpPr>
        <p:sp>
          <p:nvSpPr>
            <p:cNvPr id="5" name="矩形 4"/>
            <p:cNvSpPr/>
            <p:nvPr/>
          </p:nvSpPr>
          <p:spPr>
            <a:xfrm>
              <a:off x="5426585" y="1848459"/>
              <a:ext cx="1338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 smtClean="0">
                  <a:latin typeface="Calibri" panose="020F0502020204030204" pitchFamily="34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这里是标题</a:t>
              </a:r>
              <a:endParaRPr lang="zh-CN" altLang="zh-CN" dirty="0"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630694" y="2217791"/>
              <a:ext cx="28600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zh-CN" sz="1400" dirty="0">
                  <a:solidFill>
                    <a:srgbClr val="000000"/>
                  </a:solidFill>
                  <a:latin typeface="Calibri" panose="020F0502020204030204" pitchFamily="34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——</a:t>
              </a:r>
              <a:r>
                <a:rPr lang="zh-CN" altLang="zh-CN" sz="1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《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课程名称</a:t>
              </a:r>
              <a:r>
                <a:rPr lang="zh-CN" altLang="zh-CN" sz="1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》</a:t>
              </a:r>
              <a:r>
                <a:rPr lang="zh-CN" altLang="zh-CN" sz="1400" dirty="0">
                  <a:solidFill>
                    <a:srgbClr val="000000"/>
                  </a:solidFill>
                  <a:latin typeface="Calibri" panose="020F0502020204030204" pitchFamily="34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教学</a:t>
              </a:r>
              <a:r>
                <a:rPr lang="zh-CN" altLang="zh-CN" sz="1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反思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 SEVEN </a:t>
              </a:r>
              <a:endParaRPr lang="zh-CN" altLang="zh-CN" sz="14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12362" y="2596602"/>
              <a:ext cx="11665337" cy="3734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这里你是您文章的内容。</a:t>
              </a:r>
              <a:endPara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2200"/>
                </a:lnSpc>
              </a:pP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SEVEN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对设计有着不一样的热爱，并没有期望能挣多少钱，只是希望通过</a:t>
              </a: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，结交更多的朋友。也许这套模板只针对特定的人群才有用，但是我希望能服务于不同行业的人，ＳＥＶＥＮ很偶然的机会帮忙制作了这个模板，不希望自己的工作浪费掉几个小时的时间，也许它并不够美观，但是一定是实用的，可以说是量身定制的东西。您可以根据您的需求进行更改，如果有不懂的地方您可以联系ＳＥＶＥＮ，如果您希望和我交朋友，或者看更多我制作的ＰＰＴ，或则我写的文章，拍的照片等，欢迎您收藏我的店铺，更期待您关注我的微信公众号。附上</a:t>
              </a: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SEVEN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写的一首小诗：</a:t>
              </a:r>
              <a:endPara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dirty="0" smtClean="0"/>
            </a:p>
            <a:p>
              <a:pPr algn="ctr"/>
              <a:r>
                <a:rPr lang="zh-CN" altLang="en-US" dirty="0" smtClean="0"/>
                <a:t>夜深</a:t>
              </a:r>
              <a:r>
                <a:rPr lang="zh-CN" altLang="en-US" dirty="0"/>
                <a:t>了</a:t>
              </a:r>
              <a:endParaRPr lang="zh-CN" altLang="en-US" dirty="0"/>
            </a:p>
            <a:p>
              <a:pPr algn="ctr"/>
              <a:r>
                <a:rPr lang="zh-CN" altLang="en-US" dirty="0"/>
                <a:t>满天繁星</a:t>
              </a:r>
              <a:endParaRPr lang="zh-CN" altLang="en-US" dirty="0"/>
            </a:p>
            <a:p>
              <a:pPr algn="ctr"/>
              <a:r>
                <a:rPr lang="zh-CN" altLang="en-US" dirty="0"/>
                <a:t>天空还是蓝色</a:t>
              </a:r>
              <a:endParaRPr lang="zh-CN" altLang="en-US" dirty="0"/>
            </a:p>
            <a:p>
              <a:pPr algn="ctr"/>
              <a:r>
                <a:rPr lang="zh-CN" altLang="en-US" dirty="0"/>
                <a:t>你有梦吗？</a:t>
              </a:r>
              <a:endParaRPr lang="zh-CN" altLang="en-US" dirty="0"/>
            </a:p>
            <a:p>
              <a:pPr>
                <a:lnSpc>
                  <a:spcPts val="2200"/>
                </a:lnSpc>
              </a:pPr>
              <a:endPara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2200"/>
                </a:lnSpc>
              </a:pPr>
              <a:endPara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9286875" y="3990975"/>
            <a:ext cx="2676525" cy="181927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>
              <a:solidFill>
                <a:srgbClr val="EF57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51108141239"/>
  <p:tag name="MH_LIBRARY" val="GRAPHIC"/>
  <p:tag name="MH_ORDER" val="Freeform 3"/>
</p:tagLst>
</file>

<file path=ppt/tags/tag2.xml><?xml version="1.0" encoding="utf-8"?>
<p:tagLst xmlns:p="http://schemas.openxmlformats.org/presentationml/2006/main">
  <p:tag name="MH" val="20151108141239"/>
  <p:tag name="MH_LIBRARY" val="GRAPHIC"/>
  <p:tag name="MH_ORDER" val="Freeform 4"/>
</p:tagLst>
</file>

<file path=ppt/tags/tag3.xml><?xml version="1.0" encoding="utf-8"?>
<p:tagLst xmlns:p="http://schemas.openxmlformats.org/presentationml/2006/main">
  <p:tag name="MH" val="20151108141239"/>
  <p:tag name="MH_LIBRARY" val="GRAPHIC"/>
  <p:tag name="MH_ORDER" val="Freeform 2"/>
</p:tagLst>
</file>

<file path=ppt/tags/tag4.xml><?xml version="1.0" encoding="utf-8"?>
<p:tagLst xmlns:p="http://schemas.openxmlformats.org/presentationml/2006/main">
  <p:tag name="MH" val="20151108141239"/>
  <p:tag name="MH_LIBRARY" val="GRAPHIC"/>
  <p:tag name="MH_ORDER" val="文本框 5"/>
</p:tagLst>
</file>

<file path=ppt/tags/tag5.xml><?xml version="1.0" encoding="utf-8"?>
<p:tagLst xmlns:p="http://schemas.openxmlformats.org/presentationml/2006/main">
  <p:tag name="MH" val="20151108141239"/>
  <p:tag name="MH_LIBRARY" val="GRAPHIC"/>
  <p:tag name="MH_ORDER" val="文本框 6"/>
</p:tagLst>
</file>

<file path=ppt/tags/tag6.xml><?xml version="1.0" encoding="utf-8"?>
<p:tagLst xmlns:p="http://schemas.openxmlformats.org/presentationml/2006/main">
  <p:tag name="ISPRING_RESOURCE_PATHS_HASH_PRESENTER" val="99705d7a7a2534ef7bf385cbf68b35176e0de15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F5734">
            <a:alpha val="70000"/>
          </a:srgbClr>
        </a:solidFill>
        <a:ln>
          <a:noFill/>
        </a:ln>
      </a:spPr>
      <a:bodyPr rtlCol="0" anchor="ctr"/>
      <a:lstStyle>
        <a:defPPr algn="ctr">
          <a:defRPr sz="5400" b="1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4591</Words>
  <Application>WPS 演示</Application>
  <PresentationFormat>宽屏</PresentationFormat>
  <Paragraphs>226</Paragraphs>
  <Slides>23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微软雅黑 Light</vt:lpstr>
      <vt:lpstr>Calibri</vt:lpstr>
      <vt:lpstr>黑体</vt:lpstr>
      <vt:lpstr>Times New Roman</vt:lpstr>
      <vt:lpstr>仿宋</vt:lpstr>
      <vt:lpstr>等线</vt:lpstr>
      <vt:lpstr>Arial Unicode MS</vt:lpstr>
      <vt:lpstr>等线 Light</vt:lpstr>
      <vt:lpstr>Times New Roman</vt:lpstr>
      <vt:lpstr>仿宋_GB2312</vt:lpstr>
      <vt:lpstr>Bodoni MT Black</vt:lpstr>
      <vt:lpstr>Segoe Print</vt:lpstr>
      <vt:lpstr>幼圆</vt:lpstr>
      <vt:lpstr>Bell MT</vt:lpstr>
      <vt:lpstr>华文仿宋</vt:lpstr>
      <vt:lpstr>Meiryo</vt:lpstr>
      <vt:lpstr>Yu Gothic UI</vt:lpstr>
      <vt:lpstr>Arial Narrow</vt:lpstr>
      <vt:lpstr>Calibri Light</vt:lpstr>
      <vt:lpstr>PMingLiU-ExtB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128</cp:revision>
  <dcterms:created xsi:type="dcterms:W3CDTF">2015-11-23T04:54:00Z</dcterms:created>
  <dcterms:modified xsi:type="dcterms:W3CDTF">2024-03-27T21:12:14Z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83C34EDA81A44B639EA48558461474A2_13</vt:lpwstr>
  </property>
  <property fmtid="{D5CDD505-2E9C-101B-9397-08002B2CF9AE}" pid="3" name="KSOProductBuildVer">
    <vt:lpwstr>2052-12.1.0.16412</vt:lpwstr>
  </property>
</Properties>
</file>