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3"/>
    <p:sldId id="260" r:id="rId5"/>
    <p:sldId id="261" r:id="rId6"/>
    <p:sldId id="281" r:id="rId7"/>
    <p:sldId id="259" r:id="rId8"/>
    <p:sldId id="296" r:id="rId9"/>
    <p:sldId id="263" r:id="rId10"/>
    <p:sldId id="273" r:id="rId11"/>
    <p:sldId id="274" r:id="rId12"/>
    <p:sldId id="276" r:id="rId13"/>
    <p:sldId id="297" r:id="rId14"/>
    <p:sldId id="280" r:id="rId15"/>
    <p:sldId id="278" r:id="rId16"/>
    <p:sldId id="279" r:id="rId17"/>
    <p:sldId id="295" r:id="rId18"/>
    <p:sldId id="285" r:id="rId19"/>
    <p:sldId id="286" r:id="rId20"/>
    <p:sldId id="298" r:id="rId21"/>
    <p:sldId id="264" r:id="rId22"/>
    <p:sldId id="265" r:id="rId23"/>
    <p:sldId id="266" r:id="rId24"/>
    <p:sldId id="267" r:id="rId25"/>
    <p:sldId id="268" r:id="rId26"/>
    <p:sldId id="269" r:id="rId27"/>
    <p:sldId id="270" r:id="rId28"/>
    <p:sldId id="271" r:id="rId29"/>
    <p:sldId id="272" r:id="rId30"/>
    <p:sldId id="293" r:id="rId31"/>
    <p:sldId id="320" r:id="rId32"/>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FD"/>
    <a:srgbClr val="DDDCD9"/>
    <a:srgbClr val="DAAEB0"/>
    <a:srgbClr val="A8C3CC"/>
    <a:srgbClr val="F925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2" autoAdjust="0"/>
    <p:restoredTop sz="96314" autoAdjust="0"/>
  </p:normalViewPr>
  <p:slideViewPr>
    <p:cSldViewPr snapToGrid="0" showGuides="1">
      <p:cViewPr varScale="1">
        <p:scale>
          <a:sx n="108" d="100"/>
          <a:sy n="108" d="100"/>
        </p:scale>
        <p:origin x="540" y="11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tags" Target="tags/tag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2829AC-2C8B-41F1-9CCF-FDE333A1843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EA89C-CB69-41EC-AB08-638A70A55FA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839EA89C-CB69-41EC-AB08-638A70A55FA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2AB9F04-B251-415E-AAE6-FA2E5DE1F20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43D47C-A663-4E48-8C72-BA1D6509F2F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D243D47C-A663-4E48-8C72-BA1D6509F2F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D243D47C-A663-4E48-8C72-BA1D6509F2F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43D47C-A663-4E48-8C72-BA1D6509F2F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2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5" name="灯片编号占位符 4"/>
          <p:cNvSpPr>
            <a:spLocks noGrp="1"/>
          </p:cNvSpPr>
          <p:nvPr>
            <p:ph type="sldNum" sz="quarter" idx="12"/>
          </p:nvPr>
        </p:nvSpPr>
        <p:spPr/>
        <p:txBody>
          <a:bodyPr/>
          <a:lstStyle/>
          <a:p>
            <a:fld id="{D243D47C-A663-4E48-8C72-BA1D6509F2F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D243D47C-A663-4E48-8C72-BA1D6509F2F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42AB9F04-B251-415E-AAE6-FA2E5DE1F20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43D47C-A663-4E48-8C72-BA1D6509F2F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2AB9F04-B251-415E-AAE6-FA2E5DE1F20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243D47C-A663-4E48-8C72-BA1D6509F2F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2AB9F04-B251-415E-AAE6-FA2E5DE1F20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243D47C-A663-4E48-8C72-BA1D6509F2FF}" type="slidenum">
              <a:rPr lang="zh-CN" altLang="en-US" smtClean="0"/>
            </a:fld>
            <a:endParaRPr lang="zh-CN" altLang="en-US"/>
          </a:p>
        </p:txBody>
      </p:sp>
      <p:sp>
        <p:nvSpPr>
          <p:cNvPr id="11" name="矩形 10"/>
          <p:cNvSpPr/>
          <p:nvPr userDrawn="1"/>
        </p:nvSpPr>
        <p:spPr>
          <a:xfrm>
            <a:off x="10154028" y="3230725"/>
            <a:ext cx="775136" cy="246221"/>
          </a:xfrm>
          <a:prstGeom prst="rect">
            <a:avLst/>
          </a:prstGeom>
        </p:spPr>
        <p:txBody>
          <a:bodyPr wrap="square">
            <a:spAutoFit/>
          </a:bodyPr>
          <a:lstStyle/>
          <a:p>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模板下载：</a:t>
            </a:r>
            <a:r>
              <a:rPr lang="en-US" altLang="zh-CN" sz="100" dirty="0">
                <a:solidFill>
                  <a:prstClr val="white"/>
                </a:solidFill>
                <a:ea typeface="宋体" panose="02010600030101010101" pitchFamily="2" charset="-122"/>
              </a:rPr>
              <a:t>www.1ppt.com/moban/     </a:t>
            </a:r>
            <a:r>
              <a:rPr lang="zh-CN" altLang="en-US" sz="100" dirty="0">
                <a:solidFill>
                  <a:prstClr val="white"/>
                </a:solidFill>
                <a:ea typeface="宋体" panose="02010600030101010101" pitchFamily="2" charset="-122"/>
              </a:rPr>
              <a:t>行业</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www.1ppt.com/hangye/ </a:t>
            </a:r>
            <a:endParaRPr lang="en-US" altLang="zh-CN" sz="100" dirty="0">
              <a:solidFill>
                <a:prstClr val="white"/>
              </a:solidFill>
              <a:ea typeface="宋体" panose="02010600030101010101" pitchFamily="2" charset="-122"/>
            </a:endParaRPr>
          </a:p>
          <a:p>
            <a:r>
              <a:rPr lang="zh-CN" altLang="en-US" sz="100" dirty="0">
                <a:solidFill>
                  <a:prstClr val="white"/>
                </a:solidFill>
                <a:ea typeface="宋体" panose="02010600030101010101" pitchFamily="2" charset="-122"/>
              </a:rPr>
              <a:t>节日</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www.1ppt.com/jieri/           PPT</a:t>
            </a:r>
            <a:r>
              <a:rPr lang="zh-CN" altLang="en-US" sz="100" dirty="0">
                <a:solidFill>
                  <a:prstClr val="white"/>
                </a:solidFill>
                <a:ea typeface="宋体" panose="02010600030101010101" pitchFamily="2" charset="-122"/>
              </a:rPr>
              <a:t>素材下载：</a:t>
            </a:r>
            <a:r>
              <a:rPr lang="en-US" altLang="zh-CN" sz="100" dirty="0">
                <a:solidFill>
                  <a:prstClr val="white"/>
                </a:solidFill>
                <a:ea typeface="宋体" panose="02010600030101010101" pitchFamily="2" charset="-122"/>
              </a:rPr>
              <a:t>www.1ppt.com/sucai/</a:t>
            </a:r>
            <a:endParaRPr lang="en-US" altLang="zh-CN" sz="100" dirty="0">
              <a:solidFill>
                <a:prstClr val="white"/>
              </a:solidFill>
              <a:ea typeface="宋体" panose="02010600030101010101" pitchFamily="2" charset="-122"/>
            </a:endParaRPr>
          </a:p>
          <a:p>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背景图片：</a:t>
            </a:r>
            <a:r>
              <a:rPr lang="en-US" altLang="zh-CN" sz="100" dirty="0">
                <a:solidFill>
                  <a:prstClr val="white"/>
                </a:solidFill>
                <a:ea typeface="宋体" panose="02010600030101010101" pitchFamily="2" charset="-122"/>
              </a:rPr>
              <a:t>www.1ppt.com/beijing/      PPT</a:t>
            </a:r>
            <a:r>
              <a:rPr lang="zh-CN" altLang="en-US" sz="100" dirty="0">
                <a:solidFill>
                  <a:prstClr val="white"/>
                </a:solidFill>
                <a:ea typeface="宋体" panose="02010600030101010101" pitchFamily="2" charset="-122"/>
              </a:rPr>
              <a:t>图表下载：</a:t>
            </a:r>
            <a:r>
              <a:rPr lang="en-US" altLang="zh-CN" sz="100" dirty="0">
                <a:solidFill>
                  <a:prstClr val="white"/>
                </a:solidFill>
                <a:ea typeface="宋体" panose="02010600030101010101" pitchFamily="2" charset="-122"/>
              </a:rPr>
              <a:t>www.1ppt.com/tubiao/      </a:t>
            </a:r>
            <a:endParaRPr lang="en-US" altLang="zh-CN" sz="100" dirty="0">
              <a:solidFill>
                <a:prstClr val="white"/>
              </a:solidFill>
              <a:ea typeface="宋体" panose="02010600030101010101" pitchFamily="2" charset="-122"/>
            </a:endParaRPr>
          </a:p>
          <a:p>
            <a:r>
              <a:rPr lang="zh-CN" altLang="en-US" sz="100" dirty="0">
                <a:solidFill>
                  <a:prstClr val="white"/>
                </a:solidFill>
                <a:ea typeface="宋体" panose="02010600030101010101" pitchFamily="2" charset="-122"/>
              </a:rPr>
              <a:t>优秀</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下载：</a:t>
            </a:r>
            <a:r>
              <a:rPr lang="en-US" altLang="zh-CN" sz="100" dirty="0">
                <a:solidFill>
                  <a:prstClr val="white"/>
                </a:solidFill>
                <a:ea typeface="宋体" panose="02010600030101010101" pitchFamily="2" charset="-122"/>
              </a:rPr>
              <a:t>www.1ppt.com/xiazai/        PPT</a:t>
            </a:r>
            <a:r>
              <a:rPr lang="zh-CN" altLang="en-US" sz="100" dirty="0">
                <a:solidFill>
                  <a:prstClr val="white"/>
                </a:solidFill>
                <a:ea typeface="宋体" panose="02010600030101010101" pitchFamily="2" charset="-122"/>
              </a:rPr>
              <a:t>教程： </a:t>
            </a:r>
            <a:r>
              <a:rPr lang="en-US" altLang="zh-CN" sz="100" dirty="0">
                <a:solidFill>
                  <a:prstClr val="white"/>
                </a:solidFill>
                <a:ea typeface="宋体" panose="02010600030101010101" pitchFamily="2" charset="-122"/>
              </a:rPr>
              <a:t>www.1ppt.com/powerpoint/      </a:t>
            </a:r>
            <a:endParaRPr lang="en-US" altLang="zh-CN" sz="100" dirty="0">
              <a:solidFill>
                <a:prstClr val="white"/>
              </a:solidFill>
              <a:ea typeface="宋体" panose="02010600030101010101" pitchFamily="2" charset="-122"/>
            </a:endParaRPr>
          </a:p>
          <a:p>
            <a:r>
              <a:rPr lang="en-US" altLang="zh-CN" sz="100" dirty="0">
                <a:solidFill>
                  <a:prstClr val="white"/>
                </a:solidFill>
                <a:ea typeface="宋体" panose="02010600030101010101" pitchFamily="2" charset="-122"/>
              </a:rPr>
              <a:t>Word</a:t>
            </a:r>
            <a:r>
              <a:rPr lang="zh-CN" altLang="en-US" sz="100" dirty="0">
                <a:solidFill>
                  <a:prstClr val="white"/>
                </a:solidFill>
                <a:ea typeface="宋体" panose="02010600030101010101" pitchFamily="2" charset="-122"/>
              </a:rPr>
              <a:t>教程： </a:t>
            </a:r>
            <a:r>
              <a:rPr lang="en-US" altLang="zh-CN" sz="100" dirty="0">
                <a:solidFill>
                  <a:prstClr val="white"/>
                </a:solidFill>
                <a:ea typeface="宋体" panose="02010600030101010101" pitchFamily="2" charset="-122"/>
              </a:rPr>
              <a:t>www.1ppt.com/word/              Excel</a:t>
            </a:r>
            <a:r>
              <a:rPr lang="zh-CN" altLang="en-US" sz="100" dirty="0">
                <a:solidFill>
                  <a:prstClr val="white"/>
                </a:solidFill>
                <a:ea typeface="宋体" panose="02010600030101010101" pitchFamily="2" charset="-122"/>
              </a:rPr>
              <a:t>教程：</a:t>
            </a:r>
            <a:r>
              <a:rPr lang="en-US" altLang="zh-CN" sz="100" dirty="0">
                <a:solidFill>
                  <a:prstClr val="white"/>
                </a:solidFill>
                <a:ea typeface="宋体" panose="02010600030101010101" pitchFamily="2" charset="-122"/>
              </a:rPr>
              <a:t>www.1ppt.com/excel/  </a:t>
            </a:r>
            <a:endParaRPr lang="en-US" altLang="zh-CN" sz="100" dirty="0">
              <a:solidFill>
                <a:prstClr val="white"/>
              </a:solidFill>
              <a:ea typeface="宋体" panose="02010600030101010101" pitchFamily="2" charset="-122"/>
            </a:endParaRPr>
          </a:p>
          <a:p>
            <a:r>
              <a:rPr lang="zh-CN" altLang="en-US" sz="100" dirty="0">
                <a:solidFill>
                  <a:prstClr val="white"/>
                </a:solidFill>
                <a:ea typeface="宋体" panose="02010600030101010101" pitchFamily="2" charset="-122"/>
              </a:rPr>
              <a:t>资料下载：</a:t>
            </a:r>
            <a:r>
              <a:rPr lang="en-US" altLang="zh-CN" sz="100" dirty="0">
                <a:solidFill>
                  <a:prstClr val="white"/>
                </a:solidFill>
                <a:ea typeface="宋体" panose="02010600030101010101" pitchFamily="2" charset="-122"/>
              </a:rPr>
              <a:t>www.1ppt.com/ziliao/                PPT</a:t>
            </a:r>
            <a:r>
              <a:rPr lang="zh-CN" altLang="en-US" sz="100" dirty="0">
                <a:solidFill>
                  <a:prstClr val="white"/>
                </a:solidFill>
                <a:ea typeface="宋体" panose="02010600030101010101" pitchFamily="2" charset="-122"/>
              </a:rPr>
              <a:t>课件下载：</a:t>
            </a:r>
            <a:r>
              <a:rPr lang="en-US" altLang="zh-CN" sz="100" dirty="0">
                <a:solidFill>
                  <a:prstClr val="white"/>
                </a:solidFill>
                <a:ea typeface="宋体" panose="02010600030101010101" pitchFamily="2" charset="-122"/>
              </a:rPr>
              <a:t>www.1ppt.com/kejian/ </a:t>
            </a:r>
            <a:endParaRPr lang="en-US" altLang="zh-CN" sz="100" dirty="0">
              <a:solidFill>
                <a:prstClr val="white"/>
              </a:solidFill>
              <a:ea typeface="宋体" panose="02010600030101010101" pitchFamily="2" charset="-122"/>
            </a:endParaRPr>
          </a:p>
          <a:p>
            <a:r>
              <a:rPr lang="zh-CN" altLang="en-US" sz="100" dirty="0">
                <a:solidFill>
                  <a:prstClr val="white"/>
                </a:solidFill>
                <a:ea typeface="宋体" panose="02010600030101010101" pitchFamily="2" charset="-122"/>
              </a:rPr>
              <a:t>范文下载：</a:t>
            </a:r>
            <a:r>
              <a:rPr lang="en-US" altLang="zh-CN" sz="100" dirty="0">
                <a:solidFill>
                  <a:prstClr val="white"/>
                </a:solidFill>
                <a:ea typeface="宋体" panose="02010600030101010101" pitchFamily="2" charset="-122"/>
              </a:rPr>
              <a:t>www.1ppt.com/fanwen/             </a:t>
            </a:r>
            <a:r>
              <a:rPr lang="zh-CN" altLang="en-US" sz="100" dirty="0">
                <a:solidFill>
                  <a:prstClr val="white"/>
                </a:solidFill>
                <a:ea typeface="宋体" panose="02010600030101010101" pitchFamily="2" charset="-122"/>
              </a:rPr>
              <a:t>试卷下载：</a:t>
            </a:r>
            <a:r>
              <a:rPr lang="en-US" altLang="zh-CN" sz="100" dirty="0">
                <a:solidFill>
                  <a:prstClr val="white"/>
                </a:solidFill>
                <a:ea typeface="宋体" panose="02010600030101010101" pitchFamily="2" charset="-122"/>
              </a:rPr>
              <a:t>www.1ppt.com/shiti/  </a:t>
            </a:r>
            <a:endParaRPr lang="en-US" altLang="zh-CN" sz="100" dirty="0">
              <a:solidFill>
                <a:prstClr val="white"/>
              </a:solidFill>
              <a:ea typeface="宋体" panose="02010600030101010101" pitchFamily="2" charset="-122"/>
            </a:endParaRPr>
          </a:p>
          <a:p>
            <a:r>
              <a:rPr lang="zh-CN" altLang="en-US" sz="100" dirty="0">
                <a:solidFill>
                  <a:prstClr val="white"/>
                </a:solidFill>
                <a:ea typeface="宋体" panose="02010600030101010101" pitchFamily="2" charset="-122"/>
              </a:rPr>
              <a:t>教案下载：</a:t>
            </a:r>
            <a:r>
              <a:rPr lang="en-US" altLang="zh-CN" sz="100" dirty="0">
                <a:solidFill>
                  <a:prstClr val="white"/>
                </a:solidFill>
                <a:ea typeface="宋体" panose="02010600030101010101" pitchFamily="2" charset="-122"/>
              </a:rPr>
              <a:t>www.1ppt.com/jiaoan/  </a:t>
            </a:r>
            <a:r>
              <a:rPr lang="en-US" altLang="zh-CN" sz="100" dirty="0" smtClean="0">
                <a:solidFill>
                  <a:prstClr val="white"/>
                </a:solidFill>
                <a:ea typeface="宋体" panose="02010600030101010101" pitchFamily="2" charset="-122"/>
              </a:rPr>
              <a:t>      </a:t>
            </a:r>
            <a:endParaRPr lang="en-US" altLang="zh-CN" sz="100" dirty="0">
              <a:solidFill>
                <a:prstClr val="white"/>
              </a:solidFill>
              <a:ea typeface="宋体" panose="02010600030101010101" pitchFamily="2" charset="-122"/>
            </a:endParaRPr>
          </a:p>
          <a:p>
            <a:r>
              <a:rPr lang="zh-CN" altLang="en-US" sz="100" dirty="0" smtClean="0">
                <a:solidFill>
                  <a:prstClr val="white"/>
                </a:solidFill>
                <a:ea typeface="宋体" panose="02010600030101010101" pitchFamily="2" charset="-122"/>
              </a:rPr>
              <a:t>字体下载：</a:t>
            </a:r>
            <a:r>
              <a:rPr lang="en-US" altLang="zh-CN" sz="100" dirty="0" smtClean="0">
                <a:solidFill>
                  <a:prstClr val="white"/>
                </a:solidFill>
                <a:ea typeface="宋体" panose="02010600030101010101" pitchFamily="2" charset="-122"/>
              </a:rPr>
              <a:t>www.1ppt.com/ziti/</a:t>
            </a:r>
            <a:endParaRPr lang="en-US" altLang="zh-CN" sz="100" dirty="0">
              <a:solidFill>
                <a:prstClr val="white"/>
              </a:solidFill>
              <a:ea typeface="宋体" panose="02010600030101010101" pitchFamily="2" charset="-122"/>
            </a:endParaRPr>
          </a:p>
          <a:p>
            <a:r>
              <a:rPr lang="en-US" altLang="zh-CN" sz="100" dirty="0">
                <a:solidFill>
                  <a:prstClr val="white"/>
                </a:solidFill>
                <a:ea typeface="宋体" panose="02010600030101010101" pitchFamily="2" charset="-122"/>
              </a:rPr>
              <a:t> </a:t>
            </a:r>
            <a:endParaRPr lang="zh-CN" altLang="en-US" sz="100" dirty="0">
              <a:solidFill>
                <a:prstClr val="white"/>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D243D47C-A663-4E48-8C72-BA1D6509F2F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D243D47C-A663-4E48-8C72-BA1D6509F2F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609602" y="1435102"/>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7" name="灯片编号占位符 6"/>
          <p:cNvSpPr>
            <a:spLocks noGrp="1"/>
          </p:cNvSpPr>
          <p:nvPr>
            <p:ph type="sldNum" sz="quarter" idx="12"/>
          </p:nvPr>
        </p:nvSpPr>
        <p:spPr/>
        <p:txBody>
          <a:bodyPr/>
          <a:lstStyle/>
          <a:p>
            <a:fld id="{D243D47C-A663-4E48-8C72-BA1D6509F2F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42AB9F04-B251-415E-AAE6-FA2E5DE1F20D}" type="datetimeFigureOut">
              <a:rPr lang="zh-CN" altLang="en-US" smtClean="0"/>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D243D47C-A663-4E48-8C72-BA1D6509F2F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mc:Choice xmlns:p14="http://schemas.microsoft.com/office/powerpoint/2010/main" Requires="p14">
      <p:transition spd="slow" p14:dur="2000" advTm="3000"/>
    </mc:Choice>
    <mc:Fallback>
      <p:transition spd="slow" advTm="3000"/>
    </mc:Fallback>
  </mc:AlternateConten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6.xml"/><Relationship Id="rId2" Type="http://schemas.openxmlformats.org/officeDocument/2006/relationships/image" Target="../media/image8.png"/><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6.xml"/><Relationship Id="rId2" Type="http://schemas.openxmlformats.org/officeDocument/2006/relationships/image" Target="../media/image8.png"/><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image" Target="../media/image11.jpe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6.xml"/><Relationship Id="rId2" Type="http://schemas.openxmlformats.org/officeDocument/2006/relationships/image" Target="../media/image8.png"/><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3.xml"/><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3.xml"/><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image" Target="../media/image9.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13.xml"/><Relationship Id="rId3" Type="http://schemas.openxmlformats.org/officeDocument/2006/relationships/image" Target="../media/image3.jpeg"/><Relationship Id="rId2" Type="http://schemas.openxmlformats.org/officeDocument/2006/relationships/image" Target="../media/image15.png"/><Relationship Id="rId1" Type="http://schemas.openxmlformats.org/officeDocument/2006/relationships/image" Target="../media/image9.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13.xml"/><Relationship Id="rId3" Type="http://schemas.openxmlformats.org/officeDocument/2006/relationships/image" Target="../media/image3.jpeg"/><Relationship Id="rId2" Type="http://schemas.openxmlformats.org/officeDocument/2006/relationships/image" Target="../media/image16.png"/><Relationship Id="rId1" Type="http://schemas.openxmlformats.org/officeDocument/2006/relationships/image" Target="../media/image9.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13.xml"/><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image" Target="../media/image9.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13.xml"/><Relationship Id="rId3" Type="http://schemas.openxmlformats.org/officeDocument/2006/relationships/image" Target="../media/image3.jpeg"/><Relationship Id="rId2" Type="http://schemas.openxmlformats.org/officeDocument/2006/relationships/image" Target="../media/image18.png"/><Relationship Id="rId1" Type="http://schemas.openxmlformats.org/officeDocument/2006/relationships/image" Target="../media/image9.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13.xml"/><Relationship Id="rId3" Type="http://schemas.openxmlformats.org/officeDocument/2006/relationships/image" Target="../media/image3.jpeg"/><Relationship Id="rId2" Type="http://schemas.openxmlformats.org/officeDocument/2006/relationships/image" Target="../media/image19.png"/><Relationship Id="rId1" Type="http://schemas.openxmlformats.org/officeDocument/2006/relationships/image" Target="../media/image9.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13.xml"/><Relationship Id="rId3" Type="http://schemas.openxmlformats.org/officeDocument/2006/relationships/image" Target="../media/image3.jpeg"/><Relationship Id="rId2" Type="http://schemas.openxmlformats.org/officeDocument/2006/relationships/image" Target="../media/image20.png"/><Relationship Id="rId1" Type="http://schemas.openxmlformats.org/officeDocument/2006/relationships/image" Target="../media/image9.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13.xml"/><Relationship Id="rId3" Type="http://schemas.openxmlformats.org/officeDocument/2006/relationships/image" Target="../media/image3.jpeg"/><Relationship Id="rId2" Type="http://schemas.openxmlformats.org/officeDocument/2006/relationships/image" Target="../media/image21.png"/><Relationship Id="rId1" Type="http://schemas.openxmlformats.org/officeDocument/2006/relationships/image" Target="../media/image9.pn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22.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6.xml"/><Relationship Id="rId3" Type="http://schemas.openxmlformats.org/officeDocument/2006/relationships/tags" Target="../tags/tag1.xml"/><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6.xml"/><Relationship Id="rId2" Type="http://schemas.openxmlformats.org/officeDocument/2006/relationships/image" Target="../media/image8.pn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6.xml"/><Relationship Id="rId2" Type="http://schemas.openxmlformats.org/officeDocument/2006/relationships/image" Target="../media/image8.pn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639616" y="3828741"/>
            <a:ext cx="6912768" cy="461665"/>
          </a:xfrm>
          <a:prstGeom prst="rect">
            <a:avLst/>
          </a:prstGeom>
          <a:noFill/>
        </p:spPr>
        <p:txBody>
          <a:bodyPr wrap="square" rtlCol="0">
            <a:spAutoFit/>
          </a:bodyPr>
          <a:lstStyle/>
          <a:p>
            <a:pPr algn="ctr" defTabSz="1219200"/>
            <a:r>
              <a:rPr lang="en-US" altLang="zh-CN" sz="2400" b="1" dirty="0">
                <a:solidFill>
                  <a:srgbClr val="F92511"/>
                </a:solidFill>
                <a:effectLst>
                  <a:outerShdw blurRad="50800" dist="38100" dir="5400000" algn="t" rotWithShape="0">
                    <a:prstClr val="black">
                      <a:alpha val="40000"/>
                    </a:prstClr>
                  </a:outerShdw>
                </a:effectLst>
                <a:latin typeface="方正兰亭超细黑简体" panose="02000000000000000000" pitchFamily="2" charset="-122"/>
                <a:ea typeface="方正兰亭超细黑简体" panose="02000000000000000000" pitchFamily="2" charset="-122"/>
              </a:rPr>
              <a:t>[</a:t>
            </a:r>
            <a:r>
              <a:rPr lang="zh-CN" altLang="en-US" sz="2400" b="1" dirty="0">
                <a:solidFill>
                  <a:srgbClr val="F92511"/>
                </a:solidFill>
                <a:effectLst>
                  <a:outerShdw blurRad="50800" dist="38100" dir="5400000" algn="t" rotWithShape="0">
                    <a:prstClr val="black">
                      <a:alpha val="40000"/>
                    </a:prstClr>
                  </a:outerShdw>
                </a:effectLst>
                <a:latin typeface="方正兰亭超细黑简体" panose="02000000000000000000" pitchFamily="2" charset="-122"/>
                <a:ea typeface="方正兰亭超细黑简体" panose="02000000000000000000" pitchFamily="2" charset="-122"/>
              </a:rPr>
              <a:t>此处输入您的单位名称</a:t>
            </a:r>
            <a:r>
              <a:rPr lang="en-US" altLang="zh-CN" sz="2400" b="1" dirty="0">
                <a:solidFill>
                  <a:srgbClr val="F92511"/>
                </a:solidFill>
                <a:effectLst>
                  <a:outerShdw blurRad="50800" dist="38100" dir="5400000" algn="t" rotWithShape="0">
                    <a:prstClr val="black">
                      <a:alpha val="40000"/>
                    </a:prstClr>
                  </a:outerShdw>
                </a:effectLst>
                <a:latin typeface="方正兰亭超细黑简体" panose="02000000000000000000" pitchFamily="2" charset="-122"/>
                <a:ea typeface="方正兰亭超细黑简体" panose="02000000000000000000" pitchFamily="2" charset="-122"/>
              </a:rPr>
              <a:t>]</a:t>
            </a:r>
            <a:endParaRPr lang="zh-CN" altLang="en-US" sz="2400" b="1" dirty="0">
              <a:solidFill>
                <a:srgbClr val="F92511"/>
              </a:solidFill>
              <a:effectLst>
                <a:outerShdw blurRad="50800" dist="38100" dir="5400000" algn="t" rotWithShape="0">
                  <a:prstClr val="black">
                    <a:alpha val="40000"/>
                  </a:prstClr>
                </a:outerShdw>
              </a:effectLst>
              <a:latin typeface="方正兰亭超细黑简体" panose="02000000000000000000" pitchFamily="2" charset="-122"/>
              <a:ea typeface="方正兰亭超细黑简体" panose="02000000000000000000" pitchFamily="2" charset="-122"/>
            </a:endParaRPr>
          </a:p>
        </p:txBody>
      </p:sp>
      <p:pic>
        <p:nvPicPr>
          <p:cNvPr id="7" name="图片 6"/>
          <p:cNvPicPr>
            <a:picLocks noChangeAspect="1"/>
          </p:cNvPicPr>
          <p:nvPr/>
        </p:nvPicPr>
        <p:blipFill>
          <a:blip r:embed="rId1" cstate="screen"/>
          <a:stretch>
            <a:fillRect/>
          </a:stretch>
        </p:blipFill>
        <p:spPr>
          <a:xfrm>
            <a:off x="526773" y="4586948"/>
            <a:ext cx="2521901" cy="1681267"/>
          </a:xfrm>
          <a:prstGeom prst="rect">
            <a:avLst/>
          </a:prstGeom>
        </p:spPr>
      </p:pic>
      <p:sp>
        <p:nvSpPr>
          <p:cNvPr id="9" name="标题 1"/>
          <p:cNvSpPr txBox="1"/>
          <p:nvPr/>
        </p:nvSpPr>
        <p:spPr>
          <a:xfrm>
            <a:off x="887492" y="2501886"/>
            <a:ext cx="11145078" cy="1077217"/>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r>
              <a:rPr lang="en-US" altLang="zh-CN" sz="6600" dirty="0" smtClean="0"/>
              <a:t>20XX</a:t>
            </a:r>
            <a:r>
              <a:rPr lang="en-US" altLang="zh-CN" sz="6600" dirty="0"/>
              <a:t>《</a:t>
            </a:r>
            <a:r>
              <a:rPr lang="zh-CN" altLang="en-US" sz="6600" dirty="0"/>
              <a:t>安全生产法</a:t>
            </a:r>
            <a:r>
              <a:rPr lang="en-US" altLang="zh-CN" sz="6600" dirty="0"/>
              <a:t>》</a:t>
            </a:r>
            <a:r>
              <a:rPr lang="zh-CN" altLang="en-US" sz="6600" dirty="0"/>
              <a:t>宣传周</a:t>
            </a:r>
            <a:endParaRPr lang="zh-CN" altLang="en-US" sz="6600" dirty="0"/>
          </a:p>
        </p:txBody>
      </p:sp>
      <p:sp>
        <p:nvSpPr>
          <p:cNvPr id="10" name="文本框 9"/>
          <p:cNvSpPr txBox="1"/>
          <p:nvPr/>
        </p:nvSpPr>
        <p:spPr>
          <a:xfrm>
            <a:off x="2639616" y="4313816"/>
            <a:ext cx="6912768" cy="461665"/>
          </a:xfrm>
          <a:prstGeom prst="rect">
            <a:avLst/>
          </a:prstGeom>
          <a:noFill/>
        </p:spPr>
        <p:txBody>
          <a:bodyPr wrap="square" rtlCol="0">
            <a:spAutoFit/>
          </a:bodyPr>
          <a:lstStyle/>
          <a:p>
            <a:pPr algn="ctr" defTabSz="1219200"/>
            <a:r>
              <a:rPr lang="en-US" altLang="zh-CN" sz="2400" b="1" dirty="0" smtClean="0">
                <a:solidFill>
                  <a:srgbClr val="F92511"/>
                </a:solidFill>
                <a:effectLst>
                  <a:outerShdw blurRad="50800" dist="38100" dir="5400000" algn="t" rotWithShape="0">
                    <a:prstClr val="black">
                      <a:alpha val="40000"/>
                    </a:prstClr>
                  </a:outerShdw>
                </a:effectLst>
                <a:latin typeface="方正兰亭超细黑简体" panose="02000000000000000000" pitchFamily="2" charset="-122"/>
                <a:ea typeface="方正兰亭超细黑简体" panose="02000000000000000000" pitchFamily="2" charset="-122"/>
              </a:rPr>
              <a:t>20XX</a:t>
            </a:r>
            <a:r>
              <a:rPr lang="zh-CN" altLang="en-US" sz="2400" b="1" dirty="0">
                <a:solidFill>
                  <a:srgbClr val="F92511"/>
                </a:solidFill>
                <a:effectLst>
                  <a:outerShdw blurRad="50800" dist="38100" dir="5400000" algn="t" rotWithShape="0">
                    <a:prstClr val="black">
                      <a:alpha val="40000"/>
                    </a:prstClr>
                  </a:outerShdw>
                </a:effectLst>
                <a:latin typeface="方正兰亭超细黑简体" panose="02000000000000000000" pitchFamily="2" charset="-122"/>
                <a:ea typeface="方正兰亭超细黑简体" panose="02000000000000000000" pitchFamily="2" charset="-122"/>
              </a:rPr>
              <a:t>年</a:t>
            </a:r>
            <a:r>
              <a:rPr lang="en-US" altLang="zh-CN" sz="2400" b="1" dirty="0">
                <a:solidFill>
                  <a:srgbClr val="F92511"/>
                </a:solidFill>
                <a:effectLst>
                  <a:outerShdw blurRad="50800" dist="38100" dir="5400000" algn="t" rotWithShape="0">
                    <a:prstClr val="black">
                      <a:alpha val="40000"/>
                    </a:prstClr>
                  </a:outerShdw>
                </a:effectLst>
                <a:latin typeface="方正兰亭超细黑简体" panose="02000000000000000000" pitchFamily="2" charset="-122"/>
                <a:ea typeface="方正兰亭超细黑简体" panose="02000000000000000000" pitchFamily="2" charset="-122"/>
              </a:rPr>
              <a:t>XX</a:t>
            </a:r>
            <a:r>
              <a:rPr lang="zh-CN" altLang="en-US" sz="2400" b="1" dirty="0">
                <a:solidFill>
                  <a:srgbClr val="F92511"/>
                </a:solidFill>
                <a:effectLst>
                  <a:outerShdw blurRad="50800" dist="38100" dir="5400000" algn="t" rotWithShape="0">
                    <a:prstClr val="black">
                      <a:alpha val="40000"/>
                    </a:prstClr>
                  </a:outerShdw>
                </a:effectLst>
                <a:latin typeface="方正兰亭超细黑简体" panose="02000000000000000000" pitchFamily="2" charset="-122"/>
                <a:ea typeface="方正兰亭超细黑简体" panose="02000000000000000000" pitchFamily="2" charset="-122"/>
              </a:rPr>
              <a:t>月</a:t>
            </a:r>
            <a:endParaRPr lang="zh-CN" altLang="en-US" sz="2400" b="1" dirty="0">
              <a:solidFill>
                <a:srgbClr val="F92511"/>
              </a:solidFill>
              <a:effectLst>
                <a:outerShdw blurRad="50800" dist="38100" dir="5400000" algn="t" rotWithShape="0">
                  <a:prstClr val="black">
                    <a:alpha val="40000"/>
                  </a:prstClr>
                </a:outerShdw>
              </a:effectLst>
              <a:latin typeface="方正兰亭超细黑简体" panose="02000000000000000000" pitchFamily="2" charset="-122"/>
              <a:ea typeface="方正兰亭超细黑简体" panose="02000000000000000000" pitchFamily="2" charset="-122"/>
            </a:endParaRPr>
          </a:p>
        </p:txBody>
      </p:sp>
      <p:pic>
        <p:nvPicPr>
          <p:cNvPr id="8" name="图片 7"/>
          <p:cNvPicPr>
            <a:picLocks noChangeAspect="1"/>
          </p:cNvPicPr>
          <p:nvPr/>
        </p:nvPicPr>
        <p:blipFill>
          <a:blip r:embed="rId3" cstate="screen"/>
          <a:stretch>
            <a:fillRect/>
          </a:stretch>
        </p:blipFill>
        <p:spPr>
          <a:xfrm>
            <a:off x="3354381" y="1072987"/>
            <a:ext cx="5281093" cy="1077217"/>
          </a:xfrm>
          <a:prstGeom prst="rect">
            <a:avLst/>
          </a:prstGeom>
          <a:effectLst>
            <a:innerShdw blurRad="63500" dist="50800" dir="16200000">
              <a:prstClr val="black">
                <a:alpha val="50000"/>
              </a:prstClr>
            </a:innerShdw>
          </a:effectLst>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750"/>
                                        <p:tgtEl>
                                          <p:spTgt spid="10"/>
                                        </p:tgtEl>
                                      </p:cBhvr>
                                    </p:animEffect>
                                    <p:anim calcmode="lin" valueType="num">
                                      <p:cBhvr>
                                        <p:cTn id="24" dur="750" fill="hold"/>
                                        <p:tgtEl>
                                          <p:spTgt spid="10"/>
                                        </p:tgtEl>
                                        <p:attrNameLst>
                                          <p:attrName>ppt_x</p:attrName>
                                        </p:attrNameLst>
                                      </p:cBhvr>
                                      <p:tavLst>
                                        <p:tav tm="0">
                                          <p:val>
                                            <p:strVal val="#ppt_x"/>
                                          </p:val>
                                        </p:tav>
                                        <p:tav tm="100000">
                                          <p:val>
                                            <p:strVal val="#ppt_x"/>
                                          </p:val>
                                        </p:tav>
                                      </p:tavLst>
                                    </p:anim>
                                    <p:anim calcmode="lin" valueType="num">
                                      <p:cBhvr>
                                        <p:cTn id="25"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88235" y="761554"/>
            <a:ext cx="11615530" cy="5866912"/>
          </a:xfrm>
          <a:prstGeom prst="rect">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1" cstate="screen"/>
          <a:stretch>
            <a:fillRect/>
          </a:stretch>
        </p:blipFill>
        <p:spPr>
          <a:xfrm>
            <a:off x="10712405" y="146265"/>
            <a:ext cx="1845866" cy="1230577"/>
          </a:xfrm>
          <a:prstGeom prst="rect">
            <a:avLst/>
          </a:prstGeom>
        </p:spPr>
      </p:pic>
      <p:sp>
        <p:nvSpPr>
          <p:cNvPr id="6" name="Rectangle 330"/>
          <p:cNvSpPr/>
          <p:nvPr/>
        </p:nvSpPr>
        <p:spPr>
          <a:xfrm>
            <a:off x="2573450" y="1264756"/>
            <a:ext cx="6763390" cy="461665"/>
          </a:xfrm>
          <a:prstGeom prst="rect">
            <a:avLst/>
          </a:prstGeom>
        </p:spPr>
        <p:txBody>
          <a:bodyPr wrap="none">
            <a:spAutoFit/>
          </a:bodyPr>
          <a:lstStyle/>
          <a:p>
            <a:pPr marL="0" lvl="1"/>
            <a:r>
              <a:rPr lang="zh-CN" altLang="en-US" sz="2400" spc="300" dirty="0">
                <a:solidFill>
                  <a:schemeClr val="accent1"/>
                </a:solidFill>
              </a:rPr>
              <a:t>集中组织开展</a:t>
            </a:r>
            <a:r>
              <a:rPr lang="en-US" altLang="zh-CN" sz="2400" spc="300" dirty="0">
                <a:solidFill>
                  <a:schemeClr val="accent1"/>
                </a:solidFill>
              </a:rPr>
              <a:t>《</a:t>
            </a:r>
            <a:r>
              <a:rPr lang="zh-CN" altLang="en-US" sz="2400" spc="300" dirty="0">
                <a:solidFill>
                  <a:schemeClr val="accent1"/>
                </a:solidFill>
              </a:rPr>
              <a:t>安全生产法</a:t>
            </a:r>
            <a:r>
              <a:rPr lang="en-US" altLang="zh-CN" sz="2400" spc="300" dirty="0">
                <a:solidFill>
                  <a:schemeClr val="accent1"/>
                </a:solidFill>
              </a:rPr>
              <a:t>》</a:t>
            </a:r>
            <a:r>
              <a:rPr lang="zh-CN" altLang="en-US" sz="2400" spc="300" dirty="0">
                <a:solidFill>
                  <a:schemeClr val="accent1"/>
                </a:solidFill>
              </a:rPr>
              <a:t>警示教育活动</a:t>
            </a:r>
            <a:endParaRPr lang="en-US" altLang="zh-CN" sz="2400" spc="300" dirty="0">
              <a:solidFill>
                <a:schemeClr val="accent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4735910" y="2481976"/>
            <a:ext cx="6429908" cy="3416320"/>
          </a:xfrm>
          <a:prstGeom prst="rect">
            <a:avLst/>
          </a:prstGeom>
          <a:noFill/>
        </p:spPr>
        <p:txBody>
          <a:bodyPr wrap="square" rtlCol="0">
            <a:spAutoFit/>
          </a:bodyPr>
          <a:lstStyle/>
          <a:p>
            <a:pPr>
              <a:lnSpc>
                <a:spcPct val="120000"/>
              </a:lnSpc>
            </a:pPr>
            <a:r>
              <a:rPr lang="zh-CN" altLang="en-US" sz="2000" dirty="0">
                <a:solidFill>
                  <a:schemeClr val="tx1">
                    <a:lumMod val="75000"/>
                    <a:lumOff val="25000"/>
                  </a:schemeClr>
                </a:solidFill>
                <a:cs typeface="+mn-ea"/>
                <a:sym typeface="+mn-lt"/>
              </a:rPr>
              <a:t>要在</a:t>
            </a:r>
            <a:r>
              <a:rPr lang="en-US" altLang="zh-CN" sz="2000" dirty="0">
                <a:solidFill>
                  <a:schemeClr val="tx1">
                    <a:lumMod val="75000"/>
                    <a:lumOff val="25000"/>
                  </a:schemeClr>
                </a:solidFill>
                <a:cs typeface="+mn-ea"/>
                <a:sym typeface="+mn-lt"/>
              </a:rPr>
              <a:t>《</a:t>
            </a:r>
            <a:r>
              <a:rPr lang="zh-CN" altLang="en-US" sz="2000" dirty="0">
                <a:solidFill>
                  <a:schemeClr val="tx1">
                    <a:lumMod val="75000"/>
                    <a:lumOff val="25000"/>
                  </a:schemeClr>
                </a:solidFill>
                <a:cs typeface="+mn-ea"/>
                <a:sym typeface="+mn-lt"/>
              </a:rPr>
              <a:t>安全生产法</a:t>
            </a:r>
            <a:r>
              <a:rPr lang="en-US" altLang="zh-CN" sz="2000" dirty="0">
                <a:solidFill>
                  <a:schemeClr val="tx1">
                    <a:lumMod val="75000"/>
                    <a:lumOff val="25000"/>
                  </a:schemeClr>
                </a:solidFill>
                <a:cs typeface="+mn-ea"/>
                <a:sym typeface="+mn-lt"/>
              </a:rPr>
              <a:t>》</a:t>
            </a:r>
            <a:r>
              <a:rPr lang="zh-CN" altLang="en-US" sz="2000" dirty="0">
                <a:solidFill>
                  <a:schemeClr val="tx1">
                    <a:lumMod val="75000"/>
                    <a:lumOff val="25000"/>
                  </a:schemeClr>
                </a:solidFill>
                <a:cs typeface="+mn-ea"/>
                <a:sym typeface="+mn-lt"/>
              </a:rPr>
              <a:t>宣传周期间集中公布一批安全生产违法违规行为和终身实行行业禁入人员名单；要坚持以案说法，采取专家在线访谈、答记者问等方式剖析典型事故案例，解读事故和案件中安全生产法律法规知识；要组织各级主流媒体和主管媒体集中跟踪一次检查执法活动，生动讲好安全生产执法故事，现场曝光重大隐患和典型违法违规行为，强化警示教育、震慑非法违法行为，树立安全监管人员严格执法、公正执法、规范执法和热情普法的良好形象。</a:t>
            </a:r>
            <a:endParaRPr lang="en-US" sz="2000" dirty="0">
              <a:solidFill>
                <a:schemeClr val="tx1">
                  <a:lumMod val="75000"/>
                  <a:lumOff val="25000"/>
                </a:schemeClr>
              </a:solidFill>
              <a:cs typeface="+mn-ea"/>
              <a:sym typeface="+mn-lt"/>
            </a:endParaRPr>
          </a:p>
        </p:txBody>
      </p:sp>
      <p:sp>
        <p:nvSpPr>
          <p:cNvPr id="8" name="标题 1"/>
          <p:cNvSpPr txBox="1"/>
          <p:nvPr/>
        </p:nvSpPr>
        <p:spPr>
          <a:xfrm>
            <a:off x="288235" y="189988"/>
            <a:ext cx="6341165" cy="780879"/>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r>
              <a:rPr lang="en-US" altLang="zh-CN" sz="2400" dirty="0" smtClean="0"/>
              <a:t>20XX《</a:t>
            </a:r>
            <a:r>
              <a:rPr lang="zh-CN" altLang="en-US" sz="2400" dirty="0"/>
              <a:t>安全生产法</a:t>
            </a:r>
            <a:r>
              <a:rPr lang="en-US" altLang="zh-CN" sz="2400" dirty="0"/>
              <a:t>》</a:t>
            </a:r>
            <a:r>
              <a:rPr lang="zh-CN" altLang="en-US" sz="2400" dirty="0"/>
              <a:t>宣传周活动内容</a:t>
            </a:r>
            <a:endParaRPr lang="zh-CN" altLang="en-US" sz="2400" dirty="0"/>
          </a:p>
        </p:txBody>
      </p:sp>
      <p:pic>
        <p:nvPicPr>
          <p:cNvPr id="5" name="图片 4"/>
          <p:cNvPicPr>
            <a:picLocks noChangeAspect="1"/>
          </p:cNvPicPr>
          <p:nvPr/>
        </p:nvPicPr>
        <p:blipFill>
          <a:blip r:embed="rId3" cstate="screen"/>
          <a:stretch>
            <a:fillRect/>
          </a:stretch>
        </p:blipFill>
        <p:spPr>
          <a:xfrm>
            <a:off x="410991" y="2027676"/>
            <a:ext cx="4324919" cy="432491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3000"/>
                                        <p:tgtEl>
                                          <p:spTgt spid="7"/>
                                        </p:tgtEl>
                                      </p:cBhvr>
                                    </p:animEffect>
                                  </p:childTnLst>
                                </p:cTn>
                              </p:par>
                              <p:par>
                                <p:cTn id="12" presetID="22" presetClass="entr" presetSubtype="8" fill="hold" grpId="0"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3500"/>
                            </p:stCondLst>
                            <p:childTnLst>
                              <p:par>
                                <p:cTn id="16" presetID="42"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1951383" y="2217926"/>
            <a:ext cx="8564218" cy="780879"/>
          </a:xfrm>
          <a:prstGeom prst="rect">
            <a:avLst/>
          </a:prstGeom>
        </p:spPr>
        <p:txBody>
          <a:bodyPr>
            <a:noAutofit/>
          </a:bodyPr>
          <a:lstStyle>
            <a:lvl1pPr algn="l" defTabSz="1219200" rtl="0" eaLnBrk="1" latinLnBrk="0" hangingPunct="1">
              <a:spcBef>
                <a:spcPct val="0"/>
              </a:spcBef>
              <a:buNone/>
              <a:defRPr sz="2000" b="1" kern="1200">
                <a:blipFill dpi="0" rotWithShape="1">
                  <a:blip r:embed="rId1">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algn="ctr"/>
            <a:r>
              <a:rPr lang="zh-CN" altLang="en-US" sz="4000" dirty="0"/>
              <a:t>第一部分</a:t>
            </a:r>
            <a:endParaRPr lang="en-US" altLang="zh-CN" sz="4000" dirty="0"/>
          </a:p>
          <a:p>
            <a:pPr algn="ctr"/>
            <a:r>
              <a:rPr lang="en-US" altLang="zh-CN" sz="4800" dirty="0" smtClean="0"/>
              <a:t>20XX《</a:t>
            </a:r>
            <a:r>
              <a:rPr lang="zh-CN" altLang="en-US" sz="4800" dirty="0"/>
              <a:t>安全生产法</a:t>
            </a:r>
            <a:r>
              <a:rPr lang="en-US" altLang="zh-CN" sz="4800" dirty="0"/>
              <a:t>》</a:t>
            </a:r>
            <a:r>
              <a:rPr lang="zh-CN" altLang="en-US" sz="4800" dirty="0"/>
              <a:t>宣传周</a:t>
            </a:r>
            <a:endParaRPr lang="en-US" altLang="zh-CN" sz="4800" dirty="0"/>
          </a:p>
          <a:p>
            <a:pPr algn="ctr"/>
            <a:r>
              <a:rPr lang="zh-CN" altLang="en-US" sz="4800" dirty="0"/>
              <a:t>活动要求</a:t>
            </a:r>
            <a:endParaRPr lang="zh-CN" altLang="en-US" sz="4800" dirty="0"/>
          </a:p>
        </p:txBody>
      </p:sp>
      <p:pic>
        <p:nvPicPr>
          <p:cNvPr id="4" name="图片 3"/>
          <p:cNvPicPr>
            <a:picLocks noChangeAspect="1"/>
          </p:cNvPicPr>
          <p:nvPr/>
        </p:nvPicPr>
        <p:blipFill>
          <a:blip r:embed="rId2" cstate="screen"/>
          <a:stretch>
            <a:fillRect/>
          </a:stretch>
        </p:blipFill>
        <p:spPr>
          <a:xfrm>
            <a:off x="3674115" y="612092"/>
            <a:ext cx="4210780" cy="858899"/>
          </a:xfrm>
          <a:prstGeom prst="rect">
            <a:avLst/>
          </a:prstGeom>
          <a:effectLst>
            <a:innerShdw blurRad="63500" dist="50800" dir="16200000">
              <a:prstClr val="black">
                <a:alpha val="50000"/>
              </a:prstClr>
            </a:innerShdw>
          </a:effectLst>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outVertical)">
                                      <p:cBhvr>
                                        <p:cTn id="13" dur="1000"/>
                                        <p:tgtEl>
                                          <p:spTgt spid="3"/>
                                        </p:tgtEl>
                                      </p:cBhvr>
                                    </p:animEffect>
                                  </p:childTnLst>
                                </p:cTn>
                              </p:par>
                            </p:childTnLst>
                          </p:cTn>
                        </p:par>
                        <p:par>
                          <p:cTn id="14" fill="hold">
                            <p:stCondLst>
                              <p:cond delay="2000"/>
                            </p:stCondLst>
                            <p:childTnLst>
                              <p:par>
                                <p:cTn id="15" presetID="26" presetClass="emph" presetSubtype="0" fill="hold" grpId="1" nodeType="afterEffect">
                                  <p:stCondLst>
                                    <p:cond delay="0"/>
                                  </p:stCondLst>
                                  <p:childTnLst>
                                    <p:animEffect transition="out" filter="fade">
                                      <p:cBhvr>
                                        <p:cTn id="16" dur="500" tmFilter="0, 0; .2, .5; .8, .5; 1, 0"/>
                                        <p:tgtEl>
                                          <p:spTgt spid="3"/>
                                        </p:tgtEl>
                                      </p:cBhvr>
                                    </p:animEffect>
                                    <p:animScale>
                                      <p:cBhvr>
                                        <p:cTn id="1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88235" y="761554"/>
            <a:ext cx="11615530" cy="5866912"/>
          </a:xfrm>
          <a:prstGeom prst="rect">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 name="图片 6"/>
          <p:cNvPicPr>
            <a:picLocks noChangeAspect="1"/>
          </p:cNvPicPr>
          <p:nvPr/>
        </p:nvPicPr>
        <p:blipFill>
          <a:blip r:embed="rId1" cstate="screen"/>
          <a:stretch>
            <a:fillRect/>
          </a:stretch>
        </p:blipFill>
        <p:spPr>
          <a:xfrm>
            <a:off x="10712405" y="146265"/>
            <a:ext cx="1845866" cy="1230577"/>
          </a:xfrm>
          <a:prstGeom prst="rect">
            <a:avLst/>
          </a:prstGeom>
        </p:spPr>
      </p:pic>
      <p:sp>
        <p:nvSpPr>
          <p:cNvPr id="2" name="Rectangle 330"/>
          <p:cNvSpPr/>
          <p:nvPr/>
        </p:nvSpPr>
        <p:spPr>
          <a:xfrm>
            <a:off x="5440226" y="1685214"/>
            <a:ext cx="1954381" cy="400110"/>
          </a:xfrm>
          <a:prstGeom prst="rect">
            <a:avLst/>
          </a:prstGeom>
        </p:spPr>
        <p:txBody>
          <a:bodyPr wrap="none">
            <a:spAutoFit/>
          </a:bodyPr>
          <a:lstStyle/>
          <a:p>
            <a:pPr marL="0" lvl="1"/>
            <a:r>
              <a:rPr lang="zh-CN" altLang="en-US" sz="2000" spc="300" dirty="0">
                <a:solidFill>
                  <a:schemeClr val="accent1"/>
                </a:solidFill>
              </a:rPr>
              <a:t>加强组织领导</a:t>
            </a:r>
            <a:endParaRPr lang="en-US" altLang="zh-CN" sz="2000" spc="300" dirty="0">
              <a:solidFill>
                <a:schemeClr val="accent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5450079" y="2321377"/>
            <a:ext cx="5003439" cy="2956579"/>
          </a:xfrm>
          <a:prstGeom prst="rect">
            <a:avLst/>
          </a:prstGeom>
          <a:noFill/>
        </p:spPr>
        <p:txBody>
          <a:bodyPr wrap="square" rtlCol="0">
            <a:spAutoFit/>
          </a:bodyPr>
          <a:lstStyle/>
          <a:p>
            <a:pPr>
              <a:lnSpc>
                <a:spcPct val="150000"/>
              </a:lnSpc>
            </a:pPr>
            <a:r>
              <a:rPr lang="zh-CN" altLang="en-US" dirty="0">
                <a:solidFill>
                  <a:schemeClr val="tx1">
                    <a:lumMod val="75000"/>
                    <a:lumOff val="25000"/>
                  </a:schemeClr>
                </a:solidFill>
                <a:cs typeface="+mn-ea"/>
                <a:sym typeface="+mn-lt"/>
              </a:rPr>
              <a:t>各地区、各有关部门和单位要深刻认识组织开展好第一次</a:t>
            </a:r>
            <a:r>
              <a:rPr lang="en-US" altLang="zh-CN" dirty="0">
                <a:solidFill>
                  <a:schemeClr val="tx1">
                    <a:lumMod val="75000"/>
                    <a:lumOff val="25000"/>
                  </a:schemeClr>
                </a:solidFill>
                <a:cs typeface="+mn-ea"/>
                <a:sym typeface="+mn-lt"/>
              </a:rPr>
              <a:t>《</a:t>
            </a:r>
            <a:r>
              <a:rPr lang="zh-CN" altLang="en-US" dirty="0">
                <a:solidFill>
                  <a:schemeClr val="tx1">
                    <a:lumMod val="75000"/>
                    <a:lumOff val="25000"/>
                  </a:schemeClr>
                </a:solidFill>
                <a:cs typeface="+mn-ea"/>
                <a:sym typeface="+mn-lt"/>
              </a:rPr>
              <a:t>安全生产法</a:t>
            </a:r>
            <a:r>
              <a:rPr lang="en-US" altLang="zh-CN" dirty="0">
                <a:solidFill>
                  <a:schemeClr val="tx1">
                    <a:lumMod val="75000"/>
                    <a:lumOff val="25000"/>
                  </a:schemeClr>
                </a:solidFill>
                <a:cs typeface="+mn-ea"/>
                <a:sym typeface="+mn-lt"/>
              </a:rPr>
              <a:t>》</a:t>
            </a:r>
            <a:r>
              <a:rPr lang="zh-CN" altLang="en-US" dirty="0">
                <a:solidFill>
                  <a:schemeClr val="tx1">
                    <a:lumMod val="75000"/>
                    <a:lumOff val="25000"/>
                  </a:schemeClr>
                </a:solidFill>
                <a:cs typeface="+mn-ea"/>
                <a:sym typeface="+mn-lt"/>
              </a:rPr>
              <a:t>宣传周活动的重要意义，并将其作为抓好岁末年初安全生产工作的一项重要举措，高度重视、加强领导、专门研究、精心筹备，制定专门的活动计划和方案，保障人员经费，精心组织实施，确保取得实效，努力打造品牌、营造声势。</a:t>
            </a:r>
            <a:endParaRPr lang="en-US" dirty="0">
              <a:solidFill>
                <a:schemeClr val="tx1">
                  <a:lumMod val="75000"/>
                  <a:lumOff val="25000"/>
                </a:schemeClr>
              </a:solidFill>
              <a:cs typeface="+mn-ea"/>
              <a:sym typeface="+mn-lt"/>
            </a:endParaRPr>
          </a:p>
        </p:txBody>
      </p:sp>
      <p:sp>
        <p:nvSpPr>
          <p:cNvPr id="4" name="标题 1"/>
          <p:cNvSpPr txBox="1"/>
          <p:nvPr/>
        </p:nvSpPr>
        <p:spPr>
          <a:xfrm>
            <a:off x="288235" y="189988"/>
            <a:ext cx="6341165" cy="780879"/>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r>
              <a:rPr lang="en-US" altLang="zh-CN" sz="2400" dirty="0" smtClean="0"/>
              <a:t>20XX《</a:t>
            </a:r>
            <a:r>
              <a:rPr lang="zh-CN" altLang="en-US" sz="2400" dirty="0"/>
              <a:t>安全生产法</a:t>
            </a:r>
            <a:r>
              <a:rPr lang="en-US" altLang="zh-CN" sz="2400" dirty="0"/>
              <a:t>》</a:t>
            </a:r>
            <a:r>
              <a:rPr lang="zh-CN" altLang="en-US" sz="2400" dirty="0"/>
              <a:t>宣传周活动要求</a:t>
            </a:r>
            <a:endParaRPr lang="zh-CN" altLang="en-US" sz="2400" dirty="0"/>
          </a:p>
        </p:txBody>
      </p:sp>
      <p:pic>
        <p:nvPicPr>
          <p:cNvPr id="8" name="图片 7"/>
          <p:cNvPicPr>
            <a:picLocks noChangeAspect="1"/>
          </p:cNvPicPr>
          <p:nvPr/>
        </p:nvPicPr>
        <p:blipFill>
          <a:blip r:embed="rId3"/>
          <a:stretch>
            <a:fillRect/>
          </a:stretch>
        </p:blipFill>
        <p:spPr>
          <a:xfrm>
            <a:off x="1566885" y="2321377"/>
            <a:ext cx="3228688" cy="265041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3000"/>
                                        <p:tgtEl>
                                          <p:spTgt spid="3"/>
                                        </p:tgtEl>
                                      </p:cBhvr>
                                    </p:animEffect>
                                  </p:childTnLst>
                                </p:cTn>
                              </p:par>
                              <p:par>
                                <p:cTn id="12" presetID="22" presetClass="entr" presetSubtype="8" fill="hold" grpId="0" nodeType="withEffect">
                                  <p:stCondLst>
                                    <p:cond delay="2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3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88235" y="761554"/>
            <a:ext cx="11615530" cy="5866912"/>
          </a:xfrm>
          <a:prstGeom prst="rect">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8" name="图片 7"/>
          <p:cNvPicPr>
            <a:picLocks noChangeAspect="1"/>
          </p:cNvPicPr>
          <p:nvPr/>
        </p:nvPicPr>
        <p:blipFill>
          <a:blip r:embed="rId1" cstate="screen"/>
          <a:stretch>
            <a:fillRect/>
          </a:stretch>
        </p:blipFill>
        <p:spPr>
          <a:xfrm>
            <a:off x="10712405" y="146265"/>
            <a:ext cx="1845866" cy="1230577"/>
          </a:xfrm>
          <a:prstGeom prst="rect">
            <a:avLst/>
          </a:prstGeom>
        </p:spPr>
      </p:pic>
      <p:sp>
        <p:nvSpPr>
          <p:cNvPr id="4" name="Rectangle 330"/>
          <p:cNvSpPr/>
          <p:nvPr/>
        </p:nvSpPr>
        <p:spPr>
          <a:xfrm>
            <a:off x="5515497" y="1709380"/>
            <a:ext cx="1800493" cy="369332"/>
          </a:xfrm>
          <a:prstGeom prst="rect">
            <a:avLst/>
          </a:prstGeom>
        </p:spPr>
        <p:txBody>
          <a:bodyPr wrap="none">
            <a:spAutoFit/>
          </a:bodyPr>
          <a:lstStyle/>
          <a:p>
            <a:pPr marL="0" lvl="1"/>
            <a:r>
              <a:rPr lang="zh-CN" altLang="en-US" spc="300" dirty="0">
                <a:solidFill>
                  <a:schemeClr val="accent1"/>
                </a:solidFill>
              </a:rPr>
              <a:t>加强宣传报道</a:t>
            </a:r>
            <a:endParaRPr lang="en-US" altLang="zh-CN" spc="300" dirty="0">
              <a:solidFill>
                <a:schemeClr val="accent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5515497" y="2411249"/>
            <a:ext cx="5544616" cy="2268954"/>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cs typeface="+mn-ea"/>
                <a:sym typeface="+mn-lt"/>
              </a:rPr>
              <a:t>要广泛发动本地区主流媒体积极刊发</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安全生产法</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宣传周活动消息、稿件和专题报道；要组织主管媒体、网站、新媒体平台开辟</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安全生产法</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宣传周专题、专栏，面向行业领域开展细致深入报道。各地区分管负责人和安委会办公室要带头撰写文章，营造声势，推动在全社会树立安全生产法治权威和法治信仰。</a:t>
            </a:r>
            <a:endParaRPr lang="en-US" sz="1600" dirty="0">
              <a:solidFill>
                <a:schemeClr val="tx1">
                  <a:lumMod val="75000"/>
                  <a:lumOff val="25000"/>
                </a:schemeClr>
              </a:solidFill>
              <a:cs typeface="+mn-ea"/>
              <a:sym typeface="+mn-lt"/>
            </a:endParaRPr>
          </a:p>
        </p:txBody>
      </p:sp>
      <p:sp>
        <p:nvSpPr>
          <p:cNvPr id="6" name="标题 1"/>
          <p:cNvSpPr txBox="1"/>
          <p:nvPr/>
        </p:nvSpPr>
        <p:spPr>
          <a:xfrm>
            <a:off x="288235" y="189988"/>
            <a:ext cx="6341165" cy="780879"/>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r>
              <a:rPr lang="en-US" altLang="zh-CN" sz="2400" dirty="0" smtClean="0"/>
              <a:t>20XX《</a:t>
            </a:r>
            <a:r>
              <a:rPr lang="zh-CN" altLang="en-US" sz="2400" dirty="0"/>
              <a:t>安全生产法</a:t>
            </a:r>
            <a:r>
              <a:rPr lang="en-US" altLang="zh-CN" sz="2400" dirty="0"/>
              <a:t>》</a:t>
            </a:r>
            <a:r>
              <a:rPr lang="zh-CN" altLang="en-US" sz="2400" dirty="0"/>
              <a:t>宣传周活动要求</a:t>
            </a:r>
            <a:endParaRPr lang="zh-CN" altLang="en-US" sz="2400" dirty="0"/>
          </a:p>
        </p:txBody>
      </p:sp>
      <p:pic>
        <p:nvPicPr>
          <p:cNvPr id="9" name="图片 8"/>
          <p:cNvPicPr>
            <a:picLocks noChangeAspect="1"/>
          </p:cNvPicPr>
          <p:nvPr/>
        </p:nvPicPr>
        <p:blipFill>
          <a:blip r:embed="rId3"/>
          <a:stretch>
            <a:fillRect/>
          </a:stretch>
        </p:blipFill>
        <p:spPr>
          <a:xfrm>
            <a:off x="1632303" y="2220518"/>
            <a:ext cx="3228688" cy="265041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3000"/>
                                        <p:tgtEl>
                                          <p:spTgt spid="5"/>
                                        </p:tgtEl>
                                      </p:cBhvr>
                                    </p:animEffect>
                                  </p:childTnLst>
                                </p:cTn>
                              </p:par>
                              <p:par>
                                <p:cTn id="12" presetID="22" presetClass="entr" presetSubtype="8" fill="hold" grpId="0" nodeType="withEffect">
                                  <p:stCondLst>
                                    <p:cond delay="25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3500"/>
                            </p:stCondLst>
                            <p:childTnLst>
                              <p:par>
                                <p:cTn id="16" presetID="4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88235" y="761554"/>
            <a:ext cx="11615530" cy="5866912"/>
          </a:xfrm>
          <a:prstGeom prst="rect">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8" name="图片 7"/>
          <p:cNvPicPr>
            <a:picLocks noChangeAspect="1"/>
          </p:cNvPicPr>
          <p:nvPr/>
        </p:nvPicPr>
        <p:blipFill>
          <a:blip r:embed="rId1" cstate="screen"/>
          <a:stretch>
            <a:fillRect/>
          </a:stretch>
        </p:blipFill>
        <p:spPr>
          <a:xfrm>
            <a:off x="10712405" y="146265"/>
            <a:ext cx="1845866" cy="1230577"/>
          </a:xfrm>
          <a:prstGeom prst="rect">
            <a:avLst/>
          </a:prstGeom>
        </p:spPr>
      </p:pic>
      <p:sp>
        <p:nvSpPr>
          <p:cNvPr id="2" name="Rectangle 330"/>
          <p:cNvSpPr/>
          <p:nvPr/>
        </p:nvSpPr>
        <p:spPr>
          <a:xfrm>
            <a:off x="5446876" y="2038975"/>
            <a:ext cx="1954381" cy="400110"/>
          </a:xfrm>
          <a:prstGeom prst="rect">
            <a:avLst/>
          </a:prstGeom>
        </p:spPr>
        <p:txBody>
          <a:bodyPr wrap="none">
            <a:spAutoFit/>
          </a:bodyPr>
          <a:lstStyle/>
          <a:p>
            <a:pPr marL="0" lvl="1"/>
            <a:r>
              <a:rPr lang="zh-CN" altLang="en-US" sz="2000" spc="300" dirty="0">
                <a:solidFill>
                  <a:schemeClr val="accent1"/>
                </a:solidFill>
              </a:rPr>
              <a:t>加强总结提高</a:t>
            </a:r>
            <a:endParaRPr lang="en-US" altLang="zh-CN" sz="2000" spc="300" dirty="0">
              <a:solidFill>
                <a:schemeClr val="accent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5446876" y="2909394"/>
            <a:ext cx="5544616" cy="1710084"/>
          </a:xfrm>
          <a:prstGeom prst="rect">
            <a:avLst/>
          </a:prstGeom>
          <a:noFill/>
        </p:spPr>
        <p:txBody>
          <a:bodyPr wrap="square" rtlCol="0">
            <a:spAutoFit/>
          </a:bodyPr>
          <a:lstStyle/>
          <a:p>
            <a:pPr>
              <a:lnSpc>
                <a:spcPct val="150000"/>
              </a:lnSpc>
            </a:pPr>
            <a:r>
              <a:rPr lang="zh-CN" altLang="en-US" dirty="0">
                <a:solidFill>
                  <a:schemeClr val="tx1">
                    <a:lumMod val="75000"/>
                    <a:lumOff val="25000"/>
                  </a:schemeClr>
                </a:solidFill>
                <a:cs typeface="+mn-ea"/>
                <a:sym typeface="+mn-lt"/>
              </a:rPr>
              <a:t>第一次</a:t>
            </a:r>
            <a:r>
              <a:rPr lang="en-US" altLang="zh-CN" dirty="0">
                <a:solidFill>
                  <a:schemeClr val="tx1">
                    <a:lumMod val="75000"/>
                    <a:lumOff val="25000"/>
                  </a:schemeClr>
                </a:solidFill>
                <a:cs typeface="+mn-ea"/>
                <a:sym typeface="+mn-lt"/>
              </a:rPr>
              <a:t>《</a:t>
            </a:r>
            <a:r>
              <a:rPr lang="zh-CN" altLang="en-US" dirty="0">
                <a:solidFill>
                  <a:schemeClr val="tx1">
                    <a:lumMod val="75000"/>
                    <a:lumOff val="25000"/>
                  </a:schemeClr>
                </a:solidFill>
                <a:cs typeface="+mn-ea"/>
                <a:sym typeface="+mn-lt"/>
              </a:rPr>
              <a:t>安全生产法</a:t>
            </a:r>
            <a:r>
              <a:rPr lang="en-US" altLang="zh-CN" dirty="0">
                <a:solidFill>
                  <a:schemeClr val="tx1">
                    <a:lumMod val="75000"/>
                    <a:lumOff val="25000"/>
                  </a:schemeClr>
                </a:solidFill>
                <a:cs typeface="+mn-ea"/>
                <a:sym typeface="+mn-lt"/>
              </a:rPr>
              <a:t>》</a:t>
            </a:r>
            <a:r>
              <a:rPr lang="zh-CN" altLang="en-US" dirty="0">
                <a:solidFill>
                  <a:schemeClr val="tx1">
                    <a:lumMod val="75000"/>
                    <a:lumOff val="25000"/>
                  </a:schemeClr>
                </a:solidFill>
                <a:cs typeface="+mn-ea"/>
                <a:sym typeface="+mn-lt"/>
              </a:rPr>
              <a:t>宣传周活动后，各地区、各有关部门和单位要全面总结经验和创新做法、剖析存在的不足，不断总结提高，并提早谋划明年活动，为长期开展好</a:t>
            </a:r>
            <a:r>
              <a:rPr lang="en-US" altLang="zh-CN" dirty="0">
                <a:solidFill>
                  <a:schemeClr val="tx1">
                    <a:lumMod val="75000"/>
                    <a:lumOff val="25000"/>
                  </a:schemeClr>
                </a:solidFill>
                <a:cs typeface="+mn-ea"/>
                <a:sym typeface="+mn-lt"/>
              </a:rPr>
              <a:t>《</a:t>
            </a:r>
            <a:r>
              <a:rPr lang="zh-CN" altLang="en-US" dirty="0">
                <a:solidFill>
                  <a:schemeClr val="tx1">
                    <a:lumMod val="75000"/>
                    <a:lumOff val="25000"/>
                  </a:schemeClr>
                </a:solidFill>
                <a:cs typeface="+mn-ea"/>
                <a:sym typeface="+mn-lt"/>
              </a:rPr>
              <a:t>安全生产法</a:t>
            </a:r>
            <a:r>
              <a:rPr lang="en-US" altLang="zh-CN" dirty="0">
                <a:solidFill>
                  <a:schemeClr val="tx1">
                    <a:lumMod val="75000"/>
                    <a:lumOff val="25000"/>
                  </a:schemeClr>
                </a:solidFill>
                <a:cs typeface="+mn-ea"/>
                <a:sym typeface="+mn-lt"/>
              </a:rPr>
              <a:t>》</a:t>
            </a:r>
            <a:r>
              <a:rPr lang="zh-CN" altLang="en-US" dirty="0">
                <a:solidFill>
                  <a:schemeClr val="tx1">
                    <a:lumMod val="75000"/>
                    <a:lumOff val="25000"/>
                  </a:schemeClr>
                </a:solidFill>
                <a:cs typeface="+mn-ea"/>
                <a:sym typeface="+mn-lt"/>
              </a:rPr>
              <a:t>宣传周活动奠定良好基础。</a:t>
            </a:r>
            <a:endParaRPr lang="en-US" dirty="0">
              <a:solidFill>
                <a:schemeClr val="tx1">
                  <a:lumMod val="75000"/>
                  <a:lumOff val="25000"/>
                </a:schemeClr>
              </a:solidFill>
              <a:cs typeface="+mn-ea"/>
              <a:sym typeface="+mn-lt"/>
            </a:endParaRPr>
          </a:p>
        </p:txBody>
      </p:sp>
      <p:sp>
        <p:nvSpPr>
          <p:cNvPr id="4" name="标题 1"/>
          <p:cNvSpPr txBox="1"/>
          <p:nvPr/>
        </p:nvSpPr>
        <p:spPr>
          <a:xfrm>
            <a:off x="288235" y="189988"/>
            <a:ext cx="6341165" cy="780879"/>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r>
              <a:rPr lang="en-US" altLang="zh-CN" sz="2400" dirty="0" smtClean="0"/>
              <a:t>20XX《</a:t>
            </a:r>
            <a:r>
              <a:rPr lang="zh-CN" altLang="en-US" sz="2400" dirty="0"/>
              <a:t>安全生产法</a:t>
            </a:r>
            <a:r>
              <a:rPr lang="en-US" altLang="zh-CN" sz="2400" dirty="0"/>
              <a:t>》</a:t>
            </a:r>
            <a:r>
              <a:rPr lang="zh-CN" altLang="en-US" sz="2400" dirty="0"/>
              <a:t>宣传周活动要求</a:t>
            </a:r>
            <a:endParaRPr lang="zh-CN" altLang="en-US" sz="2400" dirty="0"/>
          </a:p>
        </p:txBody>
      </p:sp>
      <p:pic>
        <p:nvPicPr>
          <p:cNvPr id="7" name="图片 6"/>
          <p:cNvPicPr>
            <a:picLocks noChangeAspect="1"/>
          </p:cNvPicPr>
          <p:nvPr/>
        </p:nvPicPr>
        <p:blipFill>
          <a:blip r:embed="rId3"/>
          <a:stretch>
            <a:fillRect/>
          </a:stretch>
        </p:blipFill>
        <p:spPr>
          <a:xfrm>
            <a:off x="1502727" y="2109720"/>
            <a:ext cx="3228688" cy="265041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3000"/>
                                        <p:tgtEl>
                                          <p:spTgt spid="3"/>
                                        </p:tgtEl>
                                      </p:cBhvr>
                                    </p:animEffect>
                                  </p:childTnLst>
                                </p:cTn>
                              </p:par>
                              <p:par>
                                <p:cTn id="12" presetID="22" presetClass="entr" presetSubtype="8" fill="hold" grpId="0" nodeType="withEffect">
                                  <p:stCondLst>
                                    <p:cond delay="2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3500"/>
                            </p:stCondLst>
                            <p:childTnLst>
                              <p:par>
                                <p:cTn id="16" presetID="4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1978016" y="2359969"/>
            <a:ext cx="8564218" cy="780879"/>
          </a:xfrm>
          <a:prstGeom prst="rect">
            <a:avLst/>
          </a:prstGeom>
        </p:spPr>
        <p:txBody>
          <a:bodyPr>
            <a:noAutofit/>
          </a:bodyPr>
          <a:lstStyle>
            <a:lvl1pPr algn="l" defTabSz="1219200" rtl="0" eaLnBrk="1" latinLnBrk="0" hangingPunct="1">
              <a:spcBef>
                <a:spcPct val="0"/>
              </a:spcBef>
              <a:buNone/>
              <a:defRPr sz="2000" b="1" kern="1200">
                <a:blipFill dpi="0" rotWithShape="1">
                  <a:blip r:embed="rId1">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algn="ctr"/>
            <a:r>
              <a:rPr lang="zh-CN" altLang="en-US" sz="4000" dirty="0"/>
              <a:t>第四部分</a:t>
            </a:r>
            <a:endParaRPr lang="en-US" altLang="zh-CN" sz="4000" dirty="0"/>
          </a:p>
          <a:p>
            <a:pPr algn="ctr"/>
            <a:r>
              <a:rPr lang="zh-CN" altLang="en-US" sz="4800" dirty="0"/>
              <a:t>新</a:t>
            </a:r>
            <a:r>
              <a:rPr lang="en-US" altLang="zh-CN" sz="4800" dirty="0"/>
              <a:t>《</a:t>
            </a:r>
            <a:r>
              <a:rPr lang="zh-CN" altLang="en-US" sz="4800" dirty="0"/>
              <a:t>安全生产法</a:t>
            </a:r>
            <a:r>
              <a:rPr lang="en-US" altLang="zh-CN" sz="4800" dirty="0"/>
              <a:t>》</a:t>
            </a:r>
            <a:r>
              <a:rPr lang="zh-CN" altLang="en-US" sz="4800" dirty="0"/>
              <a:t>十大亮点</a:t>
            </a:r>
            <a:endParaRPr lang="en-US" altLang="zh-CN" sz="4800" dirty="0"/>
          </a:p>
          <a:p>
            <a:pPr algn="ctr"/>
            <a:endParaRPr lang="zh-CN" altLang="en-US" sz="4800" dirty="0"/>
          </a:p>
        </p:txBody>
      </p:sp>
      <p:pic>
        <p:nvPicPr>
          <p:cNvPr id="4" name="图片 3"/>
          <p:cNvPicPr>
            <a:picLocks noChangeAspect="1"/>
          </p:cNvPicPr>
          <p:nvPr/>
        </p:nvPicPr>
        <p:blipFill>
          <a:blip r:embed="rId2" cstate="screen"/>
          <a:stretch>
            <a:fillRect/>
          </a:stretch>
        </p:blipFill>
        <p:spPr>
          <a:xfrm>
            <a:off x="3674115" y="612092"/>
            <a:ext cx="4210780" cy="858899"/>
          </a:xfrm>
          <a:prstGeom prst="rect">
            <a:avLst/>
          </a:prstGeom>
          <a:effectLst>
            <a:innerShdw blurRad="63500" dist="50800" dir="16200000">
              <a:prstClr val="black">
                <a:alpha val="50000"/>
              </a:prstClr>
            </a:innerShdw>
          </a:effectLst>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outVertical)">
                                      <p:cBhvr>
                                        <p:cTn id="13" dur="1000"/>
                                        <p:tgtEl>
                                          <p:spTgt spid="3"/>
                                        </p:tgtEl>
                                      </p:cBhvr>
                                    </p:animEffect>
                                  </p:childTnLst>
                                </p:cTn>
                              </p:par>
                            </p:childTnLst>
                          </p:cTn>
                        </p:par>
                        <p:par>
                          <p:cTn id="14" fill="hold">
                            <p:stCondLst>
                              <p:cond delay="2000"/>
                            </p:stCondLst>
                            <p:childTnLst>
                              <p:par>
                                <p:cTn id="15" presetID="26" presetClass="emph" presetSubtype="0" fill="hold" grpId="1" nodeType="afterEffect">
                                  <p:stCondLst>
                                    <p:cond delay="0"/>
                                  </p:stCondLst>
                                  <p:childTnLst>
                                    <p:animEffect transition="out" filter="fade">
                                      <p:cBhvr>
                                        <p:cTn id="16" dur="500" tmFilter="0, 0; .2, .5; .8, .5; 1, 0"/>
                                        <p:tgtEl>
                                          <p:spTgt spid="3"/>
                                        </p:tgtEl>
                                      </p:cBhvr>
                                    </p:animEffect>
                                    <p:animScale>
                                      <p:cBhvr>
                                        <p:cTn id="1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288235" y="761554"/>
            <a:ext cx="11615530" cy="5866912"/>
          </a:xfrm>
          <a:prstGeom prst="rect">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矩形 2"/>
          <p:cNvSpPr/>
          <p:nvPr/>
        </p:nvSpPr>
        <p:spPr>
          <a:xfrm>
            <a:off x="908394" y="1613053"/>
            <a:ext cx="3373460" cy="4400886"/>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1"/>
          <p:cNvSpPr txBox="1"/>
          <p:nvPr/>
        </p:nvSpPr>
        <p:spPr>
          <a:xfrm>
            <a:off x="288235" y="189988"/>
            <a:ext cx="6341165" cy="780879"/>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r>
              <a:rPr lang="zh-CN" altLang="en-US" sz="2400" dirty="0"/>
              <a:t>新</a:t>
            </a:r>
            <a:r>
              <a:rPr lang="en-US" altLang="zh-CN" sz="2400" dirty="0"/>
              <a:t>《</a:t>
            </a:r>
            <a:r>
              <a:rPr lang="zh-CN" altLang="en-US" sz="2400" dirty="0"/>
              <a:t>安全生产法</a:t>
            </a:r>
            <a:r>
              <a:rPr lang="en-US" altLang="zh-CN" sz="2400" dirty="0"/>
              <a:t>》</a:t>
            </a:r>
            <a:r>
              <a:rPr lang="zh-CN" altLang="en-US" sz="2400" dirty="0"/>
              <a:t>十大亮点</a:t>
            </a:r>
            <a:endParaRPr lang="zh-CN" altLang="en-US" sz="2400" dirty="0"/>
          </a:p>
        </p:txBody>
      </p:sp>
      <p:sp>
        <p:nvSpPr>
          <p:cNvPr id="5" name="矩形 4"/>
          <p:cNvSpPr/>
          <p:nvPr/>
        </p:nvSpPr>
        <p:spPr>
          <a:xfrm>
            <a:off x="5480451" y="2093830"/>
            <a:ext cx="5939285" cy="397801"/>
          </a:xfrm>
          <a:prstGeom prst="rect">
            <a:avLst/>
          </a:prstGeom>
        </p:spPr>
        <p:txBody>
          <a:bodyPr wrap="square">
            <a:spAutoFit/>
          </a:bodyPr>
          <a:lstStyle/>
          <a:p>
            <a:pPr>
              <a:lnSpc>
                <a:spcPct val="150000"/>
              </a:lnSpc>
            </a:pPr>
            <a:r>
              <a:rPr lang="zh-CN" altLang="en-US" sz="1500" dirty="0">
                <a:solidFill>
                  <a:srgbClr val="540000"/>
                </a:solidFill>
                <a:cs typeface="+mn-ea"/>
                <a:sym typeface="+mn-lt"/>
              </a:rPr>
              <a:t>坚持以人为本，推进安全发展</a:t>
            </a:r>
            <a:endParaRPr lang="zh-CN" altLang="en-US" sz="1500" dirty="0">
              <a:solidFill>
                <a:srgbClr val="540000"/>
              </a:solidFill>
              <a:cs typeface="+mn-ea"/>
              <a:sym typeface="+mn-lt"/>
            </a:endParaRPr>
          </a:p>
        </p:txBody>
      </p:sp>
      <p:sp>
        <p:nvSpPr>
          <p:cNvPr id="6" name="矩形 5"/>
          <p:cNvSpPr/>
          <p:nvPr/>
        </p:nvSpPr>
        <p:spPr>
          <a:xfrm>
            <a:off x="5480451" y="2875629"/>
            <a:ext cx="5939285" cy="397801"/>
          </a:xfrm>
          <a:prstGeom prst="rect">
            <a:avLst/>
          </a:prstGeom>
        </p:spPr>
        <p:txBody>
          <a:bodyPr wrap="square">
            <a:spAutoFit/>
          </a:bodyPr>
          <a:lstStyle/>
          <a:p>
            <a:pPr>
              <a:lnSpc>
                <a:spcPct val="150000"/>
              </a:lnSpc>
            </a:pPr>
            <a:r>
              <a:rPr lang="zh-CN" altLang="en-US" sz="1500" dirty="0">
                <a:solidFill>
                  <a:srgbClr val="540000"/>
                </a:solidFill>
                <a:cs typeface="+mn-ea"/>
                <a:sym typeface="+mn-lt"/>
              </a:rPr>
              <a:t>建立完善安全生产方针和工作机制</a:t>
            </a:r>
            <a:endParaRPr lang="zh-CN" altLang="en-US" sz="1500" dirty="0">
              <a:solidFill>
                <a:srgbClr val="540000"/>
              </a:solidFill>
              <a:cs typeface="+mn-ea"/>
              <a:sym typeface="+mn-lt"/>
            </a:endParaRPr>
          </a:p>
        </p:txBody>
      </p:sp>
      <p:sp>
        <p:nvSpPr>
          <p:cNvPr id="7" name="矩形 6"/>
          <p:cNvSpPr/>
          <p:nvPr/>
        </p:nvSpPr>
        <p:spPr>
          <a:xfrm>
            <a:off x="5480451" y="3614595"/>
            <a:ext cx="5939285" cy="397801"/>
          </a:xfrm>
          <a:prstGeom prst="rect">
            <a:avLst/>
          </a:prstGeom>
        </p:spPr>
        <p:txBody>
          <a:bodyPr wrap="square">
            <a:spAutoFit/>
          </a:bodyPr>
          <a:lstStyle/>
          <a:p>
            <a:pPr>
              <a:lnSpc>
                <a:spcPct val="150000"/>
              </a:lnSpc>
            </a:pPr>
            <a:r>
              <a:rPr lang="zh-CN" altLang="en-US" sz="1500" dirty="0">
                <a:solidFill>
                  <a:srgbClr val="540000"/>
                </a:solidFill>
                <a:cs typeface="+mn-ea"/>
                <a:sym typeface="+mn-lt"/>
              </a:rPr>
              <a:t>落实“三个必须”，明确安全监管部门执法地位</a:t>
            </a:r>
            <a:endParaRPr lang="zh-CN" altLang="en-US" sz="1500" dirty="0">
              <a:solidFill>
                <a:srgbClr val="540000"/>
              </a:solidFill>
              <a:cs typeface="+mn-ea"/>
              <a:sym typeface="+mn-lt"/>
            </a:endParaRPr>
          </a:p>
        </p:txBody>
      </p:sp>
      <p:sp>
        <p:nvSpPr>
          <p:cNvPr id="8" name="矩形 7"/>
          <p:cNvSpPr/>
          <p:nvPr/>
        </p:nvSpPr>
        <p:spPr>
          <a:xfrm>
            <a:off x="5421834" y="4516565"/>
            <a:ext cx="5997902" cy="438582"/>
          </a:xfrm>
          <a:prstGeom prst="rect">
            <a:avLst/>
          </a:prstGeom>
        </p:spPr>
        <p:txBody>
          <a:bodyPr wrap="square">
            <a:spAutoFit/>
          </a:bodyPr>
          <a:lstStyle/>
          <a:p>
            <a:pPr>
              <a:lnSpc>
                <a:spcPct val="150000"/>
              </a:lnSpc>
            </a:pPr>
            <a:r>
              <a:rPr lang="zh-CN" altLang="en-US" sz="1500" dirty="0">
                <a:solidFill>
                  <a:srgbClr val="540000"/>
                </a:solidFill>
                <a:cs typeface="+mn-ea"/>
                <a:sym typeface="+mn-lt"/>
              </a:rPr>
              <a:t>明确乡镇人民政府以及街道办事处、开发区管理机构安全生产职责</a:t>
            </a:r>
            <a:endParaRPr lang="zh-CN" altLang="en-US" sz="1500" dirty="0">
              <a:solidFill>
                <a:srgbClr val="540000"/>
              </a:solidFill>
              <a:cs typeface="+mn-ea"/>
              <a:sym typeface="+mn-lt"/>
            </a:endParaRPr>
          </a:p>
        </p:txBody>
      </p:sp>
      <p:sp>
        <p:nvSpPr>
          <p:cNvPr id="9" name="矩形 8"/>
          <p:cNvSpPr/>
          <p:nvPr/>
        </p:nvSpPr>
        <p:spPr>
          <a:xfrm>
            <a:off x="5480451" y="5354092"/>
            <a:ext cx="5939285" cy="397801"/>
          </a:xfrm>
          <a:prstGeom prst="rect">
            <a:avLst/>
          </a:prstGeom>
        </p:spPr>
        <p:txBody>
          <a:bodyPr wrap="square">
            <a:spAutoFit/>
          </a:bodyPr>
          <a:lstStyle/>
          <a:p>
            <a:pPr>
              <a:lnSpc>
                <a:spcPct val="150000"/>
              </a:lnSpc>
            </a:pPr>
            <a:r>
              <a:rPr lang="zh-CN" altLang="en-US" sz="1500" dirty="0">
                <a:solidFill>
                  <a:srgbClr val="540000"/>
                </a:solidFill>
                <a:cs typeface="+mn-ea"/>
                <a:sym typeface="+mn-lt"/>
              </a:rPr>
              <a:t>进一步强化生产经营单位的安全生产主体责任</a:t>
            </a:r>
            <a:endParaRPr lang="zh-CN" altLang="en-US" sz="1500" dirty="0">
              <a:solidFill>
                <a:srgbClr val="540000"/>
              </a:solidFill>
              <a:cs typeface="+mn-ea"/>
              <a:sym typeface="+mn-lt"/>
            </a:endParaRPr>
          </a:p>
        </p:txBody>
      </p:sp>
      <p:sp>
        <p:nvSpPr>
          <p:cNvPr id="10" name="六边形 9"/>
          <p:cNvSpPr/>
          <p:nvPr/>
        </p:nvSpPr>
        <p:spPr>
          <a:xfrm>
            <a:off x="4903678" y="2917796"/>
            <a:ext cx="412535" cy="35563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2</a:t>
            </a:r>
            <a:endParaRPr lang="zh-CN" altLang="en-US" b="1" dirty="0"/>
          </a:p>
        </p:txBody>
      </p:sp>
      <p:sp>
        <p:nvSpPr>
          <p:cNvPr id="11" name="六边形 10"/>
          <p:cNvSpPr/>
          <p:nvPr/>
        </p:nvSpPr>
        <p:spPr>
          <a:xfrm>
            <a:off x="4903678" y="2138813"/>
            <a:ext cx="412535" cy="35563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1</a:t>
            </a:r>
            <a:endParaRPr lang="zh-CN" altLang="en-US" b="1" dirty="0"/>
          </a:p>
        </p:txBody>
      </p:sp>
      <p:sp>
        <p:nvSpPr>
          <p:cNvPr id="12" name="六边形 11"/>
          <p:cNvSpPr/>
          <p:nvPr/>
        </p:nvSpPr>
        <p:spPr>
          <a:xfrm>
            <a:off x="4903678" y="3662370"/>
            <a:ext cx="412535" cy="35563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3</a:t>
            </a:r>
            <a:endParaRPr lang="zh-CN" altLang="en-US" b="1" dirty="0"/>
          </a:p>
        </p:txBody>
      </p:sp>
      <p:sp>
        <p:nvSpPr>
          <p:cNvPr id="13" name="六边形 12"/>
          <p:cNvSpPr/>
          <p:nvPr/>
        </p:nvSpPr>
        <p:spPr>
          <a:xfrm>
            <a:off x="4903678" y="4516565"/>
            <a:ext cx="412535" cy="35563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4</a:t>
            </a:r>
            <a:endParaRPr lang="zh-CN" altLang="en-US" b="1" dirty="0"/>
          </a:p>
        </p:txBody>
      </p:sp>
      <p:sp>
        <p:nvSpPr>
          <p:cNvPr id="18" name="六边形 17"/>
          <p:cNvSpPr/>
          <p:nvPr/>
        </p:nvSpPr>
        <p:spPr>
          <a:xfrm>
            <a:off x="4903678" y="5354092"/>
            <a:ext cx="412535" cy="35563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5</a:t>
            </a:r>
            <a:endParaRPr lang="zh-CN" altLang="en-US" b="1" dirty="0"/>
          </a:p>
        </p:txBody>
      </p:sp>
      <p:sp>
        <p:nvSpPr>
          <p:cNvPr id="19" name="文本框 18"/>
          <p:cNvSpPr txBox="1"/>
          <p:nvPr/>
        </p:nvSpPr>
        <p:spPr>
          <a:xfrm>
            <a:off x="4112888" y="970867"/>
            <a:ext cx="4444702" cy="461665"/>
          </a:xfrm>
          <a:prstGeom prst="rect">
            <a:avLst/>
          </a:prstGeom>
          <a:noFill/>
        </p:spPr>
        <p:txBody>
          <a:bodyPr wrap="square" rtlCol="0">
            <a:spAutoFit/>
          </a:bodyPr>
          <a:lstStyle/>
          <a:p>
            <a:r>
              <a:rPr lang="zh-CN" altLang="en-US" sz="2400" b="1" dirty="0">
                <a:ln>
                  <a:solidFill>
                    <a:schemeClr val="bg1"/>
                  </a:solidFill>
                </a:ln>
                <a:solidFill>
                  <a:srgbClr val="F92511"/>
                </a:solidFill>
              </a:rPr>
              <a:t>新</a:t>
            </a:r>
            <a:r>
              <a:rPr lang="en-US" altLang="zh-CN" sz="2400" b="1" dirty="0">
                <a:ln>
                  <a:solidFill>
                    <a:schemeClr val="bg1"/>
                  </a:solidFill>
                </a:ln>
                <a:solidFill>
                  <a:srgbClr val="F92511"/>
                </a:solidFill>
              </a:rPr>
              <a:t>《</a:t>
            </a:r>
            <a:r>
              <a:rPr lang="zh-CN" altLang="en-US" sz="2400" b="1" dirty="0">
                <a:ln>
                  <a:solidFill>
                    <a:schemeClr val="bg1"/>
                  </a:solidFill>
                </a:ln>
                <a:solidFill>
                  <a:srgbClr val="F92511"/>
                </a:solidFill>
              </a:rPr>
              <a:t>安全生产法</a:t>
            </a:r>
            <a:r>
              <a:rPr lang="en-US" altLang="zh-CN" sz="2400" b="1" dirty="0">
                <a:ln>
                  <a:solidFill>
                    <a:schemeClr val="bg1"/>
                  </a:solidFill>
                </a:ln>
                <a:solidFill>
                  <a:srgbClr val="F92511"/>
                </a:solidFill>
              </a:rPr>
              <a:t>》</a:t>
            </a:r>
            <a:r>
              <a:rPr lang="zh-CN" altLang="en-US" sz="2400" b="1" dirty="0">
                <a:ln>
                  <a:solidFill>
                    <a:schemeClr val="bg1"/>
                  </a:solidFill>
                </a:ln>
                <a:solidFill>
                  <a:srgbClr val="F92511"/>
                </a:solidFill>
              </a:rPr>
              <a:t>十大亮点</a:t>
            </a:r>
            <a:endParaRPr lang="zh-CN" altLang="en-US" sz="2400" b="1" dirty="0">
              <a:ln>
                <a:solidFill>
                  <a:schemeClr val="bg1"/>
                </a:solidFill>
              </a:ln>
              <a:solidFill>
                <a:srgbClr val="F92511"/>
              </a:solidFill>
            </a:endParaRPr>
          </a:p>
        </p:txBody>
      </p:sp>
      <p:pic>
        <p:nvPicPr>
          <p:cNvPr id="16" name="图片 15"/>
          <p:cNvPicPr>
            <a:picLocks noChangeAspect="1"/>
          </p:cNvPicPr>
          <p:nvPr/>
        </p:nvPicPr>
        <p:blipFill>
          <a:blip r:embed="rId3" cstate="screen"/>
          <a:stretch>
            <a:fillRect/>
          </a:stretch>
        </p:blipFill>
        <p:spPr>
          <a:xfrm>
            <a:off x="10712405" y="146265"/>
            <a:ext cx="1845866" cy="123057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25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1000"/>
                            </p:stCondLst>
                            <p:childTnLst>
                              <p:par>
                                <p:cTn id="64" presetID="42" presetClass="entr" presetSubtype="0" fill="hold"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9" grpId="0"/>
      <p:bldP spid="10" grpId="0" animBg="1"/>
      <p:bldP spid="11" grpId="0" animBg="1"/>
      <p:bldP spid="12" grpId="0" animBg="1"/>
      <p:bldP spid="13"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288235" y="761554"/>
            <a:ext cx="11615530" cy="5866912"/>
          </a:xfrm>
          <a:prstGeom prst="rect">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3" name="图片 22"/>
          <p:cNvPicPr>
            <a:picLocks noChangeAspect="1"/>
          </p:cNvPicPr>
          <p:nvPr/>
        </p:nvPicPr>
        <p:blipFill>
          <a:blip r:embed="rId1" cstate="screen"/>
          <a:stretch>
            <a:fillRect/>
          </a:stretch>
        </p:blipFill>
        <p:spPr>
          <a:xfrm>
            <a:off x="10712405" y="146265"/>
            <a:ext cx="1845866" cy="1230577"/>
          </a:xfrm>
          <a:prstGeom prst="rect">
            <a:avLst/>
          </a:prstGeom>
        </p:spPr>
      </p:pic>
      <p:sp>
        <p:nvSpPr>
          <p:cNvPr id="3" name="标题 1"/>
          <p:cNvSpPr txBox="1"/>
          <p:nvPr/>
        </p:nvSpPr>
        <p:spPr>
          <a:xfrm>
            <a:off x="288235" y="189988"/>
            <a:ext cx="6341165" cy="780879"/>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r>
              <a:rPr lang="zh-CN" altLang="en-US" sz="2400" dirty="0"/>
              <a:t>新</a:t>
            </a:r>
            <a:r>
              <a:rPr lang="en-US" altLang="zh-CN" sz="2400" dirty="0"/>
              <a:t>《</a:t>
            </a:r>
            <a:r>
              <a:rPr lang="zh-CN" altLang="en-US" sz="2400" dirty="0"/>
              <a:t>安全生产法</a:t>
            </a:r>
            <a:r>
              <a:rPr lang="en-US" altLang="zh-CN" sz="2400" dirty="0"/>
              <a:t>》</a:t>
            </a:r>
            <a:r>
              <a:rPr lang="zh-CN" altLang="en-US" sz="2400" dirty="0"/>
              <a:t>十大亮点</a:t>
            </a:r>
            <a:endParaRPr lang="zh-CN" altLang="en-US" sz="2400" dirty="0"/>
          </a:p>
        </p:txBody>
      </p:sp>
      <p:sp>
        <p:nvSpPr>
          <p:cNvPr id="4" name="矩形 3"/>
          <p:cNvSpPr/>
          <p:nvPr/>
        </p:nvSpPr>
        <p:spPr>
          <a:xfrm>
            <a:off x="1938500" y="1924119"/>
            <a:ext cx="3509578" cy="422295"/>
          </a:xfrm>
          <a:prstGeom prst="rect">
            <a:avLst/>
          </a:prstGeom>
        </p:spPr>
        <p:txBody>
          <a:bodyPr wrap="square">
            <a:spAutoFit/>
          </a:bodyPr>
          <a:lstStyle/>
          <a:p>
            <a:pPr>
              <a:lnSpc>
                <a:spcPct val="150000"/>
              </a:lnSpc>
            </a:pPr>
            <a:r>
              <a:rPr lang="zh-CN" altLang="en-US" sz="1600" dirty="0">
                <a:solidFill>
                  <a:srgbClr val="001001"/>
                </a:solidFill>
                <a:cs typeface="+mn-ea"/>
                <a:sym typeface="+mn-lt"/>
              </a:rPr>
              <a:t>建立事故预防和应急救援的制度</a:t>
            </a:r>
            <a:endParaRPr lang="zh-CN" altLang="en-US" sz="1600" dirty="0">
              <a:solidFill>
                <a:srgbClr val="001001"/>
              </a:solidFill>
              <a:cs typeface="+mn-ea"/>
              <a:sym typeface="+mn-lt"/>
            </a:endParaRPr>
          </a:p>
        </p:txBody>
      </p:sp>
      <p:sp>
        <p:nvSpPr>
          <p:cNvPr id="5" name="矩形 4"/>
          <p:cNvSpPr/>
          <p:nvPr/>
        </p:nvSpPr>
        <p:spPr>
          <a:xfrm>
            <a:off x="1956605" y="2691034"/>
            <a:ext cx="3738180" cy="422295"/>
          </a:xfrm>
          <a:prstGeom prst="rect">
            <a:avLst/>
          </a:prstGeom>
        </p:spPr>
        <p:txBody>
          <a:bodyPr wrap="square">
            <a:spAutoFit/>
          </a:bodyPr>
          <a:lstStyle/>
          <a:p>
            <a:pPr>
              <a:lnSpc>
                <a:spcPct val="150000"/>
              </a:lnSpc>
            </a:pPr>
            <a:r>
              <a:rPr lang="zh-CN" altLang="en-US" sz="1600" dirty="0">
                <a:solidFill>
                  <a:srgbClr val="001001"/>
                </a:solidFill>
                <a:cs typeface="+mn-ea"/>
                <a:sym typeface="+mn-lt"/>
              </a:rPr>
              <a:t>建立安全生产标准化制度</a:t>
            </a:r>
            <a:endParaRPr lang="zh-CN" altLang="en-US" sz="1600" dirty="0">
              <a:solidFill>
                <a:srgbClr val="001001"/>
              </a:solidFill>
              <a:cs typeface="+mn-ea"/>
              <a:sym typeface="+mn-lt"/>
            </a:endParaRPr>
          </a:p>
        </p:txBody>
      </p:sp>
      <p:sp>
        <p:nvSpPr>
          <p:cNvPr id="6" name="矩形 5"/>
          <p:cNvSpPr/>
          <p:nvPr/>
        </p:nvSpPr>
        <p:spPr>
          <a:xfrm>
            <a:off x="1956605" y="3418339"/>
            <a:ext cx="3090259" cy="422295"/>
          </a:xfrm>
          <a:prstGeom prst="rect">
            <a:avLst/>
          </a:prstGeom>
        </p:spPr>
        <p:txBody>
          <a:bodyPr wrap="square">
            <a:spAutoFit/>
          </a:bodyPr>
          <a:lstStyle/>
          <a:p>
            <a:pPr>
              <a:lnSpc>
                <a:spcPct val="150000"/>
              </a:lnSpc>
            </a:pPr>
            <a:r>
              <a:rPr lang="zh-CN" altLang="en-US" sz="1600" dirty="0">
                <a:solidFill>
                  <a:srgbClr val="001001"/>
                </a:solidFill>
                <a:cs typeface="+mn-ea"/>
                <a:sym typeface="+mn-lt"/>
              </a:rPr>
              <a:t>推行注册安全工程师制度</a:t>
            </a:r>
            <a:endParaRPr lang="zh-CN" altLang="en-US" sz="1600" dirty="0">
              <a:solidFill>
                <a:srgbClr val="001001"/>
              </a:solidFill>
              <a:cs typeface="+mn-ea"/>
              <a:sym typeface="+mn-lt"/>
            </a:endParaRPr>
          </a:p>
        </p:txBody>
      </p:sp>
      <p:sp>
        <p:nvSpPr>
          <p:cNvPr id="7" name="矩形 6"/>
          <p:cNvSpPr/>
          <p:nvPr/>
        </p:nvSpPr>
        <p:spPr>
          <a:xfrm>
            <a:off x="1938500" y="4256473"/>
            <a:ext cx="3617565" cy="422295"/>
          </a:xfrm>
          <a:prstGeom prst="rect">
            <a:avLst/>
          </a:prstGeom>
        </p:spPr>
        <p:txBody>
          <a:bodyPr wrap="square">
            <a:spAutoFit/>
          </a:bodyPr>
          <a:lstStyle/>
          <a:p>
            <a:pPr>
              <a:lnSpc>
                <a:spcPct val="150000"/>
              </a:lnSpc>
            </a:pPr>
            <a:r>
              <a:rPr lang="zh-CN" altLang="en-US" sz="1600" dirty="0">
                <a:solidFill>
                  <a:srgbClr val="001001"/>
                </a:solidFill>
                <a:cs typeface="+mn-ea"/>
                <a:sym typeface="+mn-lt"/>
              </a:rPr>
              <a:t>推进安全生产责任保险制度</a:t>
            </a:r>
            <a:endParaRPr lang="zh-CN" altLang="en-US" sz="1600" dirty="0">
              <a:solidFill>
                <a:srgbClr val="001001"/>
              </a:solidFill>
              <a:cs typeface="+mn-ea"/>
              <a:sym typeface="+mn-lt"/>
            </a:endParaRPr>
          </a:p>
        </p:txBody>
      </p:sp>
      <p:sp>
        <p:nvSpPr>
          <p:cNvPr id="8" name="矩形 7"/>
          <p:cNvSpPr/>
          <p:nvPr/>
        </p:nvSpPr>
        <p:spPr>
          <a:xfrm>
            <a:off x="1938501" y="5094000"/>
            <a:ext cx="4157500" cy="422295"/>
          </a:xfrm>
          <a:prstGeom prst="rect">
            <a:avLst/>
          </a:prstGeom>
        </p:spPr>
        <p:txBody>
          <a:bodyPr wrap="square">
            <a:spAutoFit/>
          </a:bodyPr>
          <a:lstStyle/>
          <a:p>
            <a:pPr>
              <a:lnSpc>
                <a:spcPct val="150000"/>
              </a:lnSpc>
            </a:pPr>
            <a:r>
              <a:rPr lang="zh-CN" altLang="en-US" sz="1600" dirty="0">
                <a:solidFill>
                  <a:srgbClr val="001001"/>
                </a:solidFill>
                <a:cs typeface="+mn-ea"/>
                <a:sym typeface="+mn-lt"/>
              </a:rPr>
              <a:t>加大对安全生产违法行为的责任追究力度</a:t>
            </a:r>
            <a:endParaRPr lang="zh-CN" altLang="en-US" sz="1600" dirty="0">
              <a:solidFill>
                <a:srgbClr val="001001"/>
              </a:solidFill>
              <a:cs typeface="+mn-ea"/>
              <a:sym typeface="+mn-lt"/>
            </a:endParaRPr>
          </a:p>
        </p:txBody>
      </p:sp>
      <p:sp>
        <p:nvSpPr>
          <p:cNvPr id="9" name="矩形 8"/>
          <p:cNvSpPr/>
          <p:nvPr/>
        </p:nvSpPr>
        <p:spPr>
          <a:xfrm>
            <a:off x="7312711" y="1837811"/>
            <a:ext cx="3509578" cy="4005646"/>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a:off x="1457094" y="2724365"/>
            <a:ext cx="412535" cy="35563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7</a:t>
            </a:r>
            <a:endParaRPr lang="zh-CN" altLang="en-US" b="1" dirty="0"/>
          </a:p>
        </p:txBody>
      </p:sp>
      <p:sp>
        <p:nvSpPr>
          <p:cNvPr id="16" name="六边形 15"/>
          <p:cNvSpPr/>
          <p:nvPr/>
        </p:nvSpPr>
        <p:spPr>
          <a:xfrm>
            <a:off x="1457094" y="1945382"/>
            <a:ext cx="412535" cy="35563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6</a:t>
            </a:r>
            <a:endParaRPr lang="zh-CN" altLang="en-US" b="1" dirty="0"/>
          </a:p>
        </p:txBody>
      </p:sp>
      <p:sp>
        <p:nvSpPr>
          <p:cNvPr id="17" name="六边形 16"/>
          <p:cNvSpPr/>
          <p:nvPr/>
        </p:nvSpPr>
        <p:spPr>
          <a:xfrm>
            <a:off x="1457094" y="3468939"/>
            <a:ext cx="412535" cy="35563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8</a:t>
            </a:r>
            <a:endParaRPr lang="zh-CN" altLang="en-US" b="1" dirty="0"/>
          </a:p>
        </p:txBody>
      </p:sp>
      <p:sp>
        <p:nvSpPr>
          <p:cNvPr id="18" name="六边形 17"/>
          <p:cNvSpPr/>
          <p:nvPr/>
        </p:nvSpPr>
        <p:spPr>
          <a:xfrm>
            <a:off x="1457094" y="4323134"/>
            <a:ext cx="412535" cy="35563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9</a:t>
            </a:r>
            <a:endParaRPr lang="zh-CN" altLang="en-US" b="1" dirty="0"/>
          </a:p>
        </p:txBody>
      </p:sp>
      <p:sp>
        <p:nvSpPr>
          <p:cNvPr id="19" name="六边形 18"/>
          <p:cNvSpPr/>
          <p:nvPr/>
        </p:nvSpPr>
        <p:spPr>
          <a:xfrm>
            <a:off x="1457094" y="5160661"/>
            <a:ext cx="412535" cy="35563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dirty="0"/>
          </a:p>
        </p:txBody>
      </p:sp>
      <p:sp>
        <p:nvSpPr>
          <p:cNvPr id="20" name="文本框 19"/>
          <p:cNvSpPr txBox="1"/>
          <p:nvPr/>
        </p:nvSpPr>
        <p:spPr>
          <a:xfrm>
            <a:off x="1457094" y="5177329"/>
            <a:ext cx="615461" cy="369332"/>
          </a:xfrm>
          <a:prstGeom prst="rect">
            <a:avLst/>
          </a:prstGeom>
          <a:noFill/>
        </p:spPr>
        <p:txBody>
          <a:bodyPr wrap="square" rtlCol="0">
            <a:spAutoFit/>
          </a:bodyPr>
          <a:lstStyle/>
          <a:p>
            <a:r>
              <a:rPr lang="en-US" altLang="zh-CN" b="1" dirty="0">
                <a:solidFill>
                  <a:schemeClr val="bg1"/>
                </a:solidFill>
              </a:rPr>
              <a:t>10</a:t>
            </a:r>
            <a:endParaRPr lang="zh-CN" altLang="en-US" b="1" dirty="0">
              <a:solidFill>
                <a:schemeClr val="bg1"/>
              </a:solidFill>
            </a:endParaRPr>
          </a:p>
        </p:txBody>
      </p:sp>
      <p:sp>
        <p:nvSpPr>
          <p:cNvPr id="21" name="文本框 20"/>
          <p:cNvSpPr txBox="1"/>
          <p:nvPr/>
        </p:nvSpPr>
        <p:spPr>
          <a:xfrm>
            <a:off x="4112888" y="970867"/>
            <a:ext cx="4444702" cy="461665"/>
          </a:xfrm>
          <a:prstGeom prst="rect">
            <a:avLst/>
          </a:prstGeom>
          <a:noFill/>
        </p:spPr>
        <p:txBody>
          <a:bodyPr wrap="square" rtlCol="0">
            <a:spAutoFit/>
          </a:bodyPr>
          <a:lstStyle/>
          <a:p>
            <a:r>
              <a:rPr lang="zh-CN" altLang="en-US" sz="2400" b="1" dirty="0">
                <a:ln>
                  <a:solidFill>
                    <a:schemeClr val="bg1"/>
                  </a:solidFill>
                </a:ln>
                <a:solidFill>
                  <a:srgbClr val="F92511"/>
                </a:solidFill>
              </a:rPr>
              <a:t>新</a:t>
            </a:r>
            <a:r>
              <a:rPr lang="en-US" altLang="zh-CN" sz="2400" b="1" dirty="0">
                <a:ln>
                  <a:solidFill>
                    <a:schemeClr val="bg1"/>
                  </a:solidFill>
                </a:ln>
                <a:solidFill>
                  <a:srgbClr val="F92511"/>
                </a:solidFill>
              </a:rPr>
              <a:t>《</a:t>
            </a:r>
            <a:r>
              <a:rPr lang="zh-CN" altLang="en-US" sz="2400" b="1" dirty="0">
                <a:ln>
                  <a:solidFill>
                    <a:schemeClr val="bg1"/>
                  </a:solidFill>
                </a:ln>
                <a:solidFill>
                  <a:srgbClr val="F92511"/>
                </a:solidFill>
              </a:rPr>
              <a:t>安全生产法</a:t>
            </a:r>
            <a:r>
              <a:rPr lang="en-US" altLang="zh-CN" sz="2400" b="1" dirty="0">
                <a:ln>
                  <a:solidFill>
                    <a:schemeClr val="bg1"/>
                  </a:solidFill>
                </a:ln>
                <a:solidFill>
                  <a:srgbClr val="F92511"/>
                </a:solidFill>
              </a:rPr>
              <a:t>》</a:t>
            </a:r>
            <a:r>
              <a:rPr lang="zh-CN" altLang="en-US" sz="2400" b="1" dirty="0">
                <a:ln>
                  <a:solidFill>
                    <a:schemeClr val="bg1"/>
                  </a:solidFill>
                </a:ln>
                <a:solidFill>
                  <a:srgbClr val="F92511"/>
                </a:solidFill>
              </a:rPr>
              <a:t>十大亮点</a:t>
            </a:r>
            <a:endParaRPr lang="zh-CN" altLang="en-US" sz="2400" b="1" dirty="0">
              <a:ln>
                <a:solidFill>
                  <a:schemeClr val="bg1"/>
                </a:solidFill>
              </a:ln>
              <a:solidFill>
                <a:srgbClr val="F9251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1000" fill="hold"/>
                                        <p:tgtEl>
                                          <p:spTgt spid="1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1000"/>
                                        <p:tgtEl>
                                          <p:spTgt spid="18"/>
                                        </p:tgtEl>
                                      </p:cBhvr>
                                    </p:animEffect>
                                    <p:anim calcmode="lin" valueType="num">
                                      <p:cBhvr>
                                        <p:cTn id="66" dur="1000" fill="hold"/>
                                        <p:tgtEl>
                                          <p:spTgt spid="18"/>
                                        </p:tgtEl>
                                        <p:attrNameLst>
                                          <p:attrName>ppt_x</p:attrName>
                                        </p:attrNameLst>
                                      </p:cBhvr>
                                      <p:tavLst>
                                        <p:tav tm="0">
                                          <p:val>
                                            <p:strVal val="#ppt_x"/>
                                          </p:val>
                                        </p:tav>
                                        <p:tav tm="100000">
                                          <p:val>
                                            <p:strVal val="#ppt_x"/>
                                          </p:val>
                                        </p:tav>
                                      </p:tavLst>
                                    </p:anim>
                                    <p:anim calcmode="lin" valueType="num">
                                      <p:cBhvr>
                                        <p:cTn id="67" dur="1000" fill="hold"/>
                                        <p:tgtEl>
                                          <p:spTgt spid="18"/>
                                        </p:tgtEl>
                                        <p:attrNameLst>
                                          <p:attrName>ppt_y</p:attrName>
                                        </p:attrNameLst>
                                      </p:cBhvr>
                                      <p:tavLst>
                                        <p:tav tm="0">
                                          <p:val>
                                            <p:strVal val="#ppt_y+.1"/>
                                          </p:val>
                                        </p:tav>
                                        <p:tav tm="100000">
                                          <p:val>
                                            <p:strVal val="#ppt_y"/>
                                          </p:val>
                                        </p:tav>
                                      </p:tavLst>
                                    </p:anim>
                                  </p:childTnLst>
                                </p:cTn>
                              </p:par>
                            </p:childTnLst>
                          </p:cTn>
                        </p:par>
                        <p:par>
                          <p:cTn id="68" fill="hold">
                            <p:stCondLst>
                              <p:cond delay="750"/>
                            </p:stCondLst>
                            <p:childTnLst>
                              <p:par>
                                <p:cTn id="69" presetID="42" presetClass="entr" presetSubtype="0"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1000"/>
                                        <p:tgtEl>
                                          <p:spTgt spid="23"/>
                                        </p:tgtEl>
                                      </p:cBhvr>
                                    </p:animEffect>
                                    <p:anim calcmode="lin" valueType="num">
                                      <p:cBhvr>
                                        <p:cTn id="72" dur="1000" fill="hold"/>
                                        <p:tgtEl>
                                          <p:spTgt spid="23"/>
                                        </p:tgtEl>
                                        <p:attrNameLst>
                                          <p:attrName>ppt_x</p:attrName>
                                        </p:attrNameLst>
                                      </p:cBhvr>
                                      <p:tavLst>
                                        <p:tav tm="0">
                                          <p:val>
                                            <p:strVal val="#ppt_x"/>
                                          </p:val>
                                        </p:tav>
                                        <p:tav tm="100000">
                                          <p:val>
                                            <p:strVal val="#ppt_x"/>
                                          </p:val>
                                        </p:tav>
                                      </p:tavLst>
                                    </p:anim>
                                    <p:anim calcmode="lin" valueType="num">
                                      <p:cBhvr>
                                        <p:cTn id="7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animBg="1"/>
      <p:bldP spid="15" grpId="0" animBg="1"/>
      <p:bldP spid="16" grpId="0" animBg="1"/>
      <p:bldP spid="17" grpId="0" animBg="1"/>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1880361" y="2377725"/>
            <a:ext cx="8564218" cy="780879"/>
          </a:xfrm>
          <a:prstGeom prst="rect">
            <a:avLst/>
          </a:prstGeom>
        </p:spPr>
        <p:txBody>
          <a:bodyPr>
            <a:noAutofit/>
          </a:bodyPr>
          <a:lstStyle>
            <a:lvl1pPr algn="l" defTabSz="1219200" rtl="0" eaLnBrk="1" latinLnBrk="0" hangingPunct="1">
              <a:spcBef>
                <a:spcPct val="0"/>
              </a:spcBef>
              <a:buNone/>
              <a:defRPr sz="2000" b="1" kern="1200">
                <a:blipFill dpi="0" rotWithShape="1">
                  <a:blip r:embed="rId1">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algn="ctr"/>
            <a:r>
              <a:rPr lang="zh-CN" altLang="en-US" sz="4400" dirty="0"/>
              <a:t>第五部分</a:t>
            </a:r>
            <a:endParaRPr lang="en-US" altLang="zh-CN" sz="4400" dirty="0"/>
          </a:p>
          <a:p>
            <a:pPr algn="ctr"/>
            <a:r>
              <a:rPr lang="zh-CN" altLang="en-US" sz="5400" dirty="0"/>
              <a:t>安全生产小常识</a:t>
            </a:r>
            <a:endParaRPr lang="en-US" altLang="zh-CN" sz="5400" dirty="0"/>
          </a:p>
          <a:p>
            <a:pPr algn="ctr"/>
            <a:endParaRPr lang="zh-CN" altLang="en-US" sz="4800" dirty="0"/>
          </a:p>
        </p:txBody>
      </p:sp>
      <p:pic>
        <p:nvPicPr>
          <p:cNvPr id="4" name="图片 3"/>
          <p:cNvPicPr>
            <a:picLocks noChangeAspect="1"/>
          </p:cNvPicPr>
          <p:nvPr/>
        </p:nvPicPr>
        <p:blipFill>
          <a:blip r:embed="rId2" cstate="screen"/>
          <a:stretch>
            <a:fillRect/>
          </a:stretch>
        </p:blipFill>
        <p:spPr>
          <a:xfrm>
            <a:off x="3674115" y="612092"/>
            <a:ext cx="4210780" cy="858899"/>
          </a:xfrm>
          <a:prstGeom prst="rect">
            <a:avLst/>
          </a:prstGeom>
          <a:effectLst>
            <a:innerShdw blurRad="63500" dist="50800" dir="16200000">
              <a:prstClr val="black">
                <a:alpha val="50000"/>
              </a:prstClr>
            </a:innerShdw>
          </a:effectLst>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outVertical)">
                                      <p:cBhvr>
                                        <p:cTn id="13" dur="1000"/>
                                        <p:tgtEl>
                                          <p:spTgt spid="3"/>
                                        </p:tgtEl>
                                      </p:cBhvr>
                                    </p:animEffect>
                                  </p:childTnLst>
                                </p:cTn>
                              </p:par>
                            </p:childTnLst>
                          </p:cTn>
                        </p:par>
                        <p:par>
                          <p:cTn id="14" fill="hold">
                            <p:stCondLst>
                              <p:cond delay="2000"/>
                            </p:stCondLst>
                            <p:childTnLst>
                              <p:par>
                                <p:cTn id="15" presetID="26" presetClass="emph" presetSubtype="0" fill="hold" grpId="1" nodeType="afterEffect">
                                  <p:stCondLst>
                                    <p:cond delay="0"/>
                                  </p:stCondLst>
                                  <p:childTnLst>
                                    <p:animEffect transition="out" filter="fade">
                                      <p:cBhvr>
                                        <p:cTn id="16" dur="500" tmFilter="0, 0; .2, .5; .8, .5; 1, 0"/>
                                        <p:tgtEl>
                                          <p:spTgt spid="3"/>
                                        </p:tgtEl>
                                      </p:cBhvr>
                                    </p:animEffect>
                                    <p:animScale>
                                      <p:cBhvr>
                                        <p:cTn id="1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88235" y="761554"/>
            <a:ext cx="11615530" cy="5866912"/>
          </a:xfrm>
          <a:prstGeom prst="rect">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 name="图片 6"/>
          <p:cNvPicPr>
            <a:picLocks noChangeAspect="1"/>
          </p:cNvPicPr>
          <p:nvPr/>
        </p:nvPicPr>
        <p:blipFill>
          <a:blip r:embed="rId1" cstate="screen"/>
          <a:stretch>
            <a:fillRect/>
          </a:stretch>
        </p:blipFill>
        <p:spPr>
          <a:xfrm>
            <a:off x="10712405" y="146265"/>
            <a:ext cx="1845866" cy="1230577"/>
          </a:xfrm>
          <a:prstGeom prst="rect">
            <a:avLst/>
          </a:prstGeom>
        </p:spPr>
      </p:pic>
      <p:pic>
        <p:nvPicPr>
          <p:cNvPr id="6" name="图片 5"/>
          <p:cNvPicPr>
            <a:picLocks noChangeAspect="1"/>
          </p:cNvPicPr>
          <p:nvPr/>
        </p:nvPicPr>
        <p:blipFill>
          <a:blip r:embed="rId2"/>
          <a:stretch>
            <a:fillRect/>
          </a:stretch>
        </p:blipFill>
        <p:spPr>
          <a:xfrm>
            <a:off x="848899" y="1429274"/>
            <a:ext cx="10494201" cy="4690084"/>
          </a:xfrm>
          <a:prstGeom prst="rect">
            <a:avLst/>
          </a:prstGeom>
        </p:spPr>
      </p:pic>
      <p:sp>
        <p:nvSpPr>
          <p:cNvPr id="4" name="标题 1"/>
          <p:cNvSpPr txBox="1"/>
          <p:nvPr/>
        </p:nvSpPr>
        <p:spPr>
          <a:xfrm>
            <a:off x="288235" y="189988"/>
            <a:ext cx="6341165" cy="780879"/>
          </a:xfrm>
          <a:prstGeom prst="rect">
            <a:avLst/>
          </a:prstGeom>
        </p:spPr>
        <p:txBody>
          <a:bodyPr>
            <a:noAutofit/>
          </a:bodyPr>
          <a:lstStyle>
            <a:lvl1pPr algn="l" defTabSz="1219200" rtl="0" eaLnBrk="1" latinLnBrk="0" hangingPunct="1">
              <a:spcBef>
                <a:spcPct val="0"/>
              </a:spcBef>
              <a:buNone/>
              <a:defRPr sz="2000" b="1" kern="1200">
                <a:blipFill dpi="0" rotWithShape="1">
                  <a:blip r:embed="rId3">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r>
              <a:rPr lang="zh-CN" altLang="en-US" sz="2400" dirty="0"/>
              <a:t>安全生产小常识</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25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41783" y="1847454"/>
            <a:ext cx="9670774" cy="4253948"/>
          </a:xfrm>
          <a:prstGeom prst="rect">
            <a:avLst/>
          </a:prstGeom>
          <a:solidFill>
            <a:schemeClr val="bg1">
              <a:alpha val="81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24"/>
          <p:cNvSpPr txBox="1"/>
          <p:nvPr/>
        </p:nvSpPr>
        <p:spPr>
          <a:xfrm>
            <a:off x="1838535" y="2266268"/>
            <a:ext cx="8269560" cy="3416320"/>
          </a:xfrm>
          <a:prstGeom prst="rect">
            <a:avLst/>
          </a:prstGeom>
          <a:noFill/>
        </p:spPr>
        <p:txBody>
          <a:bodyPr wrap="square" rtlCol="0">
            <a:spAutoFit/>
          </a:bodyPr>
          <a:lstStyle/>
          <a:p>
            <a:pPr marL="285750" indent="-285750">
              <a:lnSpc>
                <a:spcPct val="150000"/>
              </a:lnSpc>
              <a:buClr>
                <a:srgbClr val="C00000"/>
              </a:buClr>
              <a:buFont typeface="Wingdings" panose="05000000000000000000" pitchFamily="2" charset="2"/>
              <a:buChar char="n"/>
            </a:pPr>
            <a:r>
              <a:rPr lang="zh-CN" altLang="en-US" sz="2400" dirty="0">
                <a:solidFill>
                  <a:srgbClr val="E10C15"/>
                </a:solidFill>
                <a:effectLst>
                  <a:glow rad="228600">
                    <a:schemeClr val="bg1">
                      <a:alpha val="81000"/>
                    </a:schemeClr>
                  </a:glow>
                </a:effectLst>
                <a:cs typeface="+mn-ea"/>
                <a:sym typeface="+mn-lt"/>
              </a:rPr>
              <a:t>按照</a:t>
            </a:r>
            <a:r>
              <a:rPr lang="en-US" altLang="zh-CN" sz="2400" dirty="0">
                <a:solidFill>
                  <a:srgbClr val="E10C15"/>
                </a:solidFill>
                <a:effectLst>
                  <a:glow rad="228600">
                    <a:schemeClr val="bg1">
                      <a:alpha val="81000"/>
                    </a:schemeClr>
                  </a:glow>
                </a:effectLst>
                <a:cs typeface="+mn-ea"/>
                <a:sym typeface="+mn-lt"/>
              </a:rPr>
              <a:t>《</a:t>
            </a:r>
            <a:r>
              <a:rPr lang="zh-CN" altLang="en-US" sz="2400" dirty="0">
                <a:solidFill>
                  <a:srgbClr val="E10C15"/>
                </a:solidFill>
                <a:effectLst>
                  <a:glow rad="228600">
                    <a:schemeClr val="bg1">
                      <a:alpha val="81000"/>
                    </a:schemeClr>
                  </a:glow>
                </a:effectLst>
                <a:cs typeface="+mn-ea"/>
                <a:sym typeface="+mn-lt"/>
              </a:rPr>
              <a:t>国务院安全生产委员会</a:t>
            </a:r>
            <a:r>
              <a:rPr lang="en-US" altLang="zh-CN" sz="2400" dirty="0" smtClean="0">
                <a:solidFill>
                  <a:srgbClr val="E10C15"/>
                </a:solidFill>
                <a:effectLst>
                  <a:glow rad="228600">
                    <a:schemeClr val="bg1">
                      <a:alpha val="81000"/>
                    </a:schemeClr>
                  </a:glow>
                </a:effectLst>
                <a:cs typeface="+mn-ea"/>
                <a:sym typeface="+mn-lt"/>
              </a:rPr>
              <a:t>20XX</a:t>
            </a:r>
            <a:r>
              <a:rPr lang="zh-CN" altLang="en-US" sz="2400" dirty="0">
                <a:solidFill>
                  <a:srgbClr val="E10C15"/>
                </a:solidFill>
                <a:effectLst>
                  <a:glow rad="228600">
                    <a:schemeClr val="bg1">
                      <a:alpha val="81000"/>
                    </a:schemeClr>
                  </a:glow>
                </a:effectLst>
                <a:cs typeface="+mn-ea"/>
                <a:sym typeface="+mn-lt"/>
              </a:rPr>
              <a:t>年安全生产宣传教育工作要点</a:t>
            </a:r>
            <a:r>
              <a:rPr lang="en-US" altLang="zh-CN" sz="2400" dirty="0">
                <a:solidFill>
                  <a:srgbClr val="E10C15"/>
                </a:solidFill>
                <a:effectLst>
                  <a:glow rad="228600">
                    <a:schemeClr val="bg1">
                      <a:alpha val="81000"/>
                    </a:schemeClr>
                  </a:glow>
                </a:effectLst>
                <a:cs typeface="+mn-ea"/>
                <a:sym typeface="+mn-lt"/>
              </a:rPr>
              <a:t>》</a:t>
            </a:r>
            <a:r>
              <a:rPr lang="zh-CN" altLang="en-US" sz="2400" dirty="0">
                <a:solidFill>
                  <a:srgbClr val="E10C15"/>
                </a:solidFill>
                <a:effectLst>
                  <a:glow rad="228600">
                    <a:schemeClr val="bg1">
                      <a:alpha val="81000"/>
                    </a:schemeClr>
                  </a:glow>
                </a:effectLst>
                <a:cs typeface="+mn-ea"/>
                <a:sym typeface="+mn-lt"/>
              </a:rPr>
              <a:t>要求，从</a:t>
            </a:r>
            <a:r>
              <a:rPr lang="en-US" altLang="zh-CN" sz="2400" dirty="0" smtClean="0">
                <a:solidFill>
                  <a:srgbClr val="E10C15"/>
                </a:solidFill>
                <a:effectLst>
                  <a:glow rad="228600">
                    <a:schemeClr val="bg1">
                      <a:alpha val="81000"/>
                    </a:schemeClr>
                  </a:glow>
                </a:effectLst>
                <a:cs typeface="+mn-ea"/>
                <a:sym typeface="+mn-lt"/>
              </a:rPr>
              <a:t>20XX</a:t>
            </a:r>
            <a:r>
              <a:rPr lang="zh-CN" altLang="en-US" sz="2400" dirty="0">
                <a:solidFill>
                  <a:srgbClr val="E10C15"/>
                </a:solidFill>
                <a:effectLst>
                  <a:glow rad="228600">
                    <a:schemeClr val="bg1">
                      <a:alpha val="81000"/>
                    </a:schemeClr>
                  </a:glow>
                </a:effectLst>
                <a:cs typeface="+mn-ea"/>
                <a:sym typeface="+mn-lt"/>
              </a:rPr>
              <a:t>年起，将每年</a:t>
            </a:r>
            <a:r>
              <a:rPr lang="en-US" altLang="zh-CN" sz="2400" dirty="0">
                <a:solidFill>
                  <a:srgbClr val="E10C15"/>
                </a:solidFill>
                <a:effectLst>
                  <a:glow rad="228600">
                    <a:schemeClr val="bg1">
                      <a:alpha val="81000"/>
                    </a:schemeClr>
                  </a:glow>
                </a:effectLst>
                <a:cs typeface="+mn-ea"/>
                <a:sym typeface="+mn-lt"/>
              </a:rPr>
              <a:t>12</a:t>
            </a:r>
            <a:r>
              <a:rPr lang="zh-CN" altLang="en-US" sz="2400" dirty="0">
                <a:solidFill>
                  <a:srgbClr val="E10C15"/>
                </a:solidFill>
                <a:effectLst>
                  <a:glow rad="228600">
                    <a:schemeClr val="bg1">
                      <a:alpha val="81000"/>
                    </a:schemeClr>
                  </a:glow>
                </a:effectLst>
                <a:cs typeface="+mn-ea"/>
                <a:sym typeface="+mn-lt"/>
              </a:rPr>
              <a:t>月的第一周（</a:t>
            </a:r>
            <a:r>
              <a:rPr lang="en-US" altLang="zh-CN" sz="2400" dirty="0">
                <a:solidFill>
                  <a:srgbClr val="E10C15"/>
                </a:solidFill>
                <a:effectLst>
                  <a:glow rad="228600">
                    <a:schemeClr val="bg1">
                      <a:alpha val="81000"/>
                    </a:schemeClr>
                  </a:glow>
                </a:effectLst>
                <a:cs typeface="+mn-ea"/>
                <a:sym typeface="+mn-lt"/>
              </a:rPr>
              <a:t>12</a:t>
            </a:r>
            <a:r>
              <a:rPr lang="zh-CN" altLang="en-US" sz="2400" dirty="0">
                <a:solidFill>
                  <a:srgbClr val="E10C15"/>
                </a:solidFill>
                <a:effectLst>
                  <a:glow rad="228600">
                    <a:schemeClr val="bg1">
                      <a:alpha val="81000"/>
                    </a:schemeClr>
                  </a:glow>
                </a:effectLst>
                <a:cs typeface="+mn-ea"/>
                <a:sym typeface="+mn-lt"/>
              </a:rPr>
              <a:t>月</a:t>
            </a:r>
            <a:r>
              <a:rPr lang="en-US" altLang="zh-CN" sz="2400" dirty="0">
                <a:solidFill>
                  <a:srgbClr val="E10C15"/>
                </a:solidFill>
                <a:effectLst>
                  <a:glow rad="228600">
                    <a:schemeClr val="bg1">
                      <a:alpha val="81000"/>
                    </a:schemeClr>
                  </a:glow>
                </a:effectLst>
                <a:cs typeface="+mn-ea"/>
                <a:sym typeface="+mn-lt"/>
              </a:rPr>
              <a:t>1</a:t>
            </a:r>
            <a:r>
              <a:rPr lang="zh-CN" altLang="en-US" sz="2400" dirty="0">
                <a:solidFill>
                  <a:srgbClr val="E10C15"/>
                </a:solidFill>
                <a:effectLst>
                  <a:glow rad="228600">
                    <a:schemeClr val="bg1">
                      <a:alpha val="81000"/>
                    </a:schemeClr>
                  </a:glow>
                </a:effectLst>
                <a:cs typeface="+mn-ea"/>
                <a:sym typeface="+mn-lt"/>
              </a:rPr>
              <a:t>日</a:t>
            </a:r>
            <a:r>
              <a:rPr lang="en-US" altLang="zh-CN" sz="2400" dirty="0">
                <a:solidFill>
                  <a:srgbClr val="E10C15"/>
                </a:solidFill>
                <a:effectLst>
                  <a:glow rad="228600">
                    <a:schemeClr val="bg1">
                      <a:alpha val="81000"/>
                    </a:schemeClr>
                  </a:glow>
                </a:effectLst>
                <a:cs typeface="+mn-ea"/>
                <a:sym typeface="+mn-lt"/>
              </a:rPr>
              <a:t>—7</a:t>
            </a:r>
            <a:r>
              <a:rPr lang="zh-CN" altLang="en-US" sz="2400" dirty="0">
                <a:solidFill>
                  <a:srgbClr val="E10C15"/>
                </a:solidFill>
                <a:effectLst>
                  <a:glow rad="228600">
                    <a:schemeClr val="bg1">
                      <a:alpha val="81000"/>
                    </a:schemeClr>
                  </a:glow>
                </a:effectLst>
                <a:cs typeface="+mn-ea"/>
                <a:sym typeface="+mn-lt"/>
              </a:rPr>
              <a:t>日）作为</a:t>
            </a:r>
            <a:r>
              <a:rPr lang="en-US" altLang="zh-CN" sz="2400" dirty="0">
                <a:solidFill>
                  <a:srgbClr val="E10C15"/>
                </a:solidFill>
                <a:effectLst>
                  <a:glow rad="228600">
                    <a:schemeClr val="bg1">
                      <a:alpha val="81000"/>
                    </a:schemeClr>
                  </a:glow>
                </a:effectLst>
                <a:cs typeface="+mn-ea"/>
                <a:sym typeface="+mn-lt"/>
              </a:rPr>
              <a:t>《</a:t>
            </a:r>
            <a:r>
              <a:rPr lang="zh-CN" altLang="en-US" sz="2400" dirty="0">
                <a:solidFill>
                  <a:srgbClr val="E10C15"/>
                </a:solidFill>
                <a:effectLst>
                  <a:glow rad="228600">
                    <a:schemeClr val="bg1">
                      <a:alpha val="81000"/>
                    </a:schemeClr>
                  </a:glow>
                </a:effectLst>
                <a:cs typeface="+mn-ea"/>
                <a:sym typeface="+mn-lt"/>
              </a:rPr>
              <a:t>安全生产法</a:t>
            </a:r>
            <a:r>
              <a:rPr lang="en-US" altLang="zh-CN" sz="2400" dirty="0">
                <a:solidFill>
                  <a:srgbClr val="E10C15"/>
                </a:solidFill>
                <a:effectLst>
                  <a:glow rad="228600">
                    <a:schemeClr val="bg1">
                      <a:alpha val="81000"/>
                    </a:schemeClr>
                  </a:glow>
                </a:effectLst>
                <a:cs typeface="+mn-ea"/>
                <a:sym typeface="+mn-lt"/>
              </a:rPr>
              <a:t>》</a:t>
            </a:r>
            <a:r>
              <a:rPr lang="zh-CN" altLang="en-US" sz="2400" dirty="0">
                <a:solidFill>
                  <a:srgbClr val="E10C15"/>
                </a:solidFill>
                <a:effectLst>
                  <a:glow rad="228600">
                    <a:schemeClr val="bg1">
                      <a:alpha val="81000"/>
                    </a:schemeClr>
                  </a:glow>
                </a:effectLst>
                <a:cs typeface="+mn-ea"/>
                <a:sym typeface="+mn-lt"/>
              </a:rPr>
              <a:t>宣传周，集中开展宣传活动。</a:t>
            </a:r>
            <a:endParaRPr lang="en-US" altLang="zh-CN" sz="2400" dirty="0">
              <a:solidFill>
                <a:srgbClr val="E10C15"/>
              </a:solidFill>
              <a:effectLst>
                <a:glow rad="228600">
                  <a:schemeClr val="bg1">
                    <a:alpha val="81000"/>
                  </a:schemeClr>
                </a:glow>
              </a:effectLst>
              <a:cs typeface="+mn-ea"/>
              <a:sym typeface="+mn-lt"/>
            </a:endParaRPr>
          </a:p>
          <a:p>
            <a:pPr marL="285750" indent="-285750">
              <a:lnSpc>
                <a:spcPct val="150000"/>
              </a:lnSpc>
              <a:buClr>
                <a:srgbClr val="C00000"/>
              </a:buClr>
              <a:buFont typeface="Wingdings" panose="05000000000000000000" pitchFamily="2" charset="2"/>
              <a:buChar char="n"/>
            </a:pPr>
            <a:endParaRPr lang="en-US" altLang="zh-CN" sz="2400" dirty="0">
              <a:solidFill>
                <a:srgbClr val="E10C15"/>
              </a:solidFill>
              <a:effectLst>
                <a:glow rad="228600">
                  <a:schemeClr val="bg1">
                    <a:alpha val="81000"/>
                  </a:schemeClr>
                </a:glow>
              </a:effectLst>
              <a:cs typeface="+mn-ea"/>
              <a:sym typeface="+mn-lt"/>
            </a:endParaRPr>
          </a:p>
          <a:p>
            <a:pPr marL="285750" indent="-285750">
              <a:lnSpc>
                <a:spcPct val="150000"/>
              </a:lnSpc>
              <a:buClr>
                <a:srgbClr val="C00000"/>
              </a:buClr>
              <a:buFont typeface="Wingdings" panose="05000000000000000000" pitchFamily="2" charset="2"/>
              <a:buChar char="n"/>
            </a:pPr>
            <a:r>
              <a:rPr lang="zh-CN" altLang="en-US" sz="2400" dirty="0">
                <a:solidFill>
                  <a:srgbClr val="E10C15"/>
                </a:solidFill>
                <a:effectLst>
                  <a:glow rad="228600">
                    <a:schemeClr val="bg1">
                      <a:alpha val="81000"/>
                    </a:schemeClr>
                  </a:glow>
                </a:effectLst>
                <a:cs typeface="+mn-ea"/>
                <a:sym typeface="+mn-lt"/>
              </a:rPr>
              <a:t>现就深入组织开展好第一个</a:t>
            </a:r>
            <a:r>
              <a:rPr lang="en-US" altLang="zh-CN" sz="2400" dirty="0">
                <a:solidFill>
                  <a:srgbClr val="E10C15"/>
                </a:solidFill>
                <a:effectLst>
                  <a:glow rad="228600">
                    <a:schemeClr val="bg1">
                      <a:alpha val="81000"/>
                    </a:schemeClr>
                  </a:glow>
                </a:effectLst>
                <a:cs typeface="+mn-ea"/>
                <a:sym typeface="+mn-lt"/>
              </a:rPr>
              <a:t>《</a:t>
            </a:r>
            <a:r>
              <a:rPr lang="zh-CN" altLang="en-US" sz="2400" dirty="0">
                <a:solidFill>
                  <a:srgbClr val="E10C15"/>
                </a:solidFill>
                <a:effectLst>
                  <a:glow rad="228600">
                    <a:schemeClr val="bg1">
                      <a:alpha val="81000"/>
                    </a:schemeClr>
                  </a:glow>
                </a:effectLst>
                <a:cs typeface="+mn-ea"/>
                <a:sym typeface="+mn-lt"/>
              </a:rPr>
              <a:t>安全生产法</a:t>
            </a:r>
            <a:r>
              <a:rPr lang="en-US" altLang="zh-CN" sz="2400" dirty="0">
                <a:solidFill>
                  <a:srgbClr val="E10C15"/>
                </a:solidFill>
                <a:effectLst>
                  <a:glow rad="228600">
                    <a:schemeClr val="bg1">
                      <a:alpha val="81000"/>
                    </a:schemeClr>
                  </a:glow>
                </a:effectLst>
                <a:cs typeface="+mn-ea"/>
                <a:sym typeface="+mn-lt"/>
              </a:rPr>
              <a:t>》</a:t>
            </a:r>
            <a:r>
              <a:rPr lang="zh-CN" altLang="en-US" sz="2400" dirty="0">
                <a:solidFill>
                  <a:srgbClr val="E10C15"/>
                </a:solidFill>
                <a:effectLst>
                  <a:glow rad="228600">
                    <a:schemeClr val="bg1">
                      <a:alpha val="81000"/>
                    </a:schemeClr>
                  </a:glow>
                </a:effectLst>
                <a:cs typeface="+mn-ea"/>
                <a:sym typeface="+mn-lt"/>
              </a:rPr>
              <a:t>宣传周活动有关事项通知如下：</a:t>
            </a:r>
            <a:endParaRPr lang="zh-CN" altLang="en-US" sz="2400" dirty="0">
              <a:solidFill>
                <a:srgbClr val="E10C15"/>
              </a:solidFill>
              <a:effectLst>
                <a:glow rad="228600">
                  <a:schemeClr val="bg1">
                    <a:alpha val="81000"/>
                  </a:schemeClr>
                </a:glow>
              </a:effectLst>
              <a:cs typeface="+mn-ea"/>
              <a:sym typeface="+mn-lt"/>
            </a:endParaRPr>
          </a:p>
        </p:txBody>
      </p:sp>
      <p:pic>
        <p:nvPicPr>
          <p:cNvPr id="4" name="图片 3"/>
          <p:cNvPicPr>
            <a:picLocks noChangeAspect="1"/>
          </p:cNvPicPr>
          <p:nvPr/>
        </p:nvPicPr>
        <p:blipFill>
          <a:blip r:embed="rId1" cstate="screen"/>
          <a:stretch>
            <a:fillRect/>
          </a:stretch>
        </p:blipFill>
        <p:spPr>
          <a:xfrm>
            <a:off x="3313905" y="378745"/>
            <a:ext cx="5564190" cy="1291029"/>
          </a:xfrm>
          <a:prstGeom prst="rect">
            <a:avLst/>
          </a:prstGeom>
        </p:spPr>
      </p:pic>
      <p:sp>
        <p:nvSpPr>
          <p:cNvPr id="5" name="文本框 4"/>
          <p:cNvSpPr txBox="1"/>
          <p:nvPr/>
        </p:nvSpPr>
        <p:spPr>
          <a:xfrm>
            <a:off x="5508142" y="756598"/>
            <a:ext cx="1175715" cy="535322"/>
          </a:xfrm>
          <a:prstGeom prst="rect">
            <a:avLst/>
          </a:prstGeom>
          <a:noFill/>
        </p:spPr>
        <p:txBody>
          <a:bodyPr wrap="none" rtlCol="0">
            <a:spAutoFit/>
          </a:bodyPr>
          <a:lstStyle/>
          <a:p>
            <a:pPr algn="ctr"/>
            <a:r>
              <a:rPr lang="zh-CN" altLang="en-US" sz="3200" b="1" kern="0" dirty="0">
                <a:solidFill>
                  <a:schemeClr val="bg1"/>
                </a:solidFill>
                <a:cs typeface="+mn-ea"/>
                <a:sym typeface="+mn-lt"/>
              </a:rPr>
              <a:t>前   言</a:t>
            </a:r>
            <a:endParaRPr lang="zh-CN" altLang="en-US" sz="3200" b="1" kern="0" dirty="0">
              <a:solidFill>
                <a:schemeClr val="bg1"/>
              </a:solidFill>
              <a:cs typeface="+mn-ea"/>
              <a:sym typeface="+mn-lt"/>
            </a:endParaRPr>
          </a:p>
        </p:txBody>
      </p:sp>
      <p:sp>
        <p:nvSpPr>
          <p:cNvPr id="3" name="文本框 2"/>
          <p:cNvSpPr txBox="1"/>
          <p:nvPr/>
        </p:nvSpPr>
        <p:spPr>
          <a:xfrm>
            <a:off x="1908699" y="2012352"/>
            <a:ext cx="1615736" cy="253916"/>
          </a:xfrm>
          <a:prstGeom prst="rect">
            <a:avLst/>
          </a:prstGeom>
          <a:noFill/>
        </p:spPr>
        <p:txBody>
          <a:bodyPr wrap="square" rtlCol="0">
            <a:spAutoFit/>
          </a:bodyPr>
          <a:lstStyle/>
          <a:p>
            <a:r>
              <a:rPr lang="en-US" altLang="zh-CN" sz="1000" dirty="0">
                <a:solidFill>
                  <a:srgbClr val="FFFDFD"/>
                </a:solidFill>
              </a:rPr>
              <a:t>https://www.ypppt.com/</a:t>
            </a:r>
            <a:endParaRPr lang="zh-CN" altLang="en-US" sz="1000" dirty="0">
              <a:solidFill>
                <a:srgbClr val="FFFDFD"/>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88235" y="761554"/>
            <a:ext cx="11615530" cy="5866912"/>
          </a:xfrm>
          <a:prstGeom prst="rect">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6" name="图片 5"/>
          <p:cNvPicPr>
            <a:picLocks noChangeAspect="1"/>
          </p:cNvPicPr>
          <p:nvPr/>
        </p:nvPicPr>
        <p:blipFill>
          <a:blip r:embed="rId1" cstate="screen"/>
          <a:stretch>
            <a:fillRect/>
          </a:stretch>
        </p:blipFill>
        <p:spPr>
          <a:xfrm>
            <a:off x="10712405" y="146265"/>
            <a:ext cx="1845866" cy="1230577"/>
          </a:xfrm>
          <a:prstGeom prst="rect">
            <a:avLst/>
          </a:prstGeom>
        </p:spPr>
      </p:pic>
      <p:pic>
        <p:nvPicPr>
          <p:cNvPr id="2" name="图片 1"/>
          <p:cNvPicPr>
            <a:picLocks noChangeAspect="1"/>
          </p:cNvPicPr>
          <p:nvPr/>
        </p:nvPicPr>
        <p:blipFill>
          <a:blip r:embed="rId2"/>
          <a:stretch>
            <a:fillRect/>
          </a:stretch>
        </p:blipFill>
        <p:spPr>
          <a:xfrm>
            <a:off x="867949" y="1445771"/>
            <a:ext cx="10456101" cy="4691840"/>
          </a:xfrm>
          <a:prstGeom prst="rect">
            <a:avLst/>
          </a:prstGeom>
        </p:spPr>
      </p:pic>
      <p:sp>
        <p:nvSpPr>
          <p:cNvPr id="4" name="标题 1"/>
          <p:cNvSpPr txBox="1"/>
          <p:nvPr/>
        </p:nvSpPr>
        <p:spPr>
          <a:xfrm>
            <a:off x="288235" y="189988"/>
            <a:ext cx="6341165" cy="780879"/>
          </a:xfrm>
          <a:prstGeom prst="rect">
            <a:avLst/>
          </a:prstGeom>
        </p:spPr>
        <p:txBody>
          <a:bodyPr>
            <a:noAutofit/>
          </a:bodyPr>
          <a:lstStyle>
            <a:lvl1pPr algn="l" defTabSz="1219200" rtl="0" eaLnBrk="1" latinLnBrk="0" hangingPunct="1">
              <a:spcBef>
                <a:spcPct val="0"/>
              </a:spcBef>
              <a:buNone/>
              <a:defRPr sz="2000" b="1" kern="1200">
                <a:blipFill dpi="0" rotWithShape="1">
                  <a:blip r:embed="rId3">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r>
              <a:rPr lang="zh-CN" altLang="en-US" sz="2400" dirty="0"/>
              <a:t>安全生产小常识</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25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88235" y="761554"/>
            <a:ext cx="11615530" cy="5866912"/>
          </a:xfrm>
          <a:prstGeom prst="rect">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6" name="图片 5"/>
          <p:cNvPicPr>
            <a:picLocks noChangeAspect="1"/>
          </p:cNvPicPr>
          <p:nvPr/>
        </p:nvPicPr>
        <p:blipFill>
          <a:blip r:embed="rId1" cstate="screen"/>
          <a:stretch>
            <a:fillRect/>
          </a:stretch>
        </p:blipFill>
        <p:spPr>
          <a:xfrm>
            <a:off x="10712405" y="146265"/>
            <a:ext cx="1845866" cy="1230577"/>
          </a:xfrm>
          <a:prstGeom prst="rect">
            <a:avLst/>
          </a:prstGeom>
        </p:spPr>
      </p:pic>
      <p:pic>
        <p:nvPicPr>
          <p:cNvPr id="2" name="图片 1"/>
          <p:cNvPicPr>
            <a:picLocks noChangeAspect="1"/>
          </p:cNvPicPr>
          <p:nvPr/>
        </p:nvPicPr>
        <p:blipFill>
          <a:blip r:embed="rId2"/>
          <a:stretch>
            <a:fillRect/>
          </a:stretch>
        </p:blipFill>
        <p:spPr>
          <a:xfrm>
            <a:off x="527381" y="1508787"/>
            <a:ext cx="10724323" cy="4819157"/>
          </a:xfrm>
          <a:prstGeom prst="rect">
            <a:avLst/>
          </a:prstGeom>
        </p:spPr>
      </p:pic>
      <p:sp>
        <p:nvSpPr>
          <p:cNvPr id="4" name="标题 1"/>
          <p:cNvSpPr txBox="1"/>
          <p:nvPr/>
        </p:nvSpPr>
        <p:spPr>
          <a:xfrm>
            <a:off x="288235" y="189988"/>
            <a:ext cx="6341165" cy="780879"/>
          </a:xfrm>
          <a:prstGeom prst="rect">
            <a:avLst/>
          </a:prstGeom>
        </p:spPr>
        <p:txBody>
          <a:bodyPr>
            <a:noAutofit/>
          </a:bodyPr>
          <a:lstStyle>
            <a:lvl1pPr algn="l" defTabSz="1219200" rtl="0" eaLnBrk="1" latinLnBrk="0" hangingPunct="1">
              <a:spcBef>
                <a:spcPct val="0"/>
              </a:spcBef>
              <a:buNone/>
              <a:defRPr sz="2000" b="1" kern="1200">
                <a:blipFill dpi="0" rotWithShape="1">
                  <a:blip r:embed="rId3">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r>
              <a:rPr lang="zh-CN" altLang="en-US" sz="2400" dirty="0"/>
              <a:t>安全生产小常识</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25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88235" y="761554"/>
            <a:ext cx="11615530" cy="5866912"/>
          </a:xfrm>
          <a:prstGeom prst="rect">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6" name="图片 5"/>
          <p:cNvPicPr>
            <a:picLocks noChangeAspect="1"/>
          </p:cNvPicPr>
          <p:nvPr/>
        </p:nvPicPr>
        <p:blipFill>
          <a:blip r:embed="rId1" cstate="screen"/>
          <a:stretch>
            <a:fillRect/>
          </a:stretch>
        </p:blipFill>
        <p:spPr>
          <a:xfrm>
            <a:off x="10712405" y="146265"/>
            <a:ext cx="1845866" cy="1230577"/>
          </a:xfrm>
          <a:prstGeom prst="rect">
            <a:avLst/>
          </a:prstGeom>
        </p:spPr>
      </p:pic>
      <p:pic>
        <p:nvPicPr>
          <p:cNvPr id="2" name="图片 1"/>
          <p:cNvPicPr>
            <a:picLocks noChangeAspect="1"/>
          </p:cNvPicPr>
          <p:nvPr/>
        </p:nvPicPr>
        <p:blipFill>
          <a:blip r:embed="rId2"/>
          <a:stretch>
            <a:fillRect/>
          </a:stretch>
        </p:blipFill>
        <p:spPr>
          <a:xfrm>
            <a:off x="719403" y="1534539"/>
            <a:ext cx="10561173" cy="4737408"/>
          </a:xfrm>
          <a:prstGeom prst="rect">
            <a:avLst/>
          </a:prstGeom>
        </p:spPr>
      </p:pic>
      <p:sp>
        <p:nvSpPr>
          <p:cNvPr id="4" name="标题 1"/>
          <p:cNvSpPr txBox="1"/>
          <p:nvPr/>
        </p:nvSpPr>
        <p:spPr>
          <a:xfrm>
            <a:off x="288235" y="189988"/>
            <a:ext cx="6341165" cy="780879"/>
          </a:xfrm>
          <a:prstGeom prst="rect">
            <a:avLst/>
          </a:prstGeom>
        </p:spPr>
        <p:txBody>
          <a:bodyPr>
            <a:noAutofit/>
          </a:bodyPr>
          <a:lstStyle>
            <a:lvl1pPr algn="l" defTabSz="1219200" rtl="0" eaLnBrk="1" latinLnBrk="0" hangingPunct="1">
              <a:spcBef>
                <a:spcPct val="0"/>
              </a:spcBef>
              <a:buNone/>
              <a:defRPr sz="2000" b="1" kern="1200">
                <a:blipFill dpi="0" rotWithShape="1">
                  <a:blip r:embed="rId3">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r>
              <a:rPr lang="zh-CN" altLang="en-US" sz="2400" dirty="0"/>
              <a:t>安全生产小常识</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25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88235" y="761554"/>
            <a:ext cx="11615530" cy="5866912"/>
          </a:xfrm>
          <a:prstGeom prst="rect">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6" name="图片 5"/>
          <p:cNvPicPr>
            <a:picLocks noChangeAspect="1"/>
          </p:cNvPicPr>
          <p:nvPr/>
        </p:nvPicPr>
        <p:blipFill>
          <a:blip r:embed="rId1" cstate="screen"/>
          <a:stretch>
            <a:fillRect/>
          </a:stretch>
        </p:blipFill>
        <p:spPr>
          <a:xfrm>
            <a:off x="10712405" y="146265"/>
            <a:ext cx="1845866" cy="1230577"/>
          </a:xfrm>
          <a:prstGeom prst="rect">
            <a:avLst/>
          </a:prstGeom>
        </p:spPr>
      </p:pic>
      <p:pic>
        <p:nvPicPr>
          <p:cNvPr id="2" name="图片 1"/>
          <p:cNvPicPr>
            <a:picLocks noChangeAspect="1"/>
          </p:cNvPicPr>
          <p:nvPr/>
        </p:nvPicPr>
        <p:blipFill>
          <a:blip r:embed="rId2"/>
          <a:stretch>
            <a:fillRect/>
          </a:stretch>
        </p:blipFill>
        <p:spPr>
          <a:xfrm>
            <a:off x="431372" y="1508787"/>
            <a:ext cx="10807633" cy="4855437"/>
          </a:xfrm>
          <a:prstGeom prst="rect">
            <a:avLst/>
          </a:prstGeom>
        </p:spPr>
      </p:pic>
      <p:sp>
        <p:nvSpPr>
          <p:cNvPr id="4" name="标题 1"/>
          <p:cNvSpPr txBox="1"/>
          <p:nvPr/>
        </p:nvSpPr>
        <p:spPr>
          <a:xfrm>
            <a:off x="288235" y="189988"/>
            <a:ext cx="6341165" cy="780879"/>
          </a:xfrm>
          <a:prstGeom prst="rect">
            <a:avLst/>
          </a:prstGeom>
        </p:spPr>
        <p:txBody>
          <a:bodyPr>
            <a:noAutofit/>
          </a:bodyPr>
          <a:lstStyle>
            <a:lvl1pPr algn="l" defTabSz="1219200" rtl="0" eaLnBrk="1" latinLnBrk="0" hangingPunct="1">
              <a:spcBef>
                <a:spcPct val="0"/>
              </a:spcBef>
              <a:buNone/>
              <a:defRPr sz="2000" b="1" kern="1200">
                <a:blipFill dpi="0" rotWithShape="1">
                  <a:blip r:embed="rId3">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r>
              <a:rPr lang="zh-CN" altLang="en-US" sz="2400" dirty="0"/>
              <a:t>安全生产小常识</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25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88235" y="761554"/>
            <a:ext cx="11615530" cy="5866912"/>
          </a:xfrm>
          <a:prstGeom prst="rect">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6" name="图片 5"/>
          <p:cNvPicPr>
            <a:picLocks noChangeAspect="1"/>
          </p:cNvPicPr>
          <p:nvPr/>
        </p:nvPicPr>
        <p:blipFill>
          <a:blip r:embed="rId1" cstate="screen"/>
          <a:stretch>
            <a:fillRect/>
          </a:stretch>
        </p:blipFill>
        <p:spPr>
          <a:xfrm>
            <a:off x="10712405" y="146265"/>
            <a:ext cx="1845866" cy="1230577"/>
          </a:xfrm>
          <a:prstGeom prst="rect">
            <a:avLst/>
          </a:prstGeom>
        </p:spPr>
      </p:pic>
      <p:pic>
        <p:nvPicPr>
          <p:cNvPr id="2" name="图片 1"/>
          <p:cNvPicPr>
            <a:picLocks noChangeAspect="1"/>
          </p:cNvPicPr>
          <p:nvPr/>
        </p:nvPicPr>
        <p:blipFill>
          <a:blip r:embed="rId2"/>
          <a:stretch>
            <a:fillRect/>
          </a:stretch>
        </p:blipFill>
        <p:spPr>
          <a:xfrm>
            <a:off x="815414" y="1604798"/>
            <a:ext cx="10538652" cy="4664103"/>
          </a:xfrm>
          <a:prstGeom prst="rect">
            <a:avLst/>
          </a:prstGeom>
        </p:spPr>
      </p:pic>
      <p:sp>
        <p:nvSpPr>
          <p:cNvPr id="4" name="标题 1"/>
          <p:cNvSpPr txBox="1"/>
          <p:nvPr/>
        </p:nvSpPr>
        <p:spPr>
          <a:xfrm>
            <a:off x="288235" y="189988"/>
            <a:ext cx="6341165" cy="780879"/>
          </a:xfrm>
          <a:prstGeom prst="rect">
            <a:avLst/>
          </a:prstGeom>
        </p:spPr>
        <p:txBody>
          <a:bodyPr>
            <a:noAutofit/>
          </a:bodyPr>
          <a:lstStyle>
            <a:lvl1pPr algn="l" defTabSz="1219200" rtl="0" eaLnBrk="1" latinLnBrk="0" hangingPunct="1">
              <a:spcBef>
                <a:spcPct val="0"/>
              </a:spcBef>
              <a:buNone/>
              <a:defRPr sz="2000" b="1" kern="1200">
                <a:blipFill dpi="0" rotWithShape="1">
                  <a:blip r:embed="rId3">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r>
              <a:rPr lang="zh-CN" altLang="en-US" sz="2400" dirty="0"/>
              <a:t>安全生产小常识</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25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88235" y="761554"/>
            <a:ext cx="11615530" cy="5866912"/>
          </a:xfrm>
          <a:prstGeom prst="rect">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8" name="图片 7"/>
          <p:cNvPicPr>
            <a:picLocks noChangeAspect="1"/>
          </p:cNvPicPr>
          <p:nvPr/>
        </p:nvPicPr>
        <p:blipFill>
          <a:blip r:embed="rId1" cstate="screen"/>
          <a:stretch>
            <a:fillRect/>
          </a:stretch>
        </p:blipFill>
        <p:spPr>
          <a:xfrm>
            <a:off x="10712405" y="146265"/>
            <a:ext cx="1845866" cy="1230577"/>
          </a:xfrm>
          <a:prstGeom prst="rect">
            <a:avLst/>
          </a:prstGeom>
        </p:spPr>
      </p:pic>
      <p:pic>
        <p:nvPicPr>
          <p:cNvPr id="47" name="图片 46"/>
          <p:cNvPicPr>
            <a:picLocks noChangeAspect="1"/>
          </p:cNvPicPr>
          <p:nvPr/>
        </p:nvPicPr>
        <p:blipFill>
          <a:blip r:embed="rId2" cstate="screen"/>
          <a:stretch>
            <a:fillRect/>
          </a:stretch>
        </p:blipFill>
        <p:spPr>
          <a:xfrm>
            <a:off x="719403" y="2623935"/>
            <a:ext cx="10705867" cy="3389688"/>
          </a:xfrm>
          <a:prstGeom prst="rect">
            <a:avLst/>
          </a:prstGeom>
        </p:spPr>
      </p:pic>
      <p:sp>
        <p:nvSpPr>
          <p:cNvPr id="5" name="标题 1"/>
          <p:cNvSpPr txBox="1"/>
          <p:nvPr/>
        </p:nvSpPr>
        <p:spPr>
          <a:xfrm>
            <a:off x="288235" y="189988"/>
            <a:ext cx="6341165" cy="780879"/>
          </a:xfrm>
          <a:prstGeom prst="rect">
            <a:avLst/>
          </a:prstGeom>
        </p:spPr>
        <p:txBody>
          <a:bodyPr>
            <a:noAutofit/>
          </a:bodyPr>
          <a:lstStyle>
            <a:lvl1pPr algn="l" defTabSz="1219200" rtl="0" eaLnBrk="1" latinLnBrk="0" hangingPunct="1">
              <a:spcBef>
                <a:spcPct val="0"/>
              </a:spcBef>
              <a:buNone/>
              <a:defRPr sz="2000" b="1" kern="1200">
                <a:blipFill dpi="0" rotWithShape="1">
                  <a:blip r:embed="rId3">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r>
              <a:rPr lang="zh-CN" altLang="en-US" sz="2400" dirty="0"/>
              <a:t>安全生产小常识</a:t>
            </a:r>
            <a:endParaRPr lang="zh-CN" altLang="en-US" sz="2400" dirty="0"/>
          </a:p>
        </p:txBody>
      </p:sp>
      <p:sp>
        <p:nvSpPr>
          <p:cNvPr id="6" name="文本框 5"/>
          <p:cNvSpPr txBox="1"/>
          <p:nvPr/>
        </p:nvSpPr>
        <p:spPr>
          <a:xfrm>
            <a:off x="3458817" y="1276806"/>
            <a:ext cx="5456942" cy="666786"/>
          </a:xfrm>
          <a:prstGeom prst="rect">
            <a:avLst/>
          </a:prstGeom>
          <a:noFill/>
          <a:ln w="12700">
            <a:solidFill>
              <a:schemeClr val="accent1"/>
            </a:solidFill>
          </a:ln>
        </p:spPr>
        <p:txBody>
          <a:bodyPr wrap="none" rtlCol="0">
            <a:spAutoFit/>
          </a:bodyPr>
          <a:lstStyle/>
          <a:p>
            <a:pPr algn="ctr"/>
            <a:r>
              <a:rPr lang="zh-CN" altLang="en-US" sz="3735" b="1" dirty="0">
                <a:ln w="0"/>
                <a:solidFill>
                  <a:schemeClr val="accent1"/>
                </a:solidFill>
                <a:effectLst>
                  <a:outerShdw blurRad="38100" dist="25400" dir="5400000" algn="ctr" rotWithShape="0">
                    <a:srgbClr val="6E747A">
                      <a:alpha val="43000"/>
                    </a:srgbClr>
                  </a:outerShdw>
                </a:effectLst>
              </a:rPr>
              <a:t>杜绝常见习惯性违章行为</a:t>
            </a:r>
            <a:endParaRPr lang="zh-CN" altLang="en-US" sz="3735" b="1" dirty="0">
              <a:ln w="0"/>
              <a:solidFill>
                <a:schemeClr val="accent1"/>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88235" y="761554"/>
            <a:ext cx="11615530" cy="5866912"/>
          </a:xfrm>
          <a:prstGeom prst="rect">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 name="图片 6"/>
          <p:cNvPicPr>
            <a:picLocks noChangeAspect="1"/>
          </p:cNvPicPr>
          <p:nvPr/>
        </p:nvPicPr>
        <p:blipFill>
          <a:blip r:embed="rId1" cstate="screen"/>
          <a:stretch>
            <a:fillRect/>
          </a:stretch>
        </p:blipFill>
        <p:spPr>
          <a:xfrm>
            <a:off x="10712405" y="146265"/>
            <a:ext cx="1845866" cy="1230577"/>
          </a:xfrm>
          <a:prstGeom prst="rect">
            <a:avLst/>
          </a:prstGeom>
        </p:spPr>
      </p:pic>
      <p:sp>
        <p:nvSpPr>
          <p:cNvPr id="2" name="文本框 1"/>
          <p:cNvSpPr txBox="1"/>
          <p:nvPr/>
        </p:nvSpPr>
        <p:spPr>
          <a:xfrm>
            <a:off x="3458817" y="1276806"/>
            <a:ext cx="5456942" cy="666786"/>
          </a:xfrm>
          <a:prstGeom prst="rect">
            <a:avLst/>
          </a:prstGeom>
          <a:noFill/>
          <a:ln w="12700">
            <a:solidFill>
              <a:schemeClr val="accent1"/>
            </a:solidFill>
          </a:ln>
        </p:spPr>
        <p:txBody>
          <a:bodyPr wrap="none" rtlCol="0">
            <a:spAutoFit/>
          </a:bodyPr>
          <a:lstStyle/>
          <a:p>
            <a:pPr algn="ctr"/>
            <a:r>
              <a:rPr lang="zh-CN" altLang="en-US" sz="3735" b="1" dirty="0">
                <a:ln w="0"/>
                <a:solidFill>
                  <a:schemeClr val="accent1"/>
                </a:solidFill>
                <a:effectLst>
                  <a:outerShdw blurRad="38100" dist="25400" dir="5400000" algn="ctr" rotWithShape="0">
                    <a:srgbClr val="6E747A">
                      <a:alpha val="43000"/>
                    </a:srgbClr>
                  </a:outerShdw>
                </a:effectLst>
              </a:rPr>
              <a:t>杜绝常见习惯性违章行为</a:t>
            </a:r>
            <a:endParaRPr lang="zh-CN" altLang="en-US" sz="3735" b="1" dirty="0">
              <a:ln w="0"/>
              <a:solidFill>
                <a:schemeClr val="accent1"/>
              </a:solidFill>
              <a:effectLst>
                <a:outerShdw blurRad="38100" dist="25400" dir="5400000" algn="ctr" rotWithShape="0">
                  <a:srgbClr val="6E747A">
                    <a:alpha val="43000"/>
                  </a:srgbClr>
                </a:outerShdw>
              </a:effectLst>
            </a:endParaRPr>
          </a:p>
        </p:txBody>
      </p:sp>
      <p:pic>
        <p:nvPicPr>
          <p:cNvPr id="47" name="图片 46"/>
          <p:cNvPicPr>
            <a:picLocks noChangeAspect="1"/>
          </p:cNvPicPr>
          <p:nvPr/>
        </p:nvPicPr>
        <p:blipFill>
          <a:blip r:embed="rId2"/>
          <a:stretch>
            <a:fillRect/>
          </a:stretch>
        </p:blipFill>
        <p:spPr>
          <a:xfrm>
            <a:off x="768217" y="2623935"/>
            <a:ext cx="10608239" cy="3389688"/>
          </a:xfrm>
          <a:prstGeom prst="rect">
            <a:avLst/>
          </a:prstGeom>
        </p:spPr>
      </p:pic>
      <p:sp>
        <p:nvSpPr>
          <p:cNvPr id="5" name="标题 1"/>
          <p:cNvSpPr txBox="1"/>
          <p:nvPr/>
        </p:nvSpPr>
        <p:spPr>
          <a:xfrm>
            <a:off x="288235" y="189988"/>
            <a:ext cx="6341165" cy="780879"/>
          </a:xfrm>
          <a:prstGeom prst="rect">
            <a:avLst/>
          </a:prstGeom>
        </p:spPr>
        <p:txBody>
          <a:bodyPr>
            <a:noAutofit/>
          </a:bodyPr>
          <a:lstStyle>
            <a:lvl1pPr algn="l" defTabSz="1219200" rtl="0" eaLnBrk="1" latinLnBrk="0" hangingPunct="1">
              <a:spcBef>
                <a:spcPct val="0"/>
              </a:spcBef>
              <a:buNone/>
              <a:defRPr sz="2000" b="1" kern="1200">
                <a:blipFill dpi="0" rotWithShape="1">
                  <a:blip r:embed="rId3">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r>
              <a:rPr lang="zh-CN" altLang="en-US" sz="2400" dirty="0"/>
              <a:t>安全生产小常识</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88235" y="761554"/>
            <a:ext cx="11615530" cy="5866912"/>
          </a:xfrm>
          <a:prstGeom prst="rect">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8" name="图片 7"/>
          <p:cNvPicPr>
            <a:picLocks noChangeAspect="1"/>
          </p:cNvPicPr>
          <p:nvPr/>
        </p:nvPicPr>
        <p:blipFill>
          <a:blip r:embed="rId1" cstate="screen"/>
          <a:stretch>
            <a:fillRect/>
          </a:stretch>
        </p:blipFill>
        <p:spPr>
          <a:xfrm>
            <a:off x="10712405" y="146265"/>
            <a:ext cx="1845866" cy="1230577"/>
          </a:xfrm>
          <a:prstGeom prst="rect">
            <a:avLst/>
          </a:prstGeom>
        </p:spPr>
      </p:pic>
      <p:pic>
        <p:nvPicPr>
          <p:cNvPr id="47" name="图片 46"/>
          <p:cNvPicPr>
            <a:picLocks noChangeAspect="1"/>
          </p:cNvPicPr>
          <p:nvPr/>
        </p:nvPicPr>
        <p:blipFill>
          <a:blip r:embed="rId2"/>
          <a:stretch>
            <a:fillRect/>
          </a:stretch>
        </p:blipFill>
        <p:spPr>
          <a:xfrm>
            <a:off x="768217" y="2737427"/>
            <a:ext cx="10608239" cy="3162704"/>
          </a:xfrm>
          <a:prstGeom prst="rect">
            <a:avLst/>
          </a:prstGeom>
        </p:spPr>
      </p:pic>
      <p:sp>
        <p:nvSpPr>
          <p:cNvPr id="5" name="标题 1"/>
          <p:cNvSpPr txBox="1"/>
          <p:nvPr/>
        </p:nvSpPr>
        <p:spPr>
          <a:xfrm>
            <a:off x="288235" y="189988"/>
            <a:ext cx="6341165" cy="780879"/>
          </a:xfrm>
          <a:prstGeom prst="rect">
            <a:avLst/>
          </a:prstGeom>
        </p:spPr>
        <p:txBody>
          <a:bodyPr>
            <a:noAutofit/>
          </a:bodyPr>
          <a:lstStyle>
            <a:lvl1pPr algn="l" defTabSz="1219200" rtl="0" eaLnBrk="1" latinLnBrk="0" hangingPunct="1">
              <a:spcBef>
                <a:spcPct val="0"/>
              </a:spcBef>
              <a:buNone/>
              <a:defRPr sz="2000" b="1" kern="1200">
                <a:blipFill dpi="0" rotWithShape="1">
                  <a:blip r:embed="rId3">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r>
              <a:rPr lang="zh-CN" altLang="en-US" sz="2400" dirty="0"/>
              <a:t>安全生产小常识</a:t>
            </a:r>
            <a:endParaRPr lang="zh-CN" altLang="en-US" sz="2400" dirty="0"/>
          </a:p>
        </p:txBody>
      </p:sp>
      <p:sp>
        <p:nvSpPr>
          <p:cNvPr id="6" name="文本框 5"/>
          <p:cNvSpPr txBox="1"/>
          <p:nvPr/>
        </p:nvSpPr>
        <p:spPr>
          <a:xfrm>
            <a:off x="3458817" y="1276806"/>
            <a:ext cx="5456942" cy="666786"/>
          </a:xfrm>
          <a:prstGeom prst="rect">
            <a:avLst/>
          </a:prstGeom>
          <a:noFill/>
          <a:ln w="12700">
            <a:solidFill>
              <a:schemeClr val="accent1"/>
            </a:solidFill>
          </a:ln>
        </p:spPr>
        <p:txBody>
          <a:bodyPr wrap="none" rtlCol="0">
            <a:spAutoFit/>
          </a:bodyPr>
          <a:lstStyle/>
          <a:p>
            <a:pPr algn="ctr"/>
            <a:r>
              <a:rPr lang="zh-CN" altLang="en-US" sz="3735" b="1" dirty="0">
                <a:ln w="0"/>
                <a:solidFill>
                  <a:schemeClr val="accent1"/>
                </a:solidFill>
                <a:effectLst>
                  <a:outerShdw blurRad="38100" dist="25400" dir="5400000" algn="ctr" rotWithShape="0">
                    <a:srgbClr val="6E747A">
                      <a:alpha val="43000"/>
                    </a:srgbClr>
                  </a:outerShdw>
                </a:effectLst>
              </a:rPr>
              <a:t>杜绝常见习惯性违章行为</a:t>
            </a:r>
            <a:endParaRPr lang="zh-CN" altLang="en-US" sz="3735" b="1" dirty="0">
              <a:ln w="0"/>
              <a:solidFill>
                <a:schemeClr val="accent1"/>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639616" y="3889444"/>
            <a:ext cx="6912768" cy="461665"/>
          </a:xfrm>
          <a:prstGeom prst="rect">
            <a:avLst/>
          </a:prstGeom>
          <a:noFill/>
        </p:spPr>
        <p:txBody>
          <a:bodyPr wrap="square" rtlCol="0">
            <a:spAutoFit/>
          </a:bodyPr>
          <a:lstStyle/>
          <a:p>
            <a:pPr algn="ctr" defTabSz="1219200"/>
            <a:r>
              <a:rPr lang="en-US" altLang="zh-CN" sz="2400" b="1" dirty="0">
                <a:solidFill>
                  <a:srgbClr val="F92511"/>
                </a:solidFill>
                <a:effectLst>
                  <a:outerShdw blurRad="50800" dist="38100" dir="5400000" algn="t" rotWithShape="0">
                    <a:prstClr val="black">
                      <a:alpha val="40000"/>
                    </a:prstClr>
                  </a:outerShdw>
                </a:effectLst>
                <a:latin typeface="方正兰亭超细黑简体" panose="02000000000000000000" pitchFamily="2" charset="-122"/>
                <a:ea typeface="方正兰亭超细黑简体" panose="02000000000000000000" pitchFamily="2" charset="-122"/>
              </a:rPr>
              <a:t>[Thank  you  for  listening</a:t>
            </a:r>
            <a:r>
              <a:rPr lang="zh-CN" altLang="en-US" sz="2400" b="1" dirty="0">
                <a:solidFill>
                  <a:srgbClr val="F92511"/>
                </a:solidFill>
                <a:effectLst>
                  <a:outerShdw blurRad="50800" dist="38100" dir="5400000" algn="t" rotWithShape="0">
                    <a:prstClr val="black">
                      <a:alpha val="40000"/>
                    </a:prstClr>
                  </a:outerShdw>
                </a:effectLst>
                <a:latin typeface="方正兰亭超细黑简体" panose="02000000000000000000" pitchFamily="2" charset="-122"/>
                <a:ea typeface="方正兰亭超细黑简体" panose="02000000000000000000" pitchFamily="2" charset="-122"/>
              </a:rPr>
              <a:t>！</a:t>
            </a:r>
            <a:r>
              <a:rPr lang="en-US" altLang="zh-CN" sz="2400" b="1" dirty="0">
                <a:solidFill>
                  <a:srgbClr val="F92511"/>
                </a:solidFill>
                <a:effectLst>
                  <a:outerShdw blurRad="50800" dist="38100" dir="5400000" algn="t" rotWithShape="0">
                    <a:prstClr val="black">
                      <a:alpha val="40000"/>
                    </a:prstClr>
                  </a:outerShdw>
                </a:effectLst>
                <a:latin typeface="方正兰亭超细黑简体" panose="02000000000000000000" pitchFamily="2" charset="-122"/>
                <a:ea typeface="方正兰亭超细黑简体" panose="02000000000000000000" pitchFamily="2" charset="-122"/>
              </a:rPr>
              <a:t>]</a:t>
            </a:r>
            <a:endParaRPr lang="zh-CN" altLang="en-US" sz="2400" b="1" dirty="0">
              <a:solidFill>
                <a:srgbClr val="F92511"/>
              </a:solidFill>
              <a:effectLst>
                <a:outerShdw blurRad="50800" dist="38100" dir="5400000" algn="t" rotWithShape="0">
                  <a:prstClr val="black">
                    <a:alpha val="40000"/>
                  </a:prstClr>
                </a:outerShdw>
              </a:effectLst>
              <a:latin typeface="方正兰亭超细黑简体" panose="02000000000000000000" pitchFamily="2" charset="-122"/>
              <a:ea typeface="方正兰亭超细黑简体" panose="02000000000000000000" pitchFamily="2" charset="-122"/>
            </a:endParaRPr>
          </a:p>
        </p:txBody>
      </p:sp>
      <p:pic>
        <p:nvPicPr>
          <p:cNvPr id="7" name="图片 6"/>
          <p:cNvPicPr>
            <a:picLocks noChangeAspect="1"/>
          </p:cNvPicPr>
          <p:nvPr/>
        </p:nvPicPr>
        <p:blipFill>
          <a:blip r:embed="rId1"/>
          <a:stretch>
            <a:fillRect/>
          </a:stretch>
        </p:blipFill>
        <p:spPr>
          <a:xfrm>
            <a:off x="815413" y="4656250"/>
            <a:ext cx="3083289" cy="2055525"/>
          </a:xfrm>
          <a:prstGeom prst="rect">
            <a:avLst/>
          </a:prstGeom>
        </p:spPr>
      </p:pic>
      <p:sp>
        <p:nvSpPr>
          <p:cNvPr id="9" name="标题 1"/>
          <p:cNvSpPr txBox="1"/>
          <p:nvPr/>
        </p:nvSpPr>
        <p:spPr>
          <a:xfrm>
            <a:off x="758283" y="2596632"/>
            <a:ext cx="11145078" cy="1077217"/>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algn="ctr"/>
            <a:r>
              <a:rPr lang="zh-CN" altLang="en-US" sz="7200" dirty="0"/>
              <a:t>感谢聆听！</a:t>
            </a:r>
            <a:endParaRPr lang="zh-CN" altLang="en-US" sz="7200" dirty="0"/>
          </a:p>
        </p:txBody>
      </p:sp>
      <p:sp>
        <p:nvSpPr>
          <p:cNvPr id="10" name="文本框 9"/>
          <p:cNvSpPr txBox="1"/>
          <p:nvPr/>
        </p:nvSpPr>
        <p:spPr>
          <a:xfrm>
            <a:off x="2639616" y="4438618"/>
            <a:ext cx="6912768" cy="461665"/>
          </a:xfrm>
          <a:prstGeom prst="rect">
            <a:avLst/>
          </a:prstGeom>
          <a:noFill/>
        </p:spPr>
        <p:txBody>
          <a:bodyPr wrap="square" rtlCol="0">
            <a:spAutoFit/>
          </a:bodyPr>
          <a:lstStyle/>
          <a:p>
            <a:pPr algn="ctr" defTabSz="1219200"/>
            <a:r>
              <a:rPr lang="en-US" altLang="zh-CN" sz="2400" b="1" dirty="0" smtClean="0">
                <a:solidFill>
                  <a:srgbClr val="F92511"/>
                </a:solidFill>
                <a:effectLst>
                  <a:outerShdw blurRad="50800" dist="38100" dir="5400000" algn="t" rotWithShape="0">
                    <a:prstClr val="black">
                      <a:alpha val="40000"/>
                    </a:prstClr>
                  </a:outerShdw>
                </a:effectLst>
                <a:latin typeface="方正兰亭超细黑简体" panose="02000000000000000000" pitchFamily="2" charset="-122"/>
                <a:ea typeface="方正兰亭超细黑简体" panose="02000000000000000000" pitchFamily="2" charset="-122"/>
              </a:rPr>
              <a:t>20XX</a:t>
            </a:r>
            <a:r>
              <a:rPr lang="zh-CN" altLang="en-US" sz="2400" b="1" dirty="0">
                <a:solidFill>
                  <a:srgbClr val="F92511"/>
                </a:solidFill>
                <a:effectLst>
                  <a:outerShdw blurRad="50800" dist="38100" dir="5400000" algn="t" rotWithShape="0">
                    <a:prstClr val="black">
                      <a:alpha val="40000"/>
                    </a:prstClr>
                  </a:outerShdw>
                </a:effectLst>
                <a:latin typeface="方正兰亭超细黑简体" panose="02000000000000000000" pitchFamily="2" charset="-122"/>
                <a:ea typeface="方正兰亭超细黑简体" panose="02000000000000000000" pitchFamily="2" charset="-122"/>
              </a:rPr>
              <a:t>年</a:t>
            </a:r>
            <a:r>
              <a:rPr lang="en-US" altLang="zh-CN" sz="2400" b="1" dirty="0">
                <a:solidFill>
                  <a:srgbClr val="F92511"/>
                </a:solidFill>
                <a:effectLst>
                  <a:outerShdw blurRad="50800" dist="38100" dir="5400000" algn="t" rotWithShape="0">
                    <a:prstClr val="black">
                      <a:alpha val="40000"/>
                    </a:prstClr>
                  </a:outerShdw>
                </a:effectLst>
                <a:latin typeface="方正兰亭超细黑简体" panose="02000000000000000000" pitchFamily="2" charset="-122"/>
                <a:ea typeface="方正兰亭超细黑简体" panose="02000000000000000000" pitchFamily="2" charset="-122"/>
              </a:rPr>
              <a:t>XX</a:t>
            </a:r>
            <a:r>
              <a:rPr lang="zh-CN" altLang="en-US" sz="2400" b="1" dirty="0">
                <a:solidFill>
                  <a:srgbClr val="F92511"/>
                </a:solidFill>
                <a:effectLst>
                  <a:outerShdw blurRad="50800" dist="38100" dir="5400000" algn="t" rotWithShape="0">
                    <a:prstClr val="black">
                      <a:alpha val="40000"/>
                    </a:prstClr>
                  </a:outerShdw>
                </a:effectLst>
                <a:latin typeface="方正兰亭超细黑简体" panose="02000000000000000000" pitchFamily="2" charset="-122"/>
                <a:ea typeface="方正兰亭超细黑简体" panose="02000000000000000000" pitchFamily="2" charset="-122"/>
              </a:rPr>
              <a:t>月</a:t>
            </a:r>
            <a:endParaRPr lang="zh-CN" altLang="en-US" sz="2400" b="1" dirty="0">
              <a:solidFill>
                <a:srgbClr val="F92511"/>
              </a:solidFill>
              <a:effectLst>
                <a:outerShdw blurRad="50800" dist="38100" dir="5400000" algn="t" rotWithShape="0">
                  <a:prstClr val="black">
                    <a:alpha val="40000"/>
                  </a:prstClr>
                </a:outerShdw>
              </a:effectLst>
              <a:latin typeface="方正兰亭超细黑简体" panose="02000000000000000000" pitchFamily="2" charset="-122"/>
              <a:ea typeface="方正兰亭超细黑简体" panose="02000000000000000000" pitchFamily="2" charset="-122"/>
            </a:endParaRPr>
          </a:p>
        </p:txBody>
      </p:sp>
      <p:pic>
        <p:nvPicPr>
          <p:cNvPr id="8" name="图片 7"/>
          <p:cNvPicPr>
            <a:picLocks noChangeAspect="1"/>
          </p:cNvPicPr>
          <p:nvPr/>
        </p:nvPicPr>
        <p:blipFill>
          <a:blip r:embed="rId3" cstate="screen"/>
          <a:stretch>
            <a:fillRect/>
          </a:stretch>
        </p:blipFill>
        <p:spPr>
          <a:xfrm>
            <a:off x="3354381" y="1072987"/>
            <a:ext cx="5281093" cy="1077217"/>
          </a:xfrm>
          <a:prstGeom prst="rect">
            <a:avLst/>
          </a:prstGeom>
          <a:effectLst>
            <a:innerShdw blurRad="63500" dist="50800" dir="16200000">
              <a:prstClr val="black">
                <a:alpha val="50000"/>
              </a:prstClr>
            </a:innerShdw>
          </a:effectLst>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22" presetClass="entr" presetSubtype="8" fill="hold" grpId="0" nodeType="withEffect">
                                  <p:stCondLst>
                                    <p:cond delay="25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0"/>
          <p:cNvGrpSpPr/>
          <p:nvPr/>
        </p:nvGrpSpPr>
        <p:grpSpPr>
          <a:xfrm>
            <a:off x="1227652" y="1626030"/>
            <a:ext cx="6070166" cy="3943872"/>
            <a:chOff x="3266193" y="1753380"/>
            <a:chExt cx="6070167" cy="3943872"/>
          </a:xfrm>
        </p:grpSpPr>
        <p:grpSp>
          <p:nvGrpSpPr>
            <p:cNvPr id="6" name="Group 15"/>
            <p:cNvGrpSpPr/>
            <p:nvPr/>
          </p:nvGrpSpPr>
          <p:grpSpPr>
            <a:xfrm>
              <a:off x="3266193" y="1753380"/>
              <a:ext cx="6070167" cy="597024"/>
              <a:chOff x="3266193" y="1753380"/>
              <a:chExt cx="6070167" cy="597024"/>
            </a:xfrm>
          </p:grpSpPr>
          <p:sp>
            <p:nvSpPr>
              <p:cNvPr id="19" name="íṡľíḍè-Rectangle 4"/>
              <p:cNvSpPr/>
              <p:nvPr/>
            </p:nvSpPr>
            <p:spPr bwMode="auto">
              <a:xfrm>
                <a:off x="3266193" y="1753380"/>
                <a:ext cx="597024" cy="597024"/>
              </a:xfrm>
              <a:prstGeom prst="rect">
                <a:avLst/>
              </a:prstGeom>
              <a:solidFill>
                <a:schemeClr val="accent2">
                  <a:lumMod val="100000"/>
                </a:schemeClr>
              </a:solidFill>
              <a:ln w="19050">
                <a:noFill/>
                <a:round/>
              </a:ln>
            </p:spPr>
            <p:txBody>
              <a:bodyPr rot="0" spcFirstLastPara="0" vert="horz" wrap="none" lIns="91440" tIns="45720" rIns="91440" bIns="45720" anchor="ctr" anchorCtr="1" forceAA="0" compatLnSpc="1">
                <a:normAutofit/>
              </a:bodyPr>
              <a:lstStyle/>
              <a:p>
                <a:pPr algn="ctr"/>
                <a:r>
                  <a:rPr lang="en-US" altLang="zh-CN" sz="2400">
                    <a:solidFill>
                      <a:schemeClr val="bg1">
                        <a:lumMod val="100000"/>
                      </a:schemeClr>
                    </a:solidFill>
                    <a:latin typeface="Impact" panose="020B0806030902050204" pitchFamily="34" charset="0"/>
                  </a:rPr>
                  <a:t>01</a:t>
                </a:r>
                <a:endParaRPr lang="en-US" altLang="zh-CN" sz="2400">
                  <a:solidFill>
                    <a:schemeClr val="bg1">
                      <a:lumMod val="100000"/>
                    </a:schemeClr>
                  </a:solidFill>
                  <a:latin typeface="Impact" panose="020B0806030902050204" pitchFamily="34" charset="0"/>
                </a:endParaRPr>
              </a:p>
            </p:txBody>
          </p:sp>
          <p:sp>
            <p:nvSpPr>
              <p:cNvPr id="20" name="íṡľíḍè-Arrow: Pentagon 9"/>
              <p:cNvSpPr/>
              <p:nvPr/>
            </p:nvSpPr>
            <p:spPr bwMode="auto">
              <a:xfrm>
                <a:off x="3971764" y="1753380"/>
                <a:ext cx="5364596" cy="597024"/>
              </a:xfrm>
              <a:prstGeom prst="homePlate">
                <a:avLst/>
              </a:prstGeom>
              <a:solidFill>
                <a:schemeClr val="accent2">
                  <a:lumMod val="100000"/>
                </a:schemeClr>
              </a:solidFill>
              <a:ln w="19050">
                <a:noFill/>
                <a:round/>
              </a:ln>
            </p:spPr>
            <p:txBody>
              <a:bodyPr rot="0" spcFirstLastPara="0" vert="horz" wrap="square" lIns="91440" tIns="45720" rIns="91440" bIns="45720" anchor="ctr" anchorCtr="1" forceAA="0" compatLnSpc="1">
                <a:normAutofit/>
              </a:bodyPr>
              <a:lstStyle/>
              <a:p>
                <a:pPr>
                  <a:lnSpc>
                    <a:spcPct val="120000"/>
                  </a:lnSpc>
                </a:pPr>
                <a:r>
                  <a:rPr lang="en-US" altLang="zh-CN" sz="2000" b="1" dirty="0" smtClean="0">
                    <a:solidFill>
                      <a:schemeClr val="bg1">
                        <a:lumMod val="100000"/>
                      </a:schemeClr>
                    </a:solidFill>
                  </a:rPr>
                  <a:t>20XX《</a:t>
                </a:r>
                <a:r>
                  <a:rPr lang="zh-CN" altLang="en-US" sz="2000" b="1" dirty="0">
                    <a:solidFill>
                      <a:schemeClr val="bg1">
                        <a:lumMod val="100000"/>
                      </a:schemeClr>
                    </a:solidFill>
                  </a:rPr>
                  <a:t>安全生产法</a:t>
                </a:r>
                <a:r>
                  <a:rPr lang="en-US" altLang="zh-CN" sz="2000" b="1" dirty="0">
                    <a:solidFill>
                      <a:schemeClr val="bg1">
                        <a:lumMod val="100000"/>
                      </a:schemeClr>
                    </a:solidFill>
                  </a:rPr>
                  <a:t>》</a:t>
                </a:r>
                <a:r>
                  <a:rPr lang="zh-CN" altLang="en-US" sz="2000" b="1" dirty="0">
                    <a:solidFill>
                      <a:schemeClr val="bg1">
                        <a:lumMod val="100000"/>
                      </a:schemeClr>
                    </a:solidFill>
                  </a:rPr>
                  <a:t>宣传周指导思想</a:t>
                </a:r>
                <a:endParaRPr lang="zh-CN" altLang="en-US" sz="2000" b="1" dirty="0">
                  <a:solidFill>
                    <a:schemeClr val="bg1">
                      <a:lumMod val="100000"/>
                    </a:schemeClr>
                  </a:solidFill>
                </a:endParaRPr>
              </a:p>
            </p:txBody>
          </p:sp>
        </p:grpSp>
        <p:grpSp>
          <p:nvGrpSpPr>
            <p:cNvPr id="7" name="Group 16"/>
            <p:cNvGrpSpPr/>
            <p:nvPr/>
          </p:nvGrpSpPr>
          <p:grpSpPr>
            <a:xfrm>
              <a:off x="3266193" y="2590092"/>
              <a:ext cx="6070167" cy="597024"/>
              <a:chOff x="3266193" y="2590092"/>
              <a:chExt cx="6070167" cy="597024"/>
            </a:xfrm>
          </p:grpSpPr>
          <p:sp>
            <p:nvSpPr>
              <p:cNvPr id="17" name="íṡľíḍè-Rectangle 5"/>
              <p:cNvSpPr/>
              <p:nvPr/>
            </p:nvSpPr>
            <p:spPr bwMode="auto">
              <a:xfrm>
                <a:off x="3266193" y="2590092"/>
                <a:ext cx="597024" cy="597024"/>
              </a:xfrm>
              <a:prstGeom prst="rect">
                <a:avLst/>
              </a:prstGeom>
              <a:solidFill>
                <a:schemeClr val="accent3">
                  <a:lumMod val="100000"/>
                </a:schemeClr>
              </a:solidFill>
              <a:ln w="19050">
                <a:noFill/>
                <a:round/>
              </a:ln>
            </p:spPr>
            <p:txBody>
              <a:bodyPr rot="0" spcFirstLastPara="0" vert="horz" wrap="none" lIns="91440" tIns="45720" rIns="91440" bIns="45720" anchor="ctr" anchorCtr="1" forceAA="0" compatLnSpc="1">
                <a:normAutofit/>
              </a:bodyPr>
              <a:lstStyle/>
              <a:p>
                <a:pPr algn="ctr"/>
                <a:r>
                  <a:rPr lang="en-US" altLang="zh-CN" sz="2400">
                    <a:solidFill>
                      <a:schemeClr val="bg1">
                        <a:lumMod val="100000"/>
                      </a:schemeClr>
                    </a:solidFill>
                    <a:latin typeface="Impact" panose="020B0806030902050204" pitchFamily="34" charset="0"/>
                  </a:rPr>
                  <a:t>02</a:t>
                </a:r>
                <a:endParaRPr lang="en-US" altLang="zh-CN" sz="2400">
                  <a:solidFill>
                    <a:schemeClr val="bg1">
                      <a:lumMod val="100000"/>
                    </a:schemeClr>
                  </a:solidFill>
                  <a:latin typeface="Impact" panose="020B0806030902050204" pitchFamily="34" charset="0"/>
                </a:endParaRPr>
              </a:p>
            </p:txBody>
          </p:sp>
          <p:sp>
            <p:nvSpPr>
              <p:cNvPr id="18" name="íṡľíḍè-Arrow: Pentagon 10"/>
              <p:cNvSpPr/>
              <p:nvPr/>
            </p:nvSpPr>
            <p:spPr bwMode="auto">
              <a:xfrm>
                <a:off x="3971764" y="2590092"/>
                <a:ext cx="5364596" cy="597024"/>
              </a:xfrm>
              <a:prstGeom prst="homePlate">
                <a:avLst/>
              </a:prstGeom>
              <a:solidFill>
                <a:schemeClr val="accent3">
                  <a:lumMod val="100000"/>
                </a:schemeClr>
              </a:solidFill>
              <a:ln w="19050">
                <a:noFill/>
                <a:round/>
              </a:ln>
            </p:spPr>
            <p:txBody>
              <a:bodyPr rot="0" spcFirstLastPara="0" vert="horz" wrap="square" lIns="91440" tIns="45720" rIns="91440" bIns="45720" anchor="ctr" anchorCtr="1" forceAA="0" compatLnSpc="1">
                <a:normAutofit/>
              </a:bodyPr>
              <a:lstStyle/>
              <a:p>
                <a:pPr>
                  <a:lnSpc>
                    <a:spcPct val="120000"/>
                  </a:lnSpc>
                </a:pPr>
                <a:r>
                  <a:rPr lang="en-US" altLang="zh-CN" sz="2000" b="1" dirty="0" smtClean="0">
                    <a:solidFill>
                      <a:schemeClr val="bg1">
                        <a:lumMod val="100000"/>
                      </a:schemeClr>
                    </a:solidFill>
                  </a:rPr>
                  <a:t>20XX《</a:t>
                </a:r>
                <a:r>
                  <a:rPr lang="zh-CN" altLang="en-US" sz="2000" b="1" dirty="0">
                    <a:solidFill>
                      <a:schemeClr val="bg1">
                        <a:lumMod val="100000"/>
                      </a:schemeClr>
                    </a:solidFill>
                  </a:rPr>
                  <a:t>安全生产法</a:t>
                </a:r>
                <a:r>
                  <a:rPr lang="en-US" altLang="zh-CN" sz="2000" b="1" dirty="0">
                    <a:solidFill>
                      <a:schemeClr val="bg1">
                        <a:lumMod val="100000"/>
                      </a:schemeClr>
                    </a:solidFill>
                  </a:rPr>
                  <a:t>》</a:t>
                </a:r>
                <a:r>
                  <a:rPr lang="zh-CN" altLang="en-US" sz="2000" b="1" dirty="0">
                    <a:solidFill>
                      <a:schemeClr val="bg1">
                        <a:lumMod val="100000"/>
                      </a:schemeClr>
                    </a:solidFill>
                  </a:rPr>
                  <a:t>宣传周活动内容</a:t>
                </a:r>
                <a:endParaRPr lang="zh-CN" altLang="en-US" sz="2000" b="1" dirty="0">
                  <a:solidFill>
                    <a:schemeClr val="bg1">
                      <a:lumMod val="100000"/>
                    </a:schemeClr>
                  </a:solidFill>
                </a:endParaRPr>
              </a:p>
            </p:txBody>
          </p:sp>
        </p:grpSp>
        <p:grpSp>
          <p:nvGrpSpPr>
            <p:cNvPr id="8" name="Group 17"/>
            <p:cNvGrpSpPr/>
            <p:nvPr/>
          </p:nvGrpSpPr>
          <p:grpSpPr>
            <a:xfrm>
              <a:off x="3266193" y="3426804"/>
              <a:ext cx="6070167" cy="597024"/>
              <a:chOff x="3266193" y="3426804"/>
              <a:chExt cx="6070167" cy="597024"/>
            </a:xfrm>
          </p:grpSpPr>
          <p:sp>
            <p:nvSpPr>
              <p:cNvPr id="15" name="íṡľíḍè-Rectangle 6"/>
              <p:cNvSpPr/>
              <p:nvPr/>
            </p:nvSpPr>
            <p:spPr bwMode="auto">
              <a:xfrm>
                <a:off x="3266193" y="3426804"/>
                <a:ext cx="597024" cy="597024"/>
              </a:xfrm>
              <a:prstGeom prst="rect">
                <a:avLst/>
              </a:prstGeom>
              <a:solidFill>
                <a:schemeClr val="accent4">
                  <a:lumMod val="100000"/>
                </a:schemeClr>
              </a:solidFill>
              <a:ln w="19050">
                <a:noFill/>
                <a:round/>
              </a:ln>
            </p:spPr>
            <p:txBody>
              <a:bodyPr rot="0" spcFirstLastPara="0" vert="horz" wrap="none" lIns="91440" tIns="45720" rIns="91440" bIns="45720" anchor="ctr" anchorCtr="1" forceAA="0" compatLnSpc="1">
                <a:normAutofit/>
              </a:bodyPr>
              <a:lstStyle/>
              <a:p>
                <a:pPr algn="ctr"/>
                <a:r>
                  <a:rPr lang="en-US" altLang="zh-CN" sz="2400">
                    <a:solidFill>
                      <a:schemeClr val="bg1">
                        <a:lumMod val="100000"/>
                      </a:schemeClr>
                    </a:solidFill>
                    <a:latin typeface="Impact" panose="020B0806030902050204" pitchFamily="34" charset="0"/>
                  </a:rPr>
                  <a:t>03</a:t>
                </a:r>
                <a:endParaRPr lang="en-US" altLang="zh-CN" sz="2400">
                  <a:solidFill>
                    <a:schemeClr val="bg1">
                      <a:lumMod val="100000"/>
                    </a:schemeClr>
                  </a:solidFill>
                  <a:latin typeface="Impact" panose="020B0806030902050204" pitchFamily="34" charset="0"/>
                </a:endParaRPr>
              </a:p>
            </p:txBody>
          </p:sp>
          <p:sp>
            <p:nvSpPr>
              <p:cNvPr id="16" name="íṡľíḍè-Arrow: Pentagon 11"/>
              <p:cNvSpPr/>
              <p:nvPr/>
            </p:nvSpPr>
            <p:spPr bwMode="auto">
              <a:xfrm>
                <a:off x="3971764" y="3426804"/>
                <a:ext cx="5364596" cy="597024"/>
              </a:xfrm>
              <a:prstGeom prst="homePlate">
                <a:avLst/>
              </a:prstGeom>
              <a:solidFill>
                <a:schemeClr val="accent4">
                  <a:lumMod val="100000"/>
                </a:schemeClr>
              </a:solidFill>
              <a:ln w="19050">
                <a:noFill/>
                <a:round/>
              </a:ln>
            </p:spPr>
            <p:txBody>
              <a:bodyPr rot="0" spcFirstLastPara="0" vert="horz" wrap="square" lIns="91440" tIns="45720" rIns="91440" bIns="45720" anchor="ctr" anchorCtr="1" forceAA="0" compatLnSpc="1">
                <a:normAutofit/>
              </a:bodyPr>
              <a:lstStyle/>
              <a:p>
                <a:pPr>
                  <a:lnSpc>
                    <a:spcPct val="120000"/>
                  </a:lnSpc>
                </a:pPr>
                <a:r>
                  <a:rPr lang="en-US" altLang="zh-CN" b="1" dirty="0" smtClean="0">
                    <a:solidFill>
                      <a:schemeClr val="bg1">
                        <a:lumMod val="100000"/>
                      </a:schemeClr>
                    </a:solidFill>
                  </a:rPr>
                  <a:t>20XX《</a:t>
                </a:r>
                <a:r>
                  <a:rPr lang="zh-CN" altLang="en-US" b="1" dirty="0">
                    <a:solidFill>
                      <a:schemeClr val="bg1">
                        <a:lumMod val="100000"/>
                      </a:schemeClr>
                    </a:solidFill>
                  </a:rPr>
                  <a:t>安全生产法</a:t>
                </a:r>
                <a:r>
                  <a:rPr lang="en-US" altLang="zh-CN" b="1" dirty="0">
                    <a:solidFill>
                      <a:schemeClr val="bg1">
                        <a:lumMod val="100000"/>
                      </a:schemeClr>
                    </a:solidFill>
                  </a:rPr>
                  <a:t>》</a:t>
                </a:r>
                <a:r>
                  <a:rPr lang="zh-CN" altLang="en-US" b="1" dirty="0">
                    <a:solidFill>
                      <a:schemeClr val="bg1">
                        <a:lumMod val="100000"/>
                      </a:schemeClr>
                    </a:solidFill>
                  </a:rPr>
                  <a:t>宣传周指导活动要求</a:t>
                </a:r>
                <a:endParaRPr lang="zh-CN" altLang="en-US" b="1" dirty="0">
                  <a:solidFill>
                    <a:schemeClr val="bg1">
                      <a:lumMod val="100000"/>
                    </a:schemeClr>
                  </a:solidFill>
                </a:endParaRPr>
              </a:p>
            </p:txBody>
          </p:sp>
        </p:grpSp>
        <p:grpSp>
          <p:nvGrpSpPr>
            <p:cNvPr id="9" name="Group 18"/>
            <p:cNvGrpSpPr/>
            <p:nvPr/>
          </p:nvGrpSpPr>
          <p:grpSpPr>
            <a:xfrm>
              <a:off x="3266193" y="4263516"/>
              <a:ext cx="6070167" cy="597024"/>
              <a:chOff x="3266193" y="4263516"/>
              <a:chExt cx="6070167" cy="597024"/>
            </a:xfrm>
          </p:grpSpPr>
          <p:sp>
            <p:nvSpPr>
              <p:cNvPr id="13" name="íṡľíḍè-Rectangle 7"/>
              <p:cNvSpPr/>
              <p:nvPr/>
            </p:nvSpPr>
            <p:spPr bwMode="auto">
              <a:xfrm>
                <a:off x="3266193" y="4263516"/>
                <a:ext cx="597024" cy="597024"/>
              </a:xfrm>
              <a:prstGeom prst="rect">
                <a:avLst/>
              </a:prstGeom>
              <a:solidFill>
                <a:schemeClr val="accent5">
                  <a:lumMod val="100000"/>
                </a:schemeClr>
              </a:solidFill>
              <a:ln w="19050">
                <a:noFill/>
                <a:round/>
              </a:ln>
            </p:spPr>
            <p:txBody>
              <a:bodyPr rot="0" spcFirstLastPara="0" vert="horz" wrap="none" lIns="91440" tIns="45720" rIns="91440" bIns="45720" anchor="ctr" anchorCtr="1" forceAA="0" compatLnSpc="1">
                <a:normAutofit/>
              </a:bodyPr>
              <a:lstStyle/>
              <a:p>
                <a:pPr algn="ctr"/>
                <a:r>
                  <a:rPr lang="en-US" altLang="zh-CN" sz="2400">
                    <a:solidFill>
                      <a:schemeClr val="bg1">
                        <a:lumMod val="100000"/>
                      </a:schemeClr>
                    </a:solidFill>
                    <a:latin typeface="Impact" panose="020B0806030902050204" pitchFamily="34" charset="0"/>
                  </a:rPr>
                  <a:t>04</a:t>
                </a:r>
                <a:endParaRPr lang="en-US" altLang="zh-CN" sz="2400">
                  <a:solidFill>
                    <a:schemeClr val="bg1">
                      <a:lumMod val="100000"/>
                    </a:schemeClr>
                  </a:solidFill>
                  <a:latin typeface="Impact" panose="020B0806030902050204" pitchFamily="34" charset="0"/>
                </a:endParaRPr>
              </a:p>
            </p:txBody>
          </p:sp>
          <p:sp>
            <p:nvSpPr>
              <p:cNvPr id="14" name="íṡľíḍè-Arrow: Pentagon 12"/>
              <p:cNvSpPr/>
              <p:nvPr/>
            </p:nvSpPr>
            <p:spPr bwMode="auto">
              <a:xfrm>
                <a:off x="3971764" y="4263516"/>
                <a:ext cx="5364596" cy="597024"/>
              </a:xfrm>
              <a:prstGeom prst="homePlate">
                <a:avLst/>
              </a:prstGeom>
              <a:solidFill>
                <a:schemeClr val="accent5">
                  <a:lumMod val="100000"/>
                </a:schemeClr>
              </a:solidFill>
              <a:ln w="19050">
                <a:noFill/>
                <a:round/>
              </a:ln>
            </p:spPr>
            <p:txBody>
              <a:bodyPr rot="0" spcFirstLastPara="0" vert="horz" wrap="square" lIns="91440" tIns="45720" rIns="91440" bIns="45720" anchor="ctr" anchorCtr="1" forceAA="0" compatLnSpc="1">
                <a:normAutofit/>
              </a:bodyPr>
              <a:lstStyle/>
              <a:p>
                <a:pPr>
                  <a:lnSpc>
                    <a:spcPct val="120000"/>
                  </a:lnSpc>
                </a:pPr>
                <a:r>
                  <a:rPr lang="zh-CN" altLang="en-US" b="1" dirty="0">
                    <a:solidFill>
                      <a:schemeClr val="bg1">
                        <a:lumMod val="100000"/>
                      </a:schemeClr>
                    </a:solidFill>
                  </a:rPr>
                  <a:t>新</a:t>
                </a:r>
                <a:r>
                  <a:rPr lang="en-US" altLang="zh-CN" b="1" dirty="0">
                    <a:solidFill>
                      <a:schemeClr val="bg1">
                        <a:lumMod val="100000"/>
                      </a:schemeClr>
                    </a:solidFill>
                  </a:rPr>
                  <a:t>《</a:t>
                </a:r>
                <a:r>
                  <a:rPr lang="zh-CN" altLang="en-US" b="1" dirty="0">
                    <a:solidFill>
                      <a:schemeClr val="bg1">
                        <a:lumMod val="100000"/>
                      </a:schemeClr>
                    </a:solidFill>
                  </a:rPr>
                  <a:t>安全生产法</a:t>
                </a:r>
                <a:r>
                  <a:rPr lang="en-US" altLang="zh-CN" b="1" dirty="0">
                    <a:solidFill>
                      <a:schemeClr val="bg1">
                        <a:lumMod val="100000"/>
                      </a:schemeClr>
                    </a:solidFill>
                  </a:rPr>
                  <a:t>》</a:t>
                </a:r>
                <a:r>
                  <a:rPr lang="zh-CN" altLang="en-US" b="1" dirty="0">
                    <a:solidFill>
                      <a:schemeClr val="bg1">
                        <a:lumMod val="100000"/>
                      </a:schemeClr>
                    </a:solidFill>
                  </a:rPr>
                  <a:t>十大亮点</a:t>
                </a:r>
                <a:endParaRPr lang="zh-CN" altLang="en-US" b="1" dirty="0">
                  <a:solidFill>
                    <a:schemeClr val="bg1">
                      <a:lumMod val="100000"/>
                    </a:schemeClr>
                  </a:solidFill>
                </a:endParaRPr>
              </a:p>
            </p:txBody>
          </p:sp>
        </p:grpSp>
        <p:grpSp>
          <p:nvGrpSpPr>
            <p:cNvPr id="10" name="Group 19"/>
            <p:cNvGrpSpPr/>
            <p:nvPr/>
          </p:nvGrpSpPr>
          <p:grpSpPr>
            <a:xfrm>
              <a:off x="3266193" y="5100228"/>
              <a:ext cx="6070167" cy="597024"/>
              <a:chOff x="3266193" y="5100228"/>
              <a:chExt cx="6070167" cy="597024"/>
            </a:xfrm>
          </p:grpSpPr>
          <p:sp>
            <p:nvSpPr>
              <p:cNvPr id="11" name="ïṧḷïḓê-Rectangle 8"/>
              <p:cNvSpPr/>
              <p:nvPr/>
            </p:nvSpPr>
            <p:spPr bwMode="auto">
              <a:xfrm>
                <a:off x="3266193" y="5100228"/>
                <a:ext cx="597024" cy="597024"/>
              </a:xfrm>
              <a:prstGeom prst="rect">
                <a:avLst/>
              </a:prstGeom>
              <a:solidFill>
                <a:schemeClr val="accent3">
                  <a:lumMod val="75000"/>
                </a:schemeClr>
              </a:solidFill>
              <a:ln w="19050">
                <a:noFill/>
                <a:round/>
              </a:ln>
            </p:spPr>
            <p:txBody>
              <a:bodyPr rot="0" spcFirstLastPara="0" vert="horz" wrap="none" lIns="91440" tIns="45720" rIns="91440" bIns="45720" anchor="ctr" anchorCtr="1" forceAA="0" compatLnSpc="1">
                <a:normAutofit/>
              </a:bodyPr>
              <a:lstStyle/>
              <a:p>
                <a:pPr algn="ctr"/>
                <a:r>
                  <a:rPr lang="en-US" altLang="zh-CN" sz="2400">
                    <a:solidFill>
                      <a:schemeClr val="bg1">
                        <a:lumMod val="100000"/>
                      </a:schemeClr>
                    </a:solidFill>
                    <a:latin typeface="Impact" panose="020B0806030902050204" pitchFamily="34" charset="0"/>
                  </a:rPr>
                  <a:t>05</a:t>
                </a:r>
                <a:endParaRPr lang="en-US" altLang="zh-CN" sz="2400">
                  <a:solidFill>
                    <a:schemeClr val="bg1">
                      <a:lumMod val="100000"/>
                    </a:schemeClr>
                  </a:solidFill>
                  <a:latin typeface="Impact" panose="020B0806030902050204" pitchFamily="34" charset="0"/>
                </a:endParaRPr>
              </a:p>
            </p:txBody>
          </p:sp>
          <p:sp>
            <p:nvSpPr>
              <p:cNvPr id="12" name="ïṧḷïḓê-Arrow: Pentagon 13"/>
              <p:cNvSpPr/>
              <p:nvPr/>
            </p:nvSpPr>
            <p:spPr bwMode="auto">
              <a:xfrm>
                <a:off x="3971764" y="5100228"/>
                <a:ext cx="5364596" cy="597024"/>
              </a:xfrm>
              <a:prstGeom prst="homePlate">
                <a:avLst/>
              </a:prstGeom>
              <a:solidFill>
                <a:schemeClr val="accent3">
                  <a:lumMod val="75000"/>
                </a:schemeClr>
              </a:solidFill>
              <a:ln w="19050">
                <a:noFill/>
                <a:round/>
              </a:ln>
            </p:spPr>
            <p:txBody>
              <a:bodyPr rot="0" spcFirstLastPara="0" vert="horz" wrap="square" lIns="91440" tIns="45720" rIns="91440" bIns="45720" anchor="ctr" anchorCtr="1" forceAA="0" compatLnSpc="1">
                <a:normAutofit/>
              </a:bodyPr>
              <a:lstStyle/>
              <a:p>
                <a:pPr>
                  <a:lnSpc>
                    <a:spcPct val="120000"/>
                  </a:lnSpc>
                </a:pPr>
                <a:r>
                  <a:rPr lang="zh-CN" altLang="en-US" b="1" dirty="0">
                    <a:solidFill>
                      <a:schemeClr val="bg1">
                        <a:lumMod val="100000"/>
                      </a:schemeClr>
                    </a:solidFill>
                  </a:rPr>
                  <a:t>安全生产小常识</a:t>
                </a:r>
                <a:endParaRPr lang="zh-CN" altLang="en-US" b="1" dirty="0">
                  <a:solidFill>
                    <a:schemeClr val="bg1">
                      <a:lumMod val="100000"/>
                    </a:schemeClr>
                  </a:solidFill>
                </a:endParaRPr>
              </a:p>
            </p:txBody>
          </p:sp>
        </p:grpSp>
      </p:grpSp>
      <p:pic>
        <p:nvPicPr>
          <p:cNvPr id="25" name="图片 24"/>
          <p:cNvPicPr>
            <a:picLocks noChangeAspect="1"/>
          </p:cNvPicPr>
          <p:nvPr/>
        </p:nvPicPr>
        <p:blipFill>
          <a:blip r:embed="rId1" cstate="screen"/>
          <a:stretch>
            <a:fillRect/>
          </a:stretch>
        </p:blipFill>
        <p:spPr>
          <a:xfrm>
            <a:off x="193549" y="227924"/>
            <a:ext cx="1447157" cy="964771"/>
          </a:xfrm>
          <a:prstGeom prst="rect">
            <a:avLst/>
          </a:prstGeom>
        </p:spPr>
      </p:pic>
      <p:sp>
        <p:nvSpPr>
          <p:cNvPr id="27" name="文本框 26"/>
          <p:cNvSpPr txBox="1"/>
          <p:nvPr/>
        </p:nvSpPr>
        <p:spPr>
          <a:xfrm>
            <a:off x="1314568" y="400109"/>
            <a:ext cx="1569660" cy="646331"/>
          </a:xfrm>
          <a:prstGeom prst="rect">
            <a:avLst/>
          </a:prstGeom>
          <a:noFill/>
        </p:spPr>
        <p:txBody>
          <a:bodyPr wrap="none" rtlCol="0">
            <a:spAutoFit/>
          </a:bodyPr>
          <a:lstStyle/>
          <a:p>
            <a:r>
              <a:rPr lang="zh-CN" altLang="en-US" sz="3600" b="1" dirty="0">
                <a:solidFill>
                  <a:srgbClr val="F92511"/>
                </a:solidFill>
                <a:latin typeface="微软雅黑" panose="020B0503020204020204" pitchFamily="34" charset="-122"/>
                <a:ea typeface="微软雅黑" panose="020B0503020204020204" pitchFamily="34" charset="-122"/>
              </a:rPr>
              <a:t>目录页</a:t>
            </a:r>
            <a:endParaRPr lang="zh-CN" altLang="en-US" sz="3600" b="1" dirty="0">
              <a:solidFill>
                <a:srgbClr val="F92511"/>
              </a:solidFill>
              <a:latin typeface="微软雅黑" panose="020B0503020204020204" pitchFamily="34" charset="-122"/>
              <a:ea typeface="微软雅黑" panose="020B0503020204020204" pitchFamily="34" charset="-122"/>
            </a:endParaRPr>
          </a:p>
        </p:txBody>
      </p:sp>
      <p:pic>
        <p:nvPicPr>
          <p:cNvPr id="21" name="图片 20"/>
          <p:cNvPicPr>
            <a:picLocks noChangeAspect="1"/>
          </p:cNvPicPr>
          <p:nvPr/>
        </p:nvPicPr>
        <p:blipFill>
          <a:blip r:embed="rId2"/>
          <a:stretch>
            <a:fillRect/>
          </a:stretch>
        </p:blipFill>
        <p:spPr>
          <a:xfrm>
            <a:off x="8044197" y="2223054"/>
            <a:ext cx="3228688" cy="2650417"/>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750" fill="hold"/>
                                        <p:tgtEl>
                                          <p:spTgt spid="5"/>
                                        </p:tgtEl>
                                        <p:attrNameLst>
                                          <p:attrName>ppt_x</p:attrName>
                                        </p:attrNameLst>
                                      </p:cBhvr>
                                      <p:tavLst>
                                        <p:tav tm="0">
                                          <p:val>
                                            <p:strVal val="0-#ppt_w/2"/>
                                          </p:val>
                                        </p:tav>
                                        <p:tav tm="100000">
                                          <p:val>
                                            <p:strVal val="#ppt_x"/>
                                          </p:val>
                                        </p:tav>
                                      </p:tavLst>
                                    </p:anim>
                                    <p:anim calcmode="lin" valueType="num">
                                      <p:cBhvr additive="base">
                                        <p:cTn id="19"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1951383" y="2217926"/>
            <a:ext cx="8564218" cy="780879"/>
          </a:xfrm>
          <a:prstGeom prst="rect">
            <a:avLst/>
          </a:prstGeom>
        </p:spPr>
        <p:txBody>
          <a:bodyPr>
            <a:noAutofit/>
          </a:bodyPr>
          <a:lstStyle>
            <a:lvl1pPr algn="l" defTabSz="1219200" rtl="0" eaLnBrk="1" latinLnBrk="0" hangingPunct="1">
              <a:spcBef>
                <a:spcPct val="0"/>
              </a:spcBef>
              <a:buNone/>
              <a:defRPr sz="2000" b="1" kern="1200">
                <a:blipFill dpi="0" rotWithShape="1">
                  <a:blip r:embed="rId1">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algn="ctr"/>
            <a:r>
              <a:rPr lang="zh-CN" altLang="en-US" sz="4000" dirty="0"/>
              <a:t>第一部分</a:t>
            </a:r>
            <a:endParaRPr lang="en-US" altLang="zh-CN" sz="4000" dirty="0"/>
          </a:p>
          <a:p>
            <a:pPr algn="ctr"/>
            <a:r>
              <a:rPr lang="en-US" altLang="zh-CN" sz="4800" dirty="0" smtClean="0"/>
              <a:t>20XX</a:t>
            </a:r>
            <a:r>
              <a:rPr lang="en-US" altLang="zh-CN" sz="4800" dirty="0"/>
              <a:t>《</a:t>
            </a:r>
            <a:r>
              <a:rPr lang="zh-CN" altLang="en-US" sz="4800" dirty="0"/>
              <a:t>安全生产法</a:t>
            </a:r>
            <a:r>
              <a:rPr lang="en-US" altLang="zh-CN" sz="4800" dirty="0"/>
              <a:t>》</a:t>
            </a:r>
            <a:r>
              <a:rPr lang="zh-CN" altLang="en-US" sz="4800" dirty="0"/>
              <a:t>宣传周</a:t>
            </a:r>
            <a:endParaRPr lang="en-US" altLang="zh-CN" sz="4800" dirty="0"/>
          </a:p>
          <a:p>
            <a:pPr algn="ctr"/>
            <a:r>
              <a:rPr lang="zh-CN" altLang="en-US" sz="4800" dirty="0"/>
              <a:t>活动指导思想</a:t>
            </a:r>
            <a:endParaRPr lang="zh-CN" altLang="en-US" sz="4800" dirty="0"/>
          </a:p>
        </p:txBody>
      </p:sp>
      <p:pic>
        <p:nvPicPr>
          <p:cNvPr id="4" name="图片 3"/>
          <p:cNvPicPr>
            <a:picLocks noChangeAspect="1"/>
          </p:cNvPicPr>
          <p:nvPr/>
        </p:nvPicPr>
        <p:blipFill>
          <a:blip r:embed="rId2" cstate="screen"/>
          <a:stretch>
            <a:fillRect/>
          </a:stretch>
        </p:blipFill>
        <p:spPr>
          <a:xfrm>
            <a:off x="3674115" y="612092"/>
            <a:ext cx="4210780" cy="858899"/>
          </a:xfrm>
          <a:prstGeom prst="rect">
            <a:avLst/>
          </a:prstGeom>
          <a:effectLst>
            <a:innerShdw blurRad="63500" dist="50800" dir="16200000">
              <a:prstClr val="black">
                <a:alpha val="50000"/>
              </a:prstClr>
            </a:innerShdw>
          </a:effectLst>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outVertical)">
                                      <p:cBhvr>
                                        <p:cTn id="13" dur="1000"/>
                                        <p:tgtEl>
                                          <p:spTgt spid="3"/>
                                        </p:tgtEl>
                                      </p:cBhvr>
                                    </p:animEffect>
                                  </p:childTnLst>
                                </p:cTn>
                              </p:par>
                            </p:childTnLst>
                          </p:cTn>
                        </p:par>
                        <p:par>
                          <p:cTn id="14" fill="hold">
                            <p:stCondLst>
                              <p:cond delay="2000"/>
                            </p:stCondLst>
                            <p:childTnLst>
                              <p:par>
                                <p:cTn id="15" presetID="26" presetClass="emph" presetSubtype="0" fill="hold" grpId="1" nodeType="afterEffect">
                                  <p:stCondLst>
                                    <p:cond delay="0"/>
                                  </p:stCondLst>
                                  <p:childTnLst>
                                    <p:animEffect transition="out" filter="fade">
                                      <p:cBhvr>
                                        <p:cTn id="16" dur="500" tmFilter="0, 0; .2, .5; .8, .5; 1, 0"/>
                                        <p:tgtEl>
                                          <p:spTgt spid="3"/>
                                        </p:tgtEl>
                                      </p:cBhvr>
                                    </p:animEffect>
                                    <p:animScale>
                                      <p:cBhvr>
                                        <p:cTn id="1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txBox="1"/>
          <p:nvPr/>
        </p:nvSpPr>
        <p:spPr>
          <a:xfrm>
            <a:off x="288235" y="189988"/>
            <a:ext cx="6341165" cy="780879"/>
          </a:xfrm>
          <a:prstGeom prst="rect">
            <a:avLst/>
          </a:prstGeom>
        </p:spPr>
        <p:txBody>
          <a:bodyPr>
            <a:noAutofit/>
          </a:bodyPr>
          <a:lstStyle>
            <a:lvl1pPr algn="l" defTabSz="1219200" rtl="0" eaLnBrk="1" latinLnBrk="0" hangingPunct="1">
              <a:spcBef>
                <a:spcPct val="0"/>
              </a:spcBef>
              <a:buNone/>
              <a:defRPr sz="2000" b="1" kern="1200">
                <a:blipFill dpi="0" rotWithShape="1">
                  <a:blip r:embed="rId1">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r>
              <a:rPr lang="en-US" altLang="zh-CN" sz="2400" dirty="0" smtClean="0"/>
              <a:t>20XX《</a:t>
            </a:r>
            <a:r>
              <a:rPr lang="zh-CN" altLang="en-US" sz="2400" dirty="0"/>
              <a:t>安全生产法</a:t>
            </a:r>
            <a:r>
              <a:rPr lang="en-US" altLang="zh-CN" sz="2400" dirty="0"/>
              <a:t>》</a:t>
            </a:r>
            <a:r>
              <a:rPr lang="zh-CN" altLang="en-US" sz="2400" dirty="0"/>
              <a:t>宣传周活动指导思想</a:t>
            </a:r>
            <a:endParaRPr lang="zh-CN" altLang="en-US" sz="2400" dirty="0"/>
          </a:p>
        </p:txBody>
      </p:sp>
      <p:sp>
        <p:nvSpPr>
          <p:cNvPr id="14" name="矩形 13"/>
          <p:cNvSpPr/>
          <p:nvPr/>
        </p:nvSpPr>
        <p:spPr>
          <a:xfrm>
            <a:off x="288235" y="761554"/>
            <a:ext cx="11615530" cy="5866912"/>
          </a:xfrm>
          <a:prstGeom prst="rect">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a:blip r:embed="rId2" cstate="screen"/>
          <a:stretch>
            <a:fillRect/>
          </a:stretch>
        </p:blipFill>
        <p:spPr>
          <a:xfrm>
            <a:off x="10712405" y="146265"/>
            <a:ext cx="1845866" cy="1230577"/>
          </a:xfrm>
          <a:prstGeom prst="rect">
            <a:avLst/>
          </a:prstGeom>
        </p:spPr>
      </p:pic>
      <p:pic>
        <p:nvPicPr>
          <p:cNvPr id="16" name="图片 15"/>
          <p:cNvPicPr>
            <a:picLocks noChangeAspect="1"/>
          </p:cNvPicPr>
          <p:nvPr/>
        </p:nvPicPr>
        <p:blipFill>
          <a:blip r:embed="rId3" cstate="screen"/>
          <a:stretch>
            <a:fillRect/>
          </a:stretch>
        </p:blipFill>
        <p:spPr>
          <a:xfrm>
            <a:off x="3184696" y="994972"/>
            <a:ext cx="5564190" cy="1291029"/>
          </a:xfrm>
          <a:prstGeom prst="rect">
            <a:avLst/>
          </a:prstGeom>
        </p:spPr>
      </p:pic>
      <p:sp>
        <p:nvSpPr>
          <p:cNvPr id="17" name="文本框 16"/>
          <p:cNvSpPr txBox="1"/>
          <p:nvPr/>
        </p:nvSpPr>
        <p:spPr>
          <a:xfrm>
            <a:off x="4977745" y="1286543"/>
            <a:ext cx="2236510" cy="707886"/>
          </a:xfrm>
          <a:prstGeom prst="rect">
            <a:avLst/>
          </a:prstGeom>
          <a:noFill/>
        </p:spPr>
        <p:txBody>
          <a:bodyPr wrap="none" rtlCol="0">
            <a:spAutoFit/>
          </a:bodyPr>
          <a:lstStyle/>
          <a:p>
            <a:pPr algn="ctr"/>
            <a:r>
              <a:rPr lang="zh-CN" altLang="en-US" sz="4000" b="1" kern="0" dirty="0">
                <a:solidFill>
                  <a:schemeClr val="bg1"/>
                </a:solidFill>
                <a:cs typeface="+mn-ea"/>
                <a:sym typeface="+mn-lt"/>
              </a:rPr>
              <a:t>指导思想</a:t>
            </a:r>
            <a:endParaRPr lang="zh-CN" altLang="en-US" sz="4000" b="1" kern="0" dirty="0">
              <a:solidFill>
                <a:schemeClr val="bg1"/>
              </a:solidFill>
              <a:cs typeface="+mn-ea"/>
              <a:sym typeface="+mn-lt"/>
            </a:endParaRPr>
          </a:p>
        </p:txBody>
      </p:sp>
      <p:sp>
        <p:nvSpPr>
          <p:cNvPr id="18" name="文本框 58"/>
          <p:cNvSpPr txBox="1"/>
          <p:nvPr/>
        </p:nvSpPr>
        <p:spPr>
          <a:xfrm>
            <a:off x="2184884" y="2576638"/>
            <a:ext cx="7875240" cy="2979453"/>
          </a:xfrm>
          <a:prstGeom prst="rect">
            <a:avLst/>
          </a:prstGeom>
          <a:noFill/>
        </p:spPr>
        <p:txBody>
          <a:bodyPr wrap="square" lIns="70277" tIns="35139" rIns="70277" bIns="35139" rtlCol="0">
            <a:spAutoFit/>
          </a:bodyPr>
          <a:lstStyle/>
          <a:p>
            <a:pPr algn="just">
              <a:lnSpc>
                <a:spcPct val="150000"/>
              </a:lnSpc>
            </a:pPr>
            <a:r>
              <a:rPr lang="zh-CN" altLang="en-US" sz="1600" b="1" dirty="0">
                <a:solidFill>
                  <a:srgbClr val="001001"/>
                </a:solidFill>
                <a:cs typeface="+mn-ea"/>
                <a:sym typeface="+mn-lt"/>
              </a:rPr>
              <a:t>         </a:t>
            </a:r>
            <a:r>
              <a:rPr lang="zh-CN" altLang="en-US" b="1" dirty="0">
                <a:solidFill>
                  <a:srgbClr val="001001"/>
                </a:solidFill>
                <a:cs typeface="+mn-ea"/>
                <a:sym typeface="+mn-lt"/>
              </a:rPr>
              <a:t>以习近平新时代中国特色社会主义思想为指导，深入贯彻落实党的十九大精神，全面落实依法治国基本方略，深入贯彻</a:t>
            </a:r>
            <a:r>
              <a:rPr lang="en-US" altLang="zh-CN" b="1" dirty="0">
                <a:solidFill>
                  <a:srgbClr val="001001"/>
                </a:solidFill>
                <a:cs typeface="+mn-ea"/>
                <a:sym typeface="+mn-lt"/>
              </a:rPr>
              <a:t>《</a:t>
            </a:r>
            <a:r>
              <a:rPr lang="zh-CN" altLang="en-US" b="1" dirty="0">
                <a:solidFill>
                  <a:srgbClr val="001001"/>
                </a:solidFill>
                <a:cs typeface="+mn-ea"/>
                <a:sym typeface="+mn-lt"/>
              </a:rPr>
              <a:t>中共中央 国务院关于推进安全生产领域改革发展的意见</a:t>
            </a:r>
            <a:r>
              <a:rPr lang="en-US" altLang="zh-CN" b="1" dirty="0">
                <a:solidFill>
                  <a:srgbClr val="001001"/>
                </a:solidFill>
                <a:cs typeface="+mn-ea"/>
                <a:sym typeface="+mn-lt"/>
              </a:rPr>
              <a:t>》</a:t>
            </a:r>
            <a:r>
              <a:rPr lang="zh-CN" altLang="en-US" b="1" dirty="0">
                <a:solidFill>
                  <a:srgbClr val="001001"/>
                </a:solidFill>
                <a:cs typeface="+mn-ea"/>
                <a:sym typeface="+mn-lt"/>
              </a:rPr>
              <a:t>等重要文件精神，与安全生产宣传教育“七进”活动紧密结合起来，大力宣传普及安全生产法律法规，全面营造安全生产尊法、学法、守法、用法的浓厚氛围，推进依法治安和安全生产事业再上新台阶，努力为全面建成小康社会营造健康稳定的安全生产法治环境，提供有力安全生产法治保障</a:t>
            </a:r>
            <a:r>
              <a:rPr lang="zh-CN" altLang="en-US" sz="1600" b="1" dirty="0">
                <a:solidFill>
                  <a:srgbClr val="001001"/>
                </a:solidFill>
                <a:cs typeface="+mn-ea"/>
                <a:sym typeface="+mn-lt"/>
              </a:rPr>
              <a:t>。</a:t>
            </a:r>
            <a:endParaRPr lang="zh-CN" altLang="en-US" sz="1600" b="1" dirty="0">
              <a:solidFill>
                <a:srgbClr val="00100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par>
                                <p:cTn id="14" presetID="53" presetClass="entr" presetSubtype="1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par>
                          <p:cTn id="19" fill="hold">
                            <p:stCondLst>
                              <p:cond delay="1250"/>
                            </p:stCondLst>
                            <p:childTnLst>
                              <p:par>
                                <p:cTn id="20" presetID="42"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250"/>
                            </p:stCondLst>
                            <p:childTnLst>
                              <p:par>
                                <p:cTn id="26" presetID="22" presetClass="entr" presetSubtype="8" fill="hold" grpId="0" nodeType="afterEffect">
                                  <p:stCondLst>
                                    <p:cond delay="0"/>
                                  </p:stCondLst>
                                  <p:iterate type="lt">
                                    <p:tmPct val="10000"/>
                                  </p:iterate>
                                  <p:childTnLst>
                                    <p:set>
                                      <p:cBhvr>
                                        <p:cTn id="27" dur="1" fill="hold">
                                          <p:stCondLst>
                                            <p:cond delay="0"/>
                                          </p:stCondLst>
                                        </p:cTn>
                                        <p:tgtEl>
                                          <p:spTgt spid="18"/>
                                        </p:tgtEl>
                                        <p:attrNameLst>
                                          <p:attrName>style.visibility</p:attrName>
                                        </p:attrNameLst>
                                      </p:cBhvr>
                                      <p:to>
                                        <p:strVal val="visible"/>
                                      </p:to>
                                    </p:set>
                                    <p:animEffect transition="in" filter="wipe(left)">
                                      <p:cBhvr>
                                        <p:cTn id="2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1951383" y="2217926"/>
            <a:ext cx="8564218" cy="780879"/>
          </a:xfrm>
          <a:prstGeom prst="rect">
            <a:avLst/>
          </a:prstGeom>
        </p:spPr>
        <p:txBody>
          <a:bodyPr>
            <a:noAutofit/>
          </a:bodyPr>
          <a:lstStyle>
            <a:lvl1pPr algn="l" defTabSz="1219200" rtl="0" eaLnBrk="1" latinLnBrk="0" hangingPunct="1">
              <a:spcBef>
                <a:spcPct val="0"/>
              </a:spcBef>
              <a:buNone/>
              <a:defRPr sz="2000" b="1" kern="1200">
                <a:blipFill dpi="0" rotWithShape="1">
                  <a:blip r:embed="rId1">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algn="ctr"/>
            <a:r>
              <a:rPr lang="zh-CN" altLang="en-US" sz="4000" dirty="0"/>
              <a:t>第一部分</a:t>
            </a:r>
            <a:endParaRPr lang="en-US" altLang="zh-CN" sz="4000" dirty="0"/>
          </a:p>
          <a:p>
            <a:pPr algn="ctr"/>
            <a:r>
              <a:rPr lang="en-US" altLang="zh-CN" sz="4800" dirty="0" smtClean="0"/>
              <a:t>20XX</a:t>
            </a:r>
            <a:r>
              <a:rPr lang="en-US" altLang="zh-CN" sz="4800" dirty="0"/>
              <a:t>《</a:t>
            </a:r>
            <a:r>
              <a:rPr lang="zh-CN" altLang="en-US" sz="4800" dirty="0"/>
              <a:t>安全生产法</a:t>
            </a:r>
            <a:r>
              <a:rPr lang="en-US" altLang="zh-CN" sz="4800" dirty="0"/>
              <a:t>》</a:t>
            </a:r>
            <a:r>
              <a:rPr lang="zh-CN" altLang="en-US" sz="4800" dirty="0"/>
              <a:t>宣传周</a:t>
            </a:r>
            <a:endParaRPr lang="en-US" altLang="zh-CN" sz="4800" dirty="0"/>
          </a:p>
          <a:p>
            <a:pPr algn="ctr"/>
            <a:r>
              <a:rPr lang="zh-CN" altLang="en-US" sz="4800" dirty="0"/>
              <a:t>活动主要内容</a:t>
            </a:r>
            <a:endParaRPr lang="zh-CN" altLang="en-US" sz="4800" dirty="0"/>
          </a:p>
        </p:txBody>
      </p:sp>
      <p:pic>
        <p:nvPicPr>
          <p:cNvPr id="4" name="图片 3"/>
          <p:cNvPicPr>
            <a:picLocks noChangeAspect="1"/>
          </p:cNvPicPr>
          <p:nvPr/>
        </p:nvPicPr>
        <p:blipFill>
          <a:blip r:embed="rId2" cstate="screen"/>
          <a:stretch>
            <a:fillRect/>
          </a:stretch>
        </p:blipFill>
        <p:spPr>
          <a:xfrm>
            <a:off x="3674115" y="612092"/>
            <a:ext cx="4210780" cy="858899"/>
          </a:xfrm>
          <a:prstGeom prst="rect">
            <a:avLst/>
          </a:prstGeom>
          <a:effectLst>
            <a:innerShdw blurRad="63500" dist="50800" dir="16200000">
              <a:prstClr val="black">
                <a:alpha val="50000"/>
              </a:prstClr>
            </a:innerShdw>
          </a:effectLst>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outVertical)">
                                      <p:cBhvr>
                                        <p:cTn id="13" dur="1000"/>
                                        <p:tgtEl>
                                          <p:spTgt spid="3"/>
                                        </p:tgtEl>
                                      </p:cBhvr>
                                    </p:animEffect>
                                  </p:childTnLst>
                                </p:cTn>
                              </p:par>
                            </p:childTnLst>
                          </p:cTn>
                        </p:par>
                        <p:par>
                          <p:cTn id="14" fill="hold">
                            <p:stCondLst>
                              <p:cond delay="2000"/>
                            </p:stCondLst>
                            <p:childTnLst>
                              <p:par>
                                <p:cTn id="15" presetID="26" presetClass="emph" presetSubtype="0" fill="hold" grpId="1" nodeType="afterEffect">
                                  <p:stCondLst>
                                    <p:cond delay="0"/>
                                  </p:stCondLst>
                                  <p:childTnLst>
                                    <p:animEffect transition="out" filter="fade">
                                      <p:cBhvr>
                                        <p:cTn id="16" dur="500" tmFilter="0, 0; .2, .5; .8, .5; 1, 0"/>
                                        <p:tgtEl>
                                          <p:spTgt spid="3"/>
                                        </p:tgtEl>
                                      </p:cBhvr>
                                    </p:animEffect>
                                    <p:animScale>
                                      <p:cBhvr>
                                        <p:cTn id="1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4977745" y="1286543"/>
            <a:ext cx="2236510" cy="707886"/>
          </a:xfrm>
          <a:prstGeom prst="rect">
            <a:avLst/>
          </a:prstGeom>
          <a:noFill/>
        </p:spPr>
        <p:txBody>
          <a:bodyPr wrap="none" rtlCol="0">
            <a:spAutoFit/>
          </a:bodyPr>
          <a:lstStyle/>
          <a:p>
            <a:pPr algn="ctr"/>
            <a:r>
              <a:rPr lang="zh-CN" altLang="en-US" sz="4000" b="1" kern="0" dirty="0">
                <a:solidFill>
                  <a:schemeClr val="bg1"/>
                </a:solidFill>
                <a:cs typeface="+mn-ea"/>
                <a:sym typeface="+mn-lt"/>
              </a:rPr>
              <a:t>指导思想</a:t>
            </a:r>
            <a:endParaRPr lang="zh-CN" altLang="en-US" sz="4000" b="1" kern="0" dirty="0">
              <a:solidFill>
                <a:schemeClr val="bg1"/>
              </a:solidFill>
              <a:cs typeface="+mn-ea"/>
              <a:sym typeface="+mn-lt"/>
            </a:endParaRPr>
          </a:p>
        </p:txBody>
      </p:sp>
      <p:sp>
        <p:nvSpPr>
          <p:cNvPr id="8" name="TextBox 348"/>
          <p:cNvSpPr txBox="1"/>
          <p:nvPr/>
        </p:nvSpPr>
        <p:spPr>
          <a:xfrm>
            <a:off x="1632900" y="1196014"/>
            <a:ext cx="8926199" cy="523220"/>
          </a:xfrm>
          <a:prstGeom prst="rect">
            <a:avLst/>
          </a:prstGeom>
          <a:noFill/>
        </p:spPr>
        <p:txBody>
          <a:bodyPr wrap="square" rtlCol="0">
            <a:spAutoFit/>
          </a:bodyPr>
          <a:lstStyle/>
          <a:p>
            <a:r>
              <a:rPr lang="en-US" altLang="zh-CN" sz="2800" b="1" dirty="0" smtClean="0">
                <a:solidFill>
                  <a:schemeClr val="accent1"/>
                </a:solidFill>
                <a:latin typeface="微软雅黑" panose="020B0503020204020204" pitchFamily="34" charset="-122"/>
                <a:ea typeface="微软雅黑" panose="020B0503020204020204" pitchFamily="34" charset="-122"/>
                <a:sym typeface="+mn-lt"/>
              </a:rPr>
              <a:t>20XX</a:t>
            </a:r>
            <a:r>
              <a:rPr lang="zh-CN" altLang="en-US" sz="2800" b="1" dirty="0" smtClean="0">
                <a:solidFill>
                  <a:schemeClr val="accent1"/>
                </a:solidFill>
                <a:latin typeface="微软雅黑" panose="020B0503020204020204" pitchFamily="34" charset="-122"/>
                <a:ea typeface="微软雅黑" panose="020B0503020204020204" pitchFamily="34" charset="-122"/>
                <a:sym typeface="+mn-lt"/>
              </a:rPr>
              <a:t>年</a:t>
            </a:r>
            <a:r>
              <a:rPr lang="zh-CN" altLang="en-US" sz="2800" b="1" dirty="0">
                <a:solidFill>
                  <a:schemeClr val="accent1"/>
                </a:solidFill>
                <a:latin typeface="微软雅黑" panose="020B0503020204020204" pitchFamily="34" charset="-122"/>
                <a:ea typeface="微软雅黑" panose="020B0503020204020204" pitchFamily="34" charset="-122"/>
                <a:sym typeface="+mn-lt"/>
              </a:rPr>
              <a:t>第一个</a:t>
            </a:r>
            <a:r>
              <a:rPr lang="en-US" altLang="zh-CN" sz="2800" b="1" dirty="0">
                <a:solidFill>
                  <a:schemeClr val="accent1"/>
                </a:solidFill>
                <a:latin typeface="微软雅黑" panose="020B0503020204020204" pitchFamily="34" charset="-122"/>
                <a:ea typeface="微软雅黑" panose="020B0503020204020204" pitchFamily="34" charset="-122"/>
                <a:sym typeface="+mn-lt"/>
              </a:rPr>
              <a:t>《</a:t>
            </a:r>
            <a:r>
              <a:rPr lang="zh-CN" altLang="en-US" sz="2800" b="1" dirty="0">
                <a:solidFill>
                  <a:schemeClr val="accent1"/>
                </a:solidFill>
                <a:latin typeface="微软雅黑" panose="020B0503020204020204" pitchFamily="34" charset="-122"/>
                <a:ea typeface="微软雅黑" panose="020B0503020204020204" pitchFamily="34" charset="-122"/>
                <a:sym typeface="+mn-lt"/>
              </a:rPr>
              <a:t>安全生产法</a:t>
            </a:r>
            <a:r>
              <a:rPr lang="en-US" altLang="zh-CN" sz="2800" b="1" dirty="0">
                <a:solidFill>
                  <a:schemeClr val="accent1"/>
                </a:solidFill>
                <a:latin typeface="微软雅黑" panose="020B0503020204020204" pitchFamily="34" charset="-122"/>
                <a:ea typeface="微软雅黑" panose="020B0503020204020204" pitchFamily="34" charset="-122"/>
                <a:sym typeface="+mn-lt"/>
              </a:rPr>
              <a:t>》</a:t>
            </a:r>
            <a:r>
              <a:rPr lang="zh-CN" altLang="en-US" sz="2800" b="1" dirty="0">
                <a:solidFill>
                  <a:schemeClr val="accent1"/>
                </a:solidFill>
                <a:latin typeface="微软雅黑" panose="020B0503020204020204" pitchFamily="34" charset="-122"/>
                <a:ea typeface="微软雅黑" panose="020B0503020204020204" pitchFamily="34" charset="-122"/>
                <a:sym typeface="+mn-lt"/>
              </a:rPr>
              <a:t>宣传周活动安排四步走</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
        <p:nvSpPr>
          <p:cNvPr id="10" name="Rectangle 330"/>
          <p:cNvSpPr/>
          <p:nvPr/>
        </p:nvSpPr>
        <p:spPr>
          <a:xfrm>
            <a:off x="2436529" y="2192518"/>
            <a:ext cx="5416868" cy="461665"/>
          </a:xfrm>
          <a:prstGeom prst="rect">
            <a:avLst/>
          </a:prstGeom>
        </p:spPr>
        <p:txBody>
          <a:bodyPr wrap="none">
            <a:spAutoFit/>
          </a:bodyPr>
          <a:lstStyle/>
          <a:p>
            <a:pPr marL="0" lvl="1"/>
            <a:r>
              <a:rPr lang="zh-CN" altLang="en-US" sz="2400" dirty="0"/>
              <a:t>集中组织开展</a:t>
            </a:r>
            <a:r>
              <a:rPr lang="en-US" altLang="zh-CN" sz="2400" dirty="0"/>
              <a:t>《</a:t>
            </a:r>
            <a:r>
              <a:rPr lang="zh-CN" altLang="en-US" sz="2400" dirty="0"/>
              <a:t>安全生产法</a:t>
            </a:r>
            <a:r>
              <a:rPr lang="en-US" altLang="zh-CN" sz="2400" dirty="0"/>
              <a:t>》</a:t>
            </a:r>
            <a:r>
              <a:rPr lang="zh-CN" altLang="en-US" sz="2400" dirty="0"/>
              <a:t>学习活动</a:t>
            </a:r>
            <a:endPar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Rectangle 335"/>
          <p:cNvSpPr/>
          <p:nvPr/>
        </p:nvSpPr>
        <p:spPr>
          <a:xfrm>
            <a:off x="2436529" y="3753102"/>
            <a:ext cx="5724644" cy="461665"/>
          </a:xfrm>
          <a:prstGeom prst="rect">
            <a:avLst/>
          </a:prstGeom>
        </p:spPr>
        <p:txBody>
          <a:bodyPr wrap="none">
            <a:spAutoFit/>
          </a:bodyPr>
          <a:lstStyle/>
          <a:p>
            <a:pPr marL="0" lvl="1"/>
            <a:r>
              <a:rPr lang="zh-CN" altLang="en-US" sz="2400" spc="300" dirty="0">
                <a:solidFill>
                  <a:schemeClr val="tx1">
                    <a:lumMod val="95000"/>
                    <a:lumOff val="5000"/>
                  </a:schemeClr>
                </a:solidFill>
                <a:latin typeface="微软雅黑" panose="020B0503020204020204" pitchFamily="34" charset="-122"/>
                <a:ea typeface="微软雅黑" panose="020B0503020204020204" pitchFamily="34" charset="-122"/>
              </a:rPr>
              <a:t>集中组织开展安全生产执法自查活动</a:t>
            </a:r>
            <a:endParaRPr lang="zh-CN" altLang="en-US" sz="2400" spc="3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2" name="Rectangle 334"/>
          <p:cNvSpPr/>
          <p:nvPr/>
        </p:nvSpPr>
        <p:spPr>
          <a:xfrm>
            <a:off x="2436529" y="2972810"/>
            <a:ext cx="5724644" cy="461665"/>
          </a:xfrm>
          <a:prstGeom prst="rect">
            <a:avLst/>
          </a:prstGeom>
        </p:spPr>
        <p:txBody>
          <a:bodyPr wrap="none">
            <a:spAutoFit/>
          </a:bodyPr>
          <a:lstStyle/>
          <a:p>
            <a:pPr marL="0" lvl="1"/>
            <a:r>
              <a:rPr lang="zh-CN" altLang="en-US" sz="2400" spc="300" dirty="0">
                <a:solidFill>
                  <a:schemeClr val="tx1">
                    <a:lumMod val="95000"/>
                    <a:lumOff val="5000"/>
                  </a:schemeClr>
                </a:solidFill>
                <a:latin typeface="微软雅黑" panose="020B0503020204020204" pitchFamily="34" charset="-122"/>
                <a:ea typeface="微软雅黑" panose="020B0503020204020204" pitchFamily="34" charset="-122"/>
              </a:rPr>
              <a:t>集中组织开展安全生产法咨询日活动</a:t>
            </a:r>
            <a:endParaRPr lang="zh-CN" altLang="en-US" sz="2400" spc="3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3" name="Rectangle 335"/>
          <p:cNvSpPr/>
          <p:nvPr/>
        </p:nvSpPr>
        <p:spPr>
          <a:xfrm>
            <a:off x="2436529" y="4576848"/>
            <a:ext cx="6763390" cy="461665"/>
          </a:xfrm>
          <a:prstGeom prst="rect">
            <a:avLst/>
          </a:prstGeom>
        </p:spPr>
        <p:txBody>
          <a:bodyPr wrap="none">
            <a:spAutoFit/>
          </a:bodyPr>
          <a:lstStyle/>
          <a:p>
            <a:pPr marL="0" lvl="1"/>
            <a:r>
              <a:rPr lang="zh-CN" altLang="en-US" sz="2400" spc="300" dirty="0">
                <a:solidFill>
                  <a:schemeClr val="tx1">
                    <a:lumMod val="95000"/>
                    <a:lumOff val="5000"/>
                  </a:schemeClr>
                </a:solidFill>
                <a:latin typeface="微软雅黑" panose="020B0503020204020204" pitchFamily="34" charset="-122"/>
                <a:ea typeface="微软雅黑" panose="020B0503020204020204" pitchFamily="34" charset="-122"/>
              </a:rPr>
              <a:t>集中组织开展</a:t>
            </a:r>
            <a:r>
              <a:rPr lang="en-US" altLang="zh-CN" sz="2400" spc="3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2400" spc="300" dirty="0">
                <a:solidFill>
                  <a:schemeClr val="tx1">
                    <a:lumMod val="95000"/>
                    <a:lumOff val="5000"/>
                  </a:schemeClr>
                </a:solidFill>
                <a:latin typeface="微软雅黑" panose="020B0503020204020204" pitchFamily="34" charset="-122"/>
                <a:ea typeface="微软雅黑" panose="020B0503020204020204" pitchFamily="34" charset="-122"/>
              </a:rPr>
              <a:t>安全生产法</a:t>
            </a:r>
            <a:r>
              <a:rPr lang="en-US" altLang="zh-CN" sz="2400" spc="3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2400" spc="300" dirty="0">
                <a:solidFill>
                  <a:schemeClr val="tx1">
                    <a:lumMod val="95000"/>
                    <a:lumOff val="5000"/>
                  </a:schemeClr>
                </a:solidFill>
                <a:latin typeface="微软雅黑" panose="020B0503020204020204" pitchFamily="34" charset="-122"/>
                <a:ea typeface="微软雅黑" panose="020B0503020204020204" pitchFamily="34" charset="-122"/>
              </a:rPr>
              <a:t>警示教育活动</a:t>
            </a:r>
            <a:endParaRPr lang="zh-CN" altLang="en-US" sz="2400" spc="3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0" name="标题 1"/>
          <p:cNvSpPr txBox="1"/>
          <p:nvPr/>
        </p:nvSpPr>
        <p:spPr>
          <a:xfrm>
            <a:off x="288235" y="189988"/>
            <a:ext cx="6341165" cy="780879"/>
          </a:xfrm>
          <a:prstGeom prst="rect">
            <a:avLst/>
          </a:prstGeom>
        </p:spPr>
        <p:txBody>
          <a:bodyPr>
            <a:noAutofit/>
          </a:bodyPr>
          <a:lstStyle>
            <a:lvl1pPr algn="l" defTabSz="1219200" rtl="0" eaLnBrk="1" latinLnBrk="0" hangingPunct="1">
              <a:spcBef>
                <a:spcPct val="0"/>
              </a:spcBef>
              <a:buNone/>
              <a:defRPr sz="2000" b="1" kern="1200">
                <a:blipFill dpi="0" rotWithShape="1">
                  <a:blip r:embed="rId1">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r>
              <a:rPr lang="en-US" altLang="zh-CN" sz="2400" dirty="0" smtClean="0"/>
              <a:t>20XX《</a:t>
            </a:r>
            <a:r>
              <a:rPr lang="zh-CN" altLang="en-US" sz="2400" dirty="0"/>
              <a:t>安全生产法</a:t>
            </a:r>
            <a:r>
              <a:rPr lang="en-US" altLang="zh-CN" sz="2400" dirty="0"/>
              <a:t>》</a:t>
            </a:r>
            <a:r>
              <a:rPr lang="zh-CN" altLang="en-US" sz="2400" dirty="0"/>
              <a:t>宣传周活动内容</a:t>
            </a:r>
            <a:endParaRPr lang="zh-CN" altLang="en-US" sz="2400" dirty="0"/>
          </a:p>
        </p:txBody>
      </p:sp>
      <p:sp>
        <p:nvSpPr>
          <p:cNvPr id="2" name="六边形 1"/>
          <p:cNvSpPr/>
          <p:nvPr/>
        </p:nvSpPr>
        <p:spPr>
          <a:xfrm>
            <a:off x="1827940" y="3031094"/>
            <a:ext cx="412535" cy="35563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2</a:t>
            </a:r>
            <a:endParaRPr lang="zh-CN" altLang="en-US" b="1" dirty="0"/>
          </a:p>
        </p:txBody>
      </p:sp>
      <p:sp>
        <p:nvSpPr>
          <p:cNvPr id="21" name="六边形 20"/>
          <p:cNvSpPr/>
          <p:nvPr/>
        </p:nvSpPr>
        <p:spPr>
          <a:xfrm>
            <a:off x="1827940" y="2252111"/>
            <a:ext cx="412535" cy="35563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1</a:t>
            </a:r>
            <a:endParaRPr lang="zh-CN" altLang="en-US" b="1" dirty="0"/>
          </a:p>
        </p:txBody>
      </p:sp>
      <p:sp>
        <p:nvSpPr>
          <p:cNvPr id="22" name="六边形 21"/>
          <p:cNvSpPr/>
          <p:nvPr/>
        </p:nvSpPr>
        <p:spPr>
          <a:xfrm>
            <a:off x="1827940" y="3775668"/>
            <a:ext cx="412535" cy="35563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3</a:t>
            </a:r>
            <a:endParaRPr lang="zh-CN" altLang="en-US" b="1" dirty="0"/>
          </a:p>
        </p:txBody>
      </p:sp>
      <p:sp>
        <p:nvSpPr>
          <p:cNvPr id="23" name="六边形 22"/>
          <p:cNvSpPr/>
          <p:nvPr/>
        </p:nvSpPr>
        <p:spPr>
          <a:xfrm>
            <a:off x="1827940" y="4629863"/>
            <a:ext cx="412535" cy="35563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4</a:t>
            </a:r>
            <a:endParaRPr lang="zh-CN" altLang="en-US" b="1" dirty="0"/>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 presetClass="entr" presetSubtype="2"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3400"/>
                            </p:stCondLst>
                            <p:childTnLst>
                              <p:par>
                                <p:cTn id="14" presetID="2" presetClass="entr" presetSubtype="4"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childTnLst>
                          </p:cTn>
                        </p:par>
                        <p:par>
                          <p:cTn id="18" fill="hold">
                            <p:stCondLst>
                              <p:cond delay="3900"/>
                            </p:stCondLst>
                            <p:childTnLst>
                              <p:par>
                                <p:cTn id="19" presetID="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par>
                          <p:cTn id="23" fill="hold">
                            <p:stCondLst>
                              <p:cond delay="4400"/>
                            </p:stCondLst>
                            <p:childTnLst>
                              <p:par>
                                <p:cTn id="24" presetID="2" presetClass="entr" presetSubtype="4"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childTnLst>
                          </p:cTn>
                        </p:par>
                        <p:par>
                          <p:cTn id="28" fill="hold">
                            <p:stCondLst>
                              <p:cond delay="4900"/>
                            </p:stCondLst>
                            <p:childTnLst>
                              <p:par>
                                <p:cTn id="29" presetID="2" presetClass="entr" presetSubtype="4"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par>
                          <p:cTn id="33" fill="hold">
                            <p:stCondLst>
                              <p:cond delay="5400"/>
                            </p:stCondLst>
                            <p:childTnLst>
                              <p:par>
                                <p:cTn id="34" presetID="22" presetClass="entr" presetSubtype="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par>
                          <p:cTn id="37" fill="hold">
                            <p:stCondLst>
                              <p:cond delay="5900"/>
                            </p:stCondLst>
                            <p:childTnLst>
                              <p:par>
                                <p:cTn id="38" presetID="2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par>
                          <p:cTn id="41" fill="hold">
                            <p:stCondLst>
                              <p:cond delay="64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par>
                          <p:cTn id="45" fill="hold">
                            <p:stCondLst>
                              <p:cond delay="6900"/>
                            </p:stCondLst>
                            <p:childTnLst>
                              <p:par>
                                <p:cTn id="46" presetID="22" presetClass="entr" presetSubtype="8"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20" grpId="0"/>
      <p:bldP spid="2" grpId="0" animBg="1"/>
      <p:bldP spid="21"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88235" y="761554"/>
            <a:ext cx="11615530" cy="5866912"/>
          </a:xfrm>
          <a:prstGeom prst="rect">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5" name="图片 14"/>
          <p:cNvPicPr>
            <a:picLocks noChangeAspect="1"/>
          </p:cNvPicPr>
          <p:nvPr/>
        </p:nvPicPr>
        <p:blipFill>
          <a:blip r:embed="rId1" cstate="screen"/>
          <a:stretch>
            <a:fillRect/>
          </a:stretch>
        </p:blipFill>
        <p:spPr>
          <a:xfrm>
            <a:off x="10712405" y="146265"/>
            <a:ext cx="1845866" cy="1230577"/>
          </a:xfrm>
          <a:prstGeom prst="rect">
            <a:avLst/>
          </a:prstGeom>
        </p:spPr>
      </p:pic>
      <p:sp>
        <p:nvSpPr>
          <p:cNvPr id="8" name="标题 1"/>
          <p:cNvSpPr txBox="1"/>
          <p:nvPr/>
        </p:nvSpPr>
        <p:spPr>
          <a:xfrm>
            <a:off x="288235" y="189988"/>
            <a:ext cx="6341165" cy="780879"/>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r>
              <a:rPr lang="en-US" altLang="zh-CN" sz="2400" dirty="0" smtClean="0"/>
              <a:t>20XX《</a:t>
            </a:r>
            <a:r>
              <a:rPr lang="zh-CN" altLang="en-US" sz="2400" dirty="0"/>
              <a:t>安全生产法</a:t>
            </a:r>
            <a:r>
              <a:rPr lang="en-US" altLang="zh-CN" sz="2400" dirty="0"/>
              <a:t>》</a:t>
            </a:r>
            <a:r>
              <a:rPr lang="zh-CN" altLang="en-US" sz="2400" dirty="0"/>
              <a:t>宣传周活动内容</a:t>
            </a:r>
            <a:endParaRPr lang="zh-CN" altLang="en-US" sz="2400" dirty="0"/>
          </a:p>
        </p:txBody>
      </p:sp>
      <p:sp>
        <p:nvSpPr>
          <p:cNvPr id="10" name="Rectangle 330"/>
          <p:cNvSpPr/>
          <p:nvPr/>
        </p:nvSpPr>
        <p:spPr>
          <a:xfrm>
            <a:off x="2624537" y="1376842"/>
            <a:ext cx="6942926" cy="523220"/>
          </a:xfrm>
          <a:prstGeom prst="rect">
            <a:avLst/>
          </a:prstGeom>
        </p:spPr>
        <p:txBody>
          <a:bodyPr wrap="none">
            <a:spAutoFit/>
          </a:bodyPr>
          <a:lstStyle/>
          <a:p>
            <a:pPr marL="0" lvl="1"/>
            <a:r>
              <a:rPr lang="zh-CN" altLang="en-US" sz="2800" spc="300" dirty="0">
                <a:solidFill>
                  <a:schemeClr val="accent1"/>
                </a:solidFill>
              </a:rPr>
              <a:t>集中组织开展</a:t>
            </a:r>
            <a:r>
              <a:rPr lang="en-US" altLang="zh-CN" sz="2800" spc="300" dirty="0">
                <a:solidFill>
                  <a:schemeClr val="accent1"/>
                </a:solidFill>
              </a:rPr>
              <a:t>《</a:t>
            </a:r>
            <a:r>
              <a:rPr lang="zh-CN" altLang="en-US" sz="2800" spc="300" dirty="0">
                <a:solidFill>
                  <a:schemeClr val="accent1"/>
                </a:solidFill>
              </a:rPr>
              <a:t>安全生产法</a:t>
            </a:r>
            <a:r>
              <a:rPr lang="en-US" altLang="zh-CN" sz="2800" spc="300" dirty="0">
                <a:solidFill>
                  <a:schemeClr val="accent1"/>
                </a:solidFill>
              </a:rPr>
              <a:t>》</a:t>
            </a:r>
            <a:r>
              <a:rPr lang="zh-CN" altLang="en-US" sz="2800" spc="300" dirty="0">
                <a:solidFill>
                  <a:schemeClr val="accent1"/>
                </a:solidFill>
              </a:rPr>
              <a:t>学习活动</a:t>
            </a:r>
            <a:endParaRPr lang="en-US" altLang="zh-CN" sz="2800" spc="300" dirty="0">
              <a:solidFill>
                <a:schemeClr val="accent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4858666" y="2729636"/>
            <a:ext cx="6588919" cy="2751522"/>
          </a:xfrm>
          <a:prstGeom prst="rect">
            <a:avLst/>
          </a:prstGeom>
          <a:noFill/>
        </p:spPr>
        <p:txBody>
          <a:bodyPr wrap="square" rtlCol="0">
            <a:spAutoFit/>
          </a:bodyPr>
          <a:lstStyle/>
          <a:p>
            <a:pPr>
              <a:lnSpc>
                <a:spcPct val="120000"/>
              </a:lnSpc>
            </a:pPr>
            <a:r>
              <a:rPr lang="zh-CN" altLang="en-US" sz="1600" dirty="0">
                <a:solidFill>
                  <a:schemeClr val="tx1">
                    <a:lumMod val="75000"/>
                    <a:lumOff val="25000"/>
                  </a:schemeClr>
                </a:solidFill>
                <a:cs typeface="+mn-ea"/>
                <a:sym typeface="+mn-lt"/>
              </a:rPr>
              <a:t>各地区、各有关部门和单位要组织干部职工采取集中学习、分组学习、座谈讨论和专家报告等方式，带头认真学习贯彻党的十九大精神、习近平总书记系列重要讲话和关于安全生产的重要批示指示，学习</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安全生产法</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等与安全生产工作相关的法律法规，做到先学一步、学懂弄通、指导实践、灵活运用；要采取视频讲座、现场宣讲等方式，组织企业负责人、中层干部和一线职工深入学习安全生产法律法规；要运用政府网站、新媒体平台开展安全生产法律法规知识答题或竞赛等活动，发布推送与公众生活息息相关的安全生产法律法规知识，调动社会公众参与学习的热情与积极性。</a:t>
            </a:r>
            <a:endParaRPr lang="en-US" sz="1600" dirty="0">
              <a:solidFill>
                <a:schemeClr val="tx1">
                  <a:lumMod val="75000"/>
                  <a:lumOff val="25000"/>
                </a:schemeClr>
              </a:solidFill>
              <a:cs typeface="+mn-ea"/>
              <a:sym typeface="+mn-lt"/>
            </a:endParaRPr>
          </a:p>
        </p:txBody>
      </p:sp>
      <p:pic>
        <p:nvPicPr>
          <p:cNvPr id="7" name="图片 6"/>
          <p:cNvPicPr>
            <a:picLocks noChangeAspect="1"/>
          </p:cNvPicPr>
          <p:nvPr/>
        </p:nvPicPr>
        <p:blipFill>
          <a:blip r:embed="rId3" cstate="screen"/>
          <a:stretch>
            <a:fillRect/>
          </a:stretch>
        </p:blipFill>
        <p:spPr>
          <a:xfrm>
            <a:off x="410991" y="2027676"/>
            <a:ext cx="4324919" cy="432491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88235" y="761554"/>
            <a:ext cx="11615530" cy="5866912"/>
          </a:xfrm>
          <a:prstGeom prst="rect">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 name="图片 8"/>
          <p:cNvPicPr>
            <a:picLocks noChangeAspect="1"/>
          </p:cNvPicPr>
          <p:nvPr/>
        </p:nvPicPr>
        <p:blipFill>
          <a:blip r:embed="rId1" cstate="screen"/>
          <a:stretch>
            <a:fillRect/>
          </a:stretch>
        </p:blipFill>
        <p:spPr>
          <a:xfrm>
            <a:off x="10712405" y="146265"/>
            <a:ext cx="1845866" cy="1230577"/>
          </a:xfrm>
          <a:prstGeom prst="rect">
            <a:avLst/>
          </a:prstGeom>
        </p:spPr>
      </p:pic>
      <p:sp>
        <p:nvSpPr>
          <p:cNvPr id="4" name="Rectangle 330"/>
          <p:cNvSpPr/>
          <p:nvPr/>
        </p:nvSpPr>
        <p:spPr>
          <a:xfrm>
            <a:off x="2775473" y="1245377"/>
            <a:ext cx="6545382" cy="523220"/>
          </a:xfrm>
          <a:prstGeom prst="rect">
            <a:avLst/>
          </a:prstGeom>
        </p:spPr>
        <p:txBody>
          <a:bodyPr wrap="none">
            <a:spAutoFit/>
          </a:bodyPr>
          <a:lstStyle/>
          <a:p>
            <a:pPr marL="0" lvl="1"/>
            <a:r>
              <a:rPr lang="zh-CN" altLang="en-US" sz="2800" spc="300" dirty="0">
                <a:solidFill>
                  <a:schemeClr val="accent1"/>
                </a:solidFill>
              </a:rPr>
              <a:t>集中组织开展安全生产法咨询日活动</a:t>
            </a:r>
            <a:endParaRPr lang="en-US" altLang="zh-CN" sz="2800" spc="300" dirty="0">
              <a:solidFill>
                <a:schemeClr val="accent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735911" y="2363357"/>
            <a:ext cx="6421528" cy="3083921"/>
          </a:xfrm>
          <a:prstGeom prst="rect">
            <a:avLst/>
          </a:prstGeom>
          <a:noFill/>
        </p:spPr>
        <p:txBody>
          <a:bodyPr wrap="square" rtlCol="0">
            <a:spAutoFit/>
          </a:bodyPr>
          <a:lstStyle/>
          <a:p>
            <a:pPr>
              <a:lnSpc>
                <a:spcPct val="120000"/>
              </a:lnSpc>
            </a:pPr>
            <a:r>
              <a:rPr lang="zh-CN" altLang="en-US" dirty="0">
                <a:solidFill>
                  <a:schemeClr val="tx1">
                    <a:lumMod val="75000"/>
                    <a:lumOff val="25000"/>
                  </a:schemeClr>
                </a:solidFill>
                <a:cs typeface="+mn-ea"/>
                <a:sym typeface="+mn-lt"/>
              </a:rPr>
              <a:t>要</a:t>
            </a:r>
            <a:r>
              <a:rPr lang="zh-CN" altLang="en-US" dirty="0" smtClean="0">
                <a:solidFill>
                  <a:schemeClr val="tx1">
                    <a:lumMod val="75000"/>
                    <a:lumOff val="25000"/>
                  </a:schemeClr>
                </a:solidFill>
                <a:cs typeface="+mn-ea"/>
                <a:sym typeface="+mn-lt"/>
              </a:rPr>
              <a:t>于</a:t>
            </a:r>
            <a:r>
              <a:rPr lang="en-US" altLang="zh-CN" dirty="0" smtClean="0">
                <a:solidFill>
                  <a:schemeClr val="tx1">
                    <a:lumMod val="75000"/>
                    <a:lumOff val="25000"/>
                  </a:schemeClr>
                </a:solidFill>
                <a:cs typeface="+mn-ea"/>
                <a:sym typeface="+mn-lt"/>
              </a:rPr>
              <a:t>20XX</a:t>
            </a:r>
            <a:r>
              <a:rPr lang="zh-CN" altLang="en-US" dirty="0" smtClean="0">
                <a:solidFill>
                  <a:schemeClr val="tx1">
                    <a:lumMod val="75000"/>
                    <a:lumOff val="25000"/>
                  </a:schemeClr>
                </a:solidFill>
                <a:cs typeface="+mn-ea"/>
                <a:sym typeface="+mn-lt"/>
              </a:rPr>
              <a:t>年</a:t>
            </a:r>
            <a:r>
              <a:rPr lang="en-US" altLang="zh-CN" dirty="0">
                <a:solidFill>
                  <a:schemeClr val="tx1">
                    <a:lumMod val="75000"/>
                    <a:lumOff val="25000"/>
                  </a:schemeClr>
                </a:solidFill>
                <a:cs typeface="+mn-ea"/>
                <a:sym typeface="+mn-lt"/>
              </a:rPr>
              <a:t>12</a:t>
            </a:r>
            <a:r>
              <a:rPr lang="zh-CN" altLang="en-US" dirty="0">
                <a:solidFill>
                  <a:schemeClr val="tx1">
                    <a:lumMod val="75000"/>
                    <a:lumOff val="25000"/>
                  </a:schemeClr>
                </a:solidFill>
                <a:cs typeface="+mn-ea"/>
                <a:sym typeface="+mn-lt"/>
              </a:rPr>
              <a:t>月</a:t>
            </a:r>
            <a:r>
              <a:rPr lang="en-US" altLang="zh-CN" dirty="0">
                <a:solidFill>
                  <a:schemeClr val="tx1">
                    <a:lumMod val="75000"/>
                    <a:lumOff val="25000"/>
                  </a:schemeClr>
                </a:solidFill>
                <a:cs typeface="+mn-ea"/>
                <a:sym typeface="+mn-lt"/>
              </a:rPr>
              <a:t>1</a:t>
            </a:r>
            <a:r>
              <a:rPr lang="zh-CN" altLang="en-US" dirty="0">
                <a:solidFill>
                  <a:schemeClr val="tx1">
                    <a:lumMod val="75000"/>
                    <a:lumOff val="25000"/>
                  </a:schemeClr>
                </a:solidFill>
                <a:cs typeface="+mn-ea"/>
                <a:sym typeface="+mn-lt"/>
              </a:rPr>
              <a:t>日集中组织开展安全生产法咨询活动，在当地广场、公园、企业、学校、社区、农村、公共场所等地以及政府网站设置咨询台，采取专家现场咨询、张贴海报标语、发放安全生产法律法规普及读物、举办</a:t>
            </a:r>
            <a:r>
              <a:rPr lang="en-US" altLang="zh-CN" dirty="0">
                <a:solidFill>
                  <a:schemeClr val="tx1">
                    <a:lumMod val="75000"/>
                    <a:lumOff val="25000"/>
                  </a:schemeClr>
                </a:solidFill>
                <a:cs typeface="+mn-ea"/>
                <a:sym typeface="+mn-lt"/>
              </a:rPr>
              <a:t>《</a:t>
            </a:r>
            <a:r>
              <a:rPr lang="zh-CN" altLang="en-US" dirty="0">
                <a:solidFill>
                  <a:schemeClr val="tx1">
                    <a:lumMod val="75000"/>
                    <a:lumOff val="25000"/>
                  </a:schemeClr>
                </a:solidFill>
                <a:cs typeface="+mn-ea"/>
                <a:sym typeface="+mn-lt"/>
              </a:rPr>
              <a:t>安全生产法</a:t>
            </a:r>
            <a:r>
              <a:rPr lang="en-US" altLang="zh-CN" dirty="0">
                <a:solidFill>
                  <a:schemeClr val="tx1">
                    <a:lumMod val="75000"/>
                    <a:lumOff val="25000"/>
                  </a:schemeClr>
                </a:solidFill>
                <a:cs typeface="+mn-ea"/>
                <a:sym typeface="+mn-lt"/>
              </a:rPr>
              <a:t>》</a:t>
            </a:r>
            <a:r>
              <a:rPr lang="zh-CN" altLang="en-US" dirty="0">
                <a:solidFill>
                  <a:schemeClr val="tx1">
                    <a:lumMod val="75000"/>
                    <a:lumOff val="25000"/>
                  </a:schemeClr>
                </a:solidFill>
                <a:cs typeface="+mn-ea"/>
                <a:sym typeface="+mn-lt"/>
              </a:rPr>
              <a:t>成果展等方式，向社会公众宣传普及安全生产法律法规，介绍我国安全生产法治进展成效和安全监管部门职责、工作程序，现场受理安全生产违法案件举报投诉和问询，征集公众关于推动落实安全生产法律法规的意见建议，努力在全社会形成安全生产遇事找法、办事依法、解决问题靠法的思想和行为自觉。</a:t>
            </a:r>
            <a:endParaRPr lang="en-US" dirty="0">
              <a:solidFill>
                <a:schemeClr val="tx1">
                  <a:lumMod val="75000"/>
                  <a:lumOff val="25000"/>
                </a:schemeClr>
              </a:solidFill>
              <a:cs typeface="+mn-ea"/>
              <a:sym typeface="+mn-lt"/>
            </a:endParaRPr>
          </a:p>
        </p:txBody>
      </p:sp>
      <p:sp>
        <p:nvSpPr>
          <p:cNvPr id="6" name="标题 1"/>
          <p:cNvSpPr txBox="1"/>
          <p:nvPr/>
        </p:nvSpPr>
        <p:spPr>
          <a:xfrm>
            <a:off x="288235" y="189988"/>
            <a:ext cx="6341165" cy="780879"/>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r>
              <a:rPr lang="en-US" altLang="zh-CN" sz="2400" dirty="0" smtClean="0"/>
              <a:t>20XX《</a:t>
            </a:r>
            <a:r>
              <a:rPr lang="zh-CN" altLang="en-US" sz="2400" dirty="0"/>
              <a:t>安全生产法</a:t>
            </a:r>
            <a:r>
              <a:rPr lang="en-US" altLang="zh-CN" sz="2400" dirty="0"/>
              <a:t>》</a:t>
            </a:r>
            <a:r>
              <a:rPr lang="zh-CN" altLang="en-US" sz="2400" dirty="0"/>
              <a:t>宣传周活动内容</a:t>
            </a:r>
            <a:endParaRPr lang="zh-CN" altLang="en-US" sz="2400" dirty="0"/>
          </a:p>
        </p:txBody>
      </p:sp>
      <p:pic>
        <p:nvPicPr>
          <p:cNvPr id="7" name="图片 6"/>
          <p:cNvPicPr>
            <a:picLocks noChangeAspect="1"/>
          </p:cNvPicPr>
          <p:nvPr/>
        </p:nvPicPr>
        <p:blipFill>
          <a:blip r:embed="rId3" cstate="screen"/>
          <a:stretch>
            <a:fillRect/>
          </a:stretch>
        </p:blipFill>
        <p:spPr>
          <a:xfrm>
            <a:off x="410991" y="2027676"/>
            <a:ext cx="4324919" cy="432491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3000"/>
                                        <p:tgtEl>
                                          <p:spTgt spid="5"/>
                                        </p:tgtEl>
                                      </p:cBhvr>
                                    </p:animEffect>
                                  </p:childTnLst>
                                </p:cTn>
                              </p:par>
                              <p:par>
                                <p:cTn id="12" presetID="22" presetClass="entr" presetSubtype="8" fill="hold" grpId="0" nodeType="withEffect">
                                  <p:stCondLst>
                                    <p:cond delay="25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3500"/>
                            </p:stCondLst>
                            <p:childTnLst>
                              <p:par>
                                <p:cTn id="16" presetID="42"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ags/tag1.xml><?xml version="1.0" encoding="utf-8"?>
<p:tagLst xmlns:p="http://schemas.openxmlformats.org/presentationml/2006/main">
  <p:tag name="ISLIDE.DIAGRAM" val="65f35c8f-344e-4233-93d7-763a660d684b"/>
</p:tagLst>
</file>

<file path=ppt/tags/tag2.xml><?xml version="1.0" encoding="utf-8"?>
<p:tagLst xmlns:p="http://schemas.openxmlformats.org/presentationml/2006/main">
  <p:tag name="ISPRING_PRESENTATION_TITLE" val="大气红色安全生产法宣传周宣传PPT模板"/>
  <p:tag name="commondata" val="eyJoZGlkIjoiZGNhZmE2NDBkNDJkMTExZWJjNGYzYzk5NTUzODY3ZTQifQ=="/>
</p:tagLst>
</file>

<file path=ppt/theme/theme1.xml><?xml version="1.0" encoding="utf-8"?>
<a:theme xmlns:a="http://schemas.openxmlformats.org/drawingml/2006/main" name="第一PPT，www.1ppt.com">
  <a:themeElements>
    <a:clrScheme name="橙色2">
      <a:dk1>
        <a:sysClr val="windowText" lastClr="000000"/>
      </a:dk1>
      <a:lt1>
        <a:sysClr val="window" lastClr="FFFFFF"/>
      </a:lt1>
      <a:dk2>
        <a:srgbClr val="2F2F2F"/>
      </a:dk2>
      <a:lt2>
        <a:srgbClr val="FFFFF4"/>
      </a:lt2>
      <a:accent1>
        <a:srgbClr val="F92511"/>
      </a:accent1>
      <a:accent2>
        <a:srgbClr val="F93723"/>
      </a:accent2>
      <a:accent3>
        <a:srgbClr val="F92511"/>
      </a:accent3>
      <a:accent4>
        <a:srgbClr val="F93723"/>
      </a:accent4>
      <a:accent5>
        <a:srgbClr val="E81D23"/>
      </a:accent5>
      <a:accent6>
        <a:srgbClr val="262626"/>
      </a:accent6>
      <a:hlink>
        <a:srgbClr val="00D5D5"/>
      </a:hlink>
      <a:folHlink>
        <a:srgbClr val="DD00DD"/>
      </a:folHlink>
    </a:clrScheme>
    <a:fontScheme name="自定义 2">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2367</Words>
  <Application>WPS 演示</Application>
  <PresentationFormat>宽屏</PresentationFormat>
  <Paragraphs>203</Paragraphs>
  <Slides>29</Slides>
  <Notes>29</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29</vt:i4>
      </vt:variant>
    </vt:vector>
  </HeadingPairs>
  <TitlesOfParts>
    <vt:vector size="44" baseType="lpstr">
      <vt:lpstr>Arial</vt:lpstr>
      <vt:lpstr>宋体</vt:lpstr>
      <vt:lpstr>Wingdings</vt:lpstr>
      <vt:lpstr>方正兰亭超细黑简体</vt:lpstr>
      <vt:lpstr>黑体</vt:lpstr>
      <vt:lpstr>微软雅黑</vt:lpstr>
      <vt:lpstr>Impact</vt:lpstr>
      <vt:lpstr>Arial Unicode MS</vt:lpstr>
      <vt:lpstr>Calibri</vt:lpstr>
      <vt:lpstr>等线</vt:lpstr>
      <vt:lpstr>Meiryo</vt:lpstr>
      <vt:lpstr>Yu Gothic UI</vt:lpstr>
      <vt:lpstr>Arial Narrow</vt:lpstr>
      <vt:lpstr>Calibri Light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优品PPT</dc:creator>
  <dc:subject>https://www.ypppt.com/</dc:subject>
  <cp:lastModifiedBy>Years later</cp:lastModifiedBy>
  <cp:revision>27</cp:revision>
  <dcterms:created xsi:type="dcterms:W3CDTF">2017-12-06T11:25:00Z</dcterms:created>
  <dcterms:modified xsi:type="dcterms:W3CDTF">2024-03-30T13:08:17Z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B8B6C42282244D738F8F6E7CAB879E9C_13</vt:lpwstr>
  </property>
  <property fmtid="{D5CDD505-2E9C-101B-9397-08002B2CF9AE}" pid="3" name="KSOProductBuildVer">
    <vt:lpwstr>2052-12.1.0.16412</vt:lpwstr>
  </property>
</Properties>
</file>