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5"/>
  </p:notesMasterIdLst>
  <p:sldIdLst>
    <p:sldId id="302" r:id="rId4"/>
    <p:sldId id="301" r:id="rId5"/>
    <p:sldId id="303" r:id="rId6"/>
    <p:sldId id="260" r:id="rId7"/>
    <p:sldId id="283" r:id="rId8"/>
    <p:sldId id="304" r:id="rId9"/>
    <p:sldId id="285" r:id="rId10"/>
    <p:sldId id="287" r:id="rId11"/>
    <p:sldId id="305" r:id="rId12"/>
    <p:sldId id="289" r:id="rId13"/>
    <p:sldId id="270" r:id="rId14"/>
    <p:sldId id="271" r:id="rId16"/>
    <p:sldId id="272" r:id="rId17"/>
    <p:sldId id="298" r:id="rId18"/>
    <p:sldId id="291" r:id="rId19"/>
    <p:sldId id="306" r:id="rId20"/>
    <p:sldId id="293" r:id="rId21"/>
    <p:sldId id="294" r:id="rId22"/>
    <p:sldId id="307" r:id="rId23"/>
    <p:sldId id="296" r:id="rId24"/>
    <p:sldId id="297" r:id="rId25"/>
    <p:sldId id="323" r:id="rId26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3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E598F-9930-47EA-B9E2-8889F54793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96001-3927-4167-8540-5D13E3CDCF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96001-3927-4167-8540-5D13E3CDCF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67475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0065" y="585833"/>
            <a:ext cx="10515600" cy="501758"/>
          </a:xfr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lang="zh-CN" altLang="en-US" sz="36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260648"/>
            <a:ext cx="263352" cy="115212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928648" y="5417053"/>
            <a:ext cx="263352" cy="1152128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34CB9-8017-4268-93EB-E0D5C1B6DF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F2A9-7A08-431E-9795-9F37697B552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62684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911316" y="1138104"/>
            <a:ext cx="4608512" cy="4608512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37" name="文本框 36"/>
          <p:cNvSpPr txBox="1"/>
          <p:nvPr/>
        </p:nvSpPr>
        <p:spPr>
          <a:xfrm>
            <a:off x="910271" y="4151400"/>
            <a:ext cx="6375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HOW TO CONDUCT EMPLOYEE EXIT INTERVIEW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0271" y="881684"/>
            <a:ext cx="1226428" cy="576060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28594" y="5449637"/>
            <a:ext cx="3845313" cy="307777"/>
            <a:chOff x="1199456" y="5729890"/>
            <a:chExt cx="3845313" cy="307777"/>
          </a:xfrm>
        </p:grpSpPr>
        <p:grpSp>
          <p:nvGrpSpPr>
            <p:cNvPr id="50" name="组合 49"/>
            <p:cNvGrpSpPr/>
            <p:nvPr/>
          </p:nvGrpSpPr>
          <p:grpSpPr>
            <a:xfrm>
              <a:off x="1199456" y="5729890"/>
              <a:ext cx="1842188" cy="306705"/>
              <a:chOff x="1199456" y="5729890"/>
              <a:chExt cx="1842188" cy="3067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415476" y="5729890"/>
                <a:ext cx="1626168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主讲人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PPT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营</a:t>
                </a:r>
                <a:endParaRPr lang="zh-CN" altLang="en-US" sz="1400" dirty="0" smtClean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202581" y="5729890"/>
              <a:ext cx="1842188" cy="307777"/>
              <a:chOff x="1199456" y="5729890"/>
              <a:chExt cx="1842188" cy="30777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时间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20XX.XX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51786" y="2061524"/>
            <a:ext cx="5760641" cy="2123658"/>
            <a:chOff x="851786" y="2061524"/>
            <a:chExt cx="5760641" cy="2123658"/>
          </a:xfrm>
        </p:grpSpPr>
        <p:sp>
          <p:nvSpPr>
            <p:cNvPr id="34" name="矩形 33"/>
            <p:cNvSpPr/>
            <p:nvPr/>
          </p:nvSpPr>
          <p:spPr>
            <a:xfrm>
              <a:off x="912570" y="2754219"/>
              <a:ext cx="3024336" cy="216024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1786" y="2061524"/>
              <a:ext cx="576064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如何做好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员工离职面谈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椭圆 55"/>
          <p:cNvSpPr/>
          <p:nvPr/>
        </p:nvSpPr>
        <p:spPr>
          <a:xfrm>
            <a:off x="7042594" y="5529719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024280" y="522940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9" grpId="0" animBg="1"/>
      <p:bldP spid="56" grpId="0" animBg="1"/>
      <p:bldP spid="57" grpId="0" animBg="1"/>
      <p:bldP spid="5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准备阶段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415480" y="1707686"/>
            <a:ext cx="5400600" cy="576063"/>
            <a:chOff x="1487488" y="1772815"/>
            <a:chExt cx="5400600" cy="576063"/>
          </a:xfrm>
        </p:grpSpPr>
        <p:sp>
          <p:nvSpPr>
            <p:cNvPr id="3" name="矩形: 圆角 2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时间把控</a:t>
              </a:r>
              <a:r>
                <a:rPr lang="en-US" altLang="zh-CN" sz="2400" dirty="0">
                  <a:cs typeface="+mn-ea"/>
                  <a:sym typeface="+mn-lt"/>
                </a:rPr>
                <a:t>20</a:t>
              </a:r>
              <a:r>
                <a:rPr lang="zh-CN" altLang="en-US" sz="2400" dirty="0">
                  <a:cs typeface="+mn-ea"/>
                  <a:sym typeface="+mn-lt"/>
                </a:rPr>
                <a:t>分钟以内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415480" y="2644522"/>
            <a:ext cx="5400600" cy="576063"/>
            <a:chOff x="1487488" y="1772815"/>
            <a:chExt cx="5400600" cy="576063"/>
          </a:xfrm>
        </p:grpSpPr>
        <p:sp>
          <p:nvSpPr>
            <p:cNvPr id="11" name="矩形: 圆角 10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离职员工的基本资料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415480" y="3581358"/>
            <a:ext cx="5400600" cy="576063"/>
            <a:chOff x="1487488" y="1772815"/>
            <a:chExt cx="5400600" cy="576063"/>
          </a:xfrm>
        </p:grpSpPr>
        <p:sp>
          <p:nvSpPr>
            <p:cNvPr id="14" name="矩形: 圆角 13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准备面谈问题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415480" y="4518194"/>
            <a:ext cx="5544616" cy="576063"/>
            <a:chOff x="1487488" y="1772815"/>
            <a:chExt cx="5544616" cy="576063"/>
          </a:xfrm>
        </p:grpSpPr>
        <p:sp>
          <p:nvSpPr>
            <p:cNvPr id="20" name="矩形: 圆角 19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228672" y="1830014"/>
              <a:ext cx="4803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选择面谈地方（轻松、不被打扰）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15480" y="5455031"/>
            <a:ext cx="5400600" cy="576063"/>
            <a:chOff x="1487488" y="1772815"/>
            <a:chExt cx="5400600" cy="576063"/>
          </a:xfrm>
        </p:grpSpPr>
        <p:sp>
          <p:nvSpPr>
            <p:cNvPr id="23" name="矩形: 圆角 22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05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抓住面谈时机，员工填离职单前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01326" y="1268760"/>
            <a:ext cx="3747202" cy="4924706"/>
            <a:chOff x="7101326" y="1268760"/>
            <a:chExt cx="3747202" cy="4924706"/>
          </a:xfrm>
        </p:grpSpPr>
        <p:grpSp>
          <p:nvGrpSpPr>
            <p:cNvPr id="46" name="组合 45"/>
            <p:cNvGrpSpPr/>
            <p:nvPr/>
          </p:nvGrpSpPr>
          <p:grpSpPr>
            <a:xfrm rot="5400000">
              <a:off x="6548578" y="1893516"/>
              <a:ext cx="4924706" cy="3675194"/>
              <a:chOff x="6095999" y="1599916"/>
              <a:chExt cx="5422696" cy="4046832"/>
            </a:xfrm>
            <a:solidFill>
              <a:srgbClr val="EE511C"/>
            </a:solidFill>
          </p:grpSpPr>
          <p:sp>
            <p:nvSpPr>
              <p:cNvPr id="47" name="矩形: 圆角 46"/>
              <p:cNvSpPr/>
              <p:nvPr/>
            </p:nvSpPr>
            <p:spPr>
              <a:xfrm>
                <a:off x="6095999" y="1599916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: 圆角 47"/>
              <p:cNvSpPr/>
              <p:nvPr/>
            </p:nvSpPr>
            <p:spPr>
              <a:xfrm>
                <a:off x="9862511" y="159991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矩形: 圆角 48"/>
              <p:cNvSpPr/>
              <p:nvPr/>
            </p:nvSpPr>
            <p:spPr>
              <a:xfrm>
                <a:off x="7997474" y="2440951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: 圆角 49"/>
              <p:cNvSpPr/>
              <p:nvPr/>
            </p:nvSpPr>
            <p:spPr>
              <a:xfrm>
                <a:off x="6095999" y="244095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6095999" y="3281986"/>
                <a:ext cx="3521221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矩形: 圆角 51"/>
              <p:cNvSpPr/>
              <p:nvPr/>
            </p:nvSpPr>
            <p:spPr>
              <a:xfrm>
                <a:off x="9840416" y="328198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: 圆角 52"/>
              <p:cNvSpPr/>
              <p:nvPr/>
            </p:nvSpPr>
            <p:spPr>
              <a:xfrm>
                <a:off x="6095999" y="4964057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: 圆角 53"/>
              <p:cNvSpPr/>
              <p:nvPr/>
            </p:nvSpPr>
            <p:spPr>
              <a:xfrm>
                <a:off x="9840416" y="4964057"/>
                <a:ext cx="1656184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: 圆角 54"/>
              <p:cNvSpPr/>
              <p:nvPr/>
            </p:nvSpPr>
            <p:spPr>
              <a:xfrm>
                <a:off x="7997474" y="412302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矩形: 圆角 55"/>
              <p:cNvSpPr/>
              <p:nvPr/>
            </p:nvSpPr>
            <p:spPr>
              <a:xfrm>
                <a:off x="6095999" y="4123021"/>
                <a:ext cx="1656184" cy="682691"/>
              </a:xfrm>
              <a:prstGeom prst="roundRect">
                <a:avLst>
                  <a:gd name="adj" fmla="val 50000"/>
                </a:avLst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5400000">
              <a:off x="6476570" y="1893516"/>
              <a:ext cx="4924706" cy="3675194"/>
              <a:chOff x="6095999" y="1599916"/>
              <a:chExt cx="5422696" cy="4046832"/>
            </a:xfrm>
            <a:blipFill dpi="0" rotWithShape="0">
              <a:blip r:embed="rId1"/>
              <a:srcRect/>
              <a:tile tx="0" ty="0" sx="100000" sy="100000" flip="none" algn="ctr"/>
            </a:blipFill>
          </p:grpSpPr>
          <p:sp>
            <p:nvSpPr>
              <p:cNvPr id="25" name="矩形: 圆角 24"/>
              <p:cNvSpPr/>
              <p:nvPr/>
            </p:nvSpPr>
            <p:spPr>
              <a:xfrm>
                <a:off x="6095999" y="1599916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9862511" y="159991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: 圆角 28"/>
              <p:cNvSpPr/>
              <p:nvPr/>
            </p:nvSpPr>
            <p:spPr>
              <a:xfrm>
                <a:off x="7997474" y="244095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6095999" y="244095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: 圆角 30"/>
              <p:cNvSpPr/>
              <p:nvPr/>
            </p:nvSpPr>
            <p:spPr>
              <a:xfrm>
                <a:off x="6095999" y="3281986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矩形: 圆角 31"/>
              <p:cNvSpPr/>
              <p:nvPr/>
            </p:nvSpPr>
            <p:spPr>
              <a:xfrm>
                <a:off x="9840416" y="3281986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/>
              <p:cNvSpPr/>
              <p:nvPr/>
            </p:nvSpPr>
            <p:spPr>
              <a:xfrm>
                <a:off x="6095999" y="4964057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6" name="矩形: 圆角 35"/>
              <p:cNvSpPr/>
              <p:nvPr/>
            </p:nvSpPr>
            <p:spPr>
              <a:xfrm>
                <a:off x="9840416" y="4964057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7997474" y="4123021"/>
                <a:ext cx="3521221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: 圆角 37"/>
              <p:cNvSpPr/>
              <p:nvPr/>
            </p:nvSpPr>
            <p:spPr>
              <a:xfrm>
                <a:off x="6095999" y="4123021"/>
                <a:ext cx="1656184" cy="68269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情况一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342256" y="1481337"/>
            <a:ext cx="9506272" cy="1155575"/>
          </a:xfrm>
          <a:prstGeom prst="round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如果申请离职员工的上级已经知道员工离职情况，</a:t>
            </a:r>
            <a:r>
              <a:rPr lang="en-US" altLang="zh-CN" sz="2000">
                <a:cs typeface="+mn-ea"/>
                <a:sym typeface="+mn-lt"/>
              </a:rPr>
              <a:t>HR</a:t>
            </a:r>
            <a:r>
              <a:rPr lang="zh-CN" altLang="en-US" sz="2000">
                <a:cs typeface="+mn-ea"/>
                <a:sym typeface="+mn-lt"/>
              </a:rPr>
              <a:t>要迅速和离职员工</a:t>
            </a:r>
            <a:endParaRPr lang="zh-CN" altLang="en-US" sz="200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>
                <a:cs typeface="+mn-ea"/>
                <a:sym typeface="+mn-lt"/>
              </a:rPr>
              <a:t>上级沟通了解情况，并及时将情况向自己的上级进行汇报 </a:t>
            </a:r>
            <a:endParaRPr lang="zh-CN" altLang="en-US" sz="200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42256" y="3356992"/>
            <a:ext cx="5629160" cy="1879761"/>
            <a:chOff x="1342256" y="3356992"/>
            <a:chExt cx="5629160" cy="1879761"/>
          </a:xfrm>
        </p:grpSpPr>
        <p:grpSp>
          <p:nvGrpSpPr>
            <p:cNvPr id="5" name="组合 4"/>
            <p:cNvGrpSpPr/>
            <p:nvPr/>
          </p:nvGrpSpPr>
          <p:grpSpPr>
            <a:xfrm>
              <a:off x="2659063" y="3356992"/>
              <a:ext cx="2057400" cy="461665"/>
              <a:chOff x="1847528" y="3348038"/>
              <a:chExt cx="2057400" cy="461665"/>
            </a:xfrm>
          </p:grpSpPr>
          <p:sp>
            <p:nvSpPr>
              <p:cNvPr id="21514" name="Text Box 78"/>
              <p:cNvSpPr txBox="1">
                <a:spLocks noChangeArrowheads="1"/>
              </p:cNvSpPr>
              <p:nvPr/>
            </p:nvSpPr>
            <p:spPr bwMode="auto">
              <a:xfrm>
                <a:off x="2233263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不予离职 </a:t>
                </a:r>
                <a:endParaRPr lang="zh-CN" altLang="en-US" sz="2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" name="矩形: 圆角 3"/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914016" y="3379296"/>
              <a:ext cx="2057400" cy="461665"/>
              <a:chOff x="1847528" y="3348038"/>
              <a:chExt cx="2057400" cy="461665"/>
            </a:xfrm>
          </p:grpSpPr>
          <p:sp>
            <p:nvSpPr>
              <p:cNvPr id="15" name="Text Box 78"/>
              <p:cNvSpPr txBox="1">
                <a:spLocks noChangeArrowheads="1"/>
              </p:cNvSpPr>
              <p:nvPr/>
            </p:nvSpPr>
            <p:spPr bwMode="auto">
              <a:xfrm>
                <a:off x="2014454" y="3378845"/>
                <a:ext cx="172354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一般不太可能</a:t>
                </a:r>
                <a:endParaRPr lang="zh-CN" altLang="en-US" sz="2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/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2659063" y="4066040"/>
              <a:ext cx="2057400" cy="461665"/>
              <a:chOff x="1847528" y="3348038"/>
              <a:chExt cx="2057400" cy="461665"/>
            </a:xfrm>
          </p:grpSpPr>
          <p:sp>
            <p:nvSpPr>
              <p:cNvPr id="18" name="Text Box 78"/>
              <p:cNvSpPr txBox="1">
                <a:spLocks noChangeArrowheads="1"/>
              </p:cNvSpPr>
              <p:nvPr/>
            </p:nvSpPr>
            <p:spPr bwMode="auto">
              <a:xfrm>
                <a:off x="1886214" y="3378845"/>
                <a:ext cx="198003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能够开出的条件</a:t>
                </a:r>
                <a:endParaRPr lang="zh-CN" altLang="en-US" sz="2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914016" y="4097222"/>
              <a:ext cx="2057400" cy="461665"/>
              <a:chOff x="1847528" y="3348038"/>
              <a:chExt cx="2057400" cy="461665"/>
            </a:xfrm>
          </p:grpSpPr>
          <p:sp>
            <p:nvSpPr>
              <p:cNvPr id="21" name="Text Box 78"/>
              <p:cNvSpPr txBox="1">
                <a:spLocks noChangeArrowheads="1"/>
              </p:cNvSpPr>
              <p:nvPr/>
            </p:nvSpPr>
            <p:spPr bwMode="auto">
              <a:xfrm>
                <a:off x="2233264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尽力挽留 </a:t>
                </a:r>
                <a:endParaRPr lang="zh-CN" altLang="en-US" sz="2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矩形: 圆角 21"/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659063" y="4775088"/>
              <a:ext cx="2057400" cy="461665"/>
              <a:chOff x="1847528" y="3348038"/>
              <a:chExt cx="2057400" cy="461665"/>
            </a:xfrm>
          </p:grpSpPr>
          <p:sp>
            <p:nvSpPr>
              <p:cNvPr id="24" name="Text Box 78"/>
              <p:cNvSpPr txBox="1">
                <a:spLocks noChangeArrowheads="1"/>
              </p:cNvSpPr>
              <p:nvPr/>
            </p:nvSpPr>
            <p:spPr bwMode="auto">
              <a:xfrm>
                <a:off x="2233264" y="3378845"/>
                <a:ext cx="128592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dirty="0">
                    <a:latin typeface="+mn-lt"/>
                    <a:ea typeface="+mn-ea"/>
                    <a:cs typeface="+mn-ea"/>
                    <a:sym typeface="+mn-lt"/>
                  </a:rPr>
                  <a:t>准予离职 </a:t>
                </a:r>
                <a:endParaRPr lang="zh-CN" altLang="en-US" sz="2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矩形: 圆角 24"/>
              <p:cNvSpPr/>
              <p:nvPr/>
            </p:nvSpPr>
            <p:spPr>
              <a:xfrm>
                <a:off x="1847528" y="3348038"/>
                <a:ext cx="2057400" cy="461665"/>
              </a:xfrm>
              <a:prstGeom prst="roundRect">
                <a:avLst/>
              </a:prstGeom>
              <a:noFill/>
              <a:ln>
                <a:solidFill>
                  <a:srgbClr val="EE51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6" name="矩形: 圆角 25"/>
            <p:cNvSpPr/>
            <p:nvPr/>
          </p:nvSpPr>
          <p:spPr>
            <a:xfrm>
              <a:off x="1342256" y="3356992"/>
              <a:ext cx="1028700" cy="461665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b="1">
                  <a:solidFill>
                    <a:schemeClr val="bg1"/>
                  </a:solidFill>
                  <a:cs typeface="+mn-ea"/>
                  <a:sym typeface="+mn-lt"/>
                </a:rPr>
                <a:t>结果</a:t>
              </a:r>
              <a:endParaRPr lang="zh-CN" altLang="en-US" sz="1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7259523" y="3212976"/>
            <a:ext cx="3405416" cy="2272745"/>
          </a:xfrm>
          <a:prstGeom prst="snipRoundRect">
            <a:avLst>
              <a:gd name="adj1" fmla="val 16667"/>
              <a:gd name="adj2" fmla="val 0"/>
            </a:avLst>
          </a:prstGeom>
        </p:spPr>
      </p:pic>
      <p:sp>
        <p:nvSpPr>
          <p:cNvPr id="28" name="TextBox 27"/>
          <p:cNvSpPr txBox="1"/>
          <p:nvPr/>
        </p:nvSpPr>
        <p:spPr>
          <a:xfrm>
            <a:off x="412733" y="6561525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情况二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342256" y="1481337"/>
            <a:ext cx="9506272" cy="1155575"/>
          </a:xfrm>
          <a:prstGeom prst="round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如果离职员工不愿意让其上级知道，只是有离职意向，并和</a:t>
            </a:r>
            <a:r>
              <a:rPr lang="en-US" altLang="zh-CN" sz="2000" dirty="0">
                <a:cs typeface="+mn-ea"/>
                <a:sym typeface="+mn-lt"/>
              </a:rPr>
              <a:t>HR</a:t>
            </a:r>
            <a:r>
              <a:rPr lang="zh-CN" altLang="en-US" sz="2000" dirty="0">
                <a:cs typeface="+mn-ea"/>
                <a:sym typeface="+mn-lt"/>
              </a:rPr>
              <a:t>做初步沟通，</a:t>
            </a:r>
            <a:endParaRPr lang="en-US" altLang="zh-CN" sz="20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建议</a:t>
            </a: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HR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处理时暂时保密为好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: 圆角 6"/>
          <p:cNvSpPr/>
          <p:nvPr/>
        </p:nvSpPr>
        <p:spPr>
          <a:xfrm>
            <a:off x="4654624" y="2967335"/>
            <a:ext cx="2881536" cy="461665"/>
          </a:xfrm>
          <a:prstGeom prst="round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chemeClr val="bg1"/>
                </a:solidFill>
                <a:cs typeface="+mn-ea"/>
                <a:sym typeface="+mn-lt"/>
              </a:rPr>
              <a:t>HR</a:t>
            </a:r>
            <a:r>
              <a:rPr lang="zh-CN" altLang="en-US" sz="1800" b="1" dirty="0">
                <a:solidFill>
                  <a:schemeClr val="bg1"/>
                </a:solidFill>
                <a:cs typeface="+mn-ea"/>
                <a:sym typeface="+mn-lt"/>
              </a:rPr>
              <a:t>有挽留的可能性</a:t>
            </a:r>
            <a:endParaRPr lang="zh-CN" altLang="en-US" sz="1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522276" y="3933056"/>
            <a:ext cx="9146232" cy="2122866"/>
            <a:chOff x="1559496" y="3861047"/>
            <a:chExt cx="9146232" cy="2122866"/>
          </a:xfrm>
          <a:blipFill>
            <a:blip r:embed="rId1"/>
            <a:stretch>
              <a:fillRect/>
            </a:stretch>
          </a:blipFill>
        </p:grpSpPr>
        <p:sp>
          <p:nvSpPr>
            <p:cNvPr id="5" name="矩形 4"/>
            <p:cNvSpPr/>
            <p:nvPr/>
          </p:nvSpPr>
          <p:spPr>
            <a:xfrm>
              <a:off x="1559496" y="3861047"/>
              <a:ext cx="410445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811552" y="3861047"/>
              <a:ext cx="2007840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966992" y="3861047"/>
              <a:ext cx="273873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601272" y="4997190"/>
              <a:ext cx="410445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559496" y="4997190"/>
              <a:ext cx="2007840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714936" y="4997190"/>
              <a:ext cx="2738736" cy="9867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实施阶段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9456" y="2132856"/>
            <a:ext cx="7560840" cy="576063"/>
            <a:chOff x="1487488" y="1772815"/>
            <a:chExt cx="7560840" cy="576063"/>
          </a:xfrm>
        </p:grpSpPr>
        <p:sp>
          <p:nvSpPr>
            <p:cNvPr id="6" name="矩形: 圆角 5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228672" y="1830014"/>
              <a:ext cx="681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以聊家常的方式（禁忌训斥、说教的口吻）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99456" y="3069692"/>
            <a:ext cx="5400600" cy="576063"/>
            <a:chOff x="1487488" y="1772815"/>
            <a:chExt cx="5400600" cy="576063"/>
          </a:xfrm>
        </p:grpSpPr>
        <p:sp>
          <p:nvSpPr>
            <p:cNvPr id="9" name="矩形: 圆角 8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期间的重要表现和取得的成绩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99456" y="4006528"/>
            <a:ext cx="5400600" cy="576063"/>
            <a:chOff x="1487488" y="1772815"/>
            <a:chExt cx="5400600" cy="576063"/>
          </a:xfrm>
        </p:grpSpPr>
        <p:sp>
          <p:nvSpPr>
            <p:cNvPr id="12" name="矩形: 圆角 11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逐渐将面谈主题切入离职原因 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99456" y="4943364"/>
            <a:ext cx="6336704" cy="576063"/>
            <a:chOff x="1487488" y="1772815"/>
            <a:chExt cx="6336704" cy="576063"/>
          </a:xfrm>
        </p:grpSpPr>
        <p:sp>
          <p:nvSpPr>
            <p:cNvPr id="15" name="矩形: 圆角 14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2228672" y="1830014"/>
              <a:ext cx="5595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情绪激动的话，请听他说，多一些耐心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9925848" y="2579712"/>
            <a:ext cx="1872208" cy="201216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28284" y="2708919"/>
            <a:ext cx="3780678" cy="2784611"/>
            <a:chOff x="7728284" y="2708919"/>
            <a:chExt cx="3780678" cy="278461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7824192" y="2708919"/>
              <a:ext cx="3684770" cy="2456252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 rot="5400000">
              <a:off x="6892788" y="4456818"/>
              <a:ext cx="1872208" cy="201216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实施阶段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99456" y="2060848"/>
            <a:ext cx="6192688" cy="3384376"/>
            <a:chOff x="1055440" y="1556792"/>
            <a:chExt cx="6192688" cy="3384376"/>
          </a:xfrm>
        </p:grpSpPr>
        <p:sp>
          <p:nvSpPr>
            <p:cNvPr id="7" name="矩形 6"/>
            <p:cNvSpPr/>
            <p:nvPr/>
          </p:nvSpPr>
          <p:spPr>
            <a:xfrm>
              <a:off x="1055440" y="1844451"/>
              <a:ext cx="6192688" cy="3096717"/>
            </a:xfrm>
            <a:prstGeom prst="rect">
              <a:avLst/>
            </a:prstGeom>
            <a:noFill/>
            <a:ln>
              <a:solidFill>
                <a:srgbClr val="333C8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2647950" y="2133600"/>
              <a:ext cx="4176713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509167" y="1556792"/>
              <a:ext cx="1944216" cy="576063"/>
            </a:xfrm>
            <a:prstGeom prst="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hangingPunct="1"/>
              <a:r>
                <a:rPr lang="zh-CN" altLang="en-US" sz="2400" b="1">
                  <a:cs typeface="+mn-ea"/>
                  <a:sym typeface="+mn-lt"/>
                </a:rPr>
                <a:t>面谈结束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10512" y="2250686"/>
              <a:ext cx="4320480" cy="2585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800" dirty="0">
                  <a:cs typeface="+mn-ea"/>
                  <a:sym typeface="+mn-lt"/>
                </a:rPr>
                <a:t>HR</a:t>
              </a:r>
              <a:r>
                <a:rPr lang="zh-CN" altLang="en-US" sz="1800" dirty="0">
                  <a:cs typeface="+mn-ea"/>
                  <a:sym typeface="+mn-lt"/>
                </a:rPr>
                <a:t>都要以一颗平常心正确对待，任何挫折感和感情用事都会影响自己和公司的形象</a:t>
              </a:r>
              <a:endParaRPr lang="zh-CN" altLang="en-US" sz="1800" dirty="0">
                <a:cs typeface="+mn-ea"/>
                <a:sym typeface="+mn-lt"/>
              </a:endParaRPr>
            </a:p>
            <a:p>
              <a:pPr marL="285750" indent="-28575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800" dirty="0">
                  <a:cs typeface="+mn-ea"/>
                  <a:sym typeface="+mn-lt"/>
                </a:rPr>
                <a:t>另外面谈结束后要及时整理面谈记录，并向上级进行结果反馈，开始着手改进人力资源管理工作中存在的问题 </a:t>
              </a:r>
              <a:endParaRPr lang="zh-CN" altLang="en-US" sz="1800" dirty="0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294080" y="1124744"/>
            <a:ext cx="4680520" cy="4941168"/>
          </a:xfrm>
          <a:prstGeom prst="rect">
            <a:avLst/>
          </a:pr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分析阶段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99456" y="2132856"/>
            <a:ext cx="7560840" cy="576063"/>
            <a:chOff x="1487488" y="1772815"/>
            <a:chExt cx="7560840" cy="576063"/>
          </a:xfrm>
        </p:grpSpPr>
        <p:sp>
          <p:nvSpPr>
            <p:cNvPr id="8" name="矩形: 圆角 7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01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228672" y="1830014"/>
              <a:ext cx="681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提炼面谈记录表上有用数据及信息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99456" y="3069692"/>
            <a:ext cx="5400600" cy="576063"/>
            <a:chOff x="1487488" y="1772815"/>
            <a:chExt cx="5400600" cy="576063"/>
          </a:xfrm>
        </p:grpSpPr>
        <p:sp>
          <p:nvSpPr>
            <p:cNvPr id="11" name="矩形: 圆角 10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02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228672" y="1830014"/>
              <a:ext cx="4659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根据出现的问题做好解决措施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99456" y="4006528"/>
            <a:ext cx="6120680" cy="576063"/>
            <a:chOff x="1487488" y="1772815"/>
            <a:chExt cx="6120680" cy="576063"/>
          </a:xfrm>
        </p:grpSpPr>
        <p:sp>
          <p:nvSpPr>
            <p:cNvPr id="14" name="矩形: 圆角 13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03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228672" y="1830014"/>
              <a:ext cx="53794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敏感问题记录到书面上，结束后在记录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99456" y="4943364"/>
            <a:ext cx="6336704" cy="576063"/>
            <a:chOff x="1487488" y="1772815"/>
            <a:chExt cx="6336704" cy="576063"/>
          </a:xfrm>
        </p:grpSpPr>
        <p:sp>
          <p:nvSpPr>
            <p:cNvPr id="17" name="矩形: 圆角 16"/>
            <p:cNvSpPr/>
            <p:nvPr/>
          </p:nvSpPr>
          <p:spPr>
            <a:xfrm>
              <a:off x="1487488" y="1772815"/>
              <a:ext cx="648072" cy="576063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cs typeface="+mn-ea"/>
                  <a:sym typeface="+mn-lt"/>
                </a:rPr>
                <a:t>04</a:t>
              </a:r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28672" y="1830014"/>
              <a:ext cx="5595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分析离职动机，得出离职真正原因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629272" y="1738276"/>
            <a:ext cx="3600400" cy="4536504"/>
          </a:xfrm>
          <a:custGeom>
            <a:avLst/>
            <a:gdLst>
              <a:gd name="connsiteX0" fmla="*/ 0 w 3600400"/>
              <a:gd name="connsiteY0" fmla="*/ 0 h 4536504"/>
              <a:gd name="connsiteX1" fmla="*/ 3600400 w 3600400"/>
              <a:gd name="connsiteY1" fmla="*/ 0 h 4536504"/>
              <a:gd name="connsiteX2" fmla="*/ 3600400 w 3600400"/>
              <a:gd name="connsiteY2" fmla="*/ 2268252 h 4536504"/>
              <a:gd name="connsiteX3" fmla="*/ 1800200 w 3600400"/>
              <a:gd name="connsiteY3" fmla="*/ 4536504 h 4536504"/>
              <a:gd name="connsiteX4" fmla="*/ 0 w 3600400"/>
              <a:gd name="connsiteY4" fmla="*/ 2268252 h 4536504"/>
              <a:gd name="connsiteX5" fmla="*/ 0 w 3600400"/>
              <a:gd name="connsiteY5" fmla="*/ 0 h 453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00400" h="4536504">
                <a:moveTo>
                  <a:pt x="0" y="0"/>
                </a:moveTo>
                <a:lnTo>
                  <a:pt x="3600400" y="0"/>
                </a:lnTo>
                <a:lnTo>
                  <a:pt x="3600400" y="2268252"/>
                </a:lnTo>
                <a:cubicBezTo>
                  <a:pt x="3600400" y="3520973"/>
                  <a:pt x="2794423" y="4536504"/>
                  <a:pt x="1800200" y="4536504"/>
                </a:cubicBezTo>
                <a:cubicBezTo>
                  <a:pt x="805977" y="4536504"/>
                  <a:pt x="0" y="3520973"/>
                  <a:pt x="0" y="2268252"/>
                </a:cubicBez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/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离职面谈的障碍与问题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PART.04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/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57364" y="4482827"/>
            <a:ext cx="2101754" cy="369332"/>
            <a:chOff x="869144" y="5324158"/>
            <a:chExt cx="2101754" cy="369332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3160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离职面谈的障碍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18867" y="4482827"/>
            <a:ext cx="2101753" cy="369332"/>
            <a:chOff x="3566649" y="5324158"/>
            <a:chExt cx="2101753" cy="369332"/>
          </a:xfrm>
        </p:grpSpPr>
        <p:sp>
          <p:nvSpPr>
            <p:cNvPr id="26" name="椭圆 2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离职面谈问题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离职面谈的障碍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11112" y="2101208"/>
            <a:ext cx="3100560" cy="1512168"/>
            <a:chOff x="920776" y="1916832"/>
            <a:chExt cx="3100560" cy="1512168"/>
          </a:xfrm>
        </p:grpSpPr>
        <p:sp>
          <p:nvSpPr>
            <p:cNvPr id="4" name="矩形: 圆角 3"/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员工有所顾忌，不愿多谈（年终奖金）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97932" y="2101208"/>
            <a:ext cx="3100560" cy="1512168"/>
            <a:chOff x="920776" y="1916832"/>
            <a:chExt cx="3100560" cy="1512168"/>
          </a:xfrm>
        </p:grpSpPr>
        <p:sp>
          <p:nvSpPr>
            <p:cNvPr id="13" name="矩形: 圆角 12"/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110412" y="2318973"/>
              <a:ext cx="27212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事不关己，高高挂起（中国人典型心态）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84752" y="2101208"/>
            <a:ext cx="3100560" cy="1512168"/>
            <a:chOff x="920776" y="1916832"/>
            <a:chExt cx="3100560" cy="1512168"/>
          </a:xfrm>
        </p:grpSpPr>
        <p:sp>
          <p:nvSpPr>
            <p:cNvPr id="16" name="矩形: 圆角 15"/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95216" y="2318973"/>
              <a:ext cx="295168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离职去向已定，声东击西（竞争对手，避重就轻）</a:t>
              </a:r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41342" y="4015517"/>
            <a:ext cx="3100560" cy="1512168"/>
            <a:chOff x="920776" y="1916832"/>
            <a:chExt cx="3100560" cy="1512168"/>
          </a:xfrm>
        </p:grpSpPr>
        <p:sp>
          <p:nvSpPr>
            <p:cNvPr id="19" name="矩形: 圆角 18"/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宁为玉碎，不为瓦全 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(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添油加醋） 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654522" y="4015517"/>
            <a:ext cx="3100560" cy="1512168"/>
            <a:chOff x="920776" y="1916832"/>
            <a:chExt cx="3100560" cy="1512168"/>
          </a:xfrm>
        </p:grpSpPr>
        <p:sp>
          <p:nvSpPr>
            <p:cNvPr id="22" name="矩形: 圆角 21"/>
            <p:cNvSpPr/>
            <p:nvPr/>
          </p:nvSpPr>
          <p:spPr>
            <a:xfrm>
              <a:off x="920776" y="1916832"/>
              <a:ext cx="3100560" cy="1512168"/>
            </a:xfrm>
            <a:prstGeom prst="round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10412" y="2257418"/>
              <a:ext cx="27212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离职面谈缺乏技巧，敷衍了事（兼职）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离职面谈问题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27448" y="1844824"/>
            <a:ext cx="5976664" cy="3897143"/>
            <a:chOff x="1055440" y="1628800"/>
            <a:chExt cx="5976664" cy="3897143"/>
          </a:xfrm>
        </p:grpSpPr>
        <p:grpSp>
          <p:nvGrpSpPr>
            <p:cNvPr id="5" name="组合 4"/>
            <p:cNvGrpSpPr/>
            <p:nvPr/>
          </p:nvGrpSpPr>
          <p:grpSpPr>
            <a:xfrm>
              <a:off x="1055440" y="1628800"/>
              <a:ext cx="2736304" cy="1160839"/>
              <a:chOff x="1487488" y="1332057"/>
              <a:chExt cx="2736304" cy="1160839"/>
            </a:xfrm>
          </p:grpSpPr>
          <p:sp>
            <p:nvSpPr>
              <p:cNvPr id="4" name="文本框 3"/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对公司的整体感觉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295800" y="1628800"/>
              <a:ext cx="2736304" cy="1160839"/>
              <a:chOff x="1487488" y="1332057"/>
              <a:chExt cx="2736304" cy="116083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部门工作氛围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55440" y="2996952"/>
              <a:ext cx="2736304" cy="1160839"/>
              <a:chOff x="1487488" y="1332057"/>
              <a:chExt cx="2736304" cy="1160839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333C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培训与技能提升 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4295800" y="2996952"/>
              <a:ext cx="2736304" cy="1160839"/>
              <a:chOff x="1487488" y="1332057"/>
              <a:chExt cx="2736304" cy="1160839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企业文化建设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58208" y="4365104"/>
              <a:ext cx="2736304" cy="1160839"/>
              <a:chOff x="1487488" y="1332057"/>
              <a:chExt cx="2736304" cy="116083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487488" y="1332057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zh-CN" altLang="en-US" sz="3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487488" y="1803400"/>
                <a:ext cx="2736304" cy="689496"/>
              </a:xfrm>
              <a:prstGeom prst="rect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r>
                  <a:rPr lang="zh-CN" altLang="en-US" sz="2400" dirty="0">
                    <a:cs typeface="+mn-ea"/>
                    <a:sym typeface="+mn-lt"/>
                  </a:rPr>
                  <a:t>具体离职原因</a:t>
                </a:r>
                <a:endParaRPr lang="zh-CN" altLang="en-US" sz="2400" dirty="0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7320136" y="1552188"/>
            <a:ext cx="4128351" cy="4491126"/>
          </a:xfrm>
          <a:custGeom>
            <a:avLst/>
            <a:gdLst>
              <a:gd name="connsiteX0" fmla="*/ 964582 w 5138895"/>
              <a:gd name="connsiteY0" fmla="*/ 0 h 5590470"/>
              <a:gd name="connsiteX1" fmla="*/ 5138895 w 5138895"/>
              <a:gd name="connsiteY1" fmla="*/ 0 h 5590470"/>
              <a:gd name="connsiteX2" fmla="*/ 5138895 w 5138895"/>
              <a:gd name="connsiteY2" fmla="*/ 5590470 h 5590470"/>
              <a:gd name="connsiteX3" fmla="*/ 277780 w 5138895"/>
              <a:gd name="connsiteY3" fmla="*/ 5590470 h 5590470"/>
              <a:gd name="connsiteX4" fmla="*/ 964582 w 5138895"/>
              <a:gd name="connsiteY4" fmla="*/ 0 h 559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895" h="5590470">
                <a:moveTo>
                  <a:pt x="964582" y="0"/>
                </a:moveTo>
                <a:lnTo>
                  <a:pt x="5138895" y="0"/>
                </a:lnTo>
                <a:lnTo>
                  <a:pt x="5138895" y="5590470"/>
                </a:lnTo>
                <a:lnTo>
                  <a:pt x="277780" y="5590470"/>
                </a:lnTo>
                <a:cubicBezTo>
                  <a:pt x="-625907" y="2795235"/>
                  <a:pt x="964582" y="2795235"/>
                  <a:pt x="964582" y="0"/>
                </a:cubicBezTo>
                <a:close/>
              </a:path>
            </a:pathLst>
          </a:custGeom>
        </p:spPr>
      </p:pic>
    </p:spTree>
  </p:cSld>
  <p:clrMapOvr>
    <a:masterClrMapping/>
  </p:clrMapOvr>
  <p:transition spd="med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2863" y="2877910"/>
            <a:ext cx="7049321" cy="1143252"/>
            <a:chOff x="702863" y="2877910"/>
            <a:chExt cx="7049321" cy="1143252"/>
          </a:xfrm>
        </p:grpSpPr>
        <p:sp>
          <p:nvSpPr>
            <p:cNvPr id="15" name="文本框 14"/>
            <p:cNvSpPr txBox="1"/>
            <p:nvPr/>
          </p:nvSpPr>
          <p:spPr>
            <a:xfrm>
              <a:off x="702863" y="2877910"/>
              <a:ext cx="704932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离职面谈的方法和注意事项</a:t>
              </a:r>
              <a:endParaRPr lang="zh-CN" altLang="en-US" sz="4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PART.05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/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57364" y="4482827"/>
            <a:ext cx="2101754" cy="369332"/>
            <a:chOff x="869144" y="5324158"/>
            <a:chExt cx="2101754" cy="369332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3160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面谈的方法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418867" y="4482827"/>
            <a:ext cx="2101753" cy="369332"/>
            <a:chOff x="3566649" y="5324158"/>
            <a:chExt cx="2101753" cy="369332"/>
          </a:xfrm>
        </p:grpSpPr>
        <p:sp>
          <p:nvSpPr>
            <p:cNvPr id="26" name="椭圆 2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面谈的注意事项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/>
          <p:cNvSpPr/>
          <p:nvPr/>
        </p:nvSpPr>
        <p:spPr>
          <a:xfrm rot="10800000">
            <a:off x="695400" y="-2302898"/>
            <a:ext cx="3816424" cy="6310890"/>
          </a:xfrm>
          <a:prstGeom prst="roundRect">
            <a:avLst>
              <a:gd name="adj" fmla="val 50000"/>
            </a:avLst>
          </a:prstGeom>
          <a:blipFill dpi="0" rotWithShape="0">
            <a:blip r:embed="rId1"/>
            <a:srcRect/>
            <a:tile tx="-762000" ty="0" sx="100000" sy="100000" flip="none" algn="ctr"/>
          </a:blipFill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3016" y="4277937"/>
            <a:ext cx="3233560" cy="1686046"/>
            <a:chOff x="723002" y="4769610"/>
            <a:chExt cx="3233560" cy="1686046"/>
          </a:xfrm>
        </p:grpSpPr>
        <p:sp>
          <p:nvSpPr>
            <p:cNvPr id="6" name="文本框 5"/>
            <p:cNvSpPr txBox="1"/>
            <p:nvPr/>
          </p:nvSpPr>
          <p:spPr>
            <a:xfrm>
              <a:off x="723002" y="5747770"/>
              <a:ext cx="32335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87493" y="4769610"/>
              <a:ext cx="1872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159896" y="725221"/>
            <a:ext cx="5705056" cy="687556"/>
            <a:chOff x="5083983" y="725221"/>
            <a:chExt cx="5705056" cy="687556"/>
          </a:xfrm>
        </p:grpSpPr>
        <p:sp>
          <p:nvSpPr>
            <p:cNvPr id="15" name="文本框 14"/>
            <p:cNvSpPr txBox="1"/>
            <p:nvPr/>
          </p:nvSpPr>
          <p:spPr>
            <a:xfrm>
              <a:off x="5997105" y="776612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离职面谈的概念和意义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5083983" y="725221"/>
              <a:ext cx="797178" cy="687556"/>
              <a:chOff x="5447928" y="1248435"/>
              <a:chExt cx="963490" cy="830997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159896" y="1830932"/>
            <a:ext cx="5705056" cy="687556"/>
            <a:chOff x="5083983" y="1830932"/>
            <a:chExt cx="5705056" cy="687556"/>
          </a:xfrm>
        </p:grpSpPr>
        <p:sp>
          <p:nvSpPr>
            <p:cNvPr id="20" name="文本框 19"/>
            <p:cNvSpPr txBox="1"/>
            <p:nvPr/>
          </p:nvSpPr>
          <p:spPr>
            <a:xfrm>
              <a:off x="5997105" y="1882323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离职面谈的分类及内容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5083983" y="1830932"/>
              <a:ext cx="797178" cy="687556"/>
              <a:chOff x="5447928" y="1248435"/>
              <a:chExt cx="963490" cy="830997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159896" y="2936643"/>
            <a:ext cx="5705056" cy="687556"/>
            <a:chOff x="5083983" y="2936643"/>
            <a:chExt cx="5705056" cy="687556"/>
          </a:xfrm>
        </p:grpSpPr>
        <p:sp>
          <p:nvSpPr>
            <p:cNvPr id="25" name="文本框 24"/>
            <p:cNvSpPr txBox="1"/>
            <p:nvPr/>
          </p:nvSpPr>
          <p:spPr>
            <a:xfrm>
              <a:off x="5997105" y="2988034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离职三部曲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083983" y="2936643"/>
              <a:ext cx="797178" cy="687556"/>
              <a:chOff x="5447928" y="1248435"/>
              <a:chExt cx="963490" cy="830997"/>
            </a:xfrm>
          </p:grpSpPr>
          <p:sp>
            <p:nvSpPr>
              <p:cNvPr id="43" name="椭圆 42"/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5159896" y="4042354"/>
            <a:ext cx="5705056" cy="687556"/>
            <a:chOff x="5083983" y="4042354"/>
            <a:chExt cx="5705056" cy="687556"/>
          </a:xfrm>
        </p:grpSpPr>
        <p:sp>
          <p:nvSpPr>
            <p:cNvPr id="30" name="文本框 29"/>
            <p:cNvSpPr txBox="1"/>
            <p:nvPr/>
          </p:nvSpPr>
          <p:spPr>
            <a:xfrm>
              <a:off x="5997105" y="4093745"/>
              <a:ext cx="479193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离职面谈的障碍与问题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083983" y="4042354"/>
              <a:ext cx="797178" cy="687556"/>
              <a:chOff x="5447928" y="1248435"/>
              <a:chExt cx="963490" cy="83099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159896" y="5148065"/>
            <a:ext cx="6660916" cy="687556"/>
            <a:chOff x="5083983" y="5148065"/>
            <a:chExt cx="6660916" cy="687556"/>
          </a:xfrm>
        </p:grpSpPr>
        <p:sp>
          <p:nvSpPr>
            <p:cNvPr id="35" name="文本框 34"/>
            <p:cNvSpPr txBox="1"/>
            <p:nvPr/>
          </p:nvSpPr>
          <p:spPr>
            <a:xfrm>
              <a:off x="5997105" y="5199456"/>
              <a:ext cx="574779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离职面谈的方法和注意事项</a:t>
              </a:r>
              <a:endParaRPr lang="zh-CN" altLang="en-US" sz="3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5083983" y="5148065"/>
              <a:ext cx="797178" cy="687556"/>
              <a:chOff x="5447928" y="1248435"/>
              <a:chExt cx="963490" cy="830997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14175" y="1248435"/>
                <a:ext cx="830997" cy="830997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47928" y="1402324"/>
                <a:ext cx="963490" cy="632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eelOff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离职面谈的方法和注意事项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79776" y="2145878"/>
            <a:ext cx="7894510" cy="3096344"/>
            <a:chOff x="3863752" y="2132856"/>
            <a:chExt cx="7894510" cy="3096344"/>
          </a:xfrm>
        </p:grpSpPr>
        <p:sp>
          <p:nvSpPr>
            <p:cNvPr id="5" name="文本框 4"/>
            <p:cNvSpPr txBox="1"/>
            <p:nvPr/>
          </p:nvSpPr>
          <p:spPr>
            <a:xfrm>
              <a:off x="3863752" y="2276872"/>
              <a:ext cx="7894510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明确谈话的目的（骨干</a:t>
              </a:r>
              <a:r>
                <a:rPr lang="en-US" altLang="zh-CN" sz="2400" noProof="1">
                  <a:cs typeface="+mn-ea"/>
                  <a:sym typeface="+mn-lt"/>
                </a:rPr>
                <a:t>/</a:t>
              </a:r>
              <a:r>
                <a:rPr lang="zh-CN" altLang="en-US" sz="2400" noProof="1">
                  <a:cs typeface="+mn-ea"/>
                  <a:sym typeface="+mn-lt"/>
                </a:rPr>
                <a:t>辞退</a:t>
              </a:r>
              <a:r>
                <a:rPr lang="en-US" altLang="zh-CN" sz="2400" noProof="1">
                  <a:cs typeface="+mn-ea"/>
                  <a:sym typeface="+mn-lt"/>
                </a:rPr>
                <a:t>/</a:t>
              </a:r>
              <a:r>
                <a:rPr lang="zh-CN" altLang="en-US" sz="2400" noProof="1">
                  <a:cs typeface="+mn-ea"/>
                  <a:sym typeface="+mn-lt"/>
                </a:rPr>
                <a:t>裁员）</a:t>
              </a:r>
              <a:endParaRPr lang="zh-CN" altLang="en-US" sz="2400" noProof="1"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知己知彼（基本信息）</a:t>
              </a:r>
              <a:endParaRPr lang="zh-CN" altLang="en-US" sz="2400" noProof="1">
                <a:cs typeface="+mn-ea"/>
                <a:sym typeface="+mn-lt"/>
              </a:endParaRPr>
            </a:p>
            <a:p>
              <a: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倾听解职员工所抱怨的人或事，尽可能进行心理补偿 </a:t>
              </a:r>
              <a:endParaRPr lang="zh-CN" altLang="en-US" sz="2400" noProof="1">
                <a:cs typeface="+mn-ea"/>
                <a:sym typeface="+mn-lt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熟悉有关法律法规及公司规章制度（辞退）</a:t>
              </a:r>
              <a:endParaRPr lang="zh-CN" altLang="en-US" sz="2400" noProof="1">
                <a:cs typeface="+mn-ea"/>
                <a:sym typeface="+mn-lt"/>
              </a:endParaRPr>
            </a:p>
            <a:p>
              <a:pPr marL="457200" indent="-457200">
                <a:lnSpc>
                  <a:spcPct val="150000"/>
                </a:lnSpc>
                <a:buFont typeface="+mj-lt"/>
                <a:buAutoNum type="arabicPeriod"/>
                <a:defRPr/>
              </a:pPr>
              <a:r>
                <a:rPr lang="zh-CN" altLang="en-US" sz="2400" noProof="1">
                  <a:cs typeface="+mn-ea"/>
                  <a:sym typeface="+mn-lt"/>
                </a:rPr>
                <a:t>欢迎跳槽的优秀员工重返公司效力</a:t>
              </a:r>
              <a:endParaRPr lang="zh-CN" altLang="en-US" sz="2400" noProof="1"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3863752" y="2132856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863752" y="5229200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99940" y="1620397"/>
            <a:ext cx="3279836" cy="4149506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离职面谈的方法和注意事项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27448" y="2108423"/>
            <a:ext cx="7594560" cy="3096344"/>
            <a:chOff x="1127448" y="2132856"/>
            <a:chExt cx="7594560" cy="3096344"/>
          </a:xfrm>
        </p:grpSpPr>
        <p:sp>
          <p:nvSpPr>
            <p:cNvPr id="5" name="文本框 4"/>
            <p:cNvSpPr txBox="1"/>
            <p:nvPr/>
          </p:nvSpPr>
          <p:spPr>
            <a:xfrm>
              <a:off x="1185377" y="2275772"/>
              <a:ext cx="7536631" cy="2862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457200" indent="-457200" eaLnBrk="1" hangingPunct="1">
                <a:lnSpc>
                  <a:spcPct val="150000"/>
                </a:lnSpc>
                <a:buFont typeface="+mj-lt"/>
                <a:buAutoNum type="arabicPeriod"/>
                <a:defRPr sz="2400">
                  <a:latin typeface="阿里巴巴普惠体" panose="00020600040101010101" pitchFamily="18" charset="-122"/>
                  <a:ea typeface="阿里巴巴普惠体" panose="00020600040101010101" pitchFamily="18" charset="-122"/>
                  <a:cs typeface="阿里巴巴普惠体" panose="00020600040101010101" pitchFamily="18" charset="-122"/>
                </a:defRPr>
              </a:lvl1pPr>
            </a:lstStyle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不承诺做不到的事，不谈及他人 </a:t>
              </a:r>
              <a:endParaRPr lang="zh-CN" altLang="en-US" noProof="1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拟定谈话提纲 </a:t>
              </a:r>
              <a:endParaRPr lang="zh-CN" altLang="en-US" noProof="1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谈话现场的控制（技巧房间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倾听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真诚） </a:t>
              </a:r>
              <a:endParaRPr lang="zh-CN" altLang="en-US" noProof="1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可利用微信或</a:t>
              </a:r>
              <a:r>
                <a:rPr lang="en-US" altLang="zh-CN" noProof="1">
                  <a:latin typeface="+mn-lt"/>
                  <a:ea typeface="+mn-ea"/>
                  <a:cs typeface="+mn-ea"/>
                  <a:sym typeface="+mn-lt"/>
                </a:rPr>
                <a:t>QQ</a:t>
              </a: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以及邮件等方式进行沟通  </a:t>
              </a:r>
              <a:endParaRPr lang="zh-CN" altLang="en-US" noProof="1"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buFont typeface="+mj-lt"/>
                <a:buAutoNum type="arabicPeriod" startAt="6"/>
              </a:pPr>
              <a:r>
                <a:rPr lang="zh-CN" altLang="en-US" noProof="1">
                  <a:latin typeface="+mn-lt"/>
                  <a:ea typeface="+mn-ea"/>
                  <a:cs typeface="+mn-ea"/>
                  <a:sym typeface="+mn-lt"/>
                </a:rPr>
                <a:t>多用开放式问题，少用关闭式问题，做好记录 </a:t>
              </a:r>
              <a:endParaRPr lang="zh-CN" altLang="en-US" noProof="1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127448" y="2132856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27448" y="5229200"/>
              <a:ext cx="7560840" cy="0"/>
            </a:xfrm>
            <a:prstGeom prst="line">
              <a:avLst/>
            </a:prstGeom>
            <a:ln>
              <a:solidFill>
                <a:srgbClr val="333C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040216" y="1611213"/>
            <a:ext cx="3454644" cy="4090764"/>
          </a:xfrm>
          <a:prstGeom prst="rect">
            <a:avLst/>
          </a:prstGeom>
        </p:spPr>
      </p:pic>
    </p:spTree>
  </p:cSld>
  <p:clrMapOvr>
    <a:masterClrMapping/>
  </p:clrMapOvr>
  <p:transition spd="slow" advTm="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4626848"/>
          </a:xfrm>
          <a:prstGeom prst="rect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6911316" y="1138104"/>
            <a:ext cx="4608512" cy="4608512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37" name="文本框 36"/>
          <p:cNvSpPr txBox="1"/>
          <p:nvPr/>
        </p:nvSpPr>
        <p:spPr>
          <a:xfrm>
            <a:off x="910270" y="4151400"/>
            <a:ext cx="61323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HOW TO CONDUCT EMPLOYEE EXIT INTERVIEW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910271" y="881684"/>
            <a:ext cx="1226428" cy="576060"/>
          </a:xfrm>
          <a:prstGeom prst="rect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28594" y="5449637"/>
            <a:ext cx="3845313" cy="307777"/>
            <a:chOff x="1199456" y="5729890"/>
            <a:chExt cx="3845313" cy="307777"/>
          </a:xfrm>
        </p:grpSpPr>
        <p:grpSp>
          <p:nvGrpSpPr>
            <p:cNvPr id="50" name="组合 49"/>
            <p:cNvGrpSpPr/>
            <p:nvPr/>
          </p:nvGrpSpPr>
          <p:grpSpPr>
            <a:xfrm>
              <a:off x="1199456" y="5729890"/>
              <a:ext cx="1842188" cy="306705"/>
              <a:chOff x="1199456" y="5729890"/>
              <a:chExt cx="1842188" cy="306705"/>
            </a:xfrm>
          </p:grpSpPr>
          <p:sp>
            <p:nvSpPr>
              <p:cNvPr id="54" name="椭圆 53"/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415476" y="5729890"/>
                <a:ext cx="1626168" cy="306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主讲人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	PPT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营</a:t>
                </a:r>
                <a:endParaRPr lang="zh-CN" altLang="en-US" sz="1400" dirty="0" smtClean="0"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202581" y="5729890"/>
              <a:ext cx="1842188" cy="307777"/>
              <a:chOff x="1199456" y="5729890"/>
              <a:chExt cx="1842188" cy="30777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199456" y="5775768"/>
                <a:ext cx="216020" cy="216020"/>
              </a:xfrm>
              <a:prstGeom prst="ellipse">
                <a:avLst/>
              </a:prstGeom>
              <a:solidFill>
                <a:srgbClr val="EE51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415476" y="5729890"/>
                <a:ext cx="16261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时间</a:t>
                </a:r>
                <a:r>
                  <a:rPr lang="zh-CN" altLang="en-US" sz="1400" dirty="0" smtClean="0">
                    <a:cs typeface="+mn-ea"/>
                    <a:sym typeface="+mn-lt"/>
                  </a:rPr>
                  <a:t>：</a:t>
                </a:r>
                <a:r>
                  <a:rPr lang="en-US" altLang="zh-CN" sz="1400" dirty="0" smtClean="0">
                    <a:cs typeface="+mn-ea"/>
                    <a:sym typeface="+mn-lt"/>
                  </a:rPr>
                  <a:t>20XX.XX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51786" y="2061524"/>
            <a:ext cx="5760641" cy="2123658"/>
            <a:chOff x="851786" y="2061524"/>
            <a:chExt cx="5760641" cy="2123658"/>
          </a:xfrm>
        </p:grpSpPr>
        <p:sp>
          <p:nvSpPr>
            <p:cNvPr id="34" name="矩形 33"/>
            <p:cNvSpPr/>
            <p:nvPr/>
          </p:nvSpPr>
          <p:spPr>
            <a:xfrm>
              <a:off x="912570" y="2754219"/>
              <a:ext cx="3024336" cy="216024"/>
            </a:xfrm>
            <a:prstGeom prst="rect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1786" y="2061524"/>
              <a:ext cx="5760641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6000" b="1" dirty="0">
                  <a:solidFill>
                    <a:schemeClr val="bg1"/>
                  </a:solidFill>
                  <a:cs typeface="+mn-ea"/>
                  <a:sym typeface="+mn-lt"/>
                </a:rPr>
                <a:t>感谢观看</a:t>
              </a:r>
              <a:endParaRPr lang="en-US" altLang="zh-CN" sz="6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祝你生活愉快</a:t>
              </a:r>
              <a:endParaRPr lang="zh-CN" altLang="en-US" sz="7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椭圆 55"/>
          <p:cNvSpPr/>
          <p:nvPr/>
        </p:nvSpPr>
        <p:spPr>
          <a:xfrm>
            <a:off x="7042594" y="5529719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1024280" y="522940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9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/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离职面谈的概念和意义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PART.01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/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离职面谈概念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35715" y="4482827"/>
            <a:ext cx="2101753" cy="369332"/>
            <a:chOff x="3566649" y="5324158"/>
            <a:chExt cx="2101753" cy="369332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离职面谈的意义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037468" y="479834"/>
            <a:ext cx="192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365868" y="2060848"/>
            <a:ext cx="5325707" cy="3600400"/>
          </a:xfrm>
          <a:prstGeom prst="round2Diag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91576" y="0"/>
            <a:ext cx="4608512" cy="6858000"/>
            <a:chOff x="6691576" y="0"/>
            <a:chExt cx="4608512" cy="6858000"/>
          </a:xfrm>
        </p:grpSpPr>
        <p:sp>
          <p:nvSpPr>
            <p:cNvPr id="4" name="矩形 3"/>
            <p:cNvSpPr/>
            <p:nvPr/>
          </p:nvSpPr>
          <p:spPr>
            <a:xfrm>
              <a:off x="6691576" y="0"/>
              <a:ext cx="4608512" cy="6858000"/>
            </a:xfrm>
            <a:prstGeom prst="rect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7015612" y="1443842"/>
              <a:ext cx="3960440" cy="3970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离职面谈指的是在员工离开公司前与他进行的面谈，是离职管理的一个重要组成部分。（消除误会</a:t>
              </a:r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留住人才</a:t>
              </a:r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/</a:t>
              </a: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暴露问题等）</a:t>
              </a:r>
              <a:endParaRPr lang="zh-CN" alt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离职面谈概念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Rectangle 36"/>
          <p:cNvSpPr/>
          <p:nvPr/>
        </p:nvSpPr>
        <p:spPr>
          <a:xfrm>
            <a:off x="911424" y="1643672"/>
            <a:ext cx="7056784" cy="424731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了解员工离职的真正原因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谈话留人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发现制度问题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（薪酬）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改善企业（部门）管理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（沉闷、缺乏技巧等）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减轻离职对员工带来的负面心理及企业形象影响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确保离职流程的顺利执行、工作顺利交接确保在职人员安心顺利工作 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为企业带来长远利益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调整招聘行为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（辞退员工分类）</a:t>
            </a:r>
            <a:endParaRPr lang="zh-CN" altLang="en-US" sz="2000" noProof="1">
              <a:cs typeface="+mn-ea"/>
              <a:sym typeface="+mn-lt"/>
            </a:endParaRPr>
          </a:p>
          <a:p>
            <a:pPr marL="45720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zh-CN" altLang="en-US" sz="2000" noProof="1">
                <a:cs typeface="+mn-ea"/>
                <a:sym typeface="+mn-lt"/>
              </a:rPr>
              <a:t>员工的流动方向</a:t>
            </a:r>
            <a:r>
              <a:rPr lang="en-US" altLang="zh-CN" sz="2000" noProof="1">
                <a:cs typeface="+mn-ea"/>
                <a:sym typeface="+mn-lt"/>
              </a:rPr>
              <a:t>-</a:t>
            </a:r>
            <a:r>
              <a:rPr lang="zh-CN" altLang="en-US" sz="2000" noProof="1">
                <a:cs typeface="+mn-ea"/>
                <a:sym typeface="+mn-lt"/>
              </a:rPr>
              <a:t>（行业等信息）</a:t>
            </a:r>
            <a:endParaRPr lang="zh-CN" altLang="en-US" sz="2000" noProof="1"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离职面谈的意义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8186664" y="1584505"/>
            <a:ext cx="3093912" cy="43656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/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离职面谈的分类及内容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PART.02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/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员工主动离职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935715" y="4482827"/>
            <a:ext cx="2101753" cy="369332"/>
            <a:chOff x="3566649" y="5324158"/>
            <a:chExt cx="2101753" cy="369332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员工被动离职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2135188" y="1082675"/>
            <a:ext cx="68405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200" b="1" dirty="0">
              <a:solidFill>
                <a:srgbClr val="00B0F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43" name="文本框 3"/>
          <p:cNvSpPr txBox="1">
            <a:spLocks noChangeArrowheads="1"/>
          </p:cNvSpPr>
          <p:nvPr/>
        </p:nvSpPr>
        <p:spPr bwMode="auto">
          <a:xfrm>
            <a:off x="4932323" y="1947302"/>
            <a:ext cx="716059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请员工谈个人做出离职决定的原因和想法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对个人发展的考虑和设想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了解员工对公司、主管和同事的评价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代表公司谈对了解的情况和对事实的看法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代表公司对解职事件的关注点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善意提醒应注意到的违约责任、附属协议和禁止条款 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希望做进一步劝留努力 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就员工本人关注的问题进行解答和提供咨询 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员工主动离职面谈的内容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5880" y="2018000"/>
            <a:ext cx="4064287" cy="3601102"/>
            <a:chOff x="497429" y="2245033"/>
            <a:chExt cx="4064287" cy="360110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1055440" y="2245033"/>
              <a:ext cx="3506276" cy="3506276"/>
            </a:xfrm>
            <a:prstGeom prst="ellipse">
              <a:avLst/>
            </a:prstGeom>
          </p:spPr>
        </p:pic>
        <p:sp>
          <p:nvSpPr>
            <p:cNvPr id="5" name="椭圆 4"/>
            <p:cNvSpPr/>
            <p:nvPr/>
          </p:nvSpPr>
          <p:spPr>
            <a:xfrm>
              <a:off x="497429" y="3038587"/>
              <a:ext cx="558011" cy="558011"/>
            </a:xfrm>
            <a:prstGeom prst="ellipse">
              <a:avLst/>
            </a:prstGeom>
            <a:solidFill>
              <a:srgbClr val="333C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143672" y="5288124"/>
              <a:ext cx="558011" cy="558011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60485" y="2626143"/>
              <a:ext cx="370810" cy="370810"/>
            </a:xfrm>
            <a:prstGeom prst="ellipse">
              <a:avLst/>
            </a:prstGeom>
            <a:noFill/>
            <a:ln w="19050">
              <a:solidFill>
                <a:srgbClr val="EE51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1" grpId="0" bldLvl="0" animBg="1"/>
      <p:bldP spid="102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3"/>
          <p:cNvSpPr txBox="1">
            <a:spLocks noChangeArrowheads="1"/>
          </p:cNvSpPr>
          <p:nvPr/>
        </p:nvSpPr>
        <p:spPr bwMode="auto">
          <a:xfrm>
            <a:off x="1055500" y="2032826"/>
            <a:ext cx="68405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Tx/>
              <a:buAutoNum type="arabicPeriod"/>
              <a:defRPr sz="200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告之公司的辞退决定和辞退理由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告之员工具体的辞退方案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涉及合同认定情况、工资支付、福利享用、等条款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听取员工的辩解，适时地加以引导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对员工关心的实质性问题进行政策解答和咨询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向员工提供相应的政策帮助，可请专家从第三方提供支持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希望做进一步劝留努力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就员工本人关注的问题进行解答和提供咨询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员工被动离职面谈的内容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608168" y="2124910"/>
            <a:ext cx="4127660" cy="3558330"/>
            <a:chOff x="7680176" y="1844824"/>
            <a:chExt cx="4559381" cy="3930501"/>
          </a:xfrm>
        </p:grpSpPr>
        <p:sp>
          <p:nvSpPr>
            <p:cNvPr id="8" name="六边形 7"/>
            <p:cNvSpPr/>
            <p:nvPr/>
          </p:nvSpPr>
          <p:spPr>
            <a:xfrm>
              <a:off x="7680176" y="1844824"/>
              <a:ext cx="4559381" cy="3930501"/>
            </a:xfrm>
            <a:prstGeom prst="hexagon">
              <a:avLst/>
            </a:prstGeom>
            <a:solidFill>
              <a:srgbClr val="333C84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 cstate="screen"/>
            <a:srcRect/>
            <a:stretch>
              <a:fillRect/>
            </a:stretch>
          </p:blipFill>
          <p:spPr>
            <a:xfrm>
              <a:off x="8038693" y="2153891"/>
              <a:ext cx="3842347" cy="3312366"/>
            </a:xfrm>
            <a:custGeom>
              <a:avLst/>
              <a:gdLst>
                <a:gd name="connsiteX0" fmla="*/ 828092 w 3842347"/>
                <a:gd name="connsiteY0" fmla="*/ 0 h 3312366"/>
                <a:gd name="connsiteX1" fmla="*/ 3014255 w 3842347"/>
                <a:gd name="connsiteY1" fmla="*/ 0 h 3312366"/>
                <a:gd name="connsiteX2" fmla="*/ 3842347 w 3842347"/>
                <a:gd name="connsiteY2" fmla="*/ 1656183 h 3312366"/>
                <a:gd name="connsiteX3" fmla="*/ 3014255 w 3842347"/>
                <a:gd name="connsiteY3" fmla="*/ 3312366 h 3312366"/>
                <a:gd name="connsiteX4" fmla="*/ 828092 w 3842347"/>
                <a:gd name="connsiteY4" fmla="*/ 3312366 h 3312366"/>
                <a:gd name="connsiteX5" fmla="*/ 0 w 3842347"/>
                <a:gd name="connsiteY5" fmla="*/ 1656183 h 3312366"/>
                <a:gd name="connsiteX6" fmla="*/ 828092 w 3842347"/>
                <a:gd name="connsiteY6" fmla="*/ 0 h 3312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2347" h="3312366">
                  <a:moveTo>
                    <a:pt x="828092" y="0"/>
                  </a:moveTo>
                  <a:lnTo>
                    <a:pt x="3014255" y="0"/>
                  </a:lnTo>
                  <a:lnTo>
                    <a:pt x="3842347" y="1656183"/>
                  </a:lnTo>
                  <a:lnTo>
                    <a:pt x="3014255" y="3312366"/>
                  </a:lnTo>
                  <a:lnTo>
                    <a:pt x="828092" y="3312366"/>
                  </a:lnTo>
                  <a:lnTo>
                    <a:pt x="0" y="1656183"/>
                  </a:lnTo>
                  <a:lnTo>
                    <a:pt x="828092" y="0"/>
                  </a:lnTo>
                  <a:close/>
                </a:path>
              </a:pathLst>
            </a:custGeom>
            <a:ln w="152400">
              <a:solidFill>
                <a:schemeClr val="bg1"/>
              </a:solidFill>
            </a:ln>
          </p:spPr>
        </p:pic>
      </p:grp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2307294"/>
            <a:ext cx="12192000" cy="2921906"/>
          </a:xfrm>
          <a:prstGeom prst="rect">
            <a:avLst/>
          </a:prstGeom>
          <a:solidFill>
            <a:srgbClr val="333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02863" y="2877910"/>
            <a:ext cx="7481139" cy="1143252"/>
            <a:chOff x="702863" y="2877910"/>
            <a:chExt cx="7481139" cy="1143252"/>
          </a:xfrm>
        </p:grpSpPr>
        <p:sp>
          <p:nvSpPr>
            <p:cNvPr id="15" name="文本框 14"/>
            <p:cNvSpPr txBox="1"/>
            <p:nvPr/>
          </p:nvSpPr>
          <p:spPr>
            <a:xfrm>
              <a:off x="702863" y="2877910"/>
              <a:ext cx="748113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cs typeface="+mn-ea"/>
                  <a:sym typeface="+mn-lt"/>
                </a:rPr>
                <a:t>离职面谈的三部曲</a:t>
              </a:r>
              <a:endParaRPr lang="zh-CN" altLang="en-US" sz="4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8718" y="3651830"/>
              <a:ext cx="5702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HOW TO CONDUCT EMPLOYEE EXIT INTERVIEW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矩形: 圆角 16"/>
          <p:cNvSpPr/>
          <p:nvPr/>
        </p:nvSpPr>
        <p:spPr>
          <a:xfrm>
            <a:off x="728718" y="1099256"/>
            <a:ext cx="2486962" cy="707886"/>
          </a:xfrm>
          <a:prstGeom prst="roundRect">
            <a:avLst>
              <a:gd name="adj" fmla="val 50000"/>
            </a:avLst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PART.03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59587" y="5812580"/>
            <a:ext cx="727743" cy="251565"/>
            <a:chOff x="903761" y="5260956"/>
            <a:chExt cx="1090474" cy="376953"/>
          </a:xfrm>
        </p:grpSpPr>
        <p:sp>
          <p:nvSpPr>
            <p:cNvPr id="18" name="等腰三角形 17"/>
            <p:cNvSpPr/>
            <p:nvPr/>
          </p:nvSpPr>
          <p:spPr>
            <a:xfrm rot="5400000">
              <a:off x="828669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260521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1692373" y="5336048"/>
              <a:ext cx="376953" cy="226770"/>
            </a:xfrm>
            <a:prstGeom prst="triangl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7752184" y="1742379"/>
            <a:ext cx="3933056" cy="3933056"/>
          </a:xfrm>
          <a:prstGeom prst="ellipse">
            <a:avLst/>
          </a:prstGeom>
          <a:ln w="152400">
            <a:solidFill>
              <a:schemeClr val="bg1"/>
            </a:solidFill>
          </a:ln>
        </p:spPr>
      </p:pic>
      <p:sp>
        <p:nvSpPr>
          <p:cNvPr id="27" name="椭圆 26"/>
          <p:cNvSpPr/>
          <p:nvPr/>
        </p:nvSpPr>
        <p:spPr>
          <a:xfrm>
            <a:off x="10436413" y="959984"/>
            <a:ext cx="698546" cy="698546"/>
          </a:xfrm>
          <a:prstGeom prst="ellipse">
            <a:avLst/>
          </a:prstGeom>
          <a:solidFill>
            <a:srgbClr val="333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33649" y="5811732"/>
            <a:ext cx="351417" cy="351417"/>
          </a:xfrm>
          <a:prstGeom prst="ellipse">
            <a:avLst/>
          </a:prstGeom>
          <a:noFill/>
          <a:ln>
            <a:solidFill>
              <a:srgbClr val="EE51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510054" y="5832337"/>
            <a:ext cx="440460" cy="440460"/>
          </a:xfrm>
          <a:prstGeom prst="ellipse">
            <a:avLst/>
          </a:prstGeom>
          <a:solidFill>
            <a:srgbClr val="EE51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857364" y="4482827"/>
            <a:ext cx="1842309" cy="369332"/>
            <a:chOff x="869144" y="5324158"/>
            <a:chExt cx="1842309" cy="369332"/>
          </a:xfrm>
        </p:grpSpPr>
        <p:sp>
          <p:nvSpPr>
            <p:cNvPr id="33" name="椭圆 32"/>
            <p:cNvSpPr/>
            <p:nvPr/>
          </p:nvSpPr>
          <p:spPr>
            <a:xfrm>
              <a:off x="869144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013160" y="5324158"/>
              <a:ext cx="1698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准备阶段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370614" y="4482827"/>
            <a:ext cx="2101753" cy="369332"/>
            <a:chOff x="3566649" y="5324158"/>
            <a:chExt cx="2101753" cy="369332"/>
          </a:xfrm>
        </p:grpSpPr>
        <p:sp>
          <p:nvSpPr>
            <p:cNvPr id="36" name="椭圆 3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实施阶段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43309" y="4482827"/>
            <a:ext cx="2101753" cy="369332"/>
            <a:chOff x="3566649" y="5324158"/>
            <a:chExt cx="2101753" cy="369332"/>
          </a:xfrm>
        </p:grpSpPr>
        <p:sp>
          <p:nvSpPr>
            <p:cNvPr id="26" name="椭圆 25"/>
            <p:cNvSpPr/>
            <p:nvPr/>
          </p:nvSpPr>
          <p:spPr>
            <a:xfrm>
              <a:off x="3566649" y="5436816"/>
              <a:ext cx="144016" cy="144016"/>
            </a:xfrm>
            <a:prstGeom prst="ellipse">
              <a:avLst/>
            </a:prstGeom>
            <a:solidFill>
              <a:srgbClr val="EE51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10664" y="5324158"/>
              <a:ext cx="195773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分析阶段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p="http://schemas.openxmlformats.org/presentationml/2006/main">
  <p:tag name="commondata" val="eyJoZGlkIjoiZGNhZmE2NDBkNDJkMTExZWJjNGYzYzk5NTUzODY3ZTQ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dv2d5a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Application>WPS 演示</Application>
  <PresentationFormat>宽屏</PresentationFormat>
  <Paragraphs>278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思源宋体 CN Heavy</vt:lpstr>
      <vt:lpstr>阿里巴巴普惠体</vt:lpstr>
      <vt:lpstr>微软雅黑</vt:lpstr>
      <vt:lpstr>Arial Unicode MS</vt:lpstr>
      <vt:lpstr>Calibri</vt:lpstr>
      <vt:lpstr>Meiryo</vt:lpstr>
      <vt:lpstr>Yu Gothic UI</vt:lpstr>
      <vt:lpstr>Arial Narrow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离职面谈概念</vt:lpstr>
      <vt:lpstr>离职面谈的意义</vt:lpstr>
      <vt:lpstr>PowerPoint 演示文稿</vt:lpstr>
      <vt:lpstr>员工主动离职面谈的内容</vt:lpstr>
      <vt:lpstr>员工被动离职面谈的内容</vt:lpstr>
      <vt:lpstr>PowerPoint 演示文稿</vt:lpstr>
      <vt:lpstr>准备阶段</vt:lpstr>
      <vt:lpstr>情况一</vt:lpstr>
      <vt:lpstr>情况二</vt:lpstr>
      <vt:lpstr>实施阶段</vt:lpstr>
      <vt:lpstr>实施阶段</vt:lpstr>
      <vt:lpstr>分析阶段</vt:lpstr>
      <vt:lpstr>PowerPoint 演示文稿</vt:lpstr>
      <vt:lpstr>离职面谈的障碍</vt:lpstr>
      <vt:lpstr>离职面谈问题</vt:lpstr>
      <vt:lpstr>PowerPoint 演示文稿</vt:lpstr>
      <vt:lpstr>离职面谈的方法和注意事项</vt:lpstr>
      <vt:lpstr>离职面谈的方法和注意事项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11</cp:revision>
  <dcterms:created xsi:type="dcterms:W3CDTF">2022-07-21T08:15:00Z</dcterms:created>
  <dcterms:modified xsi:type="dcterms:W3CDTF">2024-03-31T01:33:37Z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4957C9834CC3481DB6EF482C026C3A08_13</vt:lpwstr>
  </property>
  <property fmtid="{D5CDD505-2E9C-101B-9397-08002B2CF9AE}" pid="3" name="KSOProductBuildVer">
    <vt:lpwstr>2052-12.1.0.16412</vt:lpwstr>
  </property>
</Properties>
</file>