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1"/>
  </p:handoutMasterIdLst>
  <p:sldIdLst>
    <p:sldId id="256" r:id="rId3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2" r:id="rId18"/>
    <p:sldId id="273" r:id="rId19"/>
    <p:sldId id="274" r:id="rId20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0A42"/>
    <a:srgbClr val="FF9B1A"/>
    <a:srgbClr val="DCDCDC"/>
    <a:srgbClr val="F0F0F0"/>
    <a:srgbClr val="E6E6E6"/>
    <a:srgbClr val="C8C8C8"/>
    <a:srgbClr val="FFFFFF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540" y="108"/>
      </p:cViewPr>
      <p:guideLst>
        <p:guide orient="horz" pos="2158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5" Type="http://schemas.openxmlformats.org/officeDocument/2006/relationships/tags" Target="tags/tag82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handoutMaster" Target="handoutMasters/handoutMaster1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</a:fld>
            <a:endParaRPr lang="zh-CN" altLang="en-US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</a:fld>
            <a:endParaRPr lang="zh-CN" altLang="en-US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阿里巴巴普惠体 R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阿里巴巴普惠体 R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阿里巴巴普惠体 R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阿里巴巴普惠体 R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阿里巴巴普惠体 R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阿里巴巴普惠体 R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tags" Target="../tags/tag56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阿里巴巴普惠体 R" panose="00020600040101010101" pitchFamily="18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阿里巴巴普惠体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阿里巴巴普惠体 R" panose="00020600040101010101" pitchFamily="18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阿里巴巴普惠体 R" panose="00020600040101010101" pitchFamily="18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阿里巴巴普惠体 R" panose="00020600040101010101" pitchFamily="18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阿里巴巴普惠体 R" panose="00020600040101010101" pitchFamily="18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阿里巴巴普惠体 R" panose="00020600040101010101" pitchFamily="18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阿里巴巴普惠体 R" panose="00020600040101010101" pitchFamily="18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阿里巴巴普惠体 R" panose="00020600040101010101" pitchFamily="18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阿里巴巴普惠体 R" panose="00020600040101010101" pitchFamily="18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62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73.xml"/><Relationship Id="rId2" Type="http://schemas.openxmlformats.org/officeDocument/2006/relationships/image" Target="../media/image8.png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75.xml"/><Relationship Id="rId3" Type="http://schemas.openxmlformats.org/officeDocument/2006/relationships/image" Target="../media/image9.png"/><Relationship Id="rId2" Type="http://schemas.openxmlformats.org/officeDocument/2006/relationships/tags" Target="../tags/tag74.xml"/><Relationship Id="rId1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76.xml"/><Relationship Id="rId2" Type="http://schemas.openxmlformats.org/officeDocument/2006/relationships/image" Target="../media/image10.png"/><Relationship Id="rId1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77.xml"/><Relationship Id="rId2" Type="http://schemas.openxmlformats.org/officeDocument/2006/relationships/image" Target="../media/image11.png"/><Relationship Id="rId1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78.xml"/><Relationship Id="rId2" Type="http://schemas.openxmlformats.org/officeDocument/2006/relationships/image" Target="../media/image12.png"/><Relationship Id="rId1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80.xml"/><Relationship Id="rId3" Type="http://schemas.openxmlformats.org/officeDocument/2006/relationships/image" Target="../media/image13.png"/><Relationship Id="rId2" Type="http://schemas.openxmlformats.org/officeDocument/2006/relationships/tags" Target="../tags/tag79.xml"/><Relationship Id="rId1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81.xml"/><Relationship Id="rId1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7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65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68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69.xml"/><Relationship Id="rId2" Type="http://schemas.openxmlformats.org/officeDocument/2006/relationships/image" Target="../media/image5.png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70.xml"/><Relationship Id="rId2" Type="http://schemas.openxmlformats.org/officeDocument/2006/relationships/image" Target="../media/image6.png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71.xml"/><Relationship Id="rId2" Type="http://schemas.openxmlformats.org/officeDocument/2006/relationships/image" Target="../media/image7.png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72.xml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806575" y="2227580"/>
            <a:ext cx="85788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>
                <a:solidFill>
                  <a:srgbClr val="130A42"/>
                </a:solidFill>
                <a:effectLst/>
                <a:latin typeface="庞门正道粗书体6.0" panose="02010600030101010101" charset="-122"/>
                <a:ea typeface="庞门正道粗书体6.0" panose="02010600030101010101" charset="-122"/>
                <a:cs typeface="庞门正道粗书体6.0" panose="02010600030101010101" charset="-122"/>
                <a:sym typeface="+mn-ea"/>
              </a:rPr>
              <a:t>300</a:t>
            </a:r>
            <a:r>
              <a:rPr lang="zh-CN" altLang="en-US" sz="7200">
                <a:solidFill>
                  <a:srgbClr val="130A42"/>
                </a:solidFill>
                <a:effectLst/>
                <a:latin typeface="庞门正道粗书体6.0" panose="02010600030101010101" charset="-122"/>
                <a:ea typeface="庞门正道粗书体6.0" panose="02010600030101010101" charset="-122"/>
                <a:cs typeface="庞门正道粗书体6.0" panose="02010600030101010101" charset="-122"/>
                <a:sym typeface="+mn-ea"/>
              </a:rPr>
              <a:t>天高考倒计时</a:t>
            </a:r>
            <a:endParaRPr lang="zh-CN" altLang="en-US" sz="7200">
              <a:solidFill>
                <a:srgbClr val="130A42"/>
              </a:solidFill>
              <a:effectLst/>
              <a:latin typeface="庞门正道粗书体6.0" panose="02010600030101010101" charset="-122"/>
              <a:ea typeface="庞门正道粗书体6.0" panose="02010600030101010101" charset="-122"/>
              <a:cs typeface="庞门正道粗书体6.0" panose="0201060003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718560" y="3303270"/>
            <a:ext cx="475488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4000" b="1" dirty="0">
                <a:solidFill>
                  <a:srgbClr val="130A42"/>
                </a:solidFill>
                <a:latin typeface="思源黑体 Bold" panose="020B0800000000000000" charset="-122"/>
                <a:ea typeface="思源黑体 Bold" panose="020B0800000000000000" charset="-122"/>
                <a:sym typeface="+mn-ea"/>
              </a:rPr>
              <a:t>我行，我一定能行！</a:t>
            </a:r>
            <a:endParaRPr lang="zh-CN" altLang="en-US" sz="4000" b="1" dirty="0">
              <a:solidFill>
                <a:srgbClr val="130A42"/>
              </a:solidFill>
              <a:latin typeface="思源黑体 Bold" panose="020B0800000000000000" charset="-122"/>
              <a:ea typeface="思源黑体 Bold" panose="020B0800000000000000" charset="-122"/>
              <a:sym typeface="+mn-ea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3815080" y="4010025"/>
            <a:ext cx="4227195" cy="0"/>
          </a:xfrm>
          <a:prstGeom prst="line">
            <a:avLst/>
          </a:prstGeom>
          <a:ln>
            <a:solidFill>
              <a:srgbClr val="130A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3815080" y="3324225"/>
            <a:ext cx="4227195" cy="0"/>
          </a:xfrm>
          <a:prstGeom prst="line">
            <a:avLst/>
          </a:prstGeom>
          <a:ln>
            <a:solidFill>
              <a:srgbClr val="130A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5093970" y="5130800"/>
            <a:ext cx="16687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>
                <a:solidFill>
                  <a:srgbClr val="FF9B1A"/>
                </a:solidFill>
                <a:latin typeface="思源黑体 Bold" panose="020B0800000000000000" charset="-122"/>
                <a:ea typeface="思源黑体 Bold" panose="020B0800000000000000" charset="-122"/>
              </a:rPr>
              <a:t>汇报人：</a:t>
            </a:r>
            <a:r>
              <a:rPr lang="en-US" altLang="zh-CN">
                <a:solidFill>
                  <a:srgbClr val="FF9B1A"/>
                </a:solidFill>
                <a:latin typeface="思源黑体 Bold" panose="020B0800000000000000" charset="-122"/>
                <a:ea typeface="思源黑体 Bold" panose="020B0800000000000000" charset="-122"/>
              </a:rPr>
              <a:t>PPT</a:t>
            </a:r>
            <a:r>
              <a:rPr lang="zh-CN" altLang="en-US">
                <a:solidFill>
                  <a:srgbClr val="FF9B1A"/>
                </a:solidFill>
                <a:latin typeface="思源黑体 Bold" panose="020B0800000000000000" charset="-122"/>
                <a:ea typeface="思源黑体 Bold" panose="020B0800000000000000" charset="-122"/>
              </a:rPr>
              <a:t>营</a:t>
            </a:r>
            <a:endParaRPr lang="zh-CN" altLang="en-US">
              <a:solidFill>
                <a:srgbClr val="FF9B1A"/>
              </a:solidFill>
              <a:latin typeface="思源黑体 Bold" panose="020B0800000000000000" charset="-122"/>
              <a:ea typeface="思源黑体 Bold" panose="020B08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374005" y="1921510"/>
            <a:ext cx="4754880" cy="249174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6000">
                <a:solidFill>
                  <a:srgbClr val="130A42"/>
                </a:solidFill>
                <a:latin typeface="庞门正道粗书体6.0" panose="02010600030101010101" charset="-122"/>
                <a:ea typeface="庞门正道粗书体6.0" panose="02010600030101010101" charset="-122"/>
                <a:cs typeface="+mj-cs"/>
                <a:sym typeface="+mn-ea"/>
              </a:rPr>
              <a:t>奇迹是努力的</a:t>
            </a:r>
            <a:endParaRPr lang="zh-CN" altLang="en-US" sz="6000">
              <a:solidFill>
                <a:srgbClr val="130A42"/>
              </a:solidFill>
              <a:latin typeface="庞门正道粗书体6.0" panose="02010600030101010101" charset="-122"/>
              <a:ea typeface="庞门正道粗书体6.0" panose="02010600030101010101" charset="-122"/>
              <a:cs typeface="+mj-cs"/>
              <a:sym typeface="+mn-ea"/>
            </a:endParaRPr>
          </a:p>
          <a:p>
            <a:pPr algn="l">
              <a:lnSpc>
                <a:spcPct val="130000"/>
              </a:lnSpc>
            </a:pPr>
            <a:r>
              <a:rPr lang="zh-CN" altLang="en-US" sz="6000">
                <a:solidFill>
                  <a:srgbClr val="130A42"/>
                </a:solidFill>
                <a:latin typeface="庞门正道粗书体6.0" panose="02010600030101010101" charset="-122"/>
                <a:ea typeface="庞门正道粗书体6.0" panose="02010600030101010101" charset="-122"/>
                <a:cs typeface="+mj-cs"/>
                <a:sym typeface="+mn-ea"/>
              </a:rPr>
              <a:t>另一个名字</a:t>
            </a:r>
            <a:endParaRPr lang="zh-CN" altLang="en-US" sz="6000">
              <a:solidFill>
                <a:srgbClr val="130A42"/>
              </a:solidFill>
              <a:latin typeface="庞门正道粗书体6.0" panose="02010600030101010101" charset="-122"/>
              <a:ea typeface="庞门正道粗书体6.0" panose="02010600030101010101" charset="-122"/>
              <a:cs typeface="+mj-cs"/>
              <a:sym typeface="+mn-ea"/>
            </a:endParaRPr>
          </a:p>
        </p:txBody>
      </p:sp>
      <p:pic>
        <p:nvPicPr>
          <p:cNvPr id="55" name="图片 54" descr="rush-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3375" y="1007745"/>
            <a:ext cx="3552825" cy="455231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553970" y="2300605"/>
            <a:ext cx="7084060" cy="1663065"/>
          </a:xfrm>
        </p:spPr>
        <p:txBody>
          <a:bodyPr>
            <a:noAutofit/>
          </a:bodyPr>
          <a:lstStyle/>
          <a:p>
            <a:r>
              <a:rPr lang="zh-CN" altLang="zh-CN" sz="9600" dirty="0">
                <a:solidFill>
                  <a:srgbClr val="130A42"/>
                </a:solidFill>
                <a:effectLst/>
                <a:latin typeface="庞门正道粗书体6.0" panose="02010600030101010101" charset="-122"/>
                <a:ea typeface="庞门正道粗书体6.0" panose="02010600030101010101" charset="-122"/>
              </a:rPr>
              <a:t>我想对你说</a:t>
            </a:r>
            <a:endParaRPr lang="zh-CN" altLang="zh-CN" sz="9600" dirty="0">
              <a:solidFill>
                <a:srgbClr val="130A42"/>
              </a:solidFill>
              <a:effectLst/>
              <a:latin typeface="庞门正道粗书体6.0" panose="02010600030101010101" charset="-122"/>
              <a:ea typeface="庞门正道粗书体6.0" panose="02010600030101010101" charset="-122"/>
            </a:endParaRPr>
          </a:p>
        </p:txBody>
      </p:sp>
      <p:pic>
        <p:nvPicPr>
          <p:cNvPr id="3" name="图片 2" descr="lime-list-is-empty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590" y="3752850"/>
            <a:ext cx="3274060" cy="245618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327785" y="1845310"/>
            <a:ext cx="6066155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>
                <a:solidFill>
                  <a:schemeClr val="tx1"/>
                </a:solidFill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        </a:t>
            </a:r>
            <a:r>
              <a:rPr lang="zh-CN" altLang="en-US" sz="2400">
                <a:solidFill>
                  <a:schemeClr val="tx1"/>
                </a:solidFill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我们曾经对未来有着说不清道不明的迷茫，但最终因为心中那最初的梦想而决定忍痛前行。 </a:t>
            </a:r>
            <a:endParaRPr lang="zh-CN" altLang="en-US" sz="2400">
              <a:solidFill>
                <a:schemeClr val="tx1"/>
              </a:solidFill>
              <a:uFillTx/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>
                <a:solidFill>
                  <a:schemeClr val="tx1"/>
                </a:solidFill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        我们曾经急于求成，寻终南捷径，但时间和经验让我们学会了循序渐进，厚积薄发。 </a:t>
            </a:r>
            <a:endParaRPr lang="zh-CN" altLang="en-US" sz="2400">
              <a:solidFill>
                <a:schemeClr val="tx1"/>
              </a:solidFill>
              <a:uFillTx/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>
                <a:solidFill>
                  <a:schemeClr val="tx1"/>
                </a:solidFill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我们曾经被铺天盖地的复习、预习、自习压得喘不过气，但心中的信念给了我们无穷的力量去战胜压力。</a:t>
            </a:r>
            <a:endParaRPr lang="zh-CN" altLang="en-US" sz="2400">
              <a:solidFill>
                <a:schemeClr val="tx1"/>
              </a:solidFill>
              <a:uFillTx/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>
              <a:solidFill>
                <a:schemeClr val="tx1"/>
              </a:solidFill>
              <a:uFillTx/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4" name="图片 23" descr="flame-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3940" y="1600200"/>
            <a:ext cx="3658235" cy="365823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568450" y="950595"/>
            <a:ext cx="1402080" cy="829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800" dirty="0">
                <a:solidFill>
                  <a:srgbClr val="130A42"/>
                </a:solidFill>
                <a:latin typeface="庞门正道粗书体6.0" panose="02010600030101010101" charset="-122"/>
                <a:ea typeface="庞门正道粗书体6.0" panose="02010600030101010101" charset="-122"/>
                <a:sym typeface="+mn-ea"/>
              </a:rPr>
              <a:t>誓言</a:t>
            </a:r>
            <a:endParaRPr lang="zh-CN" altLang="zh-CN" sz="4800" dirty="0">
              <a:solidFill>
                <a:srgbClr val="130A42"/>
              </a:solidFill>
              <a:latin typeface="庞门正道粗书体6.0" panose="02010600030101010101" charset="-122"/>
              <a:ea typeface="庞门正道粗书体6.0" panose="02010600030101010101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326515" y="1780540"/>
            <a:ext cx="6642100" cy="4154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chemeClr val="tx1"/>
                </a:solidFill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         </a:t>
            </a:r>
            <a:r>
              <a:rPr lang="zh-CN" altLang="en-US" sz="2400">
                <a:solidFill>
                  <a:schemeClr val="tx1"/>
                </a:solidFill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成败是非本无定，王侯将相宁有种。卧薪尝胆搏两月，傲视群英我称雄。</a:t>
            </a:r>
            <a:endParaRPr lang="zh-CN" altLang="en-US" sz="2400">
              <a:solidFill>
                <a:schemeClr val="tx1"/>
              </a:solidFill>
              <a:uFillTx/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  <a:p>
            <a:endParaRPr lang="zh-CN" altLang="en-US" sz="2400" b="1"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  <a:p>
            <a:r>
              <a:rPr lang="zh-CN" altLang="en-US" sz="2400"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        有一个梦想，我们穷追不舍，为其日夜兼程； </a:t>
            </a:r>
            <a:endParaRPr lang="zh-CN" altLang="en-US" sz="2400">
              <a:uFillTx/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  <a:p>
            <a:r>
              <a:rPr lang="zh-CN" altLang="en-US" sz="2400"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        有一种信念，我们坚守不渝，为其披荆斩棘。 </a:t>
            </a:r>
            <a:endParaRPr lang="zh-CN" altLang="en-US" sz="2400">
              <a:uFillTx/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  <a:p>
            <a:r>
              <a:rPr lang="zh-CN" altLang="en-US" sz="2400"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忆高一，我们或许曾碌碌无为；思高二，我们或许曾彷徨不前；而今转眼已剩最后200天，我们必将下定决心，埋头向前——因为我们知道，天下没有免费的午餐！</a:t>
            </a:r>
            <a:endParaRPr lang="zh-CN" altLang="en-US" sz="1400"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pic>
        <p:nvPicPr>
          <p:cNvPr id="27" name="图片 26" descr="kingdom-list-is-empty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0980" y="1842135"/>
            <a:ext cx="3550285" cy="355028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697990" y="1906270"/>
            <a:ext cx="6236970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chemeClr val="tx1"/>
                </a:solidFill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200天，我们坚持不懈，只为让六月充满阳光； </a:t>
            </a:r>
            <a:endParaRPr lang="zh-CN" altLang="en-US" sz="2400">
              <a:solidFill>
                <a:schemeClr val="tx1"/>
              </a:solidFill>
              <a:uFillTx/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  <a:p>
            <a:r>
              <a:rPr lang="zh-CN" altLang="en-US" sz="2400">
                <a:solidFill>
                  <a:schemeClr val="tx1"/>
                </a:solidFill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200天，我们不畏艰难，只因为我们有一个共同的梦想； </a:t>
            </a:r>
            <a:endParaRPr lang="zh-CN" altLang="en-US" sz="2400">
              <a:solidFill>
                <a:schemeClr val="tx1"/>
              </a:solidFill>
              <a:uFillTx/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  <a:p>
            <a:r>
              <a:rPr lang="zh-CN" altLang="en-US" sz="2400">
                <a:solidFill>
                  <a:schemeClr val="tx1"/>
                </a:solidFill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200天，我们绝不言败，只要知识存在，我们的坚持和信念就在； </a:t>
            </a:r>
            <a:endParaRPr lang="zh-CN" altLang="en-US" sz="2400">
              <a:solidFill>
                <a:schemeClr val="tx1"/>
              </a:solidFill>
              <a:uFillTx/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  <a:p>
            <a:r>
              <a:rPr lang="zh-CN" altLang="en-US" sz="2400">
                <a:solidFill>
                  <a:schemeClr val="tx1"/>
                </a:solidFill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200天，我们全力以赴，一步一步走向六月，一点一点靠近我们的理想与未来</a:t>
            </a:r>
            <a:endParaRPr lang="zh-CN" altLang="en-US" sz="2400">
              <a:solidFill>
                <a:schemeClr val="tx1"/>
              </a:solidFill>
              <a:uFillTx/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54" name="图片 53" descr="kingdom-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2610" y="1758315"/>
            <a:ext cx="2505075" cy="334200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553970" y="1697990"/>
            <a:ext cx="7084060" cy="1663065"/>
          </a:xfrm>
        </p:spPr>
        <p:txBody>
          <a:bodyPr>
            <a:noAutofit/>
          </a:bodyPr>
          <a:lstStyle/>
          <a:p>
            <a:r>
              <a:rPr lang="zh-CN" altLang="en-US" sz="9600">
                <a:solidFill>
                  <a:srgbClr val="130A42"/>
                </a:solidFill>
                <a:effectLst/>
                <a:latin typeface="庞门正道粗书体6.0" panose="02010600030101010101" charset="-122"/>
                <a:ea typeface="庞门正道粗书体6.0" panose="02010600030101010101" charset="-122"/>
                <a:sym typeface="+mn-ea"/>
              </a:rPr>
              <a:t>此时你在想些什么？</a:t>
            </a:r>
            <a:endParaRPr lang="zh-CN" altLang="en-US" sz="9600" dirty="0">
              <a:solidFill>
                <a:srgbClr val="130A42"/>
              </a:solidFill>
              <a:effectLst/>
              <a:latin typeface="庞门正道粗书体6.0" panose="02010600030101010101" charset="-122"/>
              <a:ea typeface="庞门正道粗书体6.0" panose="02010600030101010101" charset="-122"/>
              <a:sym typeface="+mn-ea"/>
            </a:endParaRPr>
          </a:p>
        </p:txBody>
      </p:sp>
      <p:pic>
        <p:nvPicPr>
          <p:cNvPr id="58" name="图片 57" descr="flamenco-waiti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4290" y="4003675"/>
            <a:ext cx="2110105" cy="20828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806575" y="2125345"/>
            <a:ext cx="85788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>
                <a:solidFill>
                  <a:srgbClr val="130A42"/>
                </a:solidFill>
                <a:effectLst/>
                <a:latin typeface="庞门正道粗书体6.0" panose="02010600030101010101" charset="-122"/>
                <a:ea typeface="庞门正道粗书体6.0" panose="02010600030101010101" charset="-122"/>
                <a:cs typeface="庞门正道粗书体6.0" panose="02010600030101010101" charset="-122"/>
                <a:sym typeface="+mn-ea"/>
              </a:rPr>
              <a:t>谢谢观看</a:t>
            </a:r>
            <a:endParaRPr lang="zh-CN" altLang="en-US" sz="7200">
              <a:solidFill>
                <a:srgbClr val="130A42"/>
              </a:solidFill>
              <a:effectLst/>
              <a:latin typeface="庞门正道粗书体6.0" panose="02010600030101010101" charset="-122"/>
              <a:ea typeface="庞门正道粗书体6.0" panose="02010600030101010101" charset="-122"/>
              <a:cs typeface="庞门正道粗书体6.0" panose="0201060003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718560" y="3303270"/>
            <a:ext cx="475488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4000" b="1" dirty="0">
                <a:solidFill>
                  <a:srgbClr val="130A42"/>
                </a:solidFill>
                <a:latin typeface="思源黑体 Bold" panose="020B0800000000000000" charset="-122"/>
                <a:ea typeface="思源黑体 Bold" panose="020B0800000000000000" charset="-122"/>
                <a:sym typeface="+mn-ea"/>
              </a:rPr>
              <a:t>我行，我一定能行！</a:t>
            </a:r>
            <a:endParaRPr lang="zh-CN" altLang="en-US" sz="4000" b="1" dirty="0">
              <a:solidFill>
                <a:srgbClr val="130A42"/>
              </a:solidFill>
              <a:latin typeface="思源黑体 Bold" panose="020B0800000000000000" charset="-122"/>
              <a:ea typeface="思源黑体 Bold" panose="020B0800000000000000" charset="-122"/>
              <a:sym typeface="+mn-ea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3815080" y="4010025"/>
            <a:ext cx="4227195" cy="0"/>
          </a:xfrm>
          <a:prstGeom prst="line">
            <a:avLst/>
          </a:prstGeom>
          <a:ln>
            <a:solidFill>
              <a:srgbClr val="130A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3815080" y="3324225"/>
            <a:ext cx="4227195" cy="0"/>
          </a:xfrm>
          <a:prstGeom prst="line">
            <a:avLst/>
          </a:prstGeom>
          <a:ln>
            <a:solidFill>
              <a:srgbClr val="130A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5093970" y="5130800"/>
            <a:ext cx="16687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>
                <a:solidFill>
                  <a:srgbClr val="FF9B1A"/>
                </a:solidFill>
                <a:latin typeface="思源黑体 Bold" panose="020B0800000000000000" charset="-122"/>
                <a:ea typeface="思源黑体 Bold" panose="020B0800000000000000" charset="-122"/>
              </a:rPr>
              <a:t>汇报人：</a:t>
            </a:r>
            <a:r>
              <a:rPr lang="en-US" altLang="zh-CN">
                <a:solidFill>
                  <a:srgbClr val="FF9B1A"/>
                </a:solidFill>
                <a:latin typeface="思源黑体 Bold" panose="020B0800000000000000" charset="-122"/>
                <a:ea typeface="思源黑体 Bold" panose="020B0800000000000000" charset="-122"/>
              </a:rPr>
              <a:t>PPT</a:t>
            </a:r>
            <a:r>
              <a:rPr lang="zh-CN" altLang="en-US">
                <a:solidFill>
                  <a:srgbClr val="FF9B1A"/>
                </a:solidFill>
                <a:latin typeface="思源黑体 Bold" panose="020B0800000000000000" charset="-122"/>
                <a:ea typeface="思源黑体 Bold" panose="020B0800000000000000" charset="-122"/>
              </a:rPr>
              <a:t>营</a:t>
            </a:r>
            <a:endParaRPr lang="zh-CN" altLang="en-US">
              <a:solidFill>
                <a:srgbClr val="FF9B1A"/>
              </a:solidFill>
              <a:latin typeface="思源黑体 Bold" panose="020B0800000000000000" charset="-122"/>
              <a:ea typeface="思源黑体 Bold" panose="020B08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9525" y="-36195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35" y="2586990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下载</a:t>
            </a:r>
            <a:endParaRPr kumimoji="0" lang="en-US" altLang="zh-CN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145" y="1400175"/>
            <a:ext cx="2505075" cy="762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0525" y="4134485"/>
            <a:ext cx="380047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690370" y="615950"/>
            <a:ext cx="475488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4000" dirty="0">
                <a:solidFill>
                  <a:srgbClr val="130A42"/>
                </a:solidFill>
                <a:latin typeface="庞门正道粗书体6.0" panose="02010600030101010101" charset="-122"/>
                <a:ea typeface="庞门正道粗书体6.0" panose="02010600030101010101" charset="-122"/>
                <a:sym typeface="+mn-ea"/>
              </a:rPr>
              <a:t>海明威《老人与海》</a:t>
            </a:r>
            <a:endParaRPr lang="zh-CN" altLang="en-US" sz="4000" dirty="0">
              <a:solidFill>
                <a:srgbClr val="130A42"/>
              </a:solidFill>
              <a:latin typeface="庞门正道粗书体6.0" panose="02010600030101010101" charset="-122"/>
              <a:ea typeface="庞门正道粗书体6.0" panose="02010600030101010101" charset="-122"/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419225" y="1689100"/>
            <a:ext cx="9590405" cy="3362325"/>
          </a:xfrm>
        </p:spPr>
        <p:txBody>
          <a:bodyPr>
            <a:noAutofit/>
          </a:bodyPr>
          <a:lstStyle/>
          <a:p>
            <a:pPr marL="323850" indent="457200" algn="l" fontAlgn="auto">
              <a:lnSpc>
                <a:spcPct val="100000"/>
              </a:lnSpc>
            </a:pPr>
            <a:r>
              <a:rPr lang="zh-CN" altLang="en-US" sz="2000" dirty="0">
                <a:latin typeface="思源黑体 CN Light" panose="020B0300000000000000" charset="-122"/>
                <a:ea typeface="思源黑体 CN Light" panose="020B0300000000000000" charset="-122"/>
              </a:rPr>
              <a:t>一天都是一个新的日子。走运当然是好的，不过我情愿做到分毫不差。这样，运气来的时候，你就有所准备了。</a:t>
            </a:r>
            <a:endParaRPr lang="zh-CN" altLang="en-US" sz="2000" dirty="0">
              <a:latin typeface="思源黑体 CN Light" panose="020B0300000000000000" charset="-122"/>
              <a:ea typeface="思源黑体 CN Light" panose="020B0300000000000000" charset="-122"/>
            </a:endParaRPr>
          </a:p>
          <a:p>
            <a:pPr marL="323850" indent="457200" algn="l" fontAlgn="auto">
              <a:lnSpc>
                <a:spcPct val="100000"/>
              </a:lnSpc>
            </a:pPr>
            <a:r>
              <a:rPr lang="zh-CN" altLang="en-US" sz="2000" dirty="0">
                <a:latin typeface="思源黑体 CN Light" panose="020B0300000000000000" charset="-122"/>
                <a:ea typeface="思源黑体 CN Light" panose="020B0300000000000000" charset="-122"/>
              </a:rPr>
              <a:t>现在不是去想缺少什么的时候，该想一想凭现有的东西你能做什么。</a:t>
            </a:r>
            <a:endParaRPr lang="zh-CN" altLang="en-US" sz="2000" dirty="0">
              <a:latin typeface="思源黑体 CN Light" panose="020B0300000000000000" charset="-122"/>
              <a:ea typeface="思源黑体 CN Light" panose="020B0300000000000000" charset="-122"/>
            </a:endParaRPr>
          </a:p>
          <a:p>
            <a:pPr marL="323850" indent="457200" algn="l" fontAlgn="auto">
              <a:lnSpc>
                <a:spcPct val="100000"/>
              </a:lnSpc>
            </a:pPr>
            <a:r>
              <a:rPr lang="zh-CN" altLang="en-US" sz="2000" dirty="0">
                <a:latin typeface="思源黑体 CN Light" panose="020B0300000000000000" charset="-122"/>
                <a:ea typeface="思源黑体 CN Light" panose="020B0300000000000000" charset="-122"/>
              </a:rPr>
              <a:t>没有一桩事是容易的</a:t>
            </a:r>
            <a:endParaRPr lang="zh-CN" altLang="en-US" sz="2000" dirty="0">
              <a:latin typeface="思源黑体 CN Light" panose="020B0300000000000000" charset="-122"/>
              <a:ea typeface="思源黑体 CN Light" panose="020B0300000000000000" charset="-122"/>
            </a:endParaRPr>
          </a:p>
          <a:p>
            <a:pPr marL="323850" indent="457200" algn="l" fontAlgn="auto">
              <a:lnSpc>
                <a:spcPct val="100000"/>
              </a:lnSpc>
            </a:pPr>
            <a:r>
              <a:rPr lang="zh-CN" altLang="en-US" sz="2000" dirty="0">
                <a:latin typeface="思源黑体 CN Light" panose="020B0300000000000000" charset="-122"/>
                <a:ea typeface="思源黑体 CN Light" panose="020B0300000000000000" charset="-122"/>
              </a:rPr>
              <a:t>生活总是让我们遍体鳞伤，但到后来，那些受伤的地方一定会变成我们最强壮的地方。</a:t>
            </a:r>
            <a:endParaRPr lang="zh-CN" altLang="en-US" sz="2000" dirty="0">
              <a:latin typeface="思源黑体 CN Light" panose="020B0300000000000000" charset="-122"/>
              <a:ea typeface="思源黑体 CN Light" panose="020B0300000000000000" charset="-122"/>
            </a:endParaRPr>
          </a:p>
          <a:p>
            <a:pPr marL="323850" indent="457200" algn="l" fontAlgn="auto">
              <a:lnSpc>
                <a:spcPct val="100000"/>
              </a:lnSpc>
            </a:pPr>
            <a:r>
              <a:rPr lang="zh-CN" altLang="en-US" sz="2000" dirty="0">
                <a:latin typeface="思源黑体 CN Light" panose="020B0300000000000000" charset="-122"/>
                <a:ea typeface="思源黑体 CN Light" panose="020B0300000000000000" charset="-122"/>
              </a:rPr>
              <a:t>一个人可以被毁灭，但不能被打败。</a:t>
            </a:r>
            <a:endParaRPr lang="zh-CN" altLang="en-US" sz="2000" dirty="0">
              <a:latin typeface="思源黑体 CN Light" panose="020B0300000000000000" charset="-122"/>
              <a:ea typeface="思源黑体 CN Light" panose="020B0300000000000000" charset="-122"/>
            </a:endParaRPr>
          </a:p>
          <a:p>
            <a:pPr marL="323850" indent="457200" algn="l" fontAlgn="auto">
              <a:lnSpc>
                <a:spcPct val="100000"/>
              </a:lnSpc>
            </a:pPr>
            <a:r>
              <a:rPr lang="zh-CN" altLang="en-US" sz="2000" dirty="0">
                <a:latin typeface="思源黑体 CN Light" panose="020B0300000000000000" charset="-122"/>
                <a:ea typeface="思源黑体 CN Light" panose="020B0300000000000000" charset="-122"/>
              </a:rPr>
              <a:t>优于别人，并不高贵，真正的高贵应该是优于过去的自己。</a:t>
            </a:r>
            <a:endParaRPr lang="zh-CN" altLang="en-US" sz="2000" dirty="0">
              <a:latin typeface="思源黑体 CN Light" panose="020B0300000000000000" charset="-122"/>
              <a:ea typeface="思源黑体 CN Light" panose="020B0300000000000000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1853565" y="1447165"/>
            <a:ext cx="8856980" cy="0"/>
          </a:xfrm>
          <a:prstGeom prst="line">
            <a:avLst/>
          </a:prstGeom>
          <a:ln>
            <a:solidFill>
              <a:srgbClr val="130A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78330" y="1967230"/>
            <a:ext cx="8434705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zh-CN" sz="4800" b="1" i="1" u="sng">
                <a:solidFill>
                  <a:srgbClr val="130A42"/>
                </a:solidFill>
                <a:effectLst>
                  <a:outerShdw blurRad="60007" dist="310007" dir="7680000" sy="30000" kx="1300200" algn="ctr" rotWithShape="0">
                    <a:srgbClr val="B4B1D6">
                      <a:alpha val="60000"/>
                    </a:srgbClr>
                  </a:outerShdw>
                </a:effectLst>
                <a:latin typeface="思源黑体 Bold" panose="020B0800000000000000" charset="-122"/>
                <a:ea typeface="思源黑体 Bold" panose="020B0800000000000000" charset="-122"/>
                <a:sym typeface="+mn-ea"/>
              </a:rPr>
              <a:t>二百天，给自己一个机会，</a:t>
            </a:r>
            <a:endParaRPr lang="zh-CN" altLang="zh-CN" sz="4800" b="1" i="1" u="sng">
              <a:solidFill>
                <a:srgbClr val="130A42"/>
              </a:solidFill>
              <a:effectLst>
                <a:outerShdw blurRad="60007" dist="310007" dir="7680000" sy="30000" kx="1300200" algn="ctr" rotWithShape="0">
                  <a:srgbClr val="B4B1D6">
                    <a:alpha val="60000"/>
                  </a:srgbClr>
                </a:outerShdw>
              </a:effectLst>
              <a:latin typeface="思源黑体 Bold" panose="020B0800000000000000" charset="-122"/>
              <a:ea typeface="思源黑体 Bold" panose="020B0800000000000000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zh-CN" sz="4800" b="1" i="1" u="sng">
                <a:solidFill>
                  <a:srgbClr val="130A42"/>
                </a:solidFill>
                <a:effectLst>
                  <a:outerShdw blurRad="60007" dist="310007" dir="7680000" sy="30000" kx="1300200" algn="ctr" rotWithShape="0">
                    <a:srgbClr val="B4B1D6">
                      <a:alpha val="60000"/>
                    </a:srgbClr>
                  </a:outerShdw>
                </a:effectLst>
                <a:latin typeface="思源黑体 Bold" panose="020B0800000000000000" charset="-122"/>
                <a:ea typeface="思源黑体 Bold" panose="020B0800000000000000" charset="-122"/>
                <a:sym typeface="+mn-ea"/>
              </a:rPr>
              <a:t>给自己一个梦想</a:t>
            </a:r>
            <a:endParaRPr lang="zh-CN" altLang="zh-CN" sz="4800" b="1" i="1" u="sng">
              <a:solidFill>
                <a:srgbClr val="130A42"/>
              </a:solidFill>
              <a:effectLst>
                <a:outerShdw blurRad="60007" dist="310007" dir="7680000" sy="30000" kx="1300200" algn="ctr" rotWithShape="0">
                  <a:srgbClr val="B4B1D6">
                    <a:alpha val="60000"/>
                  </a:srgbClr>
                </a:outerShdw>
              </a:effectLst>
              <a:latin typeface="思源黑体 Bold" panose="020B0800000000000000" charset="-122"/>
              <a:ea typeface="思源黑体 Bold" panose="020B0800000000000000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006600" y="1865630"/>
            <a:ext cx="8884285" cy="2244090"/>
          </a:xfrm>
        </p:spPr>
        <p:txBody>
          <a:bodyPr>
            <a:no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000" dirty="0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      200</a:t>
            </a:r>
            <a:r>
              <a:rPr lang="zh-CN" altLang="en-US" sz="2000" dirty="0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天，我们的时间很紧，所以要科学备考，抓紧点滴时间学习。</a:t>
            </a:r>
            <a:r>
              <a:rPr lang="en-US" altLang="zh-CN" sz="2000" dirty="0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200</a:t>
            </a:r>
            <a:r>
              <a:rPr lang="zh-CN" altLang="en-US" sz="2000" dirty="0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天，我们可以创造一个奇迹，</a:t>
            </a:r>
            <a:r>
              <a:rPr lang="en-US" altLang="zh-CN" sz="2000" dirty="0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200</a:t>
            </a:r>
            <a:r>
              <a:rPr lang="zh-CN" altLang="en-US" sz="2000" dirty="0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天，我们可以让自己的一切改变，我们也必将改变一切。所以，请相信自己，只要我们积极进取，每分必争，有追求卓越的信心，有坚持到底、永不放弃的决心，我们就已经成功了一半。而剩下的另一半则是踏踏实实的学习，</a:t>
            </a:r>
            <a:r>
              <a:rPr lang="zh-CN" altLang="en-US" sz="2000" dirty="0">
                <a:solidFill>
                  <a:srgbClr val="FF9B1A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向课堂要效率，向习题要准确率，向规范要分数，向细节要成绩</a:t>
            </a:r>
            <a:r>
              <a:rPr lang="zh-CN" altLang="en-US" sz="2000" dirty="0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。把学习的每一个环节落到实处。那么，高考之时，也就是我们成功之日。 </a:t>
            </a:r>
            <a:endParaRPr lang="zh-CN" altLang="en-US" sz="2000" dirty="0"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2"/>
          <p:cNvSpPr>
            <a:spLocks noGrp="1"/>
          </p:cNvSpPr>
          <p:nvPr>
            <p:ph type="title"/>
          </p:nvPr>
        </p:nvSpPr>
        <p:spPr>
          <a:xfrm>
            <a:off x="1563688" y="884555"/>
            <a:ext cx="2951163" cy="1012825"/>
          </a:xfrm>
        </p:spPr>
        <p:txBody>
          <a:bodyPr vert="horz" wrap="square" lIns="91440" tIns="45720" rIns="91440" bIns="45720" anchor="ctr"/>
          <a:lstStyle/>
          <a:p>
            <a:pPr algn="l" eaLnBrk="1" hangingPunct="1"/>
            <a:r>
              <a:rPr lang="zh-CN" altLang="x-none" sz="4800" dirty="0">
                <a:solidFill>
                  <a:srgbClr val="130A42"/>
                </a:solidFill>
                <a:effectLst/>
                <a:latin typeface="庞门正道粗书体6.0" panose="02010600030101010101" charset="-122"/>
                <a:ea typeface="庞门正道粗书体6.0" panose="02010600030101010101" charset="-122"/>
              </a:rPr>
              <a:t>成功＝</a:t>
            </a:r>
            <a:endParaRPr lang="zh-CN" altLang="x-none" sz="4800" dirty="0">
              <a:solidFill>
                <a:srgbClr val="130A42"/>
              </a:solidFill>
              <a:effectLst/>
              <a:latin typeface="庞门正道粗书体6.0" panose="02010600030101010101" charset="-122"/>
              <a:ea typeface="庞门正道粗书体6.0" panose="02010600030101010101" charset="-122"/>
            </a:endParaRPr>
          </a:p>
        </p:txBody>
      </p:sp>
      <p:sp>
        <p:nvSpPr>
          <p:cNvPr id="17413" name="Rectangle 3"/>
          <p:cNvSpPr>
            <a:spLocks noGrp="1"/>
          </p:cNvSpPr>
          <p:nvPr>
            <p:ph idx="1"/>
          </p:nvPr>
        </p:nvSpPr>
        <p:spPr>
          <a:xfrm>
            <a:off x="1564005" y="1897380"/>
            <a:ext cx="5132705" cy="2629535"/>
          </a:xfrm>
        </p:spPr>
        <p:txBody>
          <a:bodyPr vert="horz" wrap="square" lIns="91440" tIns="45720" rIns="91440" bIns="45720" anchor="t"/>
          <a:lstStyle/>
          <a:p>
            <a:pPr algn="l" eaLnBrk="1" hangingPunct="1"/>
            <a:r>
              <a:rPr lang="zh-CN" altLang="zh-CN" sz="4800" dirty="0">
                <a:solidFill>
                  <a:srgbClr val="130A42"/>
                </a:solidFill>
                <a:latin typeface="庞门正道粗书体6.0" panose="02010600030101010101" charset="-122"/>
                <a:ea typeface="庞门正道粗书体6.0" panose="02010600030101010101" charset="-122"/>
                <a:cs typeface="庞门正道粗书体6.0" panose="02010600030101010101" charset="-122"/>
              </a:rPr>
              <a:t>1.</a:t>
            </a:r>
            <a:r>
              <a:rPr lang="zh-CN" altLang="en-US" sz="4800" dirty="0">
                <a:solidFill>
                  <a:srgbClr val="130A42"/>
                </a:solidFill>
                <a:latin typeface="庞门正道粗书体6.0" panose="02010600030101010101" charset="-122"/>
                <a:ea typeface="庞门正道粗书体6.0" panose="02010600030101010101" charset="-122"/>
                <a:cs typeface="庞门正道粗书体6.0" panose="02010600030101010101" charset="-122"/>
              </a:rPr>
              <a:t>坚持不懈</a:t>
            </a:r>
            <a:r>
              <a:rPr lang="zh-CN" altLang="x-none" sz="4800" dirty="0">
                <a:solidFill>
                  <a:srgbClr val="130A42"/>
                </a:solidFill>
                <a:latin typeface="庞门正道粗书体6.0" panose="02010600030101010101" charset="-122"/>
                <a:ea typeface="庞门正道粗书体6.0" panose="02010600030101010101" charset="-122"/>
                <a:cs typeface="庞门正道粗书体6.0" panose="02010600030101010101" charset="-122"/>
              </a:rPr>
              <a:t>的</a:t>
            </a:r>
            <a:r>
              <a:rPr lang="zh-CN" altLang="en-US" sz="4800" dirty="0">
                <a:solidFill>
                  <a:srgbClr val="130A42"/>
                </a:solidFill>
                <a:latin typeface="庞门正道粗书体6.0" panose="02010600030101010101" charset="-122"/>
                <a:ea typeface="庞门正道粗书体6.0" panose="02010600030101010101" charset="-122"/>
                <a:cs typeface="庞门正道粗书体6.0" panose="02010600030101010101" charset="-122"/>
              </a:rPr>
              <a:t>拼搏</a:t>
            </a:r>
            <a:endParaRPr lang="zh-CN" altLang="x-none" sz="4800" dirty="0">
              <a:solidFill>
                <a:srgbClr val="130A42"/>
              </a:solidFill>
              <a:latin typeface="庞门正道粗书体6.0" panose="02010600030101010101" charset="-122"/>
              <a:ea typeface="庞门正道粗书体6.0" panose="02010600030101010101" charset="-122"/>
              <a:cs typeface="庞门正道粗书体6.0" panose="02010600030101010101" charset="-122"/>
            </a:endParaRPr>
          </a:p>
          <a:p>
            <a:pPr algn="l" eaLnBrk="1" hangingPunct="1"/>
            <a:r>
              <a:rPr lang="zh-CN" altLang="zh-CN" sz="4800" dirty="0">
                <a:solidFill>
                  <a:srgbClr val="130A42"/>
                </a:solidFill>
                <a:latin typeface="庞门正道粗书体6.0" panose="02010600030101010101" charset="-122"/>
                <a:ea typeface="庞门正道粗书体6.0" panose="02010600030101010101" charset="-122"/>
                <a:cs typeface="庞门正道粗书体6.0" panose="02010600030101010101" charset="-122"/>
              </a:rPr>
              <a:t>2.</a:t>
            </a:r>
            <a:r>
              <a:rPr lang="zh-CN" altLang="x-none" sz="4800" dirty="0">
                <a:solidFill>
                  <a:srgbClr val="130A42"/>
                </a:solidFill>
                <a:latin typeface="庞门正道粗书体6.0" panose="02010600030101010101" charset="-122"/>
                <a:ea typeface="庞门正道粗书体6.0" panose="02010600030101010101" charset="-122"/>
                <a:cs typeface="庞门正道粗书体6.0" panose="02010600030101010101" charset="-122"/>
              </a:rPr>
              <a:t>正确的方法</a:t>
            </a:r>
            <a:endParaRPr lang="zh-CN" altLang="x-none" sz="4800" dirty="0">
              <a:solidFill>
                <a:srgbClr val="130A42"/>
              </a:solidFill>
              <a:latin typeface="庞门正道粗书体6.0" panose="02010600030101010101" charset="-122"/>
              <a:ea typeface="庞门正道粗书体6.0" panose="02010600030101010101" charset="-122"/>
              <a:cs typeface="庞门正道粗书体6.0" panose="02010600030101010101" charset="-122"/>
            </a:endParaRPr>
          </a:p>
          <a:p>
            <a:pPr algn="l" eaLnBrk="1" hangingPunct="1"/>
            <a:r>
              <a:rPr lang="zh-CN" altLang="zh-CN" sz="4800" dirty="0">
                <a:solidFill>
                  <a:srgbClr val="130A42"/>
                </a:solidFill>
                <a:latin typeface="庞门正道粗书体6.0" panose="02010600030101010101" charset="-122"/>
                <a:ea typeface="庞门正道粗书体6.0" panose="02010600030101010101" charset="-122"/>
                <a:cs typeface="庞门正道粗书体6.0" panose="02010600030101010101" charset="-122"/>
              </a:rPr>
              <a:t>3.</a:t>
            </a:r>
            <a:r>
              <a:rPr lang="zh-CN" altLang="x-none" sz="4800" dirty="0">
                <a:solidFill>
                  <a:srgbClr val="130A42"/>
                </a:solidFill>
                <a:latin typeface="庞门正道粗书体6.0" panose="02010600030101010101" charset="-122"/>
                <a:ea typeface="庞门正道粗书体6.0" panose="02010600030101010101" charset="-122"/>
                <a:cs typeface="庞门正道粗书体6.0" panose="02010600030101010101" charset="-122"/>
              </a:rPr>
              <a:t>少谈空话</a:t>
            </a:r>
            <a:endParaRPr lang="zh-CN" altLang="x-none" sz="4800" dirty="0">
              <a:solidFill>
                <a:srgbClr val="130A42"/>
              </a:solidFill>
              <a:latin typeface="庞门正道粗书体6.0" panose="02010600030101010101" charset="-122"/>
              <a:ea typeface="庞门正道粗书体6.0" panose="02010600030101010101" charset="-122"/>
              <a:cs typeface="庞门正道粗书体6.0" panose="02010600030101010101" charset="-122"/>
            </a:endParaRPr>
          </a:p>
        </p:txBody>
      </p:sp>
      <p:pic>
        <p:nvPicPr>
          <p:cNvPr id="25" name="图片 24" descr="marginalia-download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6710" y="1292860"/>
            <a:ext cx="3926205" cy="383857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74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1000"/>
                                        <p:tgtEl>
                                          <p:spTgt spid="17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  <p:bldP spid="1741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1292225" y="2475865"/>
            <a:ext cx="6373495" cy="3322320"/>
          </a:xfrm>
        </p:spPr>
        <p:txBody>
          <a:bodyPr>
            <a:normAutofit/>
          </a:bodyPr>
          <a:lstStyle/>
          <a:p>
            <a:pPr algn="l"/>
            <a:r>
              <a:rPr lang="zh-CN" altLang="en-US" dirty="0">
                <a:solidFill>
                  <a:schemeClr val="tx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每天不浪费或不虚度或不空抛的那一点点时间，即使只有五、六分钟，如得正用，也一样可以有很大的成就。游手好闲惯了，就是有聪明才智，也不会有所作为。</a:t>
            </a:r>
            <a:r>
              <a:rPr lang="en-US" altLang="zh-CN" dirty="0">
                <a:solidFill>
                  <a:schemeClr val="tx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——</a:t>
            </a:r>
            <a:r>
              <a:rPr lang="zh-CN" altLang="en-US" dirty="0">
                <a:solidFill>
                  <a:schemeClr val="tx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雷曼 </a:t>
            </a:r>
            <a:endParaRPr lang="zh-CN" altLang="en-US" dirty="0">
              <a:solidFill>
                <a:schemeClr val="tx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  <a:p>
            <a:pPr algn="l"/>
            <a:endParaRPr lang="zh-CN" altLang="en-US" dirty="0">
              <a:solidFill>
                <a:schemeClr val="tx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sp>
        <p:nvSpPr>
          <p:cNvPr id="18436" name="Rectangle 2"/>
          <p:cNvSpPr/>
          <p:nvPr/>
        </p:nvSpPr>
        <p:spPr>
          <a:xfrm>
            <a:off x="1292225" y="1462723"/>
            <a:ext cx="7786687" cy="10128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anose="02020603050405020304" pitchFamily="18" charset="0"/>
                <a:ea typeface="华文行楷" panose="02010800040101010101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anose="02020603050405020304" pitchFamily="18" charset="0"/>
                <a:ea typeface="华文行楷" panose="02010800040101010101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anose="02020603050405020304" pitchFamily="18" charset="0"/>
                <a:ea typeface="华文行楷" panose="02010800040101010101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anose="02020603050405020304" pitchFamily="18" charset="0"/>
                <a:ea typeface="华文行楷" panose="02010800040101010101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anose="02020603050405020304" pitchFamily="18" charset="0"/>
                <a:ea typeface="华文行楷" panose="02010800040101010101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anose="02020603050405020304" pitchFamily="18" charset="0"/>
                <a:ea typeface="华文行楷" panose="02010800040101010101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anose="02020603050405020304" pitchFamily="18" charset="0"/>
                <a:ea typeface="华文行楷" panose="02010800040101010101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anose="02020603050405020304" pitchFamily="18" charset="0"/>
                <a:ea typeface="华文行楷" panose="02010800040101010101" charset="-122"/>
              </a:defRPr>
            </a:lvl9pPr>
          </a:lstStyle>
          <a:p>
            <a:pPr algn="l" eaLnBrk="1" hangingPunct="1"/>
            <a:r>
              <a:rPr lang="zh-CN" altLang="x-none" sz="4800" b="0" dirty="0">
                <a:solidFill>
                  <a:srgbClr val="130A42"/>
                </a:solidFill>
                <a:latin typeface="庞门正道粗书体6.0" panose="02010600030101010101" charset="-122"/>
                <a:ea typeface="庞门正道粗书体6.0" panose="02010600030101010101" charset="-122"/>
                <a:cs typeface="庞门正道粗书体6.0" panose="02010600030101010101" charset="-122"/>
              </a:rPr>
              <a:t>一</a:t>
            </a:r>
            <a:r>
              <a:rPr lang="zh-CN" altLang="zh-CN" sz="4800" b="0" dirty="0">
                <a:solidFill>
                  <a:srgbClr val="130A42"/>
                </a:solidFill>
                <a:latin typeface="庞门正道粗书体6.0" panose="02010600030101010101" charset="-122"/>
                <a:ea typeface="庞门正道粗书体6.0" panose="02010600030101010101" charset="-122"/>
                <a:cs typeface="庞门正道粗书体6.0" panose="02010600030101010101" charset="-122"/>
              </a:rPr>
              <a:t>.</a:t>
            </a:r>
            <a:r>
              <a:rPr lang="zh-CN" altLang="x-none" sz="4800" b="0" dirty="0">
                <a:solidFill>
                  <a:srgbClr val="130A42"/>
                </a:solidFill>
                <a:latin typeface="庞门正道粗书体6.0" panose="02010600030101010101" charset="-122"/>
                <a:ea typeface="庞门正道粗书体6.0" panose="02010600030101010101" charset="-122"/>
                <a:cs typeface="庞门正道粗书体6.0" panose="02010600030101010101" charset="-122"/>
              </a:rPr>
              <a:t>珍惜时间</a:t>
            </a:r>
            <a:r>
              <a:rPr lang="zh-CN" altLang="zh-CN" sz="4800" b="0" dirty="0">
                <a:solidFill>
                  <a:srgbClr val="130A42"/>
                </a:solidFill>
                <a:latin typeface="庞门正道粗书体6.0" panose="02010600030101010101" charset="-122"/>
                <a:ea typeface="庞门正道粗书体6.0" panose="02010600030101010101" charset="-122"/>
                <a:cs typeface="庞门正道粗书体6.0" panose="02010600030101010101" charset="-122"/>
                <a:sym typeface="宋体" panose="02010600030101010101" pitchFamily="2" charset="-122"/>
              </a:rPr>
              <a:t>—</a:t>
            </a:r>
            <a:r>
              <a:rPr lang="zh-CN" altLang="x-none" sz="4800" b="0" dirty="0">
                <a:solidFill>
                  <a:srgbClr val="130A42"/>
                </a:solidFill>
                <a:latin typeface="庞门正道粗书体6.0" panose="02010600030101010101" charset="-122"/>
                <a:ea typeface="庞门正道粗书体6.0" panose="02010600030101010101" charset="-122"/>
                <a:cs typeface="庞门正道粗书体6.0" panose="02010600030101010101" charset="-122"/>
                <a:sym typeface="宋体" panose="02010600030101010101" pitchFamily="2" charset="-122"/>
              </a:rPr>
              <a:t>拼搏奋斗</a:t>
            </a:r>
            <a:endParaRPr lang="zh-CN" altLang="x-none" sz="4800" b="0" dirty="0">
              <a:solidFill>
                <a:srgbClr val="130A42"/>
              </a:solidFill>
              <a:latin typeface="庞门正道粗书体6.0" panose="02010600030101010101" charset="-122"/>
              <a:ea typeface="庞门正道粗书体6.0" panose="02010600030101010101" charset="-122"/>
              <a:cs typeface="庞门正道粗书体6.0" panose="02010600030101010101" charset="-122"/>
              <a:sym typeface="宋体" panose="02010600030101010101" pitchFamily="2" charset="-122"/>
            </a:endParaRPr>
          </a:p>
        </p:txBody>
      </p:sp>
      <p:pic>
        <p:nvPicPr>
          <p:cNvPr id="59" name="图片 58" descr="flamenco-download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3680" y="1201420"/>
            <a:ext cx="2901950" cy="396367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22705" y="839470"/>
            <a:ext cx="2171065" cy="799465"/>
          </a:xfrm>
        </p:spPr>
        <p:txBody>
          <a:bodyPr/>
          <a:lstStyle/>
          <a:p>
            <a:pPr algn="l"/>
            <a:r>
              <a:rPr lang="zh-CN" altLang="en-US" sz="4800">
                <a:solidFill>
                  <a:srgbClr val="130A42"/>
                </a:solidFill>
                <a:effectLst/>
                <a:latin typeface="庞门正道粗书体6.0" panose="02010600030101010101" charset="-122"/>
                <a:ea typeface="庞门正道粗书体6.0" panose="02010600030101010101" charset="-122"/>
              </a:rPr>
              <a:t>请看：</a:t>
            </a:r>
            <a:endParaRPr lang="zh-CN" altLang="en-US" sz="4800">
              <a:solidFill>
                <a:srgbClr val="130A42"/>
              </a:solidFill>
              <a:effectLst/>
              <a:latin typeface="庞门正道粗书体6.0" panose="02010600030101010101" charset="-122"/>
              <a:ea typeface="庞门正道粗书体6.0" panose="02010600030101010101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233805" y="2033905"/>
            <a:ext cx="5163820" cy="4535805"/>
          </a:xfrm>
        </p:spPr>
        <p:txBody>
          <a:bodyPr>
            <a:normAutofit/>
          </a:bodyPr>
          <a:lstStyle/>
          <a:p>
            <a:pPr algn="l"/>
            <a:r>
              <a:rPr lang="zh-CN" altLang="x-none" dirty="0">
                <a:solidFill>
                  <a:schemeClr val="tx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一个青年职员平时工作懒懒散散，在转正前一个月他问老板：“如果我兢兢业业工作一个月，我能转正吗？”老板答道：“你的问题让我想到一个冷房间的温度计，你用热手捂着它，能使表上显示温度上升，不过房间一点也不会温暖。”</a:t>
            </a:r>
            <a:endParaRPr lang="zh-CN" altLang="x-none" dirty="0">
              <a:solidFill>
                <a:schemeClr val="tx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76" name="图片 75" descr="cherry-bad-gateway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0235" y="1741805"/>
            <a:ext cx="3511550" cy="337502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203960" y="2123440"/>
            <a:ext cx="5657850" cy="4036060"/>
          </a:xfrm>
        </p:spPr>
        <p:txBody>
          <a:bodyPr/>
          <a:lstStyle/>
          <a:p>
            <a:pPr algn="l" eaLnBrk="1" hangingPunct="1"/>
            <a:r>
              <a:rPr lang="zh-CN" altLang="x-none" dirty="0">
                <a:solidFill>
                  <a:schemeClr val="tx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今天的成就是因为昨天的积累，明天的成功则有赖于今天的努力。 </a:t>
            </a:r>
            <a:endParaRPr lang="zh-CN" altLang="x-none" dirty="0">
              <a:solidFill>
                <a:schemeClr val="tx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  <a:p>
            <a:pPr algn="l" eaLnBrk="1" hangingPunct="1"/>
            <a:r>
              <a:rPr lang="zh-CN" altLang="zh-CN" dirty="0">
                <a:solidFill>
                  <a:schemeClr val="tx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    </a:t>
            </a:r>
            <a:r>
              <a:rPr lang="zh-CN" altLang="x-none" dirty="0">
                <a:solidFill>
                  <a:schemeClr val="tx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其实真正的成功是一个过程，是将勤奋和努力融入每天的生活中，融入每天的工作中。这要靠我们的意志，但更重要的是建立一个良好的生活习惯和工作习惯。</a:t>
            </a:r>
            <a:endParaRPr lang="zh-CN" altLang="x-none" dirty="0">
              <a:solidFill>
                <a:schemeClr val="tx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  <a:p>
            <a:pPr algn="l" eaLnBrk="1" hangingPunct="1"/>
            <a:endParaRPr lang="zh-CN" altLang="x-none" dirty="0">
              <a:solidFill>
                <a:schemeClr val="tx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sp>
        <p:nvSpPr>
          <p:cNvPr id="20484" name="Rectangle 2"/>
          <p:cNvSpPr/>
          <p:nvPr/>
        </p:nvSpPr>
        <p:spPr>
          <a:xfrm>
            <a:off x="1287780" y="881380"/>
            <a:ext cx="4533900" cy="10128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anose="02020603050405020304" pitchFamily="18" charset="0"/>
                <a:ea typeface="华文行楷" panose="02010800040101010101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anose="02020603050405020304" pitchFamily="18" charset="0"/>
                <a:ea typeface="华文行楷" panose="02010800040101010101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anose="02020603050405020304" pitchFamily="18" charset="0"/>
                <a:ea typeface="华文行楷" panose="02010800040101010101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anose="02020603050405020304" pitchFamily="18" charset="0"/>
                <a:ea typeface="华文行楷" panose="02010800040101010101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anose="02020603050405020304" pitchFamily="18" charset="0"/>
                <a:ea typeface="华文行楷" panose="02010800040101010101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anose="02020603050405020304" pitchFamily="18" charset="0"/>
                <a:ea typeface="华文行楷" panose="02010800040101010101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anose="02020603050405020304" pitchFamily="18" charset="0"/>
                <a:ea typeface="华文行楷" panose="02010800040101010101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anose="02020603050405020304" pitchFamily="18" charset="0"/>
                <a:ea typeface="华文行楷" panose="02010800040101010101" charset="-122"/>
              </a:defRPr>
            </a:lvl9pPr>
          </a:lstStyle>
          <a:p>
            <a:pPr algn="l" eaLnBrk="1" hangingPunct="1"/>
            <a:r>
              <a:rPr lang="zh-CN" altLang="en-US" sz="4800" b="0" dirty="0">
                <a:solidFill>
                  <a:srgbClr val="130A42"/>
                </a:solidFill>
                <a:latin typeface="庞门正道粗书体6.0" panose="02010600030101010101" charset="-122"/>
                <a:ea typeface="庞门正道粗书体6.0" panose="02010600030101010101" charset="-122"/>
              </a:rPr>
              <a:t>成功无捷径</a:t>
            </a:r>
            <a:endParaRPr lang="zh-CN" altLang="en-US" sz="4800" b="0" dirty="0">
              <a:solidFill>
                <a:srgbClr val="130A42"/>
              </a:solidFill>
              <a:latin typeface="庞门正道粗书体6.0" panose="02010600030101010101" charset="-122"/>
              <a:ea typeface="庞门正道粗书体6.0" panose="02010600030101010101" charset="-122"/>
            </a:endParaRPr>
          </a:p>
        </p:txBody>
      </p:sp>
      <p:pic>
        <p:nvPicPr>
          <p:cNvPr id="78" name="图片 77" descr="bermuda-bad-gateway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9800" y="1349375"/>
            <a:ext cx="3021330" cy="40005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207770" y="1809115"/>
            <a:ext cx="9776460" cy="489585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/>
                </a:solidFill>
                <a:latin typeface="庞门正道粗书体6.0" panose="02010600030101010101" charset="-122"/>
                <a:ea typeface="庞门正道粗书体6.0" panose="02010600030101010101" charset="-122"/>
                <a:cs typeface="庞门正道粗书体6.0" panose="02010600030101010101" charset="-122"/>
                <a:sym typeface="+mn-ea"/>
              </a:rPr>
              <a:t>第二、要有“我能成功，我必成功”的坚定信心和豪迈情怀。</a:t>
            </a:r>
            <a:endParaRPr lang="zh-CN" altLang="en-US" dirty="0">
              <a:solidFill>
                <a:schemeClr val="tx1"/>
              </a:solidFill>
              <a:latin typeface="庞门正道粗书体6.0" panose="02010600030101010101" charset="-122"/>
              <a:ea typeface="庞门正道粗书体6.0" panose="02010600030101010101" charset="-122"/>
              <a:cs typeface="庞门正道粗书体6.0" panose="02010600030101010101" charset="-122"/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207770" y="2298700"/>
            <a:ext cx="9777095" cy="3344545"/>
          </a:xfrm>
        </p:spPr>
        <p:txBody>
          <a:bodyPr/>
          <a:lstStyle/>
          <a:p>
            <a:pPr algn="l"/>
            <a:r>
              <a:rPr lang="en-US" altLang="zh-CN" sz="2400" dirty="0">
                <a:solidFill>
                  <a:schemeClr val="tx1"/>
                </a:solidFill>
                <a:latin typeface="庞门正道粗书体6.0" panose="02010600030101010101" charset="-122"/>
                <a:ea typeface="庞门正道粗书体6.0" panose="02010600030101010101" charset="-122"/>
                <a:cs typeface="庞门正道粗书体6.0" panose="02010600030101010101" charset="-122"/>
                <a:sym typeface="+mn-ea"/>
              </a:rPr>
              <a:t> </a:t>
            </a:r>
            <a:r>
              <a:rPr lang="zh-CN" altLang="en-US" sz="2400" dirty="0">
                <a:solidFill>
                  <a:schemeClr val="tx1"/>
                </a:solidFill>
                <a:latin typeface="庞门正道粗书体6.0" panose="02010600030101010101" charset="-122"/>
                <a:ea typeface="庞门正道粗书体6.0" panose="02010600030101010101" charset="-122"/>
                <a:cs typeface="庞门正道粗书体6.0" panose="02010600030101010101" charset="-122"/>
                <a:sym typeface="+mn-ea"/>
              </a:rPr>
              <a:t>第三，要树立“依靠自已，战胜自己，超越自己，成就自己”的   自强不息精神。</a:t>
            </a:r>
            <a:endParaRPr lang="zh-CN" altLang="en-US" sz="2400" dirty="0">
              <a:solidFill>
                <a:schemeClr val="tx1"/>
              </a:solidFill>
              <a:latin typeface="庞门正道粗书体6.0" panose="02010600030101010101" charset="-122"/>
              <a:ea typeface="庞门正道粗书体6.0" panose="02010600030101010101" charset="-122"/>
              <a:cs typeface="庞门正道粗书体6.0" panose="02010600030101010101" charset="-122"/>
              <a:sym typeface="+mn-ea"/>
            </a:endParaRPr>
          </a:p>
          <a:p>
            <a:pPr algn="l"/>
            <a:r>
              <a:rPr lang="zh-CN" altLang="en-US" sz="2400" dirty="0">
                <a:solidFill>
                  <a:schemeClr val="tx1"/>
                </a:solidFill>
                <a:latin typeface="庞门正道粗书体6.0" panose="02010600030101010101" charset="-122"/>
                <a:ea typeface="庞门正道粗书体6.0" panose="02010600030101010101" charset="-122"/>
                <a:cs typeface="庞门正道粗书体6.0" panose="02010600030101010101" charset="-122"/>
                <a:sym typeface="+mn-ea"/>
              </a:rPr>
              <a:t> 第四，要坚持“堡垒一个个攻克，险滩一条条趟过”的务实作风</a:t>
            </a:r>
            <a:endParaRPr kumimoji="0" lang="zh-CN" altLang="en-US" sz="2400" kern="1200" cap="none" spc="0" normalizeH="0" baseline="0" dirty="0">
              <a:solidFill>
                <a:schemeClr val="tx1"/>
              </a:solidFill>
              <a:latin typeface="庞门正道粗书体6.0" panose="02010600030101010101" charset="-122"/>
              <a:ea typeface="庞门正道粗书体6.0" panose="02010600030101010101" charset="-122"/>
              <a:cs typeface="庞门正道粗书体6.0" panose="02010600030101010101" charset="-122"/>
            </a:endParaRPr>
          </a:p>
          <a:p>
            <a:pPr algn="l"/>
            <a:r>
              <a:rPr lang="zh-CN" altLang="en-US" sz="2400" dirty="0">
                <a:solidFill>
                  <a:schemeClr val="tx1"/>
                </a:solidFill>
                <a:latin typeface="庞门正道粗书体6.0" panose="02010600030101010101" charset="-122"/>
                <a:ea typeface="庞门正道粗书体6.0" panose="02010600030101010101" charset="-122"/>
                <a:cs typeface="庞门正道粗书体6.0" panose="02010600030101010101" charset="-122"/>
                <a:sym typeface="+mn-ea"/>
              </a:rPr>
              <a:t> 第五，要讲究“一日胜十天”的科学高效学习方法</a:t>
            </a:r>
            <a:endParaRPr kumimoji="0" lang="zh-CN" altLang="en-US" sz="2400" kern="1200" cap="none" spc="0" normalizeH="0" baseline="0" dirty="0">
              <a:solidFill>
                <a:schemeClr val="tx1"/>
              </a:solidFill>
              <a:latin typeface="庞门正道粗书体6.0" panose="02010600030101010101" charset="-122"/>
              <a:ea typeface="庞门正道粗书体6.0" panose="02010600030101010101" charset="-122"/>
              <a:cs typeface="庞门正道粗书体6.0" panose="02010600030101010101" charset="-122"/>
            </a:endParaRPr>
          </a:p>
          <a:p>
            <a:pPr algn="l"/>
            <a:r>
              <a:rPr lang="zh-CN" altLang="en-US" sz="2400" dirty="0">
                <a:solidFill>
                  <a:schemeClr val="tx1"/>
                </a:solidFill>
                <a:latin typeface="庞门正道粗书体6.0" panose="02010600030101010101" charset="-122"/>
                <a:ea typeface="庞门正道粗书体6.0" panose="02010600030101010101" charset="-122"/>
                <a:cs typeface="庞门正道粗书体6.0" panose="02010600030101010101" charset="-122"/>
                <a:sym typeface="+mn-ea"/>
              </a:rPr>
              <a:t> 第六，要有“每临大事有静气”的平稳心态。</a:t>
            </a:r>
            <a:endParaRPr lang="zh-CN" altLang="en-US" sz="2400" dirty="0">
              <a:solidFill>
                <a:schemeClr val="tx1"/>
              </a:solidFill>
              <a:latin typeface="庞门正道粗书体6.0" panose="02010600030101010101" charset="-122"/>
              <a:ea typeface="庞门正道粗书体6.0" panose="02010600030101010101" charset="-122"/>
              <a:cs typeface="庞门正道粗书体6.0" panose="02010600030101010101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2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71"/>
  <p:tag name="KSO_WM_UNIT_TYPE" val="f"/>
  <p:tag name="KSO_WM_UNIT_INDEX" val="1"/>
  <p:tag name="KSO_WM_UNIT_ID" val="custom160471_2*f*1"/>
  <p:tag name="KSO_WM_UNIT_CLEAR" val="1"/>
  <p:tag name="KSO_WM_UNIT_LAYERLEVEL" val="1"/>
  <p:tag name="KSO_WM_UNIT_VALUE" val="462"/>
  <p:tag name="KSO_WM_UNIT_HIGHLIGHT" val="0"/>
  <p:tag name="KSO_WM_UNIT_COMPATIBLE" val="0"/>
  <p:tag name="KSO_WM_UNIT_PRESET_TEXT_INDEX" val="5"/>
  <p:tag name="KSO_WM_UNIT_PRESET_TEXT_LEN" val="232"/>
</p:tagLst>
</file>

<file path=ppt/tags/tag64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5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71"/>
  <p:tag name="KSO_WM_UNIT_TYPE" val="f"/>
  <p:tag name="KSO_WM_UNIT_INDEX" val="1"/>
  <p:tag name="KSO_WM_UNIT_ID" val="custom160471_2*f*1"/>
  <p:tag name="KSO_WM_UNIT_CLEAR" val="1"/>
  <p:tag name="KSO_WM_UNIT_LAYERLEVEL" val="1"/>
  <p:tag name="KSO_WM_UNIT_VALUE" val="462"/>
  <p:tag name="KSO_WM_UNIT_HIGHLIGHT" val="0"/>
  <p:tag name="KSO_WM_UNIT_COMPATIBLE" val="0"/>
  <p:tag name="KSO_WM_UNIT_PRESET_TEXT_INDEX" val="5"/>
  <p:tag name="KSO_WM_UNIT_PRESET_TEXT_LEN" val="232"/>
</p:tagLst>
</file>

<file path=ppt/tags/tag67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8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9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1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2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3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71"/>
  <p:tag name="KSO_WM_UNIT_TYPE" val="a"/>
  <p:tag name="KSO_WM_UNIT_INDEX" val="1"/>
  <p:tag name="KSO_WM_UNIT_ID" val="custom160471_12*a*1"/>
  <p:tag name="KSO_WM_UNIT_CLEAR" val="1"/>
  <p:tag name="KSO_WM_UNIT_LAYERLEVEL" val="1"/>
  <p:tag name="KSO_WM_UNIT_VALUE" val="34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75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6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7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8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71"/>
  <p:tag name="KSO_WM_UNIT_TYPE" val="a"/>
  <p:tag name="KSO_WM_UNIT_INDEX" val="1"/>
  <p:tag name="KSO_WM_UNIT_ID" val="custom160471_12*a*1"/>
  <p:tag name="KSO_WM_UNIT_CLEAR" val="1"/>
  <p:tag name="KSO_WM_UNIT_LAYERLEVEL" val="1"/>
  <p:tag name="KSO_WM_UNIT_VALUE" val="34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81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82.xml><?xml version="1.0" encoding="utf-8"?>
<p:tagLst xmlns:p="http://schemas.openxmlformats.org/presentationml/2006/main">
  <p:tag name="commondata" val="eyJoZGlkIjoiYTQ3YTc2YjBlNWRhYjQ0NTA0MDBkN2E0YWM4YTZjZGMifQ==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ww.pptying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1421</Words>
  <Application>WPS 演示</Application>
  <PresentationFormat>宽屏</PresentationFormat>
  <Paragraphs>84</Paragraphs>
  <Slides>17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2" baseType="lpstr">
      <vt:lpstr>Arial</vt:lpstr>
      <vt:lpstr>宋体</vt:lpstr>
      <vt:lpstr>Wingdings</vt:lpstr>
      <vt:lpstr>阿里巴巴普惠体 R</vt:lpstr>
      <vt:lpstr>庞门正道粗书体6.0</vt:lpstr>
      <vt:lpstr>思源黑体 Bold</vt:lpstr>
      <vt:lpstr>思源黑体 CN Light</vt:lpstr>
      <vt:lpstr>黑体</vt:lpstr>
      <vt:lpstr>Times New Roman</vt:lpstr>
      <vt:lpstr>华文行楷</vt:lpstr>
      <vt:lpstr>阿里巴巴普惠体 B</vt:lpstr>
      <vt:lpstr>微软雅黑</vt:lpstr>
      <vt:lpstr>Arial Unicode MS</vt:lpstr>
      <vt:lpstr>Calibri</vt:lpstr>
      <vt:lpstr>www.pptying.com</vt:lpstr>
      <vt:lpstr>PowerPoint 演示文稿</vt:lpstr>
      <vt:lpstr>PowerPoint 演示文稿</vt:lpstr>
      <vt:lpstr>PowerPoint 演示文稿</vt:lpstr>
      <vt:lpstr>PowerPoint 演示文稿</vt:lpstr>
      <vt:lpstr>成功＝</vt:lpstr>
      <vt:lpstr>PowerPoint 演示文稿</vt:lpstr>
      <vt:lpstr>请看：</vt:lpstr>
      <vt:lpstr>PowerPoint 演示文稿</vt:lpstr>
      <vt:lpstr>PowerPoint 演示文稿</vt:lpstr>
      <vt:lpstr>PowerPoint 演示文稿</vt:lpstr>
      <vt:lpstr>我想对你说</vt:lpstr>
      <vt:lpstr>PowerPoint 演示文稿</vt:lpstr>
      <vt:lpstr>PowerPoint 演示文稿</vt:lpstr>
      <vt:lpstr>PowerPoint 演示文稿</vt:lpstr>
      <vt:lpstr>此时你在想些什么？</vt:lpstr>
      <vt:lpstr>PowerPoint 演示文稿</vt:lpstr>
      <vt:lpstr>PowerPoint 演示文稿</vt:lpstr>
    </vt:vector>
  </TitlesOfParts>
  <Company>办公资源网:www.bangongziyuan.com</Company>
  <LinksUpToDate>false</LinksUpToDate>
  <SharedDoc>false</SharedDoc>
  <HyperlinksChanged>false</HyperlinksChanged>
  <AppVersion>14.0000</AppVersion>
  <Manager>办公资源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办公资源网</dc:creator>
  <cp:keywords>www.bangongziyuan.com</cp:keywords>
  <cp:lastModifiedBy>Years later</cp:lastModifiedBy>
  <cp:revision>28</cp:revision>
  <dcterms:created xsi:type="dcterms:W3CDTF">2019-06-19T02:08:00Z</dcterms:created>
  <dcterms:modified xsi:type="dcterms:W3CDTF">2024-04-01T04:13:39Z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2052-12.1.0.16417</vt:lpwstr>
  </property>
  <property fmtid="{D5CDD505-2E9C-101B-9397-08002B2CF9AE}" pid="3" name="ICV">
    <vt:lpwstr>2083F79EC5504FE68DE423117DCBEE9F_13</vt:lpwstr>
  </property>
</Properties>
</file>