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media/image11.svg" ContentType="image/svg+xml"/>
  <Override PartName="/ppt/media/image13.svg" ContentType="image/svg+xml"/>
  <Override PartName="/ppt/media/image15.svg" ContentType="image/svg+xml"/>
  <Override PartName="/ppt/media/image17.svg" ContentType="image/svg+xml"/>
  <Override PartName="/ppt/media/image19.svg" ContentType="image/svg+xml"/>
  <Override PartName="/ppt/media/image21.svg" ContentType="image/svg+xml"/>
  <Override PartName="/ppt/media/image23.svg" ContentType="image/svg+xml"/>
  <Override PartName="/ppt/media/image25.svg" ContentType="image/svg+xml"/>
  <Override PartName="/ppt/media/image27.svg" ContentType="image/svg+xml"/>
  <Override PartName="/ppt/media/image29.svg" ContentType="image/svg+xml"/>
  <Override PartName="/ppt/media/image9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2" r:id="rId3"/>
    <p:sldMasterId id="2147483666" r:id="rId4"/>
  </p:sldMasterIdLst>
  <p:notesMasterIdLst>
    <p:notesMasterId r:id="rId15"/>
  </p:notesMasterIdLst>
  <p:handoutMasterIdLst>
    <p:handoutMasterId r:id="rId27"/>
  </p:handoutMasterIdLst>
  <p:sldIdLst>
    <p:sldId id="256" r:id="rId5"/>
    <p:sldId id="360" r:id="rId6"/>
    <p:sldId id="385" r:id="rId7"/>
    <p:sldId id="431" r:id="rId8"/>
    <p:sldId id="432" r:id="rId9"/>
    <p:sldId id="316" r:id="rId10"/>
    <p:sldId id="451" r:id="rId11"/>
    <p:sldId id="466" r:id="rId12"/>
    <p:sldId id="406" r:id="rId13"/>
    <p:sldId id="453" r:id="rId14"/>
    <p:sldId id="454" r:id="rId16"/>
    <p:sldId id="455" r:id="rId17"/>
    <p:sldId id="467" r:id="rId18"/>
    <p:sldId id="420" r:id="rId19"/>
    <p:sldId id="436" r:id="rId20"/>
    <p:sldId id="437" r:id="rId21"/>
    <p:sldId id="438" r:id="rId22"/>
    <p:sldId id="439" r:id="rId23"/>
    <p:sldId id="468" r:id="rId24"/>
    <p:sldId id="471" r:id="rId25"/>
    <p:sldId id="480" r:id="rId26"/>
  </p:sldIdLst>
  <p:sldSz cx="12192000" cy="6858000"/>
  <p:notesSz cx="6858000" cy="9144000"/>
  <p:custDataLst>
    <p:tags r:id="rId3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47B6AE"/>
    <a:srgbClr val="B1DDD8"/>
    <a:srgbClr val="ED7D31"/>
    <a:srgbClr val="C4431E"/>
    <a:srgbClr val="000000"/>
    <a:srgbClr val="FF2F28"/>
    <a:srgbClr val="70DE63"/>
    <a:srgbClr val="F7B34C"/>
    <a:srgbClr val="05B7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90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1" Type="http://schemas.openxmlformats.org/officeDocument/2006/relationships/tags" Target="tags/tag12.xml"/><Relationship Id="rId30" Type="http://schemas.openxmlformats.org/officeDocument/2006/relationships/tableStyles" Target="tableStyles.xml"/><Relationship Id="rId3" Type="http://schemas.openxmlformats.org/officeDocument/2006/relationships/slideMaster" Target="slideMasters/slideMaster2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handoutMaster" Target="handoutMasters/handoutMaster1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0" Type="http://schemas.openxmlformats.org/officeDocument/2006/relationships/slide" Target="slides/slide15.xml"/><Relationship Id="rId2" Type="http://schemas.openxmlformats.org/officeDocument/2006/relationships/theme" Target="theme/theme1.xml"/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notesMaster" Target="notesMasters/notesMaster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CE39-C9D0-46F0-8E63-86104DF9B7D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7BD06-1E4D-43B7-87FB-94EDE016E6D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CE39-C9D0-46F0-8E63-86104DF9B7D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7BD06-1E4D-43B7-87FB-94EDE016E6D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CE39-C9D0-46F0-8E63-86104DF9B7D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7BD06-1E4D-43B7-87FB-94EDE016E6D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CE39-C9D0-46F0-8E63-86104DF9B7D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7BD06-1E4D-43B7-87FB-94EDE016E6D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77813"/>
            <a:ext cx="10972800" cy="5853112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fontAlgn="base" hangingPunct="1"/>
            <a:fld id="{BB962C8B-B14F-4D97-AF65-F5344CB8AC3E}" type="datetime1">
              <a:rPr lang="zh-CN" altLang="en-US" strike="noStrike" noProof="1" dirty="0"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fontAlgn="base" hangingPunct="1"/>
            <a:endParaRPr lang="en-US" altLang="zh-CN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en-US" altLang="zh-CN" strike="noStrike" noProof="1"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CE39-C9D0-46F0-8E63-86104DF9B7DA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7BD06-1E4D-43B7-87FB-94EDE016E6DD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CE39-C9D0-46F0-8E63-86104DF9B7DA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7BD06-1E4D-43B7-87FB-94EDE016E6DD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CE39-C9D0-46F0-8E63-86104DF9B7DA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7BD06-1E4D-43B7-87FB-94EDE016E6DD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CE39-C9D0-46F0-8E63-86104DF9B7D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7BD06-1E4D-43B7-87FB-94EDE016E6D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CE39-C9D0-46F0-8E63-86104DF9B7DA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7BD06-1E4D-43B7-87FB-94EDE016E6DD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CE39-C9D0-46F0-8E63-86104DF9B7DA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7BD06-1E4D-43B7-87FB-94EDE016E6DD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CE39-C9D0-46F0-8E63-86104DF9B7DA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7BD06-1E4D-43B7-87FB-94EDE016E6DD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069504" y="6739570"/>
            <a:ext cx="1224136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kern="0" dirty="0" smtClean="0">
                <a:solidFill>
                  <a:prstClr val="black"/>
                </a:solidFill>
                <a:hlinkClick r:id="rId2"/>
              </a:rPr>
              <a:t>PPT</a:t>
            </a:r>
            <a:r>
              <a:rPr lang="zh-CN" altLang="en-US" sz="100" kern="0" dirty="0" smtClean="0">
                <a:solidFill>
                  <a:prstClr val="black"/>
                </a:solidFill>
                <a:hlinkClick r:id="rId2"/>
              </a:rPr>
              <a:t>下载</a:t>
            </a:r>
            <a:r>
              <a:rPr lang="zh-CN" altLang="en-US" sz="100" kern="0" dirty="0" smtClean="0">
                <a:solidFill>
                  <a:prstClr val="black"/>
                </a:solidFill>
              </a:rPr>
              <a:t> </a:t>
            </a:r>
            <a:r>
              <a:rPr lang="en-US" altLang="zh-CN" sz="100" kern="0" dirty="0" smtClean="0">
                <a:solidFill>
                  <a:prstClr val="black"/>
                </a:solidFill>
              </a:rPr>
              <a:t>http://www.1ppt.com/xiazai/</a:t>
            </a:r>
            <a:endParaRPr lang="en-US" altLang="zh-CN" sz="100" kern="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CE39-C9D0-46F0-8E63-86104DF9B7DA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7BD06-1E4D-43B7-87FB-94EDE016E6DD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376555" y="323850"/>
            <a:ext cx="11463020" cy="6153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CE39-C9D0-46F0-8E63-86104DF9B7DA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7BD06-1E4D-43B7-87FB-94EDE016E6DD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CE39-C9D0-46F0-8E63-86104DF9B7DA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7BD06-1E4D-43B7-87FB-94EDE016E6DD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CE39-C9D0-46F0-8E63-86104DF9B7DA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7BD06-1E4D-43B7-87FB-94EDE016E6DD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CE39-C9D0-46F0-8E63-86104DF9B7DA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7BD06-1E4D-43B7-87FB-94EDE016E6DD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77813"/>
            <a:ext cx="10972800" cy="5853112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/>
            <a:fld id="{BB962C8B-B14F-4D97-AF65-F5344CB8AC3E}" type="datetime1">
              <a:rPr lang="zh-CN" altLang="en-US" noProof="1" dirty="0">
                <a:solidFill>
                  <a:prstClr val="black">
                    <a:tint val="75000"/>
                  </a:prstClr>
                </a:solidFill>
                <a:latin typeface="Garamond" panose="02020404030301010803" pitchFamily="18" charset="0"/>
                <a:ea typeface="宋体" panose="02010600030101010101" pitchFamily="2" charset="-122"/>
              </a:rPr>
            </a:fld>
            <a:endParaRPr lang="zh-CN" altLang="en-US" noProof="1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/>
            <a:endParaRPr lang="en-US" altLang="zh-CN" noProof="1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/>
            <a:fld id="{9A0DB2DC-4C9A-4742-B13C-FB6460FD3503}" type="slidenum">
              <a:rPr lang="en-US" altLang="zh-CN" noProof="1">
                <a:solidFill>
                  <a:prstClr val="black">
                    <a:tint val="75000"/>
                  </a:prstClr>
                </a:solidFill>
                <a:latin typeface="Garamond" panose="02020404030301010803" pitchFamily="18" charset="0"/>
                <a:ea typeface="宋体" panose="02010600030101010101" pitchFamily="2" charset="-122"/>
              </a:rPr>
            </a:fld>
            <a:endParaRPr lang="en-US" altLang="zh-CN" noProof="1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CE39-C9D0-46F0-8E63-86104DF9B7D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7BD06-1E4D-43B7-87FB-94EDE016E6D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CE39-C9D0-46F0-8E63-86104DF9B7D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7BD06-1E4D-43B7-87FB-94EDE016E6D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CE39-C9D0-46F0-8E63-86104DF9B7DA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7BD06-1E4D-43B7-87FB-94EDE016E6D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CE39-C9D0-46F0-8E63-86104DF9B7DA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7BD06-1E4D-43B7-87FB-94EDE016E6DD}" type="slidenum">
              <a:rPr lang="zh-CN" altLang="en-US" smtClean="0"/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069504" y="6739570"/>
            <a:ext cx="1224136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下载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http://www.1ppt.com/xiazai/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CE39-C9D0-46F0-8E63-86104DF9B7D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7BD06-1E4D-43B7-87FB-94EDE016E6D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376555" y="323850"/>
            <a:ext cx="11463020" cy="6153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CE39-C9D0-46F0-8E63-86104DF9B7D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7BD06-1E4D-43B7-87FB-94EDE016E6D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4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5.xml"/><Relationship Id="rId8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2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4" Type="http://schemas.openxmlformats.org/officeDocument/2006/relationships/theme" Target="../theme/theme3.xml"/><Relationship Id="rId13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6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7CE39-C9D0-46F0-8E63-86104DF9B7D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7BD06-1E4D-43B7-87FB-94EDE016E6D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7CE39-C9D0-46F0-8E63-86104DF9B7DA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7BD06-1E4D-43B7-87FB-94EDE016E6DD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34.png"/></Relationships>
</file>

<file path=ppt/slides/_rels/slide1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2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image" Target="../media/image36.png"/><Relationship Id="rId1" Type="http://schemas.openxmlformats.org/officeDocument/2006/relationships/image" Target="../media/image3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image" Target="../media/image37.png"/><Relationship Id="rId1" Type="http://schemas.openxmlformats.org/officeDocument/2006/relationships/image" Target="../media/image3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image" Target="../media/image38.png"/><Relationship Id="rId1" Type="http://schemas.openxmlformats.org/officeDocument/2006/relationships/image" Target="../media/image3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image" Target="../media/image39.png"/><Relationship Id="rId1" Type="http://schemas.openxmlformats.org/officeDocument/2006/relationships/image" Target="../media/image3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image" Target="../media/image40.png"/><Relationship Id="rId1" Type="http://schemas.openxmlformats.org/officeDocument/2006/relationships/image" Target="../media/image35.png"/></Relationships>
</file>

<file path=ppt/slides/_rels/slide19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image" Target="../media/image41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7" Type="http://schemas.openxmlformats.org/officeDocument/2006/relationships/image" Target="../media/image13.svg"/><Relationship Id="rId6" Type="http://schemas.openxmlformats.org/officeDocument/2006/relationships/image" Target="../media/image12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24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42.pn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22.png"/><Relationship Id="rId8" Type="http://schemas.openxmlformats.org/officeDocument/2006/relationships/image" Target="../media/image21.svg"/><Relationship Id="rId7" Type="http://schemas.openxmlformats.org/officeDocument/2006/relationships/image" Target="../media/image20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Relationship Id="rId3" Type="http://schemas.openxmlformats.org/officeDocument/2006/relationships/image" Target="../media/image16.png"/><Relationship Id="rId2" Type="http://schemas.openxmlformats.org/officeDocument/2006/relationships/image" Target="../media/image15.svg"/><Relationship Id="rId17" Type="http://schemas.openxmlformats.org/officeDocument/2006/relationships/slideLayout" Target="../slideLayouts/slideLayout8.xml"/><Relationship Id="rId16" Type="http://schemas.openxmlformats.org/officeDocument/2006/relationships/image" Target="../media/image29.svg"/><Relationship Id="rId15" Type="http://schemas.openxmlformats.org/officeDocument/2006/relationships/image" Target="../media/image28.png"/><Relationship Id="rId14" Type="http://schemas.openxmlformats.org/officeDocument/2006/relationships/image" Target="../media/image27.svg"/><Relationship Id="rId13" Type="http://schemas.openxmlformats.org/officeDocument/2006/relationships/image" Target="../media/image26.png"/><Relationship Id="rId12" Type="http://schemas.openxmlformats.org/officeDocument/2006/relationships/image" Target="../media/image25.svg"/><Relationship Id="rId11" Type="http://schemas.openxmlformats.org/officeDocument/2006/relationships/image" Target="../media/image24.png"/><Relationship Id="rId10" Type="http://schemas.openxmlformats.org/officeDocument/2006/relationships/image" Target="../media/image23.svg"/><Relationship Id="rId1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image" Target="../media/image31.png"/><Relationship Id="rId1" Type="http://schemas.openxmlformats.org/officeDocument/2006/relationships/image" Target="../media/image30.png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2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33.pn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2" Type="http://schemas.openxmlformats.org/officeDocument/2006/relationships/slideLayout" Target="../slideLayouts/slideLayout8.xml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2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47B6AE"/>
          </a:fgClr>
          <a:bgClr>
            <a:srgbClr val="B1DDD8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/>
          <p:cNvGrpSpPr/>
          <p:nvPr/>
        </p:nvGrpSpPr>
        <p:grpSpPr>
          <a:xfrm>
            <a:off x="610870" y="438150"/>
            <a:ext cx="11155045" cy="5755005"/>
            <a:chOff x="962" y="690"/>
            <a:chExt cx="17567" cy="9063"/>
          </a:xfrm>
        </p:grpSpPr>
        <p:grpSp>
          <p:nvGrpSpPr>
            <p:cNvPr id="6" name="组合 5"/>
            <p:cNvGrpSpPr/>
            <p:nvPr/>
          </p:nvGrpSpPr>
          <p:grpSpPr>
            <a:xfrm>
              <a:off x="1028" y="1045"/>
              <a:ext cx="17348" cy="8708"/>
              <a:chOff x="916" y="865"/>
              <a:chExt cx="17348" cy="8708"/>
            </a:xfrm>
          </p:grpSpPr>
          <p:sp>
            <p:nvSpPr>
              <p:cNvPr id="4" name="矩形 3"/>
              <p:cNvSpPr/>
              <p:nvPr/>
            </p:nvSpPr>
            <p:spPr>
              <a:xfrm>
                <a:off x="916" y="865"/>
                <a:ext cx="17349" cy="8709"/>
              </a:xfrm>
              <a:prstGeom prst="rect">
                <a:avLst/>
              </a:prstGeom>
              <a:solidFill>
                <a:srgbClr val="47B6A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" name="矩形 4"/>
              <p:cNvSpPr/>
              <p:nvPr/>
            </p:nvSpPr>
            <p:spPr>
              <a:xfrm>
                <a:off x="1298" y="1273"/>
                <a:ext cx="16585" cy="789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pic>
          <p:nvPicPr>
            <p:cNvPr id="22" name="图片 21" descr="51miz-E236610-0FF899A6(1)"/>
            <p:cNvPicPr>
              <a:picLocks noChangeAspect="1"/>
            </p:cNvPicPr>
            <p:nvPr/>
          </p:nvPicPr>
          <p:blipFill>
            <a:blip r:embed="rId1" cstate="screen"/>
            <a:stretch>
              <a:fillRect/>
            </a:stretch>
          </p:blipFill>
          <p:spPr>
            <a:xfrm>
              <a:off x="17089" y="690"/>
              <a:ext cx="1441" cy="1672"/>
            </a:xfrm>
            <a:prstGeom prst="rect">
              <a:avLst/>
            </a:prstGeom>
          </p:spPr>
        </p:pic>
        <p:pic>
          <p:nvPicPr>
            <p:cNvPr id="24" name="图片 23" descr="51miz-E1179119-0D5CAD3C"/>
            <p:cNvPicPr>
              <a:picLocks noChangeAspect="1"/>
            </p:cNvPicPr>
            <p:nvPr/>
          </p:nvPicPr>
          <p:blipFill>
            <a:blip r:embed="rId2" cstate="screen"/>
            <a:stretch>
              <a:fillRect/>
            </a:stretch>
          </p:blipFill>
          <p:spPr>
            <a:xfrm>
              <a:off x="962" y="1952"/>
              <a:ext cx="1515" cy="1152"/>
            </a:xfrm>
            <a:prstGeom prst="rect">
              <a:avLst/>
            </a:prstGeom>
          </p:spPr>
        </p:pic>
        <p:pic>
          <p:nvPicPr>
            <p:cNvPr id="25" name="图片 24" descr="51miz-E891594-4D4685AA"/>
            <p:cNvPicPr>
              <a:picLocks noChangeAspect="1"/>
            </p:cNvPicPr>
            <p:nvPr/>
          </p:nvPicPr>
          <p:blipFill>
            <a:blip r:embed="rId3" cstate="screen"/>
            <a:stretch>
              <a:fillRect/>
            </a:stretch>
          </p:blipFill>
          <p:spPr>
            <a:xfrm>
              <a:off x="5608" y="690"/>
              <a:ext cx="1569" cy="1407"/>
            </a:xfrm>
            <a:prstGeom prst="rect">
              <a:avLst/>
            </a:prstGeom>
          </p:spPr>
        </p:pic>
      </p:grpSp>
      <p:pic>
        <p:nvPicPr>
          <p:cNvPr id="8" name="图片 7" descr="组 1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430260" y="4413250"/>
            <a:ext cx="3437890" cy="2444750"/>
          </a:xfrm>
          <a:prstGeom prst="rect">
            <a:avLst/>
          </a:prstGeom>
        </p:spPr>
      </p:pic>
      <p:grpSp>
        <p:nvGrpSpPr>
          <p:cNvPr id="7" name="组合 6"/>
          <p:cNvGrpSpPr/>
          <p:nvPr/>
        </p:nvGrpSpPr>
        <p:grpSpPr>
          <a:xfrm>
            <a:off x="-146050" y="4222115"/>
            <a:ext cx="3532505" cy="2788285"/>
            <a:chOff x="-510" y="6129"/>
            <a:chExt cx="5563" cy="4391"/>
          </a:xfrm>
        </p:grpSpPr>
        <p:pic>
          <p:nvPicPr>
            <p:cNvPr id="9" name="图片 8" descr="51miz-E1123825-EF2165C1"/>
            <p:cNvPicPr>
              <a:picLocks noChangeAspect="1"/>
            </p:cNvPicPr>
            <p:nvPr/>
          </p:nvPicPr>
          <p:blipFill>
            <a:blip r:embed="rId5" cstate="screen"/>
            <a:stretch>
              <a:fillRect/>
            </a:stretch>
          </p:blipFill>
          <p:spPr>
            <a:xfrm>
              <a:off x="1677" y="7144"/>
              <a:ext cx="3376" cy="3376"/>
            </a:xfrm>
            <a:prstGeom prst="rect">
              <a:avLst/>
            </a:prstGeom>
          </p:spPr>
        </p:pic>
        <p:pic>
          <p:nvPicPr>
            <p:cNvPr id="21" name="图片 20" descr="51miz-E1141151-42C86970"/>
            <p:cNvPicPr>
              <a:picLocks noChangeAspect="1"/>
            </p:cNvPicPr>
            <p:nvPr/>
          </p:nvPicPr>
          <p:blipFill>
            <a:blip r:embed="rId6" cstate="screen"/>
            <a:stretch>
              <a:fillRect/>
            </a:stretch>
          </p:blipFill>
          <p:spPr>
            <a:xfrm flipH="1">
              <a:off x="-510" y="6129"/>
              <a:ext cx="3931" cy="3931"/>
            </a:xfrm>
            <a:prstGeom prst="rect">
              <a:avLst/>
            </a:prstGeom>
          </p:spPr>
        </p:pic>
      </p:grpSp>
      <p:grpSp>
        <p:nvGrpSpPr>
          <p:cNvPr id="29" name="组合 28"/>
          <p:cNvGrpSpPr/>
          <p:nvPr/>
        </p:nvGrpSpPr>
        <p:grpSpPr>
          <a:xfrm>
            <a:off x="1242695" y="1676400"/>
            <a:ext cx="9996805" cy="3314065"/>
            <a:chOff x="1957" y="2640"/>
            <a:chExt cx="15743" cy="5219"/>
          </a:xfrm>
        </p:grpSpPr>
        <p:grpSp>
          <p:nvGrpSpPr>
            <p:cNvPr id="18" name="组合 17"/>
            <p:cNvGrpSpPr/>
            <p:nvPr/>
          </p:nvGrpSpPr>
          <p:grpSpPr>
            <a:xfrm>
              <a:off x="7318" y="2640"/>
              <a:ext cx="4930" cy="1262"/>
              <a:chOff x="7277" y="1560"/>
              <a:chExt cx="4930" cy="1262"/>
            </a:xfrm>
          </p:grpSpPr>
          <p:sp>
            <p:nvSpPr>
              <p:cNvPr id="14" name="椭圆 13"/>
              <p:cNvSpPr/>
              <p:nvPr/>
            </p:nvSpPr>
            <p:spPr>
              <a:xfrm>
                <a:off x="7277" y="1560"/>
                <a:ext cx="1260" cy="1260"/>
              </a:xfrm>
              <a:prstGeom prst="ellipse">
                <a:avLst/>
              </a:prstGeom>
              <a:solidFill>
                <a:srgbClr val="EB7A46"/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0"/>
              <a:lstStyle/>
              <a:p>
                <a:pPr algn="ctr"/>
                <a:r>
                  <a:rPr lang="zh-CN" altLang="en-US" sz="4000">
                    <a:cs typeface="+mn-ea"/>
                    <a:sym typeface="+mn-lt"/>
                  </a:rPr>
                  <a:t>小</a:t>
                </a:r>
                <a:endParaRPr lang="zh-CN" altLang="en-US" sz="4000">
                  <a:cs typeface="+mn-ea"/>
                  <a:sym typeface="+mn-lt"/>
                </a:endParaRPr>
              </a:p>
            </p:txBody>
          </p:sp>
          <p:sp>
            <p:nvSpPr>
              <p:cNvPr id="15" name="椭圆 14"/>
              <p:cNvSpPr/>
              <p:nvPr/>
            </p:nvSpPr>
            <p:spPr>
              <a:xfrm>
                <a:off x="9112" y="1561"/>
                <a:ext cx="1260" cy="1260"/>
              </a:xfrm>
              <a:prstGeom prst="ellipse">
                <a:avLst/>
              </a:prstGeom>
              <a:solidFill>
                <a:srgbClr val="EB7A46"/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0"/>
              <a:lstStyle/>
              <a:p>
                <a:pPr algn="ctr"/>
                <a:r>
                  <a:rPr lang="zh-CN" altLang="en-US" sz="4000">
                    <a:cs typeface="+mn-ea"/>
                    <a:sym typeface="+mn-lt"/>
                  </a:rPr>
                  <a:t>学</a:t>
                </a:r>
                <a:endParaRPr lang="zh-CN" altLang="en-US" sz="4000">
                  <a:cs typeface="+mn-ea"/>
                  <a:sym typeface="+mn-lt"/>
                </a:endParaRPr>
              </a:p>
            </p:txBody>
          </p:sp>
          <p:sp>
            <p:nvSpPr>
              <p:cNvPr id="16" name="椭圆 15"/>
              <p:cNvSpPr/>
              <p:nvPr/>
            </p:nvSpPr>
            <p:spPr>
              <a:xfrm>
                <a:off x="10947" y="1562"/>
                <a:ext cx="1260" cy="1260"/>
              </a:xfrm>
              <a:prstGeom prst="ellipse">
                <a:avLst/>
              </a:prstGeom>
              <a:solidFill>
                <a:srgbClr val="EB7A46"/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0"/>
              <a:lstStyle/>
              <a:p>
                <a:pPr algn="ctr"/>
                <a:r>
                  <a:rPr lang="zh-CN" altLang="en-US" sz="4000">
                    <a:cs typeface="+mn-ea"/>
                    <a:sym typeface="+mn-lt"/>
                  </a:rPr>
                  <a:t>生</a:t>
                </a:r>
                <a:endParaRPr lang="zh-CN" altLang="en-US" sz="4000">
                  <a:cs typeface="+mn-ea"/>
                  <a:sym typeface="+mn-lt"/>
                </a:endParaRPr>
              </a:p>
            </p:txBody>
          </p:sp>
        </p:grpSp>
        <p:sp>
          <p:nvSpPr>
            <p:cNvPr id="17" name="文本框 16"/>
            <p:cNvSpPr txBox="1"/>
            <p:nvPr/>
          </p:nvSpPr>
          <p:spPr>
            <a:xfrm>
              <a:off x="1957" y="3950"/>
              <a:ext cx="15743" cy="22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8800" b="1" spc="300" dirty="0">
                  <a:ln>
                    <a:solidFill>
                      <a:schemeClr val="bg1"/>
                    </a:solidFill>
                  </a:ln>
                  <a:solidFill>
                    <a:srgbClr val="00758A"/>
                  </a:solidFill>
                  <a:effectLst>
                    <a:outerShdw blurRad="50800" dist="38100" dir="2700000" algn="tl" rotWithShape="0">
                      <a:schemeClr val="bg1">
                        <a:lumMod val="75000"/>
                        <a:alpha val="40000"/>
                      </a:schemeClr>
                    </a:outerShdw>
                  </a:effectLst>
                  <a:cs typeface="+mn-ea"/>
                  <a:sym typeface="+mn-lt"/>
                </a:rPr>
                <a:t>防灾减灾</a:t>
              </a:r>
              <a:r>
                <a:rPr lang="zh-CN" altLang="en-US" sz="8000" b="1" spc="300" dirty="0">
                  <a:ln>
                    <a:solidFill>
                      <a:schemeClr val="bg1"/>
                    </a:solidFill>
                  </a:ln>
                  <a:solidFill>
                    <a:srgbClr val="00758A"/>
                  </a:solidFill>
                  <a:effectLst>
                    <a:outerShdw blurRad="50800" dist="38100" dir="2700000" algn="tl" rotWithShape="0">
                      <a:schemeClr val="bg1">
                        <a:lumMod val="75000"/>
                        <a:alpha val="40000"/>
                      </a:schemeClr>
                    </a:outerShdw>
                  </a:effectLst>
                  <a:cs typeface="+mn-ea"/>
                  <a:sym typeface="+mn-lt"/>
                </a:rPr>
                <a:t>主题班会</a:t>
              </a:r>
              <a:endParaRPr lang="zh-CN" altLang="en-US" sz="8000" b="1" spc="300" dirty="0">
                <a:ln>
                  <a:solidFill>
                    <a:schemeClr val="bg1"/>
                  </a:solidFill>
                </a:ln>
                <a:solidFill>
                  <a:srgbClr val="00758A"/>
                </a:solidFill>
                <a:effectLst>
                  <a:outerShdw blurRad="50800" dist="38100" dir="2700000" algn="tl" rotWithShape="0">
                    <a:schemeClr val="bg1">
                      <a:lumMod val="75000"/>
                      <a:alpha val="40000"/>
                    </a:schemeClr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3355" y="6190"/>
              <a:ext cx="12855" cy="5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Theme Education Of Legal Consciousness</a:t>
              </a:r>
              <a:endPara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20" name="组合 19"/>
            <p:cNvGrpSpPr/>
            <p:nvPr/>
          </p:nvGrpSpPr>
          <p:grpSpPr>
            <a:xfrm>
              <a:off x="6074" y="7209"/>
              <a:ext cx="5944" cy="650"/>
              <a:chOff x="6074" y="6129"/>
              <a:chExt cx="5944" cy="650"/>
            </a:xfrm>
          </p:grpSpPr>
          <p:sp>
            <p:nvSpPr>
              <p:cNvPr id="34" name="矩形: 圆角 33"/>
              <p:cNvSpPr/>
              <p:nvPr/>
            </p:nvSpPr>
            <p:spPr>
              <a:xfrm>
                <a:off x="6074" y="6129"/>
                <a:ext cx="2746" cy="650"/>
              </a:xfrm>
              <a:prstGeom prst="roundRect">
                <a:avLst>
                  <a:gd name="adj" fmla="val 40769"/>
                </a:avLst>
              </a:prstGeom>
              <a:solidFill>
                <a:srgbClr val="EB7A46"/>
              </a:solidFill>
              <a:ln w="28575" cap="flat" cmpd="sng" algn="ctr">
                <a:solidFill>
                  <a:schemeClr val="bg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51435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汇报人</a:t>
                </a:r>
                <a:r>
                  <a:rPr kumimoji="0" lang="zh-CN" altLang="en-US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：</a:t>
                </a:r>
                <a:r>
                  <a:rPr kumimoji="0" lang="en-US" altLang="zh-CN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PPT</a:t>
                </a:r>
                <a:r>
                  <a:rPr kumimoji="0" lang="zh-CN" altLang="en-US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营</a:t>
                </a:r>
                <a:endParaRPr kumimoji="0" lang="zh-CN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9" name="矩形: 圆角 33"/>
              <p:cNvSpPr/>
              <p:nvPr/>
            </p:nvSpPr>
            <p:spPr>
              <a:xfrm>
                <a:off x="9514" y="6129"/>
                <a:ext cx="2504" cy="650"/>
              </a:xfrm>
              <a:prstGeom prst="roundRect">
                <a:avLst>
                  <a:gd name="adj" fmla="val 50000"/>
                </a:avLst>
              </a:prstGeom>
              <a:solidFill>
                <a:srgbClr val="EB7A46"/>
              </a:solidFill>
              <a:ln w="28575" cap="flat" cmpd="sng" algn="ctr">
                <a:solidFill>
                  <a:schemeClr val="bg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51435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时间：</a:t>
                </a:r>
                <a:r>
                  <a:rPr kumimoji="0" lang="en-US" altLang="zh-CN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20XX.X</a:t>
                </a:r>
                <a:endParaRPr kumimoji="0" lang="en-US" altLang="zh-CN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47B6AE"/>
          </a:fgClr>
          <a:bgClr>
            <a:srgbClr val="B1DDD8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30225" y="360044"/>
            <a:ext cx="7711440" cy="662554"/>
          </a:xfrm>
          <a:prstGeom prst="rect">
            <a:avLst/>
          </a:prstGeom>
          <a:noFill/>
          <a:ln w="9525">
            <a:noFill/>
          </a:ln>
        </p:spPr>
        <p:txBody>
          <a:bodyPr wrap="square" rtlCol="0" anchor="t">
            <a:spAutoFit/>
          </a:bodyPr>
          <a:lstStyle/>
          <a:p>
            <a:pPr lvl="0" algn="l">
              <a:lnSpc>
                <a:spcPct val="150000"/>
              </a:lnSpc>
              <a:buClrTx/>
              <a:buSzTx/>
              <a:buFontTx/>
            </a:pPr>
            <a:r>
              <a:rPr lang="zh-CN" altLang="zh-CN" sz="2800" b="1" dirty="0">
                <a:solidFill>
                  <a:srgbClr val="ED7D31"/>
                </a:solidFill>
                <a:cs typeface="+mn-ea"/>
                <a:sym typeface="+mn-lt"/>
              </a:rPr>
              <a:t>避灾防灾知识</a:t>
            </a:r>
            <a:endParaRPr lang="zh-CN" altLang="zh-CN" sz="2800" b="1" dirty="0">
              <a:solidFill>
                <a:srgbClr val="ED7D31"/>
              </a:solidFill>
              <a:cs typeface="+mn-ea"/>
              <a:sym typeface="+mn-lt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1666875" y="2233930"/>
            <a:ext cx="8460740" cy="3501390"/>
            <a:chOff x="2625" y="3518"/>
            <a:chExt cx="13324" cy="5514"/>
          </a:xfrm>
        </p:grpSpPr>
        <p:sp>
          <p:nvSpPr>
            <p:cNvPr id="39" name="矩形 38"/>
            <p:cNvSpPr/>
            <p:nvPr/>
          </p:nvSpPr>
          <p:spPr>
            <a:xfrm>
              <a:off x="2625" y="6598"/>
              <a:ext cx="2970" cy="24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7E6E6">
                    <a:lumMod val="10000"/>
                  </a:srgbClr>
                </a:buClr>
                <a:buSzTx/>
                <a:buFontTx/>
                <a:buNone/>
                <a:defRPr/>
              </a:pPr>
              <a:r>
                <a:rPr kumimoji="0" lang="en-US" altLang="zh-CN" sz="105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阴雨天，生雷电,</a:t>
              </a:r>
              <a:endParaRPr kumimoji="0" lang="en-US" altLang="zh-CN" sz="105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  <a:p>
              <a:pPr marL="0" marR="0" lvl="0" indent="0" algn="ctr" defTabSz="6858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7E6E6">
                    <a:lumMod val="10000"/>
                  </a:srgbClr>
                </a:buClr>
                <a:buSzTx/>
                <a:buFontTx/>
                <a:buNone/>
                <a:defRPr/>
              </a:pPr>
              <a:r>
                <a:rPr kumimoji="0" lang="en-US" altLang="zh-CN" sz="105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避雨别在树下站,</a:t>
              </a:r>
              <a:endParaRPr kumimoji="0" lang="en-US" altLang="zh-CN" sz="105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  <a:p>
              <a:pPr marL="0" marR="0" lvl="0" indent="0" algn="ctr" defTabSz="6858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7E6E6">
                    <a:lumMod val="10000"/>
                  </a:srgbClr>
                </a:buClr>
                <a:buSzTx/>
                <a:buFontTx/>
                <a:buNone/>
                <a:defRPr/>
              </a:pPr>
              <a:r>
                <a:rPr kumimoji="0" lang="en-US" altLang="zh-CN" sz="105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铁塔线杆要离远;</a:t>
              </a:r>
              <a:endParaRPr kumimoji="0" lang="en-US" altLang="zh-CN" sz="105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  <a:p>
              <a:pPr marL="0" marR="0" lvl="0" indent="0" algn="ctr" defTabSz="6858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7E6E6">
                    <a:lumMod val="10000"/>
                  </a:srgbClr>
                </a:buClr>
                <a:buSzTx/>
                <a:buFontTx/>
                <a:buNone/>
                <a:defRPr/>
              </a:pPr>
              <a:r>
                <a:rPr kumimoji="0" lang="en-US" altLang="zh-CN" sz="105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打雷家中也防患</a:t>
              </a:r>
              <a:endParaRPr kumimoji="0" lang="en-US" altLang="zh-CN" sz="105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  <a:p>
              <a:pPr marL="0" marR="0" lvl="0" indent="0" algn="ctr" defTabSz="6858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7E6E6">
                    <a:lumMod val="10000"/>
                  </a:srgbClr>
                </a:buClr>
                <a:buSzTx/>
                <a:buFontTx/>
                <a:buNone/>
                <a:defRPr/>
              </a:pPr>
              <a:r>
                <a:rPr kumimoji="0" lang="en-US" altLang="zh-CN" sz="105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关好门窗切电源。</a:t>
              </a:r>
              <a:endParaRPr kumimoji="0" lang="en-US" altLang="zh-CN" sz="105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  <a:p>
              <a:pPr marL="0" marR="0" lvl="0" indent="0" algn="ctr" defTabSz="6858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7E6E6">
                    <a:lumMod val="10000"/>
                  </a:srgbClr>
                </a:buClr>
                <a:buSzTx/>
                <a:buFontTx/>
                <a:buNone/>
                <a:defRPr/>
              </a:pPr>
              <a:r>
                <a:rPr kumimoji="0" lang="en-US" altLang="zh-CN" sz="105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避免雷火屋里窜</a:t>
              </a:r>
              <a:endParaRPr kumimoji="0" lang="en-US" altLang="zh-CN" sz="105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0" name="矩形 39"/>
            <p:cNvSpPr/>
            <p:nvPr/>
          </p:nvSpPr>
          <p:spPr>
            <a:xfrm>
              <a:off x="3326" y="6101"/>
              <a:ext cx="1568" cy="5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1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五、雷击</a:t>
              </a:r>
              <a:endPara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6081" y="6598"/>
              <a:ext cx="2970" cy="24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7E6E6">
                    <a:lumMod val="10000"/>
                  </a:srgbClr>
                </a:buClr>
                <a:buSzTx/>
                <a:buFontTx/>
                <a:buNone/>
                <a:defRPr/>
              </a:pPr>
              <a:r>
                <a:rPr kumimoji="0" lang="en-US" altLang="zh-CN" sz="105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暴雪天，人慢跑,</a:t>
              </a:r>
              <a:endParaRPr kumimoji="0" lang="en-US" altLang="zh-CN" sz="105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  <a:p>
              <a:pPr marL="0" marR="0" lvl="0" indent="0" algn="ctr" defTabSz="6858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7E6E6">
                    <a:lumMod val="10000"/>
                  </a:srgbClr>
                </a:buClr>
                <a:buSzTx/>
                <a:buFontTx/>
                <a:buNone/>
                <a:defRPr/>
              </a:pPr>
              <a:r>
                <a:rPr kumimoji="0" lang="en-US" altLang="zh-CN" sz="105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背着风向别停脚,</a:t>
              </a:r>
              <a:endParaRPr kumimoji="0" lang="en-US" altLang="zh-CN" sz="105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  <a:p>
              <a:pPr marL="0" marR="0" lvl="0" indent="0" algn="ctr" defTabSz="6858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7E6E6">
                    <a:lumMod val="10000"/>
                  </a:srgbClr>
                </a:buClr>
                <a:buSzTx/>
                <a:buFontTx/>
                <a:buNone/>
                <a:defRPr/>
              </a:pPr>
              <a:r>
                <a:rPr kumimoji="0" lang="en-US" altLang="zh-CN" sz="105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身体冻僵无知觉,</a:t>
              </a:r>
              <a:endParaRPr kumimoji="0" lang="en-US" altLang="zh-CN" sz="105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  <a:p>
              <a:pPr marL="0" marR="0" lvl="0" indent="0" algn="ctr" defTabSz="6858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7E6E6">
                    <a:lumMod val="10000"/>
                  </a:srgbClr>
                </a:buClr>
                <a:buSzTx/>
                <a:buFontTx/>
                <a:buNone/>
                <a:defRPr/>
              </a:pPr>
              <a:r>
                <a:rPr kumimoji="0" lang="en-US" altLang="zh-CN" sz="105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千万不能用火烤,</a:t>
              </a:r>
              <a:endParaRPr kumimoji="0" lang="en-US" altLang="zh-CN" sz="105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  <a:p>
              <a:pPr marL="0" marR="0" lvl="0" indent="0" algn="ctr" defTabSz="6858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7E6E6">
                    <a:lumMod val="10000"/>
                  </a:srgbClr>
                </a:buClr>
                <a:buSzTx/>
                <a:buFontTx/>
                <a:buNone/>
                <a:defRPr/>
              </a:pPr>
              <a:r>
                <a:rPr kumimoji="0" lang="en-US" altLang="zh-CN" sz="105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冰雪搓洗血循环,</a:t>
              </a:r>
              <a:endParaRPr kumimoji="0" lang="en-US" altLang="zh-CN" sz="105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  <a:p>
              <a:pPr marL="0" marR="0" lvl="0" indent="0" algn="ctr" defTabSz="6858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7E6E6">
                    <a:lumMod val="10000"/>
                  </a:srgbClr>
                </a:buClr>
                <a:buSzTx/>
                <a:buFontTx/>
                <a:buNone/>
                <a:defRPr/>
              </a:pPr>
              <a:r>
                <a:rPr kumimoji="0" lang="en-US" altLang="zh-CN" sz="105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慢慢温暖才见好。</a:t>
              </a:r>
              <a:endParaRPr kumimoji="0" lang="en-US" altLang="zh-CN" sz="105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2" name="矩形 41"/>
            <p:cNvSpPr/>
            <p:nvPr/>
          </p:nvSpPr>
          <p:spPr>
            <a:xfrm>
              <a:off x="6835" y="6101"/>
              <a:ext cx="1568" cy="5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1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六、暴雪</a:t>
              </a:r>
              <a:endPara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3" name="矩形 42"/>
            <p:cNvSpPr/>
            <p:nvPr/>
          </p:nvSpPr>
          <p:spPr>
            <a:xfrm>
              <a:off x="9540" y="6598"/>
              <a:ext cx="2970" cy="24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7E6E6">
                    <a:lumMod val="10000"/>
                  </a:srgbClr>
                </a:buClr>
                <a:buSzTx/>
                <a:buFontTx/>
                <a:buNone/>
                <a:defRPr/>
              </a:pPr>
              <a:r>
                <a:rPr kumimoji="0" lang="en-US" altLang="zh-CN" sz="105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龙卷风，强风暴,</a:t>
              </a:r>
              <a:endParaRPr kumimoji="0" lang="en-US" altLang="zh-CN" sz="105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  <a:p>
              <a:pPr marL="0" marR="0" lvl="0" indent="0" algn="ctr" defTabSz="6858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7E6E6">
                    <a:lumMod val="10000"/>
                  </a:srgbClr>
                </a:buClr>
                <a:buSzTx/>
                <a:buFontTx/>
                <a:buNone/>
                <a:defRPr/>
              </a:pPr>
              <a:r>
                <a:rPr kumimoji="0" lang="en-US" altLang="zh-CN" sz="105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一旦袭来进地窖,</a:t>
              </a:r>
              <a:endParaRPr kumimoji="0" lang="en-US" altLang="zh-CN" sz="105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  <a:p>
              <a:pPr marL="0" marR="0" lvl="0" indent="0" algn="ctr" defTabSz="6858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7E6E6">
                    <a:lumMod val="10000"/>
                  </a:srgbClr>
                </a:buClr>
                <a:buSzTx/>
                <a:buFontTx/>
                <a:buNone/>
                <a:defRPr/>
              </a:pPr>
              <a:r>
                <a:rPr kumimoji="0" lang="en-US" altLang="zh-CN" sz="105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室内躲避离门窗,</a:t>
              </a:r>
              <a:endParaRPr kumimoji="0" lang="en-US" altLang="zh-CN" sz="105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  <a:p>
              <a:pPr marL="0" marR="0" lvl="0" indent="0" algn="ctr" defTabSz="6858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7E6E6">
                    <a:lumMod val="10000"/>
                  </a:srgbClr>
                </a:buClr>
                <a:buSzTx/>
                <a:buFontTx/>
                <a:buNone/>
                <a:defRPr/>
              </a:pPr>
              <a:r>
                <a:rPr kumimoji="0" lang="en-US" altLang="zh-CN" sz="105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电源水源全关掉,</a:t>
              </a:r>
              <a:endParaRPr kumimoji="0" lang="en-US" altLang="zh-CN" sz="105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  <a:p>
              <a:pPr marL="0" marR="0" lvl="0" indent="0" algn="ctr" defTabSz="6858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7E6E6">
                    <a:lumMod val="10000"/>
                  </a:srgbClr>
                </a:buClr>
                <a:buSzTx/>
                <a:buFontTx/>
                <a:buNone/>
                <a:defRPr/>
              </a:pPr>
              <a:r>
                <a:rPr kumimoji="0" lang="en-US" altLang="zh-CN" sz="105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室外趴在低洼地,</a:t>
              </a:r>
              <a:endParaRPr kumimoji="0" lang="en-US" altLang="zh-CN" sz="105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  <a:p>
              <a:pPr marL="0" marR="0" lvl="0" indent="0" algn="ctr" defTabSz="6858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7E6E6">
                    <a:lumMod val="10000"/>
                  </a:srgbClr>
                </a:buClr>
                <a:buSzTx/>
                <a:buFontTx/>
                <a:buNone/>
                <a:defRPr/>
              </a:pPr>
              <a:r>
                <a:rPr kumimoji="0" lang="en-US" altLang="zh-CN" sz="105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汽车里面不可靠。</a:t>
              </a:r>
              <a:endParaRPr kumimoji="0" lang="en-US" altLang="zh-CN" sz="105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4" name="矩形 43"/>
            <p:cNvSpPr/>
            <p:nvPr/>
          </p:nvSpPr>
          <p:spPr>
            <a:xfrm>
              <a:off x="10103" y="6101"/>
              <a:ext cx="1888" cy="5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1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七、龙卷风</a:t>
              </a:r>
              <a:endPara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5" name="矩形 44"/>
            <p:cNvSpPr/>
            <p:nvPr/>
          </p:nvSpPr>
          <p:spPr>
            <a:xfrm>
              <a:off x="12979" y="6598"/>
              <a:ext cx="2970" cy="24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7E6E6">
                    <a:lumMod val="10000"/>
                  </a:srgbClr>
                </a:buClr>
                <a:buSzTx/>
                <a:buFontTx/>
                <a:buNone/>
                <a:defRPr/>
              </a:pPr>
              <a:r>
                <a:rPr kumimoji="0" lang="en-US" altLang="zh-CN" sz="105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对疫情，别麻痹，</a:t>
              </a:r>
              <a:endParaRPr kumimoji="0" lang="en-US" altLang="zh-CN" sz="105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  <a:p>
              <a:pPr marL="0" marR="0" lvl="0" indent="0" algn="ctr" defTabSz="6858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7E6E6">
                    <a:lumMod val="10000"/>
                  </a:srgbClr>
                </a:buClr>
                <a:buSzTx/>
                <a:buFontTx/>
                <a:buNone/>
                <a:defRPr/>
              </a:pPr>
              <a:r>
                <a:rPr kumimoji="0" lang="en-US" altLang="zh-CN" sz="105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预防传染做仔细</a:t>
              </a:r>
              <a:endParaRPr kumimoji="0" lang="en-US" altLang="zh-CN" sz="105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  <a:p>
              <a:pPr marL="0" marR="0" lvl="0" indent="0" algn="ctr" defTabSz="6858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7E6E6">
                    <a:lumMod val="10000"/>
                  </a:srgbClr>
                </a:buClr>
                <a:buSzTx/>
                <a:buFontTx/>
                <a:buNone/>
                <a:defRPr/>
              </a:pPr>
              <a:r>
                <a:rPr kumimoji="0" lang="en-US" altLang="zh-CN" sz="105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发现患者即隔离,</a:t>
              </a:r>
              <a:endParaRPr kumimoji="0" lang="en-US" altLang="zh-CN" sz="105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  <a:p>
              <a:pPr marL="0" marR="0" lvl="0" indent="0" algn="ctr" defTabSz="6858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7E6E6">
                    <a:lumMod val="10000"/>
                  </a:srgbClr>
                </a:buClr>
                <a:buSzTx/>
                <a:buFontTx/>
                <a:buNone/>
                <a:defRPr/>
              </a:pPr>
              <a:r>
                <a:rPr kumimoji="0" lang="en-US" altLang="zh-CN" sz="105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通风消毒餐用具,</a:t>
              </a:r>
              <a:endParaRPr kumimoji="0" lang="en-US" altLang="zh-CN" sz="105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  <a:p>
              <a:pPr marL="0" marR="0" lvl="0" indent="0" algn="ctr" defTabSz="6858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7E6E6">
                    <a:lumMod val="10000"/>
                  </a:srgbClr>
                </a:buClr>
                <a:buSzTx/>
                <a:buFontTx/>
                <a:buNone/>
                <a:defRPr/>
              </a:pPr>
              <a:r>
                <a:rPr kumimoji="0" lang="en-US" altLang="zh-CN" sz="105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人受感染早就医，</a:t>
              </a:r>
              <a:endParaRPr kumimoji="0" lang="en-US" altLang="zh-CN" sz="105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  <a:p>
              <a:pPr marL="0" marR="0" lvl="0" indent="0" algn="ctr" defTabSz="6858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7E6E6">
                    <a:lumMod val="10000"/>
                  </a:srgbClr>
                </a:buClr>
                <a:buSzTx/>
                <a:buFontTx/>
                <a:buNone/>
                <a:defRPr/>
              </a:pPr>
              <a:r>
                <a:rPr kumimoji="0" lang="en-US" altLang="zh-CN" sz="105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公共场所要少去。</a:t>
              </a:r>
              <a:endParaRPr kumimoji="0" lang="en-US" altLang="zh-CN" sz="105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6" name="矩形 45"/>
            <p:cNvSpPr/>
            <p:nvPr/>
          </p:nvSpPr>
          <p:spPr>
            <a:xfrm>
              <a:off x="13680" y="6101"/>
              <a:ext cx="1568" cy="5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1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八、疫情</a:t>
              </a:r>
              <a:endPara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3163" y="3565"/>
              <a:ext cx="1894" cy="1894"/>
              <a:chOff x="640711" y="1486176"/>
              <a:chExt cx="1202782" cy="1202782"/>
            </a:xfrm>
            <a:solidFill>
              <a:schemeClr val="accent2"/>
            </a:solidFill>
          </p:grpSpPr>
          <p:sp>
            <p:nvSpPr>
              <p:cNvPr id="10" name="泪滴形 9"/>
              <p:cNvSpPr/>
              <p:nvPr/>
            </p:nvSpPr>
            <p:spPr>
              <a:xfrm rot="8100000">
                <a:off x="640711" y="1486176"/>
                <a:ext cx="1202782" cy="1202782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2" name="椭圆 21"/>
              <p:cNvSpPr/>
              <p:nvPr/>
            </p:nvSpPr>
            <p:spPr>
              <a:xfrm>
                <a:off x="914702" y="1754471"/>
                <a:ext cx="654800" cy="654800"/>
              </a:xfrm>
              <a:prstGeom prst="ellipse">
                <a:avLst/>
              </a:prstGeom>
              <a:grpFill/>
              <a:ln>
                <a:solidFill>
                  <a:srgbClr val="F7F7F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56" name="组合 55"/>
            <p:cNvGrpSpPr/>
            <p:nvPr/>
          </p:nvGrpSpPr>
          <p:grpSpPr>
            <a:xfrm>
              <a:off x="6614" y="3533"/>
              <a:ext cx="1894" cy="1894"/>
              <a:chOff x="640711" y="1486176"/>
              <a:chExt cx="1202782" cy="1202782"/>
            </a:xfrm>
          </p:grpSpPr>
          <p:sp>
            <p:nvSpPr>
              <p:cNvPr id="57" name="泪滴形 56"/>
              <p:cNvSpPr/>
              <p:nvPr/>
            </p:nvSpPr>
            <p:spPr>
              <a:xfrm rot="8100000">
                <a:off x="640711" y="1486176"/>
                <a:ext cx="1202782" cy="1202782"/>
              </a:xfrm>
              <a:prstGeom prst="teardrop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8" name="椭圆 57"/>
              <p:cNvSpPr/>
              <p:nvPr/>
            </p:nvSpPr>
            <p:spPr>
              <a:xfrm>
                <a:off x="914702" y="1754471"/>
                <a:ext cx="654800" cy="654800"/>
              </a:xfrm>
              <a:prstGeom prst="ellipse">
                <a:avLst/>
              </a:prstGeom>
              <a:solidFill>
                <a:schemeClr val="accent2"/>
              </a:solidFill>
              <a:ln>
                <a:solidFill>
                  <a:srgbClr val="F7F7F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59" name="组合 58"/>
            <p:cNvGrpSpPr/>
            <p:nvPr/>
          </p:nvGrpSpPr>
          <p:grpSpPr>
            <a:xfrm>
              <a:off x="10066" y="3556"/>
              <a:ext cx="1894" cy="1894"/>
              <a:chOff x="640711" y="1486176"/>
              <a:chExt cx="1202782" cy="1202782"/>
            </a:xfrm>
            <a:solidFill>
              <a:srgbClr val="ED7D31"/>
            </a:solidFill>
          </p:grpSpPr>
          <p:sp>
            <p:nvSpPr>
              <p:cNvPr id="60" name="泪滴形 59"/>
              <p:cNvSpPr/>
              <p:nvPr/>
            </p:nvSpPr>
            <p:spPr>
              <a:xfrm rot="8100000">
                <a:off x="640711" y="1486176"/>
                <a:ext cx="1202782" cy="1202782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1" name="椭圆 60"/>
              <p:cNvSpPr/>
              <p:nvPr/>
            </p:nvSpPr>
            <p:spPr>
              <a:xfrm>
                <a:off x="914702" y="1754471"/>
                <a:ext cx="654800" cy="654800"/>
              </a:xfrm>
              <a:prstGeom prst="ellipse">
                <a:avLst/>
              </a:prstGeom>
              <a:grpFill/>
              <a:ln>
                <a:solidFill>
                  <a:srgbClr val="F7F7F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62" name="组合 61"/>
            <p:cNvGrpSpPr/>
            <p:nvPr/>
          </p:nvGrpSpPr>
          <p:grpSpPr>
            <a:xfrm>
              <a:off x="13517" y="3518"/>
              <a:ext cx="1894" cy="1894"/>
              <a:chOff x="640711" y="1486176"/>
              <a:chExt cx="1202782" cy="1202782"/>
            </a:xfrm>
            <a:solidFill>
              <a:srgbClr val="ED7D31"/>
            </a:solidFill>
          </p:grpSpPr>
          <p:sp>
            <p:nvSpPr>
              <p:cNvPr id="63" name="泪滴形 62"/>
              <p:cNvSpPr/>
              <p:nvPr/>
            </p:nvSpPr>
            <p:spPr>
              <a:xfrm rot="8100000">
                <a:off x="640711" y="1486176"/>
                <a:ext cx="1202782" cy="1202782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4" name="椭圆 63"/>
              <p:cNvSpPr/>
              <p:nvPr/>
            </p:nvSpPr>
            <p:spPr>
              <a:xfrm>
                <a:off x="914702" y="1754471"/>
                <a:ext cx="654800" cy="654800"/>
              </a:xfrm>
              <a:prstGeom prst="ellipse">
                <a:avLst/>
              </a:prstGeom>
              <a:grpFill/>
              <a:ln>
                <a:solidFill>
                  <a:srgbClr val="F7F7F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26" name="Group 112"/>
            <p:cNvGrpSpPr/>
            <p:nvPr/>
          </p:nvGrpSpPr>
          <p:grpSpPr>
            <a:xfrm>
              <a:off x="14181" y="4199"/>
              <a:ext cx="567" cy="531"/>
              <a:chOff x="5368132" y="3540125"/>
              <a:chExt cx="465138" cy="435769"/>
            </a:xfrm>
            <a:solidFill>
              <a:schemeClr val="bg1"/>
            </a:solidFill>
          </p:grpSpPr>
          <p:sp>
            <p:nvSpPr>
              <p:cNvPr id="27" name="AutoShape 110"/>
              <p:cNvSpPr/>
              <p:nvPr/>
            </p:nvSpPr>
            <p:spPr bwMode="auto">
              <a:xfrm>
                <a:off x="5426869" y="3598069"/>
                <a:ext cx="347663" cy="23256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699" y="20255"/>
                    </a:moveTo>
                    <a:lnTo>
                      <a:pt x="899" y="20255"/>
                    </a:lnTo>
                    <a:lnTo>
                      <a:pt x="899" y="1350"/>
                    </a:lnTo>
                    <a:lnTo>
                      <a:pt x="20699" y="1350"/>
                    </a:lnTo>
                    <a:cubicBezTo>
                      <a:pt x="20699" y="1350"/>
                      <a:pt x="20699" y="20255"/>
                      <a:pt x="20699" y="20255"/>
                    </a:cubicBezTo>
                    <a:close/>
                    <a:moveTo>
                      <a:pt x="20699" y="0"/>
                    </a:moveTo>
                    <a:lnTo>
                      <a:pt x="899" y="5"/>
                    </a:lnTo>
                    <a:cubicBezTo>
                      <a:pt x="402" y="5"/>
                      <a:pt x="0" y="603"/>
                      <a:pt x="0" y="1350"/>
                    </a:cubicBezTo>
                    <a:lnTo>
                      <a:pt x="0" y="20249"/>
                    </a:lnTo>
                    <a:cubicBezTo>
                      <a:pt x="0" y="20996"/>
                      <a:pt x="402" y="21599"/>
                      <a:pt x="899" y="21599"/>
                    </a:cubicBezTo>
                    <a:lnTo>
                      <a:pt x="20699" y="21599"/>
                    </a:lnTo>
                    <a:cubicBezTo>
                      <a:pt x="21197" y="21599"/>
                      <a:pt x="21600" y="20996"/>
                      <a:pt x="21600" y="20249"/>
                    </a:cubicBezTo>
                    <a:lnTo>
                      <a:pt x="21600" y="1350"/>
                    </a:lnTo>
                    <a:cubicBezTo>
                      <a:pt x="21600" y="603"/>
                      <a:pt x="21197" y="0"/>
                      <a:pt x="20699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marL="0" marR="0" lvl="0" indent="0" algn="ctr" defTabSz="22860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5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8" name="AutoShape 111"/>
              <p:cNvSpPr/>
              <p:nvPr/>
            </p:nvSpPr>
            <p:spPr bwMode="auto">
              <a:xfrm>
                <a:off x="5368132" y="3540125"/>
                <a:ext cx="465138" cy="43576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249" y="16562"/>
                    </a:moveTo>
                    <a:cubicBezTo>
                      <a:pt x="20249" y="16959"/>
                      <a:pt x="19946" y="17282"/>
                      <a:pt x="19575" y="17282"/>
                    </a:cubicBezTo>
                    <a:lnTo>
                      <a:pt x="13499" y="17282"/>
                    </a:lnTo>
                    <a:lnTo>
                      <a:pt x="8099" y="17282"/>
                    </a:lnTo>
                    <a:lnTo>
                      <a:pt x="2024" y="17282"/>
                    </a:lnTo>
                    <a:cubicBezTo>
                      <a:pt x="1651" y="17282"/>
                      <a:pt x="1349" y="16959"/>
                      <a:pt x="1349" y="16562"/>
                    </a:cubicBezTo>
                    <a:lnTo>
                      <a:pt x="1349" y="2160"/>
                    </a:lnTo>
                    <a:cubicBezTo>
                      <a:pt x="1349" y="1762"/>
                      <a:pt x="1651" y="1440"/>
                      <a:pt x="2024" y="1440"/>
                    </a:cubicBezTo>
                    <a:lnTo>
                      <a:pt x="19575" y="1440"/>
                    </a:lnTo>
                    <a:cubicBezTo>
                      <a:pt x="19946" y="1440"/>
                      <a:pt x="20249" y="1762"/>
                      <a:pt x="20249" y="2160"/>
                    </a:cubicBezTo>
                    <a:cubicBezTo>
                      <a:pt x="20249" y="2160"/>
                      <a:pt x="20249" y="16562"/>
                      <a:pt x="20249" y="16562"/>
                    </a:cubicBezTo>
                    <a:close/>
                    <a:moveTo>
                      <a:pt x="19575" y="0"/>
                    </a:moveTo>
                    <a:lnTo>
                      <a:pt x="2024" y="0"/>
                    </a:lnTo>
                    <a:cubicBezTo>
                      <a:pt x="905" y="0"/>
                      <a:pt x="0" y="966"/>
                      <a:pt x="0" y="2160"/>
                    </a:cubicBezTo>
                    <a:lnTo>
                      <a:pt x="0" y="16562"/>
                    </a:lnTo>
                    <a:cubicBezTo>
                      <a:pt x="0" y="17753"/>
                      <a:pt x="903" y="18718"/>
                      <a:pt x="2018" y="18721"/>
                    </a:cubicBezTo>
                    <a:lnTo>
                      <a:pt x="8774" y="18721"/>
                    </a:lnTo>
                    <a:lnTo>
                      <a:pt x="8774" y="19597"/>
                    </a:lnTo>
                    <a:lnTo>
                      <a:pt x="4561" y="20181"/>
                    </a:lnTo>
                    <a:cubicBezTo>
                      <a:pt x="4260" y="20262"/>
                      <a:pt x="4049" y="20549"/>
                      <a:pt x="4049" y="20879"/>
                    </a:cubicBezTo>
                    <a:cubicBezTo>
                      <a:pt x="4049" y="21277"/>
                      <a:pt x="4351" y="21599"/>
                      <a:pt x="4724" y="21599"/>
                    </a:cubicBezTo>
                    <a:lnTo>
                      <a:pt x="16874" y="21599"/>
                    </a:lnTo>
                    <a:cubicBezTo>
                      <a:pt x="17248" y="21599"/>
                      <a:pt x="17549" y="21277"/>
                      <a:pt x="17549" y="20879"/>
                    </a:cubicBezTo>
                    <a:cubicBezTo>
                      <a:pt x="17549" y="20549"/>
                      <a:pt x="17339" y="20262"/>
                      <a:pt x="17038" y="20181"/>
                    </a:cubicBezTo>
                    <a:lnTo>
                      <a:pt x="12824" y="19597"/>
                    </a:lnTo>
                    <a:lnTo>
                      <a:pt x="12824" y="18721"/>
                    </a:lnTo>
                    <a:lnTo>
                      <a:pt x="19581" y="18721"/>
                    </a:lnTo>
                    <a:cubicBezTo>
                      <a:pt x="20696" y="18718"/>
                      <a:pt x="21600" y="17753"/>
                      <a:pt x="21600" y="16562"/>
                    </a:cubicBezTo>
                    <a:lnTo>
                      <a:pt x="21600" y="2160"/>
                    </a:lnTo>
                    <a:cubicBezTo>
                      <a:pt x="21600" y="966"/>
                      <a:pt x="20692" y="0"/>
                      <a:pt x="19575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marL="0" marR="0" lvl="0" indent="0" algn="ctr" defTabSz="22860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5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31" name="AutoShape 112"/>
            <p:cNvSpPr/>
            <p:nvPr/>
          </p:nvSpPr>
          <p:spPr bwMode="auto">
            <a:xfrm>
              <a:off x="10741" y="4230"/>
              <a:ext cx="568" cy="565"/>
            </a:xfrm>
            <a:custGeom>
              <a:avLst/>
              <a:gdLst>
                <a:gd name="T0" fmla="*/ 10510 w 21020"/>
                <a:gd name="T1" fmla="*/ 10800 h 21600"/>
                <a:gd name="T2" fmla="*/ 10510 w 21020"/>
                <a:gd name="T3" fmla="*/ 10800 h 21600"/>
                <a:gd name="T4" fmla="*/ 10510 w 21020"/>
                <a:gd name="T5" fmla="*/ 10800 h 21600"/>
                <a:gd name="T6" fmla="*/ 10510 w 2102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020" h="21600">
                  <a:moveTo>
                    <a:pt x="18846" y="7946"/>
                  </a:moveTo>
                  <a:lnTo>
                    <a:pt x="17740" y="9091"/>
                  </a:lnTo>
                  <a:cubicBezTo>
                    <a:pt x="17740" y="8939"/>
                    <a:pt x="17758" y="8792"/>
                    <a:pt x="17744" y="8636"/>
                  </a:cubicBezTo>
                  <a:cubicBezTo>
                    <a:pt x="17629" y="7331"/>
                    <a:pt x="17036" y="6068"/>
                    <a:pt x="16074" y="5080"/>
                  </a:cubicBezTo>
                  <a:cubicBezTo>
                    <a:pt x="15004" y="3980"/>
                    <a:pt x="13585" y="3348"/>
                    <a:pt x="12180" y="3345"/>
                  </a:cubicBezTo>
                  <a:lnTo>
                    <a:pt x="13268" y="2218"/>
                  </a:lnTo>
                  <a:cubicBezTo>
                    <a:pt x="13812" y="1659"/>
                    <a:pt x="14572" y="1350"/>
                    <a:pt x="15403" y="1350"/>
                  </a:cubicBezTo>
                  <a:cubicBezTo>
                    <a:pt x="16460" y="1350"/>
                    <a:pt x="17546" y="1840"/>
                    <a:pt x="18381" y="2696"/>
                  </a:cubicBezTo>
                  <a:cubicBezTo>
                    <a:pt x="19165" y="3500"/>
                    <a:pt x="19631" y="4499"/>
                    <a:pt x="19698" y="5510"/>
                  </a:cubicBezTo>
                  <a:cubicBezTo>
                    <a:pt x="19760" y="6453"/>
                    <a:pt x="19457" y="7317"/>
                    <a:pt x="18846" y="7946"/>
                  </a:cubicBezTo>
                  <a:moveTo>
                    <a:pt x="5828" y="19329"/>
                  </a:moveTo>
                  <a:cubicBezTo>
                    <a:pt x="5813" y="18424"/>
                    <a:pt x="5454" y="17481"/>
                    <a:pt x="4730" y="16739"/>
                  </a:cubicBezTo>
                  <a:cubicBezTo>
                    <a:pt x="4046" y="16034"/>
                    <a:pt x="3150" y="15628"/>
                    <a:pt x="2257" y="15592"/>
                  </a:cubicBezTo>
                  <a:lnTo>
                    <a:pt x="2911" y="13157"/>
                  </a:lnTo>
                  <a:cubicBezTo>
                    <a:pt x="2959" y="12995"/>
                    <a:pt x="3052" y="12835"/>
                    <a:pt x="3168" y="12695"/>
                  </a:cubicBezTo>
                  <a:cubicBezTo>
                    <a:pt x="4485" y="11726"/>
                    <a:pt x="6512" y="12012"/>
                    <a:pt x="7920" y="13460"/>
                  </a:cubicBezTo>
                  <a:cubicBezTo>
                    <a:pt x="9409" y="14990"/>
                    <a:pt x="9639" y="17230"/>
                    <a:pt x="8492" y="18568"/>
                  </a:cubicBezTo>
                  <a:cubicBezTo>
                    <a:pt x="8416" y="18609"/>
                    <a:pt x="8339" y="18648"/>
                    <a:pt x="8256" y="18675"/>
                  </a:cubicBezTo>
                  <a:cubicBezTo>
                    <a:pt x="8256" y="18675"/>
                    <a:pt x="5828" y="19329"/>
                    <a:pt x="5828" y="19329"/>
                  </a:cubicBezTo>
                  <a:close/>
                  <a:moveTo>
                    <a:pt x="2737" y="20164"/>
                  </a:moveTo>
                  <a:cubicBezTo>
                    <a:pt x="2665" y="20181"/>
                    <a:pt x="2443" y="20239"/>
                    <a:pt x="2291" y="20249"/>
                  </a:cubicBezTo>
                  <a:cubicBezTo>
                    <a:pt x="1751" y="20244"/>
                    <a:pt x="1313" y="19792"/>
                    <a:pt x="1313" y="19237"/>
                  </a:cubicBezTo>
                  <a:cubicBezTo>
                    <a:pt x="1321" y="19124"/>
                    <a:pt x="1365" y="18929"/>
                    <a:pt x="1380" y="18857"/>
                  </a:cubicBezTo>
                  <a:lnTo>
                    <a:pt x="2071" y="16283"/>
                  </a:lnTo>
                  <a:cubicBezTo>
                    <a:pt x="2822" y="16261"/>
                    <a:pt x="3630" y="16562"/>
                    <a:pt x="4265" y="17215"/>
                  </a:cubicBezTo>
                  <a:cubicBezTo>
                    <a:pt x="4911" y="17878"/>
                    <a:pt x="5214" y="18725"/>
                    <a:pt x="5181" y="19504"/>
                  </a:cubicBezTo>
                  <a:cubicBezTo>
                    <a:pt x="5181" y="19504"/>
                    <a:pt x="2737" y="20164"/>
                    <a:pt x="2737" y="20164"/>
                  </a:cubicBezTo>
                  <a:close/>
                  <a:moveTo>
                    <a:pt x="6888" y="11179"/>
                  </a:moveTo>
                  <a:cubicBezTo>
                    <a:pt x="6280" y="10927"/>
                    <a:pt x="5642" y="10783"/>
                    <a:pt x="5004" y="10774"/>
                  </a:cubicBezTo>
                  <a:lnTo>
                    <a:pt x="10063" y="5536"/>
                  </a:lnTo>
                  <a:cubicBezTo>
                    <a:pt x="10838" y="4759"/>
                    <a:pt x="11966" y="4536"/>
                    <a:pt x="13077" y="4819"/>
                  </a:cubicBezTo>
                  <a:cubicBezTo>
                    <a:pt x="13077" y="4819"/>
                    <a:pt x="6888" y="11179"/>
                    <a:pt x="6888" y="11179"/>
                  </a:cubicBezTo>
                  <a:close/>
                  <a:moveTo>
                    <a:pt x="9717" y="13672"/>
                  </a:moveTo>
                  <a:cubicBezTo>
                    <a:pt x="9473" y="13258"/>
                    <a:pt x="9194" y="12859"/>
                    <a:pt x="8848" y="12505"/>
                  </a:cubicBezTo>
                  <a:cubicBezTo>
                    <a:pt x="8447" y="12093"/>
                    <a:pt x="7986" y="11770"/>
                    <a:pt x="7507" y="11498"/>
                  </a:cubicBezTo>
                  <a:lnTo>
                    <a:pt x="13767" y="5064"/>
                  </a:lnTo>
                  <a:cubicBezTo>
                    <a:pt x="14259" y="5288"/>
                    <a:pt x="14729" y="5607"/>
                    <a:pt x="15145" y="6035"/>
                  </a:cubicBezTo>
                  <a:cubicBezTo>
                    <a:pt x="15500" y="6398"/>
                    <a:pt x="15775" y="6806"/>
                    <a:pt x="15987" y="7229"/>
                  </a:cubicBezTo>
                  <a:cubicBezTo>
                    <a:pt x="15987" y="7229"/>
                    <a:pt x="9717" y="13672"/>
                    <a:pt x="9717" y="13672"/>
                  </a:cubicBezTo>
                  <a:close/>
                  <a:moveTo>
                    <a:pt x="10519" y="16061"/>
                  </a:moveTo>
                  <a:cubicBezTo>
                    <a:pt x="10465" y="15452"/>
                    <a:pt x="10298" y="14854"/>
                    <a:pt x="10047" y="14288"/>
                  </a:cubicBezTo>
                  <a:lnTo>
                    <a:pt x="16257" y="7906"/>
                  </a:lnTo>
                  <a:cubicBezTo>
                    <a:pt x="16637" y="9140"/>
                    <a:pt x="16442" y="10429"/>
                    <a:pt x="15610" y="11284"/>
                  </a:cubicBezTo>
                  <a:cubicBezTo>
                    <a:pt x="15604" y="11290"/>
                    <a:pt x="15598" y="11293"/>
                    <a:pt x="15593" y="11298"/>
                  </a:cubicBezTo>
                  <a:lnTo>
                    <a:pt x="15602" y="11306"/>
                  </a:lnTo>
                  <a:lnTo>
                    <a:pt x="10525" y="16565"/>
                  </a:lnTo>
                  <a:cubicBezTo>
                    <a:pt x="10527" y="16397"/>
                    <a:pt x="10534" y="16232"/>
                    <a:pt x="10519" y="16061"/>
                  </a:cubicBezTo>
                  <a:moveTo>
                    <a:pt x="19308" y="1741"/>
                  </a:moveTo>
                  <a:cubicBezTo>
                    <a:pt x="18228" y="632"/>
                    <a:pt x="16805" y="0"/>
                    <a:pt x="15403" y="0"/>
                  </a:cubicBezTo>
                  <a:cubicBezTo>
                    <a:pt x="14220" y="0"/>
                    <a:pt x="13131" y="450"/>
                    <a:pt x="12335" y="1266"/>
                  </a:cubicBezTo>
                  <a:lnTo>
                    <a:pt x="9138" y="4577"/>
                  </a:lnTo>
                  <a:cubicBezTo>
                    <a:pt x="9129" y="4585"/>
                    <a:pt x="9118" y="4592"/>
                    <a:pt x="9108" y="4602"/>
                  </a:cubicBezTo>
                  <a:cubicBezTo>
                    <a:pt x="9103" y="4608"/>
                    <a:pt x="9100" y="4614"/>
                    <a:pt x="9095" y="4620"/>
                  </a:cubicBezTo>
                  <a:lnTo>
                    <a:pt x="9096" y="4621"/>
                  </a:lnTo>
                  <a:lnTo>
                    <a:pt x="2310" y="11647"/>
                  </a:lnTo>
                  <a:cubicBezTo>
                    <a:pt x="1998" y="11966"/>
                    <a:pt x="1771" y="12364"/>
                    <a:pt x="1645" y="12797"/>
                  </a:cubicBezTo>
                  <a:lnTo>
                    <a:pt x="102" y="18541"/>
                  </a:lnTo>
                  <a:cubicBezTo>
                    <a:pt x="100" y="18557"/>
                    <a:pt x="0" y="19008"/>
                    <a:pt x="0" y="19237"/>
                  </a:cubicBezTo>
                  <a:cubicBezTo>
                    <a:pt x="0" y="20541"/>
                    <a:pt x="1030" y="21599"/>
                    <a:pt x="2302" y="21599"/>
                  </a:cubicBezTo>
                  <a:cubicBezTo>
                    <a:pt x="2554" y="21599"/>
                    <a:pt x="3044" y="21475"/>
                    <a:pt x="3062" y="21473"/>
                  </a:cubicBezTo>
                  <a:lnTo>
                    <a:pt x="8630" y="19969"/>
                  </a:lnTo>
                  <a:cubicBezTo>
                    <a:pt x="9054" y="19839"/>
                    <a:pt x="9439" y="19604"/>
                    <a:pt x="9750" y="19283"/>
                  </a:cubicBezTo>
                  <a:lnTo>
                    <a:pt x="19776" y="8899"/>
                  </a:lnTo>
                  <a:cubicBezTo>
                    <a:pt x="21600" y="7023"/>
                    <a:pt x="21394" y="3881"/>
                    <a:pt x="19308" y="174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32" name="组合 31"/>
            <p:cNvGrpSpPr/>
            <p:nvPr/>
          </p:nvGrpSpPr>
          <p:grpSpPr>
            <a:xfrm>
              <a:off x="7374" y="4230"/>
              <a:ext cx="389" cy="567"/>
              <a:chOff x="2528974" y="2863357"/>
              <a:chExt cx="246811" cy="359779"/>
            </a:xfrm>
            <a:solidFill>
              <a:schemeClr val="bg1"/>
            </a:solidFill>
          </p:grpSpPr>
          <p:sp>
            <p:nvSpPr>
              <p:cNvPr id="33" name="AutoShape 113"/>
              <p:cNvSpPr/>
              <p:nvPr/>
            </p:nvSpPr>
            <p:spPr bwMode="auto">
              <a:xfrm>
                <a:off x="2528974" y="2863357"/>
                <a:ext cx="246811" cy="35977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5386" y="14175"/>
                    </a:moveTo>
                    <a:lnTo>
                      <a:pt x="6223" y="14175"/>
                    </a:lnTo>
                    <a:cubicBezTo>
                      <a:pt x="5734" y="13446"/>
                      <a:pt x="5147" y="12716"/>
                      <a:pt x="4568" y="12003"/>
                    </a:cubicBezTo>
                    <a:cubicBezTo>
                      <a:pt x="3287" y="10427"/>
                      <a:pt x="1963" y="8797"/>
                      <a:pt x="1963" y="7425"/>
                    </a:cubicBezTo>
                    <a:cubicBezTo>
                      <a:pt x="1963" y="4075"/>
                      <a:pt x="5927" y="1350"/>
                      <a:pt x="10800" y="1350"/>
                    </a:cubicBezTo>
                    <a:cubicBezTo>
                      <a:pt x="15672" y="1350"/>
                      <a:pt x="19636" y="4075"/>
                      <a:pt x="19636" y="7425"/>
                    </a:cubicBezTo>
                    <a:cubicBezTo>
                      <a:pt x="19636" y="8787"/>
                      <a:pt x="18312" y="10425"/>
                      <a:pt x="17029" y="12011"/>
                    </a:cubicBezTo>
                    <a:cubicBezTo>
                      <a:pt x="16455" y="12723"/>
                      <a:pt x="15873" y="13449"/>
                      <a:pt x="15386" y="14175"/>
                    </a:cubicBezTo>
                    <a:moveTo>
                      <a:pt x="10800" y="20249"/>
                    </a:moveTo>
                    <a:cubicBezTo>
                      <a:pt x="9805" y="20249"/>
                      <a:pt x="9347" y="20171"/>
                      <a:pt x="8839" y="19406"/>
                    </a:cubicBezTo>
                    <a:lnTo>
                      <a:pt x="13000" y="19048"/>
                    </a:lnTo>
                    <a:cubicBezTo>
                      <a:pt x="12398" y="20164"/>
                      <a:pt x="11959" y="20249"/>
                      <a:pt x="10800" y="20249"/>
                    </a:cubicBezTo>
                    <a:moveTo>
                      <a:pt x="7595" y="16813"/>
                    </a:moveTo>
                    <a:cubicBezTo>
                      <a:pt x="7417" y="16407"/>
                      <a:pt x="7215" y="15978"/>
                      <a:pt x="6991" y="15525"/>
                    </a:cubicBezTo>
                    <a:lnTo>
                      <a:pt x="14616" y="15525"/>
                    </a:lnTo>
                    <a:cubicBezTo>
                      <a:pt x="14496" y="15767"/>
                      <a:pt x="14375" y="16010"/>
                      <a:pt x="14270" y="16239"/>
                    </a:cubicBezTo>
                    <a:cubicBezTo>
                      <a:pt x="14270" y="16239"/>
                      <a:pt x="7595" y="16813"/>
                      <a:pt x="7595" y="16813"/>
                    </a:cubicBezTo>
                    <a:close/>
                    <a:moveTo>
                      <a:pt x="13345" y="18343"/>
                    </a:moveTo>
                    <a:lnTo>
                      <a:pt x="8476" y="18762"/>
                    </a:lnTo>
                    <a:cubicBezTo>
                      <a:pt x="8303" y="18416"/>
                      <a:pt x="8116" y="18011"/>
                      <a:pt x="7890" y="17483"/>
                    </a:cubicBezTo>
                    <a:cubicBezTo>
                      <a:pt x="7887" y="17477"/>
                      <a:pt x="7883" y="17469"/>
                      <a:pt x="7881" y="17462"/>
                    </a:cubicBezTo>
                    <a:lnTo>
                      <a:pt x="13957" y="16941"/>
                    </a:lnTo>
                    <a:cubicBezTo>
                      <a:pt x="13871" y="17140"/>
                      <a:pt x="13778" y="17350"/>
                      <a:pt x="13698" y="17537"/>
                    </a:cubicBezTo>
                    <a:cubicBezTo>
                      <a:pt x="13569" y="17841"/>
                      <a:pt x="13453" y="18104"/>
                      <a:pt x="13345" y="18343"/>
                    </a:cubicBezTo>
                    <a:moveTo>
                      <a:pt x="10800" y="0"/>
                    </a:moveTo>
                    <a:cubicBezTo>
                      <a:pt x="4835" y="0"/>
                      <a:pt x="0" y="3324"/>
                      <a:pt x="0" y="7425"/>
                    </a:cubicBezTo>
                    <a:cubicBezTo>
                      <a:pt x="0" y="10146"/>
                      <a:pt x="3621" y="13029"/>
                      <a:pt x="4939" y="15562"/>
                    </a:cubicBezTo>
                    <a:cubicBezTo>
                      <a:pt x="6906" y="19339"/>
                      <a:pt x="6688" y="21599"/>
                      <a:pt x="10800" y="21599"/>
                    </a:cubicBezTo>
                    <a:cubicBezTo>
                      <a:pt x="14972" y="21599"/>
                      <a:pt x="14692" y="19349"/>
                      <a:pt x="16660" y="15577"/>
                    </a:cubicBezTo>
                    <a:cubicBezTo>
                      <a:pt x="17983" y="13039"/>
                      <a:pt x="21600" y="10124"/>
                      <a:pt x="21600" y="7425"/>
                    </a:cubicBezTo>
                    <a:cubicBezTo>
                      <a:pt x="21600" y="3324"/>
                      <a:pt x="16764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marL="0" marR="0" lvl="0" indent="0" algn="ctr" defTabSz="22860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5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4" name="AutoShape 114"/>
              <p:cNvSpPr/>
              <p:nvPr/>
            </p:nvSpPr>
            <p:spPr bwMode="auto">
              <a:xfrm>
                <a:off x="2584843" y="2919841"/>
                <a:ext cx="73061" cy="7306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9938" y="0"/>
                    </a:moveTo>
                    <a:cubicBezTo>
                      <a:pt x="8943" y="0"/>
                      <a:pt x="0" y="8942"/>
                      <a:pt x="0" y="19938"/>
                    </a:cubicBezTo>
                    <a:cubicBezTo>
                      <a:pt x="0" y="20855"/>
                      <a:pt x="743" y="21600"/>
                      <a:pt x="1661" y="21600"/>
                    </a:cubicBezTo>
                    <a:cubicBezTo>
                      <a:pt x="2579" y="21600"/>
                      <a:pt x="3323" y="20855"/>
                      <a:pt x="3323" y="19938"/>
                    </a:cubicBezTo>
                    <a:cubicBezTo>
                      <a:pt x="3323" y="10777"/>
                      <a:pt x="10777" y="3323"/>
                      <a:pt x="19938" y="3323"/>
                    </a:cubicBezTo>
                    <a:cubicBezTo>
                      <a:pt x="20856" y="3323"/>
                      <a:pt x="21600" y="2578"/>
                      <a:pt x="21600" y="1661"/>
                    </a:cubicBezTo>
                    <a:cubicBezTo>
                      <a:pt x="21600" y="744"/>
                      <a:pt x="20856" y="0"/>
                      <a:pt x="19938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marL="0" marR="0" lvl="0" indent="0" algn="ctr" defTabSz="22860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5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35" name="组合 34"/>
            <p:cNvGrpSpPr/>
            <p:nvPr/>
          </p:nvGrpSpPr>
          <p:grpSpPr>
            <a:xfrm flipH="1">
              <a:off x="3827" y="4230"/>
              <a:ext cx="566" cy="566"/>
              <a:chOff x="2473104" y="2145028"/>
              <a:chExt cx="359165" cy="359165"/>
            </a:xfrm>
            <a:solidFill>
              <a:schemeClr val="bg1"/>
            </a:solidFill>
          </p:grpSpPr>
          <p:sp>
            <p:nvSpPr>
              <p:cNvPr id="36" name="AutoShape 126"/>
              <p:cNvSpPr/>
              <p:nvPr/>
            </p:nvSpPr>
            <p:spPr bwMode="auto">
              <a:xfrm>
                <a:off x="2473104" y="2145028"/>
                <a:ext cx="359165" cy="359165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3499" y="14850"/>
                    </a:moveTo>
                    <a:cubicBezTo>
                      <a:pt x="9772" y="14850"/>
                      <a:pt x="6749" y="11827"/>
                      <a:pt x="6749" y="8100"/>
                    </a:cubicBezTo>
                    <a:cubicBezTo>
                      <a:pt x="6749" y="4372"/>
                      <a:pt x="9772" y="1350"/>
                      <a:pt x="13499" y="1350"/>
                    </a:cubicBezTo>
                    <a:cubicBezTo>
                      <a:pt x="17227" y="1350"/>
                      <a:pt x="20249" y="4372"/>
                      <a:pt x="20249" y="8100"/>
                    </a:cubicBezTo>
                    <a:cubicBezTo>
                      <a:pt x="20249" y="11827"/>
                      <a:pt x="17227" y="14850"/>
                      <a:pt x="13499" y="14850"/>
                    </a:cubicBezTo>
                    <a:moveTo>
                      <a:pt x="3236" y="20042"/>
                    </a:moveTo>
                    <a:cubicBezTo>
                      <a:pt x="3019" y="20266"/>
                      <a:pt x="2718" y="20408"/>
                      <a:pt x="2382" y="20408"/>
                    </a:cubicBezTo>
                    <a:cubicBezTo>
                      <a:pt x="1724" y="20408"/>
                      <a:pt x="1191" y="19875"/>
                      <a:pt x="1191" y="19218"/>
                    </a:cubicBezTo>
                    <a:cubicBezTo>
                      <a:pt x="1191" y="18881"/>
                      <a:pt x="1332" y="18580"/>
                      <a:pt x="1557" y="18363"/>
                    </a:cubicBezTo>
                    <a:lnTo>
                      <a:pt x="1551" y="18358"/>
                    </a:lnTo>
                    <a:lnTo>
                      <a:pt x="6996" y="12913"/>
                    </a:lnTo>
                    <a:cubicBezTo>
                      <a:pt x="7472" y="13555"/>
                      <a:pt x="8039" y="14122"/>
                      <a:pt x="8680" y="14599"/>
                    </a:cubicBezTo>
                    <a:cubicBezTo>
                      <a:pt x="8680" y="14599"/>
                      <a:pt x="3236" y="20042"/>
                      <a:pt x="3236" y="20042"/>
                    </a:cubicBezTo>
                    <a:close/>
                    <a:moveTo>
                      <a:pt x="13499" y="0"/>
                    </a:moveTo>
                    <a:cubicBezTo>
                      <a:pt x="9026" y="0"/>
                      <a:pt x="5399" y="3626"/>
                      <a:pt x="5399" y="8100"/>
                    </a:cubicBezTo>
                    <a:cubicBezTo>
                      <a:pt x="5399" y="9467"/>
                      <a:pt x="5742" y="10754"/>
                      <a:pt x="6341" y="11884"/>
                    </a:cubicBezTo>
                    <a:lnTo>
                      <a:pt x="709" y="17515"/>
                    </a:lnTo>
                    <a:lnTo>
                      <a:pt x="713" y="17520"/>
                    </a:lnTo>
                    <a:cubicBezTo>
                      <a:pt x="274" y="17953"/>
                      <a:pt x="0" y="18552"/>
                      <a:pt x="0" y="19218"/>
                    </a:cubicBezTo>
                    <a:cubicBezTo>
                      <a:pt x="0" y="20533"/>
                      <a:pt x="1066" y="21599"/>
                      <a:pt x="2382" y="21599"/>
                    </a:cubicBezTo>
                    <a:cubicBezTo>
                      <a:pt x="3047" y="21599"/>
                      <a:pt x="3647" y="21326"/>
                      <a:pt x="4079" y="20885"/>
                    </a:cubicBezTo>
                    <a:lnTo>
                      <a:pt x="4078" y="20884"/>
                    </a:lnTo>
                    <a:lnTo>
                      <a:pt x="9708" y="15255"/>
                    </a:lnTo>
                    <a:cubicBezTo>
                      <a:pt x="10839" y="15856"/>
                      <a:pt x="12128" y="16200"/>
                      <a:pt x="13499" y="16200"/>
                    </a:cubicBezTo>
                    <a:cubicBezTo>
                      <a:pt x="17973" y="16200"/>
                      <a:pt x="21600" y="12573"/>
                      <a:pt x="21600" y="8100"/>
                    </a:cubicBezTo>
                    <a:cubicBezTo>
                      <a:pt x="21600" y="3626"/>
                      <a:pt x="17973" y="0"/>
                      <a:pt x="13499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marL="0" marR="0" lvl="0" indent="0" algn="ctr" defTabSz="22860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5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7" name="AutoShape 127"/>
              <p:cNvSpPr/>
              <p:nvPr/>
            </p:nvSpPr>
            <p:spPr bwMode="auto">
              <a:xfrm>
                <a:off x="2618611" y="2200897"/>
                <a:ext cx="84727" cy="8411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160" y="0"/>
                    </a:moveTo>
                    <a:cubicBezTo>
                      <a:pt x="9025" y="0"/>
                      <a:pt x="0" y="9025"/>
                      <a:pt x="0" y="20160"/>
                    </a:cubicBezTo>
                    <a:cubicBezTo>
                      <a:pt x="0" y="20954"/>
                      <a:pt x="644" y="21600"/>
                      <a:pt x="1440" y="21600"/>
                    </a:cubicBezTo>
                    <a:cubicBezTo>
                      <a:pt x="2235" y="21600"/>
                      <a:pt x="2880" y="20954"/>
                      <a:pt x="2880" y="20160"/>
                    </a:cubicBezTo>
                    <a:cubicBezTo>
                      <a:pt x="2880" y="10618"/>
                      <a:pt x="10617" y="2880"/>
                      <a:pt x="20160" y="2880"/>
                    </a:cubicBezTo>
                    <a:cubicBezTo>
                      <a:pt x="20955" y="2880"/>
                      <a:pt x="21599" y="2234"/>
                      <a:pt x="21599" y="1440"/>
                    </a:cubicBezTo>
                    <a:cubicBezTo>
                      <a:pt x="21599" y="645"/>
                      <a:pt x="20955" y="0"/>
                      <a:pt x="20160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marL="0" marR="0" lvl="0" indent="0" algn="ctr" defTabSz="22860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5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47B6AE"/>
          </a:fgClr>
          <a:bgClr>
            <a:srgbClr val="B1DDD8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30225" y="360044"/>
            <a:ext cx="7711440" cy="662554"/>
          </a:xfrm>
          <a:prstGeom prst="rect">
            <a:avLst/>
          </a:prstGeom>
          <a:noFill/>
          <a:ln w="9525">
            <a:noFill/>
          </a:ln>
        </p:spPr>
        <p:txBody>
          <a:bodyPr wrap="square" rtlCol="0" anchor="t">
            <a:spAutoFit/>
          </a:bodyPr>
          <a:lstStyle/>
          <a:p>
            <a:pPr lvl="0" algn="l">
              <a:lnSpc>
                <a:spcPct val="150000"/>
              </a:lnSpc>
              <a:buClrTx/>
              <a:buSzTx/>
              <a:buFontTx/>
            </a:pPr>
            <a:r>
              <a:rPr lang="zh-CN" altLang="zh-CN" sz="2800" b="1" dirty="0">
                <a:solidFill>
                  <a:srgbClr val="ED7D31"/>
                </a:solidFill>
                <a:cs typeface="+mn-ea"/>
                <a:sym typeface="+mn-lt"/>
              </a:rPr>
              <a:t>避灾防灾知识</a:t>
            </a:r>
            <a:endParaRPr lang="zh-CN" altLang="zh-CN" sz="2800" b="1" dirty="0">
              <a:solidFill>
                <a:srgbClr val="ED7D31"/>
              </a:solidFill>
              <a:cs typeface="+mn-ea"/>
              <a:sym typeface="+mn-lt"/>
            </a:endParaRPr>
          </a:p>
        </p:txBody>
      </p:sp>
      <p:grpSp>
        <p:nvGrpSpPr>
          <p:cNvPr id="70" name="组合 69"/>
          <p:cNvGrpSpPr/>
          <p:nvPr/>
        </p:nvGrpSpPr>
        <p:grpSpPr>
          <a:xfrm>
            <a:off x="1028700" y="1861185"/>
            <a:ext cx="10133965" cy="3552190"/>
            <a:chOff x="1620" y="2931"/>
            <a:chExt cx="15959" cy="5594"/>
          </a:xfrm>
        </p:grpSpPr>
        <p:sp>
          <p:nvSpPr>
            <p:cNvPr id="22" name="矩形 21"/>
            <p:cNvSpPr/>
            <p:nvPr/>
          </p:nvSpPr>
          <p:spPr>
            <a:xfrm>
              <a:off x="1620" y="3618"/>
              <a:ext cx="4953" cy="16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r" defTabSz="6858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7E6E6">
                    <a:lumMod val="10000"/>
                  </a:srgbClr>
                </a:buClr>
                <a:buSzTx/>
                <a:buFontTx/>
                <a:buNone/>
                <a:defRPr/>
              </a:pPr>
              <a:r>
                <a:rPr kumimoji="0" lang="en-US" altLang="zh-CN" sz="1400" b="0" i="0" u="none" strike="noStrike" kern="1200" cap="none" spc="0" normalizeH="0" baseline="0" noProof="0">
                  <a:ln>
                    <a:noFill/>
                  </a:ln>
                  <a:solidFill>
                    <a:sysClr val="window" lastClr="FFFFFF">
                      <a:lumMod val="50000"/>
                    </a:sysClr>
                  </a:solidFill>
                  <a:effectLst/>
                  <a:uLnTx/>
                  <a:uFillTx/>
                  <a:cs typeface="+mn-ea"/>
                  <a:sym typeface="+mn-lt"/>
                </a:rPr>
                <a:t>化学品，有危险，遗弃物品不要捡,</a:t>
              </a:r>
              <a:endPara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cs typeface="+mn-ea"/>
                <a:sym typeface="+mn-lt"/>
              </a:endParaRPr>
            </a:p>
            <a:p>
              <a:pPr marL="0" marR="0" lvl="0" indent="0" algn="r" defTabSz="6858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7E6E6">
                    <a:lumMod val="10000"/>
                  </a:srgbClr>
                </a:buClr>
                <a:buSzTx/>
                <a:buFontTx/>
                <a:buNone/>
                <a:defRPr/>
              </a:pPr>
              <a:r>
                <a:rPr kumimoji="0" lang="en-US" altLang="zh-CN" sz="1400" b="0" i="0" u="none" strike="noStrike" kern="1200" cap="none" spc="0" normalizeH="0" baseline="0" noProof="0">
                  <a:ln>
                    <a:noFill/>
                  </a:ln>
                  <a:solidFill>
                    <a:sysClr val="window" lastClr="FFFFFF">
                      <a:lumMod val="50000"/>
                    </a:sysClr>
                  </a:solidFill>
                  <a:effectLst/>
                  <a:uLnTx/>
                  <a:uFillTx/>
                  <a:cs typeface="+mn-ea"/>
                  <a:sym typeface="+mn-lt"/>
                </a:rPr>
                <a:t>预防烟火燃毒气,报警说明出事点,</a:t>
              </a:r>
              <a:endPara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cs typeface="+mn-ea"/>
                <a:sym typeface="+mn-lt"/>
              </a:endParaRPr>
            </a:p>
            <a:p>
              <a:pPr marL="0" marR="0" lvl="0" indent="0" algn="r" defTabSz="6858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7E6E6">
                    <a:lumMod val="10000"/>
                  </a:srgbClr>
                </a:buClr>
                <a:buSzTx/>
                <a:buFontTx/>
                <a:buNone/>
                <a:defRPr/>
              </a:pPr>
              <a:r>
                <a:rPr kumimoji="0" lang="en-US" altLang="zh-CN" sz="1400" b="0" i="0" u="none" strike="noStrike" kern="1200" cap="none" spc="0" normalizeH="0" baseline="0" noProof="0">
                  <a:ln>
                    <a:noFill/>
                  </a:ln>
                  <a:solidFill>
                    <a:sysClr val="window" lastClr="FFFFFF">
                      <a:lumMod val="50000"/>
                    </a:sysClr>
                  </a:solidFill>
                  <a:effectLst/>
                  <a:uLnTx/>
                  <a:uFillTx/>
                  <a:cs typeface="+mn-ea"/>
                  <a:sym typeface="+mn-lt"/>
                </a:rPr>
                <a:t>运输泄漏别围观,人在风头要离远。</a:t>
              </a:r>
              <a:endPara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4574" y="2955"/>
              <a:ext cx="2000" cy="6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135" b="1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>
                      <a:lumMod val="50000"/>
                      <a:lumOff val="50000"/>
                    </a:sysClr>
                  </a:solidFill>
                  <a:effectLst/>
                  <a:uLnTx/>
                  <a:uFillTx/>
                  <a:cs typeface="+mn-ea"/>
                  <a:sym typeface="+mn-lt"/>
                </a:rPr>
                <a:t>九、防化</a:t>
              </a:r>
              <a:endParaRPr kumimoji="0" lang="zh-CN" altLang="en-US" sz="2135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50000"/>
                    <a:lumOff val="50000"/>
                  </a:sys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1620" y="6855"/>
              <a:ext cx="4953" cy="11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r" defTabSz="6858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7E6E6">
                    <a:lumMod val="10000"/>
                  </a:srgbClr>
                </a:buClr>
                <a:buSzTx/>
                <a:buFontTx/>
                <a:buNone/>
                <a:defRPr/>
              </a:pPr>
              <a:r>
                <a:rPr kumimoji="0" lang="en-US" altLang="zh-CN" sz="1400" b="0" i="0" u="none" strike="noStrike" kern="1200" cap="none" spc="0" normalizeH="0" baseline="0" noProof="0">
                  <a:ln>
                    <a:noFill/>
                  </a:ln>
                  <a:solidFill>
                    <a:sysClr val="window" lastClr="FFFFFF">
                      <a:lumMod val="50000"/>
                    </a:sysClr>
                  </a:solidFill>
                  <a:effectLst/>
                  <a:uLnTx/>
                  <a:uFillTx/>
                  <a:cs typeface="+mn-ea"/>
                  <a:sym typeface="+mn-lt"/>
                </a:rPr>
                <a:t>蜂与蛇，毒性大，田头地边都有它，</a:t>
              </a:r>
              <a:endPara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cs typeface="+mn-ea"/>
                <a:sym typeface="+mn-lt"/>
              </a:endParaRPr>
            </a:p>
            <a:p>
              <a:pPr marL="0" marR="0" lvl="0" indent="0" algn="r" defTabSz="6858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7E6E6">
                    <a:lumMod val="10000"/>
                  </a:srgbClr>
                </a:buClr>
                <a:buSzTx/>
                <a:buFontTx/>
                <a:buNone/>
                <a:defRPr/>
              </a:pPr>
              <a:r>
                <a:rPr kumimoji="0" lang="en-US" altLang="zh-CN" sz="1400" b="0" i="0" u="none" strike="noStrike" kern="1200" cap="none" spc="0" normalizeH="0" baseline="0" noProof="0">
                  <a:ln>
                    <a:noFill/>
                  </a:ln>
                  <a:solidFill>
                    <a:sysClr val="window" lastClr="FFFFFF">
                      <a:lumMod val="50000"/>
                    </a:sysClr>
                  </a:solidFill>
                  <a:effectLst/>
                  <a:uLnTx/>
                  <a:uFillTx/>
                  <a:cs typeface="+mn-ea"/>
                  <a:sym typeface="+mn-lt"/>
                </a:rPr>
                <a:t>被它叮咬真可怕,从事活动细观察。</a:t>
              </a:r>
              <a:endPara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4146" y="6192"/>
              <a:ext cx="2428" cy="6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135" b="1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>
                      <a:lumMod val="50000"/>
                      <a:lumOff val="50000"/>
                    </a:sysClr>
                  </a:solidFill>
                  <a:effectLst/>
                  <a:uLnTx/>
                  <a:uFillTx/>
                  <a:cs typeface="+mn-ea"/>
                  <a:sym typeface="+mn-lt"/>
                </a:rPr>
                <a:t>十一、蜂蛇</a:t>
              </a:r>
              <a:endParaRPr kumimoji="0" lang="zh-CN" altLang="en-US" sz="2135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50000"/>
                    <a:lumOff val="50000"/>
                  </a:sys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12626" y="3618"/>
              <a:ext cx="4953" cy="16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6858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7E6E6">
                    <a:lumMod val="10000"/>
                  </a:srgbClr>
                </a:buClr>
                <a:buSzTx/>
                <a:buFontTx/>
                <a:buNone/>
                <a:defRPr/>
              </a:pPr>
              <a:r>
                <a:rPr kumimoji="0" lang="en-US" altLang="zh-CN" sz="1400" b="0" i="0" u="none" strike="noStrike" kern="1200" cap="none" spc="0" normalizeH="0" baseline="0" noProof="0">
                  <a:ln>
                    <a:noFill/>
                  </a:ln>
                  <a:solidFill>
                    <a:sysClr val="window" lastClr="FFFFFF">
                      <a:lumMod val="50000"/>
                    </a:sysClr>
                  </a:solidFill>
                  <a:effectLst/>
                  <a:uLnTx/>
                  <a:uFillTx/>
                  <a:cs typeface="+mn-ea"/>
                  <a:sym typeface="+mn-lt"/>
                </a:rPr>
                <a:t>水库边, 池塘里,没有要事须少去,</a:t>
              </a:r>
              <a:endPara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cs typeface="+mn-ea"/>
                <a:sym typeface="+mn-lt"/>
              </a:endParaRPr>
            </a:p>
            <a:p>
              <a:pPr marL="0" marR="0" lvl="0" indent="0" defTabSz="6858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7E6E6">
                    <a:lumMod val="10000"/>
                  </a:srgbClr>
                </a:buClr>
                <a:buSzTx/>
                <a:buFontTx/>
                <a:buNone/>
                <a:defRPr/>
              </a:pPr>
              <a:r>
                <a:rPr kumimoji="0" lang="en-US" altLang="zh-CN" sz="1400" b="0" i="0" u="none" strike="noStrike" kern="1200" cap="none" spc="0" normalizeH="0" baseline="0" noProof="0">
                  <a:ln>
                    <a:noFill/>
                  </a:ln>
                  <a:solidFill>
                    <a:sysClr val="window" lastClr="FFFFFF">
                      <a:lumMod val="50000"/>
                    </a:sysClr>
                  </a:solidFill>
                  <a:effectLst/>
                  <a:uLnTx/>
                  <a:uFillTx/>
                  <a:cs typeface="+mn-ea"/>
                  <a:sym typeface="+mn-lt"/>
                </a:rPr>
                <a:t>危险水域勿接近,一旦失足悔晚矣,</a:t>
              </a:r>
              <a:endPara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cs typeface="+mn-ea"/>
                <a:sym typeface="+mn-lt"/>
              </a:endParaRPr>
            </a:p>
            <a:p>
              <a:pPr marL="0" marR="0" lvl="0" indent="0" defTabSz="6858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7E6E6">
                    <a:lumMod val="10000"/>
                  </a:srgbClr>
                </a:buClr>
                <a:buSzTx/>
                <a:buFontTx/>
                <a:buNone/>
                <a:defRPr/>
              </a:pPr>
              <a:r>
                <a:rPr kumimoji="0" lang="en-US" altLang="zh-CN" sz="1400" b="0" i="0" u="none" strike="noStrike" kern="1200" cap="none" spc="0" normalizeH="0" baseline="0" noProof="0">
                  <a:ln>
                    <a:noFill/>
                  </a:ln>
                  <a:solidFill>
                    <a:sysClr val="window" lastClr="FFFFFF">
                      <a:lumMod val="50000"/>
                    </a:sysClr>
                  </a:solidFill>
                  <a:effectLst/>
                  <a:uLnTx/>
                  <a:uFillTx/>
                  <a:cs typeface="+mn-ea"/>
                  <a:sym typeface="+mn-lt"/>
                </a:rPr>
                <a:t>特殊情况需下水,大人陪同方可以。</a:t>
              </a:r>
              <a:endPara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12626" y="2955"/>
              <a:ext cx="2000" cy="6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135" b="1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>
                      <a:lumMod val="50000"/>
                      <a:lumOff val="50000"/>
                    </a:sysClr>
                  </a:solidFill>
                  <a:effectLst/>
                  <a:uLnTx/>
                  <a:uFillTx/>
                  <a:cs typeface="+mn-ea"/>
                  <a:sym typeface="+mn-lt"/>
                </a:rPr>
                <a:t>十、溺水</a:t>
              </a:r>
              <a:endParaRPr kumimoji="0" lang="zh-CN" altLang="en-US" sz="2135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50000"/>
                    <a:lumOff val="50000"/>
                  </a:sys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12626" y="6855"/>
              <a:ext cx="4953" cy="16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6858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7E6E6">
                    <a:lumMod val="10000"/>
                  </a:srgbClr>
                </a:buClr>
                <a:buSzTx/>
                <a:buFontTx/>
                <a:buNone/>
                <a:defRPr/>
              </a:pPr>
              <a:r>
                <a:rPr kumimoji="0" lang="en-US" altLang="zh-CN" sz="1400" b="0" i="0" u="none" strike="noStrike" kern="1200" cap="none" spc="0" normalizeH="0" baseline="0" noProof="0">
                  <a:ln>
                    <a:noFill/>
                  </a:ln>
                  <a:solidFill>
                    <a:sysClr val="window" lastClr="FFFFFF">
                      <a:lumMod val="50000"/>
                    </a:sysClr>
                  </a:solidFill>
                  <a:effectLst/>
                  <a:uLnTx/>
                  <a:uFillTx/>
                  <a:cs typeface="+mn-ea"/>
                  <a:sym typeface="+mn-lt"/>
                </a:rPr>
                <a:t>红灯停，绿灯行,小心过街不抢行,</a:t>
              </a:r>
              <a:endPara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cs typeface="+mn-ea"/>
                <a:sym typeface="+mn-lt"/>
              </a:endParaRPr>
            </a:p>
            <a:p>
              <a:pPr marL="0" marR="0" lvl="0" indent="0" defTabSz="6858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7E6E6">
                    <a:lumMod val="10000"/>
                  </a:srgbClr>
                </a:buClr>
                <a:buSzTx/>
                <a:buFontTx/>
                <a:buNone/>
                <a:defRPr/>
              </a:pPr>
              <a:r>
                <a:rPr kumimoji="0" lang="en-US" altLang="zh-CN" sz="1400" b="0" i="0" u="none" strike="noStrike" kern="1200" cap="none" spc="0" normalizeH="0" baseline="0" noProof="0">
                  <a:ln>
                    <a:noFill/>
                  </a:ln>
                  <a:solidFill>
                    <a:sysClr val="window" lastClr="FFFFFF">
                      <a:lumMod val="50000"/>
                    </a:sysClr>
                  </a:solidFill>
                  <a:effectLst/>
                  <a:uLnTx/>
                  <a:uFillTx/>
                  <a:cs typeface="+mn-ea"/>
                  <a:sym typeface="+mn-lt"/>
                </a:rPr>
                <a:t>过街要走斑马线,勿要打闹来回跑,</a:t>
              </a:r>
              <a:endPara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cs typeface="+mn-ea"/>
                <a:sym typeface="+mn-lt"/>
              </a:endParaRPr>
            </a:p>
            <a:p>
              <a:pPr marL="0" marR="0" lvl="0" indent="0" defTabSz="6858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7E6E6">
                    <a:lumMod val="10000"/>
                  </a:srgbClr>
                </a:buClr>
                <a:buSzTx/>
                <a:buFontTx/>
                <a:buNone/>
                <a:defRPr/>
              </a:pPr>
              <a:r>
                <a:rPr kumimoji="0" lang="en-US" altLang="zh-CN" sz="1400" b="0" i="0" u="none" strike="noStrike" kern="1200" cap="none" spc="0" normalizeH="0" baseline="0" noProof="0">
                  <a:ln>
                    <a:noFill/>
                  </a:ln>
                  <a:solidFill>
                    <a:sysClr val="window" lastClr="FFFFFF">
                      <a:lumMod val="50000"/>
                    </a:sysClr>
                  </a:solidFill>
                  <a:effectLst/>
                  <a:uLnTx/>
                  <a:uFillTx/>
                  <a:cs typeface="+mn-ea"/>
                  <a:sym typeface="+mn-lt"/>
                </a:rPr>
                <a:t>小心车辆不要慌,避让车辆不抢行。</a:t>
              </a:r>
              <a:endPara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12626" y="6192"/>
              <a:ext cx="2428" cy="6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135" b="1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>
                      <a:lumMod val="50000"/>
                      <a:lumOff val="50000"/>
                    </a:sysClr>
                  </a:solidFill>
                  <a:effectLst/>
                  <a:uLnTx/>
                  <a:uFillTx/>
                  <a:cs typeface="+mn-ea"/>
                  <a:sym typeface="+mn-lt"/>
                </a:rPr>
                <a:t>十二、交通</a:t>
              </a:r>
              <a:endParaRPr kumimoji="0" lang="zh-CN" altLang="en-US" sz="2135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50000"/>
                    <a:lumOff val="50000"/>
                  </a:sys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0" name="Freeform 5"/>
            <p:cNvSpPr>
              <a:spLocks noEditPoints="1"/>
            </p:cNvSpPr>
            <p:nvPr/>
          </p:nvSpPr>
          <p:spPr bwMode="auto">
            <a:xfrm>
              <a:off x="6801" y="2931"/>
              <a:ext cx="5598" cy="5593"/>
            </a:xfrm>
            <a:custGeom>
              <a:avLst/>
              <a:gdLst>
                <a:gd name="T0" fmla="*/ 870 w 935"/>
                <a:gd name="T1" fmla="*/ 608 h 935"/>
                <a:gd name="T2" fmla="*/ 870 w 935"/>
                <a:gd name="T3" fmla="*/ 608 h 935"/>
                <a:gd name="T4" fmla="*/ 806 w 935"/>
                <a:gd name="T5" fmla="*/ 468 h 935"/>
                <a:gd name="T6" fmla="*/ 870 w 935"/>
                <a:gd name="T7" fmla="*/ 327 h 935"/>
                <a:gd name="T8" fmla="*/ 870 w 935"/>
                <a:gd name="T9" fmla="*/ 327 h 935"/>
                <a:gd name="T10" fmla="*/ 935 w 935"/>
                <a:gd name="T11" fmla="*/ 186 h 935"/>
                <a:gd name="T12" fmla="*/ 750 w 935"/>
                <a:gd name="T13" fmla="*/ 0 h 935"/>
                <a:gd name="T14" fmla="*/ 608 w 935"/>
                <a:gd name="T15" fmla="*/ 65 h 935"/>
                <a:gd name="T16" fmla="*/ 608 w 935"/>
                <a:gd name="T17" fmla="*/ 65 h 935"/>
                <a:gd name="T18" fmla="*/ 468 w 935"/>
                <a:gd name="T19" fmla="*/ 129 h 935"/>
                <a:gd name="T20" fmla="*/ 328 w 935"/>
                <a:gd name="T21" fmla="*/ 65 h 935"/>
                <a:gd name="T22" fmla="*/ 328 w 935"/>
                <a:gd name="T23" fmla="*/ 65 h 935"/>
                <a:gd name="T24" fmla="*/ 186 w 935"/>
                <a:gd name="T25" fmla="*/ 0 h 935"/>
                <a:gd name="T26" fmla="*/ 0 w 935"/>
                <a:gd name="T27" fmla="*/ 186 h 935"/>
                <a:gd name="T28" fmla="*/ 66 w 935"/>
                <a:gd name="T29" fmla="*/ 327 h 935"/>
                <a:gd name="T30" fmla="*/ 66 w 935"/>
                <a:gd name="T31" fmla="*/ 327 h 935"/>
                <a:gd name="T32" fmla="*/ 130 w 935"/>
                <a:gd name="T33" fmla="*/ 468 h 935"/>
                <a:gd name="T34" fmla="*/ 66 w 935"/>
                <a:gd name="T35" fmla="*/ 608 h 935"/>
                <a:gd name="T36" fmla="*/ 66 w 935"/>
                <a:gd name="T37" fmla="*/ 608 h 935"/>
                <a:gd name="T38" fmla="*/ 0 w 935"/>
                <a:gd name="T39" fmla="*/ 749 h 935"/>
                <a:gd name="T40" fmla="*/ 186 w 935"/>
                <a:gd name="T41" fmla="*/ 935 h 935"/>
                <a:gd name="T42" fmla="*/ 328 w 935"/>
                <a:gd name="T43" fmla="*/ 870 h 935"/>
                <a:gd name="T44" fmla="*/ 328 w 935"/>
                <a:gd name="T45" fmla="*/ 870 h 935"/>
                <a:gd name="T46" fmla="*/ 468 w 935"/>
                <a:gd name="T47" fmla="*/ 806 h 935"/>
                <a:gd name="T48" fmla="*/ 608 w 935"/>
                <a:gd name="T49" fmla="*/ 870 h 935"/>
                <a:gd name="T50" fmla="*/ 608 w 935"/>
                <a:gd name="T51" fmla="*/ 870 h 935"/>
                <a:gd name="T52" fmla="*/ 750 w 935"/>
                <a:gd name="T53" fmla="*/ 935 h 935"/>
                <a:gd name="T54" fmla="*/ 935 w 935"/>
                <a:gd name="T55" fmla="*/ 749 h 935"/>
                <a:gd name="T56" fmla="*/ 870 w 935"/>
                <a:gd name="T57" fmla="*/ 608 h 935"/>
                <a:gd name="T58" fmla="*/ 468 w 935"/>
                <a:gd name="T59" fmla="*/ 681 h 935"/>
                <a:gd name="T60" fmla="*/ 255 w 935"/>
                <a:gd name="T61" fmla="*/ 468 h 935"/>
                <a:gd name="T62" fmla="*/ 468 w 935"/>
                <a:gd name="T63" fmla="*/ 255 h 935"/>
                <a:gd name="T64" fmla="*/ 681 w 935"/>
                <a:gd name="T65" fmla="*/ 468 h 935"/>
                <a:gd name="T66" fmla="*/ 468 w 935"/>
                <a:gd name="T67" fmla="*/ 681 h 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35" h="935">
                  <a:moveTo>
                    <a:pt x="870" y="608"/>
                  </a:moveTo>
                  <a:cubicBezTo>
                    <a:pt x="870" y="608"/>
                    <a:pt x="870" y="608"/>
                    <a:pt x="870" y="608"/>
                  </a:cubicBezTo>
                  <a:cubicBezTo>
                    <a:pt x="831" y="574"/>
                    <a:pt x="806" y="524"/>
                    <a:pt x="806" y="468"/>
                  </a:cubicBezTo>
                  <a:cubicBezTo>
                    <a:pt x="806" y="412"/>
                    <a:pt x="831" y="362"/>
                    <a:pt x="870" y="327"/>
                  </a:cubicBezTo>
                  <a:cubicBezTo>
                    <a:pt x="870" y="327"/>
                    <a:pt x="870" y="327"/>
                    <a:pt x="870" y="327"/>
                  </a:cubicBezTo>
                  <a:cubicBezTo>
                    <a:pt x="910" y="293"/>
                    <a:pt x="935" y="243"/>
                    <a:pt x="935" y="186"/>
                  </a:cubicBezTo>
                  <a:cubicBezTo>
                    <a:pt x="935" y="83"/>
                    <a:pt x="852" y="0"/>
                    <a:pt x="750" y="0"/>
                  </a:cubicBezTo>
                  <a:cubicBezTo>
                    <a:pt x="693" y="0"/>
                    <a:pt x="642" y="25"/>
                    <a:pt x="608" y="65"/>
                  </a:cubicBezTo>
                  <a:cubicBezTo>
                    <a:pt x="608" y="65"/>
                    <a:pt x="608" y="65"/>
                    <a:pt x="608" y="65"/>
                  </a:cubicBezTo>
                  <a:cubicBezTo>
                    <a:pt x="574" y="105"/>
                    <a:pt x="524" y="129"/>
                    <a:pt x="468" y="129"/>
                  </a:cubicBezTo>
                  <a:cubicBezTo>
                    <a:pt x="412" y="129"/>
                    <a:pt x="362" y="105"/>
                    <a:pt x="328" y="65"/>
                  </a:cubicBezTo>
                  <a:cubicBezTo>
                    <a:pt x="328" y="65"/>
                    <a:pt x="328" y="65"/>
                    <a:pt x="328" y="65"/>
                  </a:cubicBezTo>
                  <a:cubicBezTo>
                    <a:pt x="294" y="25"/>
                    <a:pt x="243" y="0"/>
                    <a:pt x="186" y="0"/>
                  </a:cubicBezTo>
                  <a:cubicBezTo>
                    <a:pt x="83" y="0"/>
                    <a:pt x="0" y="83"/>
                    <a:pt x="0" y="186"/>
                  </a:cubicBezTo>
                  <a:cubicBezTo>
                    <a:pt x="0" y="243"/>
                    <a:pt x="26" y="293"/>
                    <a:pt x="66" y="327"/>
                  </a:cubicBezTo>
                  <a:cubicBezTo>
                    <a:pt x="66" y="327"/>
                    <a:pt x="66" y="327"/>
                    <a:pt x="66" y="327"/>
                  </a:cubicBezTo>
                  <a:cubicBezTo>
                    <a:pt x="105" y="362"/>
                    <a:pt x="130" y="412"/>
                    <a:pt x="130" y="468"/>
                  </a:cubicBezTo>
                  <a:cubicBezTo>
                    <a:pt x="130" y="524"/>
                    <a:pt x="105" y="574"/>
                    <a:pt x="66" y="608"/>
                  </a:cubicBezTo>
                  <a:cubicBezTo>
                    <a:pt x="66" y="608"/>
                    <a:pt x="66" y="608"/>
                    <a:pt x="66" y="608"/>
                  </a:cubicBezTo>
                  <a:cubicBezTo>
                    <a:pt x="26" y="642"/>
                    <a:pt x="0" y="693"/>
                    <a:pt x="0" y="749"/>
                  </a:cubicBezTo>
                  <a:cubicBezTo>
                    <a:pt x="0" y="852"/>
                    <a:pt x="83" y="935"/>
                    <a:pt x="186" y="935"/>
                  </a:cubicBezTo>
                  <a:cubicBezTo>
                    <a:pt x="243" y="935"/>
                    <a:pt x="294" y="910"/>
                    <a:pt x="328" y="870"/>
                  </a:cubicBezTo>
                  <a:cubicBezTo>
                    <a:pt x="328" y="870"/>
                    <a:pt x="328" y="870"/>
                    <a:pt x="328" y="870"/>
                  </a:cubicBezTo>
                  <a:cubicBezTo>
                    <a:pt x="362" y="831"/>
                    <a:pt x="412" y="806"/>
                    <a:pt x="468" y="806"/>
                  </a:cubicBezTo>
                  <a:cubicBezTo>
                    <a:pt x="524" y="806"/>
                    <a:pt x="574" y="831"/>
                    <a:pt x="608" y="870"/>
                  </a:cubicBezTo>
                  <a:cubicBezTo>
                    <a:pt x="608" y="870"/>
                    <a:pt x="608" y="870"/>
                    <a:pt x="608" y="870"/>
                  </a:cubicBezTo>
                  <a:cubicBezTo>
                    <a:pt x="642" y="910"/>
                    <a:pt x="693" y="935"/>
                    <a:pt x="750" y="935"/>
                  </a:cubicBezTo>
                  <a:cubicBezTo>
                    <a:pt x="852" y="935"/>
                    <a:pt x="935" y="852"/>
                    <a:pt x="935" y="749"/>
                  </a:cubicBezTo>
                  <a:cubicBezTo>
                    <a:pt x="935" y="693"/>
                    <a:pt x="910" y="642"/>
                    <a:pt x="870" y="608"/>
                  </a:cubicBezTo>
                  <a:close/>
                  <a:moveTo>
                    <a:pt x="468" y="681"/>
                  </a:moveTo>
                  <a:cubicBezTo>
                    <a:pt x="350" y="681"/>
                    <a:pt x="255" y="585"/>
                    <a:pt x="255" y="468"/>
                  </a:cubicBezTo>
                  <a:cubicBezTo>
                    <a:pt x="255" y="350"/>
                    <a:pt x="350" y="255"/>
                    <a:pt x="468" y="255"/>
                  </a:cubicBezTo>
                  <a:cubicBezTo>
                    <a:pt x="585" y="255"/>
                    <a:pt x="681" y="350"/>
                    <a:pt x="681" y="468"/>
                  </a:cubicBezTo>
                  <a:cubicBezTo>
                    <a:pt x="681" y="585"/>
                    <a:pt x="585" y="681"/>
                    <a:pt x="468" y="681"/>
                  </a:cubicBezTo>
                  <a:close/>
                </a:path>
              </a:pathLst>
            </a:custGeom>
            <a:solidFill>
              <a:sysClr val="window" lastClr="FFFFFF">
                <a:lumMod val="95000"/>
              </a:sysClr>
            </a:solidFill>
            <a:ln>
              <a:noFill/>
            </a:ln>
          </p:spPr>
          <p:txBody>
            <a:bodyPr/>
            <a:lstStyle/>
            <a:p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31" name="Oval 6"/>
            <p:cNvSpPr>
              <a:spLocks noChangeArrowheads="1"/>
            </p:cNvSpPr>
            <p:nvPr/>
          </p:nvSpPr>
          <p:spPr bwMode="auto">
            <a:xfrm>
              <a:off x="10477" y="6618"/>
              <a:ext cx="1623" cy="1620"/>
            </a:xfrm>
            <a:prstGeom prst="ellipse">
              <a:avLst/>
            </a:prstGeom>
            <a:solidFill>
              <a:srgbClr val="ED7D31"/>
            </a:solidFill>
            <a:ln>
              <a:noFill/>
            </a:ln>
          </p:spPr>
          <p:txBody>
            <a:bodyPr/>
            <a:lstStyle/>
            <a:p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47" name="Oval 7"/>
            <p:cNvSpPr>
              <a:spLocks noChangeArrowheads="1"/>
            </p:cNvSpPr>
            <p:nvPr/>
          </p:nvSpPr>
          <p:spPr bwMode="auto">
            <a:xfrm>
              <a:off x="7106" y="3250"/>
              <a:ext cx="1617" cy="1614"/>
            </a:xfrm>
            <a:prstGeom prst="ellipse">
              <a:avLst/>
            </a:prstGeom>
            <a:solidFill>
              <a:srgbClr val="ED7D31"/>
            </a:solidFill>
            <a:ln>
              <a:noFill/>
            </a:ln>
          </p:spPr>
          <p:txBody>
            <a:bodyPr/>
            <a:lstStyle/>
            <a:p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48" name="Oval 8"/>
            <p:cNvSpPr>
              <a:spLocks noChangeArrowheads="1"/>
            </p:cNvSpPr>
            <p:nvPr/>
          </p:nvSpPr>
          <p:spPr bwMode="auto">
            <a:xfrm>
              <a:off x="10477" y="3250"/>
              <a:ext cx="1623" cy="1614"/>
            </a:xfrm>
            <a:prstGeom prst="ellipse">
              <a:avLst/>
            </a:prstGeom>
            <a:solidFill>
              <a:srgbClr val="ED7D31"/>
            </a:solidFill>
            <a:ln>
              <a:noFill/>
            </a:ln>
          </p:spPr>
          <p:txBody>
            <a:bodyPr/>
            <a:lstStyle/>
            <a:p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49" name="Oval 9"/>
            <p:cNvSpPr>
              <a:spLocks noChangeArrowheads="1"/>
            </p:cNvSpPr>
            <p:nvPr/>
          </p:nvSpPr>
          <p:spPr bwMode="auto">
            <a:xfrm>
              <a:off x="7106" y="6618"/>
              <a:ext cx="1617" cy="1620"/>
            </a:xfrm>
            <a:prstGeom prst="ellipse">
              <a:avLst/>
            </a:prstGeom>
            <a:solidFill>
              <a:srgbClr val="ED7D31"/>
            </a:solidFill>
            <a:ln>
              <a:noFill/>
            </a:ln>
          </p:spPr>
          <p:txBody>
            <a:bodyPr/>
            <a:lstStyle/>
            <a:p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59" name="AutoShape 112"/>
            <p:cNvSpPr/>
            <p:nvPr/>
          </p:nvSpPr>
          <p:spPr bwMode="auto">
            <a:xfrm>
              <a:off x="10909" y="7052"/>
              <a:ext cx="757" cy="753"/>
            </a:xfrm>
            <a:custGeom>
              <a:avLst/>
              <a:gdLst>
                <a:gd name="T0" fmla="*/ 10510 w 21020"/>
                <a:gd name="T1" fmla="*/ 10800 h 21600"/>
                <a:gd name="T2" fmla="*/ 10510 w 21020"/>
                <a:gd name="T3" fmla="*/ 10800 h 21600"/>
                <a:gd name="T4" fmla="*/ 10510 w 21020"/>
                <a:gd name="T5" fmla="*/ 10800 h 21600"/>
                <a:gd name="T6" fmla="*/ 10510 w 2102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020" h="21600">
                  <a:moveTo>
                    <a:pt x="18846" y="7946"/>
                  </a:moveTo>
                  <a:lnTo>
                    <a:pt x="17740" y="9091"/>
                  </a:lnTo>
                  <a:cubicBezTo>
                    <a:pt x="17740" y="8939"/>
                    <a:pt x="17758" y="8792"/>
                    <a:pt x="17744" y="8636"/>
                  </a:cubicBezTo>
                  <a:cubicBezTo>
                    <a:pt x="17629" y="7331"/>
                    <a:pt x="17036" y="6068"/>
                    <a:pt x="16074" y="5080"/>
                  </a:cubicBezTo>
                  <a:cubicBezTo>
                    <a:pt x="15004" y="3980"/>
                    <a:pt x="13585" y="3348"/>
                    <a:pt x="12180" y="3345"/>
                  </a:cubicBezTo>
                  <a:lnTo>
                    <a:pt x="13268" y="2218"/>
                  </a:lnTo>
                  <a:cubicBezTo>
                    <a:pt x="13812" y="1659"/>
                    <a:pt x="14572" y="1350"/>
                    <a:pt x="15403" y="1350"/>
                  </a:cubicBezTo>
                  <a:cubicBezTo>
                    <a:pt x="16460" y="1350"/>
                    <a:pt x="17546" y="1840"/>
                    <a:pt x="18381" y="2696"/>
                  </a:cubicBezTo>
                  <a:cubicBezTo>
                    <a:pt x="19165" y="3500"/>
                    <a:pt x="19631" y="4499"/>
                    <a:pt x="19698" y="5510"/>
                  </a:cubicBezTo>
                  <a:cubicBezTo>
                    <a:pt x="19760" y="6453"/>
                    <a:pt x="19457" y="7317"/>
                    <a:pt x="18846" y="7946"/>
                  </a:cubicBezTo>
                  <a:moveTo>
                    <a:pt x="5828" y="19329"/>
                  </a:moveTo>
                  <a:cubicBezTo>
                    <a:pt x="5813" y="18424"/>
                    <a:pt x="5454" y="17481"/>
                    <a:pt x="4730" y="16739"/>
                  </a:cubicBezTo>
                  <a:cubicBezTo>
                    <a:pt x="4046" y="16034"/>
                    <a:pt x="3150" y="15628"/>
                    <a:pt x="2257" y="15592"/>
                  </a:cubicBezTo>
                  <a:lnTo>
                    <a:pt x="2911" y="13157"/>
                  </a:lnTo>
                  <a:cubicBezTo>
                    <a:pt x="2959" y="12995"/>
                    <a:pt x="3052" y="12835"/>
                    <a:pt x="3168" y="12695"/>
                  </a:cubicBezTo>
                  <a:cubicBezTo>
                    <a:pt x="4485" y="11726"/>
                    <a:pt x="6512" y="12012"/>
                    <a:pt x="7920" y="13460"/>
                  </a:cubicBezTo>
                  <a:cubicBezTo>
                    <a:pt x="9409" y="14990"/>
                    <a:pt x="9639" y="17230"/>
                    <a:pt x="8492" y="18568"/>
                  </a:cubicBezTo>
                  <a:cubicBezTo>
                    <a:pt x="8416" y="18609"/>
                    <a:pt x="8339" y="18648"/>
                    <a:pt x="8256" y="18675"/>
                  </a:cubicBezTo>
                  <a:cubicBezTo>
                    <a:pt x="8256" y="18675"/>
                    <a:pt x="5828" y="19329"/>
                    <a:pt x="5828" y="19329"/>
                  </a:cubicBezTo>
                  <a:close/>
                  <a:moveTo>
                    <a:pt x="2737" y="20164"/>
                  </a:moveTo>
                  <a:cubicBezTo>
                    <a:pt x="2665" y="20181"/>
                    <a:pt x="2443" y="20239"/>
                    <a:pt x="2291" y="20249"/>
                  </a:cubicBezTo>
                  <a:cubicBezTo>
                    <a:pt x="1751" y="20244"/>
                    <a:pt x="1313" y="19792"/>
                    <a:pt x="1313" y="19237"/>
                  </a:cubicBezTo>
                  <a:cubicBezTo>
                    <a:pt x="1321" y="19124"/>
                    <a:pt x="1365" y="18929"/>
                    <a:pt x="1380" y="18857"/>
                  </a:cubicBezTo>
                  <a:lnTo>
                    <a:pt x="2071" y="16283"/>
                  </a:lnTo>
                  <a:cubicBezTo>
                    <a:pt x="2822" y="16261"/>
                    <a:pt x="3630" y="16562"/>
                    <a:pt x="4265" y="17215"/>
                  </a:cubicBezTo>
                  <a:cubicBezTo>
                    <a:pt x="4911" y="17878"/>
                    <a:pt x="5214" y="18725"/>
                    <a:pt x="5181" y="19504"/>
                  </a:cubicBezTo>
                  <a:cubicBezTo>
                    <a:pt x="5181" y="19504"/>
                    <a:pt x="2737" y="20164"/>
                    <a:pt x="2737" y="20164"/>
                  </a:cubicBezTo>
                  <a:close/>
                  <a:moveTo>
                    <a:pt x="6888" y="11179"/>
                  </a:moveTo>
                  <a:cubicBezTo>
                    <a:pt x="6280" y="10927"/>
                    <a:pt x="5642" y="10783"/>
                    <a:pt x="5004" y="10774"/>
                  </a:cubicBezTo>
                  <a:lnTo>
                    <a:pt x="10063" y="5536"/>
                  </a:lnTo>
                  <a:cubicBezTo>
                    <a:pt x="10838" y="4759"/>
                    <a:pt x="11966" y="4536"/>
                    <a:pt x="13077" y="4819"/>
                  </a:cubicBezTo>
                  <a:cubicBezTo>
                    <a:pt x="13077" y="4819"/>
                    <a:pt x="6888" y="11179"/>
                    <a:pt x="6888" y="11179"/>
                  </a:cubicBezTo>
                  <a:close/>
                  <a:moveTo>
                    <a:pt x="9717" y="13672"/>
                  </a:moveTo>
                  <a:cubicBezTo>
                    <a:pt x="9473" y="13258"/>
                    <a:pt x="9194" y="12859"/>
                    <a:pt x="8848" y="12505"/>
                  </a:cubicBezTo>
                  <a:cubicBezTo>
                    <a:pt x="8447" y="12093"/>
                    <a:pt x="7986" y="11770"/>
                    <a:pt x="7507" y="11498"/>
                  </a:cubicBezTo>
                  <a:lnTo>
                    <a:pt x="13767" y="5064"/>
                  </a:lnTo>
                  <a:cubicBezTo>
                    <a:pt x="14259" y="5288"/>
                    <a:pt x="14729" y="5607"/>
                    <a:pt x="15145" y="6035"/>
                  </a:cubicBezTo>
                  <a:cubicBezTo>
                    <a:pt x="15500" y="6398"/>
                    <a:pt x="15775" y="6806"/>
                    <a:pt x="15987" y="7229"/>
                  </a:cubicBezTo>
                  <a:cubicBezTo>
                    <a:pt x="15987" y="7229"/>
                    <a:pt x="9717" y="13672"/>
                    <a:pt x="9717" y="13672"/>
                  </a:cubicBezTo>
                  <a:close/>
                  <a:moveTo>
                    <a:pt x="10519" y="16061"/>
                  </a:moveTo>
                  <a:cubicBezTo>
                    <a:pt x="10465" y="15452"/>
                    <a:pt x="10298" y="14854"/>
                    <a:pt x="10047" y="14288"/>
                  </a:cubicBezTo>
                  <a:lnTo>
                    <a:pt x="16257" y="7906"/>
                  </a:lnTo>
                  <a:cubicBezTo>
                    <a:pt x="16637" y="9140"/>
                    <a:pt x="16442" y="10429"/>
                    <a:pt x="15610" y="11284"/>
                  </a:cubicBezTo>
                  <a:cubicBezTo>
                    <a:pt x="15604" y="11290"/>
                    <a:pt x="15598" y="11293"/>
                    <a:pt x="15593" y="11298"/>
                  </a:cubicBezTo>
                  <a:lnTo>
                    <a:pt x="15602" y="11306"/>
                  </a:lnTo>
                  <a:lnTo>
                    <a:pt x="10525" y="16565"/>
                  </a:lnTo>
                  <a:cubicBezTo>
                    <a:pt x="10527" y="16397"/>
                    <a:pt x="10534" y="16232"/>
                    <a:pt x="10519" y="16061"/>
                  </a:cubicBezTo>
                  <a:moveTo>
                    <a:pt x="19308" y="1741"/>
                  </a:moveTo>
                  <a:cubicBezTo>
                    <a:pt x="18228" y="632"/>
                    <a:pt x="16805" y="0"/>
                    <a:pt x="15403" y="0"/>
                  </a:cubicBezTo>
                  <a:cubicBezTo>
                    <a:pt x="14220" y="0"/>
                    <a:pt x="13131" y="450"/>
                    <a:pt x="12335" y="1266"/>
                  </a:cubicBezTo>
                  <a:lnTo>
                    <a:pt x="9138" y="4577"/>
                  </a:lnTo>
                  <a:cubicBezTo>
                    <a:pt x="9129" y="4585"/>
                    <a:pt x="9118" y="4592"/>
                    <a:pt x="9108" y="4602"/>
                  </a:cubicBezTo>
                  <a:cubicBezTo>
                    <a:pt x="9103" y="4608"/>
                    <a:pt x="9100" y="4614"/>
                    <a:pt x="9095" y="4620"/>
                  </a:cubicBezTo>
                  <a:lnTo>
                    <a:pt x="9096" y="4621"/>
                  </a:lnTo>
                  <a:lnTo>
                    <a:pt x="2310" y="11647"/>
                  </a:lnTo>
                  <a:cubicBezTo>
                    <a:pt x="1998" y="11966"/>
                    <a:pt x="1771" y="12364"/>
                    <a:pt x="1645" y="12797"/>
                  </a:cubicBezTo>
                  <a:lnTo>
                    <a:pt x="102" y="18541"/>
                  </a:lnTo>
                  <a:cubicBezTo>
                    <a:pt x="100" y="18557"/>
                    <a:pt x="0" y="19008"/>
                    <a:pt x="0" y="19237"/>
                  </a:cubicBezTo>
                  <a:cubicBezTo>
                    <a:pt x="0" y="20541"/>
                    <a:pt x="1030" y="21599"/>
                    <a:pt x="2302" y="21599"/>
                  </a:cubicBezTo>
                  <a:cubicBezTo>
                    <a:pt x="2554" y="21599"/>
                    <a:pt x="3044" y="21475"/>
                    <a:pt x="3062" y="21473"/>
                  </a:cubicBezTo>
                  <a:lnTo>
                    <a:pt x="8630" y="19969"/>
                  </a:lnTo>
                  <a:cubicBezTo>
                    <a:pt x="9054" y="19839"/>
                    <a:pt x="9439" y="19604"/>
                    <a:pt x="9750" y="19283"/>
                  </a:cubicBezTo>
                  <a:lnTo>
                    <a:pt x="19776" y="8899"/>
                  </a:lnTo>
                  <a:cubicBezTo>
                    <a:pt x="21600" y="7023"/>
                    <a:pt x="21394" y="3881"/>
                    <a:pt x="19308" y="1741"/>
                  </a:cubicBezTo>
                </a:path>
              </a:pathLst>
            </a:custGeom>
            <a:solidFill>
              <a:sysClr val="window" lastClr="FFFFFF"/>
            </a:solidFill>
            <a:ln>
              <a:noFill/>
            </a:ln>
            <a:effectLst/>
          </p:spPr>
          <p:txBody>
            <a:bodyPr lIns="25400" tIns="25400" rIns="25400" bIns="25400" anchor="ctr"/>
            <a:lstStyle/>
            <a:p>
              <a:pPr marL="0" marR="0" lvl="0" indent="0" algn="ctr" defTabSz="22860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60" name="组合 59"/>
            <p:cNvGrpSpPr/>
            <p:nvPr/>
          </p:nvGrpSpPr>
          <p:grpSpPr>
            <a:xfrm>
              <a:off x="7655" y="7040"/>
              <a:ext cx="518" cy="755"/>
              <a:chOff x="2528974" y="2863357"/>
              <a:chExt cx="246811" cy="359779"/>
            </a:xfrm>
            <a:solidFill>
              <a:sysClr val="window" lastClr="FFFFFF"/>
            </a:solidFill>
          </p:grpSpPr>
          <p:sp>
            <p:nvSpPr>
              <p:cNvPr id="61" name="AutoShape 113"/>
              <p:cNvSpPr/>
              <p:nvPr/>
            </p:nvSpPr>
            <p:spPr bwMode="auto">
              <a:xfrm>
                <a:off x="2528974" y="2863357"/>
                <a:ext cx="246811" cy="35977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5386" y="14175"/>
                    </a:moveTo>
                    <a:lnTo>
                      <a:pt x="6223" y="14175"/>
                    </a:lnTo>
                    <a:cubicBezTo>
                      <a:pt x="5734" y="13446"/>
                      <a:pt x="5147" y="12716"/>
                      <a:pt x="4568" y="12003"/>
                    </a:cubicBezTo>
                    <a:cubicBezTo>
                      <a:pt x="3287" y="10427"/>
                      <a:pt x="1963" y="8797"/>
                      <a:pt x="1963" y="7425"/>
                    </a:cubicBezTo>
                    <a:cubicBezTo>
                      <a:pt x="1963" y="4075"/>
                      <a:pt x="5927" y="1350"/>
                      <a:pt x="10800" y="1350"/>
                    </a:cubicBezTo>
                    <a:cubicBezTo>
                      <a:pt x="15672" y="1350"/>
                      <a:pt x="19636" y="4075"/>
                      <a:pt x="19636" y="7425"/>
                    </a:cubicBezTo>
                    <a:cubicBezTo>
                      <a:pt x="19636" y="8787"/>
                      <a:pt x="18312" y="10425"/>
                      <a:pt x="17029" y="12011"/>
                    </a:cubicBezTo>
                    <a:cubicBezTo>
                      <a:pt x="16455" y="12723"/>
                      <a:pt x="15873" y="13449"/>
                      <a:pt x="15386" y="14175"/>
                    </a:cubicBezTo>
                    <a:moveTo>
                      <a:pt x="10800" y="20249"/>
                    </a:moveTo>
                    <a:cubicBezTo>
                      <a:pt x="9805" y="20249"/>
                      <a:pt x="9347" y="20171"/>
                      <a:pt x="8839" y="19406"/>
                    </a:cubicBezTo>
                    <a:lnTo>
                      <a:pt x="13000" y="19048"/>
                    </a:lnTo>
                    <a:cubicBezTo>
                      <a:pt x="12398" y="20164"/>
                      <a:pt x="11959" y="20249"/>
                      <a:pt x="10800" y="20249"/>
                    </a:cubicBezTo>
                    <a:moveTo>
                      <a:pt x="7595" y="16813"/>
                    </a:moveTo>
                    <a:cubicBezTo>
                      <a:pt x="7417" y="16407"/>
                      <a:pt x="7215" y="15978"/>
                      <a:pt x="6991" y="15525"/>
                    </a:cubicBezTo>
                    <a:lnTo>
                      <a:pt x="14616" y="15525"/>
                    </a:lnTo>
                    <a:cubicBezTo>
                      <a:pt x="14496" y="15767"/>
                      <a:pt x="14375" y="16010"/>
                      <a:pt x="14270" y="16239"/>
                    </a:cubicBezTo>
                    <a:cubicBezTo>
                      <a:pt x="14270" y="16239"/>
                      <a:pt x="7595" y="16813"/>
                      <a:pt x="7595" y="16813"/>
                    </a:cubicBezTo>
                    <a:close/>
                    <a:moveTo>
                      <a:pt x="13345" y="18343"/>
                    </a:moveTo>
                    <a:lnTo>
                      <a:pt x="8476" y="18762"/>
                    </a:lnTo>
                    <a:cubicBezTo>
                      <a:pt x="8303" y="18416"/>
                      <a:pt x="8116" y="18011"/>
                      <a:pt x="7890" y="17483"/>
                    </a:cubicBezTo>
                    <a:cubicBezTo>
                      <a:pt x="7887" y="17477"/>
                      <a:pt x="7883" y="17469"/>
                      <a:pt x="7881" y="17462"/>
                    </a:cubicBezTo>
                    <a:lnTo>
                      <a:pt x="13957" y="16941"/>
                    </a:lnTo>
                    <a:cubicBezTo>
                      <a:pt x="13871" y="17140"/>
                      <a:pt x="13778" y="17350"/>
                      <a:pt x="13698" y="17537"/>
                    </a:cubicBezTo>
                    <a:cubicBezTo>
                      <a:pt x="13569" y="17841"/>
                      <a:pt x="13453" y="18104"/>
                      <a:pt x="13345" y="18343"/>
                    </a:cubicBezTo>
                    <a:moveTo>
                      <a:pt x="10800" y="0"/>
                    </a:moveTo>
                    <a:cubicBezTo>
                      <a:pt x="4835" y="0"/>
                      <a:pt x="0" y="3324"/>
                      <a:pt x="0" y="7425"/>
                    </a:cubicBezTo>
                    <a:cubicBezTo>
                      <a:pt x="0" y="10146"/>
                      <a:pt x="3621" y="13029"/>
                      <a:pt x="4939" y="15562"/>
                    </a:cubicBezTo>
                    <a:cubicBezTo>
                      <a:pt x="6906" y="19339"/>
                      <a:pt x="6688" y="21599"/>
                      <a:pt x="10800" y="21599"/>
                    </a:cubicBezTo>
                    <a:cubicBezTo>
                      <a:pt x="14972" y="21599"/>
                      <a:pt x="14692" y="19349"/>
                      <a:pt x="16660" y="15577"/>
                    </a:cubicBezTo>
                    <a:cubicBezTo>
                      <a:pt x="17983" y="13039"/>
                      <a:pt x="21600" y="10124"/>
                      <a:pt x="21600" y="7425"/>
                    </a:cubicBezTo>
                    <a:cubicBezTo>
                      <a:pt x="21600" y="3324"/>
                      <a:pt x="16764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25400" tIns="25400" rIns="25400" bIns="25400" anchor="ctr"/>
              <a:lstStyle/>
              <a:p>
                <a:pPr marL="0" marR="0" lvl="0" indent="0" algn="ctr" defTabSz="22860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2" name="AutoShape 114"/>
              <p:cNvSpPr/>
              <p:nvPr/>
            </p:nvSpPr>
            <p:spPr bwMode="auto">
              <a:xfrm>
                <a:off x="2584843" y="2919841"/>
                <a:ext cx="73061" cy="7306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9938" y="0"/>
                    </a:moveTo>
                    <a:cubicBezTo>
                      <a:pt x="8943" y="0"/>
                      <a:pt x="0" y="8942"/>
                      <a:pt x="0" y="19938"/>
                    </a:cubicBezTo>
                    <a:cubicBezTo>
                      <a:pt x="0" y="20855"/>
                      <a:pt x="743" y="21600"/>
                      <a:pt x="1661" y="21600"/>
                    </a:cubicBezTo>
                    <a:cubicBezTo>
                      <a:pt x="2579" y="21600"/>
                      <a:pt x="3323" y="20855"/>
                      <a:pt x="3323" y="19938"/>
                    </a:cubicBezTo>
                    <a:cubicBezTo>
                      <a:pt x="3323" y="10777"/>
                      <a:pt x="10777" y="3323"/>
                      <a:pt x="19938" y="3323"/>
                    </a:cubicBezTo>
                    <a:cubicBezTo>
                      <a:pt x="20856" y="3323"/>
                      <a:pt x="21600" y="2578"/>
                      <a:pt x="21600" y="1661"/>
                    </a:cubicBezTo>
                    <a:cubicBezTo>
                      <a:pt x="21600" y="744"/>
                      <a:pt x="20856" y="0"/>
                      <a:pt x="19938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25400" tIns="25400" rIns="25400" bIns="25400" anchor="ctr"/>
              <a:lstStyle/>
              <a:p>
                <a:pPr marL="0" marR="0" lvl="0" indent="0" algn="ctr" defTabSz="22860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63" name="组合 62"/>
            <p:cNvGrpSpPr/>
            <p:nvPr/>
          </p:nvGrpSpPr>
          <p:grpSpPr>
            <a:xfrm>
              <a:off x="10911" y="3680"/>
              <a:ext cx="754" cy="754"/>
              <a:chOff x="3191434" y="2145028"/>
              <a:chExt cx="359165" cy="359165"/>
            </a:xfrm>
            <a:solidFill>
              <a:sysClr val="window" lastClr="FFFFFF"/>
            </a:solidFill>
          </p:grpSpPr>
          <p:sp>
            <p:nvSpPr>
              <p:cNvPr id="64" name="AutoShape 123"/>
              <p:cNvSpPr/>
              <p:nvPr/>
            </p:nvSpPr>
            <p:spPr bwMode="auto">
              <a:xfrm>
                <a:off x="3191434" y="2145028"/>
                <a:ext cx="359165" cy="359165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8180" y="12132"/>
                    </a:moveTo>
                    <a:cubicBezTo>
                      <a:pt x="17710" y="12226"/>
                      <a:pt x="17327" y="12561"/>
                      <a:pt x="17170" y="13012"/>
                    </a:cubicBezTo>
                    <a:cubicBezTo>
                      <a:pt x="17083" y="13261"/>
                      <a:pt x="16981" y="13503"/>
                      <a:pt x="16868" y="13738"/>
                    </a:cubicBezTo>
                    <a:cubicBezTo>
                      <a:pt x="16658" y="14169"/>
                      <a:pt x="16694" y="14677"/>
                      <a:pt x="16959" y="15075"/>
                    </a:cubicBezTo>
                    <a:lnTo>
                      <a:pt x="18131" y="16833"/>
                    </a:lnTo>
                    <a:lnTo>
                      <a:pt x="16832" y="18132"/>
                    </a:lnTo>
                    <a:lnTo>
                      <a:pt x="15075" y="16960"/>
                    </a:lnTo>
                    <a:cubicBezTo>
                      <a:pt x="14850" y="16810"/>
                      <a:pt x="14589" y="16733"/>
                      <a:pt x="14326" y="16733"/>
                    </a:cubicBezTo>
                    <a:cubicBezTo>
                      <a:pt x="14126" y="16733"/>
                      <a:pt x="13924" y="16778"/>
                      <a:pt x="13738" y="16868"/>
                    </a:cubicBezTo>
                    <a:cubicBezTo>
                      <a:pt x="13504" y="16981"/>
                      <a:pt x="13262" y="17083"/>
                      <a:pt x="13012" y="17170"/>
                    </a:cubicBezTo>
                    <a:cubicBezTo>
                      <a:pt x="12561" y="17327"/>
                      <a:pt x="12226" y="17712"/>
                      <a:pt x="12133" y="18180"/>
                    </a:cubicBezTo>
                    <a:lnTo>
                      <a:pt x="11717" y="20249"/>
                    </a:lnTo>
                    <a:lnTo>
                      <a:pt x="9881" y="20249"/>
                    </a:lnTo>
                    <a:lnTo>
                      <a:pt x="9467" y="18180"/>
                    </a:lnTo>
                    <a:cubicBezTo>
                      <a:pt x="9373" y="17712"/>
                      <a:pt x="9039" y="17327"/>
                      <a:pt x="8588" y="17170"/>
                    </a:cubicBezTo>
                    <a:cubicBezTo>
                      <a:pt x="8339" y="17083"/>
                      <a:pt x="8096" y="16983"/>
                      <a:pt x="7861" y="16869"/>
                    </a:cubicBezTo>
                    <a:cubicBezTo>
                      <a:pt x="7675" y="16778"/>
                      <a:pt x="7474" y="16733"/>
                      <a:pt x="7273" y="16733"/>
                    </a:cubicBezTo>
                    <a:cubicBezTo>
                      <a:pt x="7011" y="16733"/>
                      <a:pt x="6750" y="16810"/>
                      <a:pt x="6525" y="16960"/>
                    </a:cubicBezTo>
                    <a:lnTo>
                      <a:pt x="4767" y="18132"/>
                    </a:lnTo>
                    <a:lnTo>
                      <a:pt x="3468" y="16833"/>
                    </a:lnTo>
                    <a:lnTo>
                      <a:pt x="4639" y="15075"/>
                    </a:lnTo>
                    <a:cubicBezTo>
                      <a:pt x="4904" y="14677"/>
                      <a:pt x="4939" y="14169"/>
                      <a:pt x="4732" y="13738"/>
                    </a:cubicBezTo>
                    <a:cubicBezTo>
                      <a:pt x="4618" y="13504"/>
                      <a:pt x="4516" y="13263"/>
                      <a:pt x="4429" y="13013"/>
                    </a:cubicBezTo>
                    <a:cubicBezTo>
                      <a:pt x="4273" y="12561"/>
                      <a:pt x="3888" y="12227"/>
                      <a:pt x="3419" y="12133"/>
                    </a:cubicBezTo>
                    <a:lnTo>
                      <a:pt x="1350" y="11718"/>
                    </a:lnTo>
                    <a:lnTo>
                      <a:pt x="1349" y="9882"/>
                    </a:lnTo>
                    <a:lnTo>
                      <a:pt x="3419" y="9468"/>
                    </a:lnTo>
                    <a:cubicBezTo>
                      <a:pt x="3888" y="9374"/>
                      <a:pt x="4273" y="9039"/>
                      <a:pt x="4429" y="8588"/>
                    </a:cubicBezTo>
                    <a:cubicBezTo>
                      <a:pt x="4516" y="8338"/>
                      <a:pt x="4617" y="8096"/>
                      <a:pt x="4731" y="7862"/>
                    </a:cubicBezTo>
                    <a:cubicBezTo>
                      <a:pt x="4940" y="7431"/>
                      <a:pt x="4905" y="6923"/>
                      <a:pt x="4639" y="6524"/>
                    </a:cubicBezTo>
                    <a:lnTo>
                      <a:pt x="3468" y="4767"/>
                    </a:lnTo>
                    <a:lnTo>
                      <a:pt x="4767" y="3468"/>
                    </a:lnTo>
                    <a:lnTo>
                      <a:pt x="6525" y="4639"/>
                    </a:lnTo>
                    <a:cubicBezTo>
                      <a:pt x="6750" y="4790"/>
                      <a:pt x="7011" y="4866"/>
                      <a:pt x="7273" y="4866"/>
                    </a:cubicBezTo>
                    <a:cubicBezTo>
                      <a:pt x="7474" y="4866"/>
                      <a:pt x="7674" y="4822"/>
                      <a:pt x="7861" y="4732"/>
                    </a:cubicBezTo>
                    <a:cubicBezTo>
                      <a:pt x="8095" y="4619"/>
                      <a:pt x="8337" y="4517"/>
                      <a:pt x="8586" y="4430"/>
                    </a:cubicBezTo>
                    <a:cubicBezTo>
                      <a:pt x="9039" y="4272"/>
                      <a:pt x="9373" y="3888"/>
                      <a:pt x="9467" y="3420"/>
                    </a:cubicBezTo>
                    <a:lnTo>
                      <a:pt x="9881" y="1350"/>
                    </a:lnTo>
                    <a:lnTo>
                      <a:pt x="11717" y="1350"/>
                    </a:lnTo>
                    <a:lnTo>
                      <a:pt x="12131" y="3420"/>
                    </a:lnTo>
                    <a:cubicBezTo>
                      <a:pt x="12225" y="3888"/>
                      <a:pt x="12560" y="4272"/>
                      <a:pt x="13012" y="4430"/>
                    </a:cubicBezTo>
                    <a:cubicBezTo>
                      <a:pt x="13261" y="4517"/>
                      <a:pt x="13502" y="4617"/>
                      <a:pt x="13737" y="4731"/>
                    </a:cubicBezTo>
                    <a:cubicBezTo>
                      <a:pt x="13924" y="4822"/>
                      <a:pt x="14125" y="4866"/>
                      <a:pt x="14326" y="4866"/>
                    </a:cubicBezTo>
                    <a:cubicBezTo>
                      <a:pt x="14589" y="4866"/>
                      <a:pt x="14850" y="4790"/>
                      <a:pt x="15075" y="4639"/>
                    </a:cubicBezTo>
                    <a:lnTo>
                      <a:pt x="16832" y="3468"/>
                    </a:lnTo>
                    <a:lnTo>
                      <a:pt x="18131" y="4767"/>
                    </a:lnTo>
                    <a:lnTo>
                      <a:pt x="16959" y="6524"/>
                    </a:lnTo>
                    <a:cubicBezTo>
                      <a:pt x="16694" y="6923"/>
                      <a:pt x="16660" y="7431"/>
                      <a:pt x="16867" y="7861"/>
                    </a:cubicBezTo>
                    <a:cubicBezTo>
                      <a:pt x="16980" y="8096"/>
                      <a:pt x="17083" y="8337"/>
                      <a:pt x="17170" y="8587"/>
                    </a:cubicBezTo>
                    <a:cubicBezTo>
                      <a:pt x="17327" y="9039"/>
                      <a:pt x="17710" y="9373"/>
                      <a:pt x="18180" y="9467"/>
                    </a:cubicBezTo>
                    <a:lnTo>
                      <a:pt x="20248" y="9882"/>
                    </a:lnTo>
                    <a:lnTo>
                      <a:pt x="20250" y="11718"/>
                    </a:lnTo>
                    <a:cubicBezTo>
                      <a:pt x="20250" y="11718"/>
                      <a:pt x="18180" y="12132"/>
                      <a:pt x="18180" y="12132"/>
                    </a:cubicBezTo>
                    <a:close/>
                    <a:moveTo>
                      <a:pt x="20513" y="8558"/>
                    </a:moveTo>
                    <a:lnTo>
                      <a:pt x="18445" y="8143"/>
                    </a:lnTo>
                    <a:cubicBezTo>
                      <a:pt x="18341" y="7844"/>
                      <a:pt x="18218" y="7554"/>
                      <a:pt x="18082" y="7273"/>
                    </a:cubicBezTo>
                    <a:lnTo>
                      <a:pt x="19254" y="5516"/>
                    </a:lnTo>
                    <a:cubicBezTo>
                      <a:pt x="19611" y="4980"/>
                      <a:pt x="19540" y="4268"/>
                      <a:pt x="19085" y="3813"/>
                    </a:cubicBezTo>
                    <a:lnTo>
                      <a:pt x="17787" y="2514"/>
                    </a:lnTo>
                    <a:cubicBezTo>
                      <a:pt x="17526" y="2253"/>
                      <a:pt x="17181" y="2118"/>
                      <a:pt x="16831" y="2118"/>
                    </a:cubicBezTo>
                    <a:cubicBezTo>
                      <a:pt x="16573" y="2118"/>
                      <a:pt x="16312" y="2193"/>
                      <a:pt x="16084" y="2345"/>
                    </a:cubicBezTo>
                    <a:lnTo>
                      <a:pt x="14326" y="3516"/>
                    </a:lnTo>
                    <a:cubicBezTo>
                      <a:pt x="14044" y="3380"/>
                      <a:pt x="13754" y="3258"/>
                      <a:pt x="13455" y="3155"/>
                    </a:cubicBezTo>
                    <a:lnTo>
                      <a:pt x="13041" y="1085"/>
                    </a:lnTo>
                    <a:cubicBezTo>
                      <a:pt x="12916" y="454"/>
                      <a:pt x="12361" y="0"/>
                      <a:pt x="11717" y="0"/>
                    </a:cubicBezTo>
                    <a:lnTo>
                      <a:pt x="9881" y="0"/>
                    </a:lnTo>
                    <a:cubicBezTo>
                      <a:pt x="9238" y="0"/>
                      <a:pt x="8684" y="454"/>
                      <a:pt x="8557" y="1085"/>
                    </a:cubicBezTo>
                    <a:lnTo>
                      <a:pt x="8143" y="3155"/>
                    </a:lnTo>
                    <a:cubicBezTo>
                      <a:pt x="7843" y="3258"/>
                      <a:pt x="7554" y="3381"/>
                      <a:pt x="7273" y="3516"/>
                    </a:cubicBezTo>
                    <a:lnTo>
                      <a:pt x="5516" y="2345"/>
                    </a:lnTo>
                    <a:cubicBezTo>
                      <a:pt x="5287" y="2193"/>
                      <a:pt x="5026" y="2118"/>
                      <a:pt x="4767" y="2118"/>
                    </a:cubicBezTo>
                    <a:cubicBezTo>
                      <a:pt x="4419" y="2118"/>
                      <a:pt x="4073" y="2253"/>
                      <a:pt x="3812" y="2514"/>
                    </a:cubicBezTo>
                    <a:lnTo>
                      <a:pt x="2514" y="3813"/>
                    </a:lnTo>
                    <a:cubicBezTo>
                      <a:pt x="2059" y="4268"/>
                      <a:pt x="1988" y="4980"/>
                      <a:pt x="2345" y="5516"/>
                    </a:cubicBezTo>
                    <a:lnTo>
                      <a:pt x="3516" y="7273"/>
                    </a:lnTo>
                    <a:cubicBezTo>
                      <a:pt x="3380" y="7555"/>
                      <a:pt x="3258" y="7844"/>
                      <a:pt x="3154" y="8144"/>
                    </a:cubicBezTo>
                    <a:lnTo>
                      <a:pt x="1085" y="8558"/>
                    </a:lnTo>
                    <a:cubicBezTo>
                      <a:pt x="454" y="8684"/>
                      <a:pt x="0" y="9238"/>
                      <a:pt x="0" y="9882"/>
                    </a:cubicBezTo>
                    <a:lnTo>
                      <a:pt x="0" y="11718"/>
                    </a:lnTo>
                    <a:cubicBezTo>
                      <a:pt x="0" y="12361"/>
                      <a:pt x="454" y="12916"/>
                      <a:pt x="1085" y="13042"/>
                    </a:cubicBezTo>
                    <a:lnTo>
                      <a:pt x="3154" y="13456"/>
                    </a:lnTo>
                    <a:cubicBezTo>
                      <a:pt x="3258" y="13755"/>
                      <a:pt x="3380" y="14046"/>
                      <a:pt x="3516" y="14326"/>
                    </a:cubicBezTo>
                    <a:lnTo>
                      <a:pt x="2345" y="16083"/>
                    </a:lnTo>
                    <a:cubicBezTo>
                      <a:pt x="1988" y="16619"/>
                      <a:pt x="2059" y="17332"/>
                      <a:pt x="2514" y="17787"/>
                    </a:cubicBezTo>
                    <a:lnTo>
                      <a:pt x="3812" y="19086"/>
                    </a:lnTo>
                    <a:cubicBezTo>
                      <a:pt x="4073" y="19346"/>
                      <a:pt x="4419" y="19482"/>
                      <a:pt x="4767" y="19482"/>
                    </a:cubicBezTo>
                    <a:cubicBezTo>
                      <a:pt x="5026" y="19482"/>
                      <a:pt x="5287" y="19406"/>
                      <a:pt x="5516" y="19254"/>
                    </a:cubicBezTo>
                    <a:lnTo>
                      <a:pt x="7273" y="18083"/>
                    </a:lnTo>
                    <a:cubicBezTo>
                      <a:pt x="7554" y="18220"/>
                      <a:pt x="7843" y="18341"/>
                      <a:pt x="8143" y="18445"/>
                    </a:cubicBezTo>
                    <a:lnTo>
                      <a:pt x="8557" y="20514"/>
                    </a:lnTo>
                    <a:cubicBezTo>
                      <a:pt x="8684" y="21146"/>
                      <a:pt x="9238" y="21599"/>
                      <a:pt x="9881" y="21599"/>
                    </a:cubicBezTo>
                    <a:lnTo>
                      <a:pt x="11717" y="21599"/>
                    </a:lnTo>
                    <a:cubicBezTo>
                      <a:pt x="12361" y="21599"/>
                      <a:pt x="12916" y="21146"/>
                      <a:pt x="13041" y="20514"/>
                    </a:cubicBezTo>
                    <a:lnTo>
                      <a:pt x="13456" y="18445"/>
                    </a:lnTo>
                    <a:cubicBezTo>
                      <a:pt x="13755" y="18341"/>
                      <a:pt x="14046" y="18219"/>
                      <a:pt x="14326" y="18083"/>
                    </a:cubicBezTo>
                    <a:lnTo>
                      <a:pt x="16084" y="19254"/>
                    </a:lnTo>
                    <a:cubicBezTo>
                      <a:pt x="16312" y="19406"/>
                      <a:pt x="16573" y="19482"/>
                      <a:pt x="16831" y="19482"/>
                    </a:cubicBezTo>
                    <a:cubicBezTo>
                      <a:pt x="17181" y="19482"/>
                      <a:pt x="17526" y="19346"/>
                      <a:pt x="17787" y="19086"/>
                    </a:cubicBezTo>
                    <a:lnTo>
                      <a:pt x="19085" y="17787"/>
                    </a:lnTo>
                    <a:cubicBezTo>
                      <a:pt x="19540" y="17332"/>
                      <a:pt x="19611" y="16619"/>
                      <a:pt x="19254" y="16083"/>
                    </a:cubicBezTo>
                    <a:lnTo>
                      <a:pt x="18082" y="14326"/>
                    </a:lnTo>
                    <a:cubicBezTo>
                      <a:pt x="18219" y="14045"/>
                      <a:pt x="18341" y="13755"/>
                      <a:pt x="18445" y="13456"/>
                    </a:cubicBezTo>
                    <a:lnTo>
                      <a:pt x="20513" y="13042"/>
                    </a:lnTo>
                    <a:cubicBezTo>
                      <a:pt x="21145" y="12916"/>
                      <a:pt x="21599" y="12361"/>
                      <a:pt x="21599" y="11718"/>
                    </a:cubicBezTo>
                    <a:lnTo>
                      <a:pt x="21599" y="9882"/>
                    </a:lnTo>
                    <a:cubicBezTo>
                      <a:pt x="21599" y="9238"/>
                      <a:pt x="21145" y="8684"/>
                      <a:pt x="20513" y="8558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25400" tIns="25400" rIns="25400" bIns="25400" anchor="ctr"/>
              <a:lstStyle/>
              <a:p>
                <a:pPr marL="0" marR="0" lvl="0" indent="0" algn="ctr" defTabSz="22860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5" name="AutoShape 124"/>
              <p:cNvSpPr/>
              <p:nvPr/>
            </p:nvSpPr>
            <p:spPr bwMode="auto">
              <a:xfrm>
                <a:off x="3292736" y="2245717"/>
                <a:ext cx="157173" cy="157173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20250"/>
                    </a:moveTo>
                    <a:cubicBezTo>
                      <a:pt x="5580" y="20250"/>
                      <a:pt x="1350" y="16017"/>
                      <a:pt x="1350" y="10800"/>
                    </a:cubicBezTo>
                    <a:cubicBezTo>
                      <a:pt x="1350" y="5582"/>
                      <a:pt x="5580" y="1349"/>
                      <a:pt x="10800" y="1349"/>
                    </a:cubicBezTo>
                    <a:cubicBezTo>
                      <a:pt x="16016" y="1349"/>
                      <a:pt x="20250" y="5582"/>
                      <a:pt x="20250" y="10800"/>
                    </a:cubicBezTo>
                    <a:cubicBezTo>
                      <a:pt x="20250" y="16017"/>
                      <a:pt x="16016" y="20250"/>
                      <a:pt x="10800" y="20250"/>
                    </a:cubicBezTo>
                    <a:moveTo>
                      <a:pt x="10800" y="0"/>
                    </a:moveTo>
                    <a:cubicBezTo>
                      <a:pt x="4836" y="0"/>
                      <a:pt x="0" y="4836"/>
                      <a:pt x="0" y="10800"/>
                    </a:cubicBezTo>
                    <a:cubicBezTo>
                      <a:pt x="0" y="16763"/>
                      <a:pt x="4836" y="21600"/>
                      <a:pt x="10800" y="21600"/>
                    </a:cubicBezTo>
                    <a:cubicBezTo>
                      <a:pt x="16763" y="21600"/>
                      <a:pt x="21599" y="16763"/>
                      <a:pt x="21599" y="10800"/>
                    </a:cubicBezTo>
                    <a:cubicBezTo>
                      <a:pt x="21599" y="4836"/>
                      <a:pt x="16763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25400" tIns="25400" rIns="25400" bIns="25400" anchor="ctr"/>
              <a:lstStyle/>
              <a:p>
                <a:pPr marL="0" marR="0" lvl="0" indent="0" algn="ctr" defTabSz="22860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6" name="AutoShape 125"/>
              <p:cNvSpPr/>
              <p:nvPr/>
            </p:nvSpPr>
            <p:spPr bwMode="auto">
              <a:xfrm>
                <a:off x="3325891" y="2279484"/>
                <a:ext cx="90253" cy="90253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18900"/>
                    </a:moveTo>
                    <a:cubicBezTo>
                      <a:pt x="6328" y="18900"/>
                      <a:pt x="2699" y="15271"/>
                      <a:pt x="2699" y="10800"/>
                    </a:cubicBezTo>
                    <a:cubicBezTo>
                      <a:pt x="2699" y="6329"/>
                      <a:pt x="6328" y="2700"/>
                      <a:pt x="10800" y="2700"/>
                    </a:cubicBezTo>
                    <a:cubicBezTo>
                      <a:pt x="15271" y="2700"/>
                      <a:pt x="18899" y="6329"/>
                      <a:pt x="18899" y="10800"/>
                    </a:cubicBezTo>
                    <a:cubicBezTo>
                      <a:pt x="18899" y="15271"/>
                      <a:pt x="15271" y="18900"/>
                      <a:pt x="10800" y="18900"/>
                    </a:cubicBezTo>
                    <a:moveTo>
                      <a:pt x="10800" y="0"/>
                    </a:moveTo>
                    <a:cubicBezTo>
                      <a:pt x="4830" y="0"/>
                      <a:pt x="0" y="4833"/>
                      <a:pt x="0" y="10800"/>
                    </a:cubicBezTo>
                    <a:cubicBezTo>
                      <a:pt x="0" y="16766"/>
                      <a:pt x="4830" y="21599"/>
                      <a:pt x="10800" y="21599"/>
                    </a:cubicBezTo>
                    <a:cubicBezTo>
                      <a:pt x="16764" y="21599"/>
                      <a:pt x="21600" y="16766"/>
                      <a:pt x="21600" y="10800"/>
                    </a:cubicBezTo>
                    <a:cubicBezTo>
                      <a:pt x="21600" y="4833"/>
                      <a:pt x="16764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25400" tIns="25400" rIns="25400" bIns="25400" anchor="ctr"/>
              <a:lstStyle/>
              <a:p>
                <a:pPr marL="0" marR="0" lvl="0" indent="0" algn="ctr" defTabSz="22860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67" name="组合 66"/>
            <p:cNvGrpSpPr/>
            <p:nvPr/>
          </p:nvGrpSpPr>
          <p:grpSpPr>
            <a:xfrm flipH="1">
              <a:off x="7501" y="3680"/>
              <a:ext cx="754" cy="754"/>
              <a:chOff x="2473104" y="2145028"/>
              <a:chExt cx="359165" cy="359165"/>
            </a:xfrm>
            <a:solidFill>
              <a:sysClr val="window" lastClr="FFFFFF"/>
            </a:solidFill>
          </p:grpSpPr>
          <p:sp>
            <p:nvSpPr>
              <p:cNvPr id="68" name="AutoShape 126"/>
              <p:cNvSpPr/>
              <p:nvPr/>
            </p:nvSpPr>
            <p:spPr bwMode="auto">
              <a:xfrm>
                <a:off x="2473104" y="2145028"/>
                <a:ext cx="359165" cy="359165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3499" y="14850"/>
                    </a:moveTo>
                    <a:cubicBezTo>
                      <a:pt x="9772" y="14850"/>
                      <a:pt x="6749" y="11827"/>
                      <a:pt x="6749" y="8100"/>
                    </a:cubicBezTo>
                    <a:cubicBezTo>
                      <a:pt x="6749" y="4372"/>
                      <a:pt x="9772" y="1350"/>
                      <a:pt x="13499" y="1350"/>
                    </a:cubicBezTo>
                    <a:cubicBezTo>
                      <a:pt x="17227" y="1350"/>
                      <a:pt x="20249" y="4372"/>
                      <a:pt x="20249" y="8100"/>
                    </a:cubicBezTo>
                    <a:cubicBezTo>
                      <a:pt x="20249" y="11827"/>
                      <a:pt x="17227" y="14850"/>
                      <a:pt x="13499" y="14850"/>
                    </a:cubicBezTo>
                    <a:moveTo>
                      <a:pt x="3236" y="20042"/>
                    </a:moveTo>
                    <a:cubicBezTo>
                      <a:pt x="3019" y="20266"/>
                      <a:pt x="2718" y="20408"/>
                      <a:pt x="2382" y="20408"/>
                    </a:cubicBezTo>
                    <a:cubicBezTo>
                      <a:pt x="1724" y="20408"/>
                      <a:pt x="1191" y="19875"/>
                      <a:pt x="1191" y="19218"/>
                    </a:cubicBezTo>
                    <a:cubicBezTo>
                      <a:pt x="1191" y="18881"/>
                      <a:pt x="1332" y="18580"/>
                      <a:pt x="1557" y="18363"/>
                    </a:cubicBezTo>
                    <a:lnTo>
                      <a:pt x="1551" y="18358"/>
                    </a:lnTo>
                    <a:lnTo>
                      <a:pt x="6996" y="12913"/>
                    </a:lnTo>
                    <a:cubicBezTo>
                      <a:pt x="7472" y="13555"/>
                      <a:pt x="8039" y="14122"/>
                      <a:pt x="8680" y="14599"/>
                    </a:cubicBezTo>
                    <a:cubicBezTo>
                      <a:pt x="8680" y="14599"/>
                      <a:pt x="3236" y="20042"/>
                      <a:pt x="3236" y="20042"/>
                    </a:cubicBezTo>
                    <a:close/>
                    <a:moveTo>
                      <a:pt x="13499" y="0"/>
                    </a:moveTo>
                    <a:cubicBezTo>
                      <a:pt x="9026" y="0"/>
                      <a:pt x="5399" y="3626"/>
                      <a:pt x="5399" y="8100"/>
                    </a:cubicBezTo>
                    <a:cubicBezTo>
                      <a:pt x="5399" y="9467"/>
                      <a:pt x="5742" y="10754"/>
                      <a:pt x="6341" y="11884"/>
                    </a:cubicBezTo>
                    <a:lnTo>
                      <a:pt x="709" y="17515"/>
                    </a:lnTo>
                    <a:lnTo>
                      <a:pt x="713" y="17520"/>
                    </a:lnTo>
                    <a:cubicBezTo>
                      <a:pt x="274" y="17953"/>
                      <a:pt x="0" y="18552"/>
                      <a:pt x="0" y="19218"/>
                    </a:cubicBezTo>
                    <a:cubicBezTo>
                      <a:pt x="0" y="20533"/>
                      <a:pt x="1066" y="21599"/>
                      <a:pt x="2382" y="21599"/>
                    </a:cubicBezTo>
                    <a:cubicBezTo>
                      <a:pt x="3047" y="21599"/>
                      <a:pt x="3647" y="21326"/>
                      <a:pt x="4079" y="20885"/>
                    </a:cubicBezTo>
                    <a:lnTo>
                      <a:pt x="4078" y="20884"/>
                    </a:lnTo>
                    <a:lnTo>
                      <a:pt x="9708" y="15255"/>
                    </a:lnTo>
                    <a:cubicBezTo>
                      <a:pt x="10839" y="15856"/>
                      <a:pt x="12128" y="16200"/>
                      <a:pt x="13499" y="16200"/>
                    </a:cubicBezTo>
                    <a:cubicBezTo>
                      <a:pt x="17973" y="16200"/>
                      <a:pt x="21600" y="12573"/>
                      <a:pt x="21600" y="8100"/>
                    </a:cubicBezTo>
                    <a:cubicBezTo>
                      <a:pt x="21600" y="3626"/>
                      <a:pt x="17973" y="0"/>
                      <a:pt x="13499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25400" tIns="25400" rIns="25400" bIns="25400" anchor="ctr"/>
              <a:lstStyle/>
              <a:p>
                <a:pPr marL="0" marR="0" lvl="0" indent="0" algn="ctr" defTabSz="22860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9" name="AutoShape 127"/>
              <p:cNvSpPr/>
              <p:nvPr/>
            </p:nvSpPr>
            <p:spPr bwMode="auto">
              <a:xfrm>
                <a:off x="2618611" y="2200897"/>
                <a:ext cx="84727" cy="8411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160" y="0"/>
                    </a:moveTo>
                    <a:cubicBezTo>
                      <a:pt x="9025" y="0"/>
                      <a:pt x="0" y="9025"/>
                      <a:pt x="0" y="20160"/>
                    </a:cubicBezTo>
                    <a:cubicBezTo>
                      <a:pt x="0" y="20954"/>
                      <a:pt x="644" y="21600"/>
                      <a:pt x="1440" y="21600"/>
                    </a:cubicBezTo>
                    <a:cubicBezTo>
                      <a:pt x="2235" y="21600"/>
                      <a:pt x="2880" y="20954"/>
                      <a:pt x="2880" y="20160"/>
                    </a:cubicBezTo>
                    <a:cubicBezTo>
                      <a:pt x="2880" y="10618"/>
                      <a:pt x="10617" y="2880"/>
                      <a:pt x="20160" y="2880"/>
                    </a:cubicBezTo>
                    <a:cubicBezTo>
                      <a:pt x="20955" y="2880"/>
                      <a:pt x="21599" y="2234"/>
                      <a:pt x="21599" y="1440"/>
                    </a:cubicBezTo>
                    <a:cubicBezTo>
                      <a:pt x="21599" y="645"/>
                      <a:pt x="20955" y="0"/>
                      <a:pt x="20160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25400" tIns="25400" rIns="25400" bIns="25400" anchor="ctr"/>
              <a:lstStyle/>
              <a:p>
                <a:pPr marL="0" marR="0" lvl="0" indent="0" algn="ctr" defTabSz="22860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47B6AE"/>
          </a:fgClr>
          <a:bgClr>
            <a:srgbClr val="B1DDD8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30225" y="360044"/>
            <a:ext cx="7711440" cy="662554"/>
          </a:xfrm>
          <a:prstGeom prst="rect">
            <a:avLst/>
          </a:prstGeom>
          <a:noFill/>
          <a:ln w="9525">
            <a:noFill/>
          </a:ln>
        </p:spPr>
        <p:txBody>
          <a:bodyPr wrap="square" rtlCol="0" anchor="t">
            <a:spAutoFit/>
          </a:bodyPr>
          <a:lstStyle/>
          <a:p>
            <a:pPr lvl="0" algn="l">
              <a:lnSpc>
                <a:spcPct val="150000"/>
              </a:lnSpc>
              <a:buClrTx/>
              <a:buSzTx/>
              <a:buFontTx/>
            </a:pPr>
            <a:r>
              <a:rPr lang="zh-CN" altLang="zh-CN" sz="2800" b="1" dirty="0">
                <a:solidFill>
                  <a:srgbClr val="ED7D31"/>
                </a:solidFill>
                <a:cs typeface="+mn-ea"/>
                <a:sym typeface="+mn-lt"/>
              </a:rPr>
              <a:t>避灾防灾知识</a:t>
            </a:r>
            <a:endParaRPr lang="zh-CN" altLang="zh-CN" sz="2800" b="1" dirty="0">
              <a:solidFill>
                <a:srgbClr val="ED7D31"/>
              </a:solidFill>
              <a:cs typeface="+mn-ea"/>
              <a:sym typeface="+mn-lt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946785" y="2117725"/>
            <a:ext cx="2563495" cy="2980055"/>
            <a:chOff x="1791" y="2736"/>
            <a:chExt cx="4037" cy="4693"/>
          </a:xfrm>
        </p:grpSpPr>
        <p:sp>
          <p:nvSpPr>
            <p:cNvPr id="5" name="文本框 4"/>
            <p:cNvSpPr txBox="1"/>
            <p:nvPr/>
          </p:nvSpPr>
          <p:spPr>
            <a:xfrm>
              <a:off x="2576" y="3199"/>
              <a:ext cx="3251" cy="407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fontAlgn="auto">
                <a:lnSpc>
                  <a:spcPct val="150000"/>
                </a:lnSpc>
              </a:pPr>
              <a:r>
                <a:rPr dirty="0">
                  <a:cs typeface="+mn-ea"/>
                  <a:sym typeface="+mn-lt"/>
                </a:rPr>
                <a:t>用电器，需谨记，</a:t>
              </a:r>
              <a:endParaRPr dirty="0">
                <a:cs typeface="+mn-ea"/>
                <a:sym typeface="+mn-lt"/>
              </a:endParaRPr>
            </a:p>
            <a:p>
              <a:pPr fontAlgn="auto">
                <a:lnSpc>
                  <a:spcPct val="150000"/>
                </a:lnSpc>
              </a:pPr>
              <a:r>
                <a:rPr dirty="0">
                  <a:cs typeface="+mn-ea"/>
                  <a:sym typeface="+mn-lt"/>
                </a:rPr>
                <a:t>湿手去摸使不得,</a:t>
              </a:r>
              <a:endParaRPr dirty="0">
                <a:cs typeface="+mn-ea"/>
                <a:sym typeface="+mn-lt"/>
              </a:endParaRPr>
            </a:p>
            <a:p>
              <a:pPr fontAlgn="auto">
                <a:lnSpc>
                  <a:spcPct val="150000"/>
                </a:lnSpc>
              </a:pPr>
              <a:r>
                <a:rPr dirty="0">
                  <a:cs typeface="+mn-ea"/>
                  <a:sym typeface="+mn-lt"/>
                </a:rPr>
                <a:t>电源插头不能摸,</a:t>
              </a:r>
              <a:endParaRPr dirty="0">
                <a:cs typeface="+mn-ea"/>
                <a:sym typeface="+mn-lt"/>
              </a:endParaRPr>
            </a:p>
            <a:p>
              <a:pPr fontAlgn="auto">
                <a:lnSpc>
                  <a:spcPct val="150000"/>
                </a:lnSpc>
              </a:pPr>
              <a:r>
                <a:rPr dirty="0">
                  <a:cs typeface="+mn-ea"/>
                  <a:sym typeface="+mn-lt"/>
                </a:rPr>
                <a:t>电线落地还西界，</a:t>
              </a:r>
              <a:endParaRPr dirty="0">
                <a:cs typeface="+mn-ea"/>
                <a:sym typeface="+mn-lt"/>
              </a:endParaRPr>
            </a:p>
            <a:p>
              <a:pPr fontAlgn="auto">
                <a:lnSpc>
                  <a:spcPct val="150000"/>
                </a:lnSpc>
              </a:pPr>
              <a:r>
                <a:rPr dirty="0">
                  <a:cs typeface="+mn-ea"/>
                  <a:sym typeface="+mn-lt"/>
                </a:rPr>
                <a:t>电器若是着了火,</a:t>
              </a:r>
              <a:endParaRPr dirty="0">
                <a:cs typeface="+mn-ea"/>
                <a:sym typeface="+mn-lt"/>
              </a:endParaRPr>
            </a:p>
            <a:p>
              <a:pPr fontAlgn="auto">
                <a:lnSpc>
                  <a:spcPct val="150000"/>
                </a:lnSpc>
              </a:pPr>
              <a:r>
                <a:rPr dirty="0">
                  <a:cs typeface="+mn-ea"/>
                  <a:sym typeface="+mn-lt"/>
                </a:rPr>
                <a:t>千万不要用水泼。</a:t>
              </a:r>
              <a:endParaRPr dirty="0">
                <a:cs typeface="+mn-ea"/>
                <a:sym typeface="+mn-lt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2131" y="3102"/>
              <a:ext cx="3697" cy="4327"/>
            </a:xfrm>
            <a:prstGeom prst="rect">
              <a:avLst/>
            </a:prstGeom>
            <a:noFill/>
            <a:ln w="12700" cmpd="sng">
              <a:solidFill>
                <a:srgbClr val="ED7D3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1791" y="2736"/>
              <a:ext cx="1674" cy="568"/>
            </a:xfrm>
            <a:prstGeom prst="roundRect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wrap="square" lIns="0" tIns="0" rIns="0" bIns="0" anchor="ctr" anchorCtr="0">
              <a:spAutoFit/>
            </a:bodyPr>
            <a:lstStyle/>
            <a:p>
              <a:pPr lvl="0" algn="ctr">
                <a:lnSpc>
                  <a:spcPct val="150000"/>
                </a:lnSpc>
                <a:buClrTx/>
                <a:buSzTx/>
                <a:buFontTx/>
              </a:pPr>
              <a:r>
                <a:rPr lang="zh-CN" altLang="zh-CN" sz="1600" dirty="0">
                  <a:solidFill>
                    <a:schemeClr val="bg1"/>
                  </a:solidFill>
                  <a:cs typeface="+mn-ea"/>
                  <a:sym typeface="+mn-lt"/>
                </a:rPr>
                <a:t>十三、用电</a:t>
              </a:r>
              <a:endParaRPr lang="zh-CN" altLang="zh-CN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3955415" y="2117725"/>
            <a:ext cx="2562860" cy="3295015"/>
            <a:chOff x="1791" y="2736"/>
            <a:chExt cx="4036" cy="5189"/>
          </a:xfrm>
        </p:grpSpPr>
        <p:sp>
          <p:nvSpPr>
            <p:cNvPr id="7" name="文本框 6"/>
            <p:cNvSpPr txBox="1"/>
            <p:nvPr/>
          </p:nvSpPr>
          <p:spPr>
            <a:xfrm>
              <a:off x="2576" y="3199"/>
              <a:ext cx="3123" cy="472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fontAlgn="auto">
                <a:lnSpc>
                  <a:spcPct val="150000"/>
                </a:lnSpc>
              </a:pPr>
              <a:r>
                <a:rPr dirty="0">
                  <a:cs typeface="+mn-ea"/>
                  <a:sym typeface="+mn-lt"/>
                </a:rPr>
                <a:t>互联网,资源多,</a:t>
              </a:r>
              <a:endParaRPr dirty="0">
                <a:cs typeface="+mn-ea"/>
                <a:sym typeface="+mn-lt"/>
              </a:endParaRPr>
            </a:p>
            <a:p>
              <a:pPr fontAlgn="auto">
                <a:lnSpc>
                  <a:spcPct val="150000"/>
                </a:lnSpc>
              </a:pPr>
              <a:r>
                <a:rPr dirty="0">
                  <a:cs typeface="+mn-ea"/>
                  <a:sym typeface="+mn-lt"/>
                </a:rPr>
                <a:t>有用信息可浏览,</a:t>
              </a:r>
              <a:endParaRPr dirty="0">
                <a:cs typeface="+mn-ea"/>
                <a:sym typeface="+mn-lt"/>
              </a:endParaRPr>
            </a:p>
            <a:p>
              <a:pPr fontAlgn="auto">
                <a:lnSpc>
                  <a:spcPct val="150000"/>
                </a:lnSpc>
              </a:pPr>
              <a:r>
                <a:rPr dirty="0">
                  <a:cs typeface="+mn-ea"/>
                  <a:sym typeface="+mn-lt"/>
                </a:rPr>
                <a:t>有害信息需远离,</a:t>
              </a:r>
              <a:endParaRPr dirty="0">
                <a:cs typeface="+mn-ea"/>
                <a:sym typeface="+mn-lt"/>
              </a:endParaRPr>
            </a:p>
            <a:p>
              <a:pPr fontAlgn="auto">
                <a:lnSpc>
                  <a:spcPct val="150000"/>
                </a:lnSpc>
              </a:pPr>
              <a:r>
                <a:rPr dirty="0">
                  <a:cs typeface="+mn-ea"/>
                  <a:sym typeface="+mn-lt"/>
                </a:rPr>
                <a:t>网络游戏别入迷,</a:t>
              </a:r>
              <a:endParaRPr dirty="0">
                <a:cs typeface="+mn-ea"/>
                <a:sym typeface="+mn-lt"/>
              </a:endParaRPr>
            </a:p>
            <a:p>
              <a:pPr fontAlgn="auto">
                <a:lnSpc>
                  <a:spcPct val="150000"/>
                </a:lnSpc>
              </a:pPr>
              <a:r>
                <a:rPr dirty="0">
                  <a:cs typeface="+mn-ea"/>
                  <a:sym typeface="+mn-lt"/>
                </a:rPr>
                <a:t>结交网友要谨慎,</a:t>
              </a:r>
              <a:endParaRPr dirty="0">
                <a:cs typeface="+mn-ea"/>
                <a:sym typeface="+mn-lt"/>
              </a:endParaRPr>
            </a:p>
            <a:p>
              <a:pPr fontAlgn="auto">
                <a:lnSpc>
                  <a:spcPct val="150000"/>
                </a:lnSpc>
              </a:pPr>
              <a:r>
                <a:rPr dirty="0">
                  <a:cs typeface="+mn-ea"/>
                  <a:sym typeface="+mn-lt"/>
                </a:rPr>
                <a:t>上网时间要控制。</a:t>
              </a:r>
              <a:endParaRPr dirty="0">
                <a:cs typeface="+mn-ea"/>
                <a:sym typeface="+mn-lt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2131" y="3102"/>
              <a:ext cx="3696" cy="4327"/>
            </a:xfrm>
            <a:prstGeom prst="rect">
              <a:avLst/>
            </a:prstGeom>
            <a:noFill/>
            <a:ln w="12700" cmpd="sng">
              <a:solidFill>
                <a:srgbClr val="ED7D3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791" y="2736"/>
              <a:ext cx="1674" cy="568"/>
            </a:xfrm>
            <a:prstGeom prst="roundRect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wrap="square" lIns="0" tIns="0" rIns="0" bIns="0" anchor="ctr" anchorCtr="0">
              <a:spAutoFit/>
            </a:bodyPr>
            <a:lstStyle/>
            <a:p>
              <a:pPr lvl="0" algn="ctr">
                <a:lnSpc>
                  <a:spcPct val="150000"/>
                </a:lnSpc>
                <a:buClrTx/>
                <a:buSzTx/>
                <a:buFontTx/>
              </a:pPr>
              <a:r>
                <a:rPr lang="zh-CN" altLang="zh-CN" sz="1600" dirty="0">
                  <a:solidFill>
                    <a:schemeClr val="bg1"/>
                  </a:solidFill>
                  <a:cs typeface="+mn-ea"/>
                  <a:sym typeface="+mn-lt"/>
                </a:rPr>
                <a:t>十四、上网</a:t>
              </a:r>
              <a:endParaRPr lang="zh-CN" altLang="zh-CN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pic>
        <p:nvPicPr>
          <p:cNvPr id="9" name="图片 8" descr="51miz-E997993-356CA72F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6964045" y="1732915"/>
            <a:ext cx="3696335" cy="36963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47B6AE"/>
          </a:fgClr>
          <a:bgClr>
            <a:srgbClr val="B1DDD8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/>
          <p:cNvGrpSpPr/>
          <p:nvPr/>
        </p:nvGrpSpPr>
        <p:grpSpPr>
          <a:xfrm>
            <a:off x="610870" y="438150"/>
            <a:ext cx="11155045" cy="5755005"/>
            <a:chOff x="962" y="690"/>
            <a:chExt cx="17567" cy="9063"/>
          </a:xfrm>
        </p:grpSpPr>
        <p:grpSp>
          <p:nvGrpSpPr>
            <p:cNvPr id="2" name="组合 1"/>
            <p:cNvGrpSpPr/>
            <p:nvPr/>
          </p:nvGrpSpPr>
          <p:grpSpPr>
            <a:xfrm>
              <a:off x="1028" y="1045"/>
              <a:ext cx="17348" cy="8708"/>
              <a:chOff x="916" y="865"/>
              <a:chExt cx="17348" cy="8708"/>
            </a:xfrm>
          </p:grpSpPr>
          <p:sp>
            <p:nvSpPr>
              <p:cNvPr id="3" name="矩形 2"/>
              <p:cNvSpPr/>
              <p:nvPr/>
            </p:nvSpPr>
            <p:spPr>
              <a:xfrm>
                <a:off x="916" y="865"/>
                <a:ext cx="17349" cy="8709"/>
              </a:xfrm>
              <a:prstGeom prst="rect">
                <a:avLst/>
              </a:prstGeom>
              <a:solidFill>
                <a:srgbClr val="47B6A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" name="矩形 8"/>
              <p:cNvSpPr/>
              <p:nvPr/>
            </p:nvSpPr>
            <p:spPr>
              <a:xfrm>
                <a:off x="1298" y="1273"/>
                <a:ext cx="16585" cy="789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pic>
          <p:nvPicPr>
            <p:cNvPr id="22" name="图片 21" descr="51miz-E236610-0FF899A6(1)"/>
            <p:cNvPicPr>
              <a:picLocks noChangeAspect="1"/>
            </p:cNvPicPr>
            <p:nvPr/>
          </p:nvPicPr>
          <p:blipFill>
            <a:blip r:embed="rId1" cstate="screen"/>
            <a:stretch>
              <a:fillRect/>
            </a:stretch>
          </p:blipFill>
          <p:spPr>
            <a:xfrm>
              <a:off x="17089" y="690"/>
              <a:ext cx="1441" cy="1672"/>
            </a:xfrm>
            <a:prstGeom prst="rect">
              <a:avLst/>
            </a:prstGeom>
          </p:spPr>
        </p:pic>
        <p:pic>
          <p:nvPicPr>
            <p:cNvPr id="24" name="图片 23" descr="51miz-E1179119-0D5CAD3C"/>
            <p:cNvPicPr>
              <a:picLocks noChangeAspect="1"/>
            </p:cNvPicPr>
            <p:nvPr/>
          </p:nvPicPr>
          <p:blipFill>
            <a:blip r:embed="rId2" cstate="screen"/>
            <a:stretch>
              <a:fillRect/>
            </a:stretch>
          </p:blipFill>
          <p:spPr>
            <a:xfrm>
              <a:off x="962" y="1952"/>
              <a:ext cx="1515" cy="1152"/>
            </a:xfrm>
            <a:prstGeom prst="rect">
              <a:avLst/>
            </a:prstGeom>
          </p:spPr>
        </p:pic>
        <p:pic>
          <p:nvPicPr>
            <p:cNvPr id="25" name="图片 24" descr="51miz-E891594-4D4685AA"/>
            <p:cNvPicPr>
              <a:picLocks noChangeAspect="1"/>
            </p:cNvPicPr>
            <p:nvPr/>
          </p:nvPicPr>
          <p:blipFill>
            <a:blip r:embed="rId3" cstate="screen"/>
            <a:stretch>
              <a:fillRect/>
            </a:stretch>
          </p:blipFill>
          <p:spPr>
            <a:xfrm>
              <a:off x="5608" y="690"/>
              <a:ext cx="1569" cy="1407"/>
            </a:xfrm>
            <a:prstGeom prst="rect">
              <a:avLst/>
            </a:prstGeom>
          </p:spPr>
        </p:pic>
      </p:grpSp>
      <p:pic>
        <p:nvPicPr>
          <p:cNvPr id="8" name="图片 7" descr="组 1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733155" y="4628515"/>
            <a:ext cx="3134995" cy="2229485"/>
          </a:xfrm>
          <a:prstGeom prst="rect">
            <a:avLst/>
          </a:prstGeom>
        </p:spPr>
      </p:pic>
      <p:grpSp>
        <p:nvGrpSpPr>
          <p:cNvPr id="7" name="组合 6"/>
          <p:cNvGrpSpPr/>
          <p:nvPr/>
        </p:nvGrpSpPr>
        <p:grpSpPr>
          <a:xfrm>
            <a:off x="2240280" y="1796415"/>
            <a:ext cx="8105775" cy="2692400"/>
            <a:chOff x="3588" y="1620"/>
            <a:chExt cx="12765" cy="4240"/>
          </a:xfrm>
        </p:grpSpPr>
        <p:sp>
          <p:nvSpPr>
            <p:cNvPr id="4" name="文本框 3"/>
            <p:cNvSpPr txBox="1"/>
            <p:nvPr/>
          </p:nvSpPr>
          <p:spPr>
            <a:xfrm>
              <a:off x="3588" y="2980"/>
              <a:ext cx="12765" cy="2276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lvl="0" algn="dist">
                <a:buClrTx/>
                <a:buSzTx/>
                <a:buFontTx/>
              </a:pPr>
              <a:r>
                <a:rPr lang="zh-CN" altLang="en-US" sz="8800" b="1" dirty="0">
                  <a:ln>
                    <a:solidFill>
                      <a:schemeClr val="bg1"/>
                    </a:solidFill>
                  </a:ln>
                  <a:solidFill>
                    <a:srgbClr val="00758A"/>
                  </a:solidFill>
                  <a:effectLst>
                    <a:outerShdw blurRad="50800" dist="38100" dir="2700000" algn="tl" rotWithShape="0">
                      <a:schemeClr val="bg1">
                        <a:lumMod val="75000"/>
                        <a:alpha val="40000"/>
                      </a:schemeClr>
                    </a:outerShdw>
                  </a:effectLst>
                  <a:cs typeface="+mn-ea"/>
                  <a:sym typeface="+mn-lt"/>
                </a:rPr>
                <a:t>小学生急救常识</a:t>
              </a:r>
              <a:endParaRPr lang="zh-CN" altLang="en-US" sz="8800" b="1" dirty="0">
                <a:ln>
                  <a:solidFill>
                    <a:schemeClr val="bg1"/>
                  </a:solidFill>
                </a:ln>
                <a:solidFill>
                  <a:srgbClr val="00758A"/>
                </a:solidFill>
                <a:effectLst>
                  <a:outerShdw blurRad="50800" dist="38100" dir="2700000" algn="tl" rotWithShape="0">
                    <a:schemeClr val="bg1">
                      <a:lumMod val="75000"/>
                      <a:alpha val="40000"/>
                    </a:schemeClr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6629" y="1620"/>
              <a:ext cx="6061" cy="1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4000">
                  <a:solidFill>
                    <a:srgbClr val="ED7D31"/>
                  </a:solidFill>
                  <a:cs typeface="+mn-ea"/>
                  <a:sym typeface="+mn-lt"/>
                </a:rPr>
                <a:t>PAST.03</a:t>
              </a:r>
              <a:endParaRPr lang="en-US" altLang="zh-CN" sz="4000">
                <a:solidFill>
                  <a:srgbClr val="ED7D31"/>
                </a:solidFill>
                <a:cs typeface="+mn-ea"/>
                <a:sym typeface="+mn-lt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987" y="5280"/>
              <a:ext cx="11607" cy="58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Elementary school students' first aid knowledge</a:t>
              </a:r>
              <a:endPara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-146050" y="4222115"/>
            <a:ext cx="3532505" cy="2788285"/>
            <a:chOff x="-510" y="6129"/>
            <a:chExt cx="5563" cy="4391"/>
          </a:xfrm>
        </p:grpSpPr>
        <p:pic>
          <p:nvPicPr>
            <p:cNvPr id="15" name="图片 14" descr="51miz-E1123825-EF2165C1"/>
            <p:cNvPicPr>
              <a:picLocks noChangeAspect="1"/>
            </p:cNvPicPr>
            <p:nvPr/>
          </p:nvPicPr>
          <p:blipFill>
            <a:blip r:embed="rId5" cstate="screen"/>
            <a:stretch>
              <a:fillRect/>
            </a:stretch>
          </p:blipFill>
          <p:spPr>
            <a:xfrm>
              <a:off x="1677" y="7144"/>
              <a:ext cx="3376" cy="3376"/>
            </a:xfrm>
            <a:prstGeom prst="rect">
              <a:avLst/>
            </a:prstGeom>
          </p:spPr>
        </p:pic>
        <p:pic>
          <p:nvPicPr>
            <p:cNvPr id="21" name="图片 20" descr="51miz-E1141151-42C86970"/>
            <p:cNvPicPr>
              <a:picLocks noChangeAspect="1"/>
            </p:cNvPicPr>
            <p:nvPr/>
          </p:nvPicPr>
          <p:blipFill>
            <a:blip r:embed="rId6" cstate="screen"/>
            <a:stretch>
              <a:fillRect/>
            </a:stretch>
          </p:blipFill>
          <p:spPr>
            <a:xfrm flipH="1">
              <a:off x="-510" y="6129"/>
              <a:ext cx="3931" cy="3931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47B6AE"/>
          </a:fgClr>
          <a:bgClr>
            <a:srgbClr val="B1DDD8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531495" y="348425"/>
            <a:ext cx="6096000" cy="662554"/>
          </a:xfrm>
          <a:prstGeom prst="rect">
            <a:avLst/>
          </a:prstGeom>
          <a:noFill/>
          <a:ln w="9525">
            <a:noFill/>
          </a:ln>
        </p:spPr>
        <p:txBody>
          <a:bodyPr wrap="square" rtlCol="0" anchor="t">
            <a:spAutoFit/>
          </a:bodyPr>
          <a:lstStyle/>
          <a:p>
            <a:pPr lvl="0" algn="l">
              <a:lnSpc>
                <a:spcPct val="150000"/>
              </a:lnSpc>
              <a:buClrTx/>
              <a:buSzTx/>
              <a:buFontTx/>
            </a:pPr>
            <a:r>
              <a:rPr lang="zh-CN" altLang="zh-CN" sz="2800" b="1" dirty="0">
                <a:solidFill>
                  <a:srgbClr val="ED7D31"/>
                </a:solidFill>
                <a:cs typeface="+mn-ea"/>
                <a:sym typeface="+mn-lt"/>
              </a:rPr>
              <a:t>1、异物入眼</a:t>
            </a:r>
            <a:endParaRPr lang="zh-CN" altLang="zh-CN" sz="2800" b="1" dirty="0">
              <a:solidFill>
                <a:srgbClr val="ED7D31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271270" y="1442085"/>
            <a:ext cx="9829165" cy="4181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lnSpc>
                <a:spcPct val="150000"/>
              </a:lnSpc>
            </a:pPr>
            <a:r>
              <a:rPr lang="zh-CN" altLang="en-US" sz="1600" dirty="0">
                <a:effectLst/>
                <a:cs typeface="+mn-ea"/>
                <a:sym typeface="+mn-lt"/>
              </a:rPr>
              <a:t>任何细小的物体或液体，哪怕是一粒沙子或是一滴洗涤剂进入眼中，都会引起眼部疼痛</a:t>
            </a:r>
            <a:r>
              <a:rPr lang="en-US" altLang="zh-CN" sz="1600" dirty="0">
                <a:effectLst/>
                <a:cs typeface="+mn-ea"/>
                <a:sym typeface="+mn-lt"/>
              </a:rPr>
              <a:t>,</a:t>
            </a:r>
            <a:r>
              <a:rPr lang="zh-CN" altLang="en-US" sz="1600" dirty="0">
                <a:effectLst/>
                <a:cs typeface="+mn-ea"/>
                <a:sym typeface="+mn-lt"/>
              </a:rPr>
              <a:t>甚至损伤眼角膜。</a:t>
            </a:r>
            <a:endParaRPr lang="zh-CN" altLang="en-US" sz="1600" dirty="0">
              <a:effectLst/>
              <a:cs typeface="+mn-ea"/>
              <a:sym typeface="+mn-lt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1118235" y="1943100"/>
            <a:ext cx="9173210" cy="1978025"/>
            <a:chOff x="1827" y="3696"/>
            <a:chExt cx="14446" cy="3115"/>
          </a:xfrm>
        </p:grpSpPr>
        <p:sp>
          <p:nvSpPr>
            <p:cNvPr id="15" name="文本框 14" descr="7b0a20202020227461726765744964223a202270726f636573734f6e6c696e6554657874426f78220a7d0a"/>
            <p:cNvSpPr txBox="1"/>
            <p:nvPr/>
          </p:nvSpPr>
          <p:spPr>
            <a:xfrm>
              <a:off x="2381" y="5434"/>
              <a:ext cx="13892" cy="13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indent="0" fontAlgn="auto">
                <a:lnSpc>
                  <a:spcPct val="150000"/>
                </a:lnSpc>
                <a:buNone/>
              </a:pPr>
              <a:r>
                <a:rPr lang="zh-CN" altLang="en-US" dirty="0">
                  <a:cs typeface="+mn-ea"/>
                  <a:sym typeface="+mn-lt"/>
                </a:rPr>
                <a:t>首先是用力且频繁地眨眼，用泪水将异物冲刷出去。如果不奏效，就将眼皮捏起，然后在水龙头下冲洗眼睛。注意一定要将隐形眼镜摘掉。</a:t>
              </a:r>
              <a:endParaRPr lang="zh-CN" altLang="en-US" dirty="0">
                <a:cs typeface="+mn-ea"/>
                <a:sym typeface="+mn-lt"/>
              </a:endParaRPr>
            </a:p>
          </p:txBody>
        </p:sp>
        <p:grpSp>
          <p:nvGrpSpPr>
            <p:cNvPr id="4" name="组合 3"/>
            <p:cNvGrpSpPr/>
            <p:nvPr/>
          </p:nvGrpSpPr>
          <p:grpSpPr>
            <a:xfrm>
              <a:off x="1827" y="3696"/>
              <a:ext cx="3013" cy="1500"/>
              <a:chOff x="1827" y="3696"/>
              <a:chExt cx="3013" cy="1500"/>
            </a:xfrm>
          </p:grpSpPr>
          <p:sp>
            <p:nvSpPr>
              <p:cNvPr id="2" name="文本框 1"/>
              <p:cNvSpPr txBox="1"/>
              <p:nvPr/>
            </p:nvSpPr>
            <p:spPr>
              <a:xfrm>
                <a:off x="2466" y="4360"/>
                <a:ext cx="2375" cy="643"/>
              </a:xfrm>
              <a:prstGeom prst="roundRect">
                <a:avLst/>
              </a:prstGeom>
              <a:solidFill>
                <a:schemeClr val="accent2"/>
              </a:solidFill>
            </p:spPr>
            <p:txBody>
              <a:bodyPr wrap="square" rtlCol="0" anchor="t">
                <a:spAutoFit/>
              </a:bodyPr>
              <a:lstStyle/>
              <a:p>
                <a:pPr algn="r"/>
                <a:r>
                  <a:rPr lang="zh-CN" altLang="en-US" b="1" dirty="0">
                    <a:solidFill>
                      <a:schemeClr val="bg1"/>
                    </a:solidFill>
                    <a:effectLst/>
                    <a:cs typeface="+mn-ea"/>
                    <a:sym typeface="+mn-lt"/>
                  </a:rPr>
                  <a:t>急救办法</a:t>
                </a:r>
                <a:r>
                  <a:rPr lang="en-US" altLang="zh-CN" b="1" dirty="0">
                    <a:solidFill>
                      <a:schemeClr val="bg1"/>
                    </a:solidFill>
                    <a:effectLst/>
                    <a:cs typeface="+mn-ea"/>
                    <a:sym typeface="+mn-lt"/>
                  </a:rPr>
                  <a:t>:</a:t>
                </a:r>
                <a:endParaRPr lang="en-US" altLang="zh-CN" b="1" dirty="0">
                  <a:solidFill>
                    <a:schemeClr val="bg1"/>
                  </a:solidFill>
                  <a:effectLst/>
                  <a:cs typeface="+mn-ea"/>
                  <a:sym typeface="+mn-lt"/>
                </a:endParaRPr>
              </a:p>
            </p:txBody>
          </p:sp>
          <p:pic>
            <p:nvPicPr>
              <p:cNvPr id="3" name="图片 2" descr="51miz-E1016692-81D727AB"/>
              <p:cNvPicPr>
                <a:picLocks noChangeAspect="1"/>
              </p:cNvPicPr>
              <p:nvPr/>
            </p:nvPicPr>
            <p:blipFill>
              <a:blip r:embed="rId1" cstate="screen"/>
              <a:stretch>
                <a:fillRect/>
              </a:stretch>
            </p:blipFill>
            <p:spPr>
              <a:xfrm>
                <a:off x="1827" y="3696"/>
                <a:ext cx="1501" cy="1501"/>
              </a:xfrm>
              <a:prstGeom prst="rect">
                <a:avLst/>
              </a:prstGeom>
            </p:spPr>
          </p:pic>
        </p:grpSp>
      </p:grpSp>
      <p:sp>
        <p:nvSpPr>
          <p:cNvPr id="53" name="椭圆 52"/>
          <p:cNvSpPr/>
          <p:nvPr/>
        </p:nvSpPr>
        <p:spPr>
          <a:xfrm>
            <a:off x="1118235" y="4766945"/>
            <a:ext cx="441325" cy="441325"/>
          </a:xfrm>
          <a:prstGeom prst="ellipse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4" name="椭圆 53"/>
          <p:cNvSpPr/>
          <p:nvPr/>
        </p:nvSpPr>
        <p:spPr>
          <a:xfrm>
            <a:off x="5537835" y="4833620"/>
            <a:ext cx="441325" cy="441325"/>
          </a:xfrm>
          <a:prstGeom prst="ellipse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1684655" y="4686300"/>
            <a:ext cx="3561080" cy="818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lnSpc>
                <a:spcPct val="150000"/>
              </a:lnSpc>
              <a:defRPr/>
            </a:pPr>
            <a:r>
              <a:rPr lang="en-US" altLang="zh-CN" sz="1050" kern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不能揉眼睛，无论多么细小的异物都会划伤眼角膜并导致感染。如果异物进入眼部较深的位置，那么务必立即就医，请医生来处理。</a:t>
            </a:r>
            <a:endParaRPr lang="en-US" altLang="zh-CN" sz="1050" kern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6104255" y="4766945"/>
            <a:ext cx="3749040" cy="1060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lnSpc>
                <a:spcPct val="150000"/>
              </a:lnSpc>
              <a:defRPr/>
            </a:pPr>
            <a:r>
              <a:rPr lang="en-US" altLang="zh-CN" sz="1050" kern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如果是腐蚀性液体溅入眼中，必须马上去医院进行诊治;倘若经过自我处理后眼部仍旧不适，出现灼烧、水肿或是视力模糊的情况，也需要请医生借助专业仪器来治疗，切不可鲁莽行事。</a:t>
            </a:r>
            <a:endParaRPr lang="en-US" altLang="zh-CN" sz="1050" kern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57" name="组合 56"/>
          <p:cNvGrpSpPr/>
          <p:nvPr/>
        </p:nvGrpSpPr>
        <p:grpSpPr>
          <a:xfrm>
            <a:off x="5643245" y="4911090"/>
            <a:ext cx="196215" cy="285750"/>
            <a:chOff x="2528974" y="2863357"/>
            <a:chExt cx="246811" cy="359779"/>
          </a:xfrm>
          <a:solidFill>
            <a:schemeClr val="bg1"/>
          </a:solidFill>
        </p:grpSpPr>
        <p:sp>
          <p:nvSpPr>
            <p:cNvPr id="58" name="AutoShape 113"/>
            <p:cNvSpPr/>
            <p:nvPr/>
          </p:nvSpPr>
          <p:spPr bwMode="auto">
            <a:xfrm>
              <a:off x="2528974" y="2863357"/>
              <a:ext cx="246811" cy="35977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5386" y="14175"/>
                  </a:moveTo>
                  <a:lnTo>
                    <a:pt x="6223" y="14175"/>
                  </a:lnTo>
                  <a:cubicBezTo>
                    <a:pt x="5734" y="13446"/>
                    <a:pt x="5147" y="12716"/>
                    <a:pt x="4568" y="12003"/>
                  </a:cubicBezTo>
                  <a:cubicBezTo>
                    <a:pt x="3287" y="10427"/>
                    <a:pt x="1963" y="8797"/>
                    <a:pt x="1963" y="7425"/>
                  </a:cubicBezTo>
                  <a:cubicBezTo>
                    <a:pt x="1963" y="4075"/>
                    <a:pt x="5927" y="1350"/>
                    <a:pt x="10800" y="1350"/>
                  </a:cubicBezTo>
                  <a:cubicBezTo>
                    <a:pt x="15672" y="1350"/>
                    <a:pt x="19636" y="4075"/>
                    <a:pt x="19636" y="7425"/>
                  </a:cubicBezTo>
                  <a:cubicBezTo>
                    <a:pt x="19636" y="8787"/>
                    <a:pt x="18312" y="10425"/>
                    <a:pt x="17029" y="12011"/>
                  </a:cubicBezTo>
                  <a:cubicBezTo>
                    <a:pt x="16455" y="12723"/>
                    <a:pt x="15873" y="13449"/>
                    <a:pt x="15386" y="14175"/>
                  </a:cubicBezTo>
                  <a:moveTo>
                    <a:pt x="10800" y="20249"/>
                  </a:moveTo>
                  <a:cubicBezTo>
                    <a:pt x="9805" y="20249"/>
                    <a:pt x="9347" y="20171"/>
                    <a:pt x="8839" y="19406"/>
                  </a:cubicBezTo>
                  <a:lnTo>
                    <a:pt x="13000" y="19048"/>
                  </a:lnTo>
                  <a:cubicBezTo>
                    <a:pt x="12398" y="20164"/>
                    <a:pt x="11959" y="20249"/>
                    <a:pt x="10800" y="20249"/>
                  </a:cubicBezTo>
                  <a:moveTo>
                    <a:pt x="7595" y="16813"/>
                  </a:moveTo>
                  <a:cubicBezTo>
                    <a:pt x="7417" y="16407"/>
                    <a:pt x="7215" y="15978"/>
                    <a:pt x="6991" y="15525"/>
                  </a:cubicBezTo>
                  <a:lnTo>
                    <a:pt x="14616" y="15525"/>
                  </a:lnTo>
                  <a:cubicBezTo>
                    <a:pt x="14496" y="15767"/>
                    <a:pt x="14375" y="16010"/>
                    <a:pt x="14270" y="16239"/>
                  </a:cubicBezTo>
                  <a:cubicBezTo>
                    <a:pt x="14270" y="16239"/>
                    <a:pt x="7595" y="16813"/>
                    <a:pt x="7595" y="16813"/>
                  </a:cubicBezTo>
                  <a:close/>
                  <a:moveTo>
                    <a:pt x="13345" y="18343"/>
                  </a:moveTo>
                  <a:lnTo>
                    <a:pt x="8476" y="18762"/>
                  </a:lnTo>
                  <a:cubicBezTo>
                    <a:pt x="8303" y="18416"/>
                    <a:pt x="8116" y="18011"/>
                    <a:pt x="7890" y="17483"/>
                  </a:cubicBezTo>
                  <a:cubicBezTo>
                    <a:pt x="7887" y="17477"/>
                    <a:pt x="7883" y="17469"/>
                    <a:pt x="7881" y="17462"/>
                  </a:cubicBezTo>
                  <a:lnTo>
                    <a:pt x="13957" y="16941"/>
                  </a:lnTo>
                  <a:cubicBezTo>
                    <a:pt x="13871" y="17140"/>
                    <a:pt x="13778" y="17350"/>
                    <a:pt x="13698" y="17537"/>
                  </a:cubicBezTo>
                  <a:cubicBezTo>
                    <a:pt x="13569" y="17841"/>
                    <a:pt x="13453" y="18104"/>
                    <a:pt x="13345" y="18343"/>
                  </a:cubicBezTo>
                  <a:moveTo>
                    <a:pt x="10800" y="0"/>
                  </a:moveTo>
                  <a:cubicBezTo>
                    <a:pt x="4835" y="0"/>
                    <a:pt x="0" y="3324"/>
                    <a:pt x="0" y="7425"/>
                  </a:cubicBezTo>
                  <a:cubicBezTo>
                    <a:pt x="0" y="10146"/>
                    <a:pt x="3621" y="13029"/>
                    <a:pt x="4939" y="15562"/>
                  </a:cubicBezTo>
                  <a:cubicBezTo>
                    <a:pt x="6906" y="19339"/>
                    <a:pt x="6688" y="21599"/>
                    <a:pt x="10800" y="21599"/>
                  </a:cubicBezTo>
                  <a:cubicBezTo>
                    <a:pt x="14972" y="21599"/>
                    <a:pt x="14692" y="19349"/>
                    <a:pt x="16660" y="15577"/>
                  </a:cubicBezTo>
                  <a:cubicBezTo>
                    <a:pt x="17983" y="13039"/>
                    <a:pt x="21600" y="10124"/>
                    <a:pt x="21600" y="7425"/>
                  </a:cubicBezTo>
                  <a:cubicBezTo>
                    <a:pt x="21600" y="3324"/>
                    <a:pt x="16764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9" name="AutoShape 114"/>
            <p:cNvSpPr/>
            <p:nvPr/>
          </p:nvSpPr>
          <p:spPr bwMode="auto">
            <a:xfrm>
              <a:off x="2584843" y="2919841"/>
              <a:ext cx="73061" cy="7306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938" y="0"/>
                  </a:moveTo>
                  <a:cubicBezTo>
                    <a:pt x="8943" y="0"/>
                    <a:pt x="0" y="8942"/>
                    <a:pt x="0" y="19938"/>
                  </a:cubicBezTo>
                  <a:cubicBezTo>
                    <a:pt x="0" y="20855"/>
                    <a:pt x="743" y="21600"/>
                    <a:pt x="1661" y="21600"/>
                  </a:cubicBezTo>
                  <a:cubicBezTo>
                    <a:pt x="2579" y="21600"/>
                    <a:pt x="3323" y="20855"/>
                    <a:pt x="3323" y="19938"/>
                  </a:cubicBezTo>
                  <a:cubicBezTo>
                    <a:pt x="3323" y="10777"/>
                    <a:pt x="10777" y="3323"/>
                    <a:pt x="19938" y="3323"/>
                  </a:cubicBezTo>
                  <a:cubicBezTo>
                    <a:pt x="20856" y="3323"/>
                    <a:pt x="21600" y="2578"/>
                    <a:pt x="21600" y="1661"/>
                  </a:cubicBezTo>
                  <a:cubicBezTo>
                    <a:pt x="21600" y="744"/>
                    <a:pt x="20856" y="0"/>
                    <a:pt x="19938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60" name="组合 59"/>
          <p:cNvGrpSpPr/>
          <p:nvPr/>
        </p:nvGrpSpPr>
        <p:grpSpPr>
          <a:xfrm flipH="1">
            <a:off x="1223645" y="4872355"/>
            <a:ext cx="229870" cy="229870"/>
            <a:chOff x="2473104" y="2145028"/>
            <a:chExt cx="359165" cy="359165"/>
          </a:xfrm>
          <a:solidFill>
            <a:schemeClr val="bg1"/>
          </a:solidFill>
        </p:grpSpPr>
        <p:sp>
          <p:nvSpPr>
            <p:cNvPr id="61" name="AutoShape 126"/>
            <p:cNvSpPr/>
            <p:nvPr/>
          </p:nvSpPr>
          <p:spPr bwMode="auto">
            <a:xfrm>
              <a:off x="2473104" y="2145028"/>
              <a:ext cx="359165" cy="35916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3499" y="14850"/>
                  </a:moveTo>
                  <a:cubicBezTo>
                    <a:pt x="9772" y="14850"/>
                    <a:pt x="6749" y="11827"/>
                    <a:pt x="6749" y="8100"/>
                  </a:cubicBezTo>
                  <a:cubicBezTo>
                    <a:pt x="6749" y="4372"/>
                    <a:pt x="9772" y="1350"/>
                    <a:pt x="13499" y="1350"/>
                  </a:cubicBezTo>
                  <a:cubicBezTo>
                    <a:pt x="17227" y="1350"/>
                    <a:pt x="20249" y="4372"/>
                    <a:pt x="20249" y="8100"/>
                  </a:cubicBezTo>
                  <a:cubicBezTo>
                    <a:pt x="20249" y="11827"/>
                    <a:pt x="17227" y="14850"/>
                    <a:pt x="13499" y="14850"/>
                  </a:cubicBezTo>
                  <a:moveTo>
                    <a:pt x="3236" y="20042"/>
                  </a:moveTo>
                  <a:cubicBezTo>
                    <a:pt x="3019" y="20266"/>
                    <a:pt x="2718" y="20408"/>
                    <a:pt x="2382" y="20408"/>
                  </a:cubicBezTo>
                  <a:cubicBezTo>
                    <a:pt x="1724" y="20408"/>
                    <a:pt x="1191" y="19875"/>
                    <a:pt x="1191" y="19218"/>
                  </a:cubicBezTo>
                  <a:cubicBezTo>
                    <a:pt x="1191" y="18881"/>
                    <a:pt x="1332" y="18580"/>
                    <a:pt x="1557" y="18363"/>
                  </a:cubicBezTo>
                  <a:lnTo>
                    <a:pt x="1551" y="18358"/>
                  </a:lnTo>
                  <a:lnTo>
                    <a:pt x="6996" y="12913"/>
                  </a:lnTo>
                  <a:cubicBezTo>
                    <a:pt x="7472" y="13555"/>
                    <a:pt x="8039" y="14122"/>
                    <a:pt x="8680" y="14599"/>
                  </a:cubicBezTo>
                  <a:cubicBezTo>
                    <a:pt x="8680" y="14599"/>
                    <a:pt x="3236" y="20042"/>
                    <a:pt x="3236" y="20042"/>
                  </a:cubicBezTo>
                  <a:close/>
                  <a:moveTo>
                    <a:pt x="13499" y="0"/>
                  </a:moveTo>
                  <a:cubicBezTo>
                    <a:pt x="9026" y="0"/>
                    <a:pt x="5399" y="3626"/>
                    <a:pt x="5399" y="8100"/>
                  </a:cubicBezTo>
                  <a:cubicBezTo>
                    <a:pt x="5399" y="9467"/>
                    <a:pt x="5742" y="10754"/>
                    <a:pt x="6341" y="11884"/>
                  </a:cubicBezTo>
                  <a:lnTo>
                    <a:pt x="709" y="17515"/>
                  </a:lnTo>
                  <a:lnTo>
                    <a:pt x="713" y="17520"/>
                  </a:lnTo>
                  <a:cubicBezTo>
                    <a:pt x="274" y="17953"/>
                    <a:pt x="0" y="18552"/>
                    <a:pt x="0" y="19218"/>
                  </a:cubicBezTo>
                  <a:cubicBezTo>
                    <a:pt x="0" y="20533"/>
                    <a:pt x="1066" y="21599"/>
                    <a:pt x="2382" y="21599"/>
                  </a:cubicBezTo>
                  <a:cubicBezTo>
                    <a:pt x="3047" y="21599"/>
                    <a:pt x="3647" y="21326"/>
                    <a:pt x="4079" y="20885"/>
                  </a:cubicBezTo>
                  <a:lnTo>
                    <a:pt x="4078" y="20884"/>
                  </a:lnTo>
                  <a:lnTo>
                    <a:pt x="9708" y="15255"/>
                  </a:lnTo>
                  <a:cubicBezTo>
                    <a:pt x="10839" y="15856"/>
                    <a:pt x="12128" y="16200"/>
                    <a:pt x="13499" y="16200"/>
                  </a:cubicBezTo>
                  <a:cubicBezTo>
                    <a:pt x="17973" y="16200"/>
                    <a:pt x="21600" y="12573"/>
                    <a:pt x="21600" y="8100"/>
                  </a:cubicBezTo>
                  <a:cubicBezTo>
                    <a:pt x="21600" y="3626"/>
                    <a:pt x="17973" y="0"/>
                    <a:pt x="13499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2" name="AutoShape 127"/>
            <p:cNvSpPr/>
            <p:nvPr/>
          </p:nvSpPr>
          <p:spPr bwMode="auto">
            <a:xfrm>
              <a:off x="2618611" y="2200897"/>
              <a:ext cx="84727" cy="8411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160" y="0"/>
                  </a:moveTo>
                  <a:cubicBezTo>
                    <a:pt x="9025" y="0"/>
                    <a:pt x="0" y="9025"/>
                    <a:pt x="0" y="20160"/>
                  </a:cubicBezTo>
                  <a:cubicBezTo>
                    <a:pt x="0" y="20954"/>
                    <a:pt x="644" y="21600"/>
                    <a:pt x="1440" y="21600"/>
                  </a:cubicBezTo>
                  <a:cubicBezTo>
                    <a:pt x="2235" y="21600"/>
                    <a:pt x="2880" y="20954"/>
                    <a:pt x="2880" y="20160"/>
                  </a:cubicBezTo>
                  <a:cubicBezTo>
                    <a:pt x="2880" y="10618"/>
                    <a:pt x="10617" y="2880"/>
                    <a:pt x="20160" y="2880"/>
                  </a:cubicBezTo>
                  <a:cubicBezTo>
                    <a:pt x="20955" y="2880"/>
                    <a:pt x="21599" y="2234"/>
                    <a:pt x="21599" y="1440"/>
                  </a:cubicBezTo>
                  <a:cubicBezTo>
                    <a:pt x="21599" y="645"/>
                    <a:pt x="20955" y="0"/>
                    <a:pt x="20160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35" name="文本框 34"/>
          <p:cNvSpPr txBox="1"/>
          <p:nvPr/>
        </p:nvSpPr>
        <p:spPr>
          <a:xfrm>
            <a:off x="1700292" y="4398645"/>
            <a:ext cx="1173718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r"/>
            <a:r>
              <a:rPr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cs typeface="+mn-ea"/>
                <a:sym typeface="+mn-lt"/>
              </a:rPr>
              <a:t>绝对禁止:</a:t>
            </a:r>
            <a:endParaRPr lang="zh-CN" altLang="en-US" b="1" dirty="0">
              <a:solidFill>
                <a:schemeClr val="tx1">
                  <a:lumMod val="85000"/>
                  <a:lumOff val="15000"/>
                </a:schemeClr>
              </a:solidFill>
              <a:effectLst/>
              <a:cs typeface="+mn-ea"/>
              <a:sym typeface="+mn-lt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6122124" y="4398645"/>
            <a:ext cx="942886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r"/>
            <a:r>
              <a:rPr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cs typeface="+mn-ea"/>
                <a:sym typeface="+mn-lt"/>
              </a:rPr>
              <a:t>亮警报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cs typeface="+mn-ea"/>
                <a:sym typeface="+mn-lt"/>
              </a:rPr>
              <a:t>:</a:t>
            </a:r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  <a:effectLst/>
              <a:cs typeface="+mn-ea"/>
              <a:sym typeface="+mn-lt"/>
            </a:endParaRPr>
          </a:p>
        </p:txBody>
      </p:sp>
      <p:pic>
        <p:nvPicPr>
          <p:cNvPr id="38" name="图片 37" descr="51miz-E1195522-8EC5CA6F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>
            <a:off x="9839325" y="4242435"/>
            <a:ext cx="2898775" cy="22459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9" grpId="2"/>
      <p:bldP spid="53" grpId="0" animBg="1"/>
      <p:bldP spid="54" grpId="0" animBg="1"/>
      <p:bldP spid="55" grpId="0"/>
      <p:bldP spid="56" grpId="0"/>
      <p:bldP spid="35" grpId="0"/>
      <p:bldP spid="3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47B6AE"/>
          </a:fgClr>
          <a:bgClr>
            <a:srgbClr val="B1DDD8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599440" y="438904"/>
            <a:ext cx="6096000" cy="662554"/>
          </a:xfrm>
          <a:prstGeom prst="rect">
            <a:avLst/>
          </a:prstGeom>
          <a:noFill/>
          <a:ln w="9525">
            <a:noFill/>
          </a:ln>
        </p:spPr>
        <p:txBody>
          <a:bodyPr wrap="square" rtlCol="0" anchor="t">
            <a:spAutoFit/>
          </a:bodyPr>
          <a:lstStyle/>
          <a:p>
            <a:pPr lvl="0" algn="l">
              <a:lnSpc>
                <a:spcPct val="150000"/>
              </a:lnSpc>
              <a:buClrTx/>
              <a:buSzTx/>
              <a:buFontTx/>
            </a:pPr>
            <a:r>
              <a:rPr lang="zh-CN" altLang="zh-CN" sz="2800" b="1" dirty="0">
                <a:solidFill>
                  <a:srgbClr val="ED7D31"/>
                </a:solidFill>
                <a:cs typeface="+mn-ea"/>
                <a:sym typeface="+mn-lt"/>
              </a:rPr>
              <a:t>2、流鼻血</a:t>
            </a:r>
            <a:endParaRPr lang="zh-CN" altLang="zh-CN" sz="2800" b="1" dirty="0">
              <a:solidFill>
                <a:srgbClr val="ED7D31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261745" y="1485900"/>
            <a:ext cx="9791065" cy="4181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l">
              <a:lnSpc>
                <a:spcPct val="150000"/>
              </a:lnSpc>
              <a:buClrTx/>
              <a:buSzTx/>
              <a:buFontTx/>
            </a:pPr>
            <a:r>
              <a:rPr lang="zh-CN" altLang="en-US" sz="1600" dirty="0">
                <a:effectLst/>
                <a:cs typeface="+mn-ea"/>
                <a:sym typeface="+mn-lt"/>
              </a:rPr>
              <a:t>鼻子流血是由于鼻腔中的血管破裂造成的，鼻部的血管都很脆弱，因此流鼻血也是比较常见的小意外。</a:t>
            </a:r>
            <a:endParaRPr lang="zh-CN" altLang="en-US" sz="1600" dirty="0">
              <a:effectLst/>
              <a:cs typeface="+mn-ea"/>
              <a:sym typeface="+mn-lt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855980" y="1985010"/>
            <a:ext cx="10141585" cy="1779270"/>
            <a:chOff x="1827" y="3696"/>
            <a:chExt cx="15971" cy="2802"/>
          </a:xfrm>
        </p:grpSpPr>
        <p:sp>
          <p:nvSpPr>
            <p:cNvPr id="2" name="文本框 1" descr="7b0a20202020227461726765744964223a202270726f636573734f6e6c696e6554657874426f78220a7d0a"/>
            <p:cNvSpPr txBox="1"/>
            <p:nvPr/>
          </p:nvSpPr>
          <p:spPr>
            <a:xfrm>
              <a:off x="2466" y="5258"/>
              <a:ext cx="15332" cy="124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indent="0" fontAlgn="auto">
                <a:lnSpc>
                  <a:spcPct val="150000"/>
                </a:lnSpc>
                <a:buNone/>
              </a:pPr>
              <a:r>
                <a:rPr lang="zh-CN" altLang="en-US" sz="1600" dirty="0">
                  <a:cs typeface="+mn-ea"/>
                  <a:sym typeface="+mn-lt"/>
                </a:rPr>
                <a:t>身体微微前倾，并用手指捏住鼻梁下方的软骨部位，持续约5-15分钟。如果有条件的话，放一个小冰袋在鼻梁上也有迅速止血的效果。</a:t>
              </a:r>
              <a:endParaRPr lang="zh-CN" altLang="en-US" sz="1600" dirty="0">
                <a:cs typeface="+mn-ea"/>
                <a:sym typeface="+mn-lt"/>
              </a:endParaRPr>
            </a:p>
          </p:txBody>
        </p:sp>
        <p:grpSp>
          <p:nvGrpSpPr>
            <p:cNvPr id="4" name="组合 3"/>
            <p:cNvGrpSpPr/>
            <p:nvPr/>
          </p:nvGrpSpPr>
          <p:grpSpPr>
            <a:xfrm>
              <a:off x="1827" y="3696"/>
              <a:ext cx="3013" cy="1500"/>
              <a:chOff x="1827" y="3696"/>
              <a:chExt cx="3013" cy="1500"/>
            </a:xfrm>
          </p:grpSpPr>
          <p:sp>
            <p:nvSpPr>
              <p:cNvPr id="3" name="文本框 2"/>
              <p:cNvSpPr txBox="1"/>
              <p:nvPr/>
            </p:nvSpPr>
            <p:spPr>
              <a:xfrm>
                <a:off x="2466" y="4360"/>
                <a:ext cx="2375" cy="643"/>
              </a:xfrm>
              <a:prstGeom prst="roundRect">
                <a:avLst/>
              </a:prstGeom>
              <a:solidFill>
                <a:schemeClr val="accent2"/>
              </a:solidFill>
            </p:spPr>
            <p:txBody>
              <a:bodyPr wrap="square" rtlCol="0" anchor="t">
                <a:spAutoFit/>
              </a:bodyPr>
              <a:lstStyle/>
              <a:p>
                <a:pPr algn="r"/>
                <a:r>
                  <a:rPr lang="zh-CN" altLang="en-US" b="1" dirty="0">
                    <a:solidFill>
                      <a:schemeClr val="bg1"/>
                    </a:solidFill>
                    <a:effectLst/>
                    <a:cs typeface="+mn-ea"/>
                    <a:sym typeface="+mn-lt"/>
                  </a:rPr>
                  <a:t>急救办法</a:t>
                </a:r>
                <a:r>
                  <a:rPr lang="en-US" altLang="zh-CN" b="1" dirty="0">
                    <a:solidFill>
                      <a:schemeClr val="bg1"/>
                    </a:solidFill>
                    <a:effectLst/>
                    <a:cs typeface="+mn-ea"/>
                    <a:sym typeface="+mn-lt"/>
                  </a:rPr>
                  <a:t>:</a:t>
                </a:r>
                <a:endParaRPr lang="en-US" altLang="zh-CN" b="1" dirty="0">
                  <a:solidFill>
                    <a:schemeClr val="bg1"/>
                  </a:solidFill>
                  <a:effectLst/>
                  <a:cs typeface="+mn-ea"/>
                  <a:sym typeface="+mn-lt"/>
                </a:endParaRPr>
              </a:p>
            </p:txBody>
          </p:sp>
          <p:pic>
            <p:nvPicPr>
              <p:cNvPr id="7" name="图片 6" descr="51miz-E1016692-81D727AB"/>
              <p:cNvPicPr>
                <a:picLocks noChangeAspect="1"/>
              </p:cNvPicPr>
              <p:nvPr/>
            </p:nvPicPr>
            <p:blipFill>
              <a:blip r:embed="rId1" cstate="screen"/>
              <a:stretch>
                <a:fillRect/>
              </a:stretch>
            </p:blipFill>
            <p:spPr>
              <a:xfrm>
                <a:off x="1827" y="3696"/>
                <a:ext cx="1501" cy="1501"/>
              </a:xfrm>
              <a:prstGeom prst="rect">
                <a:avLst/>
              </a:prstGeom>
            </p:spPr>
          </p:pic>
        </p:grpSp>
      </p:grpSp>
      <p:grpSp>
        <p:nvGrpSpPr>
          <p:cNvPr id="37" name="组合 36"/>
          <p:cNvGrpSpPr/>
          <p:nvPr/>
        </p:nvGrpSpPr>
        <p:grpSpPr>
          <a:xfrm>
            <a:off x="1080135" y="4337685"/>
            <a:ext cx="9941560" cy="1671320"/>
            <a:chOff x="1621" y="7367"/>
            <a:chExt cx="15656" cy="2632"/>
          </a:xfrm>
        </p:grpSpPr>
        <p:sp>
          <p:nvSpPr>
            <p:cNvPr id="53" name="椭圆 52"/>
            <p:cNvSpPr/>
            <p:nvPr/>
          </p:nvSpPr>
          <p:spPr>
            <a:xfrm>
              <a:off x="1621" y="7947"/>
              <a:ext cx="695" cy="695"/>
            </a:xfrm>
            <a:prstGeom prst="ellipse">
              <a:avLst/>
            </a:prstGeom>
            <a:solidFill>
              <a:srgbClr val="ED7D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4" name="椭圆 53"/>
            <p:cNvSpPr/>
            <p:nvPr/>
          </p:nvSpPr>
          <p:spPr>
            <a:xfrm>
              <a:off x="10481" y="8052"/>
              <a:ext cx="695" cy="695"/>
            </a:xfrm>
            <a:prstGeom prst="ellipse">
              <a:avLst/>
            </a:prstGeom>
            <a:solidFill>
              <a:srgbClr val="ED7D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5" name="矩形 54"/>
            <p:cNvSpPr/>
            <p:nvPr/>
          </p:nvSpPr>
          <p:spPr>
            <a:xfrm>
              <a:off x="2513" y="7820"/>
              <a:ext cx="5608" cy="8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4400">
                <a:lnSpc>
                  <a:spcPct val="150000"/>
                </a:lnSpc>
                <a:defRPr/>
              </a:pPr>
              <a:r>
                <a:rPr lang="en-US" altLang="zh-CN" sz="1050" kern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用力将头向后仰起的姿势会使鼻血流进口中，慌乱中势必还会有一部分血液被吸进肺里，这样做既不安全也不卫生。</a:t>
              </a:r>
              <a:endParaRPr lang="en-US" altLang="zh-CN" sz="1050" kern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6" name="矩形 55"/>
            <p:cNvSpPr/>
            <p:nvPr/>
          </p:nvSpPr>
          <p:spPr>
            <a:xfrm>
              <a:off x="11373" y="7947"/>
              <a:ext cx="5904" cy="20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4400">
                <a:lnSpc>
                  <a:spcPct val="150000"/>
                </a:lnSpc>
                <a:defRPr/>
              </a:pPr>
              <a:r>
                <a:rPr lang="en-US" altLang="zh-CN" sz="1050" kern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如果鼻血持续流上20分钟仍旧止不住的话，患者应该马上去医院求助于医生。如果流鼻血的次数过于频繁且毫无原因，或是伴随着头疼、耳鸣、视力下降以及眩晕等其他症状，那么也务必去医院诊治，因为这有可能是大脑受到了震荡或是重创。</a:t>
              </a:r>
              <a:endParaRPr lang="en-US" altLang="zh-CN" sz="1050" kern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57" name="组合 56"/>
            <p:cNvGrpSpPr/>
            <p:nvPr/>
          </p:nvGrpSpPr>
          <p:grpSpPr>
            <a:xfrm>
              <a:off x="10037" y="8174"/>
              <a:ext cx="919" cy="450"/>
              <a:chOff x="2584843" y="2863357"/>
              <a:chExt cx="734092" cy="359779"/>
            </a:xfrm>
            <a:solidFill>
              <a:schemeClr val="bg1"/>
            </a:solidFill>
          </p:grpSpPr>
          <p:sp>
            <p:nvSpPr>
              <p:cNvPr id="58" name="AutoShape 113"/>
              <p:cNvSpPr/>
              <p:nvPr/>
            </p:nvSpPr>
            <p:spPr bwMode="auto">
              <a:xfrm>
                <a:off x="3072124" y="2863357"/>
                <a:ext cx="246811" cy="35977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5386" y="14175"/>
                    </a:moveTo>
                    <a:lnTo>
                      <a:pt x="6223" y="14175"/>
                    </a:lnTo>
                    <a:cubicBezTo>
                      <a:pt x="5734" y="13446"/>
                      <a:pt x="5147" y="12716"/>
                      <a:pt x="4568" y="12003"/>
                    </a:cubicBezTo>
                    <a:cubicBezTo>
                      <a:pt x="3287" y="10427"/>
                      <a:pt x="1963" y="8797"/>
                      <a:pt x="1963" y="7425"/>
                    </a:cubicBezTo>
                    <a:cubicBezTo>
                      <a:pt x="1963" y="4075"/>
                      <a:pt x="5927" y="1350"/>
                      <a:pt x="10800" y="1350"/>
                    </a:cubicBezTo>
                    <a:cubicBezTo>
                      <a:pt x="15672" y="1350"/>
                      <a:pt x="19636" y="4075"/>
                      <a:pt x="19636" y="7425"/>
                    </a:cubicBezTo>
                    <a:cubicBezTo>
                      <a:pt x="19636" y="8787"/>
                      <a:pt x="18312" y="10425"/>
                      <a:pt x="17029" y="12011"/>
                    </a:cubicBezTo>
                    <a:cubicBezTo>
                      <a:pt x="16455" y="12723"/>
                      <a:pt x="15873" y="13449"/>
                      <a:pt x="15386" y="14175"/>
                    </a:cubicBezTo>
                    <a:moveTo>
                      <a:pt x="10800" y="20249"/>
                    </a:moveTo>
                    <a:cubicBezTo>
                      <a:pt x="9805" y="20249"/>
                      <a:pt x="9347" y="20171"/>
                      <a:pt x="8839" y="19406"/>
                    </a:cubicBezTo>
                    <a:lnTo>
                      <a:pt x="13000" y="19048"/>
                    </a:lnTo>
                    <a:cubicBezTo>
                      <a:pt x="12398" y="20164"/>
                      <a:pt x="11959" y="20249"/>
                      <a:pt x="10800" y="20249"/>
                    </a:cubicBezTo>
                    <a:moveTo>
                      <a:pt x="7595" y="16813"/>
                    </a:moveTo>
                    <a:cubicBezTo>
                      <a:pt x="7417" y="16407"/>
                      <a:pt x="7215" y="15978"/>
                      <a:pt x="6991" y="15525"/>
                    </a:cubicBezTo>
                    <a:lnTo>
                      <a:pt x="14616" y="15525"/>
                    </a:lnTo>
                    <a:cubicBezTo>
                      <a:pt x="14496" y="15767"/>
                      <a:pt x="14375" y="16010"/>
                      <a:pt x="14270" y="16239"/>
                    </a:cubicBezTo>
                    <a:cubicBezTo>
                      <a:pt x="14270" y="16239"/>
                      <a:pt x="7595" y="16813"/>
                      <a:pt x="7595" y="16813"/>
                    </a:cubicBezTo>
                    <a:close/>
                    <a:moveTo>
                      <a:pt x="13345" y="18343"/>
                    </a:moveTo>
                    <a:lnTo>
                      <a:pt x="8476" y="18762"/>
                    </a:lnTo>
                    <a:cubicBezTo>
                      <a:pt x="8303" y="18416"/>
                      <a:pt x="8116" y="18011"/>
                      <a:pt x="7890" y="17483"/>
                    </a:cubicBezTo>
                    <a:cubicBezTo>
                      <a:pt x="7887" y="17477"/>
                      <a:pt x="7883" y="17469"/>
                      <a:pt x="7881" y="17462"/>
                    </a:cubicBezTo>
                    <a:lnTo>
                      <a:pt x="13957" y="16941"/>
                    </a:lnTo>
                    <a:cubicBezTo>
                      <a:pt x="13871" y="17140"/>
                      <a:pt x="13778" y="17350"/>
                      <a:pt x="13698" y="17537"/>
                    </a:cubicBezTo>
                    <a:cubicBezTo>
                      <a:pt x="13569" y="17841"/>
                      <a:pt x="13453" y="18104"/>
                      <a:pt x="13345" y="18343"/>
                    </a:cubicBezTo>
                    <a:moveTo>
                      <a:pt x="10800" y="0"/>
                    </a:moveTo>
                    <a:cubicBezTo>
                      <a:pt x="4835" y="0"/>
                      <a:pt x="0" y="3324"/>
                      <a:pt x="0" y="7425"/>
                    </a:cubicBezTo>
                    <a:cubicBezTo>
                      <a:pt x="0" y="10146"/>
                      <a:pt x="3621" y="13029"/>
                      <a:pt x="4939" y="15562"/>
                    </a:cubicBezTo>
                    <a:cubicBezTo>
                      <a:pt x="6906" y="19339"/>
                      <a:pt x="6688" y="21599"/>
                      <a:pt x="10800" y="21599"/>
                    </a:cubicBezTo>
                    <a:cubicBezTo>
                      <a:pt x="14972" y="21599"/>
                      <a:pt x="14692" y="19349"/>
                      <a:pt x="16660" y="15577"/>
                    </a:cubicBezTo>
                    <a:cubicBezTo>
                      <a:pt x="17983" y="13039"/>
                      <a:pt x="21600" y="10124"/>
                      <a:pt x="21600" y="7425"/>
                    </a:cubicBezTo>
                    <a:cubicBezTo>
                      <a:pt x="21600" y="3324"/>
                      <a:pt x="16764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marL="0" marR="0" lvl="0" indent="0" algn="ctr" defTabSz="22860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5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9" name="AutoShape 114"/>
              <p:cNvSpPr/>
              <p:nvPr/>
            </p:nvSpPr>
            <p:spPr bwMode="auto">
              <a:xfrm>
                <a:off x="2584843" y="2919841"/>
                <a:ext cx="73061" cy="7306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9938" y="0"/>
                    </a:moveTo>
                    <a:cubicBezTo>
                      <a:pt x="8943" y="0"/>
                      <a:pt x="0" y="8942"/>
                      <a:pt x="0" y="19938"/>
                    </a:cubicBezTo>
                    <a:cubicBezTo>
                      <a:pt x="0" y="20855"/>
                      <a:pt x="743" y="21600"/>
                      <a:pt x="1661" y="21600"/>
                    </a:cubicBezTo>
                    <a:cubicBezTo>
                      <a:pt x="2579" y="21600"/>
                      <a:pt x="3323" y="20855"/>
                      <a:pt x="3323" y="19938"/>
                    </a:cubicBezTo>
                    <a:cubicBezTo>
                      <a:pt x="3323" y="10777"/>
                      <a:pt x="10777" y="3323"/>
                      <a:pt x="19938" y="3323"/>
                    </a:cubicBezTo>
                    <a:cubicBezTo>
                      <a:pt x="20856" y="3323"/>
                      <a:pt x="21600" y="2578"/>
                      <a:pt x="21600" y="1661"/>
                    </a:cubicBezTo>
                    <a:cubicBezTo>
                      <a:pt x="21600" y="744"/>
                      <a:pt x="20856" y="0"/>
                      <a:pt x="19938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marL="0" marR="0" lvl="0" indent="0" algn="ctr" defTabSz="22860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5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60" name="组合 59"/>
            <p:cNvGrpSpPr/>
            <p:nvPr/>
          </p:nvGrpSpPr>
          <p:grpSpPr>
            <a:xfrm flipH="1">
              <a:off x="1787" y="8113"/>
              <a:ext cx="362" cy="362"/>
              <a:chOff x="2473104" y="2145028"/>
              <a:chExt cx="359165" cy="359165"/>
            </a:xfrm>
            <a:solidFill>
              <a:schemeClr val="bg1"/>
            </a:solidFill>
          </p:grpSpPr>
          <p:sp>
            <p:nvSpPr>
              <p:cNvPr id="61" name="AutoShape 126"/>
              <p:cNvSpPr/>
              <p:nvPr/>
            </p:nvSpPr>
            <p:spPr bwMode="auto">
              <a:xfrm>
                <a:off x="2473104" y="2145028"/>
                <a:ext cx="359165" cy="359165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3499" y="14850"/>
                    </a:moveTo>
                    <a:cubicBezTo>
                      <a:pt x="9772" y="14850"/>
                      <a:pt x="6749" y="11827"/>
                      <a:pt x="6749" y="8100"/>
                    </a:cubicBezTo>
                    <a:cubicBezTo>
                      <a:pt x="6749" y="4372"/>
                      <a:pt x="9772" y="1350"/>
                      <a:pt x="13499" y="1350"/>
                    </a:cubicBezTo>
                    <a:cubicBezTo>
                      <a:pt x="17227" y="1350"/>
                      <a:pt x="20249" y="4372"/>
                      <a:pt x="20249" y="8100"/>
                    </a:cubicBezTo>
                    <a:cubicBezTo>
                      <a:pt x="20249" y="11827"/>
                      <a:pt x="17227" y="14850"/>
                      <a:pt x="13499" y="14850"/>
                    </a:cubicBezTo>
                    <a:moveTo>
                      <a:pt x="3236" y="20042"/>
                    </a:moveTo>
                    <a:cubicBezTo>
                      <a:pt x="3019" y="20266"/>
                      <a:pt x="2718" y="20408"/>
                      <a:pt x="2382" y="20408"/>
                    </a:cubicBezTo>
                    <a:cubicBezTo>
                      <a:pt x="1724" y="20408"/>
                      <a:pt x="1191" y="19875"/>
                      <a:pt x="1191" y="19218"/>
                    </a:cubicBezTo>
                    <a:cubicBezTo>
                      <a:pt x="1191" y="18881"/>
                      <a:pt x="1332" y="18580"/>
                      <a:pt x="1557" y="18363"/>
                    </a:cubicBezTo>
                    <a:lnTo>
                      <a:pt x="1551" y="18358"/>
                    </a:lnTo>
                    <a:lnTo>
                      <a:pt x="6996" y="12913"/>
                    </a:lnTo>
                    <a:cubicBezTo>
                      <a:pt x="7472" y="13555"/>
                      <a:pt x="8039" y="14122"/>
                      <a:pt x="8680" y="14599"/>
                    </a:cubicBezTo>
                    <a:cubicBezTo>
                      <a:pt x="8680" y="14599"/>
                      <a:pt x="3236" y="20042"/>
                      <a:pt x="3236" y="20042"/>
                    </a:cubicBezTo>
                    <a:close/>
                    <a:moveTo>
                      <a:pt x="13499" y="0"/>
                    </a:moveTo>
                    <a:cubicBezTo>
                      <a:pt x="9026" y="0"/>
                      <a:pt x="5399" y="3626"/>
                      <a:pt x="5399" y="8100"/>
                    </a:cubicBezTo>
                    <a:cubicBezTo>
                      <a:pt x="5399" y="9467"/>
                      <a:pt x="5742" y="10754"/>
                      <a:pt x="6341" y="11884"/>
                    </a:cubicBezTo>
                    <a:lnTo>
                      <a:pt x="709" y="17515"/>
                    </a:lnTo>
                    <a:lnTo>
                      <a:pt x="713" y="17520"/>
                    </a:lnTo>
                    <a:cubicBezTo>
                      <a:pt x="274" y="17953"/>
                      <a:pt x="0" y="18552"/>
                      <a:pt x="0" y="19218"/>
                    </a:cubicBezTo>
                    <a:cubicBezTo>
                      <a:pt x="0" y="20533"/>
                      <a:pt x="1066" y="21599"/>
                      <a:pt x="2382" y="21599"/>
                    </a:cubicBezTo>
                    <a:cubicBezTo>
                      <a:pt x="3047" y="21599"/>
                      <a:pt x="3647" y="21326"/>
                      <a:pt x="4079" y="20885"/>
                    </a:cubicBezTo>
                    <a:lnTo>
                      <a:pt x="4078" y="20884"/>
                    </a:lnTo>
                    <a:lnTo>
                      <a:pt x="9708" y="15255"/>
                    </a:lnTo>
                    <a:cubicBezTo>
                      <a:pt x="10839" y="15856"/>
                      <a:pt x="12128" y="16200"/>
                      <a:pt x="13499" y="16200"/>
                    </a:cubicBezTo>
                    <a:cubicBezTo>
                      <a:pt x="17973" y="16200"/>
                      <a:pt x="21600" y="12573"/>
                      <a:pt x="21600" y="8100"/>
                    </a:cubicBezTo>
                    <a:cubicBezTo>
                      <a:pt x="21600" y="3626"/>
                      <a:pt x="17973" y="0"/>
                      <a:pt x="13499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marL="0" marR="0" lvl="0" indent="0" algn="ctr" defTabSz="22860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5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2" name="AutoShape 127"/>
              <p:cNvSpPr/>
              <p:nvPr/>
            </p:nvSpPr>
            <p:spPr bwMode="auto">
              <a:xfrm>
                <a:off x="2618611" y="2200897"/>
                <a:ext cx="84727" cy="8411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160" y="0"/>
                    </a:moveTo>
                    <a:cubicBezTo>
                      <a:pt x="9025" y="0"/>
                      <a:pt x="0" y="9025"/>
                      <a:pt x="0" y="20160"/>
                    </a:cubicBezTo>
                    <a:cubicBezTo>
                      <a:pt x="0" y="20954"/>
                      <a:pt x="644" y="21600"/>
                      <a:pt x="1440" y="21600"/>
                    </a:cubicBezTo>
                    <a:cubicBezTo>
                      <a:pt x="2235" y="21600"/>
                      <a:pt x="2880" y="20954"/>
                      <a:pt x="2880" y="20160"/>
                    </a:cubicBezTo>
                    <a:cubicBezTo>
                      <a:pt x="2880" y="10618"/>
                      <a:pt x="10617" y="2880"/>
                      <a:pt x="20160" y="2880"/>
                    </a:cubicBezTo>
                    <a:cubicBezTo>
                      <a:pt x="20955" y="2880"/>
                      <a:pt x="21599" y="2234"/>
                      <a:pt x="21599" y="1440"/>
                    </a:cubicBezTo>
                    <a:cubicBezTo>
                      <a:pt x="21599" y="645"/>
                      <a:pt x="20955" y="0"/>
                      <a:pt x="20160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marL="0" marR="0" lvl="0" indent="0" algn="ctr" defTabSz="22860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5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35" name="文本框 34"/>
            <p:cNvSpPr txBox="1"/>
            <p:nvPr/>
          </p:nvSpPr>
          <p:spPr>
            <a:xfrm>
              <a:off x="2538" y="7367"/>
              <a:ext cx="1848" cy="582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pPr algn="r"/>
              <a:r>
                <a:rPr b="1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rPr>
                <a:t>绝对禁止:</a:t>
              </a:r>
              <a:endParaRPr lang="zh-CN" altLang="en-US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cs typeface="+mn-ea"/>
                <a:sym typeface="+mn-lt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11401" y="7367"/>
              <a:ext cx="1485" cy="582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pPr algn="r"/>
              <a:r>
                <a:rPr b="1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rPr>
                <a:t>亮警报</a:t>
              </a:r>
              <a:r>
                <a:rPr lang="en-US" b="1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rPr>
                <a:t>:</a:t>
              </a:r>
              <a:endParaRPr lang="en-US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cs typeface="+mn-ea"/>
                <a:sym typeface="+mn-lt"/>
              </a:endParaRPr>
            </a:p>
          </p:txBody>
        </p:sp>
      </p:grpSp>
      <p:pic>
        <p:nvPicPr>
          <p:cNvPr id="11" name="图片 10" descr="51miz-E894740-D8789DCB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6060" y="3845560"/>
            <a:ext cx="1301750" cy="13017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47B6AE"/>
          </a:fgClr>
          <a:bgClr>
            <a:srgbClr val="B1DDD8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523240" y="430789"/>
            <a:ext cx="6096000" cy="662554"/>
          </a:xfrm>
          <a:prstGeom prst="rect">
            <a:avLst/>
          </a:prstGeom>
          <a:noFill/>
          <a:ln w="9525">
            <a:noFill/>
          </a:ln>
        </p:spPr>
        <p:txBody>
          <a:bodyPr wrap="square" rtlCol="0" anchor="t">
            <a:spAutoFit/>
          </a:bodyPr>
          <a:lstStyle/>
          <a:p>
            <a:pPr lvl="0" algn="l">
              <a:lnSpc>
                <a:spcPct val="150000"/>
              </a:lnSpc>
              <a:buClrTx/>
              <a:buSzTx/>
              <a:buFontTx/>
            </a:pPr>
            <a:r>
              <a:rPr lang="zh-CN" altLang="zh-CN" sz="2800" b="1" dirty="0">
                <a:solidFill>
                  <a:srgbClr val="ED7D31"/>
                </a:solidFill>
                <a:cs typeface="+mn-ea"/>
                <a:sym typeface="+mn-lt"/>
              </a:rPr>
              <a:t>3、烫伤</a:t>
            </a:r>
            <a:endParaRPr lang="zh-CN" altLang="zh-CN" sz="2800" b="1" dirty="0">
              <a:solidFill>
                <a:srgbClr val="ED7D31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145540" y="1132840"/>
            <a:ext cx="9734550" cy="8744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l">
              <a:lnSpc>
                <a:spcPct val="150000"/>
              </a:lnSpc>
              <a:buClrTx/>
              <a:buSzTx/>
              <a:buFontTx/>
            </a:pPr>
            <a:r>
              <a:rPr lang="zh-CN" altLang="en-US" dirty="0">
                <a:effectLst/>
                <a:cs typeface="+mn-ea"/>
                <a:sym typeface="+mn-lt"/>
              </a:rPr>
              <a:t>烫伤分为三级:一级烫伤会造成皮肤发红有刺痛感;二级烫伤发生后会看到明显的水泡;三级烫伤则会导致皮肤破溃变黑</a:t>
            </a:r>
            <a:endParaRPr lang="zh-CN" altLang="en-US" dirty="0">
              <a:effectLst/>
              <a:cs typeface="+mn-ea"/>
              <a:sym typeface="+mn-lt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803275" y="2054860"/>
            <a:ext cx="9811385" cy="1677670"/>
            <a:chOff x="1827" y="3696"/>
            <a:chExt cx="15451" cy="2642"/>
          </a:xfrm>
        </p:grpSpPr>
        <p:sp>
          <p:nvSpPr>
            <p:cNvPr id="2" name="文本框 1" descr="7b0a20202020227461726765744964223a202270726f636573734f6e6c696e6554657874426f78220a7d0a"/>
            <p:cNvSpPr txBox="1"/>
            <p:nvPr/>
          </p:nvSpPr>
          <p:spPr>
            <a:xfrm>
              <a:off x="2466" y="5098"/>
              <a:ext cx="14812" cy="124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indent="0" fontAlgn="auto">
                <a:lnSpc>
                  <a:spcPct val="150000"/>
                </a:lnSpc>
                <a:buNone/>
              </a:pPr>
              <a:r>
                <a:rPr sz="1600" dirty="0">
                  <a:cs typeface="+mn-ea"/>
                  <a:sym typeface="+mn-lt"/>
                </a:rPr>
                <a:t>一旦发生烫伤后，立即将被烫部位放置在流动的水下冲洗或是用凉毛巾冷敷，如果烫伤面积较大，伤者应该将整个身体浸泡在放满冷水的浴棚中。可以将纱布或是绷带松松地缠绕在烫伤处以保护伤口。</a:t>
              </a:r>
              <a:endParaRPr sz="1600" dirty="0">
                <a:cs typeface="+mn-ea"/>
                <a:sym typeface="+mn-lt"/>
              </a:endParaRPr>
            </a:p>
          </p:txBody>
        </p:sp>
        <p:grpSp>
          <p:nvGrpSpPr>
            <p:cNvPr id="4" name="组合 3"/>
            <p:cNvGrpSpPr/>
            <p:nvPr/>
          </p:nvGrpSpPr>
          <p:grpSpPr>
            <a:xfrm>
              <a:off x="1827" y="3696"/>
              <a:ext cx="3014" cy="1501"/>
              <a:chOff x="1827" y="3696"/>
              <a:chExt cx="3014" cy="1501"/>
            </a:xfrm>
          </p:grpSpPr>
          <p:sp>
            <p:nvSpPr>
              <p:cNvPr id="3" name="文本框 2"/>
              <p:cNvSpPr txBox="1"/>
              <p:nvPr/>
            </p:nvSpPr>
            <p:spPr>
              <a:xfrm>
                <a:off x="2466" y="4360"/>
                <a:ext cx="2375" cy="594"/>
              </a:xfrm>
              <a:prstGeom prst="roundRect">
                <a:avLst/>
              </a:prstGeom>
              <a:solidFill>
                <a:schemeClr val="accent2"/>
              </a:solidFill>
            </p:spPr>
            <p:txBody>
              <a:bodyPr wrap="square" rtlCol="0" anchor="t">
                <a:spAutoFit/>
              </a:bodyPr>
              <a:lstStyle/>
              <a:p>
                <a:pPr algn="r"/>
                <a:r>
                  <a:rPr lang="zh-CN" altLang="en-US" sz="1600" b="1" dirty="0">
                    <a:solidFill>
                      <a:schemeClr val="bg1"/>
                    </a:solidFill>
                    <a:effectLst/>
                    <a:cs typeface="+mn-ea"/>
                    <a:sym typeface="+mn-lt"/>
                  </a:rPr>
                  <a:t>急救办法</a:t>
                </a:r>
                <a:r>
                  <a:rPr lang="en-US" altLang="zh-CN" sz="1600" b="1" dirty="0">
                    <a:solidFill>
                      <a:schemeClr val="bg1"/>
                    </a:solidFill>
                    <a:effectLst/>
                    <a:cs typeface="+mn-ea"/>
                    <a:sym typeface="+mn-lt"/>
                  </a:rPr>
                  <a:t>:</a:t>
                </a:r>
                <a:endParaRPr lang="en-US" altLang="zh-CN" sz="1600" b="1" dirty="0">
                  <a:solidFill>
                    <a:schemeClr val="bg1"/>
                  </a:solidFill>
                  <a:effectLst/>
                  <a:cs typeface="+mn-ea"/>
                  <a:sym typeface="+mn-lt"/>
                </a:endParaRPr>
              </a:p>
            </p:txBody>
          </p:sp>
          <p:pic>
            <p:nvPicPr>
              <p:cNvPr id="7" name="图片 6" descr="51miz-E1016692-81D727AB"/>
              <p:cNvPicPr>
                <a:picLocks noChangeAspect="1"/>
              </p:cNvPicPr>
              <p:nvPr/>
            </p:nvPicPr>
            <p:blipFill>
              <a:blip r:embed="rId1" cstate="screen"/>
              <a:stretch>
                <a:fillRect/>
              </a:stretch>
            </p:blipFill>
            <p:spPr>
              <a:xfrm>
                <a:off x="1827" y="3696"/>
                <a:ext cx="1501" cy="1501"/>
              </a:xfrm>
              <a:prstGeom prst="rect">
                <a:avLst/>
              </a:prstGeom>
            </p:spPr>
          </p:pic>
        </p:grpSp>
      </p:grpSp>
      <p:sp>
        <p:nvSpPr>
          <p:cNvPr id="53" name="椭圆 52"/>
          <p:cNvSpPr/>
          <p:nvPr/>
        </p:nvSpPr>
        <p:spPr>
          <a:xfrm>
            <a:off x="2794635" y="4741545"/>
            <a:ext cx="441325" cy="441325"/>
          </a:xfrm>
          <a:prstGeom prst="ellipse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4" name="椭圆 53"/>
          <p:cNvSpPr/>
          <p:nvPr/>
        </p:nvSpPr>
        <p:spPr>
          <a:xfrm>
            <a:off x="7214235" y="4808220"/>
            <a:ext cx="441325" cy="441325"/>
          </a:xfrm>
          <a:prstGeom prst="ellipse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3361055" y="4660900"/>
            <a:ext cx="3561080" cy="1060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lnSpc>
                <a:spcPct val="150000"/>
              </a:lnSpc>
              <a:defRPr/>
            </a:pPr>
            <a:r>
              <a:rPr lang="en-US" altLang="zh-CN" sz="1050" kern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不能采用冰敷的方式治疗烫伤，冰会损伤已经破损的皮肤导致伤口恶化。不要弄破水泡，否则会留下疤痕。也不要随便将抗生素药膏或油脂涂抹在伤口处，这些黏糊糊的物质很容易沾染脏东西。</a:t>
            </a:r>
            <a:endParaRPr lang="en-US" altLang="zh-CN" sz="1050" kern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7780655" y="4741545"/>
            <a:ext cx="3749040" cy="1060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lnSpc>
                <a:spcPct val="150000"/>
              </a:lnSpc>
              <a:defRPr/>
            </a:pPr>
            <a:r>
              <a:rPr lang="en-US" altLang="zh-CN" sz="1050" kern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三级烫伤、触电灼伤以及被化学品烧伤务必到医院就医。另外，如果病人出现咳嗽、眼睛流泪或者呼吸困难，则需要专业医生的帮助。二级烫伤如果面积大于手掌的话，患者也应去医院看看，专业的处理方式可以避免留下疤痕。</a:t>
            </a:r>
            <a:endParaRPr lang="en-US" altLang="zh-CN" sz="1050" kern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57" name="组合 56"/>
          <p:cNvGrpSpPr/>
          <p:nvPr/>
        </p:nvGrpSpPr>
        <p:grpSpPr>
          <a:xfrm>
            <a:off x="7319645" y="4885690"/>
            <a:ext cx="196215" cy="285750"/>
            <a:chOff x="2528974" y="2863357"/>
            <a:chExt cx="246811" cy="359779"/>
          </a:xfrm>
          <a:solidFill>
            <a:schemeClr val="bg1"/>
          </a:solidFill>
        </p:grpSpPr>
        <p:sp>
          <p:nvSpPr>
            <p:cNvPr id="58" name="AutoShape 113"/>
            <p:cNvSpPr/>
            <p:nvPr/>
          </p:nvSpPr>
          <p:spPr bwMode="auto">
            <a:xfrm>
              <a:off x="2528974" y="2863357"/>
              <a:ext cx="246811" cy="35977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5386" y="14175"/>
                  </a:moveTo>
                  <a:lnTo>
                    <a:pt x="6223" y="14175"/>
                  </a:lnTo>
                  <a:cubicBezTo>
                    <a:pt x="5734" y="13446"/>
                    <a:pt x="5147" y="12716"/>
                    <a:pt x="4568" y="12003"/>
                  </a:cubicBezTo>
                  <a:cubicBezTo>
                    <a:pt x="3287" y="10427"/>
                    <a:pt x="1963" y="8797"/>
                    <a:pt x="1963" y="7425"/>
                  </a:cubicBezTo>
                  <a:cubicBezTo>
                    <a:pt x="1963" y="4075"/>
                    <a:pt x="5927" y="1350"/>
                    <a:pt x="10800" y="1350"/>
                  </a:cubicBezTo>
                  <a:cubicBezTo>
                    <a:pt x="15672" y="1350"/>
                    <a:pt x="19636" y="4075"/>
                    <a:pt x="19636" y="7425"/>
                  </a:cubicBezTo>
                  <a:cubicBezTo>
                    <a:pt x="19636" y="8787"/>
                    <a:pt x="18312" y="10425"/>
                    <a:pt x="17029" y="12011"/>
                  </a:cubicBezTo>
                  <a:cubicBezTo>
                    <a:pt x="16455" y="12723"/>
                    <a:pt x="15873" y="13449"/>
                    <a:pt x="15386" y="14175"/>
                  </a:cubicBezTo>
                  <a:moveTo>
                    <a:pt x="10800" y="20249"/>
                  </a:moveTo>
                  <a:cubicBezTo>
                    <a:pt x="9805" y="20249"/>
                    <a:pt x="9347" y="20171"/>
                    <a:pt x="8839" y="19406"/>
                  </a:cubicBezTo>
                  <a:lnTo>
                    <a:pt x="13000" y="19048"/>
                  </a:lnTo>
                  <a:cubicBezTo>
                    <a:pt x="12398" y="20164"/>
                    <a:pt x="11959" y="20249"/>
                    <a:pt x="10800" y="20249"/>
                  </a:cubicBezTo>
                  <a:moveTo>
                    <a:pt x="7595" y="16813"/>
                  </a:moveTo>
                  <a:cubicBezTo>
                    <a:pt x="7417" y="16407"/>
                    <a:pt x="7215" y="15978"/>
                    <a:pt x="6991" y="15525"/>
                  </a:cubicBezTo>
                  <a:lnTo>
                    <a:pt x="14616" y="15525"/>
                  </a:lnTo>
                  <a:cubicBezTo>
                    <a:pt x="14496" y="15767"/>
                    <a:pt x="14375" y="16010"/>
                    <a:pt x="14270" y="16239"/>
                  </a:cubicBezTo>
                  <a:cubicBezTo>
                    <a:pt x="14270" y="16239"/>
                    <a:pt x="7595" y="16813"/>
                    <a:pt x="7595" y="16813"/>
                  </a:cubicBezTo>
                  <a:close/>
                  <a:moveTo>
                    <a:pt x="13345" y="18343"/>
                  </a:moveTo>
                  <a:lnTo>
                    <a:pt x="8476" y="18762"/>
                  </a:lnTo>
                  <a:cubicBezTo>
                    <a:pt x="8303" y="18416"/>
                    <a:pt x="8116" y="18011"/>
                    <a:pt x="7890" y="17483"/>
                  </a:cubicBezTo>
                  <a:cubicBezTo>
                    <a:pt x="7887" y="17477"/>
                    <a:pt x="7883" y="17469"/>
                    <a:pt x="7881" y="17462"/>
                  </a:cubicBezTo>
                  <a:lnTo>
                    <a:pt x="13957" y="16941"/>
                  </a:lnTo>
                  <a:cubicBezTo>
                    <a:pt x="13871" y="17140"/>
                    <a:pt x="13778" y="17350"/>
                    <a:pt x="13698" y="17537"/>
                  </a:cubicBezTo>
                  <a:cubicBezTo>
                    <a:pt x="13569" y="17841"/>
                    <a:pt x="13453" y="18104"/>
                    <a:pt x="13345" y="18343"/>
                  </a:cubicBezTo>
                  <a:moveTo>
                    <a:pt x="10800" y="0"/>
                  </a:moveTo>
                  <a:cubicBezTo>
                    <a:pt x="4835" y="0"/>
                    <a:pt x="0" y="3324"/>
                    <a:pt x="0" y="7425"/>
                  </a:cubicBezTo>
                  <a:cubicBezTo>
                    <a:pt x="0" y="10146"/>
                    <a:pt x="3621" y="13029"/>
                    <a:pt x="4939" y="15562"/>
                  </a:cubicBezTo>
                  <a:cubicBezTo>
                    <a:pt x="6906" y="19339"/>
                    <a:pt x="6688" y="21599"/>
                    <a:pt x="10800" y="21599"/>
                  </a:cubicBezTo>
                  <a:cubicBezTo>
                    <a:pt x="14972" y="21599"/>
                    <a:pt x="14692" y="19349"/>
                    <a:pt x="16660" y="15577"/>
                  </a:cubicBezTo>
                  <a:cubicBezTo>
                    <a:pt x="17983" y="13039"/>
                    <a:pt x="21600" y="10124"/>
                    <a:pt x="21600" y="7425"/>
                  </a:cubicBezTo>
                  <a:cubicBezTo>
                    <a:pt x="21600" y="3324"/>
                    <a:pt x="16764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9" name="AutoShape 114"/>
            <p:cNvSpPr/>
            <p:nvPr/>
          </p:nvSpPr>
          <p:spPr bwMode="auto">
            <a:xfrm>
              <a:off x="2584843" y="2919841"/>
              <a:ext cx="73061" cy="7306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938" y="0"/>
                  </a:moveTo>
                  <a:cubicBezTo>
                    <a:pt x="8943" y="0"/>
                    <a:pt x="0" y="8942"/>
                    <a:pt x="0" y="19938"/>
                  </a:cubicBezTo>
                  <a:cubicBezTo>
                    <a:pt x="0" y="20855"/>
                    <a:pt x="743" y="21600"/>
                    <a:pt x="1661" y="21600"/>
                  </a:cubicBezTo>
                  <a:cubicBezTo>
                    <a:pt x="2579" y="21600"/>
                    <a:pt x="3323" y="20855"/>
                    <a:pt x="3323" y="19938"/>
                  </a:cubicBezTo>
                  <a:cubicBezTo>
                    <a:pt x="3323" y="10777"/>
                    <a:pt x="10777" y="3323"/>
                    <a:pt x="19938" y="3323"/>
                  </a:cubicBezTo>
                  <a:cubicBezTo>
                    <a:pt x="20856" y="3323"/>
                    <a:pt x="21600" y="2578"/>
                    <a:pt x="21600" y="1661"/>
                  </a:cubicBezTo>
                  <a:cubicBezTo>
                    <a:pt x="21600" y="744"/>
                    <a:pt x="20856" y="0"/>
                    <a:pt x="19938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60" name="组合 59"/>
          <p:cNvGrpSpPr/>
          <p:nvPr/>
        </p:nvGrpSpPr>
        <p:grpSpPr>
          <a:xfrm flipH="1">
            <a:off x="2900045" y="4846955"/>
            <a:ext cx="229870" cy="229870"/>
            <a:chOff x="2473104" y="2145028"/>
            <a:chExt cx="359165" cy="359165"/>
          </a:xfrm>
          <a:solidFill>
            <a:schemeClr val="bg1"/>
          </a:solidFill>
        </p:grpSpPr>
        <p:sp>
          <p:nvSpPr>
            <p:cNvPr id="61" name="AutoShape 126"/>
            <p:cNvSpPr/>
            <p:nvPr/>
          </p:nvSpPr>
          <p:spPr bwMode="auto">
            <a:xfrm>
              <a:off x="2473104" y="2145028"/>
              <a:ext cx="359165" cy="35916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3499" y="14850"/>
                  </a:moveTo>
                  <a:cubicBezTo>
                    <a:pt x="9772" y="14850"/>
                    <a:pt x="6749" y="11827"/>
                    <a:pt x="6749" y="8100"/>
                  </a:cubicBezTo>
                  <a:cubicBezTo>
                    <a:pt x="6749" y="4372"/>
                    <a:pt x="9772" y="1350"/>
                    <a:pt x="13499" y="1350"/>
                  </a:cubicBezTo>
                  <a:cubicBezTo>
                    <a:pt x="17227" y="1350"/>
                    <a:pt x="20249" y="4372"/>
                    <a:pt x="20249" y="8100"/>
                  </a:cubicBezTo>
                  <a:cubicBezTo>
                    <a:pt x="20249" y="11827"/>
                    <a:pt x="17227" y="14850"/>
                    <a:pt x="13499" y="14850"/>
                  </a:cubicBezTo>
                  <a:moveTo>
                    <a:pt x="3236" y="20042"/>
                  </a:moveTo>
                  <a:cubicBezTo>
                    <a:pt x="3019" y="20266"/>
                    <a:pt x="2718" y="20408"/>
                    <a:pt x="2382" y="20408"/>
                  </a:cubicBezTo>
                  <a:cubicBezTo>
                    <a:pt x="1724" y="20408"/>
                    <a:pt x="1191" y="19875"/>
                    <a:pt x="1191" y="19218"/>
                  </a:cubicBezTo>
                  <a:cubicBezTo>
                    <a:pt x="1191" y="18881"/>
                    <a:pt x="1332" y="18580"/>
                    <a:pt x="1557" y="18363"/>
                  </a:cubicBezTo>
                  <a:lnTo>
                    <a:pt x="1551" y="18358"/>
                  </a:lnTo>
                  <a:lnTo>
                    <a:pt x="6996" y="12913"/>
                  </a:lnTo>
                  <a:cubicBezTo>
                    <a:pt x="7472" y="13555"/>
                    <a:pt x="8039" y="14122"/>
                    <a:pt x="8680" y="14599"/>
                  </a:cubicBezTo>
                  <a:cubicBezTo>
                    <a:pt x="8680" y="14599"/>
                    <a:pt x="3236" y="20042"/>
                    <a:pt x="3236" y="20042"/>
                  </a:cubicBezTo>
                  <a:close/>
                  <a:moveTo>
                    <a:pt x="13499" y="0"/>
                  </a:moveTo>
                  <a:cubicBezTo>
                    <a:pt x="9026" y="0"/>
                    <a:pt x="5399" y="3626"/>
                    <a:pt x="5399" y="8100"/>
                  </a:cubicBezTo>
                  <a:cubicBezTo>
                    <a:pt x="5399" y="9467"/>
                    <a:pt x="5742" y="10754"/>
                    <a:pt x="6341" y="11884"/>
                  </a:cubicBezTo>
                  <a:lnTo>
                    <a:pt x="709" y="17515"/>
                  </a:lnTo>
                  <a:lnTo>
                    <a:pt x="713" y="17520"/>
                  </a:lnTo>
                  <a:cubicBezTo>
                    <a:pt x="274" y="17953"/>
                    <a:pt x="0" y="18552"/>
                    <a:pt x="0" y="19218"/>
                  </a:cubicBezTo>
                  <a:cubicBezTo>
                    <a:pt x="0" y="20533"/>
                    <a:pt x="1066" y="21599"/>
                    <a:pt x="2382" y="21599"/>
                  </a:cubicBezTo>
                  <a:cubicBezTo>
                    <a:pt x="3047" y="21599"/>
                    <a:pt x="3647" y="21326"/>
                    <a:pt x="4079" y="20885"/>
                  </a:cubicBezTo>
                  <a:lnTo>
                    <a:pt x="4078" y="20884"/>
                  </a:lnTo>
                  <a:lnTo>
                    <a:pt x="9708" y="15255"/>
                  </a:lnTo>
                  <a:cubicBezTo>
                    <a:pt x="10839" y="15856"/>
                    <a:pt x="12128" y="16200"/>
                    <a:pt x="13499" y="16200"/>
                  </a:cubicBezTo>
                  <a:cubicBezTo>
                    <a:pt x="17973" y="16200"/>
                    <a:pt x="21600" y="12573"/>
                    <a:pt x="21600" y="8100"/>
                  </a:cubicBezTo>
                  <a:cubicBezTo>
                    <a:pt x="21600" y="3626"/>
                    <a:pt x="17973" y="0"/>
                    <a:pt x="13499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2" name="AutoShape 127"/>
            <p:cNvSpPr/>
            <p:nvPr/>
          </p:nvSpPr>
          <p:spPr bwMode="auto">
            <a:xfrm>
              <a:off x="2618611" y="2200897"/>
              <a:ext cx="84727" cy="8411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160" y="0"/>
                  </a:moveTo>
                  <a:cubicBezTo>
                    <a:pt x="9025" y="0"/>
                    <a:pt x="0" y="9025"/>
                    <a:pt x="0" y="20160"/>
                  </a:cubicBezTo>
                  <a:cubicBezTo>
                    <a:pt x="0" y="20954"/>
                    <a:pt x="644" y="21600"/>
                    <a:pt x="1440" y="21600"/>
                  </a:cubicBezTo>
                  <a:cubicBezTo>
                    <a:pt x="2235" y="21600"/>
                    <a:pt x="2880" y="20954"/>
                    <a:pt x="2880" y="20160"/>
                  </a:cubicBezTo>
                  <a:cubicBezTo>
                    <a:pt x="2880" y="10618"/>
                    <a:pt x="10617" y="2880"/>
                    <a:pt x="20160" y="2880"/>
                  </a:cubicBezTo>
                  <a:cubicBezTo>
                    <a:pt x="20955" y="2880"/>
                    <a:pt x="21599" y="2234"/>
                    <a:pt x="21599" y="1440"/>
                  </a:cubicBezTo>
                  <a:cubicBezTo>
                    <a:pt x="21599" y="645"/>
                    <a:pt x="20955" y="0"/>
                    <a:pt x="20160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35" name="文本框 34"/>
          <p:cNvSpPr txBox="1"/>
          <p:nvPr/>
        </p:nvSpPr>
        <p:spPr>
          <a:xfrm>
            <a:off x="3376692" y="4373245"/>
            <a:ext cx="1173718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r"/>
            <a:r>
              <a:rPr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cs typeface="+mn-ea"/>
                <a:sym typeface="+mn-lt"/>
              </a:rPr>
              <a:t>绝对禁止:</a:t>
            </a:r>
            <a:endParaRPr lang="zh-CN" altLang="en-US" b="1" dirty="0">
              <a:solidFill>
                <a:schemeClr val="tx1">
                  <a:lumMod val="85000"/>
                  <a:lumOff val="15000"/>
                </a:schemeClr>
              </a:solidFill>
              <a:effectLst/>
              <a:cs typeface="+mn-ea"/>
              <a:sym typeface="+mn-lt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7798524" y="4373245"/>
            <a:ext cx="942886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r"/>
            <a:r>
              <a:rPr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cs typeface="+mn-ea"/>
                <a:sym typeface="+mn-lt"/>
              </a:rPr>
              <a:t>亮警报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cs typeface="+mn-ea"/>
                <a:sym typeface="+mn-lt"/>
              </a:rPr>
              <a:t>:</a:t>
            </a:r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  <a:effectLst/>
              <a:cs typeface="+mn-ea"/>
              <a:sym typeface="+mn-lt"/>
            </a:endParaRPr>
          </a:p>
        </p:txBody>
      </p:sp>
      <p:pic>
        <p:nvPicPr>
          <p:cNvPr id="10" name="图片 9" descr="51miz-E1050331-FB6B520B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 flipH="1">
            <a:off x="516255" y="4665345"/>
            <a:ext cx="1986280" cy="17386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3" grpId="0" bldLvl="0" animBg="1"/>
      <p:bldP spid="54" grpId="0" bldLvl="0" animBg="1"/>
      <p:bldP spid="55" grpId="0"/>
      <p:bldP spid="56" grpId="0"/>
      <p:bldP spid="35" grpId="0"/>
      <p:bldP spid="3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47B6AE"/>
          </a:fgClr>
          <a:bgClr>
            <a:srgbClr val="B1DDD8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63550" y="362704"/>
            <a:ext cx="6096000" cy="662554"/>
          </a:xfrm>
          <a:prstGeom prst="rect">
            <a:avLst/>
          </a:prstGeom>
          <a:noFill/>
          <a:ln w="9525">
            <a:noFill/>
          </a:ln>
        </p:spPr>
        <p:txBody>
          <a:bodyPr wrap="square" rtlCol="0" anchor="t">
            <a:spAutoFit/>
          </a:bodyPr>
          <a:lstStyle/>
          <a:p>
            <a:pPr lvl="0" algn="l">
              <a:lnSpc>
                <a:spcPct val="150000"/>
              </a:lnSpc>
              <a:buClrTx/>
              <a:buSzTx/>
              <a:buFontTx/>
            </a:pPr>
            <a:r>
              <a:rPr lang="zh-CN" altLang="zh-CN" sz="2800" b="1" dirty="0">
                <a:solidFill>
                  <a:srgbClr val="ED7D31"/>
                </a:solidFill>
                <a:cs typeface="+mn-ea"/>
                <a:sym typeface="+mn-lt"/>
              </a:rPr>
              <a:t>4、扭伤</a:t>
            </a:r>
            <a:endParaRPr lang="zh-CN" altLang="zh-CN" sz="2800" b="1" dirty="0">
              <a:solidFill>
                <a:srgbClr val="ED7D31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202690" y="1374140"/>
            <a:ext cx="10205085" cy="8744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l">
              <a:lnSpc>
                <a:spcPct val="150000"/>
              </a:lnSpc>
              <a:buClrTx/>
              <a:buSzTx/>
              <a:buFontTx/>
            </a:pPr>
            <a:r>
              <a:rPr lang="zh-CN" altLang="en-US" dirty="0">
                <a:effectLst/>
                <a:cs typeface="+mn-ea"/>
                <a:sym typeface="+mn-lt"/>
              </a:rPr>
              <a:t>当关节周围的韧带被拉伸得过于严重，超出了其所能承受的程度，就会发生扭伤，扭伤通常还伴随着青紫与水肿</a:t>
            </a:r>
            <a:endParaRPr lang="zh-CN" altLang="en-US" dirty="0">
              <a:effectLst/>
              <a:cs typeface="+mn-ea"/>
              <a:sym typeface="+mn-lt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658495" y="2004060"/>
            <a:ext cx="10586085" cy="1804670"/>
            <a:chOff x="1827" y="3696"/>
            <a:chExt cx="16671" cy="2842"/>
          </a:xfrm>
        </p:grpSpPr>
        <p:sp>
          <p:nvSpPr>
            <p:cNvPr id="2" name="文本框 1" descr="7b0a20202020227461726765744964223a202270726f636573734f6e6c696e6554657874426f78220a7d0a"/>
            <p:cNvSpPr txBox="1"/>
            <p:nvPr/>
          </p:nvSpPr>
          <p:spPr>
            <a:xfrm>
              <a:off x="2466" y="5298"/>
              <a:ext cx="16032" cy="124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indent="0" fontAlgn="auto">
                <a:lnSpc>
                  <a:spcPct val="150000"/>
                </a:lnSpc>
                <a:buNone/>
              </a:pPr>
              <a:r>
                <a:rPr sz="1600" dirty="0">
                  <a:cs typeface="+mn-ea"/>
                  <a:sym typeface="+mn-lt"/>
                </a:rPr>
                <a:t>在扭伤发生的24小时之内，尽量做到每隔一小时用冰袋冷敷一次，每次半小时。将受伤处用弹性压缩绷带包好，并将受伤部位垫高。24小时之后，开始给患处换为热敷,促进受伤部位的血液流通。</a:t>
              </a:r>
              <a:endParaRPr sz="1600" dirty="0">
                <a:cs typeface="+mn-ea"/>
                <a:sym typeface="+mn-lt"/>
              </a:endParaRPr>
            </a:p>
          </p:txBody>
        </p:sp>
        <p:grpSp>
          <p:nvGrpSpPr>
            <p:cNvPr id="4" name="组合 3"/>
            <p:cNvGrpSpPr/>
            <p:nvPr/>
          </p:nvGrpSpPr>
          <p:grpSpPr>
            <a:xfrm>
              <a:off x="1827" y="3696"/>
              <a:ext cx="3014" cy="1501"/>
              <a:chOff x="1827" y="3696"/>
              <a:chExt cx="3014" cy="1501"/>
            </a:xfrm>
          </p:grpSpPr>
          <p:sp>
            <p:nvSpPr>
              <p:cNvPr id="3" name="文本框 2"/>
              <p:cNvSpPr txBox="1"/>
              <p:nvPr/>
            </p:nvSpPr>
            <p:spPr>
              <a:xfrm>
                <a:off x="2466" y="4360"/>
                <a:ext cx="2375" cy="594"/>
              </a:xfrm>
              <a:prstGeom prst="roundRect">
                <a:avLst/>
              </a:prstGeom>
              <a:solidFill>
                <a:schemeClr val="accent2"/>
              </a:solidFill>
            </p:spPr>
            <p:txBody>
              <a:bodyPr wrap="square" rtlCol="0" anchor="t">
                <a:spAutoFit/>
              </a:bodyPr>
              <a:lstStyle/>
              <a:p>
                <a:pPr algn="r"/>
                <a:r>
                  <a:rPr lang="zh-CN" altLang="en-US" sz="1600" b="1" dirty="0">
                    <a:solidFill>
                      <a:schemeClr val="bg1"/>
                    </a:solidFill>
                    <a:effectLst/>
                    <a:cs typeface="+mn-ea"/>
                    <a:sym typeface="+mn-lt"/>
                  </a:rPr>
                  <a:t>急救办法</a:t>
                </a:r>
                <a:r>
                  <a:rPr lang="en-US" altLang="zh-CN" sz="1600" b="1" dirty="0">
                    <a:solidFill>
                      <a:schemeClr val="bg1"/>
                    </a:solidFill>
                    <a:effectLst/>
                    <a:cs typeface="+mn-ea"/>
                    <a:sym typeface="+mn-lt"/>
                  </a:rPr>
                  <a:t>:</a:t>
                </a:r>
                <a:endParaRPr lang="en-US" altLang="zh-CN" sz="1600" b="1" dirty="0">
                  <a:solidFill>
                    <a:schemeClr val="bg1"/>
                  </a:solidFill>
                  <a:effectLst/>
                  <a:cs typeface="+mn-ea"/>
                  <a:sym typeface="+mn-lt"/>
                </a:endParaRPr>
              </a:p>
            </p:txBody>
          </p:sp>
          <p:pic>
            <p:nvPicPr>
              <p:cNvPr id="7" name="图片 6" descr="51miz-E1016692-81D727AB"/>
              <p:cNvPicPr>
                <a:picLocks noChangeAspect="1"/>
              </p:cNvPicPr>
              <p:nvPr/>
            </p:nvPicPr>
            <p:blipFill>
              <a:blip r:embed="rId1" cstate="screen"/>
              <a:stretch>
                <a:fillRect/>
              </a:stretch>
            </p:blipFill>
            <p:spPr>
              <a:xfrm>
                <a:off x="1827" y="3696"/>
                <a:ext cx="1501" cy="1501"/>
              </a:xfrm>
              <a:prstGeom prst="rect">
                <a:avLst/>
              </a:prstGeom>
            </p:spPr>
          </p:pic>
        </p:grpSp>
      </p:grpSp>
      <p:grpSp>
        <p:nvGrpSpPr>
          <p:cNvPr id="37" name="组合 36"/>
          <p:cNvGrpSpPr/>
          <p:nvPr/>
        </p:nvGrpSpPr>
        <p:grpSpPr>
          <a:xfrm>
            <a:off x="1080135" y="4337685"/>
            <a:ext cx="9941560" cy="1186815"/>
            <a:chOff x="1621" y="7367"/>
            <a:chExt cx="15656" cy="1869"/>
          </a:xfrm>
        </p:grpSpPr>
        <p:sp>
          <p:nvSpPr>
            <p:cNvPr id="53" name="椭圆 52"/>
            <p:cNvSpPr/>
            <p:nvPr/>
          </p:nvSpPr>
          <p:spPr>
            <a:xfrm>
              <a:off x="1621" y="7947"/>
              <a:ext cx="695" cy="695"/>
            </a:xfrm>
            <a:prstGeom prst="ellipse">
              <a:avLst/>
            </a:prstGeom>
            <a:solidFill>
              <a:srgbClr val="ED7D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4" name="椭圆 53"/>
            <p:cNvSpPr/>
            <p:nvPr/>
          </p:nvSpPr>
          <p:spPr>
            <a:xfrm>
              <a:off x="10481" y="8052"/>
              <a:ext cx="695" cy="695"/>
            </a:xfrm>
            <a:prstGeom prst="ellipse">
              <a:avLst/>
            </a:prstGeom>
            <a:solidFill>
              <a:srgbClr val="ED7D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5" name="矩形 54"/>
            <p:cNvSpPr/>
            <p:nvPr/>
          </p:nvSpPr>
          <p:spPr>
            <a:xfrm>
              <a:off x="2513" y="7820"/>
              <a:ext cx="5608" cy="8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4400">
                <a:lnSpc>
                  <a:spcPct val="150000"/>
                </a:lnSpc>
                <a:defRPr/>
              </a:pPr>
              <a:r>
                <a:rPr lang="en-US" altLang="zh-CN" sz="1050" kern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不能随意活动受伤的关节，否则容易造成韧带撕裂,恢复起来相对比较困难。</a:t>
              </a:r>
              <a:endParaRPr lang="en-US" altLang="zh-CN" sz="1050" kern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6" name="矩形 55"/>
            <p:cNvSpPr/>
            <p:nvPr/>
          </p:nvSpPr>
          <p:spPr>
            <a:xfrm>
              <a:off x="11373" y="7947"/>
              <a:ext cx="5904" cy="128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4400">
                <a:lnSpc>
                  <a:spcPct val="150000"/>
                </a:lnSpc>
                <a:defRPr/>
              </a:pPr>
              <a:r>
                <a:rPr lang="en-US" altLang="zh-CN" sz="1050" kern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如果经过几日的自我治疗和休息之后，患处仍旧疼痛且行动不便,那么有可能是骨折、肌肉拉伤或者韧带断裂，需要立即到医院就医。</a:t>
              </a:r>
              <a:endParaRPr lang="en-US" altLang="zh-CN" sz="1050" kern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57" name="组合 56"/>
            <p:cNvGrpSpPr/>
            <p:nvPr/>
          </p:nvGrpSpPr>
          <p:grpSpPr>
            <a:xfrm>
              <a:off x="10037" y="8174"/>
              <a:ext cx="919" cy="450"/>
              <a:chOff x="2584843" y="2863357"/>
              <a:chExt cx="734092" cy="359779"/>
            </a:xfrm>
            <a:solidFill>
              <a:schemeClr val="bg1"/>
            </a:solidFill>
          </p:grpSpPr>
          <p:sp>
            <p:nvSpPr>
              <p:cNvPr id="58" name="AutoShape 113"/>
              <p:cNvSpPr/>
              <p:nvPr/>
            </p:nvSpPr>
            <p:spPr bwMode="auto">
              <a:xfrm>
                <a:off x="3072124" y="2863357"/>
                <a:ext cx="246811" cy="35977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5386" y="14175"/>
                    </a:moveTo>
                    <a:lnTo>
                      <a:pt x="6223" y="14175"/>
                    </a:lnTo>
                    <a:cubicBezTo>
                      <a:pt x="5734" y="13446"/>
                      <a:pt x="5147" y="12716"/>
                      <a:pt x="4568" y="12003"/>
                    </a:cubicBezTo>
                    <a:cubicBezTo>
                      <a:pt x="3287" y="10427"/>
                      <a:pt x="1963" y="8797"/>
                      <a:pt x="1963" y="7425"/>
                    </a:cubicBezTo>
                    <a:cubicBezTo>
                      <a:pt x="1963" y="4075"/>
                      <a:pt x="5927" y="1350"/>
                      <a:pt x="10800" y="1350"/>
                    </a:cubicBezTo>
                    <a:cubicBezTo>
                      <a:pt x="15672" y="1350"/>
                      <a:pt x="19636" y="4075"/>
                      <a:pt x="19636" y="7425"/>
                    </a:cubicBezTo>
                    <a:cubicBezTo>
                      <a:pt x="19636" y="8787"/>
                      <a:pt x="18312" y="10425"/>
                      <a:pt x="17029" y="12011"/>
                    </a:cubicBezTo>
                    <a:cubicBezTo>
                      <a:pt x="16455" y="12723"/>
                      <a:pt x="15873" y="13449"/>
                      <a:pt x="15386" y="14175"/>
                    </a:cubicBezTo>
                    <a:moveTo>
                      <a:pt x="10800" y="20249"/>
                    </a:moveTo>
                    <a:cubicBezTo>
                      <a:pt x="9805" y="20249"/>
                      <a:pt x="9347" y="20171"/>
                      <a:pt x="8839" y="19406"/>
                    </a:cubicBezTo>
                    <a:lnTo>
                      <a:pt x="13000" y="19048"/>
                    </a:lnTo>
                    <a:cubicBezTo>
                      <a:pt x="12398" y="20164"/>
                      <a:pt x="11959" y="20249"/>
                      <a:pt x="10800" y="20249"/>
                    </a:cubicBezTo>
                    <a:moveTo>
                      <a:pt x="7595" y="16813"/>
                    </a:moveTo>
                    <a:cubicBezTo>
                      <a:pt x="7417" y="16407"/>
                      <a:pt x="7215" y="15978"/>
                      <a:pt x="6991" y="15525"/>
                    </a:cubicBezTo>
                    <a:lnTo>
                      <a:pt x="14616" y="15525"/>
                    </a:lnTo>
                    <a:cubicBezTo>
                      <a:pt x="14496" y="15767"/>
                      <a:pt x="14375" y="16010"/>
                      <a:pt x="14270" y="16239"/>
                    </a:cubicBezTo>
                    <a:cubicBezTo>
                      <a:pt x="14270" y="16239"/>
                      <a:pt x="7595" y="16813"/>
                      <a:pt x="7595" y="16813"/>
                    </a:cubicBezTo>
                    <a:close/>
                    <a:moveTo>
                      <a:pt x="13345" y="18343"/>
                    </a:moveTo>
                    <a:lnTo>
                      <a:pt x="8476" y="18762"/>
                    </a:lnTo>
                    <a:cubicBezTo>
                      <a:pt x="8303" y="18416"/>
                      <a:pt x="8116" y="18011"/>
                      <a:pt x="7890" y="17483"/>
                    </a:cubicBezTo>
                    <a:cubicBezTo>
                      <a:pt x="7887" y="17477"/>
                      <a:pt x="7883" y="17469"/>
                      <a:pt x="7881" y="17462"/>
                    </a:cubicBezTo>
                    <a:lnTo>
                      <a:pt x="13957" y="16941"/>
                    </a:lnTo>
                    <a:cubicBezTo>
                      <a:pt x="13871" y="17140"/>
                      <a:pt x="13778" y="17350"/>
                      <a:pt x="13698" y="17537"/>
                    </a:cubicBezTo>
                    <a:cubicBezTo>
                      <a:pt x="13569" y="17841"/>
                      <a:pt x="13453" y="18104"/>
                      <a:pt x="13345" y="18343"/>
                    </a:cubicBezTo>
                    <a:moveTo>
                      <a:pt x="10800" y="0"/>
                    </a:moveTo>
                    <a:cubicBezTo>
                      <a:pt x="4835" y="0"/>
                      <a:pt x="0" y="3324"/>
                      <a:pt x="0" y="7425"/>
                    </a:cubicBezTo>
                    <a:cubicBezTo>
                      <a:pt x="0" y="10146"/>
                      <a:pt x="3621" y="13029"/>
                      <a:pt x="4939" y="15562"/>
                    </a:cubicBezTo>
                    <a:cubicBezTo>
                      <a:pt x="6906" y="19339"/>
                      <a:pt x="6688" y="21599"/>
                      <a:pt x="10800" y="21599"/>
                    </a:cubicBezTo>
                    <a:cubicBezTo>
                      <a:pt x="14972" y="21599"/>
                      <a:pt x="14692" y="19349"/>
                      <a:pt x="16660" y="15577"/>
                    </a:cubicBezTo>
                    <a:cubicBezTo>
                      <a:pt x="17983" y="13039"/>
                      <a:pt x="21600" y="10124"/>
                      <a:pt x="21600" y="7425"/>
                    </a:cubicBezTo>
                    <a:cubicBezTo>
                      <a:pt x="21600" y="3324"/>
                      <a:pt x="16764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marL="0" marR="0" lvl="0" indent="0" algn="ctr" defTabSz="22860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5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9" name="AutoShape 114"/>
              <p:cNvSpPr/>
              <p:nvPr/>
            </p:nvSpPr>
            <p:spPr bwMode="auto">
              <a:xfrm>
                <a:off x="2584843" y="2919841"/>
                <a:ext cx="73061" cy="7306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9938" y="0"/>
                    </a:moveTo>
                    <a:cubicBezTo>
                      <a:pt x="8943" y="0"/>
                      <a:pt x="0" y="8942"/>
                      <a:pt x="0" y="19938"/>
                    </a:cubicBezTo>
                    <a:cubicBezTo>
                      <a:pt x="0" y="20855"/>
                      <a:pt x="743" y="21600"/>
                      <a:pt x="1661" y="21600"/>
                    </a:cubicBezTo>
                    <a:cubicBezTo>
                      <a:pt x="2579" y="21600"/>
                      <a:pt x="3323" y="20855"/>
                      <a:pt x="3323" y="19938"/>
                    </a:cubicBezTo>
                    <a:cubicBezTo>
                      <a:pt x="3323" y="10777"/>
                      <a:pt x="10777" y="3323"/>
                      <a:pt x="19938" y="3323"/>
                    </a:cubicBezTo>
                    <a:cubicBezTo>
                      <a:pt x="20856" y="3323"/>
                      <a:pt x="21600" y="2578"/>
                      <a:pt x="21600" y="1661"/>
                    </a:cubicBezTo>
                    <a:cubicBezTo>
                      <a:pt x="21600" y="744"/>
                      <a:pt x="20856" y="0"/>
                      <a:pt x="19938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marL="0" marR="0" lvl="0" indent="0" algn="ctr" defTabSz="22860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5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60" name="组合 59"/>
            <p:cNvGrpSpPr/>
            <p:nvPr/>
          </p:nvGrpSpPr>
          <p:grpSpPr>
            <a:xfrm flipH="1">
              <a:off x="1787" y="8113"/>
              <a:ext cx="362" cy="362"/>
              <a:chOff x="2473104" y="2145028"/>
              <a:chExt cx="359165" cy="359165"/>
            </a:xfrm>
            <a:solidFill>
              <a:schemeClr val="bg1"/>
            </a:solidFill>
          </p:grpSpPr>
          <p:sp>
            <p:nvSpPr>
              <p:cNvPr id="61" name="AutoShape 126"/>
              <p:cNvSpPr/>
              <p:nvPr/>
            </p:nvSpPr>
            <p:spPr bwMode="auto">
              <a:xfrm>
                <a:off x="2473104" y="2145028"/>
                <a:ext cx="359165" cy="359165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3499" y="14850"/>
                    </a:moveTo>
                    <a:cubicBezTo>
                      <a:pt x="9772" y="14850"/>
                      <a:pt x="6749" y="11827"/>
                      <a:pt x="6749" y="8100"/>
                    </a:cubicBezTo>
                    <a:cubicBezTo>
                      <a:pt x="6749" y="4372"/>
                      <a:pt x="9772" y="1350"/>
                      <a:pt x="13499" y="1350"/>
                    </a:cubicBezTo>
                    <a:cubicBezTo>
                      <a:pt x="17227" y="1350"/>
                      <a:pt x="20249" y="4372"/>
                      <a:pt x="20249" y="8100"/>
                    </a:cubicBezTo>
                    <a:cubicBezTo>
                      <a:pt x="20249" y="11827"/>
                      <a:pt x="17227" y="14850"/>
                      <a:pt x="13499" y="14850"/>
                    </a:cubicBezTo>
                    <a:moveTo>
                      <a:pt x="3236" y="20042"/>
                    </a:moveTo>
                    <a:cubicBezTo>
                      <a:pt x="3019" y="20266"/>
                      <a:pt x="2718" y="20408"/>
                      <a:pt x="2382" y="20408"/>
                    </a:cubicBezTo>
                    <a:cubicBezTo>
                      <a:pt x="1724" y="20408"/>
                      <a:pt x="1191" y="19875"/>
                      <a:pt x="1191" y="19218"/>
                    </a:cubicBezTo>
                    <a:cubicBezTo>
                      <a:pt x="1191" y="18881"/>
                      <a:pt x="1332" y="18580"/>
                      <a:pt x="1557" y="18363"/>
                    </a:cubicBezTo>
                    <a:lnTo>
                      <a:pt x="1551" y="18358"/>
                    </a:lnTo>
                    <a:lnTo>
                      <a:pt x="6996" y="12913"/>
                    </a:lnTo>
                    <a:cubicBezTo>
                      <a:pt x="7472" y="13555"/>
                      <a:pt x="8039" y="14122"/>
                      <a:pt x="8680" y="14599"/>
                    </a:cubicBezTo>
                    <a:cubicBezTo>
                      <a:pt x="8680" y="14599"/>
                      <a:pt x="3236" y="20042"/>
                      <a:pt x="3236" y="20042"/>
                    </a:cubicBezTo>
                    <a:close/>
                    <a:moveTo>
                      <a:pt x="13499" y="0"/>
                    </a:moveTo>
                    <a:cubicBezTo>
                      <a:pt x="9026" y="0"/>
                      <a:pt x="5399" y="3626"/>
                      <a:pt x="5399" y="8100"/>
                    </a:cubicBezTo>
                    <a:cubicBezTo>
                      <a:pt x="5399" y="9467"/>
                      <a:pt x="5742" y="10754"/>
                      <a:pt x="6341" y="11884"/>
                    </a:cubicBezTo>
                    <a:lnTo>
                      <a:pt x="709" y="17515"/>
                    </a:lnTo>
                    <a:lnTo>
                      <a:pt x="713" y="17520"/>
                    </a:lnTo>
                    <a:cubicBezTo>
                      <a:pt x="274" y="17953"/>
                      <a:pt x="0" y="18552"/>
                      <a:pt x="0" y="19218"/>
                    </a:cubicBezTo>
                    <a:cubicBezTo>
                      <a:pt x="0" y="20533"/>
                      <a:pt x="1066" y="21599"/>
                      <a:pt x="2382" y="21599"/>
                    </a:cubicBezTo>
                    <a:cubicBezTo>
                      <a:pt x="3047" y="21599"/>
                      <a:pt x="3647" y="21326"/>
                      <a:pt x="4079" y="20885"/>
                    </a:cubicBezTo>
                    <a:lnTo>
                      <a:pt x="4078" y="20884"/>
                    </a:lnTo>
                    <a:lnTo>
                      <a:pt x="9708" y="15255"/>
                    </a:lnTo>
                    <a:cubicBezTo>
                      <a:pt x="10839" y="15856"/>
                      <a:pt x="12128" y="16200"/>
                      <a:pt x="13499" y="16200"/>
                    </a:cubicBezTo>
                    <a:cubicBezTo>
                      <a:pt x="17973" y="16200"/>
                      <a:pt x="21600" y="12573"/>
                      <a:pt x="21600" y="8100"/>
                    </a:cubicBezTo>
                    <a:cubicBezTo>
                      <a:pt x="21600" y="3626"/>
                      <a:pt x="17973" y="0"/>
                      <a:pt x="13499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marL="0" marR="0" lvl="0" indent="0" algn="ctr" defTabSz="22860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5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2" name="AutoShape 127"/>
              <p:cNvSpPr/>
              <p:nvPr/>
            </p:nvSpPr>
            <p:spPr bwMode="auto">
              <a:xfrm>
                <a:off x="2618611" y="2200897"/>
                <a:ext cx="84727" cy="8411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160" y="0"/>
                    </a:moveTo>
                    <a:cubicBezTo>
                      <a:pt x="9025" y="0"/>
                      <a:pt x="0" y="9025"/>
                      <a:pt x="0" y="20160"/>
                    </a:cubicBezTo>
                    <a:cubicBezTo>
                      <a:pt x="0" y="20954"/>
                      <a:pt x="644" y="21600"/>
                      <a:pt x="1440" y="21600"/>
                    </a:cubicBezTo>
                    <a:cubicBezTo>
                      <a:pt x="2235" y="21600"/>
                      <a:pt x="2880" y="20954"/>
                      <a:pt x="2880" y="20160"/>
                    </a:cubicBezTo>
                    <a:cubicBezTo>
                      <a:pt x="2880" y="10618"/>
                      <a:pt x="10617" y="2880"/>
                      <a:pt x="20160" y="2880"/>
                    </a:cubicBezTo>
                    <a:cubicBezTo>
                      <a:pt x="20955" y="2880"/>
                      <a:pt x="21599" y="2234"/>
                      <a:pt x="21599" y="1440"/>
                    </a:cubicBezTo>
                    <a:cubicBezTo>
                      <a:pt x="21599" y="645"/>
                      <a:pt x="20955" y="0"/>
                      <a:pt x="20160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marL="0" marR="0" lvl="0" indent="0" algn="ctr" defTabSz="22860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5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35" name="文本框 34"/>
            <p:cNvSpPr txBox="1"/>
            <p:nvPr/>
          </p:nvSpPr>
          <p:spPr>
            <a:xfrm>
              <a:off x="2538" y="7367"/>
              <a:ext cx="1848" cy="582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pPr algn="r"/>
              <a:r>
                <a:rPr b="1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rPr>
                <a:t>绝对禁止:</a:t>
              </a:r>
              <a:endParaRPr lang="zh-CN" altLang="en-US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cs typeface="+mn-ea"/>
                <a:sym typeface="+mn-lt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11401" y="7367"/>
              <a:ext cx="1485" cy="582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pPr algn="r"/>
              <a:r>
                <a:rPr b="1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rPr>
                <a:t>亮警报</a:t>
              </a:r>
              <a:r>
                <a:rPr lang="en-US" b="1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rPr>
                <a:t>:</a:t>
              </a:r>
              <a:endParaRPr lang="en-US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cs typeface="+mn-ea"/>
                <a:sym typeface="+mn-lt"/>
              </a:endParaRPr>
            </a:p>
          </p:txBody>
        </p:sp>
      </p:grpSp>
      <p:pic>
        <p:nvPicPr>
          <p:cNvPr id="11" name="图片 10" descr="G:\PPT\小学生防灾减灾\51miz-E1211766-258F565B.png51miz-E1211766-258F565B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>
            <a:off x="4769485" y="4147185"/>
            <a:ext cx="1936750" cy="19367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47B6AE"/>
          </a:fgClr>
          <a:bgClr>
            <a:srgbClr val="B1DDD8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44500" y="438904"/>
            <a:ext cx="6096000" cy="662554"/>
          </a:xfrm>
          <a:prstGeom prst="rect">
            <a:avLst/>
          </a:prstGeom>
          <a:noFill/>
          <a:ln w="9525">
            <a:noFill/>
          </a:ln>
        </p:spPr>
        <p:txBody>
          <a:bodyPr wrap="square" rtlCol="0" anchor="t">
            <a:spAutoFit/>
          </a:bodyPr>
          <a:lstStyle/>
          <a:p>
            <a:pPr lvl="0" algn="l">
              <a:lnSpc>
                <a:spcPct val="150000"/>
              </a:lnSpc>
              <a:buClrTx/>
              <a:buSzTx/>
              <a:buFontTx/>
            </a:pPr>
            <a:r>
              <a:rPr lang="zh-CN" altLang="zh-CN" sz="2800" b="1" dirty="0">
                <a:solidFill>
                  <a:srgbClr val="ED7D31"/>
                </a:solidFill>
                <a:cs typeface="+mn-ea"/>
                <a:sym typeface="+mn-lt"/>
              </a:rPr>
              <a:t>5、手指切伤</a:t>
            </a:r>
            <a:endParaRPr lang="zh-CN" altLang="zh-CN" sz="2800" b="1" dirty="0">
              <a:solidFill>
                <a:srgbClr val="ED7D31"/>
              </a:solidFill>
              <a:cs typeface="+mn-ea"/>
              <a:sym typeface="+mn-lt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394335" y="1404620"/>
            <a:ext cx="10426065" cy="4368165"/>
            <a:chOff x="621" y="2212"/>
            <a:chExt cx="16419" cy="6879"/>
          </a:xfrm>
        </p:grpSpPr>
        <p:grpSp>
          <p:nvGrpSpPr>
            <p:cNvPr id="2" name="组合 1"/>
            <p:cNvGrpSpPr/>
            <p:nvPr/>
          </p:nvGrpSpPr>
          <p:grpSpPr>
            <a:xfrm>
              <a:off x="621" y="2212"/>
              <a:ext cx="7630" cy="4262"/>
              <a:chOff x="1761" y="2186"/>
              <a:chExt cx="7630" cy="4262"/>
            </a:xfrm>
          </p:grpSpPr>
          <p:sp>
            <p:nvSpPr>
              <p:cNvPr id="8" name="文本框 7"/>
              <p:cNvSpPr txBox="1"/>
              <p:nvPr/>
            </p:nvSpPr>
            <p:spPr>
              <a:xfrm>
                <a:off x="2400" y="3687"/>
                <a:ext cx="6991" cy="27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0" fontAlgn="auto">
                  <a:lnSpc>
                    <a:spcPct val="150000"/>
                  </a:lnSpc>
                  <a:buNone/>
                </a:pPr>
                <a:r>
                  <a:rPr lang="zh-CN" altLang="en-US" dirty="0">
                    <a:cs typeface="+mn-ea"/>
                    <a:sym typeface="+mn-lt"/>
                  </a:rPr>
                  <a:t>如果出血较少且伤势并不严重，可在清洗之后，以创可贴覆于伤口。不主张在伤口上涂抹红药水或止血粉之类的药物，只要保持伤口干净即可。</a:t>
                </a:r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3" name="文本框 2"/>
              <p:cNvSpPr txBox="1"/>
              <p:nvPr/>
            </p:nvSpPr>
            <p:spPr>
              <a:xfrm>
                <a:off x="2400" y="2850"/>
                <a:ext cx="2735" cy="642"/>
              </a:xfrm>
              <a:prstGeom prst="roundRect">
                <a:avLst/>
              </a:prstGeom>
              <a:solidFill>
                <a:schemeClr val="accent2"/>
              </a:solidFill>
            </p:spPr>
            <p:txBody>
              <a:bodyPr wrap="square" rtlCol="0" anchor="t">
                <a:spAutoFit/>
              </a:bodyPr>
              <a:lstStyle/>
              <a:p>
                <a:pPr algn="r"/>
                <a:r>
                  <a:rPr b="1" dirty="0">
                    <a:solidFill>
                      <a:schemeClr val="bg1"/>
                    </a:solidFill>
                    <a:effectLst/>
                    <a:cs typeface="+mn-ea"/>
                    <a:sym typeface="+mn-lt"/>
                  </a:rPr>
                  <a:t>出血较少</a:t>
                </a:r>
                <a:endParaRPr b="1" dirty="0">
                  <a:solidFill>
                    <a:schemeClr val="bg1"/>
                  </a:solidFill>
                  <a:effectLst/>
                  <a:cs typeface="+mn-ea"/>
                  <a:sym typeface="+mn-lt"/>
                </a:endParaRPr>
              </a:p>
            </p:txBody>
          </p:sp>
          <p:pic>
            <p:nvPicPr>
              <p:cNvPr id="7" name="图片 6" descr="51miz-E1016692-81D727AB"/>
              <p:cNvPicPr>
                <a:picLocks noChangeAspect="1"/>
              </p:cNvPicPr>
              <p:nvPr/>
            </p:nvPicPr>
            <p:blipFill>
              <a:blip r:embed="rId1" cstate="screen"/>
              <a:stretch>
                <a:fillRect/>
              </a:stretch>
            </p:blipFill>
            <p:spPr>
              <a:xfrm>
                <a:off x="1761" y="2186"/>
                <a:ext cx="1501" cy="1501"/>
              </a:xfrm>
              <a:prstGeom prst="rect">
                <a:avLst/>
              </a:prstGeom>
            </p:spPr>
          </p:pic>
        </p:grpSp>
        <p:grpSp>
          <p:nvGrpSpPr>
            <p:cNvPr id="4" name="组合 3"/>
            <p:cNvGrpSpPr/>
            <p:nvPr/>
          </p:nvGrpSpPr>
          <p:grpSpPr>
            <a:xfrm>
              <a:off x="9051" y="2212"/>
              <a:ext cx="7989" cy="6879"/>
              <a:chOff x="1761" y="2186"/>
              <a:chExt cx="7989" cy="6879"/>
            </a:xfrm>
          </p:grpSpPr>
          <p:sp>
            <p:nvSpPr>
              <p:cNvPr id="6" name="文本框 5"/>
              <p:cNvSpPr txBox="1"/>
              <p:nvPr/>
            </p:nvSpPr>
            <p:spPr>
              <a:xfrm>
                <a:off x="2400" y="3687"/>
                <a:ext cx="7350" cy="53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0" fontAlgn="auto">
                  <a:lnSpc>
                    <a:spcPct val="150000"/>
                  </a:lnSpc>
                  <a:buNone/>
                </a:pPr>
                <a:r>
                  <a:rPr lang="zh-CN" altLang="en-US" dirty="0">
                    <a:cs typeface="+mn-ea"/>
                    <a:sym typeface="+mn-lt"/>
                  </a:rPr>
                  <a:t>若伤口大且出血不止，应先止住流血，然后立刻赶往医院。具体止血方法是:伤口处用干净纱布包扎，捏住手指根部两侧并且高举过心脏，因为此处的血管是分布在左右两侧的，采取这种手势能有效止住出血。使用橡皮止血带效果会更加好，但要注意，每隔20-30分钟必须将止血带放松几分钟，否则容易引起手指缺血坏死。</a:t>
                </a:r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2400" y="2850"/>
                <a:ext cx="2735" cy="643"/>
              </a:xfrm>
              <a:prstGeom prst="roundRect">
                <a:avLst/>
              </a:prstGeom>
              <a:solidFill>
                <a:schemeClr val="accent2"/>
              </a:solidFill>
            </p:spPr>
            <p:txBody>
              <a:bodyPr wrap="square" rtlCol="0" anchor="t">
                <a:spAutoFit/>
              </a:bodyPr>
              <a:lstStyle/>
              <a:p>
                <a:pPr algn="r"/>
                <a:r>
                  <a:rPr b="1" dirty="0">
                    <a:solidFill>
                      <a:schemeClr val="bg1"/>
                    </a:solidFill>
                    <a:effectLst/>
                    <a:cs typeface="+mn-ea"/>
                    <a:sym typeface="+mn-lt"/>
                  </a:rPr>
                  <a:t>出血不止</a:t>
                </a:r>
                <a:endParaRPr b="1" dirty="0">
                  <a:solidFill>
                    <a:schemeClr val="bg1"/>
                  </a:solidFill>
                  <a:effectLst/>
                  <a:cs typeface="+mn-ea"/>
                  <a:sym typeface="+mn-lt"/>
                </a:endParaRPr>
              </a:p>
            </p:txBody>
          </p:sp>
          <p:pic>
            <p:nvPicPr>
              <p:cNvPr id="11" name="图片 10" descr="51miz-E1016692-81D727AB"/>
              <p:cNvPicPr>
                <a:picLocks noChangeAspect="1"/>
              </p:cNvPicPr>
              <p:nvPr/>
            </p:nvPicPr>
            <p:blipFill>
              <a:blip r:embed="rId1" cstate="screen"/>
              <a:stretch>
                <a:fillRect/>
              </a:stretch>
            </p:blipFill>
            <p:spPr>
              <a:xfrm>
                <a:off x="1761" y="2186"/>
                <a:ext cx="1501" cy="1501"/>
              </a:xfrm>
              <a:prstGeom prst="rect">
                <a:avLst/>
              </a:prstGeom>
            </p:spPr>
          </p:pic>
        </p:grpSp>
      </p:grpSp>
      <p:pic>
        <p:nvPicPr>
          <p:cNvPr id="13" name="图片 12" descr="51miz-E1218254-1764D643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2273300" y="3606800"/>
            <a:ext cx="2438400" cy="32512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47B6AE"/>
          </a:fgClr>
          <a:bgClr>
            <a:srgbClr val="B1DDD8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/>
          <p:cNvGrpSpPr/>
          <p:nvPr/>
        </p:nvGrpSpPr>
        <p:grpSpPr>
          <a:xfrm>
            <a:off x="610870" y="438150"/>
            <a:ext cx="11155045" cy="5755005"/>
            <a:chOff x="962" y="690"/>
            <a:chExt cx="17567" cy="9063"/>
          </a:xfrm>
        </p:grpSpPr>
        <p:grpSp>
          <p:nvGrpSpPr>
            <p:cNvPr id="2" name="组合 1"/>
            <p:cNvGrpSpPr/>
            <p:nvPr/>
          </p:nvGrpSpPr>
          <p:grpSpPr>
            <a:xfrm>
              <a:off x="1028" y="1045"/>
              <a:ext cx="17348" cy="8708"/>
              <a:chOff x="916" y="865"/>
              <a:chExt cx="17348" cy="8708"/>
            </a:xfrm>
          </p:grpSpPr>
          <p:sp>
            <p:nvSpPr>
              <p:cNvPr id="3" name="矩形 2"/>
              <p:cNvSpPr/>
              <p:nvPr/>
            </p:nvSpPr>
            <p:spPr>
              <a:xfrm>
                <a:off x="916" y="865"/>
                <a:ext cx="17349" cy="8709"/>
              </a:xfrm>
              <a:prstGeom prst="rect">
                <a:avLst/>
              </a:prstGeom>
              <a:solidFill>
                <a:srgbClr val="47B6A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" name="矩形 8"/>
              <p:cNvSpPr/>
              <p:nvPr/>
            </p:nvSpPr>
            <p:spPr>
              <a:xfrm>
                <a:off x="1298" y="1273"/>
                <a:ext cx="16585" cy="789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pic>
          <p:nvPicPr>
            <p:cNvPr id="22" name="图片 21" descr="51miz-E236610-0FF899A6(1)"/>
            <p:cNvPicPr>
              <a:picLocks noChangeAspect="1"/>
            </p:cNvPicPr>
            <p:nvPr/>
          </p:nvPicPr>
          <p:blipFill>
            <a:blip r:embed="rId1" cstate="screen"/>
            <a:stretch>
              <a:fillRect/>
            </a:stretch>
          </p:blipFill>
          <p:spPr>
            <a:xfrm>
              <a:off x="17089" y="690"/>
              <a:ext cx="1441" cy="1672"/>
            </a:xfrm>
            <a:prstGeom prst="rect">
              <a:avLst/>
            </a:prstGeom>
          </p:spPr>
        </p:pic>
        <p:pic>
          <p:nvPicPr>
            <p:cNvPr id="24" name="图片 23" descr="51miz-E1179119-0D5CAD3C"/>
            <p:cNvPicPr>
              <a:picLocks noChangeAspect="1"/>
            </p:cNvPicPr>
            <p:nvPr/>
          </p:nvPicPr>
          <p:blipFill>
            <a:blip r:embed="rId2" cstate="screen"/>
            <a:stretch>
              <a:fillRect/>
            </a:stretch>
          </p:blipFill>
          <p:spPr>
            <a:xfrm>
              <a:off x="962" y="1952"/>
              <a:ext cx="1515" cy="1152"/>
            </a:xfrm>
            <a:prstGeom prst="rect">
              <a:avLst/>
            </a:prstGeom>
          </p:spPr>
        </p:pic>
        <p:pic>
          <p:nvPicPr>
            <p:cNvPr id="25" name="图片 24" descr="51miz-E891594-4D4685AA"/>
            <p:cNvPicPr>
              <a:picLocks noChangeAspect="1"/>
            </p:cNvPicPr>
            <p:nvPr/>
          </p:nvPicPr>
          <p:blipFill>
            <a:blip r:embed="rId3" cstate="screen"/>
            <a:stretch>
              <a:fillRect/>
            </a:stretch>
          </p:blipFill>
          <p:spPr>
            <a:xfrm>
              <a:off x="5608" y="690"/>
              <a:ext cx="1569" cy="1407"/>
            </a:xfrm>
            <a:prstGeom prst="rect">
              <a:avLst/>
            </a:prstGeom>
          </p:spPr>
        </p:pic>
      </p:grpSp>
      <p:grpSp>
        <p:nvGrpSpPr>
          <p:cNvPr id="14" name="组合 13"/>
          <p:cNvGrpSpPr/>
          <p:nvPr/>
        </p:nvGrpSpPr>
        <p:grpSpPr>
          <a:xfrm>
            <a:off x="-146050" y="4222115"/>
            <a:ext cx="3532505" cy="2788285"/>
            <a:chOff x="-510" y="6129"/>
            <a:chExt cx="5563" cy="4391"/>
          </a:xfrm>
        </p:grpSpPr>
        <p:pic>
          <p:nvPicPr>
            <p:cNvPr id="15" name="图片 14" descr="51miz-E1123825-EF2165C1"/>
            <p:cNvPicPr>
              <a:picLocks noChangeAspect="1"/>
            </p:cNvPicPr>
            <p:nvPr/>
          </p:nvPicPr>
          <p:blipFill>
            <a:blip r:embed="rId4" cstate="screen"/>
            <a:stretch>
              <a:fillRect/>
            </a:stretch>
          </p:blipFill>
          <p:spPr>
            <a:xfrm>
              <a:off x="1677" y="7144"/>
              <a:ext cx="3376" cy="3376"/>
            </a:xfrm>
            <a:prstGeom prst="rect">
              <a:avLst/>
            </a:prstGeom>
          </p:spPr>
        </p:pic>
        <p:pic>
          <p:nvPicPr>
            <p:cNvPr id="21" name="图片 20" descr="51miz-E1141151-42C86970"/>
            <p:cNvPicPr>
              <a:picLocks noChangeAspect="1"/>
            </p:cNvPicPr>
            <p:nvPr/>
          </p:nvPicPr>
          <p:blipFill>
            <a:blip r:embed="rId5" cstate="screen"/>
            <a:stretch>
              <a:fillRect/>
            </a:stretch>
          </p:blipFill>
          <p:spPr>
            <a:xfrm flipH="1">
              <a:off x="-510" y="6129"/>
              <a:ext cx="3931" cy="3931"/>
            </a:xfrm>
            <a:prstGeom prst="rect">
              <a:avLst/>
            </a:prstGeom>
          </p:spPr>
        </p:pic>
      </p:grpSp>
      <p:sp>
        <p:nvSpPr>
          <p:cNvPr id="10" name="文本框 9"/>
          <p:cNvSpPr txBox="1"/>
          <p:nvPr/>
        </p:nvSpPr>
        <p:spPr>
          <a:xfrm>
            <a:off x="2349954" y="2398607"/>
            <a:ext cx="7440177" cy="1823812"/>
          </a:xfrm>
          <a:prstGeom prst="rect">
            <a:avLst/>
          </a:prstGeom>
          <a:noFill/>
        </p:spPr>
        <p:txBody>
          <a:bodyPr wrap="square" rtlCol="0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2800">
                <a:solidFill>
                  <a:srgbClr val="ED7D31"/>
                </a:solidFill>
                <a:cs typeface="+mn-ea"/>
                <a:sym typeface="+mn-lt"/>
              </a:rPr>
              <a:t>        当发生意外，不要轻易自己施救，第一时间告诉老师。如果不是在校内，呼叫寻找大人帮助，或立刻拨打120。</a:t>
            </a:r>
            <a:endParaRPr lang="zh-CN" altLang="en-US" sz="2800">
              <a:solidFill>
                <a:srgbClr val="ED7D31"/>
              </a:solidFill>
              <a:cs typeface="+mn-ea"/>
              <a:sym typeface="+mn-lt"/>
            </a:endParaRPr>
          </a:p>
          <a:p>
            <a:pPr algn="l" fontAlgn="auto">
              <a:lnSpc>
                <a:spcPts val="1700"/>
              </a:lnSpc>
            </a:pPr>
            <a:endParaRPr lang="zh-CN" altLang="en-US" sz="2800">
              <a:solidFill>
                <a:srgbClr val="ED7D31"/>
              </a:solidFill>
              <a:cs typeface="+mn-ea"/>
              <a:sym typeface="+mn-lt"/>
            </a:endParaRPr>
          </a:p>
        </p:txBody>
      </p:sp>
      <p:pic>
        <p:nvPicPr>
          <p:cNvPr id="11" name="图片 10" descr="51miz-E1127885-08B255A1"/>
          <p:cNvPicPr>
            <a:picLocks noChangeAspect="1"/>
          </p:cNvPicPr>
          <p:nvPr/>
        </p:nvPicPr>
        <p:blipFill>
          <a:blip r:embed="rId6" cstate="screen"/>
          <a:stretch>
            <a:fillRect/>
          </a:stretch>
        </p:blipFill>
        <p:spPr>
          <a:xfrm>
            <a:off x="8382000" y="3048000"/>
            <a:ext cx="3810000" cy="381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47B6AE"/>
          </a:fgClr>
          <a:bgClr>
            <a:srgbClr val="B1DDD8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081405" y="5212775"/>
            <a:ext cx="10386695" cy="499624"/>
          </a:xfrm>
          <a:prstGeom prst="rect">
            <a:avLst/>
          </a:prstGeom>
          <a:solidFill>
            <a:srgbClr val="ED7D31"/>
          </a:solidFill>
        </p:spPr>
        <p:txBody>
          <a:bodyPr wrap="square" rtlCol="0" anchor="ctr" anchorCtr="0">
            <a:spAutoFit/>
          </a:bodyPr>
          <a:lstStyle/>
          <a:p>
            <a:pPr algn="ctr" fontAlgn="auto">
              <a:lnSpc>
                <a:spcPct val="150000"/>
              </a:lnSpc>
            </a:pPr>
            <a:r>
              <a:rPr lang="zh-CN" altLang="en-US" sz="2000" b="1" dirty="0">
                <a:solidFill>
                  <a:schemeClr val="bg1"/>
                </a:solidFill>
                <a:cs typeface="+mn-ea"/>
                <a:sym typeface="+mn-lt"/>
              </a:rPr>
              <a:t>整个标识体现出积极向上的思想和保障人民群众生命财产安全之意。</a:t>
            </a:r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pic>
        <p:nvPicPr>
          <p:cNvPr id="2" name="图片 1" descr="G:\PPT\小学生防灾减灾\51miz-E1019023-A5D3F97D.png51miz-E1019023-A5D3F97D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>
            <a:off x="7408545" y="1522095"/>
            <a:ext cx="3014345" cy="2954020"/>
          </a:xfrm>
          <a:prstGeom prst="rect">
            <a:avLst/>
          </a:prstGeom>
        </p:spPr>
      </p:pic>
      <p:grpSp>
        <p:nvGrpSpPr>
          <p:cNvPr id="14" name="组合 13"/>
          <p:cNvGrpSpPr/>
          <p:nvPr/>
        </p:nvGrpSpPr>
        <p:grpSpPr>
          <a:xfrm>
            <a:off x="1492250" y="1069975"/>
            <a:ext cx="5024120" cy="3569970"/>
            <a:chOff x="1330" y="1685"/>
            <a:chExt cx="7912" cy="5622"/>
          </a:xfrm>
        </p:grpSpPr>
        <p:sp>
          <p:nvSpPr>
            <p:cNvPr id="5" name="文本框 4"/>
            <p:cNvSpPr txBox="1"/>
            <p:nvPr/>
          </p:nvSpPr>
          <p:spPr>
            <a:xfrm>
              <a:off x="1600" y="1685"/>
              <a:ext cx="7642" cy="915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pPr fontAlgn="auto">
                <a:lnSpc>
                  <a:spcPct val="150000"/>
                </a:lnSpc>
              </a:pPr>
              <a:r>
                <a:rPr lang="zh-CN" altLang="en-US" sz="2000" dirty="0">
                  <a:cs typeface="+mn-ea"/>
                  <a:sym typeface="+mn-lt"/>
                </a:rPr>
                <a:t>图标以</a:t>
              </a:r>
              <a:r>
                <a:rPr lang="zh-CN" altLang="en-US" sz="2400" b="1" dirty="0">
                  <a:solidFill>
                    <a:srgbClr val="ED7D31"/>
                  </a:solidFill>
                  <a:cs typeface="+mn-ea"/>
                  <a:sym typeface="+mn-lt"/>
                </a:rPr>
                <a:t>彩虹、伞、人</a:t>
              </a:r>
              <a:r>
                <a:rPr lang="zh-CN" altLang="en-US" sz="2000" dirty="0">
                  <a:cs typeface="+mn-ea"/>
                  <a:sym typeface="+mn-lt"/>
                </a:rPr>
                <a:t>为基本构图元素。</a:t>
              </a:r>
              <a:endParaRPr lang="zh-CN" altLang="en-US" sz="2000" dirty="0">
                <a:cs typeface="+mn-ea"/>
                <a:sym typeface="+mn-lt"/>
              </a:endParaRPr>
            </a:p>
          </p:txBody>
        </p:sp>
        <p:grpSp>
          <p:nvGrpSpPr>
            <p:cNvPr id="13" name="组合 12"/>
            <p:cNvGrpSpPr/>
            <p:nvPr/>
          </p:nvGrpSpPr>
          <p:grpSpPr>
            <a:xfrm>
              <a:off x="1330" y="3169"/>
              <a:ext cx="7889" cy="4138"/>
              <a:chOff x="1330" y="3169"/>
              <a:chExt cx="7889" cy="4138"/>
            </a:xfrm>
          </p:grpSpPr>
          <p:pic>
            <p:nvPicPr>
              <p:cNvPr id="7" name="图片 6" descr="32313535323331393b32313535323332363bb2cabae7"/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482" y="3203"/>
                <a:ext cx="658" cy="658"/>
              </a:xfrm>
              <a:prstGeom prst="rect">
                <a:avLst/>
              </a:prstGeom>
            </p:spPr>
          </p:pic>
          <p:sp>
            <p:nvSpPr>
              <p:cNvPr id="8" name="文本框 7"/>
              <p:cNvSpPr txBox="1"/>
              <p:nvPr/>
            </p:nvSpPr>
            <p:spPr>
              <a:xfrm>
                <a:off x="2309" y="3169"/>
                <a:ext cx="6910" cy="659"/>
              </a:xfrm>
              <a:prstGeom prst="rect">
                <a:avLst/>
              </a:prstGeom>
              <a:noFill/>
            </p:spPr>
            <p:txBody>
              <a:bodyPr wrap="none" rtlCol="0" anchor="t">
                <a:spAutoFit/>
              </a:bodyPr>
              <a:lstStyle/>
              <a:p>
                <a:pPr fontAlgn="auto">
                  <a:lnSpc>
                    <a:spcPct val="150000"/>
                  </a:lnSpc>
                </a:pPr>
                <a:r>
                  <a:rPr lang="zh-CN" altLang="en-US" sz="1600" dirty="0">
                    <a:cs typeface="+mn-ea"/>
                    <a:sym typeface="+mn-lt"/>
                  </a:rPr>
                  <a:t>其中,雨后天晴的彩虹寓意着美好、未来和希望;</a:t>
                </a:r>
                <a:endParaRPr lang="zh-CN" altLang="en-US" sz="1600" dirty="0">
                  <a:cs typeface="+mn-ea"/>
                  <a:sym typeface="+mn-lt"/>
                </a:endParaRPr>
              </a:p>
            </p:txBody>
          </p:sp>
          <p:pic>
            <p:nvPicPr>
              <p:cNvPr id="9" name="图片 8" descr="343435383133353b333635363732313bc9a1"/>
              <p:cNvPicPr>
                <a:picLocks noChangeAspect="1"/>
              </p:cNvPicPr>
              <p:nvPr/>
            </p:nvPicPr>
            <p:blipFill>
              <a:blip r:embed="rId4" cstate="screen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485" y="4650"/>
                <a:ext cx="660" cy="660"/>
              </a:xfrm>
              <a:prstGeom prst="rect">
                <a:avLst/>
              </a:prstGeom>
            </p:spPr>
          </p:pic>
          <p:sp>
            <p:nvSpPr>
              <p:cNvPr id="10" name="文本框 9"/>
              <p:cNvSpPr txBox="1"/>
              <p:nvPr/>
            </p:nvSpPr>
            <p:spPr>
              <a:xfrm>
                <a:off x="2309" y="4327"/>
                <a:ext cx="6901" cy="1240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/>
              <a:p>
                <a:pPr lvl="0" algn="l">
                  <a:lnSpc>
                    <a:spcPct val="150000"/>
                  </a:lnSpc>
                  <a:buClrTx/>
                  <a:buSzTx/>
                  <a:buFontTx/>
                </a:pPr>
                <a:r>
                  <a:rPr lang="zh-CN" altLang="en-US" sz="1600" dirty="0">
                    <a:cs typeface="+mn-ea"/>
                    <a:sym typeface="+mn-lt"/>
                  </a:rPr>
                  <a:t>伞是人们防雨的最常用工具,其弧形形象代表着保护、呵护之意;</a:t>
                </a:r>
                <a:endParaRPr lang="zh-CN" altLang="en-US" sz="1600" dirty="0">
                  <a:cs typeface="+mn-ea"/>
                  <a:sym typeface="+mn-lt"/>
                </a:endParaRPr>
              </a:p>
            </p:txBody>
          </p:sp>
          <p:pic>
            <p:nvPicPr>
              <p:cNvPr id="11" name="图片 10" descr="303b333635393330333bc4d0c5ae"/>
              <p:cNvPicPr>
                <a:picLocks noChangeAspect="1"/>
              </p:cNvPicPr>
              <p:nvPr/>
            </p:nvPicPr>
            <p:blipFill>
              <a:blip r:embed="rId6" cstate="screen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1330" y="6392"/>
                <a:ext cx="658" cy="658"/>
              </a:xfrm>
              <a:prstGeom prst="rect">
                <a:avLst/>
              </a:prstGeom>
            </p:spPr>
          </p:pic>
          <p:sp>
            <p:nvSpPr>
              <p:cNvPr id="12" name="文本框 11"/>
              <p:cNvSpPr txBox="1"/>
              <p:nvPr/>
            </p:nvSpPr>
            <p:spPr>
              <a:xfrm>
                <a:off x="2309" y="6067"/>
                <a:ext cx="6901" cy="1240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/>
              <a:p>
                <a:pPr fontAlgn="auto">
                  <a:lnSpc>
                    <a:spcPct val="150000"/>
                  </a:lnSpc>
                </a:pPr>
                <a:r>
                  <a:rPr lang="zh-CN" altLang="en-US" sz="1600" dirty="0">
                    <a:cs typeface="+mn-ea"/>
                    <a:sym typeface="+mn-lt"/>
                  </a:rPr>
                  <a:t>两个人代表着一男一女、一老一少……大家携手,共同防灾减灾。</a:t>
                </a:r>
                <a:endParaRPr lang="zh-CN" altLang="en-US" sz="1600" dirty="0"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47B6AE"/>
          </a:fgClr>
          <a:bgClr>
            <a:srgbClr val="B1DDD8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/>
          <p:cNvGrpSpPr/>
          <p:nvPr/>
        </p:nvGrpSpPr>
        <p:grpSpPr>
          <a:xfrm>
            <a:off x="610870" y="438150"/>
            <a:ext cx="11155045" cy="5755005"/>
            <a:chOff x="962" y="690"/>
            <a:chExt cx="17567" cy="9063"/>
          </a:xfrm>
        </p:grpSpPr>
        <p:grpSp>
          <p:nvGrpSpPr>
            <p:cNvPr id="6" name="组合 5"/>
            <p:cNvGrpSpPr/>
            <p:nvPr/>
          </p:nvGrpSpPr>
          <p:grpSpPr>
            <a:xfrm>
              <a:off x="1028" y="1045"/>
              <a:ext cx="17348" cy="8708"/>
              <a:chOff x="916" y="865"/>
              <a:chExt cx="17348" cy="8708"/>
            </a:xfrm>
          </p:grpSpPr>
          <p:sp>
            <p:nvSpPr>
              <p:cNvPr id="4" name="矩形 3"/>
              <p:cNvSpPr/>
              <p:nvPr/>
            </p:nvSpPr>
            <p:spPr>
              <a:xfrm>
                <a:off x="916" y="865"/>
                <a:ext cx="17349" cy="8709"/>
              </a:xfrm>
              <a:prstGeom prst="rect">
                <a:avLst/>
              </a:prstGeom>
              <a:solidFill>
                <a:srgbClr val="47B6A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" name="矩形 4"/>
              <p:cNvSpPr/>
              <p:nvPr/>
            </p:nvSpPr>
            <p:spPr>
              <a:xfrm>
                <a:off x="1298" y="1273"/>
                <a:ext cx="16585" cy="789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pic>
          <p:nvPicPr>
            <p:cNvPr id="22" name="图片 21" descr="51miz-E236610-0FF899A6(1)"/>
            <p:cNvPicPr>
              <a:picLocks noChangeAspect="1"/>
            </p:cNvPicPr>
            <p:nvPr/>
          </p:nvPicPr>
          <p:blipFill>
            <a:blip r:embed="rId1" cstate="screen"/>
            <a:stretch>
              <a:fillRect/>
            </a:stretch>
          </p:blipFill>
          <p:spPr>
            <a:xfrm>
              <a:off x="17089" y="690"/>
              <a:ext cx="1441" cy="1672"/>
            </a:xfrm>
            <a:prstGeom prst="rect">
              <a:avLst/>
            </a:prstGeom>
          </p:spPr>
        </p:pic>
        <p:pic>
          <p:nvPicPr>
            <p:cNvPr id="24" name="图片 23" descr="51miz-E1179119-0D5CAD3C"/>
            <p:cNvPicPr>
              <a:picLocks noChangeAspect="1"/>
            </p:cNvPicPr>
            <p:nvPr/>
          </p:nvPicPr>
          <p:blipFill>
            <a:blip r:embed="rId2" cstate="screen"/>
            <a:stretch>
              <a:fillRect/>
            </a:stretch>
          </p:blipFill>
          <p:spPr>
            <a:xfrm>
              <a:off x="962" y="1952"/>
              <a:ext cx="1515" cy="1152"/>
            </a:xfrm>
            <a:prstGeom prst="rect">
              <a:avLst/>
            </a:prstGeom>
          </p:spPr>
        </p:pic>
        <p:pic>
          <p:nvPicPr>
            <p:cNvPr id="25" name="图片 24" descr="51miz-E891594-4D4685AA"/>
            <p:cNvPicPr>
              <a:picLocks noChangeAspect="1"/>
            </p:cNvPicPr>
            <p:nvPr/>
          </p:nvPicPr>
          <p:blipFill>
            <a:blip r:embed="rId3" cstate="screen"/>
            <a:stretch>
              <a:fillRect/>
            </a:stretch>
          </p:blipFill>
          <p:spPr>
            <a:xfrm>
              <a:off x="5608" y="690"/>
              <a:ext cx="1569" cy="1407"/>
            </a:xfrm>
            <a:prstGeom prst="rect">
              <a:avLst/>
            </a:prstGeom>
          </p:spPr>
        </p:pic>
      </p:grpSp>
      <p:pic>
        <p:nvPicPr>
          <p:cNvPr id="8" name="图片 7" descr="组 1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430260" y="4413250"/>
            <a:ext cx="3437890" cy="2444750"/>
          </a:xfrm>
          <a:prstGeom prst="rect">
            <a:avLst/>
          </a:prstGeom>
        </p:spPr>
      </p:pic>
      <p:grpSp>
        <p:nvGrpSpPr>
          <p:cNvPr id="7" name="组合 6"/>
          <p:cNvGrpSpPr/>
          <p:nvPr/>
        </p:nvGrpSpPr>
        <p:grpSpPr>
          <a:xfrm>
            <a:off x="-146050" y="4222115"/>
            <a:ext cx="3532505" cy="2788285"/>
            <a:chOff x="-510" y="6129"/>
            <a:chExt cx="5563" cy="4391"/>
          </a:xfrm>
        </p:grpSpPr>
        <p:pic>
          <p:nvPicPr>
            <p:cNvPr id="9" name="图片 8" descr="51miz-E1123825-EF2165C1"/>
            <p:cNvPicPr>
              <a:picLocks noChangeAspect="1"/>
            </p:cNvPicPr>
            <p:nvPr/>
          </p:nvPicPr>
          <p:blipFill>
            <a:blip r:embed="rId5" cstate="screen"/>
            <a:stretch>
              <a:fillRect/>
            </a:stretch>
          </p:blipFill>
          <p:spPr>
            <a:xfrm>
              <a:off x="1677" y="7144"/>
              <a:ext cx="3376" cy="3376"/>
            </a:xfrm>
            <a:prstGeom prst="rect">
              <a:avLst/>
            </a:prstGeom>
          </p:spPr>
        </p:pic>
        <p:pic>
          <p:nvPicPr>
            <p:cNvPr id="21" name="图片 20" descr="51miz-E1141151-42C86970"/>
            <p:cNvPicPr>
              <a:picLocks noChangeAspect="1"/>
            </p:cNvPicPr>
            <p:nvPr/>
          </p:nvPicPr>
          <p:blipFill>
            <a:blip r:embed="rId6" cstate="screen"/>
            <a:stretch>
              <a:fillRect/>
            </a:stretch>
          </p:blipFill>
          <p:spPr>
            <a:xfrm flipH="1">
              <a:off x="-510" y="6129"/>
              <a:ext cx="3931" cy="3931"/>
            </a:xfrm>
            <a:prstGeom prst="rect">
              <a:avLst/>
            </a:prstGeom>
          </p:spPr>
        </p:pic>
      </p:grpSp>
      <p:grpSp>
        <p:nvGrpSpPr>
          <p:cNvPr id="29" name="组合 28"/>
          <p:cNvGrpSpPr/>
          <p:nvPr/>
        </p:nvGrpSpPr>
        <p:grpSpPr>
          <a:xfrm>
            <a:off x="1242695" y="1676400"/>
            <a:ext cx="9996805" cy="3314065"/>
            <a:chOff x="1957" y="2640"/>
            <a:chExt cx="15743" cy="5219"/>
          </a:xfrm>
        </p:grpSpPr>
        <p:grpSp>
          <p:nvGrpSpPr>
            <p:cNvPr id="18" name="组合 17"/>
            <p:cNvGrpSpPr/>
            <p:nvPr/>
          </p:nvGrpSpPr>
          <p:grpSpPr>
            <a:xfrm>
              <a:off x="7318" y="2640"/>
              <a:ext cx="4930" cy="1262"/>
              <a:chOff x="7277" y="1560"/>
              <a:chExt cx="4930" cy="1262"/>
            </a:xfrm>
          </p:grpSpPr>
          <p:sp>
            <p:nvSpPr>
              <p:cNvPr id="14" name="椭圆 13"/>
              <p:cNvSpPr/>
              <p:nvPr/>
            </p:nvSpPr>
            <p:spPr>
              <a:xfrm>
                <a:off x="7277" y="1560"/>
                <a:ext cx="1260" cy="1260"/>
              </a:xfrm>
              <a:prstGeom prst="ellipse">
                <a:avLst/>
              </a:prstGeom>
              <a:solidFill>
                <a:srgbClr val="EB7A46"/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0"/>
              <a:lstStyle/>
              <a:p>
                <a:pPr algn="ctr"/>
                <a:r>
                  <a:rPr lang="zh-CN" altLang="en-US" sz="4000">
                    <a:solidFill>
                      <a:prstClr val="white"/>
                    </a:solidFill>
                    <a:cs typeface="+mn-ea"/>
                    <a:sym typeface="+mn-lt"/>
                  </a:rPr>
                  <a:t>小</a:t>
                </a:r>
                <a:endParaRPr lang="zh-CN" altLang="en-US" sz="40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5" name="椭圆 14"/>
              <p:cNvSpPr/>
              <p:nvPr/>
            </p:nvSpPr>
            <p:spPr>
              <a:xfrm>
                <a:off x="9112" y="1561"/>
                <a:ext cx="1260" cy="1260"/>
              </a:xfrm>
              <a:prstGeom prst="ellipse">
                <a:avLst/>
              </a:prstGeom>
              <a:solidFill>
                <a:srgbClr val="EB7A46"/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0"/>
              <a:lstStyle/>
              <a:p>
                <a:pPr algn="ctr"/>
                <a:r>
                  <a:rPr lang="zh-CN" altLang="en-US" sz="4000">
                    <a:solidFill>
                      <a:prstClr val="white"/>
                    </a:solidFill>
                    <a:cs typeface="+mn-ea"/>
                    <a:sym typeface="+mn-lt"/>
                  </a:rPr>
                  <a:t>学</a:t>
                </a:r>
                <a:endParaRPr lang="zh-CN" altLang="en-US" sz="40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6" name="椭圆 15"/>
              <p:cNvSpPr/>
              <p:nvPr/>
            </p:nvSpPr>
            <p:spPr>
              <a:xfrm>
                <a:off x="10947" y="1562"/>
                <a:ext cx="1260" cy="1260"/>
              </a:xfrm>
              <a:prstGeom prst="ellipse">
                <a:avLst/>
              </a:prstGeom>
              <a:solidFill>
                <a:srgbClr val="EB7A46"/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0"/>
              <a:lstStyle/>
              <a:p>
                <a:pPr algn="ctr"/>
                <a:r>
                  <a:rPr lang="zh-CN" altLang="en-US" sz="4000">
                    <a:solidFill>
                      <a:prstClr val="white"/>
                    </a:solidFill>
                    <a:cs typeface="+mn-ea"/>
                    <a:sym typeface="+mn-lt"/>
                  </a:rPr>
                  <a:t>生</a:t>
                </a:r>
                <a:endParaRPr lang="zh-CN" altLang="en-US" sz="40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7" name="文本框 16"/>
            <p:cNvSpPr txBox="1"/>
            <p:nvPr/>
          </p:nvSpPr>
          <p:spPr>
            <a:xfrm>
              <a:off x="1957" y="3950"/>
              <a:ext cx="15743" cy="22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8800" b="1" spc="300" dirty="0">
                  <a:ln>
                    <a:solidFill>
                      <a:prstClr val="white"/>
                    </a:solidFill>
                  </a:ln>
                  <a:solidFill>
                    <a:srgbClr val="00758A"/>
                  </a:solidFill>
                  <a:effectLst>
                    <a:outerShdw blurRad="50800" dist="38100" dir="2700000" algn="tl" rotWithShape="0">
                      <a:prstClr val="white">
                        <a:lumMod val="75000"/>
                        <a:alpha val="40000"/>
                      </a:prstClr>
                    </a:outerShdw>
                  </a:effectLst>
                  <a:cs typeface="+mn-ea"/>
                  <a:sym typeface="+mn-lt"/>
                </a:rPr>
                <a:t>防灾减灾</a:t>
              </a:r>
              <a:r>
                <a:rPr lang="zh-CN" altLang="en-US" sz="8000" b="1" spc="300" dirty="0">
                  <a:ln>
                    <a:solidFill>
                      <a:prstClr val="white"/>
                    </a:solidFill>
                  </a:ln>
                  <a:solidFill>
                    <a:srgbClr val="00758A"/>
                  </a:solidFill>
                  <a:effectLst>
                    <a:outerShdw blurRad="50800" dist="38100" dir="2700000" algn="tl" rotWithShape="0">
                      <a:prstClr val="white">
                        <a:lumMod val="75000"/>
                        <a:alpha val="40000"/>
                      </a:prstClr>
                    </a:outerShdw>
                  </a:effectLst>
                  <a:cs typeface="+mn-ea"/>
                  <a:sym typeface="+mn-lt"/>
                </a:rPr>
                <a:t>主题班会</a:t>
              </a:r>
              <a:endParaRPr lang="zh-CN" altLang="en-US" sz="8000" b="1" spc="300" dirty="0">
                <a:ln>
                  <a:solidFill>
                    <a:prstClr val="white"/>
                  </a:solidFill>
                </a:ln>
                <a:solidFill>
                  <a:srgbClr val="00758A"/>
                </a:solidFill>
                <a:effectLst>
                  <a:outerShdw blurRad="50800" dist="38100" dir="2700000" algn="tl" rotWithShape="0">
                    <a:prstClr val="white">
                      <a:lumMod val="75000"/>
                      <a:alpha val="40000"/>
                    </a:prstClr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3355" y="6190"/>
              <a:ext cx="12855" cy="5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lang="en-US" altLang="zh-CN" dirty="0">
                  <a:solidFill>
                    <a:prstClr val="black">
                      <a:lumMod val="85000"/>
                      <a:lumOff val="15000"/>
                    </a:prstClr>
                  </a:solidFill>
                  <a:cs typeface="+mn-ea"/>
                  <a:sym typeface="+mn-lt"/>
                </a:rPr>
                <a:t>Theme Education Of Legal Consciousness</a:t>
              </a:r>
              <a:endParaRPr lang="en-US" altLang="zh-CN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endParaRPr>
            </a:p>
          </p:txBody>
        </p:sp>
        <p:grpSp>
          <p:nvGrpSpPr>
            <p:cNvPr id="20" name="组合 19"/>
            <p:cNvGrpSpPr/>
            <p:nvPr/>
          </p:nvGrpSpPr>
          <p:grpSpPr>
            <a:xfrm>
              <a:off x="6074" y="7209"/>
              <a:ext cx="5944" cy="650"/>
              <a:chOff x="6074" y="6129"/>
              <a:chExt cx="5944" cy="650"/>
            </a:xfrm>
          </p:grpSpPr>
          <p:sp>
            <p:nvSpPr>
              <p:cNvPr id="34" name="矩形: 圆角 33"/>
              <p:cNvSpPr/>
              <p:nvPr/>
            </p:nvSpPr>
            <p:spPr>
              <a:xfrm>
                <a:off x="6074" y="6129"/>
                <a:ext cx="2746" cy="650"/>
              </a:xfrm>
              <a:prstGeom prst="roundRect">
                <a:avLst>
                  <a:gd name="adj" fmla="val 40769"/>
                </a:avLst>
              </a:prstGeom>
              <a:solidFill>
                <a:srgbClr val="EB7A46"/>
              </a:solidFill>
              <a:ln w="28575" cap="flat" cmpd="sng" algn="ctr">
                <a:solidFill>
                  <a:schemeClr val="bg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514350">
                  <a:defRPr/>
                </a:pPr>
                <a:r>
                  <a:rPr lang="zh-CN" altLang="en-US" sz="1400" dirty="0">
                    <a:solidFill>
                      <a:prstClr val="white"/>
                    </a:solidFill>
                    <a:cs typeface="+mn-ea"/>
                    <a:sym typeface="+mn-lt"/>
                  </a:rPr>
                  <a:t>汇报人</a:t>
                </a:r>
                <a:r>
                  <a:rPr lang="zh-CN" altLang="en-US" sz="1400" dirty="0" smtClean="0">
                    <a:solidFill>
                      <a:prstClr val="white"/>
                    </a:solidFill>
                    <a:cs typeface="+mn-ea"/>
                    <a:sym typeface="+mn-lt"/>
                  </a:rPr>
                  <a:t>：</a:t>
                </a:r>
                <a:r>
                  <a:rPr lang="en-US" altLang="zh-CN" sz="1400" dirty="0" smtClean="0">
                    <a:solidFill>
                      <a:prstClr val="white"/>
                    </a:solidFill>
                    <a:cs typeface="+mn-ea"/>
                    <a:sym typeface="+mn-lt"/>
                  </a:rPr>
                  <a:t>PPT</a:t>
                </a:r>
                <a:r>
                  <a:rPr lang="zh-CN" altLang="en-US" sz="1400" dirty="0" smtClean="0">
                    <a:solidFill>
                      <a:prstClr val="white"/>
                    </a:solidFill>
                    <a:cs typeface="+mn-ea"/>
                    <a:sym typeface="+mn-lt"/>
                  </a:rPr>
                  <a:t>营</a:t>
                </a:r>
                <a:endParaRPr lang="zh-CN" altLang="en-US" sz="1400" dirty="0" smtClean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9" name="矩形: 圆角 33"/>
              <p:cNvSpPr/>
              <p:nvPr/>
            </p:nvSpPr>
            <p:spPr>
              <a:xfrm>
                <a:off x="9514" y="6129"/>
                <a:ext cx="2504" cy="650"/>
              </a:xfrm>
              <a:prstGeom prst="roundRect">
                <a:avLst>
                  <a:gd name="adj" fmla="val 50000"/>
                </a:avLst>
              </a:prstGeom>
              <a:solidFill>
                <a:srgbClr val="EB7A46"/>
              </a:solidFill>
              <a:ln w="28575" cap="flat" cmpd="sng" algn="ctr">
                <a:solidFill>
                  <a:schemeClr val="bg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514350">
                  <a:defRPr/>
                </a:pPr>
                <a:r>
                  <a:rPr lang="zh-CN" altLang="en-US" sz="1400" dirty="0">
                    <a:solidFill>
                      <a:prstClr val="white"/>
                    </a:solidFill>
                    <a:cs typeface="+mn-ea"/>
                    <a:sym typeface="+mn-lt"/>
                  </a:rPr>
                  <a:t>时间：</a:t>
                </a:r>
                <a:r>
                  <a:rPr lang="en-US" altLang="zh-CN" sz="1400" dirty="0">
                    <a:solidFill>
                      <a:prstClr val="white"/>
                    </a:solidFill>
                    <a:cs typeface="+mn-ea"/>
                    <a:sym typeface="+mn-lt"/>
                  </a:rPr>
                  <a:t>20XX.X</a:t>
                </a:r>
                <a:endParaRPr lang="en-US" altLang="zh-CN" sz="140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35" y="2586990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47B6AE"/>
          </a:fgClr>
          <a:bgClr>
            <a:srgbClr val="B1DDD8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文本框 99"/>
          <p:cNvSpPr txBox="1"/>
          <p:nvPr/>
        </p:nvSpPr>
        <p:spPr>
          <a:xfrm>
            <a:off x="547689" y="347345"/>
            <a:ext cx="8886825" cy="662554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zh-CN" sz="2800" b="1" dirty="0">
                <a:solidFill>
                  <a:srgbClr val="ED7D31"/>
                </a:solidFill>
                <a:cs typeface="+mn-ea"/>
                <a:sym typeface="+mn-lt"/>
              </a:rPr>
              <a:t>防灾减灾主要指哪些灾害？</a:t>
            </a:r>
            <a:endParaRPr lang="zh-CN" altLang="zh-CN" sz="2800" b="1" dirty="0">
              <a:solidFill>
                <a:srgbClr val="ED7D31"/>
              </a:solidFill>
              <a:cs typeface="+mn-ea"/>
              <a:sym typeface="+mn-lt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2442210" y="2023110"/>
            <a:ext cx="6278880" cy="3571240"/>
            <a:chOff x="7296" y="2946"/>
            <a:chExt cx="9888" cy="5624"/>
          </a:xfrm>
        </p:grpSpPr>
        <p:pic>
          <p:nvPicPr>
            <p:cNvPr id="4" name="图片 3" descr="333438303936353b333635383633323bcfc2d3eaccec"/>
            <p:cNvPicPr>
              <a:picLocks noChangeAspect="1"/>
            </p:cNvPicPr>
            <p:nvPr/>
          </p:nvPicPr>
          <p:blipFill>
            <a:blip r:embed="rId1" cstate="screen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10470" y="3243"/>
              <a:ext cx="1440" cy="1440"/>
            </a:xfrm>
            <a:prstGeom prst="rect">
              <a:avLst/>
            </a:prstGeom>
          </p:spPr>
        </p:pic>
        <p:grpSp>
          <p:nvGrpSpPr>
            <p:cNvPr id="10" name="组合 9"/>
            <p:cNvGrpSpPr/>
            <p:nvPr/>
          </p:nvGrpSpPr>
          <p:grpSpPr>
            <a:xfrm>
              <a:off x="13208" y="3243"/>
              <a:ext cx="2264" cy="1440"/>
              <a:chOff x="8499" y="4874"/>
              <a:chExt cx="2264" cy="1440"/>
            </a:xfrm>
          </p:grpSpPr>
          <p:pic>
            <p:nvPicPr>
              <p:cNvPr id="6" name="图片 5" descr="343435333331343b333634323735303bb7bfd7d3"/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rot="20880000">
                <a:off x="8880" y="4874"/>
                <a:ext cx="1440" cy="1440"/>
              </a:xfrm>
              <a:prstGeom prst="rect">
                <a:avLst/>
              </a:prstGeom>
            </p:spPr>
          </p:pic>
          <p:sp>
            <p:nvSpPr>
              <p:cNvPr id="8" name="文本框 7"/>
              <p:cNvSpPr txBox="1"/>
              <p:nvPr/>
            </p:nvSpPr>
            <p:spPr>
              <a:xfrm rot="780000">
                <a:off x="8499" y="5179"/>
                <a:ext cx="574" cy="5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b="1">
                    <a:solidFill>
                      <a:srgbClr val="ED7D31"/>
                    </a:solidFill>
                    <a:cs typeface="+mn-ea"/>
                    <a:sym typeface="+mn-lt"/>
                  </a:rPr>
                  <a:t>((</a:t>
                </a:r>
                <a:endParaRPr lang="en-US" altLang="zh-CN" b="1">
                  <a:solidFill>
                    <a:srgbClr val="ED7D3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 rot="20820000" flipV="1">
                <a:off x="10189" y="4909"/>
                <a:ext cx="574" cy="58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altLang="zh-CN" b="1">
                    <a:solidFill>
                      <a:srgbClr val="ED7D31"/>
                    </a:solidFill>
                    <a:cs typeface="+mn-ea"/>
                    <a:sym typeface="+mn-lt"/>
                  </a:rPr>
                  <a:t>((</a:t>
                </a:r>
                <a:endParaRPr lang="en-US" altLang="zh-CN" b="1">
                  <a:solidFill>
                    <a:srgbClr val="ED7D3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1" name="文本框 10"/>
            <p:cNvSpPr txBox="1"/>
            <p:nvPr/>
          </p:nvSpPr>
          <p:spPr>
            <a:xfrm>
              <a:off x="7296" y="4874"/>
              <a:ext cx="1728" cy="580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r>
                <a: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水旱灾害</a:t>
              </a:r>
              <a:endPara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0326" y="4874"/>
              <a:ext cx="1728" cy="580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r>
                <a: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气象灾害</a:t>
              </a:r>
              <a:endPara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13476" y="4874"/>
              <a:ext cx="1728" cy="580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r>
                <a: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地震灾害</a:t>
              </a:r>
              <a:endPara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pic>
          <p:nvPicPr>
            <p:cNvPr id="14" name="图片 13" descr="343439383332373b343531363335393bbaa3d1f3"/>
            <p:cNvPicPr>
              <a:picLocks noChangeAspect="1"/>
            </p:cNvPicPr>
            <p:nvPr/>
          </p:nvPicPr>
          <p:blipFill>
            <a:blip r:embed="rId5" cstate="screen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532" y="6330"/>
              <a:ext cx="1440" cy="1440"/>
            </a:xfrm>
            <a:prstGeom prst="rect">
              <a:avLst/>
            </a:prstGeom>
          </p:spPr>
        </p:pic>
        <p:grpSp>
          <p:nvGrpSpPr>
            <p:cNvPr id="16" name="组合 15"/>
            <p:cNvGrpSpPr/>
            <p:nvPr/>
          </p:nvGrpSpPr>
          <p:grpSpPr>
            <a:xfrm>
              <a:off x="7440" y="2946"/>
              <a:ext cx="1532" cy="2034"/>
              <a:chOff x="7440" y="2706"/>
              <a:chExt cx="1532" cy="2034"/>
            </a:xfrm>
          </p:grpSpPr>
          <p:pic>
            <p:nvPicPr>
              <p:cNvPr id="5" name="图片 4" descr="303b32313536383535343bcbae"/>
              <p:cNvPicPr>
                <a:picLocks noChangeAspect="1"/>
              </p:cNvPicPr>
              <p:nvPr/>
            </p:nvPicPr>
            <p:blipFill>
              <a:blip r:embed="rId7" cstate="screen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7440" y="3300"/>
                <a:ext cx="1440" cy="1440"/>
              </a:xfrm>
              <a:prstGeom prst="rect">
                <a:avLst/>
              </a:prstGeom>
            </p:spPr>
          </p:pic>
          <p:pic>
            <p:nvPicPr>
              <p:cNvPr id="15" name="图片 14" descr="303b32313537343332303bb3b5d7d3"/>
              <p:cNvPicPr>
                <a:picLocks noChangeAspect="1"/>
              </p:cNvPicPr>
              <p:nvPr/>
            </p:nvPicPr>
            <p:blipFill>
              <a:blip r:embed="rId9" cstate="screen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 rot="20580000">
                <a:off x="7532" y="2706"/>
                <a:ext cx="1440" cy="1440"/>
              </a:xfrm>
              <a:prstGeom prst="rect">
                <a:avLst/>
              </a:prstGeom>
            </p:spPr>
          </p:pic>
        </p:grpSp>
        <p:sp>
          <p:nvSpPr>
            <p:cNvPr id="17" name="文本框 16"/>
            <p:cNvSpPr txBox="1"/>
            <p:nvPr/>
          </p:nvSpPr>
          <p:spPr>
            <a:xfrm>
              <a:off x="7388" y="7990"/>
              <a:ext cx="1728" cy="580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r>
                <a: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海洋灾害</a:t>
              </a:r>
              <a:endPara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pic>
          <p:nvPicPr>
            <p:cNvPr id="18" name="图片 17" descr="32313534333534323b32313534333534303bb5d8c7f2"/>
            <p:cNvPicPr>
              <a:picLocks noChangeAspect="1"/>
            </p:cNvPicPr>
            <p:nvPr/>
          </p:nvPicPr>
          <p:blipFill>
            <a:blip r:embed="rId11" cstate="screen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0470" y="6330"/>
              <a:ext cx="1440" cy="1440"/>
            </a:xfrm>
            <a:prstGeom prst="rect">
              <a:avLst/>
            </a:prstGeom>
          </p:spPr>
        </p:pic>
        <p:sp>
          <p:nvSpPr>
            <p:cNvPr id="19" name="文本框 18"/>
            <p:cNvSpPr txBox="1"/>
            <p:nvPr/>
          </p:nvSpPr>
          <p:spPr>
            <a:xfrm>
              <a:off x="10326" y="7990"/>
              <a:ext cx="1728" cy="580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r>
                <a: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地质灾害</a:t>
              </a:r>
              <a:endPara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pic>
          <p:nvPicPr>
            <p:cNvPr id="20" name="图片 19" descr="32303236373538383b32303238303031393bd7d4c8bbc9faceefbafbb5fb"/>
            <p:cNvPicPr>
              <a:picLocks noChangeAspect="1"/>
            </p:cNvPicPr>
            <p:nvPr/>
          </p:nvPicPr>
          <p:blipFill>
            <a:blip r:embed="rId13" cstate="screen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12947" y="6330"/>
              <a:ext cx="1440" cy="1440"/>
            </a:xfrm>
            <a:prstGeom prst="rect">
              <a:avLst/>
            </a:prstGeom>
          </p:spPr>
        </p:pic>
        <p:sp>
          <p:nvSpPr>
            <p:cNvPr id="21" name="文本框 20"/>
            <p:cNvSpPr txBox="1"/>
            <p:nvPr/>
          </p:nvSpPr>
          <p:spPr>
            <a:xfrm>
              <a:off x="12803" y="7990"/>
              <a:ext cx="1728" cy="580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r>
                <a: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生物灾害</a:t>
              </a:r>
              <a:endPara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pic>
          <p:nvPicPr>
            <p:cNvPr id="22" name="图片 21" descr="32313538313739363b32313538313739353bbba7cde2c9adc1d6"/>
            <p:cNvPicPr>
              <a:picLocks noChangeAspect="1"/>
            </p:cNvPicPr>
            <p:nvPr/>
          </p:nvPicPr>
          <p:blipFill>
            <a:blip r:embed="rId15" cstate="screen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15568" y="6330"/>
              <a:ext cx="1440" cy="1440"/>
            </a:xfrm>
            <a:prstGeom prst="rect">
              <a:avLst/>
            </a:prstGeom>
          </p:spPr>
        </p:pic>
        <p:sp>
          <p:nvSpPr>
            <p:cNvPr id="23" name="文本框 22"/>
            <p:cNvSpPr txBox="1"/>
            <p:nvPr/>
          </p:nvSpPr>
          <p:spPr>
            <a:xfrm>
              <a:off x="15456" y="7990"/>
              <a:ext cx="1728" cy="580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r>
                <a: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森林火灾</a:t>
              </a:r>
              <a:endPara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6533965" y="843379"/>
            <a:ext cx="17311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FFFFFF"/>
                </a:solidFill>
              </a:rPr>
              <a:t>https://www.ypppt.com/</a:t>
            </a:r>
            <a:endParaRPr lang="zh-CN" altLang="en-US" sz="10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lgGrid">
          <a:fgClr>
            <a:srgbClr val="47B6AE"/>
          </a:fgClr>
          <a:bgClr>
            <a:srgbClr val="B1DDD8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24180" y="372110"/>
            <a:ext cx="11383645" cy="6075045"/>
            <a:chOff x="916" y="865"/>
            <a:chExt cx="17348" cy="8708"/>
          </a:xfrm>
        </p:grpSpPr>
        <p:sp>
          <p:nvSpPr>
            <p:cNvPr id="3" name="矩形 2"/>
            <p:cNvSpPr/>
            <p:nvPr/>
          </p:nvSpPr>
          <p:spPr>
            <a:xfrm>
              <a:off x="916" y="865"/>
              <a:ext cx="17349" cy="8709"/>
            </a:xfrm>
            <a:prstGeom prst="rect">
              <a:avLst/>
            </a:prstGeom>
            <a:solidFill>
              <a:srgbClr val="47B6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1298" y="1273"/>
              <a:ext cx="16585" cy="78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5417820" y="1568768"/>
            <a:ext cx="5759450" cy="3200400"/>
            <a:chOff x="9172" y="2965"/>
            <a:chExt cx="9070" cy="5040"/>
          </a:xfrm>
        </p:grpSpPr>
        <p:sp>
          <p:nvSpPr>
            <p:cNvPr id="44" name="椭圆 43"/>
            <p:cNvSpPr/>
            <p:nvPr/>
          </p:nvSpPr>
          <p:spPr>
            <a:xfrm>
              <a:off x="9172" y="2965"/>
              <a:ext cx="1268" cy="1268"/>
            </a:xfrm>
            <a:prstGeom prst="ellipse">
              <a:avLst/>
            </a:prstGeom>
            <a:solidFill>
              <a:srgbClr val="ED7D3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>
                  <a:solidFill>
                    <a:schemeClr val="bg1"/>
                  </a:solidFill>
                  <a:cs typeface="+mn-ea"/>
                  <a:sym typeface="+mn-lt"/>
                </a:rPr>
                <a:t>01</a:t>
              </a:r>
              <a:endParaRPr lang="en-US" altLang="zh-CN" sz="2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5" name="椭圆 44"/>
            <p:cNvSpPr/>
            <p:nvPr/>
          </p:nvSpPr>
          <p:spPr>
            <a:xfrm>
              <a:off x="9172" y="4851"/>
              <a:ext cx="1268" cy="1268"/>
            </a:xfrm>
            <a:prstGeom prst="ellipse">
              <a:avLst/>
            </a:prstGeom>
            <a:solidFill>
              <a:srgbClr val="ED7D3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>
                  <a:solidFill>
                    <a:schemeClr val="bg1"/>
                  </a:solidFill>
                  <a:cs typeface="+mn-ea"/>
                  <a:sym typeface="+mn-lt"/>
                </a:rPr>
                <a:t>02</a:t>
              </a:r>
              <a:endParaRPr lang="en-US" altLang="zh-CN" sz="2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6" name="椭圆 45"/>
            <p:cNvSpPr/>
            <p:nvPr/>
          </p:nvSpPr>
          <p:spPr>
            <a:xfrm>
              <a:off x="9172" y="6737"/>
              <a:ext cx="1268" cy="1268"/>
            </a:xfrm>
            <a:prstGeom prst="ellipse">
              <a:avLst/>
            </a:prstGeom>
            <a:solidFill>
              <a:srgbClr val="ED7D3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>
                  <a:solidFill>
                    <a:schemeClr val="bg1"/>
                  </a:solidFill>
                  <a:cs typeface="+mn-ea"/>
                  <a:sym typeface="+mn-lt"/>
                </a:rPr>
                <a:t>03</a:t>
              </a:r>
              <a:endParaRPr lang="en-US" altLang="zh-CN" sz="2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10996" y="3105"/>
              <a:ext cx="2848" cy="919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r>
                <a:rPr lang="zh-CN" altLang="en-US" sz="3200" dirty="0">
                  <a:cs typeface="+mn-ea"/>
                  <a:sym typeface="+mn-lt"/>
                </a:rPr>
                <a:t>普法教育</a:t>
              </a:r>
              <a:endParaRPr lang="zh-CN" altLang="en-US" sz="3200" dirty="0">
                <a:cs typeface="+mn-ea"/>
                <a:sym typeface="+mn-lt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10996" y="5010"/>
              <a:ext cx="4128" cy="919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zh-CN" altLang="en-US" sz="3200" dirty="0">
                  <a:cs typeface="+mn-ea"/>
                  <a:sym typeface="+mn-lt"/>
                </a:rPr>
                <a:t>避灾防灾</a:t>
              </a:r>
              <a:r>
                <a:rPr lang="zh-CN" altLang="en-US" sz="3200" dirty="0" smtClean="0">
                  <a:cs typeface="+mn-ea"/>
                  <a:sym typeface="+mn-lt"/>
                </a:rPr>
                <a:t>知识</a:t>
              </a:r>
              <a:endParaRPr lang="zh-CN" altLang="en-US" sz="3200" dirty="0" smtClean="0">
                <a:cs typeface="+mn-ea"/>
                <a:sym typeface="+mn-lt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10996" y="6915"/>
              <a:ext cx="7247" cy="919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lvl="0" algn="l">
                <a:buClrTx/>
                <a:buSzTx/>
                <a:buFontTx/>
              </a:pPr>
              <a:r>
                <a:rPr lang="zh-CN" altLang="en-US" sz="3200" dirty="0">
                  <a:cs typeface="+mn-ea"/>
                  <a:sym typeface="+mn-lt"/>
                </a:rPr>
                <a:t>小学生急救知识</a:t>
              </a:r>
              <a:endParaRPr lang="zh-CN" altLang="en-US" sz="3200" dirty="0">
                <a:cs typeface="+mn-ea"/>
                <a:sym typeface="+mn-lt"/>
              </a:endParaRPr>
            </a:p>
          </p:txBody>
        </p:sp>
      </p:grpSp>
      <p:sp>
        <p:nvSpPr>
          <p:cNvPr id="7" name="文本框 6"/>
          <p:cNvSpPr txBox="1"/>
          <p:nvPr/>
        </p:nvSpPr>
        <p:spPr>
          <a:xfrm>
            <a:off x="1411605" y="2538095"/>
            <a:ext cx="3663182" cy="83099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4800" b="1" dirty="0">
                <a:solidFill>
                  <a:srgbClr val="ED7D31"/>
                </a:solidFill>
                <a:cs typeface="+mn-ea"/>
                <a:sym typeface="+mn-lt"/>
              </a:rPr>
              <a:t>目录</a:t>
            </a:r>
            <a:r>
              <a:rPr lang="en-US" altLang="zh-CN" sz="4000" b="1" dirty="0">
                <a:solidFill>
                  <a:srgbClr val="ED7D31"/>
                </a:solidFill>
                <a:cs typeface="+mn-ea"/>
                <a:sym typeface="+mn-lt"/>
              </a:rPr>
              <a:t> </a:t>
            </a:r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CONTENTS</a:t>
            </a:r>
            <a:endParaRPr lang="en-US" altLang="zh-CN" sz="28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9" name="图片 8" descr="组 1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 flipH="1">
            <a:off x="0" y="3918585"/>
            <a:ext cx="4133850" cy="2939415"/>
          </a:xfrm>
          <a:prstGeom prst="rect">
            <a:avLst/>
          </a:prstGeom>
        </p:spPr>
      </p:pic>
      <p:pic>
        <p:nvPicPr>
          <p:cNvPr id="13" name="图片 12" descr="51miz-E336593-EEB5C748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 flipH="1">
            <a:off x="10459085" y="5073015"/>
            <a:ext cx="1349375" cy="16973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47B6AE"/>
          </a:fgClr>
          <a:bgClr>
            <a:srgbClr val="B1DDD8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/>
          <p:cNvGrpSpPr/>
          <p:nvPr/>
        </p:nvGrpSpPr>
        <p:grpSpPr>
          <a:xfrm>
            <a:off x="610870" y="438150"/>
            <a:ext cx="11155045" cy="5755005"/>
            <a:chOff x="962" y="690"/>
            <a:chExt cx="17567" cy="9063"/>
          </a:xfrm>
        </p:grpSpPr>
        <p:grpSp>
          <p:nvGrpSpPr>
            <p:cNvPr id="2" name="组合 1"/>
            <p:cNvGrpSpPr/>
            <p:nvPr/>
          </p:nvGrpSpPr>
          <p:grpSpPr>
            <a:xfrm>
              <a:off x="1028" y="1045"/>
              <a:ext cx="17348" cy="8708"/>
              <a:chOff x="916" y="865"/>
              <a:chExt cx="17348" cy="8708"/>
            </a:xfrm>
          </p:grpSpPr>
          <p:sp>
            <p:nvSpPr>
              <p:cNvPr id="3" name="矩形 2"/>
              <p:cNvSpPr/>
              <p:nvPr/>
            </p:nvSpPr>
            <p:spPr>
              <a:xfrm>
                <a:off x="916" y="865"/>
                <a:ext cx="17349" cy="8709"/>
              </a:xfrm>
              <a:prstGeom prst="rect">
                <a:avLst/>
              </a:prstGeom>
              <a:solidFill>
                <a:srgbClr val="47B6A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" name="矩形 8"/>
              <p:cNvSpPr/>
              <p:nvPr/>
            </p:nvSpPr>
            <p:spPr>
              <a:xfrm>
                <a:off x="1298" y="1273"/>
                <a:ext cx="16585" cy="789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pic>
          <p:nvPicPr>
            <p:cNvPr id="22" name="图片 21" descr="51miz-E236610-0FF899A6(1)"/>
            <p:cNvPicPr>
              <a:picLocks noChangeAspect="1"/>
            </p:cNvPicPr>
            <p:nvPr/>
          </p:nvPicPr>
          <p:blipFill>
            <a:blip r:embed="rId1" cstate="screen"/>
            <a:stretch>
              <a:fillRect/>
            </a:stretch>
          </p:blipFill>
          <p:spPr>
            <a:xfrm>
              <a:off x="17089" y="690"/>
              <a:ext cx="1441" cy="1672"/>
            </a:xfrm>
            <a:prstGeom prst="rect">
              <a:avLst/>
            </a:prstGeom>
          </p:spPr>
        </p:pic>
        <p:pic>
          <p:nvPicPr>
            <p:cNvPr id="24" name="图片 23" descr="51miz-E1179119-0D5CAD3C"/>
            <p:cNvPicPr>
              <a:picLocks noChangeAspect="1"/>
            </p:cNvPicPr>
            <p:nvPr/>
          </p:nvPicPr>
          <p:blipFill>
            <a:blip r:embed="rId2" cstate="screen"/>
            <a:stretch>
              <a:fillRect/>
            </a:stretch>
          </p:blipFill>
          <p:spPr>
            <a:xfrm>
              <a:off x="962" y="1952"/>
              <a:ext cx="1515" cy="1152"/>
            </a:xfrm>
            <a:prstGeom prst="rect">
              <a:avLst/>
            </a:prstGeom>
          </p:spPr>
        </p:pic>
        <p:pic>
          <p:nvPicPr>
            <p:cNvPr id="25" name="图片 24" descr="51miz-E891594-4D4685AA"/>
            <p:cNvPicPr>
              <a:picLocks noChangeAspect="1"/>
            </p:cNvPicPr>
            <p:nvPr/>
          </p:nvPicPr>
          <p:blipFill>
            <a:blip r:embed="rId3" cstate="screen"/>
            <a:stretch>
              <a:fillRect/>
            </a:stretch>
          </p:blipFill>
          <p:spPr>
            <a:xfrm>
              <a:off x="5608" y="690"/>
              <a:ext cx="1569" cy="1407"/>
            </a:xfrm>
            <a:prstGeom prst="rect">
              <a:avLst/>
            </a:prstGeom>
          </p:spPr>
        </p:pic>
      </p:grpSp>
      <p:pic>
        <p:nvPicPr>
          <p:cNvPr id="8" name="图片 7" descr="组 1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733155" y="4628515"/>
            <a:ext cx="3134995" cy="2229485"/>
          </a:xfrm>
          <a:prstGeom prst="rect">
            <a:avLst/>
          </a:prstGeom>
        </p:spPr>
      </p:pic>
      <p:grpSp>
        <p:nvGrpSpPr>
          <p:cNvPr id="7" name="组合 6"/>
          <p:cNvGrpSpPr/>
          <p:nvPr/>
        </p:nvGrpSpPr>
        <p:grpSpPr>
          <a:xfrm>
            <a:off x="2785110" y="1809115"/>
            <a:ext cx="6621145" cy="2819400"/>
            <a:chOff x="4446" y="1620"/>
            <a:chExt cx="10427" cy="4440"/>
          </a:xfrm>
        </p:grpSpPr>
        <p:sp>
          <p:nvSpPr>
            <p:cNvPr id="4" name="文本框 3"/>
            <p:cNvSpPr txBox="1"/>
            <p:nvPr/>
          </p:nvSpPr>
          <p:spPr>
            <a:xfrm>
              <a:off x="4446" y="2860"/>
              <a:ext cx="10427" cy="2931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lvl="0" algn="dist">
                <a:buClrTx/>
                <a:buSzTx/>
                <a:buFontTx/>
              </a:pPr>
              <a:r>
                <a:rPr lang="zh-CN" altLang="en-US" sz="11500" b="1" dirty="0">
                  <a:ln>
                    <a:solidFill>
                      <a:schemeClr val="bg1"/>
                    </a:solidFill>
                  </a:ln>
                  <a:solidFill>
                    <a:srgbClr val="00758A"/>
                  </a:solidFill>
                  <a:effectLst>
                    <a:outerShdw blurRad="50800" dist="38100" dir="2700000" algn="tl" rotWithShape="0">
                      <a:schemeClr val="bg1">
                        <a:lumMod val="75000"/>
                        <a:alpha val="40000"/>
                      </a:schemeClr>
                    </a:outerShdw>
                  </a:effectLst>
                  <a:cs typeface="+mn-ea"/>
                  <a:sym typeface="+mn-lt"/>
                </a:rPr>
                <a:t>普法教育</a:t>
              </a:r>
              <a:endParaRPr lang="zh-CN" altLang="en-US" sz="11500" b="1" dirty="0">
                <a:ln>
                  <a:solidFill>
                    <a:schemeClr val="bg1"/>
                  </a:solidFill>
                </a:ln>
                <a:solidFill>
                  <a:srgbClr val="00758A"/>
                </a:solidFill>
                <a:effectLst>
                  <a:outerShdw blurRad="50800" dist="38100" dir="2700000" algn="tl" rotWithShape="0">
                    <a:schemeClr val="bg1">
                      <a:lumMod val="75000"/>
                      <a:alpha val="40000"/>
                    </a:schemeClr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6629" y="1620"/>
              <a:ext cx="6061" cy="1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4000">
                  <a:solidFill>
                    <a:srgbClr val="ED7D31"/>
                  </a:solidFill>
                  <a:cs typeface="+mn-ea"/>
                  <a:sym typeface="+mn-lt"/>
                </a:rPr>
                <a:t>PAST.01</a:t>
              </a:r>
              <a:endParaRPr lang="en-US" altLang="zh-CN" sz="4000">
                <a:solidFill>
                  <a:srgbClr val="ED7D31"/>
                </a:solidFill>
                <a:cs typeface="+mn-ea"/>
                <a:sym typeface="+mn-lt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5307" y="5480"/>
              <a:ext cx="8706" cy="58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Law popularization education</a:t>
              </a:r>
              <a:endPara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-146050" y="4222115"/>
            <a:ext cx="3532505" cy="2788285"/>
            <a:chOff x="-510" y="6129"/>
            <a:chExt cx="5563" cy="4391"/>
          </a:xfrm>
        </p:grpSpPr>
        <p:pic>
          <p:nvPicPr>
            <p:cNvPr id="15" name="图片 14" descr="51miz-E1123825-EF2165C1"/>
            <p:cNvPicPr>
              <a:picLocks noChangeAspect="1"/>
            </p:cNvPicPr>
            <p:nvPr/>
          </p:nvPicPr>
          <p:blipFill>
            <a:blip r:embed="rId5" cstate="screen"/>
            <a:stretch>
              <a:fillRect/>
            </a:stretch>
          </p:blipFill>
          <p:spPr>
            <a:xfrm>
              <a:off x="1677" y="7144"/>
              <a:ext cx="3376" cy="3376"/>
            </a:xfrm>
            <a:prstGeom prst="rect">
              <a:avLst/>
            </a:prstGeom>
          </p:spPr>
        </p:pic>
        <p:pic>
          <p:nvPicPr>
            <p:cNvPr id="21" name="图片 20" descr="51miz-E1141151-42C86970"/>
            <p:cNvPicPr>
              <a:picLocks noChangeAspect="1"/>
            </p:cNvPicPr>
            <p:nvPr/>
          </p:nvPicPr>
          <p:blipFill>
            <a:blip r:embed="rId6" cstate="screen"/>
            <a:stretch>
              <a:fillRect/>
            </a:stretch>
          </p:blipFill>
          <p:spPr>
            <a:xfrm flipH="1">
              <a:off x="-510" y="6129"/>
              <a:ext cx="3931" cy="3931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47B6AE"/>
          </a:fgClr>
          <a:bgClr>
            <a:srgbClr val="B1DDD8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88950" y="511809"/>
            <a:ext cx="7711440" cy="662554"/>
          </a:xfrm>
          <a:prstGeom prst="rect">
            <a:avLst/>
          </a:prstGeom>
          <a:noFill/>
          <a:ln w="9525">
            <a:noFill/>
          </a:ln>
        </p:spPr>
        <p:txBody>
          <a:bodyPr wrap="square" rtlCol="0" anchor="t">
            <a:spAutoFit/>
          </a:bodyPr>
          <a:lstStyle/>
          <a:p>
            <a:pPr lvl="0" algn="l">
              <a:lnSpc>
                <a:spcPct val="150000"/>
              </a:lnSpc>
              <a:buClrTx/>
              <a:buSzTx/>
              <a:buFontTx/>
            </a:pPr>
            <a:r>
              <a:rPr lang="zh-CN" altLang="zh-CN" sz="2800" b="1" dirty="0">
                <a:solidFill>
                  <a:srgbClr val="ED7D31"/>
                </a:solidFill>
                <a:cs typeface="+mn-ea"/>
                <a:sym typeface="+mn-lt"/>
              </a:rPr>
              <a:t>我国防灾减灾主要有哪些法律法规？</a:t>
            </a:r>
            <a:endParaRPr lang="zh-CN" altLang="zh-CN" sz="2800" b="1" dirty="0">
              <a:solidFill>
                <a:srgbClr val="ED7D31"/>
              </a:solidFill>
              <a:cs typeface="+mn-ea"/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62025" y="2306320"/>
            <a:ext cx="5660390" cy="2399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000">
                <a:cs typeface="+mn-ea"/>
                <a:sym typeface="+mn-lt"/>
              </a:rPr>
              <a:t>《</a:t>
            </a:r>
            <a:r>
              <a:rPr lang="zh-CN" altLang="en-US" sz="2000">
                <a:solidFill>
                  <a:srgbClr val="FF0000"/>
                </a:solidFill>
                <a:cs typeface="+mn-ea"/>
                <a:sym typeface="+mn-lt"/>
              </a:rPr>
              <a:t>突发事件应对法</a:t>
            </a:r>
            <a:r>
              <a:rPr lang="zh-CN" altLang="en-US" sz="2000">
                <a:cs typeface="+mn-ea"/>
                <a:sym typeface="+mn-lt"/>
              </a:rPr>
              <a:t>》、《</a:t>
            </a:r>
            <a:r>
              <a:rPr lang="zh-CN" altLang="en-US" sz="2000">
                <a:solidFill>
                  <a:srgbClr val="FF0000"/>
                </a:solidFill>
                <a:cs typeface="+mn-ea"/>
                <a:sym typeface="+mn-lt"/>
              </a:rPr>
              <a:t>环境保护法</a:t>
            </a:r>
            <a:r>
              <a:rPr lang="zh-CN" altLang="en-US" sz="2000">
                <a:cs typeface="+mn-ea"/>
                <a:sym typeface="+mn-lt"/>
              </a:rPr>
              <a:t>》、《气象法》、《</a:t>
            </a:r>
            <a:r>
              <a:rPr lang="zh-CN" altLang="en-US" sz="2000">
                <a:solidFill>
                  <a:srgbClr val="FF0000"/>
                </a:solidFill>
                <a:cs typeface="+mn-ea"/>
                <a:sym typeface="+mn-lt"/>
              </a:rPr>
              <a:t>防震减灾法</a:t>
            </a:r>
            <a:r>
              <a:rPr lang="zh-CN" altLang="en-US" sz="2000">
                <a:cs typeface="+mn-ea"/>
                <a:sym typeface="+mn-lt"/>
              </a:rPr>
              <a:t>》、《</a:t>
            </a:r>
            <a:r>
              <a:rPr lang="zh-CN" altLang="en-US" sz="2000">
                <a:solidFill>
                  <a:srgbClr val="FF0000"/>
                </a:solidFill>
                <a:cs typeface="+mn-ea"/>
                <a:sym typeface="+mn-lt"/>
              </a:rPr>
              <a:t>消防法</a:t>
            </a:r>
            <a:r>
              <a:rPr lang="zh-CN" altLang="en-US" sz="2000">
                <a:cs typeface="+mn-ea"/>
                <a:sym typeface="+mn-lt"/>
              </a:rPr>
              <a:t>》、《防洪法》、《</a:t>
            </a:r>
            <a:r>
              <a:rPr lang="zh-CN" altLang="en-US" sz="2000">
                <a:solidFill>
                  <a:srgbClr val="FF0000"/>
                </a:solidFill>
                <a:cs typeface="+mn-ea"/>
                <a:sym typeface="+mn-lt"/>
              </a:rPr>
              <a:t>森林法</a:t>
            </a:r>
            <a:r>
              <a:rPr lang="zh-CN" altLang="en-US" sz="2000">
                <a:cs typeface="+mn-ea"/>
                <a:sym typeface="+mn-lt"/>
              </a:rPr>
              <a:t>》、《水土保持法》及国务院《地质灾害防治条例》、《防洪条例》、《抗旱条例》、《森林防火条例》等法律法规。</a:t>
            </a:r>
            <a:endParaRPr lang="zh-CN" altLang="en-US" sz="2000">
              <a:cs typeface="+mn-ea"/>
              <a:sym typeface="+mn-lt"/>
            </a:endParaRPr>
          </a:p>
        </p:txBody>
      </p:sp>
      <p:pic>
        <p:nvPicPr>
          <p:cNvPr id="4" name="图片 3" descr="51miz-E1226199-7C78DA8C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6622415" y="1257935"/>
            <a:ext cx="4495800" cy="44958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47B6AE"/>
          </a:fgClr>
          <a:bgClr>
            <a:srgbClr val="B1DDD8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30225" y="360044"/>
            <a:ext cx="7711440" cy="662554"/>
          </a:xfrm>
          <a:prstGeom prst="rect">
            <a:avLst/>
          </a:prstGeom>
          <a:noFill/>
          <a:ln w="9525">
            <a:noFill/>
          </a:ln>
        </p:spPr>
        <p:txBody>
          <a:bodyPr wrap="square" rtlCol="0" anchor="t">
            <a:spAutoFit/>
          </a:bodyPr>
          <a:lstStyle/>
          <a:p>
            <a:pPr lvl="0" algn="l">
              <a:lnSpc>
                <a:spcPct val="150000"/>
              </a:lnSpc>
              <a:buClrTx/>
              <a:buSzTx/>
              <a:buFontTx/>
            </a:pPr>
            <a:r>
              <a:rPr lang="zh-CN" altLang="zh-CN" sz="2800" b="1" dirty="0">
                <a:solidFill>
                  <a:srgbClr val="ED7D31"/>
                </a:solidFill>
                <a:cs typeface="+mn-ea"/>
                <a:sym typeface="+mn-lt"/>
              </a:rPr>
              <a:t>小学生应该知道的防灾减灾条例</a:t>
            </a:r>
            <a:endParaRPr lang="zh-CN" altLang="zh-CN" sz="2800" b="1" dirty="0">
              <a:solidFill>
                <a:srgbClr val="ED7D31"/>
              </a:solidFill>
              <a:cs typeface="+mn-ea"/>
              <a:sym typeface="+mn-lt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1507490" y="1603375"/>
            <a:ext cx="9559925" cy="3879215"/>
            <a:chOff x="2374" y="2525"/>
            <a:chExt cx="15055" cy="6109"/>
          </a:xfrm>
        </p:grpSpPr>
        <p:sp>
          <p:nvSpPr>
            <p:cNvPr id="3" name="文本框 2"/>
            <p:cNvSpPr txBox="1"/>
            <p:nvPr/>
          </p:nvSpPr>
          <p:spPr>
            <a:xfrm>
              <a:off x="11737" y="6798"/>
              <a:ext cx="5287" cy="1759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en-US" altLang="zh-CN" dirty="0">
                  <a:cs typeface="+mn-ea"/>
                  <a:sym typeface="+mn-lt"/>
                </a:rPr>
                <a:t>5.</a:t>
              </a:r>
              <a:r>
                <a:rPr lang="zh-CN" altLang="en-US" dirty="0">
                  <a:cs typeface="+mn-ea"/>
                  <a:sym typeface="+mn-lt"/>
                </a:rPr>
                <a:t>遇到突发性灾害，听从安排，一切行动听指挥。</a:t>
              </a:r>
              <a:endParaRPr lang="zh-CN" altLang="en-US" dirty="0">
                <a:cs typeface="+mn-ea"/>
                <a:sym typeface="+mn-lt"/>
              </a:endParaRPr>
            </a:p>
          </p:txBody>
        </p:sp>
        <p:grpSp>
          <p:nvGrpSpPr>
            <p:cNvPr id="5" name="组合 4"/>
            <p:cNvGrpSpPr/>
            <p:nvPr/>
          </p:nvGrpSpPr>
          <p:grpSpPr>
            <a:xfrm>
              <a:off x="7257" y="3858"/>
              <a:ext cx="4298" cy="4134"/>
              <a:chOff x="6627" y="3080"/>
              <a:chExt cx="5937" cy="5709"/>
            </a:xfrm>
          </p:grpSpPr>
          <p:sp>
            <p:nvSpPr>
              <p:cNvPr id="49" name="Freeform 97"/>
              <p:cNvSpPr>
                <a:spLocks noChangeAspect="1"/>
              </p:cNvSpPr>
              <p:nvPr>
                <p:custDataLst>
                  <p:tags r:id="rId1"/>
                </p:custDataLst>
              </p:nvPr>
            </p:nvSpPr>
            <p:spPr>
              <a:xfrm>
                <a:off x="7026" y="3600"/>
                <a:ext cx="5140" cy="5140"/>
              </a:xfrm>
              <a:custGeom>
                <a:avLst/>
                <a:gdLst>
                  <a:gd name="connsiteX0" fmla="*/ 1879092 w 3758184"/>
                  <a:gd name="connsiteY0" fmla="*/ 202639 h 3758184"/>
                  <a:gd name="connsiteX1" fmla="*/ 202639 w 3758184"/>
                  <a:gd name="connsiteY1" fmla="*/ 1879092 h 3758184"/>
                  <a:gd name="connsiteX2" fmla="*/ 1879092 w 3758184"/>
                  <a:gd name="connsiteY2" fmla="*/ 3555545 h 3758184"/>
                  <a:gd name="connsiteX3" fmla="*/ 3555545 w 3758184"/>
                  <a:gd name="connsiteY3" fmla="*/ 1879092 h 3758184"/>
                  <a:gd name="connsiteX4" fmla="*/ 1879092 w 3758184"/>
                  <a:gd name="connsiteY4" fmla="*/ 202639 h 3758184"/>
                  <a:gd name="connsiteX5" fmla="*/ 1879092 w 3758184"/>
                  <a:gd name="connsiteY5" fmla="*/ 0 h 3758184"/>
                  <a:gd name="connsiteX6" fmla="*/ 3758184 w 3758184"/>
                  <a:gd name="connsiteY6" fmla="*/ 1879092 h 3758184"/>
                  <a:gd name="connsiteX7" fmla="*/ 1879092 w 3758184"/>
                  <a:gd name="connsiteY7" fmla="*/ 3758184 h 3758184"/>
                  <a:gd name="connsiteX8" fmla="*/ 0 w 3758184"/>
                  <a:gd name="connsiteY8" fmla="*/ 1879092 h 3758184"/>
                  <a:gd name="connsiteX9" fmla="*/ 1879092 w 3758184"/>
                  <a:gd name="connsiteY9" fmla="*/ 0 h 37581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758184" h="3758184">
                    <a:moveTo>
                      <a:pt x="1879092" y="202639"/>
                    </a:moveTo>
                    <a:cubicBezTo>
                      <a:pt x="953213" y="202639"/>
                      <a:pt x="202639" y="953213"/>
                      <a:pt x="202639" y="1879092"/>
                    </a:cubicBezTo>
                    <a:cubicBezTo>
                      <a:pt x="202639" y="2804971"/>
                      <a:pt x="953213" y="3555545"/>
                      <a:pt x="1879092" y="3555545"/>
                    </a:cubicBezTo>
                    <a:cubicBezTo>
                      <a:pt x="2804971" y="3555545"/>
                      <a:pt x="3555545" y="2804971"/>
                      <a:pt x="3555545" y="1879092"/>
                    </a:cubicBezTo>
                    <a:cubicBezTo>
                      <a:pt x="3555545" y="953213"/>
                      <a:pt x="2804971" y="202639"/>
                      <a:pt x="1879092" y="202639"/>
                    </a:cubicBezTo>
                    <a:close/>
                    <a:moveTo>
                      <a:pt x="1879092" y="0"/>
                    </a:moveTo>
                    <a:cubicBezTo>
                      <a:pt x="2916886" y="0"/>
                      <a:pt x="3758184" y="841298"/>
                      <a:pt x="3758184" y="1879092"/>
                    </a:cubicBezTo>
                    <a:cubicBezTo>
                      <a:pt x="3758184" y="2916886"/>
                      <a:pt x="2916886" y="3758184"/>
                      <a:pt x="1879092" y="3758184"/>
                    </a:cubicBezTo>
                    <a:cubicBezTo>
                      <a:pt x="841298" y="3758184"/>
                      <a:pt x="0" y="2916886"/>
                      <a:pt x="0" y="1879092"/>
                    </a:cubicBezTo>
                    <a:cubicBezTo>
                      <a:pt x="0" y="841298"/>
                      <a:pt x="841298" y="0"/>
                      <a:pt x="1879092" y="0"/>
                    </a:cubicBezTo>
                    <a:close/>
                  </a:path>
                </a:pathLst>
              </a:custGeom>
              <a:solidFill>
                <a:sysClr val="window" lastClr="FFFFFF">
                  <a:lumMod val="85000"/>
                </a:sysClr>
              </a:solidFill>
              <a:ln>
                <a:noFill/>
              </a:ln>
            </p:spPr>
            <p:style>
              <a:lnRef idx="2">
                <a:srgbClr val="1F74AD">
                  <a:shade val="50000"/>
                </a:srgbClr>
              </a:lnRef>
              <a:fillRef idx="1">
                <a:srgbClr val="1F74AD"/>
              </a:fillRef>
              <a:effectRef idx="0">
                <a:srgbClr val="1F74AD"/>
              </a:effectRef>
              <a:fontRef idx="minor">
                <a:sysClr val="window" lastClr="FFFFFF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51" name="Oval 491"/>
              <p:cNvSpPr>
                <a:spLocks noChangeArrowheads="1"/>
              </p:cNvSpPr>
              <p:nvPr>
                <p:custDataLst>
                  <p:tags r:id="rId2"/>
                </p:custDataLst>
              </p:nvPr>
            </p:nvSpPr>
            <p:spPr bwMode="auto">
              <a:xfrm rot="9716170">
                <a:off x="11323" y="4784"/>
                <a:ext cx="1241" cy="1241"/>
              </a:xfrm>
              <a:prstGeom prst="ellipse">
                <a:avLst/>
              </a:prstGeom>
              <a:solidFill>
                <a:srgbClr val="ED7D31"/>
              </a:solidFill>
              <a:ln w="76200">
                <a:solidFill>
                  <a:sysClr val="window" lastClr="FFFFFF">
                    <a:lumMod val="85000"/>
                  </a:sysClr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52" name="Oval 491"/>
              <p:cNvSpPr>
                <a:spLocks noChangeArrowheads="1"/>
              </p:cNvSpPr>
              <p:nvPr>
                <p:custDataLst>
                  <p:tags r:id="rId3"/>
                </p:custDataLst>
              </p:nvPr>
            </p:nvSpPr>
            <p:spPr bwMode="auto">
              <a:xfrm rot="9716170">
                <a:off x="10429" y="7545"/>
                <a:ext cx="1241" cy="1241"/>
              </a:xfrm>
              <a:prstGeom prst="ellipse">
                <a:avLst/>
              </a:prstGeom>
              <a:solidFill>
                <a:srgbClr val="ED7D31"/>
              </a:solidFill>
              <a:ln w="76200">
                <a:solidFill>
                  <a:sysClr val="window" lastClr="FFFFFF">
                    <a:lumMod val="85000"/>
                  </a:sysClr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53" name="Oval 491"/>
              <p:cNvSpPr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 rot="9716170">
                <a:off x="7527" y="7548"/>
                <a:ext cx="1241" cy="1241"/>
              </a:xfrm>
              <a:prstGeom prst="ellipse">
                <a:avLst/>
              </a:prstGeom>
              <a:solidFill>
                <a:srgbClr val="ED7D31"/>
              </a:solidFill>
              <a:ln w="76200">
                <a:solidFill>
                  <a:sysClr val="window" lastClr="FFFFFF">
                    <a:lumMod val="85000"/>
                  </a:sysClr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54" name="Oval 491"/>
              <p:cNvSpPr>
                <a:spLocks noChangeArrowheads="1"/>
              </p:cNvSpPr>
              <p:nvPr>
                <p:custDataLst>
                  <p:tags r:id="rId5"/>
                </p:custDataLst>
              </p:nvPr>
            </p:nvSpPr>
            <p:spPr bwMode="auto">
              <a:xfrm rot="9716170">
                <a:off x="6627" y="4789"/>
                <a:ext cx="1241" cy="1241"/>
              </a:xfrm>
              <a:prstGeom prst="ellipse">
                <a:avLst/>
              </a:prstGeom>
              <a:solidFill>
                <a:srgbClr val="ED7D31"/>
              </a:solidFill>
              <a:ln w="76200">
                <a:solidFill>
                  <a:sysClr val="window" lastClr="FFFFFF">
                    <a:lumMod val="85000"/>
                  </a:sysClr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56" name="Oval 491"/>
              <p:cNvSpPr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 rot="21600000">
                <a:off x="8976" y="3080"/>
                <a:ext cx="1241" cy="1241"/>
              </a:xfrm>
              <a:prstGeom prst="ellipse">
                <a:avLst/>
              </a:prstGeom>
              <a:solidFill>
                <a:srgbClr val="ED7D31"/>
              </a:solidFill>
              <a:ln w="76200">
                <a:solidFill>
                  <a:sysClr val="window" lastClr="FFFFFF">
                    <a:lumMod val="85000"/>
                  </a:sysClr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190" name="Freeform 57"/>
              <p:cNvSpPr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11630" y="5129"/>
                <a:ext cx="628" cy="550"/>
              </a:xfrm>
              <a:custGeom>
                <a:avLst/>
                <a:gdLst>
                  <a:gd name="T0" fmla="*/ 212060 w 602"/>
                  <a:gd name="T1" fmla="*/ 103681 h 531"/>
                  <a:gd name="T2" fmla="*/ 112352 w 602"/>
                  <a:gd name="T3" fmla="*/ 144579 h 531"/>
                  <a:gd name="T4" fmla="*/ 112352 w 602"/>
                  <a:gd name="T5" fmla="*/ 144579 h 531"/>
                  <a:gd name="T6" fmla="*/ 109823 w 602"/>
                  <a:gd name="T7" fmla="*/ 147090 h 531"/>
                  <a:gd name="T8" fmla="*/ 104766 w 602"/>
                  <a:gd name="T9" fmla="*/ 144579 h 531"/>
                  <a:gd name="T10" fmla="*/ 104766 w 602"/>
                  <a:gd name="T11" fmla="*/ 144579 h 531"/>
                  <a:gd name="T12" fmla="*/ 5419 w 602"/>
                  <a:gd name="T13" fmla="*/ 103681 h 531"/>
                  <a:gd name="T14" fmla="*/ 10477 w 602"/>
                  <a:gd name="T15" fmla="*/ 86102 h 531"/>
                  <a:gd name="T16" fmla="*/ 15534 w 602"/>
                  <a:gd name="T17" fmla="*/ 86102 h 531"/>
                  <a:gd name="T18" fmla="*/ 15534 w 602"/>
                  <a:gd name="T19" fmla="*/ 86102 h 531"/>
                  <a:gd name="T20" fmla="*/ 204474 w 602"/>
                  <a:gd name="T21" fmla="*/ 86102 h 531"/>
                  <a:gd name="T22" fmla="*/ 204474 w 602"/>
                  <a:gd name="T23" fmla="*/ 86102 h 531"/>
                  <a:gd name="T24" fmla="*/ 207002 w 602"/>
                  <a:gd name="T25" fmla="*/ 86102 h 531"/>
                  <a:gd name="T26" fmla="*/ 212060 w 602"/>
                  <a:gd name="T27" fmla="*/ 103681 h 531"/>
                  <a:gd name="T28" fmla="*/ 212060 w 602"/>
                  <a:gd name="T29" fmla="*/ 60630 h 531"/>
                  <a:gd name="T30" fmla="*/ 112352 w 602"/>
                  <a:gd name="T31" fmla="*/ 101169 h 531"/>
                  <a:gd name="T32" fmla="*/ 112352 w 602"/>
                  <a:gd name="T33" fmla="*/ 101169 h 531"/>
                  <a:gd name="T34" fmla="*/ 109823 w 602"/>
                  <a:gd name="T35" fmla="*/ 101169 h 531"/>
                  <a:gd name="T36" fmla="*/ 104766 w 602"/>
                  <a:gd name="T37" fmla="*/ 101169 h 531"/>
                  <a:gd name="T38" fmla="*/ 104766 w 602"/>
                  <a:gd name="T39" fmla="*/ 101169 h 531"/>
                  <a:gd name="T40" fmla="*/ 5419 w 602"/>
                  <a:gd name="T41" fmla="*/ 60630 h 531"/>
                  <a:gd name="T42" fmla="*/ 5419 w 602"/>
                  <a:gd name="T43" fmla="*/ 43051 h 531"/>
                  <a:gd name="T44" fmla="*/ 104766 w 602"/>
                  <a:gd name="T45" fmla="*/ 2511 h 531"/>
                  <a:gd name="T46" fmla="*/ 104766 w 602"/>
                  <a:gd name="T47" fmla="*/ 2511 h 531"/>
                  <a:gd name="T48" fmla="*/ 109823 w 602"/>
                  <a:gd name="T49" fmla="*/ 0 h 531"/>
                  <a:gd name="T50" fmla="*/ 112352 w 602"/>
                  <a:gd name="T51" fmla="*/ 2511 h 531"/>
                  <a:gd name="T52" fmla="*/ 112352 w 602"/>
                  <a:gd name="T53" fmla="*/ 2511 h 531"/>
                  <a:gd name="T54" fmla="*/ 212060 w 602"/>
                  <a:gd name="T55" fmla="*/ 43051 h 531"/>
                  <a:gd name="T56" fmla="*/ 212060 w 602"/>
                  <a:gd name="T57" fmla="*/ 60630 h 531"/>
                  <a:gd name="T58" fmla="*/ 10477 w 602"/>
                  <a:gd name="T59" fmla="*/ 129153 h 531"/>
                  <a:gd name="T60" fmla="*/ 15534 w 602"/>
                  <a:gd name="T61" fmla="*/ 129153 h 531"/>
                  <a:gd name="T62" fmla="*/ 15534 w 602"/>
                  <a:gd name="T63" fmla="*/ 129153 h 531"/>
                  <a:gd name="T64" fmla="*/ 204474 w 602"/>
                  <a:gd name="T65" fmla="*/ 129153 h 531"/>
                  <a:gd name="T66" fmla="*/ 204474 w 602"/>
                  <a:gd name="T67" fmla="*/ 129153 h 531"/>
                  <a:gd name="T68" fmla="*/ 207002 w 602"/>
                  <a:gd name="T69" fmla="*/ 129153 h 531"/>
                  <a:gd name="T70" fmla="*/ 212060 w 602"/>
                  <a:gd name="T71" fmla="*/ 149602 h 531"/>
                  <a:gd name="T72" fmla="*/ 112352 w 602"/>
                  <a:gd name="T73" fmla="*/ 190141 h 531"/>
                  <a:gd name="T74" fmla="*/ 112352 w 602"/>
                  <a:gd name="T75" fmla="*/ 190141 h 531"/>
                  <a:gd name="T76" fmla="*/ 109823 w 602"/>
                  <a:gd name="T77" fmla="*/ 190141 h 531"/>
                  <a:gd name="T78" fmla="*/ 104766 w 602"/>
                  <a:gd name="T79" fmla="*/ 190141 h 531"/>
                  <a:gd name="T80" fmla="*/ 104766 w 602"/>
                  <a:gd name="T81" fmla="*/ 190141 h 531"/>
                  <a:gd name="T82" fmla="*/ 5419 w 602"/>
                  <a:gd name="T83" fmla="*/ 149602 h 531"/>
                  <a:gd name="T84" fmla="*/ 10477 w 602"/>
                  <a:gd name="T85" fmla="*/ 129153 h 531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602" h="531">
                    <a:moveTo>
                      <a:pt x="587" y="289"/>
                    </a:moveTo>
                    <a:lnTo>
                      <a:pt x="587" y="289"/>
                    </a:lnTo>
                    <a:cubicBezTo>
                      <a:pt x="311" y="403"/>
                      <a:pt x="311" y="403"/>
                      <a:pt x="311" y="403"/>
                    </a:cubicBezTo>
                    <a:cubicBezTo>
                      <a:pt x="311" y="410"/>
                      <a:pt x="304" y="410"/>
                      <a:pt x="304" y="410"/>
                    </a:cubicBezTo>
                    <a:cubicBezTo>
                      <a:pt x="297" y="410"/>
                      <a:pt x="297" y="410"/>
                      <a:pt x="290" y="403"/>
                    </a:cubicBezTo>
                    <a:cubicBezTo>
                      <a:pt x="15" y="289"/>
                      <a:pt x="15" y="289"/>
                      <a:pt x="15" y="289"/>
                    </a:cubicBezTo>
                    <a:cubicBezTo>
                      <a:pt x="7" y="289"/>
                      <a:pt x="0" y="275"/>
                      <a:pt x="0" y="268"/>
                    </a:cubicBezTo>
                    <a:cubicBezTo>
                      <a:pt x="0" y="247"/>
                      <a:pt x="15" y="240"/>
                      <a:pt x="29" y="240"/>
                    </a:cubicBezTo>
                    <a:cubicBezTo>
                      <a:pt x="36" y="240"/>
                      <a:pt x="36" y="240"/>
                      <a:pt x="43" y="240"/>
                    </a:cubicBezTo>
                    <a:cubicBezTo>
                      <a:pt x="304" y="346"/>
                      <a:pt x="304" y="346"/>
                      <a:pt x="304" y="346"/>
                    </a:cubicBezTo>
                    <a:cubicBezTo>
                      <a:pt x="566" y="240"/>
                      <a:pt x="566" y="240"/>
                      <a:pt x="566" y="240"/>
                    </a:cubicBezTo>
                    <a:lnTo>
                      <a:pt x="573" y="240"/>
                    </a:lnTo>
                    <a:cubicBezTo>
                      <a:pt x="594" y="240"/>
                      <a:pt x="601" y="247"/>
                      <a:pt x="601" y="268"/>
                    </a:cubicBezTo>
                    <a:cubicBezTo>
                      <a:pt x="601" y="275"/>
                      <a:pt x="594" y="289"/>
                      <a:pt x="587" y="289"/>
                    </a:cubicBezTo>
                    <a:close/>
                    <a:moveTo>
                      <a:pt x="587" y="169"/>
                    </a:moveTo>
                    <a:lnTo>
                      <a:pt x="587" y="169"/>
                    </a:lnTo>
                    <a:cubicBezTo>
                      <a:pt x="311" y="282"/>
                      <a:pt x="311" y="282"/>
                      <a:pt x="311" y="282"/>
                    </a:cubicBezTo>
                    <a:lnTo>
                      <a:pt x="304" y="282"/>
                    </a:lnTo>
                    <a:cubicBezTo>
                      <a:pt x="297" y="282"/>
                      <a:pt x="297" y="282"/>
                      <a:pt x="290" y="282"/>
                    </a:cubicBezTo>
                    <a:cubicBezTo>
                      <a:pt x="15" y="169"/>
                      <a:pt x="15" y="169"/>
                      <a:pt x="15" y="169"/>
                    </a:cubicBezTo>
                    <a:cubicBezTo>
                      <a:pt x="7" y="162"/>
                      <a:pt x="0" y="155"/>
                      <a:pt x="0" y="141"/>
                    </a:cubicBezTo>
                    <a:cubicBezTo>
                      <a:pt x="0" y="134"/>
                      <a:pt x="7" y="120"/>
                      <a:pt x="15" y="120"/>
                    </a:cubicBezTo>
                    <a:cubicBezTo>
                      <a:pt x="290" y="7"/>
                      <a:pt x="290" y="7"/>
                      <a:pt x="290" y="7"/>
                    </a:cubicBezTo>
                    <a:cubicBezTo>
                      <a:pt x="297" y="0"/>
                      <a:pt x="297" y="0"/>
                      <a:pt x="304" y="0"/>
                    </a:cubicBezTo>
                    <a:cubicBezTo>
                      <a:pt x="304" y="0"/>
                      <a:pt x="311" y="0"/>
                      <a:pt x="311" y="7"/>
                    </a:cubicBezTo>
                    <a:cubicBezTo>
                      <a:pt x="587" y="120"/>
                      <a:pt x="587" y="120"/>
                      <a:pt x="587" y="120"/>
                    </a:cubicBezTo>
                    <a:cubicBezTo>
                      <a:pt x="594" y="120"/>
                      <a:pt x="601" y="134"/>
                      <a:pt x="601" y="141"/>
                    </a:cubicBezTo>
                    <a:cubicBezTo>
                      <a:pt x="601" y="155"/>
                      <a:pt x="594" y="162"/>
                      <a:pt x="587" y="169"/>
                    </a:cubicBezTo>
                    <a:close/>
                    <a:moveTo>
                      <a:pt x="29" y="360"/>
                    </a:moveTo>
                    <a:lnTo>
                      <a:pt x="29" y="360"/>
                    </a:lnTo>
                    <a:cubicBezTo>
                      <a:pt x="36" y="360"/>
                      <a:pt x="36" y="360"/>
                      <a:pt x="43" y="360"/>
                    </a:cubicBezTo>
                    <a:cubicBezTo>
                      <a:pt x="304" y="473"/>
                      <a:pt x="304" y="473"/>
                      <a:pt x="304" y="473"/>
                    </a:cubicBezTo>
                    <a:cubicBezTo>
                      <a:pt x="566" y="360"/>
                      <a:pt x="566" y="360"/>
                      <a:pt x="566" y="360"/>
                    </a:cubicBezTo>
                    <a:lnTo>
                      <a:pt x="573" y="360"/>
                    </a:lnTo>
                    <a:cubicBezTo>
                      <a:pt x="594" y="360"/>
                      <a:pt x="601" y="374"/>
                      <a:pt x="601" y="388"/>
                    </a:cubicBezTo>
                    <a:cubicBezTo>
                      <a:pt x="601" y="403"/>
                      <a:pt x="594" y="410"/>
                      <a:pt x="587" y="417"/>
                    </a:cubicBezTo>
                    <a:cubicBezTo>
                      <a:pt x="311" y="530"/>
                      <a:pt x="311" y="530"/>
                      <a:pt x="311" y="530"/>
                    </a:cubicBezTo>
                    <a:lnTo>
                      <a:pt x="304" y="530"/>
                    </a:lnTo>
                    <a:cubicBezTo>
                      <a:pt x="297" y="530"/>
                      <a:pt x="297" y="530"/>
                      <a:pt x="290" y="530"/>
                    </a:cubicBezTo>
                    <a:cubicBezTo>
                      <a:pt x="15" y="417"/>
                      <a:pt x="15" y="417"/>
                      <a:pt x="15" y="417"/>
                    </a:cubicBezTo>
                    <a:cubicBezTo>
                      <a:pt x="7" y="410"/>
                      <a:pt x="0" y="403"/>
                      <a:pt x="0" y="388"/>
                    </a:cubicBezTo>
                    <a:cubicBezTo>
                      <a:pt x="0" y="374"/>
                      <a:pt x="15" y="360"/>
                      <a:pt x="29" y="360"/>
                    </a:cubicBez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193" name="Freeform 107"/>
              <p:cNvSpPr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10807" y="7900"/>
                <a:ext cx="486" cy="531"/>
              </a:xfrm>
              <a:custGeom>
                <a:avLst/>
                <a:gdLst>
                  <a:gd name="T0" fmla="*/ 165386 w 467"/>
                  <a:gd name="T1" fmla="*/ 89186 h 510"/>
                  <a:gd name="T2" fmla="*/ 165386 w 467"/>
                  <a:gd name="T3" fmla="*/ 89186 h 510"/>
                  <a:gd name="T4" fmla="*/ 165386 w 467"/>
                  <a:gd name="T5" fmla="*/ 89186 h 510"/>
                  <a:gd name="T6" fmla="*/ 165386 w 467"/>
                  <a:gd name="T7" fmla="*/ 89186 h 510"/>
                  <a:gd name="T8" fmla="*/ 83954 w 467"/>
                  <a:gd name="T9" fmla="*/ 10110 h 510"/>
                  <a:gd name="T10" fmla="*/ 22700 w 467"/>
                  <a:gd name="T11" fmla="*/ 10110 h 510"/>
                  <a:gd name="T12" fmla="*/ 10089 w 467"/>
                  <a:gd name="T13" fmla="*/ 10110 h 510"/>
                  <a:gd name="T14" fmla="*/ 20178 w 467"/>
                  <a:gd name="T15" fmla="*/ 0 h 510"/>
                  <a:gd name="T16" fmla="*/ 20178 w 467"/>
                  <a:gd name="T17" fmla="*/ 0 h 510"/>
                  <a:gd name="T18" fmla="*/ 83954 w 467"/>
                  <a:gd name="T19" fmla="*/ 0 h 510"/>
                  <a:gd name="T20" fmla="*/ 83954 w 467"/>
                  <a:gd name="T21" fmla="*/ 0 h 510"/>
                  <a:gd name="T22" fmla="*/ 83954 w 467"/>
                  <a:gd name="T23" fmla="*/ 0 h 510"/>
                  <a:gd name="T24" fmla="*/ 91521 w 467"/>
                  <a:gd name="T25" fmla="*/ 5055 h 510"/>
                  <a:gd name="T26" fmla="*/ 147731 w 467"/>
                  <a:gd name="T27" fmla="*/ 58856 h 510"/>
                  <a:gd name="T28" fmla="*/ 147731 w 467"/>
                  <a:gd name="T29" fmla="*/ 58856 h 510"/>
                  <a:gd name="T30" fmla="*/ 165386 w 467"/>
                  <a:gd name="T31" fmla="*/ 74021 h 510"/>
                  <a:gd name="T32" fmla="*/ 167909 w 467"/>
                  <a:gd name="T33" fmla="*/ 81604 h 510"/>
                  <a:gd name="T34" fmla="*/ 165386 w 467"/>
                  <a:gd name="T35" fmla="*/ 89186 h 510"/>
                  <a:gd name="T36" fmla="*/ 73865 w 467"/>
                  <a:gd name="T37" fmla="*/ 20581 h 510"/>
                  <a:gd name="T38" fmla="*/ 73865 w 467"/>
                  <a:gd name="T39" fmla="*/ 20581 h 510"/>
                  <a:gd name="T40" fmla="*/ 73865 w 467"/>
                  <a:gd name="T41" fmla="*/ 20581 h 510"/>
                  <a:gd name="T42" fmla="*/ 73865 w 467"/>
                  <a:gd name="T43" fmla="*/ 20581 h 510"/>
                  <a:gd name="T44" fmla="*/ 81432 w 467"/>
                  <a:gd name="T45" fmla="*/ 25637 h 510"/>
                  <a:gd name="T46" fmla="*/ 157820 w 467"/>
                  <a:gd name="T47" fmla="*/ 99658 h 510"/>
                  <a:gd name="T48" fmla="*/ 162864 w 467"/>
                  <a:gd name="T49" fmla="*/ 104713 h 510"/>
                  <a:gd name="T50" fmla="*/ 162864 w 467"/>
                  <a:gd name="T51" fmla="*/ 104713 h 510"/>
                  <a:gd name="T52" fmla="*/ 162864 w 467"/>
                  <a:gd name="T53" fmla="*/ 104713 h 510"/>
                  <a:gd name="T54" fmla="*/ 162864 w 467"/>
                  <a:gd name="T55" fmla="*/ 104713 h 510"/>
                  <a:gd name="T56" fmla="*/ 162864 w 467"/>
                  <a:gd name="T57" fmla="*/ 107240 h 510"/>
                  <a:gd name="T58" fmla="*/ 162864 w 467"/>
                  <a:gd name="T59" fmla="*/ 107240 h 510"/>
                  <a:gd name="T60" fmla="*/ 162864 w 467"/>
                  <a:gd name="T61" fmla="*/ 107240 h 510"/>
                  <a:gd name="T62" fmla="*/ 162864 w 467"/>
                  <a:gd name="T63" fmla="*/ 107240 h 510"/>
                  <a:gd name="T64" fmla="*/ 160342 w 467"/>
                  <a:gd name="T65" fmla="*/ 112295 h 510"/>
                  <a:gd name="T66" fmla="*/ 160342 w 467"/>
                  <a:gd name="T67" fmla="*/ 112295 h 510"/>
                  <a:gd name="T68" fmla="*/ 101970 w 467"/>
                  <a:gd name="T69" fmla="*/ 181261 h 510"/>
                  <a:gd name="T70" fmla="*/ 101970 w 467"/>
                  <a:gd name="T71" fmla="*/ 181261 h 510"/>
                  <a:gd name="T72" fmla="*/ 94043 w 467"/>
                  <a:gd name="T73" fmla="*/ 183789 h 510"/>
                  <a:gd name="T74" fmla="*/ 94043 w 467"/>
                  <a:gd name="T75" fmla="*/ 183789 h 510"/>
                  <a:gd name="T76" fmla="*/ 94043 w 467"/>
                  <a:gd name="T77" fmla="*/ 183789 h 510"/>
                  <a:gd name="T78" fmla="*/ 94043 w 467"/>
                  <a:gd name="T79" fmla="*/ 183789 h 510"/>
                  <a:gd name="T80" fmla="*/ 91521 w 467"/>
                  <a:gd name="T81" fmla="*/ 183789 h 510"/>
                  <a:gd name="T82" fmla="*/ 91521 w 467"/>
                  <a:gd name="T83" fmla="*/ 183789 h 510"/>
                  <a:gd name="T84" fmla="*/ 86477 w 467"/>
                  <a:gd name="T85" fmla="*/ 181261 h 510"/>
                  <a:gd name="T86" fmla="*/ 86477 w 467"/>
                  <a:gd name="T87" fmla="*/ 181261 h 510"/>
                  <a:gd name="T88" fmla="*/ 2522 w 467"/>
                  <a:gd name="T89" fmla="*/ 104713 h 510"/>
                  <a:gd name="T90" fmla="*/ 2522 w 467"/>
                  <a:gd name="T91" fmla="*/ 104713 h 510"/>
                  <a:gd name="T92" fmla="*/ 0 w 467"/>
                  <a:gd name="T93" fmla="*/ 97130 h 510"/>
                  <a:gd name="T94" fmla="*/ 0 w 467"/>
                  <a:gd name="T95" fmla="*/ 97130 h 510"/>
                  <a:gd name="T96" fmla="*/ 0 w 467"/>
                  <a:gd name="T97" fmla="*/ 40802 h 510"/>
                  <a:gd name="T98" fmla="*/ 0 w 467"/>
                  <a:gd name="T99" fmla="*/ 30692 h 510"/>
                  <a:gd name="T100" fmla="*/ 0 w 467"/>
                  <a:gd name="T101" fmla="*/ 30692 h 510"/>
                  <a:gd name="T102" fmla="*/ 0 w 467"/>
                  <a:gd name="T103" fmla="*/ 30692 h 510"/>
                  <a:gd name="T104" fmla="*/ 10089 w 467"/>
                  <a:gd name="T105" fmla="*/ 20581 h 510"/>
                  <a:gd name="T106" fmla="*/ 10089 w 467"/>
                  <a:gd name="T107" fmla="*/ 20581 h 510"/>
                  <a:gd name="T108" fmla="*/ 73865 w 467"/>
                  <a:gd name="T109" fmla="*/ 20581 h 510"/>
                  <a:gd name="T110" fmla="*/ 25222 w 467"/>
                  <a:gd name="T111" fmla="*/ 61383 h 510"/>
                  <a:gd name="T112" fmla="*/ 25222 w 467"/>
                  <a:gd name="T113" fmla="*/ 61383 h 510"/>
                  <a:gd name="T114" fmla="*/ 40716 w 467"/>
                  <a:gd name="T115" fmla="*/ 48385 h 510"/>
                  <a:gd name="T116" fmla="*/ 25222 w 467"/>
                  <a:gd name="T117" fmla="*/ 35747 h 510"/>
                  <a:gd name="T118" fmla="*/ 12611 w 467"/>
                  <a:gd name="T119" fmla="*/ 48385 h 510"/>
                  <a:gd name="T120" fmla="*/ 25222 w 467"/>
                  <a:gd name="T121" fmla="*/ 61383 h 510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467" h="510">
                    <a:moveTo>
                      <a:pt x="459" y="247"/>
                    </a:moveTo>
                    <a:lnTo>
                      <a:pt x="459" y="247"/>
                    </a:lnTo>
                    <a:cubicBezTo>
                      <a:pt x="233" y="28"/>
                      <a:pt x="233" y="28"/>
                      <a:pt x="233" y="28"/>
                    </a:cubicBezTo>
                    <a:cubicBezTo>
                      <a:pt x="63" y="28"/>
                      <a:pt x="63" y="28"/>
                      <a:pt x="63" y="28"/>
                    </a:cubicBezTo>
                    <a:cubicBezTo>
                      <a:pt x="28" y="28"/>
                      <a:pt x="28" y="28"/>
                      <a:pt x="28" y="28"/>
                    </a:cubicBezTo>
                    <a:cubicBezTo>
                      <a:pt x="28" y="14"/>
                      <a:pt x="35" y="0"/>
                      <a:pt x="56" y="0"/>
                    </a:cubicBezTo>
                    <a:cubicBezTo>
                      <a:pt x="233" y="0"/>
                      <a:pt x="233" y="0"/>
                      <a:pt x="233" y="0"/>
                    </a:cubicBezTo>
                    <a:cubicBezTo>
                      <a:pt x="240" y="0"/>
                      <a:pt x="247" y="7"/>
                      <a:pt x="254" y="14"/>
                    </a:cubicBezTo>
                    <a:cubicBezTo>
                      <a:pt x="410" y="163"/>
                      <a:pt x="410" y="163"/>
                      <a:pt x="410" y="163"/>
                    </a:cubicBezTo>
                    <a:cubicBezTo>
                      <a:pt x="459" y="205"/>
                      <a:pt x="459" y="205"/>
                      <a:pt x="459" y="205"/>
                    </a:cubicBezTo>
                    <a:cubicBezTo>
                      <a:pt x="466" y="212"/>
                      <a:pt x="466" y="219"/>
                      <a:pt x="466" y="226"/>
                    </a:cubicBezTo>
                    <a:cubicBezTo>
                      <a:pt x="466" y="233"/>
                      <a:pt x="466" y="240"/>
                      <a:pt x="459" y="247"/>
                    </a:cubicBezTo>
                    <a:close/>
                    <a:moveTo>
                      <a:pt x="205" y="57"/>
                    </a:moveTo>
                    <a:lnTo>
                      <a:pt x="205" y="57"/>
                    </a:lnTo>
                    <a:cubicBezTo>
                      <a:pt x="212" y="57"/>
                      <a:pt x="219" y="64"/>
                      <a:pt x="226" y="71"/>
                    </a:cubicBezTo>
                    <a:cubicBezTo>
                      <a:pt x="438" y="276"/>
                      <a:pt x="438" y="276"/>
                      <a:pt x="438" y="276"/>
                    </a:cubicBezTo>
                    <a:cubicBezTo>
                      <a:pt x="445" y="276"/>
                      <a:pt x="445" y="283"/>
                      <a:pt x="452" y="290"/>
                    </a:cubicBezTo>
                    <a:cubicBezTo>
                      <a:pt x="452" y="290"/>
                      <a:pt x="452" y="290"/>
                      <a:pt x="452" y="297"/>
                    </a:cubicBezTo>
                    <a:cubicBezTo>
                      <a:pt x="452" y="304"/>
                      <a:pt x="445" y="311"/>
                      <a:pt x="445" y="311"/>
                    </a:cubicBezTo>
                    <a:cubicBezTo>
                      <a:pt x="283" y="502"/>
                      <a:pt x="283" y="502"/>
                      <a:pt x="283" y="502"/>
                    </a:cubicBezTo>
                    <a:cubicBezTo>
                      <a:pt x="275" y="509"/>
                      <a:pt x="268" y="509"/>
                      <a:pt x="261" y="509"/>
                    </a:cubicBezTo>
                    <a:lnTo>
                      <a:pt x="254" y="509"/>
                    </a:lnTo>
                    <a:cubicBezTo>
                      <a:pt x="254" y="509"/>
                      <a:pt x="247" y="509"/>
                      <a:pt x="240" y="502"/>
                    </a:cubicBezTo>
                    <a:cubicBezTo>
                      <a:pt x="7" y="290"/>
                      <a:pt x="7" y="290"/>
                      <a:pt x="7" y="290"/>
                    </a:cubicBezTo>
                    <a:cubicBezTo>
                      <a:pt x="0" y="283"/>
                      <a:pt x="0" y="276"/>
                      <a:pt x="0" y="269"/>
                    </a:cubicBezTo>
                    <a:cubicBezTo>
                      <a:pt x="0" y="113"/>
                      <a:pt x="0" y="113"/>
                      <a:pt x="0" y="113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71"/>
                      <a:pt x="7" y="57"/>
                      <a:pt x="28" y="57"/>
                    </a:cubicBezTo>
                    <a:lnTo>
                      <a:pt x="205" y="57"/>
                    </a:lnTo>
                    <a:close/>
                    <a:moveTo>
                      <a:pt x="70" y="170"/>
                    </a:moveTo>
                    <a:lnTo>
                      <a:pt x="70" y="170"/>
                    </a:lnTo>
                    <a:cubicBezTo>
                      <a:pt x="92" y="170"/>
                      <a:pt x="113" y="156"/>
                      <a:pt x="113" y="134"/>
                    </a:cubicBezTo>
                    <a:cubicBezTo>
                      <a:pt x="113" y="113"/>
                      <a:pt x="92" y="99"/>
                      <a:pt x="70" y="99"/>
                    </a:cubicBezTo>
                    <a:cubicBezTo>
                      <a:pt x="49" y="99"/>
                      <a:pt x="35" y="113"/>
                      <a:pt x="35" y="134"/>
                    </a:cubicBezTo>
                    <a:cubicBezTo>
                      <a:pt x="35" y="156"/>
                      <a:pt x="49" y="170"/>
                      <a:pt x="70" y="170"/>
                    </a:cubicBez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194" name="Freeform 115"/>
              <p:cNvSpPr>
                <a:spLocks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9285" y="3414"/>
                <a:ext cx="623" cy="573"/>
              </a:xfrm>
              <a:custGeom>
                <a:avLst/>
                <a:gdLst>
                  <a:gd name="T0" fmla="*/ 215533 w 601"/>
                  <a:gd name="T1" fmla="*/ 81245 h 552"/>
                  <a:gd name="T2" fmla="*/ 215533 w 601"/>
                  <a:gd name="T3" fmla="*/ 81245 h 552"/>
                  <a:gd name="T4" fmla="*/ 187514 w 601"/>
                  <a:gd name="T5" fmla="*/ 109285 h 552"/>
                  <a:gd name="T6" fmla="*/ 162368 w 601"/>
                  <a:gd name="T7" fmla="*/ 81245 h 552"/>
                  <a:gd name="T8" fmla="*/ 162368 w 601"/>
                  <a:gd name="T9" fmla="*/ 81245 h 552"/>
                  <a:gd name="T10" fmla="*/ 162368 w 601"/>
                  <a:gd name="T11" fmla="*/ 81245 h 552"/>
                  <a:gd name="T12" fmla="*/ 162368 w 601"/>
                  <a:gd name="T13" fmla="*/ 81245 h 552"/>
                  <a:gd name="T14" fmla="*/ 134349 w 601"/>
                  <a:gd name="T15" fmla="*/ 109285 h 552"/>
                  <a:gd name="T16" fmla="*/ 106330 w 601"/>
                  <a:gd name="T17" fmla="*/ 81245 h 552"/>
                  <a:gd name="T18" fmla="*/ 106330 w 601"/>
                  <a:gd name="T19" fmla="*/ 81245 h 552"/>
                  <a:gd name="T20" fmla="*/ 106330 w 601"/>
                  <a:gd name="T21" fmla="*/ 81245 h 552"/>
                  <a:gd name="T22" fmla="*/ 106330 w 601"/>
                  <a:gd name="T23" fmla="*/ 81245 h 552"/>
                  <a:gd name="T24" fmla="*/ 106330 w 601"/>
                  <a:gd name="T25" fmla="*/ 81245 h 552"/>
                  <a:gd name="T26" fmla="*/ 81184 w 601"/>
                  <a:gd name="T27" fmla="*/ 109285 h 552"/>
                  <a:gd name="T28" fmla="*/ 53165 w 601"/>
                  <a:gd name="T29" fmla="*/ 81245 h 552"/>
                  <a:gd name="T30" fmla="*/ 53165 w 601"/>
                  <a:gd name="T31" fmla="*/ 81245 h 552"/>
                  <a:gd name="T32" fmla="*/ 53165 w 601"/>
                  <a:gd name="T33" fmla="*/ 81245 h 552"/>
                  <a:gd name="T34" fmla="*/ 53165 w 601"/>
                  <a:gd name="T35" fmla="*/ 81245 h 552"/>
                  <a:gd name="T36" fmla="*/ 53165 w 601"/>
                  <a:gd name="T37" fmla="*/ 81245 h 552"/>
                  <a:gd name="T38" fmla="*/ 25145 w 601"/>
                  <a:gd name="T39" fmla="*/ 109285 h 552"/>
                  <a:gd name="T40" fmla="*/ 0 w 601"/>
                  <a:gd name="T41" fmla="*/ 81245 h 552"/>
                  <a:gd name="T42" fmla="*/ 0 w 601"/>
                  <a:gd name="T43" fmla="*/ 81245 h 552"/>
                  <a:gd name="T44" fmla="*/ 0 w 601"/>
                  <a:gd name="T45" fmla="*/ 81245 h 552"/>
                  <a:gd name="T46" fmla="*/ 0 w 601"/>
                  <a:gd name="T47" fmla="*/ 81245 h 552"/>
                  <a:gd name="T48" fmla="*/ 17602 w 601"/>
                  <a:gd name="T49" fmla="*/ 30197 h 552"/>
                  <a:gd name="T50" fmla="*/ 197931 w 601"/>
                  <a:gd name="T51" fmla="*/ 30197 h 552"/>
                  <a:gd name="T52" fmla="*/ 215533 w 601"/>
                  <a:gd name="T53" fmla="*/ 81245 h 552"/>
                  <a:gd name="T54" fmla="*/ 182484 w 601"/>
                  <a:gd name="T55" fmla="*/ 20131 h 552"/>
                  <a:gd name="T56" fmla="*/ 182484 w 601"/>
                  <a:gd name="T57" fmla="*/ 20131 h 552"/>
                  <a:gd name="T58" fmla="*/ 32689 w 601"/>
                  <a:gd name="T59" fmla="*/ 20131 h 552"/>
                  <a:gd name="T60" fmla="*/ 22631 w 601"/>
                  <a:gd name="T61" fmla="*/ 10066 h 552"/>
                  <a:gd name="T62" fmla="*/ 32689 w 601"/>
                  <a:gd name="T63" fmla="*/ 0 h 552"/>
                  <a:gd name="T64" fmla="*/ 182484 w 601"/>
                  <a:gd name="T65" fmla="*/ 0 h 552"/>
                  <a:gd name="T66" fmla="*/ 192902 w 601"/>
                  <a:gd name="T67" fmla="*/ 10066 h 552"/>
                  <a:gd name="T68" fmla="*/ 182484 w 601"/>
                  <a:gd name="T69" fmla="*/ 20131 h 552"/>
                  <a:gd name="T70" fmla="*/ 30175 w 601"/>
                  <a:gd name="T71" fmla="*/ 119350 h 552"/>
                  <a:gd name="T72" fmla="*/ 30175 w 601"/>
                  <a:gd name="T73" fmla="*/ 119350 h 552"/>
                  <a:gd name="T74" fmla="*/ 30175 w 601"/>
                  <a:gd name="T75" fmla="*/ 119350 h 552"/>
                  <a:gd name="T76" fmla="*/ 32689 w 601"/>
                  <a:gd name="T77" fmla="*/ 119350 h 552"/>
                  <a:gd name="T78" fmla="*/ 32689 w 601"/>
                  <a:gd name="T79" fmla="*/ 119350 h 552"/>
                  <a:gd name="T80" fmla="*/ 35204 w 601"/>
                  <a:gd name="T81" fmla="*/ 119350 h 552"/>
                  <a:gd name="T82" fmla="*/ 40592 w 601"/>
                  <a:gd name="T83" fmla="*/ 116834 h 552"/>
                  <a:gd name="T84" fmla="*/ 40592 w 601"/>
                  <a:gd name="T85" fmla="*/ 116834 h 552"/>
                  <a:gd name="T86" fmla="*/ 40592 w 601"/>
                  <a:gd name="T87" fmla="*/ 116834 h 552"/>
                  <a:gd name="T88" fmla="*/ 40592 w 601"/>
                  <a:gd name="T89" fmla="*/ 167522 h 552"/>
                  <a:gd name="T90" fmla="*/ 174941 w 601"/>
                  <a:gd name="T91" fmla="*/ 167522 h 552"/>
                  <a:gd name="T92" fmla="*/ 174941 w 601"/>
                  <a:gd name="T93" fmla="*/ 116834 h 552"/>
                  <a:gd name="T94" fmla="*/ 174941 w 601"/>
                  <a:gd name="T95" fmla="*/ 116834 h 552"/>
                  <a:gd name="T96" fmla="*/ 174941 w 601"/>
                  <a:gd name="T97" fmla="*/ 116834 h 552"/>
                  <a:gd name="T98" fmla="*/ 179970 w 601"/>
                  <a:gd name="T99" fmla="*/ 119350 h 552"/>
                  <a:gd name="T100" fmla="*/ 182484 w 601"/>
                  <a:gd name="T101" fmla="*/ 119350 h 552"/>
                  <a:gd name="T102" fmla="*/ 182484 w 601"/>
                  <a:gd name="T103" fmla="*/ 119350 h 552"/>
                  <a:gd name="T104" fmla="*/ 184999 w 601"/>
                  <a:gd name="T105" fmla="*/ 119350 h 552"/>
                  <a:gd name="T106" fmla="*/ 184999 w 601"/>
                  <a:gd name="T107" fmla="*/ 119350 h 552"/>
                  <a:gd name="T108" fmla="*/ 187514 w 601"/>
                  <a:gd name="T109" fmla="*/ 119350 h 552"/>
                  <a:gd name="T110" fmla="*/ 195416 w 601"/>
                  <a:gd name="T111" fmla="*/ 119350 h 552"/>
                  <a:gd name="T112" fmla="*/ 195416 w 601"/>
                  <a:gd name="T113" fmla="*/ 188013 h 552"/>
                  <a:gd name="T114" fmla="*/ 184999 w 601"/>
                  <a:gd name="T115" fmla="*/ 198079 h 552"/>
                  <a:gd name="T116" fmla="*/ 30175 w 601"/>
                  <a:gd name="T117" fmla="*/ 198079 h 552"/>
                  <a:gd name="T118" fmla="*/ 20116 w 601"/>
                  <a:gd name="T119" fmla="*/ 188013 h 552"/>
                  <a:gd name="T120" fmla="*/ 20116 w 601"/>
                  <a:gd name="T121" fmla="*/ 119350 h 552"/>
                  <a:gd name="T122" fmla="*/ 25145 w 601"/>
                  <a:gd name="T123" fmla="*/ 119350 h 552"/>
                  <a:gd name="T124" fmla="*/ 30175 w 601"/>
                  <a:gd name="T125" fmla="*/ 119350 h 552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601" h="552">
                    <a:moveTo>
                      <a:pt x="600" y="226"/>
                    </a:moveTo>
                    <a:lnTo>
                      <a:pt x="600" y="226"/>
                    </a:lnTo>
                    <a:cubicBezTo>
                      <a:pt x="600" y="268"/>
                      <a:pt x="565" y="304"/>
                      <a:pt x="522" y="304"/>
                    </a:cubicBezTo>
                    <a:cubicBezTo>
                      <a:pt x="480" y="304"/>
                      <a:pt x="452" y="268"/>
                      <a:pt x="452" y="226"/>
                    </a:cubicBezTo>
                    <a:cubicBezTo>
                      <a:pt x="452" y="268"/>
                      <a:pt x="417" y="304"/>
                      <a:pt x="374" y="304"/>
                    </a:cubicBezTo>
                    <a:cubicBezTo>
                      <a:pt x="332" y="304"/>
                      <a:pt x="296" y="268"/>
                      <a:pt x="296" y="226"/>
                    </a:cubicBezTo>
                    <a:cubicBezTo>
                      <a:pt x="296" y="268"/>
                      <a:pt x="268" y="304"/>
                      <a:pt x="226" y="304"/>
                    </a:cubicBezTo>
                    <a:cubicBezTo>
                      <a:pt x="183" y="304"/>
                      <a:pt x="148" y="268"/>
                      <a:pt x="148" y="226"/>
                    </a:cubicBezTo>
                    <a:cubicBezTo>
                      <a:pt x="148" y="268"/>
                      <a:pt x="113" y="304"/>
                      <a:pt x="70" y="304"/>
                    </a:cubicBezTo>
                    <a:cubicBezTo>
                      <a:pt x="28" y="304"/>
                      <a:pt x="0" y="268"/>
                      <a:pt x="0" y="226"/>
                    </a:cubicBezTo>
                    <a:cubicBezTo>
                      <a:pt x="49" y="84"/>
                      <a:pt x="49" y="84"/>
                      <a:pt x="49" y="84"/>
                    </a:cubicBezTo>
                    <a:cubicBezTo>
                      <a:pt x="551" y="84"/>
                      <a:pt x="551" y="84"/>
                      <a:pt x="551" y="84"/>
                    </a:cubicBezTo>
                    <a:cubicBezTo>
                      <a:pt x="600" y="226"/>
                      <a:pt x="600" y="226"/>
                      <a:pt x="600" y="226"/>
                    </a:cubicBezTo>
                    <a:close/>
                    <a:moveTo>
                      <a:pt x="508" y="56"/>
                    </a:moveTo>
                    <a:lnTo>
                      <a:pt x="508" y="56"/>
                    </a:lnTo>
                    <a:cubicBezTo>
                      <a:pt x="91" y="56"/>
                      <a:pt x="91" y="56"/>
                      <a:pt x="91" y="56"/>
                    </a:cubicBezTo>
                    <a:cubicBezTo>
                      <a:pt x="77" y="56"/>
                      <a:pt x="63" y="49"/>
                      <a:pt x="63" y="28"/>
                    </a:cubicBezTo>
                    <a:cubicBezTo>
                      <a:pt x="63" y="14"/>
                      <a:pt x="77" y="0"/>
                      <a:pt x="91" y="0"/>
                    </a:cubicBezTo>
                    <a:cubicBezTo>
                      <a:pt x="508" y="0"/>
                      <a:pt x="508" y="0"/>
                      <a:pt x="508" y="0"/>
                    </a:cubicBezTo>
                    <a:cubicBezTo>
                      <a:pt x="522" y="0"/>
                      <a:pt x="537" y="14"/>
                      <a:pt x="537" y="28"/>
                    </a:cubicBezTo>
                    <a:cubicBezTo>
                      <a:pt x="537" y="49"/>
                      <a:pt x="522" y="56"/>
                      <a:pt x="508" y="56"/>
                    </a:cubicBezTo>
                    <a:close/>
                    <a:moveTo>
                      <a:pt x="84" y="332"/>
                    </a:moveTo>
                    <a:lnTo>
                      <a:pt x="84" y="332"/>
                    </a:lnTo>
                    <a:cubicBezTo>
                      <a:pt x="84" y="332"/>
                      <a:pt x="84" y="332"/>
                      <a:pt x="91" y="332"/>
                    </a:cubicBezTo>
                    <a:cubicBezTo>
                      <a:pt x="91" y="332"/>
                      <a:pt x="91" y="332"/>
                      <a:pt x="98" y="332"/>
                    </a:cubicBezTo>
                    <a:cubicBezTo>
                      <a:pt x="98" y="325"/>
                      <a:pt x="106" y="325"/>
                      <a:pt x="113" y="325"/>
                    </a:cubicBezTo>
                    <a:cubicBezTo>
                      <a:pt x="113" y="466"/>
                      <a:pt x="113" y="466"/>
                      <a:pt x="113" y="466"/>
                    </a:cubicBezTo>
                    <a:cubicBezTo>
                      <a:pt x="487" y="466"/>
                      <a:pt x="487" y="466"/>
                      <a:pt x="487" y="466"/>
                    </a:cubicBezTo>
                    <a:cubicBezTo>
                      <a:pt x="487" y="325"/>
                      <a:pt x="487" y="325"/>
                      <a:pt x="487" y="325"/>
                    </a:cubicBezTo>
                    <a:cubicBezTo>
                      <a:pt x="494" y="325"/>
                      <a:pt x="494" y="325"/>
                      <a:pt x="501" y="332"/>
                    </a:cubicBezTo>
                    <a:cubicBezTo>
                      <a:pt x="501" y="332"/>
                      <a:pt x="501" y="332"/>
                      <a:pt x="508" y="332"/>
                    </a:cubicBezTo>
                    <a:lnTo>
                      <a:pt x="515" y="332"/>
                    </a:lnTo>
                    <a:lnTo>
                      <a:pt x="522" y="332"/>
                    </a:lnTo>
                    <a:cubicBezTo>
                      <a:pt x="530" y="332"/>
                      <a:pt x="537" y="332"/>
                      <a:pt x="544" y="332"/>
                    </a:cubicBezTo>
                    <a:cubicBezTo>
                      <a:pt x="544" y="523"/>
                      <a:pt x="544" y="523"/>
                      <a:pt x="544" y="523"/>
                    </a:cubicBezTo>
                    <a:cubicBezTo>
                      <a:pt x="544" y="537"/>
                      <a:pt x="530" y="551"/>
                      <a:pt x="515" y="551"/>
                    </a:cubicBezTo>
                    <a:cubicBezTo>
                      <a:pt x="84" y="551"/>
                      <a:pt x="84" y="551"/>
                      <a:pt x="84" y="551"/>
                    </a:cubicBezTo>
                    <a:cubicBezTo>
                      <a:pt x="63" y="551"/>
                      <a:pt x="56" y="537"/>
                      <a:pt x="56" y="523"/>
                    </a:cubicBezTo>
                    <a:cubicBezTo>
                      <a:pt x="56" y="332"/>
                      <a:pt x="56" y="332"/>
                      <a:pt x="56" y="332"/>
                    </a:cubicBezTo>
                    <a:cubicBezTo>
                      <a:pt x="63" y="332"/>
                      <a:pt x="63" y="332"/>
                      <a:pt x="70" y="332"/>
                    </a:cubicBezTo>
                    <a:cubicBezTo>
                      <a:pt x="77" y="332"/>
                      <a:pt x="77" y="332"/>
                      <a:pt x="84" y="332"/>
                    </a:cubicBez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91" name="Freeform 106"/>
              <p:cNvSpPr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7834" y="7884"/>
                <a:ext cx="628" cy="568"/>
              </a:xfrm>
              <a:custGeom>
                <a:avLst/>
                <a:gdLst>
                  <a:gd name="T0" fmla="*/ 207003 w 602"/>
                  <a:gd name="T1" fmla="*/ 196489 h 545"/>
                  <a:gd name="T2" fmla="*/ 207003 w 602"/>
                  <a:gd name="T3" fmla="*/ 196489 h 545"/>
                  <a:gd name="T4" fmla="*/ 188940 w 602"/>
                  <a:gd name="T5" fmla="*/ 196489 h 545"/>
                  <a:gd name="T6" fmla="*/ 188940 w 602"/>
                  <a:gd name="T7" fmla="*/ 114859 h 545"/>
                  <a:gd name="T8" fmla="*/ 188940 w 602"/>
                  <a:gd name="T9" fmla="*/ 50928 h 545"/>
                  <a:gd name="T10" fmla="*/ 207003 w 602"/>
                  <a:gd name="T11" fmla="*/ 50928 h 545"/>
                  <a:gd name="T12" fmla="*/ 217119 w 602"/>
                  <a:gd name="T13" fmla="*/ 61403 h 545"/>
                  <a:gd name="T14" fmla="*/ 217119 w 602"/>
                  <a:gd name="T15" fmla="*/ 124973 h 545"/>
                  <a:gd name="T16" fmla="*/ 217119 w 602"/>
                  <a:gd name="T17" fmla="*/ 165787 h 545"/>
                  <a:gd name="T18" fmla="*/ 217119 w 602"/>
                  <a:gd name="T19" fmla="*/ 186375 h 545"/>
                  <a:gd name="T20" fmla="*/ 207003 w 602"/>
                  <a:gd name="T21" fmla="*/ 196489 h 545"/>
                  <a:gd name="T22" fmla="*/ 35765 w 602"/>
                  <a:gd name="T23" fmla="*/ 196489 h 545"/>
                  <a:gd name="T24" fmla="*/ 35765 w 602"/>
                  <a:gd name="T25" fmla="*/ 196489 h 545"/>
                  <a:gd name="T26" fmla="*/ 35765 w 602"/>
                  <a:gd name="T27" fmla="*/ 114859 h 545"/>
                  <a:gd name="T28" fmla="*/ 35765 w 602"/>
                  <a:gd name="T29" fmla="*/ 112331 h 545"/>
                  <a:gd name="T30" fmla="*/ 35765 w 602"/>
                  <a:gd name="T31" fmla="*/ 50928 h 545"/>
                  <a:gd name="T32" fmla="*/ 56357 w 602"/>
                  <a:gd name="T33" fmla="*/ 50928 h 545"/>
                  <a:gd name="T34" fmla="*/ 107295 w 602"/>
                  <a:gd name="T35" fmla="*/ 0 h 545"/>
                  <a:gd name="T36" fmla="*/ 158233 w 602"/>
                  <a:gd name="T37" fmla="*/ 50928 h 545"/>
                  <a:gd name="T38" fmla="*/ 178825 w 602"/>
                  <a:gd name="T39" fmla="*/ 50928 h 545"/>
                  <a:gd name="T40" fmla="*/ 178825 w 602"/>
                  <a:gd name="T41" fmla="*/ 114859 h 545"/>
                  <a:gd name="T42" fmla="*/ 178825 w 602"/>
                  <a:gd name="T43" fmla="*/ 196489 h 545"/>
                  <a:gd name="T44" fmla="*/ 35765 w 602"/>
                  <a:gd name="T45" fmla="*/ 196489 h 545"/>
                  <a:gd name="T46" fmla="*/ 107295 w 602"/>
                  <a:gd name="T47" fmla="*/ 20588 h 545"/>
                  <a:gd name="T48" fmla="*/ 107295 w 602"/>
                  <a:gd name="T49" fmla="*/ 20588 h 545"/>
                  <a:gd name="T50" fmla="*/ 76588 w 602"/>
                  <a:gd name="T51" fmla="*/ 50928 h 545"/>
                  <a:gd name="T52" fmla="*/ 138002 w 602"/>
                  <a:gd name="T53" fmla="*/ 50928 h 545"/>
                  <a:gd name="T54" fmla="*/ 107295 w 602"/>
                  <a:gd name="T55" fmla="*/ 20588 h 545"/>
                  <a:gd name="T56" fmla="*/ 0 w 602"/>
                  <a:gd name="T57" fmla="*/ 186375 h 545"/>
                  <a:gd name="T58" fmla="*/ 0 w 602"/>
                  <a:gd name="T59" fmla="*/ 186375 h 545"/>
                  <a:gd name="T60" fmla="*/ 0 w 602"/>
                  <a:gd name="T61" fmla="*/ 165787 h 545"/>
                  <a:gd name="T62" fmla="*/ 0 w 602"/>
                  <a:gd name="T63" fmla="*/ 124973 h 545"/>
                  <a:gd name="T64" fmla="*/ 0 w 602"/>
                  <a:gd name="T65" fmla="*/ 61403 h 545"/>
                  <a:gd name="T66" fmla="*/ 10477 w 602"/>
                  <a:gd name="T67" fmla="*/ 50928 h 545"/>
                  <a:gd name="T68" fmla="*/ 25650 w 602"/>
                  <a:gd name="T69" fmla="*/ 50928 h 545"/>
                  <a:gd name="T70" fmla="*/ 25650 w 602"/>
                  <a:gd name="T71" fmla="*/ 112331 h 545"/>
                  <a:gd name="T72" fmla="*/ 25650 w 602"/>
                  <a:gd name="T73" fmla="*/ 114859 h 545"/>
                  <a:gd name="T74" fmla="*/ 25650 w 602"/>
                  <a:gd name="T75" fmla="*/ 196489 h 545"/>
                  <a:gd name="T76" fmla="*/ 10477 w 602"/>
                  <a:gd name="T77" fmla="*/ 196489 h 545"/>
                  <a:gd name="T78" fmla="*/ 0 w 602"/>
                  <a:gd name="T79" fmla="*/ 186375 h 54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602" h="545">
                    <a:moveTo>
                      <a:pt x="573" y="544"/>
                    </a:moveTo>
                    <a:lnTo>
                      <a:pt x="573" y="544"/>
                    </a:lnTo>
                    <a:cubicBezTo>
                      <a:pt x="523" y="544"/>
                      <a:pt x="523" y="544"/>
                      <a:pt x="523" y="544"/>
                    </a:cubicBezTo>
                    <a:cubicBezTo>
                      <a:pt x="523" y="318"/>
                      <a:pt x="523" y="318"/>
                      <a:pt x="523" y="318"/>
                    </a:cubicBezTo>
                    <a:cubicBezTo>
                      <a:pt x="523" y="141"/>
                      <a:pt x="523" y="141"/>
                      <a:pt x="523" y="141"/>
                    </a:cubicBezTo>
                    <a:cubicBezTo>
                      <a:pt x="573" y="141"/>
                      <a:pt x="573" y="141"/>
                      <a:pt x="573" y="141"/>
                    </a:cubicBezTo>
                    <a:cubicBezTo>
                      <a:pt x="587" y="141"/>
                      <a:pt x="601" y="148"/>
                      <a:pt x="601" y="170"/>
                    </a:cubicBezTo>
                    <a:cubicBezTo>
                      <a:pt x="601" y="346"/>
                      <a:pt x="601" y="346"/>
                      <a:pt x="601" y="346"/>
                    </a:cubicBezTo>
                    <a:cubicBezTo>
                      <a:pt x="601" y="459"/>
                      <a:pt x="601" y="459"/>
                      <a:pt x="601" y="459"/>
                    </a:cubicBezTo>
                    <a:cubicBezTo>
                      <a:pt x="601" y="516"/>
                      <a:pt x="601" y="516"/>
                      <a:pt x="601" y="516"/>
                    </a:cubicBezTo>
                    <a:cubicBezTo>
                      <a:pt x="601" y="530"/>
                      <a:pt x="587" y="544"/>
                      <a:pt x="573" y="544"/>
                    </a:cubicBezTo>
                    <a:close/>
                    <a:moveTo>
                      <a:pt x="99" y="544"/>
                    </a:moveTo>
                    <a:lnTo>
                      <a:pt x="99" y="544"/>
                    </a:lnTo>
                    <a:cubicBezTo>
                      <a:pt x="99" y="318"/>
                      <a:pt x="99" y="318"/>
                      <a:pt x="99" y="318"/>
                    </a:cubicBezTo>
                    <a:cubicBezTo>
                      <a:pt x="99" y="311"/>
                      <a:pt x="99" y="311"/>
                      <a:pt x="99" y="311"/>
                    </a:cubicBezTo>
                    <a:cubicBezTo>
                      <a:pt x="99" y="141"/>
                      <a:pt x="99" y="141"/>
                      <a:pt x="99" y="141"/>
                    </a:cubicBezTo>
                    <a:cubicBezTo>
                      <a:pt x="156" y="141"/>
                      <a:pt x="156" y="141"/>
                      <a:pt x="156" y="141"/>
                    </a:cubicBezTo>
                    <a:cubicBezTo>
                      <a:pt x="156" y="64"/>
                      <a:pt x="219" y="0"/>
                      <a:pt x="297" y="0"/>
                    </a:cubicBezTo>
                    <a:cubicBezTo>
                      <a:pt x="375" y="0"/>
                      <a:pt x="438" y="64"/>
                      <a:pt x="438" y="141"/>
                    </a:cubicBezTo>
                    <a:cubicBezTo>
                      <a:pt x="495" y="141"/>
                      <a:pt x="495" y="141"/>
                      <a:pt x="495" y="141"/>
                    </a:cubicBezTo>
                    <a:cubicBezTo>
                      <a:pt x="495" y="318"/>
                      <a:pt x="495" y="318"/>
                      <a:pt x="495" y="318"/>
                    </a:cubicBezTo>
                    <a:cubicBezTo>
                      <a:pt x="495" y="544"/>
                      <a:pt x="495" y="544"/>
                      <a:pt x="495" y="544"/>
                    </a:cubicBezTo>
                    <a:lnTo>
                      <a:pt x="99" y="544"/>
                    </a:lnTo>
                    <a:close/>
                    <a:moveTo>
                      <a:pt x="297" y="57"/>
                    </a:moveTo>
                    <a:lnTo>
                      <a:pt x="297" y="57"/>
                    </a:lnTo>
                    <a:cubicBezTo>
                      <a:pt x="255" y="57"/>
                      <a:pt x="212" y="92"/>
                      <a:pt x="212" y="141"/>
                    </a:cubicBezTo>
                    <a:cubicBezTo>
                      <a:pt x="382" y="141"/>
                      <a:pt x="382" y="141"/>
                      <a:pt x="382" y="141"/>
                    </a:cubicBezTo>
                    <a:cubicBezTo>
                      <a:pt x="382" y="92"/>
                      <a:pt x="347" y="57"/>
                      <a:pt x="297" y="57"/>
                    </a:cubicBezTo>
                    <a:close/>
                    <a:moveTo>
                      <a:pt x="0" y="516"/>
                    </a:moveTo>
                    <a:lnTo>
                      <a:pt x="0" y="516"/>
                    </a:lnTo>
                    <a:cubicBezTo>
                      <a:pt x="0" y="459"/>
                      <a:pt x="0" y="459"/>
                      <a:pt x="0" y="459"/>
                    </a:cubicBezTo>
                    <a:cubicBezTo>
                      <a:pt x="0" y="346"/>
                      <a:pt x="0" y="346"/>
                      <a:pt x="0" y="346"/>
                    </a:cubicBezTo>
                    <a:cubicBezTo>
                      <a:pt x="0" y="170"/>
                      <a:pt x="0" y="170"/>
                      <a:pt x="0" y="170"/>
                    </a:cubicBezTo>
                    <a:cubicBezTo>
                      <a:pt x="0" y="148"/>
                      <a:pt x="7" y="141"/>
                      <a:pt x="29" y="141"/>
                    </a:cubicBezTo>
                    <a:cubicBezTo>
                      <a:pt x="71" y="141"/>
                      <a:pt x="71" y="141"/>
                      <a:pt x="71" y="141"/>
                    </a:cubicBezTo>
                    <a:cubicBezTo>
                      <a:pt x="71" y="311"/>
                      <a:pt x="71" y="311"/>
                      <a:pt x="71" y="311"/>
                    </a:cubicBezTo>
                    <a:cubicBezTo>
                      <a:pt x="71" y="318"/>
                      <a:pt x="71" y="318"/>
                      <a:pt x="71" y="318"/>
                    </a:cubicBezTo>
                    <a:cubicBezTo>
                      <a:pt x="71" y="544"/>
                      <a:pt x="71" y="544"/>
                      <a:pt x="71" y="544"/>
                    </a:cubicBezTo>
                    <a:cubicBezTo>
                      <a:pt x="29" y="544"/>
                      <a:pt x="29" y="544"/>
                      <a:pt x="29" y="544"/>
                    </a:cubicBezTo>
                    <a:cubicBezTo>
                      <a:pt x="7" y="544"/>
                      <a:pt x="0" y="530"/>
                      <a:pt x="0" y="516"/>
                    </a:cubicBez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92" name="Freeform 105"/>
              <p:cNvSpPr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6934" y="5111"/>
                <a:ext cx="628" cy="596"/>
              </a:xfrm>
              <a:custGeom>
                <a:avLst/>
                <a:gdLst>
                  <a:gd name="T0" fmla="*/ 217118 w 602"/>
                  <a:gd name="T1" fmla="*/ 109490 h 573"/>
                  <a:gd name="T2" fmla="*/ 217118 w 602"/>
                  <a:gd name="T3" fmla="*/ 109490 h 573"/>
                  <a:gd name="T4" fmla="*/ 207002 w 602"/>
                  <a:gd name="T5" fmla="*/ 119575 h 573"/>
                  <a:gd name="T6" fmla="*/ 201945 w 602"/>
                  <a:gd name="T7" fmla="*/ 117054 h 573"/>
                  <a:gd name="T8" fmla="*/ 201945 w 602"/>
                  <a:gd name="T9" fmla="*/ 117054 h 573"/>
                  <a:gd name="T10" fmla="*/ 109823 w 602"/>
                  <a:gd name="T11" fmla="*/ 25572 h 573"/>
                  <a:gd name="T12" fmla="*/ 109823 w 602"/>
                  <a:gd name="T13" fmla="*/ 25572 h 573"/>
                  <a:gd name="T14" fmla="*/ 109823 w 602"/>
                  <a:gd name="T15" fmla="*/ 25572 h 573"/>
                  <a:gd name="T16" fmla="*/ 109823 w 602"/>
                  <a:gd name="T17" fmla="*/ 25572 h 573"/>
                  <a:gd name="T18" fmla="*/ 18063 w 602"/>
                  <a:gd name="T19" fmla="*/ 117054 h 573"/>
                  <a:gd name="T20" fmla="*/ 18063 w 602"/>
                  <a:gd name="T21" fmla="*/ 117054 h 573"/>
                  <a:gd name="T22" fmla="*/ 10477 w 602"/>
                  <a:gd name="T23" fmla="*/ 119575 h 573"/>
                  <a:gd name="T24" fmla="*/ 0 w 602"/>
                  <a:gd name="T25" fmla="*/ 109490 h 573"/>
                  <a:gd name="T26" fmla="*/ 2529 w 602"/>
                  <a:gd name="T27" fmla="*/ 101567 h 573"/>
                  <a:gd name="T28" fmla="*/ 102237 w 602"/>
                  <a:gd name="T29" fmla="*/ 2521 h 573"/>
                  <a:gd name="T30" fmla="*/ 109823 w 602"/>
                  <a:gd name="T31" fmla="*/ 0 h 573"/>
                  <a:gd name="T32" fmla="*/ 109823 w 602"/>
                  <a:gd name="T33" fmla="*/ 0 h 573"/>
                  <a:gd name="T34" fmla="*/ 109823 w 602"/>
                  <a:gd name="T35" fmla="*/ 0 h 573"/>
                  <a:gd name="T36" fmla="*/ 109823 w 602"/>
                  <a:gd name="T37" fmla="*/ 0 h 573"/>
                  <a:gd name="T38" fmla="*/ 109823 w 602"/>
                  <a:gd name="T39" fmla="*/ 0 h 573"/>
                  <a:gd name="T40" fmla="*/ 109823 w 602"/>
                  <a:gd name="T41" fmla="*/ 0 h 573"/>
                  <a:gd name="T42" fmla="*/ 109823 w 602"/>
                  <a:gd name="T43" fmla="*/ 0 h 573"/>
                  <a:gd name="T44" fmla="*/ 109823 w 602"/>
                  <a:gd name="T45" fmla="*/ 0 h 573"/>
                  <a:gd name="T46" fmla="*/ 117410 w 602"/>
                  <a:gd name="T47" fmla="*/ 2521 h 573"/>
                  <a:gd name="T48" fmla="*/ 117410 w 602"/>
                  <a:gd name="T49" fmla="*/ 2521 h 573"/>
                  <a:gd name="T50" fmla="*/ 155703 w 602"/>
                  <a:gd name="T51" fmla="*/ 43220 h 573"/>
                  <a:gd name="T52" fmla="*/ 155703 w 602"/>
                  <a:gd name="T53" fmla="*/ 33135 h 573"/>
                  <a:gd name="T54" fmla="*/ 166180 w 602"/>
                  <a:gd name="T55" fmla="*/ 22690 h 573"/>
                  <a:gd name="T56" fmla="*/ 176295 w 602"/>
                  <a:gd name="T57" fmla="*/ 33135 h 573"/>
                  <a:gd name="T58" fmla="*/ 176295 w 602"/>
                  <a:gd name="T59" fmla="*/ 63389 h 573"/>
                  <a:gd name="T60" fmla="*/ 214589 w 602"/>
                  <a:gd name="T61" fmla="*/ 101567 h 573"/>
                  <a:gd name="T62" fmla="*/ 214589 w 602"/>
                  <a:gd name="T63" fmla="*/ 101567 h 573"/>
                  <a:gd name="T64" fmla="*/ 217118 w 602"/>
                  <a:gd name="T65" fmla="*/ 109490 h 573"/>
                  <a:gd name="T66" fmla="*/ 196526 w 602"/>
                  <a:gd name="T67" fmla="*/ 124617 h 573"/>
                  <a:gd name="T68" fmla="*/ 196526 w 602"/>
                  <a:gd name="T69" fmla="*/ 124617 h 573"/>
                  <a:gd name="T70" fmla="*/ 196526 w 602"/>
                  <a:gd name="T71" fmla="*/ 155231 h 573"/>
                  <a:gd name="T72" fmla="*/ 196526 w 602"/>
                  <a:gd name="T73" fmla="*/ 170358 h 573"/>
                  <a:gd name="T74" fmla="*/ 196526 w 602"/>
                  <a:gd name="T75" fmla="*/ 195930 h 573"/>
                  <a:gd name="T76" fmla="*/ 186411 w 602"/>
                  <a:gd name="T77" fmla="*/ 206015 h 573"/>
                  <a:gd name="T78" fmla="*/ 166180 w 602"/>
                  <a:gd name="T79" fmla="*/ 206015 h 573"/>
                  <a:gd name="T80" fmla="*/ 166180 w 602"/>
                  <a:gd name="T81" fmla="*/ 124617 h 573"/>
                  <a:gd name="T82" fmla="*/ 125357 w 602"/>
                  <a:gd name="T83" fmla="*/ 124617 h 573"/>
                  <a:gd name="T84" fmla="*/ 125357 w 602"/>
                  <a:gd name="T85" fmla="*/ 206015 h 573"/>
                  <a:gd name="T86" fmla="*/ 30707 w 602"/>
                  <a:gd name="T87" fmla="*/ 206015 h 573"/>
                  <a:gd name="T88" fmla="*/ 20592 w 602"/>
                  <a:gd name="T89" fmla="*/ 195930 h 573"/>
                  <a:gd name="T90" fmla="*/ 20592 w 602"/>
                  <a:gd name="T91" fmla="*/ 170358 h 573"/>
                  <a:gd name="T92" fmla="*/ 20592 w 602"/>
                  <a:gd name="T93" fmla="*/ 155231 h 573"/>
                  <a:gd name="T94" fmla="*/ 20592 w 602"/>
                  <a:gd name="T95" fmla="*/ 124617 h 573"/>
                  <a:gd name="T96" fmla="*/ 109823 w 602"/>
                  <a:gd name="T97" fmla="*/ 38178 h 573"/>
                  <a:gd name="T98" fmla="*/ 196526 w 602"/>
                  <a:gd name="T99" fmla="*/ 124617 h 573"/>
                  <a:gd name="T100" fmla="*/ 92122 w 602"/>
                  <a:gd name="T101" fmla="*/ 124617 h 573"/>
                  <a:gd name="T102" fmla="*/ 92122 w 602"/>
                  <a:gd name="T103" fmla="*/ 124617 h 573"/>
                  <a:gd name="T104" fmla="*/ 51299 w 602"/>
                  <a:gd name="T105" fmla="*/ 124617 h 573"/>
                  <a:gd name="T106" fmla="*/ 51299 w 602"/>
                  <a:gd name="T107" fmla="*/ 165316 h 573"/>
                  <a:gd name="T108" fmla="*/ 92122 w 602"/>
                  <a:gd name="T109" fmla="*/ 165316 h 573"/>
                  <a:gd name="T110" fmla="*/ 92122 w 602"/>
                  <a:gd name="T111" fmla="*/ 124617 h 57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602" h="573">
                    <a:moveTo>
                      <a:pt x="601" y="304"/>
                    </a:moveTo>
                    <a:lnTo>
                      <a:pt x="601" y="304"/>
                    </a:lnTo>
                    <a:cubicBezTo>
                      <a:pt x="601" y="318"/>
                      <a:pt x="594" y="332"/>
                      <a:pt x="573" y="332"/>
                    </a:cubicBezTo>
                    <a:cubicBezTo>
                      <a:pt x="566" y="332"/>
                      <a:pt x="559" y="325"/>
                      <a:pt x="559" y="325"/>
                    </a:cubicBezTo>
                    <a:cubicBezTo>
                      <a:pt x="304" y="71"/>
                      <a:pt x="304" y="71"/>
                      <a:pt x="304" y="71"/>
                    </a:cubicBezTo>
                    <a:cubicBezTo>
                      <a:pt x="50" y="325"/>
                      <a:pt x="50" y="325"/>
                      <a:pt x="50" y="325"/>
                    </a:cubicBezTo>
                    <a:cubicBezTo>
                      <a:pt x="43" y="325"/>
                      <a:pt x="36" y="332"/>
                      <a:pt x="29" y="332"/>
                    </a:cubicBezTo>
                    <a:cubicBezTo>
                      <a:pt x="15" y="332"/>
                      <a:pt x="0" y="318"/>
                      <a:pt x="0" y="304"/>
                    </a:cubicBezTo>
                    <a:cubicBezTo>
                      <a:pt x="0" y="297"/>
                      <a:pt x="0" y="289"/>
                      <a:pt x="7" y="282"/>
                    </a:cubicBezTo>
                    <a:cubicBezTo>
                      <a:pt x="283" y="7"/>
                      <a:pt x="283" y="7"/>
                      <a:pt x="283" y="7"/>
                    </a:cubicBezTo>
                    <a:cubicBezTo>
                      <a:pt x="290" y="0"/>
                      <a:pt x="297" y="0"/>
                      <a:pt x="304" y="0"/>
                    </a:cubicBezTo>
                    <a:cubicBezTo>
                      <a:pt x="311" y="0"/>
                      <a:pt x="318" y="7"/>
                      <a:pt x="325" y="7"/>
                    </a:cubicBezTo>
                    <a:cubicBezTo>
                      <a:pt x="431" y="120"/>
                      <a:pt x="431" y="120"/>
                      <a:pt x="431" y="120"/>
                    </a:cubicBezTo>
                    <a:cubicBezTo>
                      <a:pt x="431" y="92"/>
                      <a:pt x="431" y="92"/>
                      <a:pt x="431" y="92"/>
                    </a:cubicBezTo>
                    <a:cubicBezTo>
                      <a:pt x="431" y="78"/>
                      <a:pt x="446" y="63"/>
                      <a:pt x="460" y="63"/>
                    </a:cubicBezTo>
                    <a:cubicBezTo>
                      <a:pt x="481" y="63"/>
                      <a:pt x="488" y="78"/>
                      <a:pt x="488" y="92"/>
                    </a:cubicBezTo>
                    <a:cubicBezTo>
                      <a:pt x="488" y="176"/>
                      <a:pt x="488" y="176"/>
                      <a:pt x="488" y="176"/>
                    </a:cubicBezTo>
                    <a:cubicBezTo>
                      <a:pt x="594" y="282"/>
                      <a:pt x="594" y="282"/>
                      <a:pt x="594" y="282"/>
                    </a:cubicBezTo>
                    <a:cubicBezTo>
                      <a:pt x="601" y="289"/>
                      <a:pt x="601" y="297"/>
                      <a:pt x="601" y="304"/>
                    </a:cubicBezTo>
                    <a:close/>
                    <a:moveTo>
                      <a:pt x="544" y="346"/>
                    </a:moveTo>
                    <a:lnTo>
                      <a:pt x="544" y="346"/>
                    </a:lnTo>
                    <a:cubicBezTo>
                      <a:pt x="544" y="431"/>
                      <a:pt x="544" y="431"/>
                      <a:pt x="544" y="431"/>
                    </a:cubicBezTo>
                    <a:cubicBezTo>
                      <a:pt x="544" y="473"/>
                      <a:pt x="544" y="473"/>
                      <a:pt x="544" y="473"/>
                    </a:cubicBezTo>
                    <a:cubicBezTo>
                      <a:pt x="544" y="544"/>
                      <a:pt x="544" y="544"/>
                      <a:pt x="544" y="544"/>
                    </a:cubicBezTo>
                    <a:cubicBezTo>
                      <a:pt x="544" y="565"/>
                      <a:pt x="537" y="572"/>
                      <a:pt x="516" y="572"/>
                    </a:cubicBezTo>
                    <a:cubicBezTo>
                      <a:pt x="460" y="572"/>
                      <a:pt x="460" y="572"/>
                      <a:pt x="460" y="572"/>
                    </a:cubicBezTo>
                    <a:cubicBezTo>
                      <a:pt x="460" y="346"/>
                      <a:pt x="460" y="346"/>
                      <a:pt x="460" y="346"/>
                    </a:cubicBezTo>
                    <a:cubicBezTo>
                      <a:pt x="347" y="346"/>
                      <a:pt x="347" y="346"/>
                      <a:pt x="347" y="346"/>
                    </a:cubicBezTo>
                    <a:cubicBezTo>
                      <a:pt x="347" y="572"/>
                      <a:pt x="347" y="572"/>
                      <a:pt x="347" y="572"/>
                    </a:cubicBezTo>
                    <a:cubicBezTo>
                      <a:pt x="85" y="572"/>
                      <a:pt x="85" y="572"/>
                      <a:pt x="85" y="572"/>
                    </a:cubicBezTo>
                    <a:cubicBezTo>
                      <a:pt x="71" y="572"/>
                      <a:pt x="57" y="565"/>
                      <a:pt x="57" y="544"/>
                    </a:cubicBezTo>
                    <a:cubicBezTo>
                      <a:pt x="57" y="473"/>
                      <a:pt x="57" y="473"/>
                      <a:pt x="57" y="473"/>
                    </a:cubicBezTo>
                    <a:cubicBezTo>
                      <a:pt x="57" y="431"/>
                      <a:pt x="57" y="431"/>
                      <a:pt x="57" y="431"/>
                    </a:cubicBezTo>
                    <a:cubicBezTo>
                      <a:pt x="57" y="346"/>
                      <a:pt x="57" y="346"/>
                      <a:pt x="57" y="346"/>
                    </a:cubicBezTo>
                    <a:cubicBezTo>
                      <a:pt x="304" y="106"/>
                      <a:pt x="304" y="106"/>
                      <a:pt x="304" y="106"/>
                    </a:cubicBezTo>
                    <a:lnTo>
                      <a:pt x="544" y="346"/>
                    </a:lnTo>
                    <a:close/>
                    <a:moveTo>
                      <a:pt x="255" y="346"/>
                    </a:moveTo>
                    <a:lnTo>
                      <a:pt x="255" y="346"/>
                    </a:lnTo>
                    <a:cubicBezTo>
                      <a:pt x="142" y="346"/>
                      <a:pt x="142" y="346"/>
                      <a:pt x="142" y="346"/>
                    </a:cubicBezTo>
                    <a:cubicBezTo>
                      <a:pt x="142" y="459"/>
                      <a:pt x="142" y="459"/>
                      <a:pt x="142" y="459"/>
                    </a:cubicBezTo>
                    <a:cubicBezTo>
                      <a:pt x="255" y="459"/>
                      <a:pt x="255" y="459"/>
                      <a:pt x="255" y="459"/>
                    </a:cubicBezTo>
                    <a:lnTo>
                      <a:pt x="255" y="346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</p:grpSp>
        <p:sp>
          <p:nvSpPr>
            <p:cNvPr id="7" name="文本框 6"/>
            <p:cNvSpPr txBox="1"/>
            <p:nvPr/>
          </p:nvSpPr>
          <p:spPr>
            <a:xfrm>
              <a:off x="6778" y="2525"/>
              <a:ext cx="5317" cy="886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en-US" altLang="zh-CN" dirty="0">
                  <a:cs typeface="+mn-ea"/>
                  <a:sym typeface="+mn-lt"/>
                </a:rPr>
                <a:t>1.</a:t>
              </a:r>
              <a:r>
                <a:rPr lang="zh-CN" altLang="en-US" dirty="0">
                  <a:cs typeface="+mn-ea"/>
                  <a:sym typeface="+mn-lt"/>
                </a:rPr>
                <a:t>要爱护环境，做好垃圾分类。</a:t>
              </a:r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2374" y="4515"/>
              <a:ext cx="4590" cy="886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en-US" altLang="zh-CN" dirty="0">
                  <a:cs typeface="+mn-ea"/>
                  <a:sym typeface="+mn-lt"/>
                </a:rPr>
                <a:t>2.</a:t>
              </a:r>
              <a:r>
                <a:rPr lang="zh-CN" altLang="en-US" dirty="0">
                  <a:cs typeface="+mn-ea"/>
                  <a:sym typeface="+mn-lt"/>
                </a:rPr>
                <a:t>要注意用火、用电安全。</a:t>
              </a:r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1887" y="4515"/>
              <a:ext cx="5542" cy="1759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en-US" altLang="zh-CN" dirty="0">
                  <a:cs typeface="+mn-ea"/>
                  <a:sym typeface="+mn-lt"/>
                </a:rPr>
                <a:t>3.</a:t>
              </a:r>
              <a:r>
                <a:rPr lang="zh-CN" altLang="en-US" dirty="0">
                  <a:cs typeface="+mn-ea"/>
                  <a:sym typeface="+mn-lt"/>
                </a:rPr>
                <a:t>不能破坏消防设施，不能占用消防通道。</a:t>
              </a:r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634" y="7748"/>
              <a:ext cx="4953" cy="886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en-US" altLang="zh-CN" dirty="0">
                  <a:cs typeface="+mn-ea"/>
                  <a:sym typeface="+mn-lt"/>
                </a:rPr>
                <a:t>4.</a:t>
              </a:r>
              <a:r>
                <a:rPr lang="zh-CN" altLang="en-US" dirty="0">
                  <a:cs typeface="+mn-ea"/>
                  <a:sym typeface="+mn-lt"/>
                </a:rPr>
                <a:t>要保护水土，不滥砍滥伐。</a:t>
              </a:r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47B6AE"/>
          </a:fgClr>
          <a:bgClr>
            <a:srgbClr val="B1DDD8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/>
          <p:cNvGrpSpPr/>
          <p:nvPr/>
        </p:nvGrpSpPr>
        <p:grpSpPr>
          <a:xfrm>
            <a:off x="610870" y="438150"/>
            <a:ext cx="11155045" cy="5755005"/>
            <a:chOff x="962" y="690"/>
            <a:chExt cx="17567" cy="9063"/>
          </a:xfrm>
        </p:grpSpPr>
        <p:grpSp>
          <p:nvGrpSpPr>
            <p:cNvPr id="2" name="组合 1"/>
            <p:cNvGrpSpPr/>
            <p:nvPr/>
          </p:nvGrpSpPr>
          <p:grpSpPr>
            <a:xfrm>
              <a:off x="1028" y="1045"/>
              <a:ext cx="17348" cy="8708"/>
              <a:chOff x="916" y="865"/>
              <a:chExt cx="17348" cy="8708"/>
            </a:xfrm>
          </p:grpSpPr>
          <p:sp>
            <p:nvSpPr>
              <p:cNvPr id="3" name="矩形 2"/>
              <p:cNvSpPr/>
              <p:nvPr/>
            </p:nvSpPr>
            <p:spPr>
              <a:xfrm>
                <a:off x="916" y="865"/>
                <a:ext cx="17349" cy="8709"/>
              </a:xfrm>
              <a:prstGeom prst="rect">
                <a:avLst/>
              </a:prstGeom>
              <a:solidFill>
                <a:srgbClr val="47B6A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" name="矩形 8"/>
              <p:cNvSpPr/>
              <p:nvPr/>
            </p:nvSpPr>
            <p:spPr>
              <a:xfrm>
                <a:off x="1298" y="1273"/>
                <a:ext cx="16585" cy="789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pic>
          <p:nvPicPr>
            <p:cNvPr id="22" name="图片 21" descr="51miz-E236610-0FF899A6(1)"/>
            <p:cNvPicPr>
              <a:picLocks noChangeAspect="1"/>
            </p:cNvPicPr>
            <p:nvPr/>
          </p:nvPicPr>
          <p:blipFill>
            <a:blip r:embed="rId1" cstate="screen"/>
            <a:stretch>
              <a:fillRect/>
            </a:stretch>
          </p:blipFill>
          <p:spPr>
            <a:xfrm>
              <a:off x="17089" y="690"/>
              <a:ext cx="1441" cy="1672"/>
            </a:xfrm>
            <a:prstGeom prst="rect">
              <a:avLst/>
            </a:prstGeom>
          </p:spPr>
        </p:pic>
        <p:pic>
          <p:nvPicPr>
            <p:cNvPr id="24" name="图片 23" descr="51miz-E1179119-0D5CAD3C"/>
            <p:cNvPicPr>
              <a:picLocks noChangeAspect="1"/>
            </p:cNvPicPr>
            <p:nvPr/>
          </p:nvPicPr>
          <p:blipFill>
            <a:blip r:embed="rId2" cstate="screen"/>
            <a:stretch>
              <a:fillRect/>
            </a:stretch>
          </p:blipFill>
          <p:spPr>
            <a:xfrm>
              <a:off x="962" y="1952"/>
              <a:ext cx="1515" cy="1152"/>
            </a:xfrm>
            <a:prstGeom prst="rect">
              <a:avLst/>
            </a:prstGeom>
          </p:spPr>
        </p:pic>
        <p:pic>
          <p:nvPicPr>
            <p:cNvPr id="25" name="图片 24" descr="51miz-E891594-4D4685AA"/>
            <p:cNvPicPr>
              <a:picLocks noChangeAspect="1"/>
            </p:cNvPicPr>
            <p:nvPr/>
          </p:nvPicPr>
          <p:blipFill>
            <a:blip r:embed="rId3" cstate="screen"/>
            <a:stretch>
              <a:fillRect/>
            </a:stretch>
          </p:blipFill>
          <p:spPr>
            <a:xfrm>
              <a:off x="5608" y="690"/>
              <a:ext cx="1569" cy="1407"/>
            </a:xfrm>
            <a:prstGeom prst="rect">
              <a:avLst/>
            </a:prstGeom>
          </p:spPr>
        </p:pic>
      </p:grpSp>
      <p:pic>
        <p:nvPicPr>
          <p:cNvPr id="8" name="图片 7" descr="组 1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733155" y="4628515"/>
            <a:ext cx="3134995" cy="2229485"/>
          </a:xfrm>
          <a:prstGeom prst="rect">
            <a:avLst/>
          </a:prstGeom>
        </p:spPr>
      </p:pic>
      <p:grpSp>
        <p:nvGrpSpPr>
          <p:cNvPr id="7" name="组合 6"/>
          <p:cNvGrpSpPr/>
          <p:nvPr/>
        </p:nvGrpSpPr>
        <p:grpSpPr>
          <a:xfrm>
            <a:off x="2240280" y="1796415"/>
            <a:ext cx="8105775" cy="2692400"/>
            <a:chOff x="3588" y="1620"/>
            <a:chExt cx="12765" cy="4240"/>
          </a:xfrm>
        </p:grpSpPr>
        <p:sp>
          <p:nvSpPr>
            <p:cNvPr id="4" name="文本框 3"/>
            <p:cNvSpPr txBox="1"/>
            <p:nvPr/>
          </p:nvSpPr>
          <p:spPr>
            <a:xfrm>
              <a:off x="3588" y="2900"/>
              <a:ext cx="12765" cy="247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lvl="0" algn="dist">
                <a:buClrTx/>
                <a:buSzTx/>
                <a:buFontTx/>
              </a:pPr>
              <a:r>
                <a:rPr lang="zh-CN" altLang="en-US" sz="9600" b="1" dirty="0">
                  <a:ln>
                    <a:solidFill>
                      <a:schemeClr val="bg1"/>
                    </a:solidFill>
                  </a:ln>
                  <a:solidFill>
                    <a:srgbClr val="00758A"/>
                  </a:solidFill>
                  <a:effectLst>
                    <a:outerShdw blurRad="50800" dist="38100" dir="2700000" algn="tl" rotWithShape="0">
                      <a:schemeClr val="bg1">
                        <a:lumMod val="75000"/>
                        <a:alpha val="40000"/>
                      </a:schemeClr>
                    </a:outerShdw>
                  </a:effectLst>
                  <a:cs typeface="+mn-ea"/>
                  <a:sym typeface="+mn-lt"/>
                </a:rPr>
                <a:t>避灾防灾知识</a:t>
              </a:r>
              <a:endParaRPr lang="zh-CN" altLang="en-US" sz="9600" b="1" dirty="0">
                <a:ln>
                  <a:solidFill>
                    <a:schemeClr val="bg1"/>
                  </a:solidFill>
                </a:ln>
                <a:solidFill>
                  <a:srgbClr val="00758A"/>
                </a:solidFill>
                <a:effectLst>
                  <a:outerShdw blurRad="50800" dist="38100" dir="2700000" algn="tl" rotWithShape="0">
                    <a:schemeClr val="bg1">
                      <a:lumMod val="75000"/>
                      <a:alpha val="40000"/>
                    </a:schemeClr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6629" y="1620"/>
              <a:ext cx="6061" cy="1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4000">
                  <a:solidFill>
                    <a:srgbClr val="ED7D31"/>
                  </a:solidFill>
                  <a:cs typeface="+mn-ea"/>
                  <a:sym typeface="+mn-lt"/>
                </a:rPr>
                <a:t>PAST.02</a:t>
              </a:r>
              <a:endParaRPr lang="en-US" altLang="zh-CN" sz="4000">
                <a:solidFill>
                  <a:srgbClr val="ED7D31"/>
                </a:solidFill>
                <a:cs typeface="+mn-ea"/>
                <a:sym typeface="+mn-lt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987" y="5280"/>
              <a:ext cx="11607" cy="58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Disaster avoidance and prevention knowledge</a:t>
              </a:r>
              <a:endPara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-146050" y="4222115"/>
            <a:ext cx="3532505" cy="2788285"/>
            <a:chOff x="-510" y="6129"/>
            <a:chExt cx="5563" cy="4391"/>
          </a:xfrm>
        </p:grpSpPr>
        <p:pic>
          <p:nvPicPr>
            <p:cNvPr id="15" name="图片 14" descr="51miz-E1123825-EF2165C1"/>
            <p:cNvPicPr>
              <a:picLocks noChangeAspect="1"/>
            </p:cNvPicPr>
            <p:nvPr/>
          </p:nvPicPr>
          <p:blipFill>
            <a:blip r:embed="rId5" cstate="screen"/>
            <a:stretch>
              <a:fillRect/>
            </a:stretch>
          </p:blipFill>
          <p:spPr>
            <a:xfrm>
              <a:off x="1677" y="7144"/>
              <a:ext cx="3376" cy="3376"/>
            </a:xfrm>
            <a:prstGeom prst="rect">
              <a:avLst/>
            </a:prstGeom>
          </p:spPr>
        </p:pic>
        <p:pic>
          <p:nvPicPr>
            <p:cNvPr id="21" name="图片 20" descr="51miz-E1141151-42C86970"/>
            <p:cNvPicPr>
              <a:picLocks noChangeAspect="1"/>
            </p:cNvPicPr>
            <p:nvPr/>
          </p:nvPicPr>
          <p:blipFill>
            <a:blip r:embed="rId6" cstate="screen"/>
            <a:stretch>
              <a:fillRect/>
            </a:stretch>
          </p:blipFill>
          <p:spPr>
            <a:xfrm flipH="1">
              <a:off x="-510" y="6129"/>
              <a:ext cx="3931" cy="3931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47B6AE"/>
          </a:fgClr>
          <a:bgClr>
            <a:srgbClr val="B1DDD8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30225" y="360044"/>
            <a:ext cx="7711440" cy="662554"/>
          </a:xfrm>
          <a:prstGeom prst="rect">
            <a:avLst/>
          </a:prstGeom>
          <a:noFill/>
          <a:ln w="9525">
            <a:noFill/>
          </a:ln>
        </p:spPr>
        <p:txBody>
          <a:bodyPr wrap="square" rtlCol="0" anchor="t">
            <a:spAutoFit/>
          </a:bodyPr>
          <a:lstStyle/>
          <a:p>
            <a:pPr lvl="0" algn="l">
              <a:lnSpc>
                <a:spcPct val="150000"/>
              </a:lnSpc>
              <a:buClrTx/>
              <a:buSzTx/>
              <a:buFontTx/>
            </a:pPr>
            <a:r>
              <a:rPr lang="zh-CN" altLang="zh-CN" sz="2800" b="1" dirty="0">
                <a:solidFill>
                  <a:srgbClr val="ED7D31"/>
                </a:solidFill>
                <a:cs typeface="+mn-ea"/>
                <a:sym typeface="+mn-lt"/>
              </a:rPr>
              <a:t>避灾防灾知识</a:t>
            </a:r>
            <a:endParaRPr lang="zh-CN" altLang="zh-CN" sz="2800" b="1" dirty="0">
              <a:solidFill>
                <a:srgbClr val="ED7D31"/>
              </a:solidFill>
              <a:cs typeface="+mn-ea"/>
              <a:sym typeface="+mn-lt"/>
            </a:endParaRPr>
          </a:p>
        </p:txBody>
      </p:sp>
      <p:grpSp>
        <p:nvGrpSpPr>
          <p:cNvPr id="57" name="组合 56"/>
          <p:cNvGrpSpPr/>
          <p:nvPr/>
        </p:nvGrpSpPr>
        <p:grpSpPr>
          <a:xfrm>
            <a:off x="1351280" y="1631315"/>
            <a:ext cx="9112250" cy="3759835"/>
            <a:chOff x="2128" y="2569"/>
            <a:chExt cx="14350" cy="5921"/>
          </a:xfrm>
        </p:grpSpPr>
        <p:grpSp>
          <p:nvGrpSpPr>
            <p:cNvPr id="9" name="组合 8"/>
            <p:cNvGrpSpPr/>
            <p:nvPr/>
          </p:nvGrpSpPr>
          <p:grpSpPr>
            <a:xfrm>
              <a:off x="2128" y="2570"/>
              <a:ext cx="6492" cy="2321"/>
              <a:chOff x="2128" y="2831"/>
              <a:chExt cx="6492" cy="2321"/>
            </a:xfrm>
          </p:grpSpPr>
          <p:grpSp>
            <p:nvGrpSpPr>
              <p:cNvPr id="26" name="组合 25"/>
              <p:cNvGrpSpPr/>
              <p:nvPr/>
            </p:nvGrpSpPr>
            <p:grpSpPr>
              <a:xfrm>
                <a:off x="2128" y="2831"/>
                <a:ext cx="2071" cy="2071"/>
                <a:chOff x="287338" y="1614196"/>
                <a:chExt cx="1588115" cy="1588115"/>
              </a:xfrm>
            </p:grpSpPr>
            <p:sp>
              <p:nvSpPr>
                <p:cNvPr id="27" name="菱形 26"/>
                <p:cNvSpPr/>
                <p:nvPr/>
              </p:nvSpPr>
              <p:spPr>
                <a:xfrm>
                  <a:off x="287338" y="1614196"/>
                  <a:ext cx="1588115" cy="1588115"/>
                </a:xfrm>
                <a:prstGeom prst="diamond">
                  <a:avLst/>
                </a:prstGeom>
                <a:noFill/>
                <a:ln w="38100">
                  <a:solidFill>
                    <a:srgbClr val="ED7D31"/>
                  </a:solidFill>
                </a:ln>
              </p:spPr>
              <p:style>
                <a:lnRef idx="2">
                  <a:srgbClr val="E4A7A9">
                    <a:shade val="50000"/>
                  </a:srgbClr>
                </a:lnRef>
                <a:fillRef idx="1">
                  <a:srgbClr val="E4A7A9"/>
                </a:fillRef>
                <a:effectRef idx="0">
                  <a:srgbClr val="E4A7A9"/>
                </a:effectRef>
                <a:fontRef idx="minor">
                  <a:sysClr val="window" lastClr="FFFFFF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28" name="菱形 27"/>
                <p:cNvSpPr/>
                <p:nvPr/>
              </p:nvSpPr>
              <p:spPr>
                <a:xfrm>
                  <a:off x="437104" y="1763962"/>
                  <a:ext cx="1288581" cy="1288581"/>
                </a:xfrm>
                <a:prstGeom prst="diamond">
                  <a:avLst/>
                </a:prstGeom>
                <a:solidFill>
                  <a:srgbClr val="ED7D31"/>
                </a:solidFill>
                <a:ln w="38100">
                  <a:noFill/>
                </a:ln>
              </p:spPr>
              <p:style>
                <a:lnRef idx="2">
                  <a:srgbClr val="E4A7A9">
                    <a:shade val="50000"/>
                  </a:srgbClr>
                </a:lnRef>
                <a:fillRef idx="1">
                  <a:srgbClr val="E4A7A9"/>
                </a:fillRef>
                <a:effectRef idx="0">
                  <a:srgbClr val="E4A7A9"/>
                </a:effectRef>
                <a:fontRef idx="minor">
                  <a:sysClr val="window" lastClr="FFFFFF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40" name="矩形 39"/>
              <p:cNvSpPr/>
              <p:nvPr/>
            </p:nvSpPr>
            <p:spPr>
              <a:xfrm>
                <a:off x="4181" y="3863"/>
                <a:ext cx="4439" cy="12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6858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E7E6E6">
                      <a:lumMod val="10000"/>
                    </a:srgbClr>
                  </a:buClr>
                  <a:buSzTx/>
                  <a:buFontTx/>
                  <a:buNone/>
                  <a:defRPr/>
                </a:pPr>
                <a:r>
                  <a:rPr kumimoji="0" lang="en-US" altLang="zh-CN" sz="1050" b="0" u="none" strike="noStrike" kern="1200" cap="none" spc="0" normalizeH="0" baseline="0" noProof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遇地震，先躲避</a:t>
                </a:r>
                <a:r>
                  <a:rPr kumimoji="0" lang="zh-CN" altLang="en-US" sz="1050" b="0" u="none" strike="noStrike" kern="1200" cap="none" spc="0" normalizeH="0" baseline="0" noProof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，</a:t>
                </a:r>
                <a:r>
                  <a:rPr kumimoji="0" lang="en-US" altLang="zh-CN" sz="1050" b="0" u="none" strike="noStrike" kern="1200" cap="none" spc="0" normalizeH="0" baseline="0" noProof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桌子床下找空隙,</a:t>
                </a:r>
                <a:endParaRPr kumimoji="0" lang="en-US" altLang="zh-CN" sz="1050" b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E7E6E6">
                      <a:lumMod val="10000"/>
                    </a:srgbClr>
                  </a:buClr>
                  <a:buSzTx/>
                  <a:buFontTx/>
                  <a:buNone/>
                  <a:defRPr/>
                </a:pPr>
                <a:r>
                  <a:rPr kumimoji="0" lang="en-US" altLang="zh-CN" sz="1050" b="0" u="none" strike="noStrike" kern="1200" cap="none" spc="0" normalizeH="0" baseline="0" noProof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靠在墙角曲身体</a:t>
                </a:r>
                <a:r>
                  <a:rPr kumimoji="0" lang="zh-CN" altLang="en-US" sz="1050" b="0" u="none" strike="noStrike" kern="1200" cap="none" spc="0" normalizeH="0" baseline="0" noProof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，</a:t>
                </a:r>
                <a:r>
                  <a:rPr kumimoji="0" lang="en-US" altLang="zh-CN" sz="1050" b="0" u="none" strike="noStrike" kern="1200" cap="none" spc="0" normalizeH="0" baseline="0" noProof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抓住机会逃出去,</a:t>
                </a:r>
                <a:endParaRPr kumimoji="0" lang="en-US" altLang="zh-CN" sz="1050" b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E7E6E6">
                      <a:lumMod val="10000"/>
                    </a:srgbClr>
                  </a:buClr>
                  <a:buSzTx/>
                  <a:buFontTx/>
                  <a:buNone/>
                  <a:defRPr/>
                </a:pPr>
                <a:r>
                  <a:rPr kumimoji="0" lang="en-US" altLang="zh-CN" sz="1050" b="0" u="none" strike="noStrike" kern="1200" cap="none" spc="0" normalizeH="0" baseline="0" noProof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远离所有建筑物</a:t>
                </a:r>
                <a:r>
                  <a:rPr kumimoji="0" lang="zh-CN" altLang="en-US" sz="1050" b="0" u="none" strike="noStrike" kern="1200" cap="none" spc="0" normalizeH="0" baseline="0" noProof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，</a:t>
                </a:r>
                <a:r>
                  <a:rPr kumimoji="0" lang="en-US" altLang="zh-CN" sz="1050" b="0" u="none" strike="noStrike" kern="1200" cap="none" spc="0" normalizeH="0" baseline="0" noProof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余震蹲在开阔地。</a:t>
                </a:r>
                <a:endParaRPr kumimoji="0" lang="en-US" altLang="zh-CN" sz="1050" b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1" name="矩形 40"/>
              <p:cNvSpPr/>
              <p:nvPr/>
            </p:nvSpPr>
            <p:spPr>
              <a:xfrm>
                <a:off x="4199" y="3254"/>
                <a:ext cx="1593" cy="5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6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一、地震</a:t>
                </a:r>
                <a:endParaRPr kumimoji="0" lang="zh-CN" altLang="en-US" sz="1600" b="1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grpSp>
            <p:nvGrpSpPr>
              <p:cNvPr id="64" name="组合 63"/>
              <p:cNvGrpSpPr/>
              <p:nvPr/>
            </p:nvGrpSpPr>
            <p:grpSpPr>
              <a:xfrm>
                <a:off x="2969" y="3583"/>
                <a:ext cx="389" cy="567"/>
                <a:chOff x="2528974" y="2863357"/>
                <a:chExt cx="246811" cy="359779"/>
              </a:xfrm>
              <a:solidFill>
                <a:sysClr val="window" lastClr="FFFFFF"/>
              </a:solidFill>
            </p:grpSpPr>
            <p:sp>
              <p:nvSpPr>
                <p:cNvPr id="65" name="AutoShape 113"/>
                <p:cNvSpPr/>
                <p:nvPr/>
              </p:nvSpPr>
              <p:spPr bwMode="auto">
                <a:xfrm>
                  <a:off x="2528974" y="2863357"/>
                  <a:ext cx="246811" cy="359779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15386" y="14175"/>
                      </a:moveTo>
                      <a:lnTo>
                        <a:pt x="6223" y="14175"/>
                      </a:lnTo>
                      <a:cubicBezTo>
                        <a:pt x="5734" y="13446"/>
                        <a:pt x="5147" y="12716"/>
                        <a:pt x="4568" y="12003"/>
                      </a:cubicBezTo>
                      <a:cubicBezTo>
                        <a:pt x="3287" y="10427"/>
                        <a:pt x="1963" y="8797"/>
                        <a:pt x="1963" y="7425"/>
                      </a:cubicBezTo>
                      <a:cubicBezTo>
                        <a:pt x="1963" y="4075"/>
                        <a:pt x="5927" y="1350"/>
                        <a:pt x="10800" y="1350"/>
                      </a:cubicBezTo>
                      <a:cubicBezTo>
                        <a:pt x="15672" y="1350"/>
                        <a:pt x="19636" y="4075"/>
                        <a:pt x="19636" y="7425"/>
                      </a:cubicBezTo>
                      <a:cubicBezTo>
                        <a:pt x="19636" y="8787"/>
                        <a:pt x="18312" y="10425"/>
                        <a:pt x="17029" y="12011"/>
                      </a:cubicBezTo>
                      <a:cubicBezTo>
                        <a:pt x="16455" y="12723"/>
                        <a:pt x="15873" y="13449"/>
                        <a:pt x="15386" y="14175"/>
                      </a:cubicBezTo>
                      <a:moveTo>
                        <a:pt x="10800" y="20249"/>
                      </a:moveTo>
                      <a:cubicBezTo>
                        <a:pt x="9805" y="20249"/>
                        <a:pt x="9347" y="20171"/>
                        <a:pt x="8839" y="19406"/>
                      </a:cubicBezTo>
                      <a:lnTo>
                        <a:pt x="13000" y="19048"/>
                      </a:lnTo>
                      <a:cubicBezTo>
                        <a:pt x="12398" y="20164"/>
                        <a:pt x="11959" y="20249"/>
                        <a:pt x="10800" y="20249"/>
                      </a:cubicBezTo>
                      <a:moveTo>
                        <a:pt x="7595" y="16813"/>
                      </a:moveTo>
                      <a:cubicBezTo>
                        <a:pt x="7417" y="16407"/>
                        <a:pt x="7215" y="15978"/>
                        <a:pt x="6991" y="15525"/>
                      </a:cubicBezTo>
                      <a:lnTo>
                        <a:pt x="14616" y="15525"/>
                      </a:lnTo>
                      <a:cubicBezTo>
                        <a:pt x="14496" y="15767"/>
                        <a:pt x="14375" y="16010"/>
                        <a:pt x="14270" y="16239"/>
                      </a:cubicBezTo>
                      <a:cubicBezTo>
                        <a:pt x="14270" y="16239"/>
                        <a:pt x="7595" y="16813"/>
                        <a:pt x="7595" y="16813"/>
                      </a:cubicBezTo>
                      <a:close/>
                      <a:moveTo>
                        <a:pt x="13345" y="18343"/>
                      </a:moveTo>
                      <a:lnTo>
                        <a:pt x="8476" y="18762"/>
                      </a:lnTo>
                      <a:cubicBezTo>
                        <a:pt x="8303" y="18416"/>
                        <a:pt x="8116" y="18011"/>
                        <a:pt x="7890" y="17483"/>
                      </a:cubicBezTo>
                      <a:cubicBezTo>
                        <a:pt x="7887" y="17477"/>
                        <a:pt x="7883" y="17469"/>
                        <a:pt x="7881" y="17462"/>
                      </a:cubicBezTo>
                      <a:lnTo>
                        <a:pt x="13957" y="16941"/>
                      </a:lnTo>
                      <a:cubicBezTo>
                        <a:pt x="13871" y="17140"/>
                        <a:pt x="13778" y="17350"/>
                        <a:pt x="13698" y="17537"/>
                      </a:cubicBezTo>
                      <a:cubicBezTo>
                        <a:pt x="13569" y="17841"/>
                        <a:pt x="13453" y="18104"/>
                        <a:pt x="13345" y="18343"/>
                      </a:cubicBezTo>
                      <a:moveTo>
                        <a:pt x="10800" y="0"/>
                      </a:moveTo>
                      <a:cubicBezTo>
                        <a:pt x="4835" y="0"/>
                        <a:pt x="0" y="3324"/>
                        <a:pt x="0" y="7425"/>
                      </a:cubicBezTo>
                      <a:cubicBezTo>
                        <a:pt x="0" y="10146"/>
                        <a:pt x="3621" y="13029"/>
                        <a:pt x="4939" y="15562"/>
                      </a:cubicBezTo>
                      <a:cubicBezTo>
                        <a:pt x="6906" y="19339"/>
                        <a:pt x="6688" y="21599"/>
                        <a:pt x="10800" y="21599"/>
                      </a:cubicBezTo>
                      <a:cubicBezTo>
                        <a:pt x="14972" y="21599"/>
                        <a:pt x="14692" y="19349"/>
                        <a:pt x="16660" y="15577"/>
                      </a:cubicBezTo>
                      <a:cubicBezTo>
                        <a:pt x="17983" y="13039"/>
                        <a:pt x="21600" y="10124"/>
                        <a:pt x="21600" y="7425"/>
                      </a:cubicBezTo>
                      <a:cubicBezTo>
                        <a:pt x="21600" y="3324"/>
                        <a:pt x="16764" y="0"/>
                        <a:pt x="10800" y="0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</p:spPr>
              <p:txBody>
                <a:bodyPr lIns="19050" tIns="19050" rIns="19050" bIns="19050" anchor="ctr"/>
                <a:lstStyle/>
                <a:p>
                  <a:pPr marL="0" marR="0" lvl="0" indent="0" algn="ctr" defTabSz="228600" rtl="0" eaLnBrk="1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66" name="AutoShape 114"/>
                <p:cNvSpPr/>
                <p:nvPr/>
              </p:nvSpPr>
              <p:spPr bwMode="auto">
                <a:xfrm>
                  <a:off x="2584843" y="2919841"/>
                  <a:ext cx="73061" cy="73061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19938" y="0"/>
                      </a:moveTo>
                      <a:cubicBezTo>
                        <a:pt x="8943" y="0"/>
                        <a:pt x="0" y="8942"/>
                        <a:pt x="0" y="19938"/>
                      </a:cubicBezTo>
                      <a:cubicBezTo>
                        <a:pt x="0" y="20855"/>
                        <a:pt x="743" y="21600"/>
                        <a:pt x="1661" y="21600"/>
                      </a:cubicBezTo>
                      <a:cubicBezTo>
                        <a:pt x="2579" y="21600"/>
                        <a:pt x="3323" y="20855"/>
                        <a:pt x="3323" y="19938"/>
                      </a:cubicBezTo>
                      <a:cubicBezTo>
                        <a:pt x="3323" y="10777"/>
                        <a:pt x="10777" y="3323"/>
                        <a:pt x="19938" y="3323"/>
                      </a:cubicBezTo>
                      <a:cubicBezTo>
                        <a:pt x="20856" y="3323"/>
                        <a:pt x="21600" y="2578"/>
                        <a:pt x="21600" y="1661"/>
                      </a:cubicBezTo>
                      <a:cubicBezTo>
                        <a:pt x="21600" y="744"/>
                        <a:pt x="20856" y="0"/>
                        <a:pt x="19938" y="0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</p:spPr>
              <p:txBody>
                <a:bodyPr lIns="19050" tIns="19050" rIns="19050" bIns="19050" anchor="ctr"/>
                <a:lstStyle/>
                <a:p>
                  <a:pPr marL="0" marR="0" lvl="0" indent="0" algn="ctr" defTabSz="228600" rtl="0" eaLnBrk="1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cxnSp>
            <p:nvCxnSpPr>
              <p:cNvPr id="10" name="直接箭头连接符 9"/>
              <p:cNvCxnSpPr/>
              <p:nvPr/>
            </p:nvCxnSpPr>
            <p:spPr>
              <a:xfrm>
                <a:off x="4199" y="3863"/>
                <a:ext cx="1779" cy="0"/>
              </a:xfrm>
              <a:prstGeom prst="straightConnector1">
                <a:avLst/>
              </a:prstGeom>
              <a:ln w="19050">
                <a:solidFill>
                  <a:srgbClr val="D78D8F"/>
                </a:solidFill>
                <a:tailEnd type="triangle"/>
              </a:ln>
            </p:spPr>
            <p:style>
              <a:lnRef idx="1">
                <a:srgbClr val="E4A7A9"/>
              </a:lnRef>
              <a:fillRef idx="0">
                <a:srgbClr val="E4A7A9"/>
              </a:fillRef>
              <a:effectRef idx="0">
                <a:srgbClr val="E4A7A9"/>
              </a:effectRef>
              <a:fontRef idx="minor">
                <a:sysClr val="windowText" lastClr="000000"/>
              </a:fontRef>
            </p:style>
          </p:cxnSp>
        </p:grpSp>
        <p:grpSp>
          <p:nvGrpSpPr>
            <p:cNvPr id="22" name="组合 21"/>
            <p:cNvGrpSpPr/>
            <p:nvPr/>
          </p:nvGrpSpPr>
          <p:grpSpPr>
            <a:xfrm>
              <a:off x="9986" y="2569"/>
              <a:ext cx="6492" cy="2321"/>
              <a:chOff x="2128" y="2831"/>
              <a:chExt cx="6492" cy="2321"/>
            </a:xfrm>
          </p:grpSpPr>
          <p:grpSp>
            <p:nvGrpSpPr>
              <p:cNvPr id="23" name="组合 22"/>
              <p:cNvGrpSpPr/>
              <p:nvPr/>
            </p:nvGrpSpPr>
            <p:grpSpPr>
              <a:xfrm>
                <a:off x="2128" y="2831"/>
                <a:ext cx="2071" cy="2071"/>
                <a:chOff x="287338" y="1614196"/>
                <a:chExt cx="1588115" cy="1588115"/>
              </a:xfrm>
            </p:grpSpPr>
            <p:sp>
              <p:nvSpPr>
                <p:cNvPr id="24" name="菱形 23"/>
                <p:cNvSpPr/>
                <p:nvPr/>
              </p:nvSpPr>
              <p:spPr>
                <a:xfrm>
                  <a:off x="287338" y="1614196"/>
                  <a:ext cx="1588115" cy="1588115"/>
                </a:xfrm>
                <a:prstGeom prst="diamond">
                  <a:avLst/>
                </a:prstGeom>
                <a:noFill/>
                <a:ln w="38100">
                  <a:solidFill>
                    <a:srgbClr val="ED7D31"/>
                  </a:solidFill>
                </a:ln>
              </p:spPr>
              <p:style>
                <a:lnRef idx="2">
                  <a:srgbClr val="E4A7A9">
                    <a:shade val="50000"/>
                  </a:srgbClr>
                </a:lnRef>
                <a:fillRef idx="1">
                  <a:srgbClr val="E4A7A9"/>
                </a:fillRef>
                <a:effectRef idx="0">
                  <a:srgbClr val="E4A7A9"/>
                </a:effectRef>
                <a:fontRef idx="minor">
                  <a:sysClr val="window" lastClr="FFFFFF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25" name="菱形 24"/>
                <p:cNvSpPr/>
                <p:nvPr/>
              </p:nvSpPr>
              <p:spPr>
                <a:xfrm>
                  <a:off x="437104" y="1763962"/>
                  <a:ext cx="1288581" cy="1288581"/>
                </a:xfrm>
                <a:prstGeom prst="diamond">
                  <a:avLst/>
                </a:prstGeom>
                <a:solidFill>
                  <a:srgbClr val="ED7D31"/>
                </a:solidFill>
                <a:ln w="38100">
                  <a:noFill/>
                </a:ln>
              </p:spPr>
              <p:style>
                <a:lnRef idx="2">
                  <a:srgbClr val="E4A7A9">
                    <a:shade val="50000"/>
                  </a:srgbClr>
                </a:lnRef>
                <a:fillRef idx="1">
                  <a:srgbClr val="E4A7A9"/>
                </a:fillRef>
                <a:effectRef idx="0">
                  <a:srgbClr val="E4A7A9"/>
                </a:effectRef>
                <a:fontRef idx="minor">
                  <a:sysClr val="window" lastClr="FFFFFF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9" name="矩形 28"/>
              <p:cNvSpPr/>
              <p:nvPr/>
            </p:nvSpPr>
            <p:spPr>
              <a:xfrm>
                <a:off x="4181" y="3863"/>
                <a:ext cx="4439" cy="12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6858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E7E6E6">
                      <a:lumMod val="10000"/>
                    </a:srgbClr>
                  </a:buClr>
                  <a:buSzTx/>
                  <a:buFontTx/>
                  <a:buNone/>
                  <a:defRPr/>
                </a:pPr>
                <a:r>
                  <a:rPr kumimoji="0" sz="1050" b="0" u="none" strike="noStrike" kern="1200" cap="none" spc="0" normalizeH="0" baseline="0" noProof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火灾起</a:t>
                </a:r>
                <a:r>
                  <a:rPr kumimoji="0" lang="zh-CN" sz="1050" b="0" u="none" strike="noStrike" kern="1200" cap="none" spc="0" normalizeH="0" baseline="0" noProof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，</a:t>
                </a:r>
                <a:r>
                  <a:rPr kumimoji="0" sz="1050" b="0" u="none" strike="noStrike" kern="1200" cap="none" spc="0" normalizeH="0" baseline="0" noProof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怕烟熏</a:t>
                </a:r>
                <a:r>
                  <a:rPr kumimoji="0" lang="zh-CN" sz="1050" b="0" u="none" strike="noStrike" kern="1200" cap="none" spc="0" normalizeH="0" baseline="0" noProof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，</a:t>
                </a:r>
                <a:r>
                  <a:rPr kumimoji="0" sz="1050" b="0" u="none" strike="noStrike" kern="1200" cap="none" spc="0" normalizeH="0" baseline="0" noProof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鼻口捂住湿毛巾,</a:t>
                </a:r>
                <a:endParaRPr kumimoji="0" sz="1050" b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E7E6E6">
                      <a:lumMod val="10000"/>
                    </a:srgbClr>
                  </a:buClr>
                  <a:buSzTx/>
                  <a:buFontTx/>
                  <a:buNone/>
                  <a:defRPr/>
                </a:pPr>
                <a:r>
                  <a:rPr kumimoji="0" sz="1050" b="0" u="none" strike="noStrike" kern="1200" cap="none" spc="0" normalizeH="0" baseline="0" noProof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身上起火地上滚</a:t>
                </a:r>
                <a:r>
                  <a:rPr kumimoji="0" lang="zh-CN" sz="1050" b="0" u="none" strike="noStrike" kern="1200" cap="none" spc="0" normalizeH="0" baseline="0" noProof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，</a:t>
                </a:r>
                <a:r>
                  <a:rPr kumimoji="0" sz="1050" b="0" u="none" strike="noStrike" kern="1200" cap="none" spc="0" normalizeH="0" baseline="0" noProof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不乘电梯往下奔,</a:t>
                </a:r>
                <a:endParaRPr kumimoji="0" sz="1050" b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E7E6E6">
                      <a:lumMod val="10000"/>
                    </a:srgbClr>
                  </a:buClr>
                  <a:buSzTx/>
                  <a:buFontTx/>
                  <a:buNone/>
                  <a:defRPr/>
                </a:pPr>
                <a:r>
                  <a:rPr kumimoji="0" sz="1050" b="0" u="none" strike="noStrike" kern="1200" cap="none" spc="0" normalizeH="0" baseline="0" noProof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阳台滑下捆绳索</a:t>
                </a:r>
                <a:r>
                  <a:rPr kumimoji="0" lang="zh-CN" sz="1050" b="0" u="none" strike="noStrike" kern="1200" cap="none" spc="0" normalizeH="0" baseline="0" noProof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，</a:t>
                </a:r>
                <a:r>
                  <a:rPr kumimoji="0" sz="1050" b="0" u="none" strike="noStrike" kern="1200" cap="none" spc="0" normalizeH="0" baseline="0" noProof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盲目跳楼会伤身。</a:t>
                </a:r>
                <a:endParaRPr kumimoji="0" sz="1050" b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0" name="矩形 29"/>
              <p:cNvSpPr/>
              <p:nvPr/>
            </p:nvSpPr>
            <p:spPr>
              <a:xfrm>
                <a:off x="4199" y="3254"/>
                <a:ext cx="1593" cy="5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6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二、火灾</a:t>
                </a:r>
                <a:endParaRPr kumimoji="0" lang="zh-CN" altLang="en-US" sz="1600" b="1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grpSp>
            <p:nvGrpSpPr>
              <p:cNvPr id="31" name="组合 30"/>
              <p:cNvGrpSpPr/>
              <p:nvPr/>
            </p:nvGrpSpPr>
            <p:grpSpPr>
              <a:xfrm>
                <a:off x="2969" y="3583"/>
                <a:ext cx="389" cy="567"/>
                <a:chOff x="2528974" y="2863357"/>
                <a:chExt cx="246811" cy="359779"/>
              </a:xfrm>
              <a:solidFill>
                <a:sysClr val="window" lastClr="FFFFFF"/>
              </a:solidFill>
            </p:grpSpPr>
            <p:sp>
              <p:nvSpPr>
                <p:cNvPr id="32" name="AutoShape 113"/>
                <p:cNvSpPr/>
                <p:nvPr/>
              </p:nvSpPr>
              <p:spPr bwMode="auto">
                <a:xfrm>
                  <a:off x="2528974" y="2863357"/>
                  <a:ext cx="246811" cy="359779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15386" y="14175"/>
                      </a:moveTo>
                      <a:lnTo>
                        <a:pt x="6223" y="14175"/>
                      </a:lnTo>
                      <a:cubicBezTo>
                        <a:pt x="5734" y="13446"/>
                        <a:pt x="5147" y="12716"/>
                        <a:pt x="4568" y="12003"/>
                      </a:cubicBezTo>
                      <a:cubicBezTo>
                        <a:pt x="3287" y="10427"/>
                        <a:pt x="1963" y="8797"/>
                        <a:pt x="1963" y="7425"/>
                      </a:cubicBezTo>
                      <a:cubicBezTo>
                        <a:pt x="1963" y="4075"/>
                        <a:pt x="5927" y="1350"/>
                        <a:pt x="10800" y="1350"/>
                      </a:cubicBezTo>
                      <a:cubicBezTo>
                        <a:pt x="15672" y="1350"/>
                        <a:pt x="19636" y="4075"/>
                        <a:pt x="19636" y="7425"/>
                      </a:cubicBezTo>
                      <a:cubicBezTo>
                        <a:pt x="19636" y="8787"/>
                        <a:pt x="18312" y="10425"/>
                        <a:pt x="17029" y="12011"/>
                      </a:cubicBezTo>
                      <a:cubicBezTo>
                        <a:pt x="16455" y="12723"/>
                        <a:pt x="15873" y="13449"/>
                        <a:pt x="15386" y="14175"/>
                      </a:cubicBezTo>
                      <a:moveTo>
                        <a:pt x="10800" y="20249"/>
                      </a:moveTo>
                      <a:cubicBezTo>
                        <a:pt x="9805" y="20249"/>
                        <a:pt x="9347" y="20171"/>
                        <a:pt x="8839" y="19406"/>
                      </a:cubicBezTo>
                      <a:lnTo>
                        <a:pt x="13000" y="19048"/>
                      </a:lnTo>
                      <a:cubicBezTo>
                        <a:pt x="12398" y="20164"/>
                        <a:pt x="11959" y="20249"/>
                        <a:pt x="10800" y="20249"/>
                      </a:cubicBezTo>
                      <a:moveTo>
                        <a:pt x="7595" y="16813"/>
                      </a:moveTo>
                      <a:cubicBezTo>
                        <a:pt x="7417" y="16407"/>
                        <a:pt x="7215" y="15978"/>
                        <a:pt x="6991" y="15525"/>
                      </a:cubicBezTo>
                      <a:lnTo>
                        <a:pt x="14616" y="15525"/>
                      </a:lnTo>
                      <a:cubicBezTo>
                        <a:pt x="14496" y="15767"/>
                        <a:pt x="14375" y="16010"/>
                        <a:pt x="14270" y="16239"/>
                      </a:cubicBezTo>
                      <a:cubicBezTo>
                        <a:pt x="14270" y="16239"/>
                        <a:pt x="7595" y="16813"/>
                        <a:pt x="7595" y="16813"/>
                      </a:cubicBezTo>
                      <a:close/>
                      <a:moveTo>
                        <a:pt x="13345" y="18343"/>
                      </a:moveTo>
                      <a:lnTo>
                        <a:pt x="8476" y="18762"/>
                      </a:lnTo>
                      <a:cubicBezTo>
                        <a:pt x="8303" y="18416"/>
                        <a:pt x="8116" y="18011"/>
                        <a:pt x="7890" y="17483"/>
                      </a:cubicBezTo>
                      <a:cubicBezTo>
                        <a:pt x="7887" y="17477"/>
                        <a:pt x="7883" y="17469"/>
                        <a:pt x="7881" y="17462"/>
                      </a:cubicBezTo>
                      <a:lnTo>
                        <a:pt x="13957" y="16941"/>
                      </a:lnTo>
                      <a:cubicBezTo>
                        <a:pt x="13871" y="17140"/>
                        <a:pt x="13778" y="17350"/>
                        <a:pt x="13698" y="17537"/>
                      </a:cubicBezTo>
                      <a:cubicBezTo>
                        <a:pt x="13569" y="17841"/>
                        <a:pt x="13453" y="18104"/>
                        <a:pt x="13345" y="18343"/>
                      </a:cubicBezTo>
                      <a:moveTo>
                        <a:pt x="10800" y="0"/>
                      </a:moveTo>
                      <a:cubicBezTo>
                        <a:pt x="4835" y="0"/>
                        <a:pt x="0" y="3324"/>
                        <a:pt x="0" y="7425"/>
                      </a:cubicBezTo>
                      <a:cubicBezTo>
                        <a:pt x="0" y="10146"/>
                        <a:pt x="3621" y="13029"/>
                        <a:pt x="4939" y="15562"/>
                      </a:cubicBezTo>
                      <a:cubicBezTo>
                        <a:pt x="6906" y="19339"/>
                        <a:pt x="6688" y="21599"/>
                        <a:pt x="10800" y="21599"/>
                      </a:cubicBezTo>
                      <a:cubicBezTo>
                        <a:pt x="14972" y="21599"/>
                        <a:pt x="14692" y="19349"/>
                        <a:pt x="16660" y="15577"/>
                      </a:cubicBezTo>
                      <a:cubicBezTo>
                        <a:pt x="17983" y="13039"/>
                        <a:pt x="21600" y="10124"/>
                        <a:pt x="21600" y="7425"/>
                      </a:cubicBezTo>
                      <a:cubicBezTo>
                        <a:pt x="21600" y="3324"/>
                        <a:pt x="16764" y="0"/>
                        <a:pt x="10800" y="0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</p:spPr>
              <p:txBody>
                <a:bodyPr lIns="19050" tIns="19050" rIns="19050" bIns="19050" anchor="ctr"/>
                <a:lstStyle/>
                <a:p>
                  <a:pPr marL="0" marR="0" lvl="0" indent="0" algn="ctr" defTabSz="228600" rtl="0" eaLnBrk="1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33" name="AutoShape 114"/>
                <p:cNvSpPr/>
                <p:nvPr/>
              </p:nvSpPr>
              <p:spPr bwMode="auto">
                <a:xfrm>
                  <a:off x="2584843" y="2919841"/>
                  <a:ext cx="73061" cy="73061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19938" y="0"/>
                      </a:moveTo>
                      <a:cubicBezTo>
                        <a:pt x="8943" y="0"/>
                        <a:pt x="0" y="8942"/>
                        <a:pt x="0" y="19938"/>
                      </a:cubicBezTo>
                      <a:cubicBezTo>
                        <a:pt x="0" y="20855"/>
                        <a:pt x="743" y="21600"/>
                        <a:pt x="1661" y="21600"/>
                      </a:cubicBezTo>
                      <a:cubicBezTo>
                        <a:pt x="2579" y="21600"/>
                        <a:pt x="3323" y="20855"/>
                        <a:pt x="3323" y="19938"/>
                      </a:cubicBezTo>
                      <a:cubicBezTo>
                        <a:pt x="3323" y="10777"/>
                        <a:pt x="10777" y="3323"/>
                        <a:pt x="19938" y="3323"/>
                      </a:cubicBezTo>
                      <a:cubicBezTo>
                        <a:pt x="20856" y="3323"/>
                        <a:pt x="21600" y="2578"/>
                        <a:pt x="21600" y="1661"/>
                      </a:cubicBezTo>
                      <a:cubicBezTo>
                        <a:pt x="21600" y="744"/>
                        <a:pt x="20856" y="0"/>
                        <a:pt x="19938" y="0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</p:spPr>
              <p:txBody>
                <a:bodyPr lIns="19050" tIns="19050" rIns="19050" bIns="19050" anchor="ctr"/>
                <a:lstStyle/>
                <a:p>
                  <a:pPr marL="0" marR="0" lvl="0" indent="0" algn="ctr" defTabSz="228600" rtl="0" eaLnBrk="1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cxnSp>
            <p:nvCxnSpPr>
              <p:cNvPr id="34" name="直接箭头连接符 33"/>
              <p:cNvCxnSpPr/>
              <p:nvPr/>
            </p:nvCxnSpPr>
            <p:spPr>
              <a:xfrm>
                <a:off x="4199" y="3863"/>
                <a:ext cx="1779" cy="0"/>
              </a:xfrm>
              <a:prstGeom prst="straightConnector1">
                <a:avLst/>
              </a:prstGeom>
              <a:ln w="19050">
                <a:solidFill>
                  <a:srgbClr val="D78D8F"/>
                </a:solidFill>
                <a:tailEnd type="triangle"/>
              </a:ln>
            </p:spPr>
            <p:style>
              <a:lnRef idx="1">
                <a:srgbClr val="E4A7A9"/>
              </a:lnRef>
              <a:fillRef idx="0">
                <a:srgbClr val="E4A7A9"/>
              </a:fillRef>
              <a:effectRef idx="0">
                <a:srgbClr val="E4A7A9"/>
              </a:effectRef>
              <a:fontRef idx="minor">
                <a:sysClr val="windowText" lastClr="000000"/>
              </a:fontRef>
            </p:style>
          </p:cxnSp>
        </p:grpSp>
        <p:grpSp>
          <p:nvGrpSpPr>
            <p:cNvPr id="35" name="组合 34"/>
            <p:cNvGrpSpPr/>
            <p:nvPr/>
          </p:nvGrpSpPr>
          <p:grpSpPr>
            <a:xfrm>
              <a:off x="2128" y="6169"/>
              <a:ext cx="6492" cy="2321"/>
              <a:chOff x="2128" y="2831"/>
              <a:chExt cx="6492" cy="2321"/>
            </a:xfrm>
          </p:grpSpPr>
          <p:grpSp>
            <p:nvGrpSpPr>
              <p:cNvPr id="36" name="组合 35"/>
              <p:cNvGrpSpPr/>
              <p:nvPr/>
            </p:nvGrpSpPr>
            <p:grpSpPr>
              <a:xfrm>
                <a:off x="2128" y="2831"/>
                <a:ext cx="2071" cy="2071"/>
                <a:chOff x="287338" y="1614196"/>
                <a:chExt cx="1588115" cy="1588115"/>
              </a:xfrm>
            </p:grpSpPr>
            <p:sp>
              <p:nvSpPr>
                <p:cNvPr id="37" name="菱形 36"/>
                <p:cNvSpPr/>
                <p:nvPr/>
              </p:nvSpPr>
              <p:spPr>
                <a:xfrm>
                  <a:off x="287338" y="1614196"/>
                  <a:ext cx="1588115" cy="1588115"/>
                </a:xfrm>
                <a:prstGeom prst="diamond">
                  <a:avLst/>
                </a:prstGeom>
                <a:noFill/>
                <a:ln w="38100">
                  <a:solidFill>
                    <a:srgbClr val="ED7D31"/>
                  </a:solidFill>
                </a:ln>
              </p:spPr>
              <p:style>
                <a:lnRef idx="2">
                  <a:srgbClr val="E4A7A9">
                    <a:shade val="50000"/>
                  </a:srgbClr>
                </a:lnRef>
                <a:fillRef idx="1">
                  <a:srgbClr val="E4A7A9"/>
                </a:fillRef>
                <a:effectRef idx="0">
                  <a:srgbClr val="E4A7A9"/>
                </a:effectRef>
                <a:fontRef idx="minor">
                  <a:sysClr val="window" lastClr="FFFFFF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38" name="菱形 37"/>
                <p:cNvSpPr/>
                <p:nvPr/>
              </p:nvSpPr>
              <p:spPr>
                <a:xfrm>
                  <a:off x="437104" y="1763962"/>
                  <a:ext cx="1288581" cy="1288581"/>
                </a:xfrm>
                <a:prstGeom prst="diamond">
                  <a:avLst/>
                </a:prstGeom>
                <a:solidFill>
                  <a:srgbClr val="ED7D31"/>
                </a:solidFill>
                <a:ln w="38100">
                  <a:noFill/>
                </a:ln>
              </p:spPr>
              <p:style>
                <a:lnRef idx="2">
                  <a:srgbClr val="E4A7A9">
                    <a:shade val="50000"/>
                  </a:srgbClr>
                </a:lnRef>
                <a:fillRef idx="1">
                  <a:srgbClr val="E4A7A9"/>
                </a:fillRef>
                <a:effectRef idx="0">
                  <a:srgbClr val="E4A7A9"/>
                </a:effectRef>
                <a:fontRef idx="minor">
                  <a:sysClr val="window" lastClr="FFFFFF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39" name="矩形 38"/>
              <p:cNvSpPr/>
              <p:nvPr/>
            </p:nvSpPr>
            <p:spPr>
              <a:xfrm>
                <a:off x="4181" y="3863"/>
                <a:ext cx="4439" cy="12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6858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E7E6E6">
                      <a:lumMod val="10000"/>
                    </a:srgbClr>
                  </a:buClr>
                  <a:buSzTx/>
                  <a:buFontTx/>
                  <a:buNone/>
                  <a:defRPr/>
                </a:pPr>
                <a:r>
                  <a:rPr kumimoji="0" sz="1050" b="0" u="none" strike="noStrike" kern="1200" cap="none" spc="0" normalizeH="0" baseline="0" noProof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洪水猛，高处行</a:t>
                </a:r>
                <a:r>
                  <a:rPr kumimoji="0" lang="zh-CN" sz="1050" b="0" u="none" strike="noStrike" kern="1200" cap="none" spc="0" normalizeH="0" baseline="0" noProof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，</a:t>
                </a:r>
                <a:r>
                  <a:rPr kumimoji="0" sz="1050" b="0" u="none" strike="noStrike" kern="1200" cap="none" spc="0" normalizeH="0" baseline="0" noProof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土房顶上待不成,</a:t>
                </a:r>
                <a:endParaRPr kumimoji="0" sz="1050" b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E7E6E6">
                      <a:lumMod val="10000"/>
                    </a:srgbClr>
                  </a:buClr>
                  <a:buSzTx/>
                  <a:buFontTx/>
                  <a:buNone/>
                  <a:defRPr/>
                </a:pPr>
                <a:r>
                  <a:rPr kumimoji="0" sz="1050" b="0" u="none" strike="noStrike" kern="1200" cap="none" spc="0" normalizeH="0" baseline="0" noProof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睡床桌子扎木筏</a:t>
                </a:r>
                <a:r>
                  <a:rPr kumimoji="0" lang="zh-CN" sz="1050" b="0" u="none" strike="noStrike" kern="1200" cap="none" spc="0" normalizeH="0" baseline="0" noProof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，</a:t>
                </a:r>
                <a:r>
                  <a:rPr kumimoji="0" sz="1050" b="0" u="none" strike="noStrike" kern="1200" cap="none" spc="0" normalizeH="0" baseline="0" noProof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大树能拴救命绳，</a:t>
                </a:r>
                <a:endParaRPr kumimoji="0" sz="1050" b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E7E6E6">
                      <a:lumMod val="10000"/>
                    </a:srgbClr>
                  </a:buClr>
                  <a:buSzTx/>
                  <a:buFontTx/>
                  <a:buNone/>
                  <a:defRPr/>
                </a:pPr>
                <a:r>
                  <a:rPr kumimoji="0" sz="1050" b="0" u="none" strike="noStrike" kern="1200" cap="none" spc="0" normalizeH="0" baseline="0" noProof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准备食物手电筒</a:t>
                </a:r>
                <a:r>
                  <a:rPr kumimoji="0" lang="zh-CN" sz="1050" b="0" u="none" strike="noStrike" kern="1200" cap="none" spc="0" normalizeH="0" baseline="0" noProof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，</a:t>
                </a:r>
                <a:r>
                  <a:rPr kumimoji="0" sz="1050" b="0" u="none" strike="noStrike" kern="1200" cap="none" spc="0" normalizeH="0" baseline="0" noProof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穿暖衣服度险情。</a:t>
                </a:r>
                <a:endParaRPr kumimoji="0" sz="1050" b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2" name="矩形 41"/>
              <p:cNvSpPr/>
              <p:nvPr/>
            </p:nvSpPr>
            <p:spPr>
              <a:xfrm>
                <a:off x="4199" y="3254"/>
                <a:ext cx="1593" cy="5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6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三、洪水</a:t>
                </a:r>
                <a:endParaRPr kumimoji="0" lang="zh-CN" altLang="en-US" sz="1600" b="1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grpSp>
            <p:nvGrpSpPr>
              <p:cNvPr id="43" name="组合 42"/>
              <p:cNvGrpSpPr/>
              <p:nvPr/>
            </p:nvGrpSpPr>
            <p:grpSpPr>
              <a:xfrm>
                <a:off x="2969" y="3583"/>
                <a:ext cx="389" cy="567"/>
                <a:chOff x="2528974" y="2863357"/>
                <a:chExt cx="246811" cy="359779"/>
              </a:xfrm>
              <a:solidFill>
                <a:sysClr val="window" lastClr="FFFFFF"/>
              </a:solidFill>
            </p:grpSpPr>
            <p:sp>
              <p:nvSpPr>
                <p:cNvPr id="44" name="AutoShape 113"/>
                <p:cNvSpPr/>
                <p:nvPr/>
              </p:nvSpPr>
              <p:spPr bwMode="auto">
                <a:xfrm>
                  <a:off x="2528974" y="2863357"/>
                  <a:ext cx="246811" cy="359779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15386" y="14175"/>
                      </a:moveTo>
                      <a:lnTo>
                        <a:pt x="6223" y="14175"/>
                      </a:lnTo>
                      <a:cubicBezTo>
                        <a:pt x="5734" y="13446"/>
                        <a:pt x="5147" y="12716"/>
                        <a:pt x="4568" y="12003"/>
                      </a:cubicBezTo>
                      <a:cubicBezTo>
                        <a:pt x="3287" y="10427"/>
                        <a:pt x="1963" y="8797"/>
                        <a:pt x="1963" y="7425"/>
                      </a:cubicBezTo>
                      <a:cubicBezTo>
                        <a:pt x="1963" y="4075"/>
                        <a:pt x="5927" y="1350"/>
                        <a:pt x="10800" y="1350"/>
                      </a:cubicBezTo>
                      <a:cubicBezTo>
                        <a:pt x="15672" y="1350"/>
                        <a:pt x="19636" y="4075"/>
                        <a:pt x="19636" y="7425"/>
                      </a:cubicBezTo>
                      <a:cubicBezTo>
                        <a:pt x="19636" y="8787"/>
                        <a:pt x="18312" y="10425"/>
                        <a:pt x="17029" y="12011"/>
                      </a:cubicBezTo>
                      <a:cubicBezTo>
                        <a:pt x="16455" y="12723"/>
                        <a:pt x="15873" y="13449"/>
                        <a:pt x="15386" y="14175"/>
                      </a:cubicBezTo>
                      <a:moveTo>
                        <a:pt x="10800" y="20249"/>
                      </a:moveTo>
                      <a:cubicBezTo>
                        <a:pt x="9805" y="20249"/>
                        <a:pt x="9347" y="20171"/>
                        <a:pt x="8839" y="19406"/>
                      </a:cubicBezTo>
                      <a:lnTo>
                        <a:pt x="13000" y="19048"/>
                      </a:lnTo>
                      <a:cubicBezTo>
                        <a:pt x="12398" y="20164"/>
                        <a:pt x="11959" y="20249"/>
                        <a:pt x="10800" y="20249"/>
                      </a:cubicBezTo>
                      <a:moveTo>
                        <a:pt x="7595" y="16813"/>
                      </a:moveTo>
                      <a:cubicBezTo>
                        <a:pt x="7417" y="16407"/>
                        <a:pt x="7215" y="15978"/>
                        <a:pt x="6991" y="15525"/>
                      </a:cubicBezTo>
                      <a:lnTo>
                        <a:pt x="14616" y="15525"/>
                      </a:lnTo>
                      <a:cubicBezTo>
                        <a:pt x="14496" y="15767"/>
                        <a:pt x="14375" y="16010"/>
                        <a:pt x="14270" y="16239"/>
                      </a:cubicBezTo>
                      <a:cubicBezTo>
                        <a:pt x="14270" y="16239"/>
                        <a:pt x="7595" y="16813"/>
                        <a:pt x="7595" y="16813"/>
                      </a:cubicBezTo>
                      <a:close/>
                      <a:moveTo>
                        <a:pt x="13345" y="18343"/>
                      </a:moveTo>
                      <a:lnTo>
                        <a:pt x="8476" y="18762"/>
                      </a:lnTo>
                      <a:cubicBezTo>
                        <a:pt x="8303" y="18416"/>
                        <a:pt x="8116" y="18011"/>
                        <a:pt x="7890" y="17483"/>
                      </a:cubicBezTo>
                      <a:cubicBezTo>
                        <a:pt x="7887" y="17477"/>
                        <a:pt x="7883" y="17469"/>
                        <a:pt x="7881" y="17462"/>
                      </a:cubicBezTo>
                      <a:lnTo>
                        <a:pt x="13957" y="16941"/>
                      </a:lnTo>
                      <a:cubicBezTo>
                        <a:pt x="13871" y="17140"/>
                        <a:pt x="13778" y="17350"/>
                        <a:pt x="13698" y="17537"/>
                      </a:cubicBezTo>
                      <a:cubicBezTo>
                        <a:pt x="13569" y="17841"/>
                        <a:pt x="13453" y="18104"/>
                        <a:pt x="13345" y="18343"/>
                      </a:cubicBezTo>
                      <a:moveTo>
                        <a:pt x="10800" y="0"/>
                      </a:moveTo>
                      <a:cubicBezTo>
                        <a:pt x="4835" y="0"/>
                        <a:pt x="0" y="3324"/>
                        <a:pt x="0" y="7425"/>
                      </a:cubicBezTo>
                      <a:cubicBezTo>
                        <a:pt x="0" y="10146"/>
                        <a:pt x="3621" y="13029"/>
                        <a:pt x="4939" y="15562"/>
                      </a:cubicBezTo>
                      <a:cubicBezTo>
                        <a:pt x="6906" y="19339"/>
                        <a:pt x="6688" y="21599"/>
                        <a:pt x="10800" y="21599"/>
                      </a:cubicBezTo>
                      <a:cubicBezTo>
                        <a:pt x="14972" y="21599"/>
                        <a:pt x="14692" y="19349"/>
                        <a:pt x="16660" y="15577"/>
                      </a:cubicBezTo>
                      <a:cubicBezTo>
                        <a:pt x="17983" y="13039"/>
                        <a:pt x="21600" y="10124"/>
                        <a:pt x="21600" y="7425"/>
                      </a:cubicBezTo>
                      <a:cubicBezTo>
                        <a:pt x="21600" y="3324"/>
                        <a:pt x="16764" y="0"/>
                        <a:pt x="10800" y="0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</p:spPr>
              <p:txBody>
                <a:bodyPr lIns="19050" tIns="19050" rIns="19050" bIns="19050" anchor="ctr"/>
                <a:lstStyle/>
                <a:p>
                  <a:pPr marL="0" marR="0" lvl="0" indent="0" algn="ctr" defTabSz="228600" rtl="0" eaLnBrk="1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45" name="AutoShape 114"/>
                <p:cNvSpPr/>
                <p:nvPr/>
              </p:nvSpPr>
              <p:spPr bwMode="auto">
                <a:xfrm>
                  <a:off x="2584843" y="2919841"/>
                  <a:ext cx="73061" cy="73061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19938" y="0"/>
                      </a:moveTo>
                      <a:cubicBezTo>
                        <a:pt x="8943" y="0"/>
                        <a:pt x="0" y="8942"/>
                        <a:pt x="0" y="19938"/>
                      </a:cubicBezTo>
                      <a:cubicBezTo>
                        <a:pt x="0" y="20855"/>
                        <a:pt x="743" y="21600"/>
                        <a:pt x="1661" y="21600"/>
                      </a:cubicBezTo>
                      <a:cubicBezTo>
                        <a:pt x="2579" y="21600"/>
                        <a:pt x="3323" y="20855"/>
                        <a:pt x="3323" y="19938"/>
                      </a:cubicBezTo>
                      <a:cubicBezTo>
                        <a:pt x="3323" y="10777"/>
                        <a:pt x="10777" y="3323"/>
                        <a:pt x="19938" y="3323"/>
                      </a:cubicBezTo>
                      <a:cubicBezTo>
                        <a:pt x="20856" y="3323"/>
                        <a:pt x="21600" y="2578"/>
                        <a:pt x="21600" y="1661"/>
                      </a:cubicBezTo>
                      <a:cubicBezTo>
                        <a:pt x="21600" y="744"/>
                        <a:pt x="20856" y="0"/>
                        <a:pt x="19938" y="0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</p:spPr>
              <p:txBody>
                <a:bodyPr lIns="19050" tIns="19050" rIns="19050" bIns="19050" anchor="ctr"/>
                <a:lstStyle/>
                <a:p>
                  <a:pPr marL="0" marR="0" lvl="0" indent="0" algn="ctr" defTabSz="228600" rtl="0" eaLnBrk="1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cxnSp>
            <p:nvCxnSpPr>
              <p:cNvPr id="46" name="直接箭头连接符 45"/>
              <p:cNvCxnSpPr/>
              <p:nvPr/>
            </p:nvCxnSpPr>
            <p:spPr>
              <a:xfrm>
                <a:off x="4199" y="3863"/>
                <a:ext cx="1779" cy="0"/>
              </a:xfrm>
              <a:prstGeom prst="straightConnector1">
                <a:avLst/>
              </a:prstGeom>
              <a:ln w="19050">
                <a:solidFill>
                  <a:srgbClr val="D78D8F"/>
                </a:solidFill>
                <a:tailEnd type="triangle"/>
              </a:ln>
            </p:spPr>
            <p:style>
              <a:lnRef idx="1">
                <a:srgbClr val="E4A7A9"/>
              </a:lnRef>
              <a:fillRef idx="0">
                <a:srgbClr val="E4A7A9"/>
              </a:fillRef>
              <a:effectRef idx="0">
                <a:srgbClr val="E4A7A9"/>
              </a:effectRef>
              <a:fontRef idx="minor">
                <a:sysClr val="windowText" lastClr="000000"/>
              </a:fontRef>
            </p:style>
          </p:cxnSp>
        </p:grpSp>
        <p:grpSp>
          <p:nvGrpSpPr>
            <p:cNvPr id="47" name="组合 46"/>
            <p:cNvGrpSpPr/>
            <p:nvPr/>
          </p:nvGrpSpPr>
          <p:grpSpPr>
            <a:xfrm>
              <a:off x="9986" y="6169"/>
              <a:ext cx="6492" cy="2321"/>
              <a:chOff x="2128" y="2831"/>
              <a:chExt cx="6492" cy="2321"/>
            </a:xfrm>
          </p:grpSpPr>
          <p:grpSp>
            <p:nvGrpSpPr>
              <p:cNvPr id="48" name="组合 47"/>
              <p:cNvGrpSpPr/>
              <p:nvPr/>
            </p:nvGrpSpPr>
            <p:grpSpPr>
              <a:xfrm>
                <a:off x="2128" y="2831"/>
                <a:ext cx="2071" cy="2071"/>
                <a:chOff x="287338" y="1614196"/>
                <a:chExt cx="1588115" cy="1588115"/>
              </a:xfrm>
            </p:grpSpPr>
            <p:sp>
              <p:nvSpPr>
                <p:cNvPr id="49" name="菱形 48"/>
                <p:cNvSpPr/>
                <p:nvPr/>
              </p:nvSpPr>
              <p:spPr>
                <a:xfrm>
                  <a:off x="287338" y="1614196"/>
                  <a:ext cx="1588115" cy="1588115"/>
                </a:xfrm>
                <a:prstGeom prst="diamond">
                  <a:avLst/>
                </a:prstGeom>
                <a:noFill/>
                <a:ln w="38100">
                  <a:solidFill>
                    <a:srgbClr val="ED7D31"/>
                  </a:solidFill>
                </a:ln>
              </p:spPr>
              <p:style>
                <a:lnRef idx="2">
                  <a:srgbClr val="E4A7A9">
                    <a:shade val="50000"/>
                  </a:srgbClr>
                </a:lnRef>
                <a:fillRef idx="1">
                  <a:srgbClr val="E4A7A9"/>
                </a:fillRef>
                <a:effectRef idx="0">
                  <a:srgbClr val="E4A7A9"/>
                </a:effectRef>
                <a:fontRef idx="minor">
                  <a:sysClr val="window" lastClr="FFFFFF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50" name="菱形 49"/>
                <p:cNvSpPr/>
                <p:nvPr/>
              </p:nvSpPr>
              <p:spPr>
                <a:xfrm>
                  <a:off x="437104" y="1763962"/>
                  <a:ext cx="1288581" cy="1288581"/>
                </a:xfrm>
                <a:prstGeom prst="diamond">
                  <a:avLst/>
                </a:prstGeom>
                <a:solidFill>
                  <a:srgbClr val="ED7D31"/>
                </a:solidFill>
                <a:ln w="38100">
                  <a:noFill/>
                </a:ln>
              </p:spPr>
              <p:style>
                <a:lnRef idx="2">
                  <a:srgbClr val="E4A7A9">
                    <a:shade val="50000"/>
                  </a:srgbClr>
                </a:lnRef>
                <a:fillRef idx="1">
                  <a:srgbClr val="E4A7A9"/>
                </a:fillRef>
                <a:effectRef idx="0">
                  <a:srgbClr val="E4A7A9"/>
                </a:effectRef>
                <a:fontRef idx="minor">
                  <a:sysClr val="window" lastClr="FFFFFF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51" name="矩形 50"/>
              <p:cNvSpPr/>
              <p:nvPr/>
            </p:nvSpPr>
            <p:spPr>
              <a:xfrm>
                <a:off x="4181" y="3863"/>
                <a:ext cx="4439" cy="12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6858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E7E6E6">
                      <a:lumMod val="10000"/>
                    </a:srgbClr>
                  </a:buClr>
                  <a:buSzTx/>
                  <a:buFontTx/>
                  <a:buNone/>
                  <a:defRPr/>
                </a:pPr>
                <a:r>
                  <a:rPr kumimoji="0" sz="1050" b="0" u="none" strike="noStrike" kern="1200" cap="none" spc="0" normalizeH="0" baseline="0" noProof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台风来，听预报</a:t>
                </a:r>
                <a:r>
                  <a:rPr kumimoji="0" lang="zh-CN" sz="1050" b="0" u="none" strike="noStrike" kern="1200" cap="none" spc="0" normalizeH="0" baseline="0" noProof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，</a:t>
                </a:r>
                <a:r>
                  <a:rPr kumimoji="0" sz="1050" b="0" u="none" strike="noStrike" kern="1200" cap="none" spc="0" normalizeH="0" baseline="0" noProof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加固堤坝通水道，</a:t>
                </a:r>
                <a:endParaRPr kumimoji="0" sz="1050" b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E7E6E6">
                      <a:lumMod val="10000"/>
                    </a:srgbClr>
                  </a:buClr>
                  <a:buSzTx/>
                  <a:buFontTx/>
                  <a:buNone/>
                  <a:defRPr/>
                </a:pPr>
                <a:r>
                  <a:rPr kumimoji="0" sz="1050" b="0" u="none" strike="noStrike" kern="1200" cap="none" spc="0" normalizeH="0" baseline="0" noProof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煤气电路检修好，临时建筑整牢靠，</a:t>
                </a:r>
                <a:endParaRPr kumimoji="0" sz="1050" b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E7E6E6">
                      <a:lumMod val="10000"/>
                    </a:srgbClr>
                  </a:buClr>
                  <a:buSzTx/>
                  <a:buFontTx/>
                  <a:buNone/>
                  <a:defRPr/>
                </a:pPr>
                <a:r>
                  <a:rPr kumimoji="0" sz="1050" b="0" u="none" strike="noStrike" kern="1200" cap="none" spc="0" normalizeH="0" baseline="0" noProof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船进港口深抛锚，减少出行看信号。</a:t>
                </a:r>
                <a:endParaRPr kumimoji="0" sz="1050" b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2" name="矩形 51"/>
              <p:cNvSpPr/>
              <p:nvPr/>
            </p:nvSpPr>
            <p:spPr>
              <a:xfrm>
                <a:off x="4199" y="3254"/>
                <a:ext cx="1593" cy="5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6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四、台风</a:t>
                </a:r>
                <a:endParaRPr kumimoji="0" lang="zh-CN" altLang="en-US" sz="1600" b="1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grpSp>
            <p:nvGrpSpPr>
              <p:cNvPr id="53" name="组合 52"/>
              <p:cNvGrpSpPr/>
              <p:nvPr/>
            </p:nvGrpSpPr>
            <p:grpSpPr>
              <a:xfrm>
                <a:off x="2969" y="3583"/>
                <a:ext cx="389" cy="567"/>
                <a:chOff x="2528974" y="2863357"/>
                <a:chExt cx="246811" cy="359779"/>
              </a:xfrm>
              <a:solidFill>
                <a:sysClr val="window" lastClr="FFFFFF"/>
              </a:solidFill>
            </p:grpSpPr>
            <p:sp>
              <p:nvSpPr>
                <p:cNvPr id="54" name="AutoShape 113"/>
                <p:cNvSpPr/>
                <p:nvPr/>
              </p:nvSpPr>
              <p:spPr bwMode="auto">
                <a:xfrm>
                  <a:off x="2528974" y="2863357"/>
                  <a:ext cx="246811" cy="359779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15386" y="14175"/>
                      </a:moveTo>
                      <a:lnTo>
                        <a:pt x="6223" y="14175"/>
                      </a:lnTo>
                      <a:cubicBezTo>
                        <a:pt x="5734" y="13446"/>
                        <a:pt x="5147" y="12716"/>
                        <a:pt x="4568" y="12003"/>
                      </a:cubicBezTo>
                      <a:cubicBezTo>
                        <a:pt x="3287" y="10427"/>
                        <a:pt x="1963" y="8797"/>
                        <a:pt x="1963" y="7425"/>
                      </a:cubicBezTo>
                      <a:cubicBezTo>
                        <a:pt x="1963" y="4075"/>
                        <a:pt x="5927" y="1350"/>
                        <a:pt x="10800" y="1350"/>
                      </a:cubicBezTo>
                      <a:cubicBezTo>
                        <a:pt x="15672" y="1350"/>
                        <a:pt x="19636" y="4075"/>
                        <a:pt x="19636" y="7425"/>
                      </a:cubicBezTo>
                      <a:cubicBezTo>
                        <a:pt x="19636" y="8787"/>
                        <a:pt x="18312" y="10425"/>
                        <a:pt x="17029" y="12011"/>
                      </a:cubicBezTo>
                      <a:cubicBezTo>
                        <a:pt x="16455" y="12723"/>
                        <a:pt x="15873" y="13449"/>
                        <a:pt x="15386" y="14175"/>
                      </a:cubicBezTo>
                      <a:moveTo>
                        <a:pt x="10800" y="20249"/>
                      </a:moveTo>
                      <a:cubicBezTo>
                        <a:pt x="9805" y="20249"/>
                        <a:pt x="9347" y="20171"/>
                        <a:pt x="8839" y="19406"/>
                      </a:cubicBezTo>
                      <a:lnTo>
                        <a:pt x="13000" y="19048"/>
                      </a:lnTo>
                      <a:cubicBezTo>
                        <a:pt x="12398" y="20164"/>
                        <a:pt x="11959" y="20249"/>
                        <a:pt x="10800" y="20249"/>
                      </a:cubicBezTo>
                      <a:moveTo>
                        <a:pt x="7595" y="16813"/>
                      </a:moveTo>
                      <a:cubicBezTo>
                        <a:pt x="7417" y="16407"/>
                        <a:pt x="7215" y="15978"/>
                        <a:pt x="6991" y="15525"/>
                      </a:cubicBezTo>
                      <a:lnTo>
                        <a:pt x="14616" y="15525"/>
                      </a:lnTo>
                      <a:cubicBezTo>
                        <a:pt x="14496" y="15767"/>
                        <a:pt x="14375" y="16010"/>
                        <a:pt x="14270" y="16239"/>
                      </a:cubicBezTo>
                      <a:cubicBezTo>
                        <a:pt x="14270" y="16239"/>
                        <a:pt x="7595" y="16813"/>
                        <a:pt x="7595" y="16813"/>
                      </a:cubicBezTo>
                      <a:close/>
                      <a:moveTo>
                        <a:pt x="13345" y="18343"/>
                      </a:moveTo>
                      <a:lnTo>
                        <a:pt x="8476" y="18762"/>
                      </a:lnTo>
                      <a:cubicBezTo>
                        <a:pt x="8303" y="18416"/>
                        <a:pt x="8116" y="18011"/>
                        <a:pt x="7890" y="17483"/>
                      </a:cubicBezTo>
                      <a:cubicBezTo>
                        <a:pt x="7887" y="17477"/>
                        <a:pt x="7883" y="17469"/>
                        <a:pt x="7881" y="17462"/>
                      </a:cubicBezTo>
                      <a:lnTo>
                        <a:pt x="13957" y="16941"/>
                      </a:lnTo>
                      <a:cubicBezTo>
                        <a:pt x="13871" y="17140"/>
                        <a:pt x="13778" y="17350"/>
                        <a:pt x="13698" y="17537"/>
                      </a:cubicBezTo>
                      <a:cubicBezTo>
                        <a:pt x="13569" y="17841"/>
                        <a:pt x="13453" y="18104"/>
                        <a:pt x="13345" y="18343"/>
                      </a:cubicBezTo>
                      <a:moveTo>
                        <a:pt x="10800" y="0"/>
                      </a:moveTo>
                      <a:cubicBezTo>
                        <a:pt x="4835" y="0"/>
                        <a:pt x="0" y="3324"/>
                        <a:pt x="0" y="7425"/>
                      </a:cubicBezTo>
                      <a:cubicBezTo>
                        <a:pt x="0" y="10146"/>
                        <a:pt x="3621" y="13029"/>
                        <a:pt x="4939" y="15562"/>
                      </a:cubicBezTo>
                      <a:cubicBezTo>
                        <a:pt x="6906" y="19339"/>
                        <a:pt x="6688" y="21599"/>
                        <a:pt x="10800" y="21599"/>
                      </a:cubicBezTo>
                      <a:cubicBezTo>
                        <a:pt x="14972" y="21599"/>
                        <a:pt x="14692" y="19349"/>
                        <a:pt x="16660" y="15577"/>
                      </a:cubicBezTo>
                      <a:cubicBezTo>
                        <a:pt x="17983" y="13039"/>
                        <a:pt x="21600" y="10124"/>
                        <a:pt x="21600" y="7425"/>
                      </a:cubicBezTo>
                      <a:cubicBezTo>
                        <a:pt x="21600" y="3324"/>
                        <a:pt x="16764" y="0"/>
                        <a:pt x="10800" y="0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</p:spPr>
              <p:txBody>
                <a:bodyPr lIns="19050" tIns="19050" rIns="19050" bIns="19050" anchor="ctr"/>
                <a:lstStyle/>
                <a:p>
                  <a:pPr marL="0" marR="0" lvl="0" indent="0" algn="ctr" defTabSz="228600" rtl="0" eaLnBrk="1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55" name="AutoShape 114"/>
                <p:cNvSpPr/>
                <p:nvPr/>
              </p:nvSpPr>
              <p:spPr bwMode="auto">
                <a:xfrm>
                  <a:off x="2584843" y="2919841"/>
                  <a:ext cx="73061" cy="73061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19938" y="0"/>
                      </a:moveTo>
                      <a:cubicBezTo>
                        <a:pt x="8943" y="0"/>
                        <a:pt x="0" y="8942"/>
                        <a:pt x="0" y="19938"/>
                      </a:cubicBezTo>
                      <a:cubicBezTo>
                        <a:pt x="0" y="20855"/>
                        <a:pt x="743" y="21600"/>
                        <a:pt x="1661" y="21600"/>
                      </a:cubicBezTo>
                      <a:cubicBezTo>
                        <a:pt x="2579" y="21600"/>
                        <a:pt x="3323" y="20855"/>
                        <a:pt x="3323" y="19938"/>
                      </a:cubicBezTo>
                      <a:cubicBezTo>
                        <a:pt x="3323" y="10777"/>
                        <a:pt x="10777" y="3323"/>
                        <a:pt x="19938" y="3323"/>
                      </a:cubicBezTo>
                      <a:cubicBezTo>
                        <a:pt x="20856" y="3323"/>
                        <a:pt x="21600" y="2578"/>
                        <a:pt x="21600" y="1661"/>
                      </a:cubicBezTo>
                      <a:cubicBezTo>
                        <a:pt x="21600" y="744"/>
                        <a:pt x="20856" y="0"/>
                        <a:pt x="19938" y="0"/>
                      </a:cubicBezTo>
                    </a:path>
                  </a:pathLst>
                </a:custGeom>
                <a:grpFill/>
                <a:ln>
                  <a:noFill/>
                </a:ln>
                <a:effectLst/>
              </p:spPr>
              <p:txBody>
                <a:bodyPr lIns="19050" tIns="19050" rIns="19050" bIns="19050" anchor="ctr"/>
                <a:lstStyle/>
                <a:p>
                  <a:pPr marL="0" marR="0" lvl="0" indent="0" algn="ctr" defTabSz="228600" rtl="0" eaLnBrk="1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cxnSp>
            <p:nvCxnSpPr>
              <p:cNvPr id="56" name="直接箭头连接符 55"/>
              <p:cNvCxnSpPr/>
              <p:nvPr/>
            </p:nvCxnSpPr>
            <p:spPr>
              <a:xfrm>
                <a:off x="4199" y="3863"/>
                <a:ext cx="1779" cy="0"/>
              </a:xfrm>
              <a:prstGeom prst="straightConnector1">
                <a:avLst/>
              </a:prstGeom>
              <a:ln w="19050">
                <a:solidFill>
                  <a:srgbClr val="D78D8F"/>
                </a:solidFill>
                <a:tailEnd type="triangle"/>
              </a:ln>
            </p:spPr>
            <p:style>
              <a:lnRef idx="1">
                <a:srgbClr val="E4A7A9"/>
              </a:lnRef>
              <a:fillRef idx="0">
                <a:srgbClr val="E4A7A9"/>
              </a:fillRef>
              <a:effectRef idx="0">
                <a:srgbClr val="E4A7A9"/>
              </a:effectRef>
              <a:fontRef idx="minor">
                <a:sysClr val="windowText" lastClr="000000"/>
              </a:fontRef>
            </p:style>
          </p:cxnSp>
        </p:grpSp>
      </p:grpSp>
      <p:sp>
        <p:nvSpPr>
          <p:cNvPr id="59" name="TextBox 58"/>
          <p:cNvSpPr txBox="1"/>
          <p:nvPr/>
        </p:nvSpPr>
        <p:spPr>
          <a:xfrm>
            <a:off x="530225" y="6326169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下载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http://www.1ppt.com/xiazai/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i"/>
  <p:tag name="KSO_WM_UNIT_INDEX" val="1_1"/>
  <p:tag name="KSO_WM_UNIT_ID" val="diagram20200127_4*q_i*1_1"/>
  <p:tag name="KSO_WM_TEMPLATE_CATEGORY" val="diagram"/>
  <p:tag name="KSO_WM_TEMPLATE_INDEX" val="20200127"/>
  <p:tag name="KSO_WM_UNIT_LAYERLEVEL" val="1_1"/>
  <p:tag name="KSO_WM_TAG_VERSION" val="1.0"/>
  <p:tag name="KSO_WM_BEAUTIFY_FLAG" val="#wm#"/>
  <p:tag name="KSO_WM_UNIT_FILL_FORE_SCHEMECOLOR_INDEX" val="14"/>
  <p:tag name="KSO_WM_UNIT_FILL_TYPE" val="1"/>
  <p:tag name="KSO_WM_UNIT_TEXT_FILL_FORE_SCHEMECOLOR_INDEX" val="2"/>
  <p:tag name="KSO_WM_UNIT_TEXT_FILL_TYPE" val="1"/>
  <p:tag name="KSO_WM_UNIT_USESOURCEFORMAT_APPLY" val="1"/>
  <p:tag name="KSO_WM_UNIT_DIAGRAM_SCHEMECOLOR_ID" val="5"/>
</p:tagLst>
</file>

<file path=ppt/tags/tag10.xml><?xml version="1.0" encoding="utf-8"?>
<p:tagLst xmlns:p="http://schemas.openxmlformats.org/presentationml/2006/main">
  <p:tag name="KSO_WM_UNIT_VALUE" val="100*111"/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x"/>
  <p:tag name="KSO_WM_UNIT_INDEX" val="1_4_1"/>
  <p:tag name="KSO_WM_UNIT_ID" val="diagram20200127_4*q_h_x*1_4_1"/>
  <p:tag name="KSO_WM_TEMPLATE_CATEGORY" val="diagram"/>
  <p:tag name="KSO_WM_TEMPLATE_INDEX" val="20200127"/>
  <p:tag name="KSO_WM_UNIT_LAYERLEVEL" val="1_1_1"/>
  <p:tag name="KSO_WM_TAG_VERSION" val="1.0"/>
  <p:tag name="KSO_WM_BEAUTIFY_FLAG" val="#wm#"/>
  <p:tag name="KSO_WM_UNIT_FILL_FORE_SCHEMECOLOR_INDEX" val="14"/>
  <p:tag name="KSO_WM_UNIT_FILL_TYPE" val="1"/>
  <p:tag name="KSO_WM_UNIT_TEXT_FILL_FORE_SCHEMECOLOR_INDEX" val="13"/>
  <p:tag name="KSO_WM_UNIT_TEXT_FILL_TYPE" val="1"/>
  <p:tag name="KSO_WM_UNIT_USESOURCEFORMAT_APPLY" val="1"/>
  <p:tag name="KSO_WM_UNIT_DIAGRAM_SCHEMECOLOR_ID" val="5"/>
</p:tagLst>
</file>

<file path=ppt/tags/tag11.xml><?xml version="1.0" encoding="utf-8"?>
<p:tagLst xmlns:p="http://schemas.openxmlformats.org/presentationml/2006/main">
  <p:tag name="KSO_WM_UNIT_VALUE" val="105*111"/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x"/>
  <p:tag name="KSO_WM_UNIT_INDEX" val="1_5_1"/>
  <p:tag name="KSO_WM_UNIT_ID" val="diagram20200127_4*q_h_x*1_5_1"/>
  <p:tag name="KSO_WM_TEMPLATE_CATEGORY" val="diagram"/>
  <p:tag name="KSO_WM_TEMPLATE_INDEX" val="20200127"/>
  <p:tag name="KSO_WM_UNIT_LAYERLEVEL" val="1_1_1"/>
  <p:tag name="KSO_WM_TAG_VERSION" val="1.0"/>
  <p:tag name="KSO_WM_BEAUTIFY_FLAG" val="#wm#"/>
  <p:tag name="KSO_WM_UNIT_FILL_FORE_SCHEMECOLOR_INDEX" val="14"/>
  <p:tag name="KSO_WM_UNIT_FILL_TYPE" val="1"/>
  <p:tag name="KSO_WM_UNIT_TEXT_FILL_FORE_SCHEMECOLOR_INDEX" val="13"/>
  <p:tag name="KSO_WM_UNIT_TEXT_FILL_TYPE" val="1"/>
  <p:tag name="KSO_WM_UNIT_USESOURCEFORMAT_APPLY" val="1"/>
  <p:tag name="KSO_WM_UNIT_DIAGRAM_SCHEMECOLOR_ID" val="5"/>
</p:tagLst>
</file>

<file path=ppt/tags/tag12.xml><?xml version="1.0" encoding="utf-8"?>
<p:tagLst xmlns:p="http://schemas.openxmlformats.org/presentationml/2006/main">
  <p:tag name="commondata" val="eyJoZGlkIjoiYTQ3YTc2YjBlNWRhYjQ0NTA0MDBkN2E0YWM4YTZjZGMifQ==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i"/>
  <p:tag name="KSO_WM_UNIT_INDEX" val="1_2_1"/>
  <p:tag name="KSO_WM_UNIT_ID" val="diagram20200127_4*q_h_i*1_2_1"/>
  <p:tag name="KSO_WM_TEMPLATE_CATEGORY" val="diagram"/>
  <p:tag name="KSO_WM_TEMPLATE_INDEX" val="20200127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LINE_FORE_SCHEMECOLOR_INDEX" val="14"/>
  <p:tag name="KSO_WM_UNIT_LINE_FILL_TYPE" val="2"/>
  <p:tag name="KSO_WM_UNIT_TEXT_FILL_FORE_SCHEMECOLOR_INDEX" val="13"/>
  <p:tag name="KSO_WM_UNIT_TEXT_FILL_TYPE" val="1"/>
  <p:tag name="KSO_WM_UNIT_USESOURCEFORMAT_APPLY" val="1"/>
  <p:tag name="KSO_WM_UNIT_DIAGRAM_SCHEMECOLOR_ID" val="5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i"/>
  <p:tag name="KSO_WM_UNIT_INDEX" val="1_3_1"/>
  <p:tag name="KSO_WM_UNIT_ID" val="diagram20200127_4*q_h_i*1_3_1"/>
  <p:tag name="KSO_WM_TEMPLATE_CATEGORY" val="diagram"/>
  <p:tag name="KSO_WM_TEMPLATE_INDEX" val="20200127"/>
  <p:tag name="KSO_WM_UNIT_LAYERLEVEL" val="1_1_1"/>
  <p:tag name="KSO_WM_TAG_VERSION" val="1.0"/>
  <p:tag name="KSO_WM_BEAUTIFY_FLAG" val="#wm#"/>
  <p:tag name="KSO_WM_UNIT_FILL_FORE_SCHEMECOLOR_INDEX" val="7"/>
  <p:tag name="KSO_WM_UNIT_FILL_TYPE" val="1"/>
  <p:tag name="KSO_WM_UNIT_LINE_FORE_SCHEMECOLOR_INDEX" val="14"/>
  <p:tag name="KSO_WM_UNIT_LINE_FILL_TYPE" val="2"/>
  <p:tag name="KSO_WM_UNIT_TEXT_FILL_FORE_SCHEMECOLOR_INDEX" val="13"/>
  <p:tag name="KSO_WM_UNIT_TEXT_FILL_TYPE" val="1"/>
  <p:tag name="KSO_WM_UNIT_USESOURCEFORMAT_APPLY" val="1"/>
  <p:tag name="KSO_WM_UNIT_DIAGRAM_SCHEMECOLOR_ID" val="5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i"/>
  <p:tag name="KSO_WM_UNIT_INDEX" val="1_4_1"/>
  <p:tag name="KSO_WM_UNIT_ID" val="diagram20200127_4*q_h_i*1_4_1"/>
  <p:tag name="KSO_WM_TEMPLATE_CATEGORY" val="diagram"/>
  <p:tag name="KSO_WM_TEMPLATE_INDEX" val="20200127"/>
  <p:tag name="KSO_WM_UNIT_LAYERLEVEL" val="1_1_1"/>
  <p:tag name="KSO_WM_TAG_VERSION" val="1.0"/>
  <p:tag name="KSO_WM_BEAUTIFY_FLAG" val="#wm#"/>
  <p:tag name="KSO_WM_UNIT_FILL_FORE_SCHEMECOLOR_INDEX" val="8"/>
  <p:tag name="KSO_WM_UNIT_FILL_TYPE" val="1"/>
  <p:tag name="KSO_WM_UNIT_LINE_FORE_SCHEMECOLOR_INDEX" val="14"/>
  <p:tag name="KSO_WM_UNIT_LINE_FILL_TYPE" val="2"/>
  <p:tag name="KSO_WM_UNIT_TEXT_FILL_FORE_SCHEMECOLOR_INDEX" val="13"/>
  <p:tag name="KSO_WM_UNIT_TEXT_FILL_TYPE" val="1"/>
  <p:tag name="KSO_WM_UNIT_USESOURCEFORMAT_APPLY" val="1"/>
  <p:tag name="KSO_WM_UNIT_DIAGRAM_SCHEMECOLOR_ID" val="5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i"/>
  <p:tag name="KSO_WM_UNIT_INDEX" val="1_5_1"/>
  <p:tag name="KSO_WM_UNIT_ID" val="diagram20200127_4*q_h_i*1_5_1"/>
  <p:tag name="KSO_WM_TEMPLATE_CATEGORY" val="diagram"/>
  <p:tag name="KSO_WM_TEMPLATE_INDEX" val="20200127"/>
  <p:tag name="KSO_WM_UNIT_LAYERLEVEL" val="1_1_1"/>
  <p:tag name="KSO_WM_TAG_VERSION" val="1.0"/>
  <p:tag name="KSO_WM_BEAUTIFY_FLAG" val="#wm#"/>
  <p:tag name="KSO_WM_UNIT_FILL_FORE_SCHEMECOLOR_INDEX" val="9"/>
  <p:tag name="KSO_WM_UNIT_FILL_TYPE" val="1"/>
  <p:tag name="KSO_WM_UNIT_LINE_FORE_SCHEMECOLOR_INDEX" val="14"/>
  <p:tag name="KSO_WM_UNIT_LINE_FILL_TYPE" val="2"/>
  <p:tag name="KSO_WM_UNIT_TEXT_FILL_FORE_SCHEMECOLOR_INDEX" val="13"/>
  <p:tag name="KSO_WM_UNIT_TEXT_FILL_TYPE" val="1"/>
  <p:tag name="KSO_WM_UNIT_USESOURCEFORMAT_APPLY" val="1"/>
  <p:tag name="KSO_WM_UNIT_DIAGRAM_SCHEMECOLOR_ID" val="5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i"/>
  <p:tag name="KSO_WM_UNIT_INDEX" val="1_1_1"/>
  <p:tag name="KSO_WM_UNIT_ID" val="diagram20200127_4*q_h_i*1_1_1"/>
  <p:tag name="KSO_WM_TEMPLATE_CATEGORY" val="diagram"/>
  <p:tag name="KSO_WM_TEMPLATE_INDEX" val="20200127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LINE_FORE_SCHEMECOLOR_INDEX" val="14"/>
  <p:tag name="KSO_WM_UNIT_LINE_FILL_TYPE" val="2"/>
  <p:tag name="KSO_WM_UNIT_TEXT_FILL_FORE_SCHEMECOLOR_INDEX" val="13"/>
  <p:tag name="KSO_WM_UNIT_TEXT_FILL_TYPE" val="1"/>
  <p:tag name="KSO_WM_UNIT_USESOURCEFORMAT_APPLY" val="1"/>
  <p:tag name="KSO_WM_UNIT_DIAGRAM_SCHEMECOLOR_ID" val="5"/>
</p:tagLst>
</file>

<file path=ppt/tags/tag7.xml><?xml version="1.0" encoding="utf-8"?>
<p:tagLst xmlns:p="http://schemas.openxmlformats.org/presentationml/2006/main">
  <p:tag name="KSO_WM_UNIT_VALUE" val="97*111"/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x"/>
  <p:tag name="KSO_WM_UNIT_INDEX" val="1_2_1"/>
  <p:tag name="KSO_WM_UNIT_ID" val="diagram20200127_4*q_h_x*1_2_1"/>
  <p:tag name="KSO_WM_TEMPLATE_CATEGORY" val="diagram"/>
  <p:tag name="KSO_WM_TEMPLATE_INDEX" val="20200127"/>
  <p:tag name="KSO_WM_UNIT_LAYERLEVEL" val="1_1_1"/>
  <p:tag name="KSO_WM_TAG_VERSION" val="1.0"/>
  <p:tag name="KSO_WM_BEAUTIFY_FLAG" val="#wm#"/>
  <p:tag name="KSO_WM_UNIT_FILL_FORE_SCHEMECOLOR_INDEX" val="14"/>
  <p:tag name="KSO_WM_UNIT_FILL_TYPE" val="1"/>
  <p:tag name="KSO_WM_UNIT_TEXT_FILL_FORE_SCHEMECOLOR_INDEX" val="13"/>
  <p:tag name="KSO_WM_UNIT_TEXT_FILL_TYPE" val="1"/>
  <p:tag name="KSO_WM_UNIT_USESOURCEFORMAT_APPLY" val="1"/>
  <p:tag name="KSO_WM_UNIT_DIAGRAM_SCHEMECOLOR_ID" val="5"/>
</p:tagLst>
</file>

<file path=ppt/tags/tag8.xml><?xml version="1.0" encoding="utf-8"?>
<p:tagLst xmlns:p="http://schemas.openxmlformats.org/presentationml/2006/main">
  <p:tag name="KSO_WM_UNIT_VALUE" val="94*86"/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x"/>
  <p:tag name="KSO_WM_UNIT_INDEX" val="1_3_1"/>
  <p:tag name="KSO_WM_UNIT_ID" val="diagram20200127_4*q_h_x*1_3_1"/>
  <p:tag name="KSO_WM_TEMPLATE_CATEGORY" val="diagram"/>
  <p:tag name="KSO_WM_TEMPLATE_INDEX" val="20200127"/>
  <p:tag name="KSO_WM_UNIT_LAYERLEVEL" val="1_1_1"/>
  <p:tag name="KSO_WM_TAG_VERSION" val="1.0"/>
  <p:tag name="KSO_WM_BEAUTIFY_FLAG" val="#wm#"/>
  <p:tag name="KSO_WM_UNIT_FILL_FORE_SCHEMECOLOR_INDEX" val="14"/>
  <p:tag name="KSO_WM_UNIT_FILL_TYPE" val="1"/>
  <p:tag name="KSO_WM_UNIT_TEXT_FILL_FORE_SCHEMECOLOR_INDEX" val="13"/>
  <p:tag name="KSO_WM_UNIT_TEXT_FILL_TYPE" val="1"/>
  <p:tag name="KSO_WM_UNIT_USESOURCEFORMAT_APPLY" val="1"/>
  <p:tag name="KSO_WM_UNIT_DIAGRAM_SCHEMECOLOR_ID" val="5"/>
</p:tagLst>
</file>

<file path=ppt/tags/tag9.xml><?xml version="1.0" encoding="utf-8"?>
<p:tagLst xmlns:p="http://schemas.openxmlformats.org/presentationml/2006/main">
  <p:tag name="KSO_WM_UNIT_VALUE" val="101*110"/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x"/>
  <p:tag name="KSO_WM_UNIT_INDEX" val="1_1_1"/>
  <p:tag name="KSO_WM_UNIT_ID" val="diagram20200127_4*q_h_x*1_1_1"/>
  <p:tag name="KSO_WM_TEMPLATE_CATEGORY" val="diagram"/>
  <p:tag name="KSO_WM_TEMPLATE_INDEX" val="20200127"/>
  <p:tag name="KSO_WM_UNIT_LAYERLEVEL" val="1_1_1"/>
  <p:tag name="KSO_WM_TAG_VERSION" val="1.0"/>
  <p:tag name="KSO_WM_BEAUTIFY_FLAG" val="#wm#"/>
  <p:tag name="KSO_WM_UNIT_FILL_FORE_SCHEMECOLOR_INDEX" val="14"/>
  <p:tag name="KSO_WM_UNIT_FILL_TYPE" val="1"/>
  <p:tag name="KSO_WM_UNIT_TEXT_FILL_FORE_SCHEMECOLOR_INDEX" val="13"/>
  <p:tag name="KSO_WM_UNIT_TEXT_FILL_TYPE" val="1"/>
  <p:tag name="KSO_WM_UNIT_USESOURCEFORMAT_APPLY" val="1"/>
  <p:tag name="KSO_WM_UNIT_DIAGRAM_SCHEMECOLOR_ID" val="5"/>
</p:tagLst>
</file>

<file path=ppt/theme/theme1.xml><?xml version="1.0" encoding="utf-8"?>
<a:theme xmlns:a="http://schemas.openxmlformats.org/drawingml/2006/main" name="www.pptying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i23xcyd4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i23xcyd4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2966</Words>
  <Application>WPS 演示</Application>
  <PresentationFormat>宽屏</PresentationFormat>
  <Paragraphs>301</Paragraphs>
  <Slides>21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21</vt:i4>
      </vt:variant>
    </vt:vector>
  </HeadingPairs>
  <TitlesOfParts>
    <vt:vector size="35" baseType="lpstr">
      <vt:lpstr>Arial</vt:lpstr>
      <vt:lpstr>宋体</vt:lpstr>
      <vt:lpstr>Wingdings</vt:lpstr>
      <vt:lpstr>Garamond</vt:lpstr>
      <vt:lpstr>微软雅黑</vt:lpstr>
      <vt:lpstr>Arial Unicode MS</vt:lpstr>
      <vt:lpstr>Calibri</vt:lpstr>
      <vt:lpstr>Meiryo</vt:lpstr>
      <vt:lpstr>Yu Gothic UI</vt:lpstr>
      <vt:lpstr>Arial Narrow</vt:lpstr>
      <vt:lpstr>Calibri Light</vt:lpstr>
      <vt:lpstr>www.pptying.com</vt:lpstr>
      <vt:lpstr>自定义设计方案</vt:lpstr>
      <vt:lpstr>1_第一PPT，www.1ppt.com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creator>优品PPT</dc:creator>
  <dc:subject>https://www.ypppt.com/</dc:subject>
  <cp:lastModifiedBy>Years later</cp:lastModifiedBy>
  <cp:revision>25</cp:revision>
  <dcterms:created xsi:type="dcterms:W3CDTF">2022-04-06T08:15:00Z</dcterms:created>
  <dcterms:modified xsi:type="dcterms:W3CDTF">2024-04-01T19:09:54Z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2F161682A2F348069D46BE483DFAAC5B_13</vt:lpwstr>
  </property>
  <property fmtid="{D5CDD505-2E9C-101B-9397-08002B2CF9AE}" pid="3" name="KSOProductBuildVer">
    <vt:lpwstr>2052-12.1.0.16417</vt:lpwstr>
  </property>
</Properties>
</file>