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3"/>
    <p:sldId id="310" r:id="rId4"/>
    <p:sldId id="311"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264" r:id="rId52"/>
    <p:sldId id="361" r:id="rId53"/>
  </p:sldIdLst>
  <p:sldSz cx="12195175" cy="6858000"/>
  <p:notesSz cx="6858000" cy="9144000"/>
  <p:custDataLst>
    <p:tags r:id="rId58"/>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tags" Target="tags/tag1.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notesMaster" Target="notesMasters/notesMaster1.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fld id="{975239F1-3BC3-47AC-8D86-363A2E28D738}" type="datetime1">
              <a:rPr lang="en-US" altLang="zh-CN"/>
            </a:fld>
            <a:endParaRPr lang="en-US" altLang="zh-CN"/>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endParaRPr lang="zh-CN" altLang="en-US"/>
          </a:p>
          <a:p>
            <a:pPr>
              <a:buFontTx/>
              <a:buNone/>
            </a:pPr>
            <a:r>
              <a:rPr lang="zh-CN" altLang="en-US"/>
              <a:t>第二级</a:t>
            </a:r>
            <a:endParaRPr lang="zh-CN" altLang="en-US"/>
          </a:p>
          <a:p>
            <a:pPr>
              <a:buFontTx/>
              <a:buNone/>
            </a:pPr>
            <a:r>
              <a:rPr lang="zh-CN" altLang="en-US"/>
              <a:t>第三级</a:t>
            </a:r>
            <a:endParaRPr lang="zh-CN" altLang="en-US"/>
          </a:p>
          <a:p>
            <a:pPr>
              <a:buFontTx/>
              <a:buNone/>
            </a:pPr>
            <a:r>
              <a:rPr lang="zh-CN" altLang="en-US"/>
              <a:t>第四级</a:t>
            </a:r>
            <a:endParaRPr lang="zh-CN" altLang="en-US"/>
          </a:p>
          <a:p>
            <a:pPr>
              <a:buFontTx/>
              <a:buNone/>
            </a:pPr>
            <a:r>
              <a:rPr lang="zh-CN" altLang="en-US"/>
              <a:t>第五级</a:t>
            </a:r>
            <a:endParaRPr lang="en-US" altLang="zh-CN"/>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fld id="{67D3E998-E25C-4BF2-B865-1D181596189E}"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7175"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71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C2AC48E-60F4-41BA-B095-6E12D013058C}"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285CF64-5D0D-49A2-995F-4335A10741B4}"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8037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6F4B60D-AD01-4316-9560-2F84D262BE19}" type="slidenum">
              <a:rPr lang="zh-CN" altLang="en-US"/>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8CFF25F-B3DE-4038-88AD-6B5DD11D1A5A}" type="slidenum">
              <a:rPr lang="zh-CN" altLang="en-US"/>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877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877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37C4CF3-CFF2-4546-8B43-E8D040EA5540}"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17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1B06BCD-EFF5-4C51-BC52-70452D8D2C07}"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877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3788"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3788" y="2505075"/>
            <a:ext cx="51847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2D255D05-DDF8-445A-B381-726C6BFBFC49}"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6CB4D4B7-952E-4F68-9E8D-DE5135E9AA3D}"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AA1C3BED-487A-424A-95D2-438737C33A2E}"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37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B84F148D-0989-4707-B779-E83B3CBE732C}"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37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713E02B0-C24F-4B64-93A7-30339255F166}"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B0DF5A4-FE31-495F-9B66-C63C2476A47B}"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027" name="文本占位符 2"/>
          <p:cNvSpPr>
            <a:spLocks noGrp="1" noChangeArrowheads="1"/>
          </p:cNvSpPr>
          <p:nvPr>
            <p:ph type="body" idx="1"/>
          </p:nvPr>
        </p:nvSpPr>
        <p:spPr bwMode="auto">
          <a:xfrm>
            <a:off x="609600" y="1600200"/>
            <a:ext cx="10975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fld id="{713E02B0-C24F-4B64-93A7-30339255F166}"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167188" y="6356350"/>
            <a:ext cx="3862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740775"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0B1C2BBF-3467-4ED1-9FFB-290932825181}"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4.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24.pn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9.jpeg"/><Relationship Id="rId2" Type="http://schemas.openxmlformats.org/officeDocument/2006/relationships/image" Target="../media/image24.png"/><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jpeg"/><Relationship Id="rId2" Type="http://schemas.openxmlformats.org/officeDocument/2006/relationships/image" Target="../media/image24.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1.jpeg"/><Relationship Id="rId2" Type="http://schemas.openxmlformats.org/officeDocument/2006/relationships/image" Target="../media/image24.png"/><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2.jpeg"/><Relationship Id="rId2" Type="http://schemas.openxmlformats.org/officeDocument/2006/relationships/image" Target="../media/image24.pn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8.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8.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8.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8.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7.jpeg"/><Relationship Id="rId2" Type="http://schemas.openxmlformats.org/officeDocument/2006/relationships/image" Target="../media/image44.png"/><Relationship Id="rId1"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8.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5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35"/>
          <p:cNvSpPr>
            <a:spLocks noChangeArrowheads="1"/>
          </p:cNvSpPr>
          <p:nvPr/>
        </p:nvSpPr>
        <p:spPr bwMode="auto">
          <a:xfrm>
            <a:off x="6026150" y="4241800"/>
            <a:ext cx="60229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7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企业文化揭秘</a:t>
            </a:r>
            <a:endParaRPr lang="zh-CN" altLang="en-US"/>
          </a:p>
        </p:txBody>
      </p:sp>
      <p:sp>
        <p:nvSpPr>
          <p:cNvPr id="3076" name="矩形 10"/>
          <p:cNvSpPr>
            <a:spLocks noChangeArrowheads="1"/>
          </p:cNvSpPr>
          <p:nvPr/>
        </p:nvSpPr>
        <p:spPr bwMode="auto">
          <a:xfrm>
            <a:off x="6026150" y="3860800"/>
            <a:ext cx="3959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i="1">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企业高管培训之</a:t>
            </a:r>
            <a:r>
              <a:rPr lang="en-US" altLang="zh-CN" sz="1600" i="1">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p>
        </p:txBody>
      </p:sp>
      <p:sp>
        <p:nvSpPr>
          <p:cNvPr id="3077" name="矩形 2"/>
          <p:cNvSpPr>
            <a:spLocks noChangeArrowheads="1"/>
          </p:cNvSpPr>
          <p:nvPr/>
        </p:nvSpPr>
        <p:spPr bwMode="auto">
          <a:xfrm>
            <a:off x="6026150" y="4241800"/>
            <a:ext cx="60229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7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企业文化揭秘</a:t>
            </a:r>
            <a:endParaRPr lang="zh-CN" altLang="en-US"/>
          </a:p>
        </p:txBody>
      </p:sp>
      <p:sp>
        <p:nvSpPr>
          <p:cNvPr id="3078" name="TextBox 6"/>
          <p:cNvSpPr>
            <a:spLocks noChangeArrowheads="1"/>
          </p:cNvSpPr>
          <p:nvPr/>
        </p:nvSpPr>
        <p:spPr bwMode="auto">
          <a:xfrm>
            <a:off x="6026150" y="5610225"/>
            <a:ext cx="4241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F79646"/>
                </a:solidFill>
                <a:latin typeface="微软雅黑" panose="020B0503020204020204" pitchFamily="34" charset="-122"/>
                <a:ea typeface="微软雅黑" panose="020B0503020204020204" pitchFamily="34" charset="-122"/>
                <a:sym typeface="Tahoma" panose="020B0604030504040204" pitchFamily="34" charset="0"/>
              </a:rPr>
              <a:t>点击此处，写上您公司的名称</a:t>
            </a:r>
            <a:endParaRPr lang="en-US" altLang="zh-CN"/>
          </a:p>
        </p:txBody>
      </p:sp>
      <p:grpSp>
        <p:nvGrpSpPr>
          <p:cNvPr id="3079" name="Group 7"/>
          <p:cNvGrpSpPr/>
          <p:nvPr/>
        </p:nvGrpSpPr>
        <p:grpSpPr bwMode="auto">
          <a:xfrm>
            <a:off x="11355388" y="4157663"/>
            <a:ext cx="511175" cy="355600"/>
            <a:chOff x="0" y="0"/>
            <a:chExt cx="511552" cy="355744"/>
          </a:xfrm>
        </p:grpSpPr>
        <p:sp>
          <p:nvSpPr>
            <p:cNvPr id="3080" name="二十四角星 8"/>
            <p:cNvSpPr>
              <a:spLocks noChangeArrowheads="1"/>
            </p:cNvSpPr>
            <p:nvPr/>
          </p:nvSpPr>
          <p:spPr bwMode="auto">
            <a:xfrm>
              <a:off x="806" y="0"/>
              <a:ext cx="355744" cy="355744"/>
            </a:xfrm>
            <a:prstGeom prst="star24">
              <a:avLst>
                <a:gd name="adj" fmla="val 34995"/>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zh-CN" altLang="zh-CN" sz="1600" b="1">
                <a:solidFill>
                  <a:srgbClr val="FFFFFF"/>
                </a:solidFill>
                <a:sym typeface="Lao UI" panose="020B0502040204020203" pitchFamily="34" charset="0"/>
              </a:endParaRPr>
            </a:p>
          </p:txBody>
        </p:sp>
        <p:sp>
          <p:nvSpPr>
            <p:cNvPr id="3081" name="TextBox 9"/>
            <p:cNvSpPr>
              <a:spLocks noChangeArrowheads="1"/>
            </p:cNvSpPr>
            <p:nvPr/>
          </p:nvSpPr>
          <p:spPr bwMode="auto">
            <a:xfrm rot="20430396">
              <a:off x="0" y="15561"/>
              <a:ext cx="5115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a:solidFill>
                    <a:srgbClr val="FFFFFF"/>
                  </a:solidFill>
                  <a:latin typeface="Calibri" panose="020F0502020204030204" pitchFamily="34" charset="0"/>
                  <a:cs typeface="Calibri" panose="020F0502020204030204" pitchFamily="34" charset="0"/>
                  <a:sym typeface="Calibri" panose="020F0502020204030204" pitchFamily="34" charset="0"/>
                </a:rPr>
                <a:t>20</a:t>
              </a:r>
              <a:endParaRPr lang="zh-CN" altLang="en-US"/>
            </a:p>
          </p:txBody>
        </p:sp>
      </p:grpSp>
      <p:sp>
        <p:nvSpPr>
          <p:cNvPr id="3082" name="直接连接符 11"/>
          <p:cNvSpPr>
            <a:spLocks noChangeShapeType="1"/>
          </p:cNvSpPr>
          <p:nvPr/>
        </p:nvSpPr>
        <p:spPr bwMode="auto">
          <a:xfrm>
            <a:off x="6143625" y="5467350"/>
            <a:ext cx="5473700" cy="0"/>
          </a:xfrm>
          <a:prstGeom prst="line">
            <a:avLst/>
          </a:prstGeom>
          <a:noFill/>
          <a:ln w="9525" cap="flat" cmpd="sng">
            <a:solidFill>
              <a:srgbClr val="BFBFB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083" name="TextBox 12"/>
          <p:cNvSpPr>
            <a:spLocks noChangeArrowheads="1"/>
          </p:cNvSpPr>
          <p:nvPr/>
        </p:nvSpPr>
        <p:spPr bwMode="auto">
          <a:xfrm>
            <a:off x="409575" y="368300"/>
            <a:ext cx="988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rgbClr val="EEF961"/>
                </a:solidFill>
                <a:latin typeface="Broadway" panose="02020500000000000000" pitchFamily="18" charset="0"/>
                <a:ea typeface="楷体" panose="02010609060101010101" pitchFamily="49" charset="-122"/>
                <a:sym typeface="经典繁仿黑" pitchFamily="1" charset="-122"/>
              </a:rPr>
              <a:t>LOGO</a:t>
            </a:r>
            <a:endParaRPr lang="zh-CN" altLang="en-US" dirty="0"/>
          </a:p>
        </p:txBody>
      </p:sp>
      <p:sp>
        <p:nvSpPr>
          <p:cNvPr id="3085" name="Text Box 62"/>
          <p:cNvSpPr>
            <a:spLocks noChangeArrowheads="1"/>
          </p:cNvSpPr>
          <p:nvPr/>
        </p:nvSpPr>
        <p:spPr bwMode="auto">
          <a:xfrm>
            <a:off x="10274935" y="6315710"/>
            <a:ext cx="15106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60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作品</a:t>
            </a:r>
            <a:endParaRPr lang="zh-CN" altLang="en-US"/>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6"/>
                                        </p:tgtEl>
                                        <p:attrNameLst>
                                          <p:attrName>ppt_y</p:attrName>
                                        </p:attrNameLst>
                                      </p:cBhvr>
                                      <p:tavLst>
                                        <p:tav tm="0">
                                          <p:val>
                                            <p:strVal val="#ppt_y"/>
                                          </p:val>
                                        </p:tav>
                                        <p:tav tm="100000">
                                          <p:val>
                                            <p:strVal val="#ppt_y"/>
                                          </p:val>
                                        </p:tav>
                                      </p:tavLst>
                                    </p:anim>
                                    <p:anim calcmode="lin" valueType="num">
                                      <p:cBhvr>
                                        <p:cTn id="9" dur="500" fill="hold"/>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3076"/>
                                        </p:tgtEl>
                                      </p:cBhvr>
                                    </p:animEffect>
                                  </p:childTnLst>
                                </p:cTn>
                              </p:par>
                            </p:childTnLst>
                          </p:cTn>
                        </p:par>
                        <p:par>
                          <p:cTn id="12" fill="hold">
                            <p:stCondLst>
                              <p:cond delay="0"/>
                            </p:stCondLst>
                            <p:childTnLst>
                              <p:par>
                                <p:cTn id="13" presetID="23" presetClass="entr" presetSubtype="16" fill="hold" grpId="0" nodeType="after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500" fill="hold"/>
                                        <p:tgtEl>
                                          <p:spTgt spid="3077"/>
                                        </p:tgtEl>
                                        <p:attrNameLst>
                                          <p:attrName>ppt_w</p:attrName>
                                        </p:attrNameLst>
                                      </p:cBhvr>
                                      <p:tavLst>
                                        <p:tav tm="0">
                                          <p:val>
                                            <p:fltVal val="0"/>
                                          </p:val>
                                        </p:tav>
                                        <p:tav tm="100000">
                                          <p:val>
                                            <p:strVal val="#ppt_w"/>
                                          </p:val>
                                        </p:tav>
                                      </p:tavLst>
                                    </p:anim>
                                    <p:anim calcmode="lin" valueType="num">
                                      <p:cBhvr>
                                        <p:cTn id="16" dur="500" fill="hold"/>
                                        <p:tgtEl>
                                          <p:spTgt spid="307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075"/>
                                        </p:tgtEl>
                                        <p:attrNameLst>
                                          <p:attrName>style.visibility</p:attrName>
                                        </p:attrNameLst>
                                      </p:cBhvr>
                                      <p:to>
                                        <p:strVal val="visible"/>
                                      </p:to>
                                    </p:set>
                                  </p:childTnLst>
                                </p:cTn>
                              </p:par>
                            </p:childTnLst>
                          </p:cTn>
                        </p:par>
                        <p:par>
                          <p:cTn id="20" fill="hold">
                            <p:stCondLst>
                              <p:cond delay="500"/>
                            </p:stCondLst>
                            <p:childTnLst>
                              <p:par>
                                <p:cTn id="21" presetID="6" presetClass="emph" presetSubtype="0" fill="hold" grpId="1" nodeType="afterEffect">
                                  <p:stCondLst>
                                    <p:cond delay="0"/>
                                  </p:stCondLst>
                                  <p:childTnLst>
                                    <p:animScale>
                                      <p:cBhvr>
                                        <p:cTn id="22" dur="500" fill="hold"/>
                                        <p:tgtEl>
                                          <p:spTgt spid="3075"/>
                                        </p:tgtEl>
                                      </p:cBhvr>
                                      <p:by x="150000" y="150000"/>
                                    </p:animScale>
                                  </p:childTnLst>
                                </p:cTn>
                              </p:par>
                              <p:par>
                                <p:cTn id="23" presetID="10" presetClass="exit" presetSubtype="0" fill="hold" grpId="2" nodeType="withEffect">
                                  <p:stCondLst>
                                    <p:cond delay="0"/>
                                  </p:stCondLst>
                                  <p:childTnLst>
                                    <p:animEffect>
                                      <p:cBhvr>
                                        <p:cTn id="24" dur="500"/>
                                        <p:tgtEl>
                                          <p:spTgt spid="3075"/>
                                        </p:tgtEl>
                                      </p:cBhvr>
                                    </p:animEffect>
                                    <p:set>
                                      <p:cBhvr>
                                        <p:cTn id="25" dur="1" fill="hold">
                                          <p:stCondLst>
                                            <p:cond delay="499"/>
                                          </p:stCondLst>
                                        </p:cTn>
                                        <p:tgtEl>
                                          <p:spTgt spid="3075"/>
                                        </p:tgtEl>
                                        <p:attrNameLst>
                                          <p:attrName>style.visibility</p:attrName>
                                        </p:attrNameLst>
                                      </p:cBhvr>
                                      <p:to>
                                        <p:strVal val="hidden"/>
                                      </p:to>
                                    </p:set>
                                  </p:childTnLst>
                                </p:cTn>
                              </p:par>
                              <p:par>
                                <p:cTn id="26" presetID="22" presetClass="entr" presetSubtype="8" fill="hold" grpId="0" nodeType="withEffect">
                                  <p:stCondLst>
                                    <p:cond delay="200"/>
                                  </p:stCondLst>
                                  <p:childTnLst>
                                    <p:set>
                                      <p:cBhvr>
                                        <p:cTn id="27" dur="1" fill="hold">
                                          <p:stCondLst>
                                            <p:cond delay="0"/>
                                          </p:stCondLst>
                                        </p:cTn>
                                        <p:tgtEl>
                                          <p:spTgt spid="3082"/>
                                        </p:tgtEl>
                                        <p:attrNameLst>
                                          <p:attrName>style.visibility</p:attrName>
                                        </p:attrNameLst>
                                      </p:cBhvr>
                                      <p:to>
                                        <p:strVal val="visible"/>
                                      </p:to>
                                    </p:set>
                                    <p:animEffect>
                                      <p:cBhvr>
                                        <p:cTn id="28" dur="500"/>
                                        <p:tgtEl>
                                          <p:spTgt spid="3082"/>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3078"/>
                                        </p:tgtEl>
                                        <p:attrNameLst>
                                          <p:attrName>style.visibility</p:attrName>
                                        </p:attrNameLst>
                                      </p:cBhvr>
                                      <p:to>
                                        <p:strVal val="visible"/>
                                      </p:to>
                                    </p:set>
                                    <p:animEffect>
                                      <p:cBhvr>
                                        <p:cTn id="31" dur="500"/>
                                        <p:tgtEl>
                                          <p:spTgt spid="3078"/>
                                        </p:tgtEl>
                                      </p:cBhvr>
                                    </p:animEffect>
                                  </p:childTnLst>
                                </p:cTn>
                              </p:par>
                              <p:par>
                                <p:cTn id="32" presetID="63" presetClass="path" presetSubtype="0" accel="50000" fill="hold" grpId="1" nodeType="withEffect">
                                  <p:stCondLst>
                                    <p:cond delay="400"/>
                                  </p:stCondLst>
                                  <p:childTnLst>
                                    <p:animMotion origin="layout" path="M -0.87926 -3.44126E-6 L -4.00989E-6 -3.44126E-6 " pathEditMode="relative" rAng="0" ptsTypes="AA">
                                      <p:cBhvr>
                                        <p:cTn id="33" dur="500" fill="hold"/>
                                        <p:tgtEl>
                                          <p:spTgt spid="3078"/>
                                        </p:tgtEl>
                                        <p:attrNameLst>
                                          <p:attrName>ppt_x</p:attrName>
                                          <p:attrName>ppt_y</p:attrName>
                                        </p:attrNameLst>
                                      </p:cBhvr>
                                      <p:rCtr x="4396300" y="0"/>
                                    </p:animMotion>
                                  </p:childTnLst>
                                </p:cTn>
                              </p:par>
                            </p:childTnLst>
                          </p:cTn>
                        </p:par>
                        <p:par>
                          <p:cTn id="34" fill="hold">
                            <p:stCondLst>
                              <p:cond delay="1000"/>
                            </p:stCondLst>
                            <p:childTnLst>
                              <p:par>
                                <p:cTn id="35" presetID="25" presetClass="entr" presetSubtype="0" fill="hold" nodeType="afterEffect">
                                  <p:stCondLst>
                                    <p:cond delay="0"/>
                                  </p:stCondLst>
                                  <p:childTnLst>
                                    <p:set>
                                      <p:cBhvr>
                                        <p:cTn id="36" dur="1" fill="hold">
                                          <p:stCondLst>
                                            <p:cond delay="0"/>
                                          </p:stCondLst>
                                        </p:cTn>
                                        <p:tgtEl>
                                          <p:spTgt spid="3079"/>
                                        </p:tgtEl>
                                        <p:attrNameLst>
                                          <p:attrName>style.visibility</p:attrName>
                                        </p:attrNameLst>
                                      </p:cBhvr>
                                      <p:to>
                                        <p:strVal val="visible"/>
                                      </p:to>
                                    </p:set>
                                    <p:anim calcmode="lin" valueType="num">
                                      <p:cBhvr>
                                        <p:cTn id="37" dur="250" decel="50000" fill="hold">
                                          <p:stCondLst>
                                            <p:cond delay="0"/>
                                          </p:stCondLst>
                                        </p:cTn>
                                        <p:tgtEl>
                                          <p:spTgt spid="3079"/>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3079"/>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3079"/>
                                        </p:tgtEl>
                                        <p:attrNameLst>
                                          <p:attrName>ppt_w</p:attrName>
                                        </p:attrNameLst>
                                      </p:cBhvr>
                                      <p:tavLst>
                                        <p:tav tm="0">
                                          <p:val>
                                            <p:strVal val="#ppt_w*.05"/>
                                          </p:val>
                                        </p:tav>
                                        <p:tav tm="100000">
                                          <p:val>
                                            <p:strVal val="#ppt_w"/>
                                          </p:val>
                                        </p:tav>
                                      </p:tavLst>
                                    </p:anim>
                                    <p:anim calcmode="lin" valueType="num">
                                      <p:cBhvr>
                                        <p:cTn id="40" dur="500" fill="hold"/>
                                        <p:tgtEl>
                                          <p:spTgt spid="3079"/>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3079"/>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3079"/>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3079"/>
                                        </p:tgtEl>
                                        <p:attrNameLst>
                                          <p:attrName>ppt_y</p:attrName>
                                        </p:attrNameLst>
                                      </p:cBhvr>
                                      <p:tavLst>
                                        <p:tav tm="0">
                                          <p:val>
                                            <p:strVal val="#ppt_y+.1"/>
                                          </p:val>
                                        </p:tav>
                                        <p:tav tm="100000">
                                          <p:val>
                                            <p:strVal val="#ppt_y"/>
                                          </p:val>
                                        </p:tav>
                                      </p:tavLst>
                                    </p:anim>
                                    <p:animEffect>
                                      <p:cBhvr>
                                        <p:cTn id="44" dur="500" decel="50000">
                                          <p:stCondLst>
                                            <p:cond delay="0"/>
                                          </p:stCondLst>
                                        </p:cTn>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autoUpdateAnimBg="0"/>
      <p:bldP spid="3075" grpId="1" bldLvl="0" autoUpdateAnimBg="0"/>
      <p:bldP spid="3075" grpId="2" bldLvl="0" autoUpdateAnimBg="0"/>
      <p:bldP spid="3076" grpId="0" bldLvl="0" autoUpdateAnimBg="0" rev="1"/>
      <p:bldP spid="3077" grpId="0" bldLvl="0" autoUpdateAnimBg="0"/>
      <p:bldP spid="3078" grpId="0" bldLvl="0" autoUpdateAnimBg="0"/>
      <p:bldP spid="3078" grpId="1" bldLvl="0" autoUpdateAnimBg="0"/>
      <p:bldP spid="30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3"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4"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2295"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2296"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7"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8"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9"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2300"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301"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2302"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2303"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、文化的定义</a:t>
            </a:r>
            <a:endParaRPr lang="zh-CN" altLang="en-US"/>
          </a:p>
        </p:txBody>
      </p:sp>
      <p:sp>
        <p:nvSpPr>
          <p:cNvPr id="12304" name="Text Box 44"/>
          <p:cNvSpPr>
            <a:spLocks noChangeArrowheads="1"/>
          </p:cNvSpPr>
          <p:nvPr/>
        </p:nvSpPr>
        <p:spPr bwMode="auto">
          <a:xfrm>
            <a:off x="552450" y="3336925"/>
            <a:ext cx="56165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0000"/>
                </a:solidFill>
                <a:latin typeface="Calibri" panose="020F0502020204030204" pitchFamily="34" charset="0"/>
                <a:sym typeface="宋体" panose="02010600030101010101" pitchFamily="2" charset="-122"/>
              </a:rPr>
              <a:t>仅指精神财富</a:t>
            </a:r>
            <a:r>
              <a:rPr lang="zh-CN" altLang="en-US">
                <a:solidFill>
                  <a:srgbClr val="000000"/>
                </a:solidFill>
                <a:latin typeface="Calibri" panose="020F0502020204030204" pitchFamily="34" charset="0"/>
                <a:sym typeface="宋体" panose="02010600030101010101" pitchFamily="2" charset="-122"/>
              </a:rPr>
              <a:t>，包括宗教、信仰、风俗习惯、道德情操、学术思想、文学艺术、科学技术、各种制度等。下面这两句话中的“文化”的含义，均适应于它的狭义定义。</a:t>
            </a:r>
            <a:endParaRPr lang="en-US" altLang="zh-CN"/>
          </a:p>
        </p:txBody>
      </p:sp>
      <p:sp>
        <p:nvSpPr>
          <p:cNvPr id="12305" name="Text Box 44"/>
          <p:cNvSpPr>
            <a:spLocks noChangeArrowheads="1"/>
          </p:cNvSpPr>
          <p:nvPr/>
        </p:nvSpPr>
        <p:spPr bwMode="auto">
          <a:xfrm>
            <a:off x="552450" y="4660900"/>
            <a:ext cx="561657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zh-CN" altLang="en-US">
                <a:solidFill>
                  <a:srgbClr val="000000"/>
                </a:solidFill>
                <a:latin typeface="Calibri" panose="020F0502020204030204" pitchFamily="34" charset="0"/>
                <a:sym typeface="宋体" panose="02010600030101010101" pitchFamily="2" charset="-122"/>
              </a:rPr>
              <a:t>许多许多历史才可以培养一点点传统，许多许多传统才可以培养一点点文化。</a:t>
            </a:r>
            <a:r>
              <a:rPr lang="en-US" altLang="zh-CN">
                <a:solidFill>
                  <a:srgbClr val="F68426"/>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F68426"/>
                </a:solidFill>
                <a:latin typeface="Calibri" panose="020F0502020204030204" pitchFamily="34" charset="0"/>
                <a:sym typeface="宋体" panose="02010600030101010101" pitchFamily="2" charset="-122"/>
              </a:rPr>
              <a:t>民国初陈之反</a:t>
            </a:r>
            <a:r>
              <a:rPr lang="en-US" altLang="zh-CN">
                <a:solidFill>
                  <a:srgbClr val="F68426"/>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F68426"/>
                </a:solidFill>
                <a:latin typeface="Calibri" panose="020F0502020204030204" pitchFamily="34" charset="0"/>
                <a:sym typeface="宋体" panose="02010600030101010101" pitchFamily="2" charset="-122"/>
              </a:rPr>
              <a:t>剑桥导引</a:t>
            </a:r>
            <a:r>
              <a:rPr lang="en-US" altLang="zh-CN">
                <a:solidFill>
                  <a:srgbClr val="F68426"/>
                </a:solidFill>
                <a:latin typeface="Calibri" panose="020F0502020204030204" pitchFamily="34" charset="0"/>
                <a:cs typeface="Calibri" panose="020F0502020204030204" pitchFamily="34" charset="0"/>
                <a:sym typeface="Calibri" panose="020F0502020204030204" pitchFamily="34" charset="0"/>
              </a:rPr>
              <a:t>》</a:t>
            </a:r>
            <a:endParaRPr lang="zh-CN" altLang="en-US">
              <a:solidFill>
                <a:srgbClr val="F68426"/>
              </a:solidFill>
              <a:latin typeface="Calibri" panose="020F0502020204030204" pitchFamily="34" charset="0"/>
              <a:cs typeface="Calibri" panose="020F0502020204030204" pitchFamily="34" charset="0"/>
              <a:sym typeface="Calibri" panose="020F0502020204030204" pitchFamily="34" charset="0"/>
            </a:endParaRPr>
          </a:p>
          <a:p>
            <a:pPr>
              <a:spcBef>
                <a:spcPts val="1200"/>
              </a:spcBef>
            </a:pPr>
            <a:r>
              <a:rPr lang="zh-CN" altLang="en-US">
                <a:solidFill>
                  <a:srgbClr val="000000"/>
                </a:solidFill>
                <a:latin typeface="Calibri" panose="020F0502020204030204" pitchFamily="34" charset="0"/>
                <a:sym typeface="宋体" panose="02010600030101010101" pitchFamily="2" charset="-122"/>
              </a:rPr>
              <a:t>文化就是一种</a:t>
            </a:r>
            <a:r>
              <a:rPr lang="zh-CN" altLang="en-US" b="1">
                <a:solidFill>
                  <a:srgbClr val="FF0000"/>
                </a:solidFill>
                <a:latin typeface="Calibri" panose="020F0502020204030204" pitchFamily="34" charset="0"/>
                <a:sym typeface="宋体" panose="02010600030101010101" pitchFamily="2" charset="-122"/>
              </a:rPr>
              <a:t>不需要思考</a:t>
            </a:r>
            <a:r>
              <a:rPr lang="zh-CN" altLang="en-US">
                <a:solidFill>
                  <a:srgbClr val="000000"/>
                </a:solidFill>
                <a:latin typeface="Calibri" panose="020F0502020204030204" pitchFamily="34" charset="0"/>
                <a:sym typeface="宋体" panose="02010600030101010101" pitchFamily="2" charset="-122"/>
              </a:rPr>
              <a:t>就能表现出来的思维模式和行为模式。</a:t>
            </a:r>
            <a:r>
              <a:rPr lang="en-US" altLang="zh-CN">
                <a:solidFill>
                  <a:srgbClr val="F68426"/>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F68426"/>
                </a:solidFill>
                <a:latin typeface="Calibri" panose="020F0502020204030204" pitchFamily="34" charset="0"/>
                <a:sym typeface="宋体" panose="02010600030101010101" pitchFamily="2" charset="-122"/>
              </a:rPr>
              <a:t>美国传统词典</a:t>
            </a:r>
            <a:r>
              <a:rPr lang="en-US" altLang="zh-CN">
                <a:solidFill>
                  <a:srgbClr val="F68426"/>
                </a:solidFill>
                <a:latin typeface="Calibri" panose="020F0502020204030204" pitchFamily="34" charset="0"/>
                <a:cs typeface="Calibri" panose="020F0502020204030204" pitchFamily="34" charset="0"/>
                <a:sym typeface="Calibri" panose="020F0502020204030204" pitchFamily="34" charset="0"/>
              </a:rPr>
              <a:t>》</a:t>
            </a:r>
            <a:endParaRPr lang="zh-CN" altLang="en-US"/>
          </a:p>
        </p:txBody>
      </p:sp>
      <p:sp>
        <p:nvSpPr>
          <p:cNvPr id="12306" name="TextBox 53"/>
          <p:cNvSpPr>
            <a:spLocks noChangeAspect="1" noChangeArrowheads="1"/>
          </p:cNvSpPr>
          <p:nvPr/>
        </p:nvSpPr>
        <p:spPr bwMode="auto">
          <a:xfrm>
            <a:off x="747713" y="2681288"/>
            <a:ext cx="432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狭义的文化：</a:t>
            </a:r>
            <a:endParaRPr lang="zh-CN" altLang="en-US"/>
          </a:p>
        </p:txBody>
      </p:sp>
      <p:sp>
        <p:nvSpPr>
          <p:cNvPr id="12307" name="矩形 8"/>
          <p:cNvSpPr>
            <a:spLocks noChangeArrowheads="1"/>
          </p:cNvSpPr>
          <p:nvPr/>
        </p:nvSpPr>
        <p:spPr bwMode="auto">
          <a:xfrm>
            <a:off x="552450" y="2681288"/>
            <a:ext cx="98425" cy="4016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C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23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925" y="1393825"/>
            <a:ext cx="4210050" cy="49149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307"/>
                                        </p:tgtEl>
                                        <p:attrNameLst>
                                          <p:attrName>style.visibility</p:attrName>
                                        </p:attrNameLst>
                                      </p:cBhvr>
                                      <p:to>
                                        <p:strVal val="visible"/>
                                      </p:to>
                                    </p:set>
                                    <p:anim calcmode="lin" valueType="num">
                                      <p:cBhvr>
                                        <p:cTn id="7" dur="500" fill="hold"/>
                                        <p:tgtEl>
                                          <p:spTgt spid="12307"/>
                                        </p:tgtEl>
                                        <p:attrNameLst>
                                          <p:attrName>ppt_x</p:attrName>
                                        </p:attrNameLst>
                                      </p:cBhvr>
                                      <p:tavLst>
                                        <p:tav tm="0">
                                          <p:val>
                                            <p:strVal val="1+#ppt_w/2"/>
                                          </p:val>
                                        </p:tav>
                                        <p:tav tm="100000">
                                          <p:val>
                                            <p:strVal val="#ppt_x"/>
                                          </p:val>
                                        </p:tav>
                                      </p:tavLst>
                                    </p:anim>
                                    <p:anim calcmode="lin" valueType="num">
                                      <p:cBhvr>
                                        <p:cTn id="8" dur="500" fill="hold"/>
                                        <p:tgtEl>
                                          <p:spTgt spid="123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2306"/>
                                        </p:tgtEl>
                                        <p:attrNameLst>
                                          <p:attrName>style.visibility</p:attrName>
                                        </p:attrNameLst>
                                      </p:cBhvr>
                                      <p:to>
                                        <p:strVal val="visible"/>
                                      </p:to>
                                    </p:set>
                                    <p:anim calcmode="lin" valueType="num">
                                      <p:cBhvr>
                                        <p:cTn id="11" dur="500" fill="hold"/>
                                        <p:tgtEl>
                                          <p:spTgt spid="12306"/>
                                        </p:tgtEl>
                                        <p:attrNameLst>
                                          <p:attrName>ppt_x</p:attrName>
                                        </p:attrNameLst>
                                      </p:cBhvr>
                                      <p:tavLst>
                                        <p:tav tm="0">
                                          <p:val>
                                            <p:strVal val="1+#ppt_w/2"/>
                                          </p:val>
                                        </p:tav>
                                        <p:tav tm="100000">
                                          <p:val>
                                            <p:strVal val="#ppt_x"/>
                                          </p:val>
                                        </p:tav>
                                      </p:tavLst>
                                    </p:anim>
                                    <p:anim calcmode="lin" valueType="num">
                                      <p:cBhvr>
                                        <p:cTn id="12" dur="500" fill="hold"/>
                                        <p:tgtEl>
                                          <p:spTgt spid="12306"/>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52" presetClass="entr" presetSubtype="0" fill="hold" grpId="0" nodeType="afterEffect">
                                  <p:stCondLst>
                                    <p:cond delay="0"/>
                                  </p:stCondLst>
                                  <p:childTnLst>
                                    <p:set>
                                      <p:cBhvr>
                                        <p:cTn id="15" dur="1" fill="hold">
                                          <p:stCondLst>
                                            <p:cond delay="0"/>
                                          </p:stCondLst>
                                        </p:cTn>
                                        <p:tgtEl>
                                          <p:spTgt spid="12304"/>
                                        </p:tgtEl>
                                        <p:attrNameLst>
                                          <p:attrName>style.visibility</p:attrName>
                                        </p:attrNameLst>
                                      </p:cBhvr>
                                      <p:to>
                                        <p:strVal val="visible"/>
                                      </p:to>
                                    </p:set>
                                    <p:animScale>
                                      <p:cBhvr>
                                        <p:cTn id="16" dur="1000" decel="50000" fill="hold">
                                          <p:stCondLst>
                                            <p:cond delay="0"/>
                                          </p:stCondLst>
                                        </p:cTn>
                                        <p:tgtEl>
                                          <p:spTgt spid="123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2304"/>
                                        </p:tgtEl>
                                        <p:attrNameLst>
                                          <p:attrName>ppt_x</p:attrName>
                                          <p:attrName>ppt_y</p:attrName>
                                        </p:attrNameLst>
                                      </p:cBhvr>
                                      <p:rCtr x="0" y="0"/>
                                    </p:animMotion>
                                    <p:animEffect>
                                      <p:cBhvr>
                                        <p:cTn id="18" dur="1000"/>
                                        <p:tgtEl>
                                          <p:spTgt spid="12304"/>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2305"/>
                                        </p:tgtEl>
                                        <p:attrNameLst>
                                          <p:attrName>style.visibility</p:attrName>
                                        </p:attrNameLst>
                                      </p:cBhvr>
                                      <p:to>
                                        <p:strVal val="visible"/>
                                      </p:to>
                                    </p:set>
                                    <p:animScale>
                                      <p:cBhvr>
                                        <p:cTn id="21" dur="1000" decel="50000" fill="hold">
                                          <p:stCondLst>
                                            <p:cond delay="0"/>
                                          </p:stCondLst>
                                        </p:cTn>
                                        <p:tgtEl>
                                          <p:spTgt spid="123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2305"/>
                                        </p:tgtEl>
                                        <p:attrNameLst>
                                          <p:attrName>ppt_x</p:attrName>
                                          <p:attrName>ppt_y</p:attrName>
                                        </p:attrNameLst>
                                      </p:cBhvr>
                                      <p:rCtr x="0" y="0"/>
                                    </p:animMotion>
                                    <p:animEffect>
                                      <p:cBhvr>
                                        <p:cTn id="23" dur="10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bldLvl="0" autoUpdateAnimBg="0"/>
      <p:bldP spid="12305" grpId="0" bldLvl="0" autoUpdateAnimBg="0"/>
      <p:bldP spid="12306" grpId="0" bldLvl="0" autoUpdateAnimBg="0"/>
      <p:bldP spid="12307"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17"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18"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3319"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3320"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1"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2"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3"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3324"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5"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3326"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332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、文化的定义</a:t>
            </a:r>
            <a:endParaRPr lang="zh-CN" altLang="en-US"/>
          </a:p>
        </p:txBody>
      </p:sp>
      <p:sp>
        <p:nvSpPr>
          <p:cNvPr id="13328" name="TextBox 9"/>
          <p:cNvSpPr>
            <a:spLocks noChangeArrowheads="1"/>
          </p:cNvSpPr>
          <p:nvPr/>
        </p:nvSpPr>
        <p:spPr bwMode="auto">
          <a:xfrm>
            <a:off x="481013" y="3509963"/>
            <a:ext cx="66960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为什么中国人过年的时候，无论怎样辛苦，都要回家和家人团聚？</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这是我们的文化传统。</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为什么许多人喜欢喝可乐，穿牛仔，看欧美的电影？</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这是因为他们喜欢欧美的文化。</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为什么中国、日本、韩国、越南都拥有共同的传统节日？</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这是因为我们是在共同的中华文化圈。</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为什么南方人喜吃甜与鲜，北方人喜欢辣与咸？</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这是因为我们拥有不同的饮食文化。</a:t>
            </a:r>
            <a:endParaRPr lang="zh-CN" altLang="en-US"/>
          </a:p>
        </p:txBody>
      </p:sp>
      <p:sp>
        <p:nvSpPr>
          <p:cNvPr id="13329" name="TextBox 53"/>
          <p:cNvSpPr>
            <a:spLocks noChangeAspect="1" noChangeArrowheads="1"/>
          </p:cNvSpPr>
          <p:nvPr/>
        </p:nvSpPr>
        <p:spPr bwMode="auto">
          <a:xfrm>
            <a:off x="481013" y="2781300"/>
            <a:ext cx="669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那么，从文化的角度，我们就可以很好地回答了篇首的问题：</a:t>
            </a:r>
            <a:endParaRPr lang="zh-CN" altLang="en-US"/>
          </a:p>
        </p:txBody>
      </p:sp>
      <p:pic>
        <p:nvPicPr>
          <p:cNvPr id="133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0"/>
            <a:ext cx="331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329"/>
                                        </p:tgtEl>
                                        <p:attrNameLst>
                                          <p:attrName>style.visibility</p:attrName>
                                        </p:attrNameLst>
                                      </p:cBhvr>
                                      <p:to>
                                        <p:strVal val="visible"/>
                                      </p:to>
                                    </p:set>
                                    <p:anim calcmode="fmla" valueType="clr">
                                      <p:cBhvr override="childStyle">
                                        <p:cTn id="7" dur="170"/>
                                        <p:tgtEl>
                                          <p:spTgt spid="13329"/>
                                        </p:tgtEl>
                                        <p:attrNameLst>
                                          <p:attrName>style.color</p:attrName>
                                        </p:attrNameLst>
                                      </p:cBhvr>
                                      <p:tavLst>
                                        <p:tav tm="0">
                                          <p:val>
                                            <p:clrVal>
                                              <a:schemeClr val="accent1"/>
                                            </p:clrVal>
                                          </p:val>
                                        </p:tav>
                                        <p:tav tm="50000">
                                          <p:val>
                                            <p:clrVal>
                                              <a:schemeClr val="accent1"/>
                                            </p:clrVal>
                                          </p:val>
                                        </p:tav>
                                      </p:tavLst>
                                    </p:anim>
                                    <p:anim calcmode="fmla" valueType="clr">
                                      <p:cBhvr>
                                        <p:cTn id="8" dur="170"/>
                                        <p:tgtEl>
                                          <p:spTgt spid="13329"/>
                                        </p:tgtEl>
                                        <p:attrNameLst>
                                          <p:attrName>fillcolor</p:attrName>
                                        </p:attrNameLst>
                                      </p:cBhvr>
                                      <p:tavLst>
                                        <p:tav tm="0">
                                          <p:val>
                                            <p:clrVal>
                                              <a:schemeClr val="accent1"/>
                                            </p:clrVal>
                                          </p:val>
                                        </p:tav>
                                        <p:tav tm="50000">
                                          <p:val>
                                            <p:clrVal>
                                              <a:schemeClr val="accent1"/>
                                            </p:clrVal>
                                          </p:val>
                                        </p:tav>
                                      </p:tavLst>
                                    </p:anim>
                                    <p:set>
                                      <p:cBhvr>
                                        <p:cTn id="9" dur="170"/>
                                        <p:tgtEl>
                                          <p:spTgt spid="13329"/>
                                        </p:tgtEl>
                                        <p:attrNameLst>
                                          <p:attrName>fill.type</p:attrName>
                                        </p:attrNameLst>
                                      </p:cBhvr>
                                      <p:to>
                                        <p:strVal val="solid"/>
                                      </p:to>
                                    </p:set>
                                  </p:childTnLst>
                                </p:cTn>
                              </p:par>
                            </p:childTnLst>
                          </p:cTn>
                        </p:par>
                        <p:par>
                          <p:cTn id="10" fill="hold">
                            <p:stCondLst>
                              <p:cond delay="2380"/>
                            </p:stCondLst>
                            <p:childTnLst>
                              <p:par>
                                <p:cTn id="11" presetID="52" presetClass="entr" presetSubtype="0" fill="hold" grpId="0" nodeType="afterEffect">
                                  <p:stCondLst>
                                    <p:cond delay="0"/>
                                  </p:stCondLst>
                                  <p:iterate type="lt">
                                    <p:tmAbs val="0"/>
                                  </p:iterate>
                                  <p:childTnLst>
                                    <p:set>
                                      <p:cBhvr>
                                        <p:cTn id="12" dur="1" fill="hold">
                                          <p:stCondLst>
                                            <p:cond delay="0"/>
                                          </p:stCondLst>
                                        </p:cTn>
                                        <p:tgtEl>
                                          <p:spTgt spid="13328"/>
                                        </p:tgtEl>
                                        <p:attrNameLst>
                                          <p:attrName>style.visibility</p:attrName>
                                        </p:attrNameLst>
                                      </p:cBhvr>
                                      <p:to>
                                        <p:strVal val="visible"/>
                                      </p:to>
                                    </p:set>
                                    <p:animScale>
                                      <p:cBhvr>
                                        <p:cTn id="13" dur="1000" decel="50000" fill="hold">
                                          <p:stCondLst>
                                            <p:cond delay="0"/>
                                          </p:stCondLst>
                                        </p:cTn>
                                        <p:tgtEl>
                                          <p:spTgt spid="133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13328"/>
                                        </p:tgtEl>
                                        <p:attrNameLst>
                                          <p:attrName>ppt_x</p:attrName>
                                          <p:attrName>ppt_y</p:attrName>
                                        </p:attrNameLst>
                                      </p:cBhvr>
                                      <p:rCtr x="0" y="0"/>
                                    </p:animMotion>
                                    <p:animEffect>
                                      <p:cBhvr>
                                        <p:cTn id="15" dur="10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bldLvl="0" autoUpdateAnimBg="0"/>
      <p:bldP spid="13329"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1"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2"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4343"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4344"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5"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6"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7"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4348"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9"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4350"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435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、文化的特性</a:t>
            </a:r>
            <a:endParaRPr lang="zh-CN" altLang="en-US"/>
          </a:p>
        </p:txBody>
      </p:sp>
      <p:sp>
        <p:nvSpPr>
          <p:cNvPr id="14352" name="矩形 1"/>
          <p:cNvSpPr>
            <a:spLocks noChangeArrowheads="1"/>
          </p:cNvSpPr>
          <p:nvPr/>
        </p:nvSpPr>
        <p:spPr bwMode="auto">
          <a:xfrm>
            <a:off x="611188" y="2420938"/>
            <a:ext cx="504825" cy="3168650"/>
          </a:xfrm>
          <a:custGeom>
            <a:avLst/>
            <a:gdLst>
              <a:gd name="T0" fmla="*/ 0 w 504056"/>
              <a:gd name="T1" fmla="*/ 0 h 3168352"/>
              <a:gd name="T2" fmla="*/ 504056 w 504056"/>
              <a:gd name="T3" fmla="*/ 3168352 h 3168352"/>
            </a:gdLst>
            <a:ahLst/>
            <a:cxnLst/>
            <a:rect l="T0" t="T1" r="T2" b="T3"/>
            <a:pathLst/>
          </a:custGeom>
          <a:gradFill rotWithShape="1">
            <a:gsLst>
              <a:gs pos="0">
                <a:srgbClr val="D7F155"/>
              </a:gs>
              <a:gs pos="59000">
                <a:srgbClr val="A8CA2C"/>
              </a:gs>
              <a:gs pos="90999">
                <a:srgbClr val="86A123"/>
              </a:gs>
              <a:gs pos="100000">
                <a:srgbClr val="86A123"/>
              </a:gs>
            </a:gsLst>
            <a:path path="rect">
              <a:fillToRect r="100000" b="100000"/>
            </a:path>
          </a:gradFill>
          <a:ln w="19050" cap="flat" cmpd="sng">
            <a:solidFill>
              <a:srgbClr val="9BBB59"/>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53" name="TextBox 6"/>
          <p:cNvSpPr>
            <a:spLocks noChangeArrowheads="1"/>
          </p:cNvSpPr>
          <p:nvPr/>
        </p:nvSpPr>
        <p:spPr bwMode="auto">
          <a:xfrm>
            <a:off x="671513" y="3717925"/>
            <a:ext cx="4619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人类独有共有的</a:t>
            </a:r>
            <a:endParaRPr lang="zh-CN" altLang="en-US"/>
          </a:p>
        </p:txBody>
      </p:sp>
      <p:sp>
        <p:nvSpPr>
          <p:cNvPr id="14354" name="TextBox 7"/>
          <p:cNvSpPr>
            <a:spLocks noChangeArrowheads="1"/>
          </p:cNvSpPr>
          <p:nvPr/>
        </p:nvSpPr>
        <p:spPr bwMode="auto">
          <a:xfrm>
            <a:off x="466725" y="2349500"/>
            <a:ext cx="60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a:solidFill>
                  <a:srgbClr val="76923C"/>
                </a:solidFill>
                <a:latin typeface="Arial Narrow" panose="020B0606020202030204" pitchFamily="34" charset="0"/>
                <a:sym typeface="Arial Narrow" panose="020B0606020202030204" pitchFamily="34" charset="0"/>
              </a:rPr>
              <a:t>1</a:t>
            </a:r>
            <a:endParaRPr lang="zh-CN" altLang="en-US"/>
          </a:p>
        </p:txBody>
      </p:sp>
      <p:sp>
        <p:nvSpPr>
          <p:cNvPr id="14355" name="TextBox 8"/>
          <p:cNvSpPr>
            <a:spLocks noChangeArrowheads="1"/>
          </p:cNvSpPr>
          <p:nvPr/>
        </p:nvSpPr>
        <p:spPr bwMode="auto">
          <a:xfrm>
            <a:off x="1216025" y="3168650"/>
            <a:ext cx="11969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文化是人类社会遗产，是人类所独有的和共有的，个人的喜好如不能被社会接受的，不能算作文化。</a:t>
            </a:r>
            <a:endParaRPr lang="en-US" altLang="zh-CN"/>
          </a:p>
        </p:txBody>
      </p:sp>
      <p:sp>
        <p:nvSpPr>
          <p:cNvPr id="14356" name="矩形 1"/>
          <p:cNvSpPr>
            <a:spLocks noChangeArrowheads="1"/>
          </p:cNvSpPr>
          <p:nvPr/>
        </p:nvSpPr>
        <p:spPr bwMode="auto">
          <a:xfrm>
            <a:off x="2771775" y="2420938"/>
            <a:ext cx="504825" cy="3168650"/>
          </a:xfrm>
          <a:custGeom>
            <a:avLst/>
            <a:gdLst>
              <a:gd name="T0" fmla="*/ 0 w 504056"/>
              <a:gd name="T1" fmla="*/ 0 h 3168352"/>
              <a:gd name="T2" fmla="*/ 504056 w 504056"/>
              <a:gd name="T3" fmla="*/ 3168352 h 3168352"/>
            </a:gdLst>
            <a:ahLst/>
            <a:cxnLst/>
            <a:rect l="T0" t="T1" r="T2" b="T3"/>
            <a:pathLst/>
          </a:custGeom>
          <a:gradFill rotWithShape="1">
            <a:gsLst>
              <a:gs pos="0">
                <a:srgbClr val="FFFF00"/>
              </a:gs>
              <a:gs pos="46999">
                <a:srgbClr val="FFC000"/>
              </a:gs>
              <a:gs pos="89000">
                <a:srgbClr val="E36C09"/>
              </a:gs>
              <a:gs pos="100000">
                <a:srgbClr val="E36C09"/>
              </a:gs>
            </a:gsLst>
            <a:path path="rect">
              <a:fillToRect r="100000" b="100000"/>
            </a:path>
          </a:gradFill>
          <a:ln w="19050" cap="flat" cmpd="sng">
            <a:solidFill>
              <a:srgbClr val="D2A00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57" name="TextBox 10"/>
          <p:cNvSpPr>
            <a:spLocks noChangeArrowheads="1"/>
          </p:cNvSpPr>
          <p:nvPr/>
        </p:nvSpPr>
        <p:spPr bwMode="auto">
          <a:xfrm>
            <a:off x="2832100" y="3717925"/>
            <a:ext cx="4619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需要后天学习的</a:t>
            </a:r>
            <a:endParaRPr lang="zh-CN" altLang="en-US"/>
          </a:p>
        </p:txBody>
      </p:sp>
      <p:sp>
        <p:nvSpPr>
          <p:cNvPr id="14358" name="TextBox 11"/>
          <p:cNvSpPr>
            <a:spLocks noChangeArrowheads="1"/>
          </p:cNvSpPr>
          <p:nvPr/>
        </p:nvSpPr>
        <p:spPr bwMode="auto">
          <a:xfrm>
            <a:off x="2627313" y="2349500"/>
            <a:ext cx="60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a:solidFill>
                  <a:srgbClr val="E36C09"/>
                </a:solidFill>
                <a:latin typeface="Arial Narrow" panose="020B0606020202030204" pitchFamily="34" charset="0"/>
                <a:sym typeface="Arial Narrow" panose="020B0606020202030204" pitchFamily="34" charset="0"/>
              </a:rPr>
              <a:t>2</a:t>
            </a:r>
            <a:endParaRPr lang="zh-CN" altLang="en-US"/>
          </a:p>
        </p:txBody>
      </p:sp>
      <p:sp>
        <p:nvSpPr>
          <p:cNvPr id="14359" name="TextBox 12"/>
          <p:cNvSpPr>
            <a:spLocks noChangeArrowheads="1"/>
          </p:cNvSpPr>
          <p:nvPr/>
        </p:nvSpPr>
        <p:spPr bwMode="auto">
          <a:xfrm>
            <a:off x="3375025" y="3168650"/>
            <a:ext cx="11969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文化是通过后天习得的。一个人具有什么文化并不取决于他的种族，而是取决于他所生活的文化环境。</a:t>
            </a:r>
            <a:endParaRPr lang="en-US" altLang="zh-CN"/>
          </a:p>
        </p:txBody>
      </p:sp>
      <p:sp>
        <p:nvSpPr>
          <p:cNvPr id="14360" name="矩形 1"/>
          <p:cNvSpPr>
            <a:spLocks noChangeArrowheads="1"/>
          </p:cNvSpPr>
          <p:nvPr/>
        </p:nvSpPr>
        <p:spPr bwMode="auto">
          <a:xfrm>
            <a:off x="4932363" y="2420938"/>
            <a:ext cx="503237" cy="3168650"/>
          </a:xfrm>
          <a:custGeom>
            <a:avLst/>
            <a:gdLst>
              <a:gd name="T0" fmla="*/ 0 w 504056"/>
              <a:gd name="T1" fmla="*/ 0 h 3168352"/>
              <a:gd name="T2" fmla="*/ 504056 w 504056"/>
              <a:gd name="T3" fmla="*/ 3168352 h 3168352"/>
            </a:gdLst>
            <a:ahLst/>
            <a:cxnLst/>
            <a:rect l="T0" t="T1" r="T2" b="T3"/>
            <a:pathLst/>
          </a:custGeom>
          <a:gradFill rotWithShape="1">
            <a:gsLst>
              <a:gs pos="0">
                <a:srgbClr val="D7F155"/>
              </a:gs>
              <a:gs pos="59000">
                <a:srgbClr val="A8CA2C"/>
              </a:gs>
              <a:gs pos="90999">
                <a:srgbClr val="86A123"/>
              </a:gs>
              <a:gs pos="100000">
                <a:srgbClr val="86A123"/>
              </a:gs>
            </a:gsLst>
            <a:path path="rect">
              <a:fillToRect r="100000" b="100000"/>
            </a:path>
          </a:gradFill>
          <a:ln w="19050" cap="flat" cmpd="sng">
            <a:solidFill>
              <a:srgbClr val="9BBB59"/>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61" name="TextBox 14"/>
          <p:cNvSpPr>
            <a:spLocks noChangeArrowheads="1"/>
          </p:cNvSpPr>
          <p:nvPr/>
        </p:nvSpPr>
        <p:spPr bwMode="auto">
          <a:xfrm>
            <a:off x="4992688" y="3717925"/>
            <a:ext cx="4619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大部分不自觉的</a:t>
            </a:r>
            <a:endParaRPr lang="zh-CN" altLang="en-US"/>
          </a:p>
        </p:txBody>
      </p:sp>
      <p:sp>
        <p:nvSpPr>
          <p:cNvPr id="14362" name="TextBox 15"/>
          <p:cNvSpPr>
            <a:spLocks noChangeArrowheads="1"/>
          </p:cNvSpPr>
          <p:nvPr/>
        </p:nvSpPr>
        <p:spPr bwMode="auto">
          <a:xfrm>
            <a:off x="4787900" y="2349500"/>
            <a:ext cx="60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3</a:t>
            </a:r>
            <a:endParaRPr lang="zh-CN" altLang="en-US"/>
          </a:p>
        </p:txBody>
      </p:sp>
      <p:sp>
        <p:nvSpPr>
          <p:cNvPr id="14363" name="TextBox 16"/>
          <p:cNvSpPr>
            <a:spLocks noChangeArrowheads="1"/>
          </p:cNvSpPr>
          <p:nvPr/>
        </p:nvSpPr>
        <p:spPr bwMode="auto">
          <a:xfrm>
            <a:off x="5535613" y="3168650"/>
            <a:ext cx="11969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我们对于自己的文化的许多方面都视为当然，只是在与异文化接触时，才会感到自己文化的独特之处。</a:t>
            </a:r>
            <a:endParaRPr lang="zh-CN" altLang="en-US"/>
          </a:p>
        </p:txBody>
      </p:sp>
      <p:sp>
        <p:nvSpPr>
          <p:cNvPr id="14364" name="矩形 1"/>
          <p:cNvSpPr>
            <a:spLocks noChangeArrowheads="1"/>
          </p:cNvSpPr>
          <p:nvPr/>
        </p:nvSpPr>
        <p:spPr bwMode="auto">
          <a:xfrm>
            <a:off x="7092950" y="2420938"/>
            <a:ext cx="503238" cy="3168650"/>
          </a:xfrm>
          <a:custGeom>
            <a:avLst/>
            <a:gdLst>
              <a:gd name="T0" fmla="*/ 0 w 504056"/>
              <a:gd name="T1" fmla="*/ 0 h 3168352"/>
              <a:gd name="T2" fmla="*/ 504056 w 504056"/>
              <a:gd name="T3" fmla="*/ 3168352 h 3168352"/>
            </a:gdLst>
            <a:ahLst/>
            <a:cxnLst/>
            <a:rect l="T0" t="T1" r="T2" b="T3"/>
            <a:pathLst/>
          </a:custGeom>
          <a:gradFill rotWithShape="1">
            <a:gsLst>
              <a:gs pos="0">
                <a:srgbClr val="FFFF00"/>
              </a:gs>
              <a:gs pos="46999">
                <a:srgbClr val="FFC000"/>
              </a:gs>
              <a:gs pos="89000">
                <a:srgbClr val="E36C09"/>
              </a:gs>
              <a:gs pos="100000">
                <a:srgbClr val="E36C09"/>
              </a:gs>
            </a:gsLst>
            <a:path path="rect">
              <a:fillToRect r="100000" b="100000"/>
            </a:path>
          </a:gradFill>
          <a:ln w="19050" cap="flat" cmpd="sng">
            <a:solidFill>
              <a:srgbClr val="D2A00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65" name="TextBox 18"/>
          <p:cNvSpPr>
            <a:spLocks noChangeArrowheads="1"/>
          </p:cNvSpPr>
          <p:nvPr/>
        </p:nvSpPr>
        <p:spPr bwMode="auto">
          <a:xfrm>
            <a:off x="7153275" y="3717925"/>
            <a:ext cx="4603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人们行动的指南</a:t>
            </a:r>
            <a:endParaRPr lang="zh-CN" altLang="en-US"/>
          </a:p>
        </p:txBody>
      </p:sp>
      <p:sp>
        <p:nvSpPr>
          <p:cNvPr id="14366" name="TextBox 19"/>
          <p:cNvSpPr>
            <a:spLocks noChangeArrowheads="1"/>
          </p:cNvSpPr>
          <p:nvPr/>
        </p:nvSpPr>
        <p:spPr bwMode="auto">
          <a:xfrm>
            <a:off x="6948488" y="2349500"/>
            <a:ext cx="60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a:solidFill>
                  <a:srgbClr val="E36C09"/>
                </a:solidFill>
                <a:latin typeface="Arial Narrow" panose="020B0606020202030204" pitchFamily="34" charset="0"/>
                <a:sym typeface="Arial Narrow" panose="020B0606020202030204" pitchFamily="34" charset="0"/>
              </a:rPr>
              <a:t>4</a:t>
            </a:r>
            <a:endParaRPr lang="zh-CN" altLang="en-US"/>
          </a:p>
        </p:txBody>
      </p:sp>
      <p:sp>
        <p:nvSpPr>
          <p:cNvPr id="14367" name="TextBox 20"/>
          <p:cNvSpPr>
            <a:spLocks noChangeArrowheads="1"/>
          </p:cNvSpPr>
          <p:nvPr/>
        </p:nvSpPr>
        <p:spPr bwMode="auto">
          <a:xfrm>
            <a:off x="7696200" y="3168650"/>
            <a:ext cx="11969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文化可比作是心灵的软件，也就是说文化支配着人的行为。我们的一言一行都是我们的文化所规定的。</a:t>
            </a:r>
            <a:endParaRPr lang="zh-CN" altLang="en-US"/>
          </a:p>
        </p:txBody>
      </p:sp>
      <p:sp>
        <p:nvSpPr>
          <p:cNvPr id="14368" name="矩形 1"/>
          <p:cNvSpPr>
            <a:spLocks noChangeArrowheads="1"/>
          </p:cNvSpPr>
          <p:nvPr/>
        </p:nvSpPr>
        <p:spPr bwMode="auto">
          <a:xfrm>
            <a:off x="9266238" y="2420938"/>
            <a:ext cx="503237" cy="3168650"/>
          </a:xfrm>
          <a:custGeom>
            <a:avLst/>
            <a:gdLst>
              <a:gd name="T0" fmla="*/ 0 w 504056"/>
              <a:gd name="T1" fmla="*/ 0 h 3168352"/>
              <a:gd name="T2" fmla="*/ 504056 w 504056"/>
              <a:gd name="T3" fmla="*/ 3168352 h 3168352"/>
            </a:gdLst>
            <a:ahLst/>
            <a:cxnLst/>
            <a:rect l="T0" t="T1" r="T2" b="T3"/>
            <a:pathLst/>
          </a:custGeom>
          <a:gradFill rotWithShape="1">
            <a:gsLst>
              <a:gs pos="0">
                <a:srgbClr val="D7F155"/>
              </a:gs>
              <a:gs pos="59000">
                <a:srgbClr val="A8CA2C"/>
              </a:gs>
              <a:gs pos="90999">
                <a:srgbClr val="86A123"/>
              </a:gs>
              <a:gs pos="100000">
                <a:srgbClr val="86A123"/>
              </a:gs>
            </a:gsLst>
            <a:path path="rect">
              <a:fillToRect r="100000" b="100000"/>
            </a:path>
          </a:gradFill>
          <a:ln w="19050" cap="flat" cmpd="sng">
            <a:solidFill>
              <a:srgbClr val="9BBB59"/>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69" name="TextBox 22"/>
          <p:cNvSpPr>
            <a:spLocks noChangeArrowheads="1"/>
          </p:cNvSpPr>
          <p:nvPr/>
        </p:nvSpPr>
        <p:spPr bwMode="auto">
          <a:xfrm>
            <a:off x="9326563" y="3717925"/>
            <a:ext cx="4619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是动态的变化的</a:t>
            </a:r>
            <a:endParaRPr lang="zh-CN" altLang="en-US"/>
          </a:p>
        </p:txBody>
      </p:sp>
      <p:sp>
        <p:nvSpPr>
          <p:cNvPr id="14370" name="TextBox 23"/>
          <p:cNvSpPr>
            <a:spLocks noChangeArrowheads="1"/>
          </p:cNvSpPr>
          <p:nvPr/>
        </p:nvSpPr>
        <p:spPr bwMode="auto">
          <a:xfrm>
            <a:off x="9121775" y="2349500"/>
            <a:ext cx="60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a:solidFill>
                  <a:srgbClr val="76923C"/>
                </a:solidFill>
                <a:latin typeface="Arial Narrow" panose="020B0606020202030204" pitchFamily="34" charset="0"/>
                <a:sym typeface="Arial Narrow" panose="020B0606020202030204" pitchFamily="34" charset="0"/>
              </a:rPr>
              <a:t>5</a:t>
            </a:r>
            <a:endParaRPr lang="zh-CN" altLang="en-US"/>
          </a:p>
        </p:txBody>
      </p:sp>
      <p:sp>
        <p:nvSpPr>
          <p:cNvPr id="14371" name="TextBox 24"/>
          <p:cNvSpPr>
            <a:spLocks noChangeArrowheads="1"/>
          </p:cNvSpPr>
          <p:nvPr/>
        </p:nvSpPr>
        <p:spPr bwMode="auto">
          <a:xfrm>
            <a:off x="9869488" y="3168650"/>
            <a:ext cx="11969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文化的形态与一定的历史时期相联系，文化一旦形成就具有一定的稳定性，但同时又是不断变化的。</a:t>
            </a:r>
            <a:endParaRPr lang="en-US" altLang="zh-C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355"/>
                                        </p:tgtEl>
                                        <p:attrNameLst>
                                          <p:attrName>style.visibility</p:attrName>
                                        </p:attrNameLst>
                                      </p:cBhvr>
                                      <p:to>
                                        <p:strVal val="visible"/>
                                      </p:to>
                                    </p:set>
                                    <p:anim calcmode="lin" valueType="num">
                                      <p:cBhvr>
                                        <p:cTn id="7" dur="500" fill="hold"/>
                                        <p:tgtEl>
                                          <p:spTgt spid="14355"/>
                                        </p:tgtEl>
                                        <p:attrNameLst>
                                          <p:attrName>ppt_x</p:attrName>
                                        </p:attrNameLst>
                                      </p:cBhvr>
                                      <p:tavLst>
                                        <p:tav tm="0">
                                          <p:val>
                                            <p:strVal val="#ppt_x"/>
                                          </p:val>
                                        </p:tav>
                                        <p:tav tm="100000">
                                          <p:val>
                                            <p:strVal val="#ppt_x"/>
                                          </p:val>
                                        </p:tav>
                                      </p:tavLst>
                                    </p:anim>
                                    <p:anim calcmode="lin" valueType="num">
                                      <p:cBhvr>
                                        <p:cTn id="8" dur="500" fill="hold"/>
                                        <p:tgtEl>
                                          <p:spTgt spid="143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50"/>
                                  </p:stCondLst>
                                  <p:childTnLst>
                                    <p:set>
                                      <p:cBhvr>
                                        <p:cTn id="10" dur="1" fill="hold">
                                          <p:stCondLst>
                                            <p:cond delay="0"/>
                                          </p:stCondLst>
                                        </p:cTn>
                                        <p:tgtEl>
                                          <p:spTgt spid="14359"/>
                                        </p:tgtEl>
                                        <p:attrNameLst>
                                          <p:attrName>style.visibility</p:attrName>
                                        </p:attrNameLst>
                                      </p:cBhvr>
                                      <p:to>
                                        <p:strVal val="visible"/>
                                      </p:to>
                                    </p:set>
                                    <p:anim calcmode="lin" valueType="num">
                                      <p:cBhvr>
                                        <p:cTn id="11" dur="500" fill="hold"/>
                                        <p:tgtEl>
                                          <p:spTgt spid="14359"/>
                                        </p:tgtEl>
                                        <p:attrNameLst>
                                          <p:attrName>ppt_x</p:attrName>
                                        </p:attrNameLst>
                                      </p:cBhvr>
                                      <p:tavLst>
                                        <p:tav tm="0">
                                          <p:val>
                                            <p:strVal val="#ppt_x"/>
                                          </p:val>
                                        </p:tav>
                                        <p:tav tm="100000">
                                          <p:val>
                                            <p:strVal val="#ppt_x"/>
                                          </p:val>
                                        </p:tav>
                                      </p:tavLst>
                                    </p:anim>
                                    <p:anim calcmode="lin" valueType="num">
                                      <p:cBhvr>
                                        <p:cTn id="12" dur="500" fill="hold"/>
                                        <p:tgtEl>
                                          <p:spTgt spid="1435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14363"/>
                                        </p:tgtEl>
                                        <p:attrNameLst>
                                          <p:attrName>style.visibility</p:attrName>
                                        </p:attrNameLst>
                                      </p:cBhvr>
                                      <p:to>
                                        <p:strVal val="visible"/>
                                      </p:to>
                                    </p:set>
                                    <p:anim calcmode="lin" valueType="num">
                                      <p:cBhvr>
                                        <p:cTn id="15" dur="500" fill="hold"/>
                                        <p:tgtEl>
                                          <p:spTgt spid="14363"/>
                                        </p:tgtEl>
                                        <p:attrNameLst>
                                          <p:attrName>ppt_x</p:attrName>
                                        </p:attrNameLst>
                                      </p:cBhvr>
                                      <p:tavLst>
                                        <p:tav tm="0">
                                          <p:val>
                                            <p:strVal val="#ppt_x"/>
                                          </p:val>
                                        </p:tav>
                                        <p:tav tm="100000">
                                          <p:val>
                                            <p:strVal val="#ppt_x"/>
                                          </p:val>
                                        </p:tav>
                                      </p:tavLst>
                                    </p:anim>
                                    <p:anim calcmode="lin" valueType="num">
                                      <p:cBhvr>
                                        <p:cTn id="16" dur="500" fill="hold"/>
                                        <p:tgtEl>
                                          <p:spTgt spid="1436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50"/>
                                  </p:stCondLst>
                                  <p:childTnLst>
                                    <p:set>
                                      <p:cBhvr>
                                        <p:cTn id="18" dur="1" fill="hold">
                                          <p:stCondLst>
                                            <p:cond delay="0"/>
                                          </p:stCondLst>
                                        </p:cTn>
                                        <p:tgtEl>
                                          <p:spTgt spid="14367"/>
                                        </p:tgtEl>
                                        <p:attrNameLst>
                                          <p:attrName>style.visibility</p:attrName>
                                        </p:attrNameLst>
                                      </p:cBhvr>
                                      <p:to>
                                        <p:strVal val="visible"/>
                                      </p:to>
                                    </p:set>
                                    <p:anim calcmode="lin" valueType="num">
                                      <p:cBhvr>
                                        <p:cTn id="19" dur="500" fill="hold"/>
                                        <p:tgtEl>
                                          <p:spTgt spid="14367"/>
                                        </p:tgtEl>
                                        <p:attrNameLst>
                                          <p:attrName>ppt_x</p:attrName>
                                        </p:attrNameLst>
                                      </p:cBhvr>
                                      <p:tavLst>
                                        <p:tav tm="0">
                                          <p:val>
                                            <p:strVal val="#ppt_x"/>
                                          </p:val>
                                        </p:tav>
                                        <p:tav tm="100000">
                                          <p:val>
                                            <p:strVal val="#ppt_x"/>
                                          </p:val>
                                        </p:tav>
                                      </p:tavLst>
                                    </p:anim>
                                    <p:anim calcmode="lin" valueType="num">
                                      <p:cBhvr>
                                        <p:cTn id="20" dur="500" fill="hold"/>
                                        <p:tgtEl>
                                          <p:spTgt spid="1436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14371"/>
                                        </p:tgtEl>
                                        <p:attrNameLst>
                                          <p:attrName>style.visibility</p:attrName>
                                        </p:attrNameLst>
                                      </p:cBhvr>
                                      <p:to>
                                        <p:strVal val="visible"/>
                                      </p:to>
                                    </p:set>
                                    <p:anim calcmode="lin" valueType="num">
                                      <p:cBhvr>
                                        <p:cTn id="23" dur="500" fill="hold"/>
                                        <p:tgtEl>
                                          <p:spTgt spid="14371"/>
                                        </p:tgtEl>
                                        <p:attrNameLst>
                                          <p:attrName>ppt_x</p:attrName>
                                        </p:attrNameLst>
                                      </p:cBhvr>
                                      <p:tavLst>
                                        <p:tav tm="0">
                                          <p:val>
                                            <p:strVal val="#ppt_x"/>
                                          </p:val>
                                        </p:tav>
                                        <p:tav tm="100000">
                                          <p:val>
                                            <p:strVal val="#ppt_x"/>
                                          </p:val>
                                        </p:tav>
                                      </p:tavLst>
                                    </p:anim>
                                    <p:anim calcmode="lin" valueType="num">
                                      <p:cBhvr>
                                        <p:cTn id="24" dur="500" fill="hold"/>
                                        <p:tgtEl>
                                          <p:spTgt spid="143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bldLvl="0" autoUpdateAnimBg="0"/>
      <p:bldP spid="14359" grpId="0" bldLvl="0" autoUpdateAnimBg="0"/>
      <p:bldP spid="14363" grpId="0" bldLvl="0" autoUpdateAnimBg="0"/>
      <p:bldP spid="14367" grpId="0" bldLvl="0" autoUpdateAnimBg="0"/>
      <p:bldP spid="1437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65"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66"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5367"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5368"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69"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0"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1"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5372"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3"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5374"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5375"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、文化与文明</a:t>
            </a:r>
            <a:endParaRPr lang="zh-CN" altLang="en-US"/>
          </a:p>
        </p:txBody>
      </p:sp>
      <p:sp>
        <p:nvSpPr>
          <p:cNvPr id="15376" name="矩形 25"/>
          <p:cNvSpPr>
            <a:spLocks noChangeArrowheads="1"/>
          </p:cNvSpPr>
          <p:nvPr/>
        </p:nvSpPr>
        <p:spPr bwMode="auto">
          <a:xfrm>
            <a:off x="552450" y="2681288"/>
            <a:ext cx="588963" cy="531812"/>
          </a:xfrm>
          <a:prstGeom prst="rect">
            <a:avLst/>
          </a:prstGeom>
          <a:solidFill>
            <a:srgbClr val="FF000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en-US" altLang="zh-CN"/>
          </a:p>
        </p:txBody>
      </p:sp>
      <p:sp>
        <p:nvSpPr>
          <p:cNvPr id="15377" name="直接连接符 26"/>
          <p:cNvSpPr>
            <a:spLocks noChangeShapeType="1"/>
          </p:cNvSpPr>
          <p:nvPr/>
        </p:nvSpPr>
        <p:spPr bwMode="auto">
          <a:xfrm flipH="1">
            <a:off x="552450" y="3213100"/>
            <a:ext cx="5580063" cy="0"/>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8" name="TextBox 27"/>
          <p:cNvSpPr>
            <a:spLocks noChangeArrowheads="1"/>
          </p:cNvSpPr>
          <p:nvPr/>
        </p:nvSpPr>
        <p:spPr bwMode="auto">
          <a:xfrm>
            <a:off x="1417638" y="2752725"/>
            <a:ext cx="226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文化的产生早于文明</a:t>
            </a:r>
            <a:endParaRPr lang="en-US" altLang="zh-CN"/>
          </a:p>
        </p:txBody>
      </p:sp>
      <p:sp>
        <p:nvSpPr>
          <p:cNvPr id="15379" name="Text Box 44"/>
          <p:cNvSpPr>
            <a:spLocks noChangeArrowheads="1"/>
          </p:cNvSpPr>
          <p:nvPr/>
        </p:nvSpPr>
        <p:spPr bwMode="auto">
          <a:xfrm>
            <a:off x="552450" y="3717925"/>
            <a:ext cx="5616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从时间上来看，文化的产生早于文明的产生，可以说，文明是文化发展到一定阶段中形成的。</a:t>
            </a:r>
            <a:r>
              <a:rPr lang="zh-CN" altLang="en-US" b="1">
                <a:solidFill>
                  <a:srgbClr val="FF0000"/>
                </a:solidFill>
                <a:latin typeface="Calibri" panose="020F0502020204030204" pitchFamily="34" charset="0"/>
                <a:sym typeface="宋体" panose="02010600030101010101" pitchFamily="2" charset="-122"/>
              </a:rPr>
              <a:t>文化通常与自然相对应，而文明一般与野蛮相对应。</a:t>
            </a:r>
            <a:endParaRPr lang="en-US" altLang="zh-CN"/>
          </a:p>
        </p:txBody>
      </p:sp>
      <p:sp>
        <p:nvSpPr>
          <p:cNvPr id="15380" name="Text Box 44"/>
          <p:cNvSpPr>
            <a:spLocks noChangeArrowheads="1"/>
          </p:cNvSpPr>
          <p:nvPr/>
        </p:nvSpPr>
        <p:spPr bwMode="auto">
          <a:xfrm>
            <a:off x="552450" y="5040313"/>
            <a:ext cx="5616575"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在原始时代，只有文化，而没有文明，一般称原始时代的文化为“原始文化”，而不说“原始文明”。因此，学术界往往把文明看作是文化的最高形式或高等形式。</a:t>
            </a:r>
            <a:endParaRPr lang="en-US" altLang="zh-CN"/>
          </a:p>
        </p:txBody>
      </p:sp>
      <p:sp>
        <p:nvSpPr>
          <p:cNvPr id="15381" name="直接连接符 3"/>
          <p:cNvSpPr>
            <a:spLocks noChangeShapeType="1"/>
          </p:cNvSpPr>
          <p:nvPr/>
        </p:nvSpPr>
        <p:spPr bwMode="auto">
          <a:xfrm>
            <a:off x="6242050" y="2681288"/>
            <a:ext cx="0" cy="3700462"/>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53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450" y="1473200"/>
            <a:ext cx="38957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5379"/>
                                        </p:tgtEl>
                                        <p:attrNameLst>
                                          <p:attrName>style.visibility</p:attrName>
                                        </p:attrNameLst>
                                      </p:cBhvr>
                                      <p:to>
                                        <p:strVal val="visible"/>
                                      </p:to>
                                    </p:set>
                                    <p:animScale>
                                      <p:cBhvr>
                                        <p:cTn id="7" dur="1000" decel="50000" fill="hold">
                                          <p:stCondLst>
                                            <p:cond delay="0"/>
                                          </p:stCondLst>
                                        </p:cTn>
                                        <p:tgtEl>
                                          <p:spTgt spid="153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5379"/>
                                        </p:tgtEl>
                                        <p:attrNameLst>
                                          <p:attrName>ppt_x</p:attrName>
                                          <p:attrName>ppt_y</p:attrName>
                                        </p:attrNameLst>
                                      </p:cBhvr>
                                      <p:rCtr x="0" y="0"/>
                                    </p:animMotion>
                                    <p:animEffect>
                                      <p:cBhvr>
                                        <p:cTn id="9" dur="1000"/>
                                        <p:tgtEl>
                                          <p:spTgt spid="15379"/>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5380"/>
                                        </p:tgtEl>
                                        <p:attrNameLst>
                                          <p:attrName>style.visibility</p:attrName>
                                        </p:attrNameLst>
                                      </p:cBhvr>
                                      <p:to>
                                        <p:strVal val="visible"/>
                                      </p:to>
                                    </p:set>
                                    <p:animScale>
                                      <p:cBhvr>
                                        <p:cTn id="12" dur="1000" decel="50000" fill="hold">
                                          <p:stCondLst>
                                            <p:cond delay="0"/>
                                          </p:stCondLst>
                                        </p:cTn>
                                        <p:tgtEl>
                                          <p:spTgt spid="15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15380"/>
                                        </p:tgtEl>
                                        <p:attrNameLst>
                                          <p:attrName>ppt_x</p:attrName>
                                          <p:attrName>ppt_y</p:attrName>
                                        </p:attrNameLst>
                                      </p:cBhvr>
                                      <p:rCtr x="0" y="0"/>
                                    </p:animMotion>
                                    <p:animEffect>
                                      <p:cBhvr>
                                        <p:cTn id="14" dur="10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bldLvl="0" autoUpdateAnimBg="0"/>
      <p:bldP spid="15380"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89"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0"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6391"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6392"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3"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4"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5"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6396"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7"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6398"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639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、文化与文明</a:t>
            </a:r>
            <a:endParaRPr lang="zh-CN" altLang="en-US"/>
          </a:p>
        </p:txBody>
      </p:sp>
      <p:sp>
        <p:nvSpPr>
          <p:cNvPr id="16400" name="直接连接符 26"/>
          <p:cNvSpPr>
            <a:spLocks noChangeShapeType="1"/>
          </p:cNvSpPr>
          <p:nvPr/>
        </p:nvSpPr>
        <p:spPr bwMode="auto">
          <a:xfrm flipH="1">
            <a:off x="552450" y="3213100"/>
            <a:ext cx="5580063" cy="0"/>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401" name="TextBox 27"/>
          <p:cNvSpPr>
            <a:spLocks noChangeArrowheads="1"/>
          </p:cNvSpPr>
          <p:nvPr/>
        </p:nvSpPr>
        <p:spPr bwMode="auto">
          <a:xfrm>
            <a:off x="552450" y="2276475"/>
            <a:ext cx="5616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5000"/>
              </a:lnSpc>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其实，从“文化（</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culture</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）”和“文明（</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civilization</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）”这两个单词的词源上我们就可以清楚地看出两者的区别。</a:t>
            </a:r>
            <a:endParaRPr lang="en-US" altLang="zh-CN"/>
          </a:p>
        </p:txBody>
      </p:sp>
      <p:sp>
        <p:nvSpPr>
          <p:cNvPr id="16402" name="Text Box 44"/>
          <p:cNvSpPr>
            <a:spLocks noChangeArrowheads="1"/>
          </p:cNvSpPr>
          <p:nvPr/>
        </p:nvSpPr>
        <p:spPr bwMode="auto">
          <a:xfrm>
            <a:off x="552450" y="3500438"/>
            <a:ext cx="56165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“文化 （</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culture</a:t>
            </a:r>
            <a:r>
              <a:rPr lang="zh-CN" altLang="en-US">
                <a:solidFill>
                  <a:srgbClr val="000000"/>
                </a:solidFill>
                <a:latin typeface="Calibri" panose="020F0502020204030204" pitchFamily="34" charset="0"/>
                <a:sym typeface="宋体" panose="02010600030101010101" pitchFamily="2" charset="-122"/>
              </a:rPr>
              <a:t>）”这个单词的词根“</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cult-”</a:t>
            </a:r>
            <a:r>
              <a:rPr lang="zh-CN" altLang="en-US">
                <a:solidFill>
                  <a:srgbClr val="000000"/>
                </a:solidFill>
                <a:latin typeface="Calibri" panose="020F0502020204030204" pitchFamily="34" charset="0"/>
                <a:sym typeface="宋体" panose="02010600030101010101" pitchFamily="2" charset="-122"/>
              </a:rPr>
              <a:t>的原始意义是“耕作”，这很清楚地表明了“文化”这个概念的本义是属于</a:t>
            </a:r>
            <a:r>
              <a:rPr lang="zh-CN" altLang="en-US" b="1">
                <a:solidFill>
                  <a:srgbClr val="FF0000"/>
                </a:solidFill>
                <a:latin typeface="Calibri" panose="020F0502020204030204" pitchFamily="34" charset="0"/>
                <a:sym typeface="宋体" panose="02010600030101010101" pitchFamily="2" charset="-122"/>
              </a:rPr>
              <a:t>与“农耕”相联系的原始部落时代的范畴；</a:t>
            </a:r>
            <a:endParaRPr lang="en-US" altLang="zh-CN"/>
          </a:p>
        </p:txBody>
      </p:sp>
      <p:sp>
        <p:nvSpPr>
          <p:cNvPr id="16403" name="Text Box 44"/>
          <p:cNvSpPr>
            <a:spLocks noChangeArrowheads="1"/>
          </p:cNvSpPr>
          <p:nvPr/>
        </p:nvSpPr>
        <p:spPr bwMode="auto">
          <a:xfrm>
            <a:off x="552450" y="4824413"/>
            <a:ext cx="5616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而“文明（</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civilization</a:t>
            </a:r>
            <a:r>
              <a:rPr lang="zh-CN" altLang="en-US">
                <a:solidFill>
                  <a:srgbClr val="000000"/>
                </a:solidFill>
                <a:latin typeface="Calibri" panose="020F0502020204030204" pitchFamily="34" charset="0"/>
                <a:sym typeface="宋体" panose="02010600030101010101" pitchFamily="2" charset="-122"/>
              </a:rPr>
              <a:t>）”这个单词的词根“</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civ-”</a:t>
            </a:r>
            <a:r>
              <a:rPr lang="zh-CN" altLang="en-US">
                <a:solidFill>
                  <a:srgbClr val="000000"/>
                </a:solidFill>
                <a:latin typeface="Calibri" panose="020F0502020204030204" pitchFamily="34" charset="0"/>
                <a:sym typeface="宋体" panose="02010600030101010101" pitchFamily="2" charset="-122"/>
              </a:rPr>
              <a:t>的原始意义是“市民”，这也同样清晰地表明了“文明”这个概念的本义是属于与伴随着“市民”的出现而同时产生的</a:t>
            </a:r>
            <a:r>
              <a:rPr lang="zh-CN" altLang="en-US" b="1">
                <a:solidFill>
                  <a:srgbClr val="FF0000"/>
                </a:solidFill>
                <a:latin typeface="Calibri" panose="020F0502020204030204" pitchFamily="34" charset="0"/>
                <a:sym typeface="宋体" panose="02010600030101010101" pitchFamily="2" charset="-122"/>
              </a:rPr>
              <a:t>“城市”及工商业相联系的青铜时代的范畴。</a:t>
            </a:r>
            <a:endParaRPr lang="en-US" altLang="zh-CN"/>
          </a:p>
        </p:txBody>
      </p:sp>
      <p:sp>
        <p:nvSpPr>
          <p:cNvPr id="16404" name="直接连接符 3"/>
          <p:cNvSpPr>
            <a:spLocks noChangeShapeType="1"/>
          </p:cNvSpPr>
          <p:nvPr/>
        </p:nvSpPr>
        <p:spPr bwMode="auto">
          <a:xfrm>
            <a:off x="6242050" y="2276475"/>
            <a:ext cx="0" cy="4105275"/>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64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100" y="1412875"/>
            <a:ext cx="4691063"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6401"/>
                                        </p:tgtEl>
                                        <p:attrNameLst>
                                          <p:attrName>style.visibility</p:attrName>
                                        </p:attrNameLst>
                                      </p:cBhvr>
                                      <p:to>
                                        <p:strVal val="visible"/>
                                      </p:to>
                                    </p:set>
                                    <p:animEffect>
                                      <p:cBhvr>
                                        <p:cTn id="7" dur="500"/>
                                        <p:tgtEl>
                                          <p:spTgt spid="16401"/>
                                        </p:tgtEl>
                                      </p:cBhvr>
                                    </p:animEffect>
                                  </p:childTnLst>
                                </p:cTn>
                              </p:par>
                            </p:childTnLst>
                          </p:cTn>
                        </p:par>
                        <p:par>
                          <p:cTn id="8" fill="hold">
                            <p:stCondLst>
                              <p:cond delay="3500"/>
                            </p:stCondLst>
                            <p:childTnLst>
                              <p:par>
                                <p:cTn id="9" presetID="52" presetClass="entr" presetSubtype="0" fill="hold" grpId="0" nodeType="afterEffect">
                                  <p:stCondLst>
                                    <p:cond delay="0"/>
                                  </p:stCondLst>
                                  <p:childTnLst>
                                    <p:set>
                                      <p:cBhvr>
                                        <p:cTn id="10" dur="1" fill="hold">
                                          <p:stCondLst>
                                            <p:cond delay="0"/>
                                          </p:stCondLst>
                                        </p:cTn>
                                        <p:tgtEl>
                                          <p:spTgt spid="16402"/>
                                        </p:tgtEl>
                                        <p:attrNameLst>
                                          <p:attrName>style.visibility</p:attrName>
                                        </p:attrNameLst>
                                      </p:cBhvr>
                                      <p:to>
                                        <p:strVal val="visible"/>
                                      </p:to>
                                    </p:set>
                                    <p:animScale>
                                      <p:cBhvr>
                                        <p:cTn id="11" dur="1000" decel="50000" fill="hold">
                                          <p:stCondLst>
                                            <p:cond delay="0"/>
                                          </p:stCondLst>
                                        </p:cTn>
                                        <p:tgtEl>
                                          <p:spTgt spid="164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6402"/>
                                        </p:tgtEl>
                                        <p:attrNameLst>
                                          <p:attrName>ppt_x</p:attrName>
                                          <p:attrName>ppt_y</p:attrName>
                                        </p:attrNameLst>
                                      </p:cBhvr>
                                      <p:rCtr x="0" y="0"/>
                                    </p:animMotion>
                                    <p:animEffect>
                                      <p:cBhvr>
                                        <p:cTn id="13" dur="1000"/>
                                        <p:tgtEl>
                                          <p:spTgt spid="16402"/>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16403"/>
                                        </p:tgtEl>
                                        <p:attrNameLst>
                                          <p:attrName>style.visibility</p:attrName>
                                        </p:attrNameLst>
                                      </p:cBhvr>
                                      <p:to>
                                        <p:strVal val="visible"/>
                                      </p:to>
                                    </p:set>
                                    <p:animScale>
                                      <p:cBhvr>
                                        <p:cTn id="16" dur="1000" decel="50000" fill="hold">
                                          <p:stCondLst>
                                            <p:cond delay="0"/>
                                          </p:stCondLst>
                                        </p:cTn>
                                        <p:tgtEl>
                                          <p:spTgt spid="164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6403"/>
                                        </p:tgtEl>
                                        <p:attrNameLst>
                                          <p:attrName>ppt_x</p:attrName>
                                          <p:attrName>ppt_y</p:attrName>
                                        </p:attrNameLst>
                                      </p:cBhvr>
                                      <p:rCtr x="0" y="0"/>
                                    </p:animMotion>
                                    <p:animEffect>
                                      <p:cBhvr>
                                        <p:cTn id="18" dur="10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bldLvl="0" autoUpdateAnimBg="0"/>
      <p:bldP spid="16402" grpId="0" bldLvl="0" autoUpdateAnimBg="0"/>
      <p:bldP spid="16403"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13"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14"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7415"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7416"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17"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18"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19"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7420"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21"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7422"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174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1562100"/>
            <a:ext cx="59531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、文化与文明</a:t>
            </a:r>
            <a:endParaRPr lang="zh-CN" altLang="en-US"/>
          </a:p>
        </p:txBody>
      </p:sp>
      <p:sp>
        <p:nvSpPr>
          <p:cNvPr id="17425" name="矩形 25"/>
          <p:cNvSpPr>
            <a:spLocks noChangeArrowheads="1"/>
          </p:cNvSpPr>
          <p:nvPr/>
        </p:nvSpPr>
        <p:spPr bwMode="auto">
          <a:xfrm>
            <a:off x="552450" y="2681288"/>
            <a:ext cx="588963" cy="531812"/>
          </a:xfrm>
          <a:prstGeom prst="rect">
            <a:avLst/>
          </a:prstGeom>
          <a:solidFill>
            <a:srgbClr val="FF000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2</a:t>
            </a:r>
            <a:endParaRPr lang="zh-CN" altLang="en-US"/>
          </a:p>
        </p:txBody>
      </p:sp>
      <p:sp>
        <p:nvSpPr>
          <p:cNvPr id="17426" name="直接连接符 26"/>
          <p:cNvSpPr>
            <a:spLocks noChangeShapeType="1"/>
          </p:cNvSpPr>
          <p:nvPr/>
        </p:nvSpPr>
        <p:spPr bwMode="auto">
          <a:xfrm flipH="1">
            <a:off x="552450" y="3213100"/>
            <a:ext cx="5580063" cy="0"/>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27" name="TextBox 27"/>
          <p:cNvSpPr>
            <a:spLocks noChangeArrowheads="1"/>
          </p:cNvSpPr>
          <p:nvPr/>
        </p:nvSpPr>
        <p:spPr bwMode="auto">
          <a:xfrm>
            <a:off x="1344613" y="2752725"/>
            <a:ext cx="4824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文化对应一定的族群或团体，而文明无边界</a:t>
            </a:r>
            <a:endParaRPr lang="en-US" altLang="zh-CN"/>
          </a:p>
        </p:txBody>
      </p:sp>
      <p:sp>
        <p:nvSpPr>
          <p:cNvPr id="17428" name="Text Box 44"/>
          <p:cNvSpPr>
            <a:spLocks noChangeArrowheads="1"/>
          </p:cNvSpPr>
          <p:nvPr/>
        </p:nvSpPr>
        <p:spPr bwMode="auto">
          <a:xfrm>
            <a:off x="552450" y="3717925"/>
            <a:ext cx="5616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从空间上来看，文明没有明确的边界，它是跨民族的，跨国界的；而广义的文化泛指全人类的文化，相对性的文化概念是指某一个民族或社群的文化。</a:t>
            </a:r>
            <a:endParaRPr lang="en-US" altLang="zh-CN"/>
          </a:p>
        </p:txBody>
      </p:sp>
      <p:sp>
        <p:nvSpPr>
          <p:cNvPr id="17429" name="Text Box 44"/>
          <p:cNvSpPr>
            <a:spLocks noChangeArrowheads="1"/>
          </p:cNvSpPr>
          <p:nvPr/>
        </p:nvSpPr>
        <p:spPr bwMode="auto">
          <a:xfrm>
            <a:off x="552450" y="5040313"/>
            <a:ext cx="56165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比如，各国、各民族乃至于各族群的文化会有差异，而文明却不会有冲突，只是文明的程度不同而已。</a:t>
            </a:r>
            <a:endParaRPr lang="zh-CN" altLang="en-US"/>
          </a:p>
        </p:txBody>
      </p:sp>
      <p:sp>
        <p:nvSpPr>
          <p:cNvPr id="17430" name="直接连接符 3"/>
          <p:cNvSpPr>
            <a:spLocks noChangeShapeType="1"/>
          </p:cNvSpPr>
          <p:nvPr/>
        </p:nvSpPr>
        <p:spPr bwMode="auto">
          <a:xfrm>
            <a:off x="6242050" y="1412875"/>
            <a:ext cx="0" cy="4968875"/>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7428"/>
                                        </p:tgtEl>
                                        <p:attrNameLst>
                                          <p:attrName>style.visibility</p:attrName>
                                        </p:attrNameLst>
                                      </p:cBhvr>
                                      <p:to>
                                        <p:strVal val="visible"/>
                                      </p:to>
                                    </p:set>
                                    <p:animScale>
                                      <p:cBhvr>
                                        <p:cTn id="7" dur="1000" decel="50000" fill="hold">
                                          <p:stCondLst>
                                            <p:cond delay="0"/>
                                          </p:stCondLst>
                                        </p:cTn>
                                        <p:tgtEl>
                                          <p:spTgt spid="174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7428"/>
                                        </p:tgtEl>
                                        <p:attrNameLst>
                                          <p:attrName>ppt_x</p:attrName>
                                          <p:attrName>ppt_y</p:attrName>
                                        </p:attrNameLst>
                                      </p:cBhvr>
                                      <p:rCtr x="0" y="0"/>
                                    </p:animMotion>
                                    <p:animEffect>
                                      <p:cBhvr>
                                        <p:cTn id="9" dur="1000"/>
                                        <p:tgtEl>
                                          <p:spTgt spid="17428"/>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7429"/>
                                        </p:tgtEl>
                                        <p:attrNameLst>
                                          <p:attrName>style.visibility</p:attrName>
                                        </p:attrNameLst>
                                      </p:cBhvr>
                                      <p:to>
                                        <p:strVal val="visible"/>
                                      </p:to>
                                    </p:set>
                                    <p:animScale>
                                      <p:cBhvr>
                                        <p:cTn id="12" dur="1000" decel="50000" fill="hold">
                                          <p:stCondLst>
                                            <p:cond delay="0"/>
                                          </p:stCondLst>
                                        </p:cTn>
                                        <p:tgtEl>
                                          <p:spTgt spid="174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17429"/>
                                        </p:tgtEl>
                                        <p:attrNameLst>
                                          <p:attrName>ppt_x</p:attrName>
                                          <p:attrName>ppt_y</p:attrName>
                                        </p:attrNameLst>
                                      </p:cBhvr>
                                      <p:rCtr x="0" y="0"/>
                                    </p:animMotion>
                                    <p:animEffect>
                                      <p:cBhvr>
                                        <p:cTn id="14" dur="100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bldLvl="0" autoUpdateAnimBg="0"/>
      <p:bldP spid="1742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37"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38"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8439"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8440"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1"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2"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3"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8444"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5"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8446"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844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、文化与文明</a:t>
            </a:r>
            <a:endParaRPr lang="zh-CN" altLang="en-US"/>
          </a:p>
        </p:txBody>
      </p:sp>
      <p:sp>
        <p:nvSpPr>
          <p:cNvPr id="18448" name="矩形 25"/>
          <p:cNvSpPr>
            <a:spLocks noChangeArrowheads="1"/>
          </p:cNvSpPr>
          <p:nvPr/>
        </p:nvSpPr>
        <p:spPr bwMode="auto">
          <a:xfrm>
            <a:off x="552450" y="2681288"/>
            <a:ext cx="588963" cy="531812"/>
          </a:xfrm>
          <a:prstGeom prst="rect">
            <a:avLst/>
          </a:prstGeom>
          <a:solidFill>
            <a:srgbClr val="FF000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3</a:t>
            </a:r>
            <a:endParaRPr lang="en-US" altLang="zh-CN"/>
          </a:p>
        </p:txBody>
      </p:sp>
      <p:sp>
        <p:nvSpPr>
          <p:cNvPr id="18449" name="直接连接符 26"/>
          <p:cNvSpPr>
            <a:spLocks noChangeShapeType="1"/>
          </p:cNvSpPr>
          <p:nvPr/>
        </p:nvSpPr>
        <p:spPr bwMode="auto">
          <a:xfrm flipH="1">
            <a:off x="552450" y="3213100"/>
            <a:ext cx="5580063" cy="0"/>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0" name="TextBox 27"/>
          <p:cNvSpPr>
            <a:spLocks noChangeArrowheads="1"/>
          </p:cNvSpPr>
          <p:nvPr/>
        </p:nvSpPr>
        <p:spPr bwMode="auto">
          <a:xfrm>
            <a:off x="1344613" y="2752725"/>
            <a:ext cx="4824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文化偏重于精神，文明偏重于物质</a:t>
            </a:r>
            <a:endParaRPr lang="en-US" altLang="zh-CN"/>
          </a:p>
        </p:txBody>
      </p:sp>
      <p:sp>
        <p:nvSpPr>
          <p:cNvPr id="18451" name="Text Box 44"/>
          <p:cNvSpPr>
            <a:spLocks noChangeArrowheads="1"/>
          </p:cNvSpPr>
          <p:nvPr/>
        </p:nvSpPr>
        <p:spPr bwMode="auto">
          <a:xfrm>
            <a:off x="552450" y="3717925"/>
            <a:ext cx="56165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从形态上来看，文化偏重于精神和规范，而文明偏重于物质和技术。文明较容易比较和衡量，较易区分高低，如古埃及的金字塔、中国的长城、秦代的兵马俑等。</a:t>
            </a:r>
            <a:endParaRPr lang="en-US" altLang="zh-CN"/>
          </a:p>
        </p:txBody>
      </p:sp>
      <p:sp>
        <p:nvSpPr>
          <p:cNvPr id="18452" name="Text Box 44"/>
          <p:cNvSpPr>
            <a:spLocks noChangeArrowheads="1"/>
          </p:cNvSpPr>
          <p:nvPr/>
        </p:nvSpPr>
        <p:spPr bwMode="auto">
          <a:xfrm>
            <a:off x="552450" y="5040313"/>
            <a:ext cx="56165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因而，文明在考古学使用最为普遍；而文化则难以比较，因为各民族的价值观念不同，而价值是相对的。</a:t>
            </a:r>
            <a:endParaRPr lang="zh-CN" altLang="en-US"/>
          </a:p>
        </p:txBody>
      </p:sp>
      <p:sp>
        <p:nvSpPr>
          <p:cNvPr id="18453" name="直接连接符 3"/>
          <p:cNvSpPr>
            <a:spLocks noChangeShapeType="1"/>
          </p:cNvSpPr>
          <p:nvPr/>
        </p:nvSpPr>
        <p:spPr bwMode="auto">
          <a:xfrm>
            <a:off x="6242050" y="1412875"/>
            <a:ext cx="0" cy="4968875"/>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8454"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1366838"/>
            <a:ext cx="3960812" cy="508635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451"/>
                                        </p:tgtEl>
                                        <p:attrNameLst>
                                          <p:attrName>style.visibility</p:attrName>
                                        </p:attrNameLst>
                                      </p:cBhvr>
                                      <p:to>
                                        <p:strVal val="visible"/>
                                      </p:to>
                                    </p:set>
                                    <p:animScale>
                                      <p:cBhvr>
                                        <p:cTn id="7" dur="1000" decel="50000" fill="hold">
                                          <p:stCondLst>
                                            <p:cond delay="0"/>
                                          </p:stCondLst>
                                        </p:cTn>
                                        <p:tgtEl>
                                          <p:spTgt spid="184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8451"/>
                                        </p:tgtEl>
                                        <p:attrNameLst>
                                          <p:attrName>ppt_x</p:attrName>
                                          <p:attrName>ppt_y</p:attrName>
                                        </p:attrNameLst>
                                      </p:cBhvr>
                                      <p:rCtr x="0" y="0"/>
                                    </p:animMotion>
                                    <p:animEffect>
                                      <p:cBhvr>
                                        <p:cTn id="9" dur="1000"/>
                                        <p:tgtEl>
                                          <p:spTgt spid="18451"/>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8452"/>
                                        </p:tgtEl>
                                        <p:attrNameLst>
                                          <p:attrName>style.visibility</p:attrName>
                                        </p:attrNameLst>
                                      </p:cBhvr>
                                      <p:to>
                                        <p:strVal val="visible"/>
                                      </p:to>
                                    </p:set>
                                    <p:animScale>
                                      <p:cBhvr>
                                        <p:cTn id="12" dur="1000" decel="50000" fill="hold">
                                          <p:stCondLst>
                                            <p:cond delay="0"/>
                                          </p:stCondLst>
                                        </p:cTn>
                                        <p:tgtEl>
                                          <p:spTgt spid="184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18452"/>
                                        </p:tgtEl>
                                        <p:attrNameLst>
                                          <p:attrName>ppt_x</p:attrName>
                                          <p:attrName>ppt_y</p:attrName>
                                        </p:attrNameLst>
                                      </p:cBhvr>
                                      <p:rCtr x="0" y="0"/>
                                    </p:animMotion>
                                    <p:animEffect>
                                      <p:cBhvr>
                                        <p:cTn id="14" dur="1000"/>
                                        <p:tgtEl>
                                          <p:spTgt spid="1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bldLvl="0" autoUpdateAnimBg="0"/>
      <p:bldP spid="18452"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1"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2"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9463"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9464"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5"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6"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7"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9468"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9"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9470"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947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、文化与文明</a:t>
            </a:r>
            <a:endParaRPr lang="zh-CN" altLang="en-US"/>
          </a:p>
        </p:txBody>
      </p:sp>
      <p:sp>
        <p:nvSpPr>
          <p:cNvPr id="19472" name="矩形 25"/>
          <p:cNvSpPr>
            <a:spLocks noChangeArrowheads="1"/>
          </p:cNvSpPr>
          <p:nvPr/>
        </p:nvSpPr>
        <p:spPr bwMode="auto">
          <a:xfrm>
            <a:off x="552450" y="3500438"/>
            <a:ext cx="588963" cy="531812"/>
          </a:xfrm>
          <a:prstGeom prst="rect">
            <a:avLst/>
          </a:prstGeom>
          <a:solidFill>
            <a:srgbClr val="FF000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4</a:t>
            </a:r>
            <a:endParaRPr lang="en-US" altLang="zh-CN"/>
          </a:p>
        </p:txBody>
      </p:sp>
      <p:sp>
        <p:nvSpPr>
          <p:cNvPr id="19473" name="直接连接符 26"/>
          <p:cNvSpPr>
            <a:spLocks noChangeShapeType="1"/>
          </p:cNvSpPr>
          <p:nvPr/>
        </p:nvSpPr>
        <p:spPr bwMode="auto">
          <a:xfrm flipH="1">
            <a:off x="552450" y="4032250"/>
            <a:ext cx="5580063" cy="0"/>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74" name="TextBox 27"/>
          <p:cNvSpPr>
            <a:spLocks noChangeArrowheads="1"/>
          </p:cNvSpPr>
          <p:nvPr/>
        </p:nvSpPr>
        <p:spPr bwMode="auto">
          <a:xfrm>
            <a:off x="1344613" y="3573463"/>
            <a:ext cx="4824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文化一词是中性的，文明一词是褒义的</a:t>
            </a:r>
            <a:endParaRPr lang="en-US" altLang="zh-CN"/>
          </a:p>
        </p:txBody>
      </p:sp>
      <p:sp>
        <p:nvSpPr>
          <p:cNvPr id="19475" name="Text Box 44"/>
          <p:cNvSpPr>
            <a:spLocks noChangeArrowheads="1"/>
          </p:cNvSpPr>
          <p:nvPr/>
        </p:nvSpPr>
        <p:spPr bwMode="auto">
          <a:xfrm>
            <a:off x="552450" y="4476750"/>
            <a:ext cx="52578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从词义来看，“文化”是中性的，使用范围很广；而文明是褒性的，使用范围较窄。</a:t>
            </a:r>
            <a:endParaRPr lang="en-US" altLang="zh-CN"/>
          </a:p>
        </p:txBody>
      </p:sp>
      <p:sp>
        <p:nvSpPr>
          <p:cNvPr id="19476" name="Text Box 44"/>
          <p:cNvSpPr>
            <a:spLocks noChangeArrowheads="1"/>
          </p:cNvSpPr>
          <p:nvPr/>
        </p:nvSpPr>
        <p:spPr bwMode="auto">
          <a:xfrm>
            <a:off x="552450" y="5441950"/>
            <a:ext cx="5257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例如，可以说酒文化、食文化、服饰文化，但一般不说“酒文明”、“食文明”和“服饰文明”。</a:t>
            </a:r>
            <a:endParaRPr lang="zh-CN" altLang="en-US"/>
          </a:p>
        </p:txBody>
      </p:sp>
      <p:sp>
        <p:nvSpPr>
          <p:cNvPr id="19477" name="直接连接符 3"/>
          <p:cNvSpPr>
            <a:spLocks noChangeShapeType="1"/>
          </p:cNvSpPr>
          <p:nvPr/>
        </p:nvSpPr>
        <p:spPr bwMode="auto">
          <a:xfrm>
            <a:off x="6242050" y="1412875"/>
            <a:ext cx="0" cy="4968875"/>
          </a:xfrm>
          <a:prstGeom prst="line">
            <a:avLst/>
          </a:prstGeom>
          <a:noFill/>
          <a:ln w="9525" cap="flat" cmpd="sng">
            <a:solidFill>
              <a:srgbClr val="FF000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94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150" y="735013"/>
            <a:ext cx="6169025" cy="612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9475"/>
                                        </p:tgtEl>
                                        <p:attrNameLst>
                                          <p:attrName>style.visibility</p:attrName>
                                        </p:attrNameLst>
                                      </p:cBhvr>
                                      <p:to>
                                        <p:strVal val="visible"/>
                                      </p:to>
                                    </p:set>
                                    <p:animScale>
                                      <p:cBhvr>
                                        <p:cTn id="7" dur="1000" decel="50000" fill="hold">
                                          <p:stCondLst>
                                            <p:cond delay="0"/>
                                          </p:stCondLst>
                                        </p:cTn>
                                        <p:tgtEl>
                                          <p:spTgt spid="194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9475"/>
                                        </p:tgtEl>
                                        <p:attrNameLst>
                                          <p:attrName>ppt_x</p:attrName>
                                          <p:attrName>ppt_y</p:attrName>
                                        </p:attrNameLst>
                                      </p:cBhvr>
                                      <p:rCtr x="0" y="0"/>
                                    </p:animMotion>
                                    <p:animEffect>
                                      <p:cBhvr>
                                        <p:cTn id="9" dur="1000"/>
                                        <p:tgtEl>
                                          <p:spTgt spid="1947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9476"/>
                                        </p:tgtEl>
                                        <p:attrNameLst>
                                          <p:attrName>style.visibility</p:attrName>
                                        </p:attrNameLst>
                                      </p:cBhvr>
                                      <p:to>
                                        <p:strVal val="visible"/>
                                      </p:to>
                                    </p:set>
                                    <p:animScale>
                                      <p:cBhvr>
                                        <p:cTn id="12" dur="1000" decel="50000" fill="hold">
                                          <p:stCondLst>
                                            <p:cond delay="0"/>
                                          </p:stCondLst>
                                        </p:cTn>
                                        <p:tgtEl>
                                          <p:spTgt spid="194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19476"/>
                                        </p:tgtEl>
                                        <p:attrNameLst>
                                          <p:attrName>ppt_x</p:attrName>
                                          <p:attrName>ppt_y</p:attrName>
                                        </p:attrNameLst>
                                      </p:cBhvr>
                                      <p:rCtr x="0" y="0"/>
                                    </p:animMotion>
                                    <p:animEffect>
                                      <p:cBhvr>
                                        <p:cTn id="14" dur="10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bldLvl="0" autoUpdateAnimBg="0"/>
      <p:bldP spid="19476"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
            <a:extLst>
              <a:ext uri="{28A0092B-C50C-407E-A947-70E740481C1C}">
                <a14:useLocalDpi xmlns:a14="http://schemas.microsoft.com/office/drawing/2010/main" val="0"/>
              </a:ext>
            </a:extLst>
          </a:blip>
          <a:srcRect l="1102"/>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p:cNvSpPr>
            <a:spLocks noChangeArrowheads="1"/>
          </p:cNvSpPr>
          <p:nvPr/>
        </p:nvSpPr>
        <p:spPr bwMode="auto">
          <a:xfrm>
            <a:off x="10309225" y="6302375"/>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过渡页</a:t>
            </a:r>
            <a:endParaRPr lang="zh-CN" altLang="zh-CN"/>
          </a:p>
        </p:txBody>
      </p:sp>
      <p:sp>
        <p:nvSpPr>
          <p:cNvPr id="20484" name="直接连接符 4"/>
          <p:cNvSpPr>
            <a:spLocks noChangeShapeType="1"/>
          </p:cNvSpPr>
          <p:nvPr/>
        </p:nvSpPr>
        <p:spPr bwMode="auto">
          <a:xfrm>
            <a:off x="9553575" y="6470650"/>
            <a:ext cx="649288" cy="1588"/>
          </a:xfrm>
          <a:prstGeom prst="line">
            <a:avLst/>
          </a:prstGeom>
          <a:noFill/>
          <a:ln w="9525" cap="flat" cmpd="sng">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85" name="直接连接符 5"/>
          <p:cNvSpPr>
            <a:spLocks noChangeShapeType="1"/>
          </p:cNvSpPr>
          <p:nvPr/>
        </p:nvSpPr>
        <p:spPr bwMode="auto">
          <a:xfrm>
            <a:off x="11218863" y="6470650"/>
            <a:ext cx="647700" cy="1588"/>
          </a:xfrm>
          <a:prstGeom prst="line">
            <a:avLst/>
          </a:prstGeom>
          <a:noFill/>
          <a:ln w="9525" cap="flat" cmpd="sng">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86" name="直接连接符 7"/>
          <p:cNvSpPr>
            <a:spLocks noChangeShapeType="1"/>
          </p:cNvSpPr>
          <p:nvPr/>
        </p:nvSpPr>
        <p:spPr bwMode="auto">
          <a:xfrm>
            <a:off x="7897813" y="3238500"/>
            <a:ext cx="4297362" cy="1588"/>
          </a:xfrm>
          <a:prstGeom prst="line">
            <a:avLst/>
          </a:prstGeom>
          <a:noFill/>
          <a:ln w="9525" cap="flat" cmpd="sng">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87" name="TextBox 8"/>
          <p:cNvSpPr>
            <a:spLocks noChangeArrowheads="1"/>
          </p:cNvSpPr>
          <p:nvPr/>
        </p:nvSpPr>
        <p:spPr bwMode="auto">
          <a:xfrm>
            <a:off x="8739188" y="2420938"/>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en-US"/>
          </a:p>
        </p:txBody>
      </p:sp>
      <p:sp>
        <p:nvSpPr>
          <p:cNvPr id="20488" name="矩形 10"/>
          <p:cNvSpPr>
            <a:spLocks noChangeArrowheads="1"/>
          </p:cNvSpPr>
          <p:nvPr/>
        </p:nvSpPr>
        <p:spPr bwMode="auto">
          <a:xfrm>
            <a:off x="7897813" y="33496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企业文化的起源</a:t>
            </a:r>
            <a:endParaRPr lang="zh-CN" altLang="en-US"/>
          </a:p>
        </p:txBody>
      </p:sp>
      <p:sp>
        <p:nvSpPr>
          <p:cNvPr id="20489" name="矩形 11"/>
          <p:cNvSpPr>
            <a:spLocks noChangeArrowheads="1"/>
          </p:cNvSpPr>
          <p:nvPr/>
        </p:nvSpPr>
        <p:spPr bwMode="auto">
          <a:xfrm>
            <a:off x="7897813" y="37814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企业文化的定义</a:t>
            </a:r>
            <a:endParaRPr lang="zh-CN" altLang="en-US"/>
          </a:p>
        </p:txBody>
      </p:sp>
      <p:sp>
        <p:nvSpPr>
          <p:cNvPr id="20490" name="矩形 12"/>
          <p:cNvSpPr>
            <a:spLocks noChangeArrowheads="1"/>
          </p:cNvSpPr>
          <p:nvPr/>
        </p:nvSpPr>
        <p:spPr bwMode="auto">
          <a:xfrm>
            <a:off x="7897813" y="42132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优秀文化的重要性</a:t>
            </a:r>
            <a:endParaRPr lang="zh-CN" altLang="en-US"/>
          </a:p>
        </p:txBody>
      </p:sp>
      <p:sp>
        <p:nvSpPr>
          <p:cNvPr id="20491" name="矩形 13"/>
          <p:cNvSpPr>
            <a:spLocks noChangeArrowheads="1"/>
          </p:cNvSpPr>
          <p:nvPr/>
        </p:nvSpPr>
        <p:spPr bwMode="auto">
          <a:xfrm>
            <a:off x="7897813" y="46450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企业文化的功能</a:t>
            </a:r>
            <a:endParaRPr lang="zh-CN" altLang="en-US"/>
          </a:p>
        </p:txBody>
      </p:sp>
      <p:sp>
        <p:nvSpPr>
          <p:cNvPr id="20492" name="矩形 9"/>
          <p:cNvSpPr>
            <a:spLocks noChangeArrowheads="1"/>
          </p:cNvSpPr>
          <p:nvPr/>
        </p:nvSpPr>
        <p:spPr bwMode="auto">
          <a:xfrm>
            <a:off x="7897813" y="50768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不同的企业文化举例</a:t>
            </a:r>
            <a:endParaRPr lang="zh-CN" altLang="en-US"/>
          </a:p>
        </p:txBody>
      </p:sp>
      <p:sp>
        <p:nvSpPr>
          <p:cNvPr id="20493" name="矩形 14"/>
          <p:cNvSpPr>
            <a:spLocks noChangeArrowheads="1"/>
          </p:cNvSpPr>
          <p:nvPr/>
        </p:nvSpPr>
        <p:spPr bwMode="auto">
          <a:xfrm>
            <a:off x="7897813" y="55086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企业文化的认识误区</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0487"/>
                                        </p:tgtEl>
                                        <p:attrNameLst>
                                          <p:attrName>style.visibility</p:attrName>
                                        </p:attrNameLst>
                                      </p:cBhvr>
                                      <p:to>
                                        <p:strVal val="visible"/>
                                      </p:to>
                                    </p:set>
                                    <p:animEffect>
                                      <p:cBhvr>
                                        <p:cTn id="7" dur="500"/>
                                        <p:tgtEl>
                                          <p:spTgt spid="20487"/>
                                        </p:tgtEl>
                                      </p:cBhvr>
                                    </p:animEffect>
                                  </p:childTnLst>
                                </p:cTn>
                              </p:par>
                              <p:par>
                                <p:cTn id="8" presetID="63" presetClass="path" presetSubtype="0" accel="50000" fill="hold" grpId="1" nodeType="withEffect">
                                  <p:stCondLst>
                                    <p:cond delay="200"/>
                                  </p:stCondLst>
                                  <p:childTnLst>
                                    <p:animMotion origin="layout" path="M -0.87926 -3.44126E-6 L -4.00989E-6 -3.44126E-6 " pathEditMode="relative" rAng="0" ptsTypes="AA">
                                      <p:cBhvr>
                                        <p:cTn id="9" dur="500" fill="hold"/>
                                        <p:tgtEl>
                                          <p:spTgt spid="20487"/>
                                        </p:tgtEl>
                                        <p:attrNameLst>
                                          <p:attrName>ppt_x</p:attrName>
                                          <p:attrName>ppt_y</p:attrName>
                                        </p:attrNameLst>
                                      </p:cBhvr>
                                      <p:rCtr x="4396300" y="0"/>
                                    </p:animMotion>
                                  </p:childTnLst>
                                </p:cTn>
                              </p:par>
                              <p:par>
                                <p:cTn id="10" presetID="10" presetClass="entr" presetSubtype="0" fill="hold" grpId="0" nodeType="withEffect">
                                  <p:stCondLst>
                                    <p:cond delay="400"/>
                                  </p:stCondLst>
                                  <p:childTnLst>
                                    <p:set>
                                      <p:cBhvr>
                                        <p:cTn id="11" dur="1" fill="hold">
                                          <p:stCondLst>
                                            <p:cond delay="0"/>
                                          </p:stCondLst>
                                        </p:cTn>
                                        <p:tgtEl>
                                          <p:spTgt spid="20486"/>
                                        </p:tgtEl>
                                        <p:attrNameLst>
                                          <p:attrName>style.visibility</p:attrName>
                                        </p:attrNameLst>
                                      </p:cBhvr>
                                      <p:to>
                                        <p:strVal val="visible"/>
                                      </p:to>
                                    </p:set>
                                    <p:animEffect>
                                      <p:cBhvr>
                                        <p:cTn id="12" dur="500"/>
                                        <p:tgtEl>
                                          <p:spTgt spid="20486"/>
                                        </p:tgtEl>
                                      </p:cBhvr>
                                    </p:animEffect>
                                  </p:childTnLst>
                                </p:cTn>
                              </p:par>
                              <p:par>
                                <p:cTn id="13" presetID="63" presetClass="path" presetSubtype="0" accel="50000" fill="hold" grpId="1" nodeType="withEffect">
                                  <p:stCondLst>
                                    <p:cond delay="400"/>
                                  </p:stCondLst>
                                  <p:childTnLst>
                                    <p:animMotion origin="layout" path="M -0.87926 -3.44126E-6 L -4.00989E-6 -3.44126E-6 " pathEditMode="relative" rAng="0" ptsTypes="AA">
                                      <p:cBhvr>
                                        <p:cTn id="14" dur="500" fill="hold"/>
                                        <p:tgtEl>
                                          <p:spTgt spid="20486"/>
                                        </p:tgtEl>
                                        <p:attrNameLst>
                                          <p:attrName>ppt_x</p:attrName>
                                          <p:attrName>ppt_y</p:attrName>
                                        </p:attrNameLst>
                                      </p:cBhvr>
                                      <p:rCtr x="4396300" y="0"/>
                                    </p:animMotion>
                                  </p:childTnLst>
                                </p:cTn>
                              </p:par>
                            </p:childTnLst>
                          </p:cTn>
                        </p:par>
                        <p:par>
                          <p:cTn id="15" fill="hold">
                            <p:stCondLst>
                              <p:cond delay="700"/>
                            </p:stCondLst>
                            <p:childTnLst>
                              <p:par>
                                <p:cTn id="16" presetID="52" presetClass="entr" presetSubtype="0" fill="hold" grpId="0" nodeType="afterEffect">
                                  <p:stCondLst>
                                    <p:cond delay="0"/>
                                  </p:stCondLst>
                                  <p:childTnLst>
                                    <p:set>
                                      <p:cBhvr>
                                        <p:cTn id="17" dur="1" fill="hold">
                                          <p:stCondLst>
                                            <p:cond delay="0"/>
                                          </p:stCondLst>
                                        </p:cTn>
                                        <p:tgtEl>
                                          <p:spTgt spid="20488"/>
                                        </p:tgtEl>
                                        <p:attrNameLst>
                                          <p:attrName>style.visibility</p:attrName>
                                        </p:attrNameLst>
                                      </p:cBhvr>
                                      <p:to>
                                        <p:strVal val="visible"/>
                                      </p:to>
                                    </p:set>
                                    <p:animScale>
                                      <p:cBhvr>
                                        <p:cTn id="18" dur="1000" decel="50000" fill="hold">
                                          <p:stCondLst>
                                            <p:cond delay="0"/>
                                          </p:stCondLst>
                                        </p:cTn>
                                        <p:tgtEl>
                                          <p:spTgt spid="204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20488"/>
                                        </p:tgtEl>
                                        <p:attrNameLst>
                                          <p:attrName>ppt_x</p:attrName>
                                          <p:attrName>ppt_y</p:attrName>
                                        </p:attrNameLst>
                                      </p:cBhvr>
                                      <p:rCtr x="0" y="0"/>
                                    </p:animMotion>
                                    <p:animEffect>
                                      <p:cBhvr>
                                        <p:cTn id="20" dur="1000"/>
                                        <p:tgtEl>
                                          <p:spTgt spid="20488"/>
                                        </p:tgtEl>
                                      </p:cBhvr>
                                    </p:animEffect>
                                  </p:childTnLst>
                                </p:cTn>
                              </p:par>
                              <p:par>
                                <p:cTn id="21" presetID="52" presetClass="entr" presetSubtype="0" fill="hold" grpId="0" nodeType="withEffect">
                                  <p:stCondLst>
                                    <p:cond delay="200"/>
                                  </p:stCondLst>
                                  <p:iterate type="lt">
                                    <p:tmAbs val="0"/>
                                  </p:iterate>
                                  <p:childTnLst>
                                    <p:set>
                                      <p:cBhvr>
                                        <p:cTn id="22" dur="1" fill="hold">
                                          <p:stCondLst>
                                            <p:cond delay="0"/>
                                          </p:stCondLst>
                                        </p:cTn>
                                        <p:tgtEl>
                                          <p:spTgt spid="20489"/>
                                        </p:tgtEl>
                                        <p:attrNameLst>
                                          <p:attrName>style.visibility</p:attrName>
                                        </p:attrNameLst>
                                      </p:cBhvr>
                                      <p:to>
                                        <p:strVal val="visible"/>
                                      </p:to>
                                    </p:set>
                                    <p:animScale>
                                      <p:cBhvr>
                                        <p:cTn id="23" dur="1000" decel="50000" fill="hold">
                                          <p:stCondLst>
                                            <p:cond delay="0"/>
                                          </p:stCondLst>
                                        </p:cTn>
                                        <p:tgtEl>
                                          <p:spTgt spid="204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20489"/>
                                        </p:tgtEl>
                                        <p:attrNameLst>
                                          <p:attrName>ppt_x</p:attrName>
                                          <p:attrName>ppt_y</p:attrName>
                                        </p:attrNameLst>
                                      </p:cBhvr>
                                      <p:rCtr x="0" y="0"/>
                                    </p:animMotion>
                                    <p:animEffect>
                                      <p:cBhvr>
                                        <p:cTn id="25" dur="1000"/>
                                        <p:tgtEl>
                                          <p:spTgt spid="20489"/>
                                        </p:tgtEl>
                                      </p:cBhvr>
                                    </p:animEffect>
                                  </p:childTnLst>
                                </p:cTn>
                              </p:par>
                              <p:par>
                                <p:cTn id="26" presetID="52" presetClass="entr" presetSubtype="0" fill="hold" grpId="0" nodeType="withEffect">
                                  <p:stCondLst>
                                    <p:cond delay="400"/>
                                  </p:stCondLst>
                                  <p:iterate type="lt">
                                    <p:tmAbs val="0"/>
                                  </p:iterate>
                                  <p:childTnLst>
                                    <p:set>
                                      <p:cBhvr>
                                        <p:cTn id="27" dur="1" fill="hold">
                                          <p:stCondLst>
                                            <p:cond delay="0"/>
                                          </p:stCondLst>
                                        </p:cTn>
                                        <p:tgtEl>
                                          <p:spTgt spid="20490"/>
                                        </p:tgtEl>
                                        <p:attrNameLst>
                                          <p:attrName>style.visibility</p:attrName>
                                        </p:attrNameLst>
                                      </p:cBhvr>
                                      <p:to>
                                        <p:strVal val="visible"/>
                                      </p:to>
                                    </p:set>
                                    <p:animScale>
                                      <p:cBhvr>
                                        <p:cTn id="28" dur="1000" decel="50000" fill="hold">
                                          <p:stCondLst>
                                            <p:cond delay="0"/>
                                          </p:stCondLst>
                                        </p:cTn>
                                        <p:tgtEl>
                                          <p:spTgt spid="204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9" dur="1000" decel="50000" fill="hold">
                                          <p:stCondLst>
                                            <p:cond delay="0"/>
                                          </p:stCondLst>
                                        </p:cTn>
                                        <p:tgtEl>
                                          <p:spTgt spid="20490"/>
                                        </p:tgtEl>
                                        <p:attrNameLst>
                                          <p:attrName>ppt_x</p:attrName>
                                          <p:attrName>ppt_y</p:attrName>
                                        </p:attrNameLst>
                                      </p:cBhvr>
                                      <p:rCtr x="0" y="0"/>
                                    </p:animMotion>
                                    <p:animEffect>
                                      <p:cBhvr>
                                        <p:cTn id="30" dur="1000"/>
                                        <p:tgtEl>
                                          <p:spTgt spid="20490"/>
                                        </p:tgtEl>
                                      </p:cBhvr>
                                    </p:animEffect>
                                  </p:childTnLst>
                                </p:cTn>
                              </p:par>
                              <p:par>
                                <p:cTn id="31" presetID="52" presetClass="entr" presetSubtype="0" fill="hold" grpId="0" nodeType="withEffect">
                                  <p:stCondLst>
                                    <p:cond delay="600"/>
                                  </p:stCondLst>
                                  <p:iterate type="lt">
                                    <p:tmAbs val="0"/>
                                  </p:iterate>
                                  <p:childTnLst>
                                    <p:set>
                                      <p:cBhvr>
                                        <p:cTn id="32" dur="1" fill="hold">
                                          <p:stCondLst>
                                            <p:cond delay="0"/>
                                          </p:stCondLst>
                                        </p:cTn>
                                        <p:tgtEl>
                                          <p:spTgt spid="20491"/>
                                        </p:tgtEl>
                                        <p:attrNameLst>
                                          <p:attrName>style.visibility</p:attrName>
                                        </p:attrNameLst>
                                      </p:cBhvr>
                                      <p:to>
                                        <p:strVal val="visible"/>
                                      </p:to>
                                    </p:set>
                                    <p:animScale>
                                      <p:cBhvr>
                                        <p:cTn id="33" dur="1000" decel="50000" fill="hold">
                                          <p:stCondLst>
                                            <p:cond delay="0"/>
                                          </p:stCondLst>
                                        </p:cTn>
                                        <p:tgtEl>
                                          <p:spTgt spid="204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4" dur="1000" decel="50000" fill="hold">
                                          <p:stCondLst>
                                            <p:cond delay="0"/>
                                          </p:stCondLst>
                                        </p:cTn>
                                        <p:tgtEl>
                                          <p:spTgt spid="20491"/>
                                        </p:tgtEl>
                                        <p:attrNameLst>
                                          <p:attrName>ppt_x</p:attrName>
                                          <p:attrName>ppt_y</p:attrName>
                                        </p:attrNameLst>
                                      </p:cBhvr>
                                      <p:rCtr x="0" y="0"/>
                                    </p:animMotion>
                                    <p:animEffect>
                                      <p:cBhvr>
                                        <p:cTn id="35" dur="1000"/>
                                        <p:tgtEl>
                                          <p:spTgt spid="20491"/>
                                        </p:tgtEl>
                                      </p:cBhvr>
                                    </p:animEffect>
                                  </p:childTnLst>
                                </p:cTn>
                              </p:par>
                              <p:par>
                                <p:cTn id="36" presetID="52" presetClass="entr" presetSubtype="0" fill="hold" grpId="0" nodeType="withEffect">
                                  <p:stCondLst>
                                    <p:cond delay="800"/>
                                  </p:stCondLst>
                                  <p:iterate type="lt">
                                    <p:tmAbs val="0"/>
                                  </p:iterate>
                                  <p:childTnLst>
                                    <p:set>
                                      <p:cBhvr>
                                        <p:cTn id="37" dur="1" fill="hold">
                                          <p:stCondLst>
                                            <p:cond delay="0"/>
                                          </p:stCondLst>
                                        </p:cTn>
                                        <p:tgtEl>
                                          <p:spTgt spid="20492"/>
                                        </p:tgtEl>
                                        <p:attrNameLst>
                                          <p:attrName>style.visibility</p:attrName>
                                        </p:attrNameLst>
                                      </p:cBhvr>
                                      <p:to>
                                        <p:strVal val="visible"/>
                                      </p:to>
                                    </p:set>
                                    <p:animScale>
                                      <p:cBhvr>
                                        <p:cTn id="38" dur="1000" decel="50000" fill="hold">
                                          <p:stCondLst>
                                            <p:cond delay="0"/>
                                          </p:stCondLst>
                                        </p:cTn>
                                        <p:tgtEl>
                                          <p:spTgt spid="204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20492"/>
                                        </p:tgtEl>
                                        <p:attrNameLst>
                                          <p:attrName>ppt_x</p:attrName>
                                          <p:attrName>ppt_y</p:attrName>
                                        </p:attrNameLst>
                                      </p:cBhvr>
                                      <p:rCtr x="0" y="0"/>
                                    </p:animMotion>
                                    <p:animEffect>
                                      <p:cBhvr>
                                        <p:cTn id="40" dur="1000"/>
                                        <p:tgtEl>
                                          <p:spTgt spid="20492"/>
                                        </p:tgtEl>
                                      </p:cBhvr>
                                    </p:animEffect>
                                  </p:childTnLst>
                                </p:cTn>
                              </p:par>
                              <p:par>
                                <p:cTn id="41" presetID="52" presetClass="entr" presetSubtype="0" fill="hold" grpId="0" nodeType="withEffect">
                                  <p:stCondLst>
                                    <p:cond delay="1000"/>
                                  </p:stCondLst>
                                  <p:iterate type="lt">
                                    <p:tmAbs val="0"/>
                                  </p:iterate>
                                  <p:childTnLst>
                                    <p:set>
                                      <p:cBhvr>
                                        <p:cTn id="42" dur="1" fill="hold">
                                          <p:stCondLst>
                                            <p:cond delay="0"/>
                                          </p:stCondLst>
                                        </p:cTn>
                                        <p:tgtEl>
                                          <p:spTgt spid="20493"/>
                                        </p:tgtEl>
                                        <p:attrNameLst>
                                          <p:attrName>style.visibility</p:attrName>
                                        </p:attrNameLst>
                                      </p:cBhvr>
                                      <p:to>
                                        <p:strVal val="visible"/>
                                      </p:to>
                                    </p:set>
                                    <p:animScale>
                                      <p:cBhvr>
                                        <p:cTn id="43" dur="1000" decel="50000" fill="hold">
                                          <p:stCondLst>
                                            <p:cond delay="0"/>
                                          </p:stCondLst>
                                        </p:cTn>
                                        <p:tgtEl>
                                          <p:spTgt spid="204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20493"/>
                                        </p:tgtEl>
                                        <p:attrNameLst>
                                          <p:attrName>ppt_x</p:attrName>
                                          <p:attrName>ppt_y</p:attrName>
                                        </p:attrNameLst>
                                      </p:cBhvr>
                                      <p:rCtr x="0" y="0"/>
                                    </p:animMotion>
                                    <p:animEffect>
                                      <p:cBhvr>
                                        <p:cTn id="45" dur="10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6" grpId="1" animBg="1"/>
      <p:bldP spid="20487" grpId="0" bldLvl="0" autoUpdateAnimBg="0"/>
      <p:bldP spid="20487" grpId="1" bldLvl="0" autoUpdateAnimBg="0"/>
      <p:bldP spid="20488" grpId="0" bldLvl="0" autoUpdateAnimBg="0"/>
      <p:bldP spid="20489" grpId="0" bldLvl="0" autoUpdateAnimBg="0"/>
      <p:bldP spid="20490" grpId="0" bldLvl="0" autoUpdateAnimBg="0"/>
      <p:bldP spid="20491" grpId="0" bldLvl="0" autoUpdateAnimBg="0"/>
      <p:bldP spid="20492" grpId="0" bldLvl="0" autoUpdateAnimBg="0"/>
      <p:bldP spid="20493"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08"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09"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1510"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1511"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2"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3"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4"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1515"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6"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1517"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15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Box 5"/>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、企业文化的起源</a:t>
            </a:r>
            <a:endParaRPr lang="zh-CN" altLang="en-US"/>
          </a:p>
        </p:txBody>
      </p:sp>
      <p:sp>
        <p:nvSpPr>
          <p:cNvPr id="21520" name="Text Box 44"/>
          <p:cNvSpPr>
            <a:spLocks noChangeArrowheads="1"/>
          </p:cNvSpPr>
          <p:nvPr/>
        </p:nvSpPr>
        <p:spPr bwMode="auto">
          <a:xfrm>
            <a:off x="6384925" y="2000250"/>
            <a:ext cx="545306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20</a:t>
            </a:r>
            <a:r>
              <a:rPr lang="zh-CN" altLang="en-US">
                <a:solidFill>
                  <a:srgbClr val="000000"/>
                </a:solidFill>
                <a:latin typeface="Calibri" panose="020F0502020204030204" pitchFamily="34" charset="0"/>
                <a:sym typeface="宋体" panose="02010600030101010101" pitchFamily="2" charset="-122"/>
              </a:rPr>
              <a:t>世纪</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70</a:t>
            </a:r>
            <a:r>
              <a:rPr lang="zh-CN" altLang="en-US">
                <a:solidFill>
                  <a:srgbClr val="000000"/>
                </a:solidFill>
                <a:latin typeface="Calibri" panose="020F0502020204030204" pitchFamily="34" charset="0"/>
                <a:sym typeface="宋体" panose="02010600030101010101" pitchFamily="2" charset="-122"/>
              </a:rPr>
              <a:t>年代中后期，世界经济史上最震撼人心的事情莫过于日本经济的迅速崛起。日本作为二战的战败国，在一片废墟上重建自己的国家。战后</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30</a:t>
            </a:r>
            <a:r>
              <a:rPr lang="zh-CN" altLang="en-US">
                <a:solidFill>
                  <a:srgbClr val="000000"/>
                </a:solidFill>
                <a:latin typeface="Calibri" panose="020F0502020204030204" pitchFamily="34" charset="0"/>
                <a:sym typeface="宋体" panose="02010600030101010101" pitchFamily="2" charset="-122"/>
              </a:rPr>
              <a:t>年，日本经济总量增长了</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55</a:t>
            </a:r>
            <a:r>
              <a:rPr lang="zh-CN" altLang="en-US">
                <a:solidFill>
                  <a:srgbClr val="000000"/>
                </a:solidFill>
                <a:latin typeface="Calibri" panose="020F0502020204030204" pitchFamily="34" charset="0"/>
                <a:sym typeface="宋体" panose="02010600030101010101" pitchFamily="2" charset="-122"/>
              </a:rPr>
              <a:t>倍，日本的汽车、电器、钢铁产业异军突起，风靡世界。</a:t>
            </a:r>
            <a:endParaRPr lang="en-US" altLang="zh-CN"/>
          </a:p>
        </p:txBody>
      </p:sp>
      <p:sp>
        <p:nvSpPr>
          <p:cNvPr id="21521" name="Text Box 44"/>
          <p:cNvSpPr>
            <a:spLocks noChangeArrowheads="1"/>
          </p:cNvSpPr>
          <p:nvPr/>
        </p:nvSpPr>
        <p:spPr bwMode="auto">
          <a:xfrm>
            <a:off x="6384925" y="3937000"/>
            <a:ext cx="54530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这股突如其来且异常强劲的“日本冲击波”迅速影响着全球几乎所有的市场，改变了世界经济的大格局。日本经济崛起的秘密何在？西方国家，尤其是美国的企业界和管理学界陷入了深深的反思之中。</a:t>
            </a:r>
            <a:endParaRPr lang="zh-CN" altLang="en-US"/>
          </a:p>
        </p:txBody>
      </p:sp>
      <p:pic>
        <p:nvPicPr>
          <p:cNvPr id="21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828800"/>
            <a:ext cx="5381625" cy="3678238"/>
          </a:xfrm>
          <a:prstGeom prst="rect">
            <a:avLst/>
          </a:prstGeom>
          <a:noFill/>
          <a:ln w="19050"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1523" name="直接连接符 3"/>
          <p:cNvSpPr>
            <a:spLocks noChangeShapeType="1"/>
          </p:cNvSpPr>
          <p:nvPr/>
        </p:nvSpPr>
        <p:spPr bwMode="auto">
          <a:xfrm>
            <a:off x="6457950" y="1828800"/>
            <a:ext cx="5327650"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4" name="直接连接符 11"/>
          <p:cNvSpPr>
            <a:spLocks noChangeShapeType="1"/>
          </p:cNvSpPr>
          <p:nvPr/>
        </p:nvSpPr>
        <p:spPr bwMode="auto">
          <a:xfrm>
            <a:off x="6457950" y="5507038"/>
            <a:ext cx="5327650" cy="1587"/>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1520"/>
                                        </p:tgtEl>
                                        <p:attrNameLst>
                                          <p:attrName>style.visibility</p:attrName>
                                        </p:attrNameLst>
                                      </p:cBhvr>
                                      <p:to>
                                        <p:strVal val="visible"/>
                                      </p:to>
                                    </p:set>
                                    <p:animScale>
                                      <p:cBhvr>
                                        <p:cTn id="7" dur="1000" decel="50000" fill="hold">
                                          <p:stCondLst>
                                            <p:cond delay="0"/>
                                          </p:stCondLst>
                                        </p:cTn>
                                        <p:tgtEl>
                                          <p:spTgt spid="215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1520"/>
                                        </p:tgtEl>
                                        <p:attrNameLst>
                                          <p:attrName>ppt_x</p:attrName>
                                          <p:attrName>ppt_y</p:attrName>
                                        </p:attrNameLst>
                                      </p:cBhvr>
                                      <p:rCtr x="0" y="0"/>
                                    </p:animMotion>
                                    <p:animEffect>
                                      <p:cBhvr>
                                        <p:cTn id="9" dur="1000"/>
                                        <p:tgtEl>
                                          <p:spTgt spid="2152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1521"/>
                                        </p:tgtEl>
                                        <p:attrNameLst>
                                          <p:attrName>style.visibility</p:attrName>
                                        </p:attrNameLst>
                                      </p:cBhvr>
                                      <p:to>
                                        <p:strVal val="visible"/>
                                      </p:to>
                                    </p:set>
                                    <p:animScale>
                                      <p:cBhvr>
                                        <p:cTn id="12" dur="1000" decel="50000" fill="hold">
                                          <p:stCondLst>
                                            <p:cond delay="0"/>
                                          </p:stCondLst>
                                        </p:cTn>
                                        <p:tgtEl>
                                          <p:spTgt spid="215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1521"/>
                                        </p:tgtEl>
                                        <p:attrNameLst>
                                          <p:attrName>ppt_x</p:attrName>
                                          <p:attrName>ppt_y</p:attrName>
                                        </p:attrNameLst>
                                      </p:cBhvr>
                                      <p:rCtr x="0" y="0"/>
                                    </p:animMotion>
                                    <p:animEffect>
                                      <p:cBhvr>
                                        <p:cTn id="14" dur="10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bldLvl="0" autoUpdateAnimBg="0"/>
      <p:bldP spid="21521"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1">
            <a:extLst>
              <a:ext uri="{28A0092B-C50C-407E-A947-70E740481C1C}">
                <a14:useLocalDpi xmlns:a14="http://schemas.microsoft.com/office/drawing/2010/main" val="0"/>
              </a:ext>
            </a:extLst>
          </a:blip>
          <a:srcRect l="1102"/>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t="394" b="902"/>
          <a:stretch>
            <a:fillRect/>
          </a:stretch>
        </p:blipFill>
        <p:spPr bwMode="auto">
          <a:xfrm>
            <a:off x="1273175"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a:spLocks noChangeArrowheads="1"/>
          </p:cNvSpPr>
          <p:nvPr/>
        </p:nvSpPr>
        <p:spPr bwMode="auto">
          <a:xfrm>
            <a:off x="10309225" y="6302375"/>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rgbClr val="EFEFEF"/>
                </a:solidFill>
                <a:latin typeface="微软雅黑" panose="020B0503020204020204" pitchFamily="34" charset="-122"/>
                <a:ea typeface="微软雅黑" panose="020B0503020204020204" pitchFamily="34" charset="-122"/>
                <a:sym typeface="微软雅黑" panose="020B0503020204020204" pitchFamily="34" charset="-122"/>
              </a:rPr>
              <a:t>目录页</a:t>
            </a:r>
            <a:endParaRPr lang="zh-CN" altLang="zh-CN"/>
          </a:p>
        </p:txBody>
      </p:sp>
      <p:sp>
        <p:nvSpPr>
          <p:cNvPr id="4101" name="直接连接符 5"/>
          <p:cNvSpPr>
            <a:spLocks noChangeShapeType="1"/>
          </p:cNvSpPr>
          <p:nvPr/>
        </p:nvSpPr>
        <p:spPr bwMode="auto">
          <a:xfrm>
            <a:off x="9553575" y="6470650"/>
            <a:ext cx="649288" cy="1588"/>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02" name="直接连接符 6"/>
          <p:cNvSpPr>
            <a:spLocks noChangeShapeType="1"/>
          </p:cNvSpPr>
          <p:nvPr/>
        </p:nvSpPr>
        <p:spPr bwMode="auto">
          <a:xfrm>
            <a:off x="11218863" y="6470650"/>
            <a:ext cx="647700" cy="1588"/>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41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863" y="1592263"/>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175" y="2767013"/>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638175"/>
            <a:ext cx="35988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9"/>
          <p:cNvSpPr>
            <a:spLocks noChangeAspect="1" noChangeArrowheads="1"/>
          </p:cNvSpPr>
          <p:nvPr/>
        </p:nvSpPr>
        <p:spPr bwMode="auto">
          <a:xfrm>
            <a:off x="2389188" y="819150"/>
            <a:ext cx="3240087" cy="3238500"/>
          </a:xfrm>
          <a:custGeom>
            <a:avLst/>
            <a:gdLst>
              <a:gd name="G0" fmla="+- 1465 0 0"/>
              <a:gd name="G1" fmla="+- 21600 0 1465"/>
              <a:gd name="G2" fmla="+- 21600 0 146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5" y="10800"/>
                </a:moveTo>
                <a:cubicBezTo>
                  <a:pt x="1465" y="15956"/>
                  <a:pt x="5644" y="20135"/>
                  <a:pt x="10800" y="20135"/>
                </a:cubicBezTo>
                <a:cubicBezTo>
                  <a:pt x="15956" y="20135"/>
                  <a:pt x="20135" y="15956"/>
                  <a:pt x="20135" y="10800"/>
                </a:cubicBezTo>
                <a:cubicBezTo>
                  <a:pt x="20135" y="5644"/>
                  <a:pt x="15956" y="1465"/>
                  <a:pt x="10800" y="1465"/>
                </a:cubicBezTo>
                <a:cubicBezTo>
                  <a:pt x="5644" y="1465"/>
                  <a:pt x="1465" y="5644"/>
                  <a:pt x="1465" y="10800"/>
                </a:cubicBezTo>
                <a:close/>
              </a:path>
            </a:pathLst>
          </a:cu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tabLst>
                <a:tab pos="136525" algn="l"/>
              </a:tabLst>
              <a:defRPr>
                <a:solidFill>
                  <a:schemeClr val="tx1"/>
                </a:solidFill>
                <a:latin typeface="Arial" panose="020B0604020202020204" pitchFamily="34" charset="0"/>
              </a:defRPr>
            </a:lvl1pPr>
            <a:lvl2pPr>
              <a:tabLst>
                <a:tab pos="136525" algn="l"/>
              </a:tabLst>
              <a:defRPr>
                <a:solidFill>
                  <a:schemeClr val="tx1"/>
                </a:solidFill>
                <a:latin typeface="Arial" panose="020B0604020202020204" pitchFamily="34" charset="0"/>
              </a:defRPr>
            </a:lvl2pPr>
            <a:lvl3pPr>
              <a:tabLst>
                <a:tab pos="136525" algn="l"/>
              </a:tabLst>
              <a:defRPr>
                <a:solidFill>
                  <a:schemeClr val="tx1"/>
                </a:solidFill>
                <a:latin typeface="Arial" panose="020B0604020202020204" pitchFamily="34" charset="0"/>
              </a:defRPr>
            </a:lvl3pPr>
            <a:lvl4pPr>
              <a:tabLst>
                <a:tab pos="136525" algn="l"/>
              </a:tabLst>
              <a:defRPr>
                <a:solidFill>
                  <a:schemeClr val="tx1"/>
                </a:solidFill>
                <a:latin typeface="Arial" panose="020B0604020202020204" pitchFamily="34" charset="0"/>
              </a:defRPr>
            </a:lvl4pPr>
            <a:lvl5pPr>
              <a:tabLst>
                <a:tab pos="1365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9pPr>
          </a:lstStyle>
          <a:p>
            <a:pPr marL="0" lvl="2" algn="ctr" fontAlgn="ctr">
              <a:buClr>
                <a:srgbClr val="FF0000"/>
              </a:buClr>
              <a:buSzPct val="70000"/>
            </a:pPr>
            <a:endParaRPr lang="zh-CN" altLang="zh-CN" b="1" i="1">
              <a:solidFill>
                <a:srgbClr val="FFFFFF"/>
              </a:solidFill>
              <a:latin typeface="Calibri" panose="020F0502020204030204" pitchFamily="34" charset="0"/>
              <a:sym typeface="宋体" panose="02010600030101010101" pitchFamily="2" charset="-122"/>
            </a:endParaRPr>
          </a:p>
        </p:txBody>
      </p:sp>
      <p:sp>
        <p:nvSpPr>
          <p:cNvPr id="4107" name="Oval 9"/>
          <p:cNvSpPr>
            <a:spLocks noChangeAspect="1" noChangeArrowheads="1"/>
          </p:cNvSpPr>
          <p:nvPr/>
        </p:nvSpPr>
        <p:spPr bwMode="auto">
          <a:xfrm>
            <a:off x="4881563" y="2946400"/>
            <a:ext cx="3240087" cy="3240088"/>
          </a:xfrm>
          <a:custGeom>
            <a:avLst/>
            <a:gdLst>
              <a:gd name="G0" fmla="+- 1465 0 0"/>
              <a:gd name="G1" fmla="+- 21600 0 1465"/>
              <a:gd name="G2" fmla="+- 21600 0 146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5" y="10800"/>
                </a:moveTo>
                <a:cubicBezTo>
                  <a:pt x="1465" y="15956"/>
                  <a:pt x="5644" y="20135"/>
                  <a:pt x="10800" y="20135"/>
                </a:cubicBezTo>
                <a:cubicBezTo>
                  <a:pt x="15956" y="20135"/>
                  <a:pt x="20135" y="15956"/>
                  <a:pt x="20135" y="10800"/>
                </a:cubicBezTo>
                <a:cubicBezTo>
                  <a:pt x="20135" y="5644"/>
                  <a:pt x="15956" y="1465"/>
                  <a:pt x="10800" y="1465"/>
                </a:cubicBezTo>
                <a:cubicBezTo>
                  <a:pt x="5644" y="1465"/>
                  <a:pt x="1465" y="5644"/>
                  <a:pt x="1465" y="10800"/>
                </a:cubicBezTo>
                <a:close/>
              </a:path>
            </a:pathLst>
          </a:cu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tabLst>
                <a:tab pos="136525" algn="l"/>
              </a:tabLst>
              <a:defRPr>
                <a:solidFill>
                  <a:schemeClr val="tx1"/>
                </a:solidFill>
                <a:latin typeface="Arial" panose="020B0604020202020204" pitchFamily="34" charset="0"/>
              </a:defRPr>
            </a:lvl1pPr>
            <a:lvl2pPr>
              <a:tabLst>
                <a:tab pos="136525" algn="l"/>
              </a:tabLst>
              <a:defRPr>
                <a:solidFill>
                  <a:schemeClr val="tx1"/>
                </a:solidFill>
                <a:latin typeface="Arial" panose="020B0604020202020204" pitchFamily="34" charset="0"/>
              </a:defRPr>
            </a:lvl2pPr>
            <a:lvl3pPr>
              <a:tabLst>
                <a:tab pos="136525" algn="l"/>
              </a:tabLst>
              <a:defRPr>
                <a:solidFill>
                  <a:schemeClr val="tx1"/>
                </a:solidFill>
                <a:latin typeface="Arial" panose="020B0604020202020204" pitchFamily="34" charset="0"/>
              </a:defRPr>
            </a:lvl3pPr>
            <a:lvl4pPr>
              <a:tabLst>
                <a:tab pos="136525" algn="l"/>
              </a:tabLst>
              <a:defRPr>
                <a:solidFill>
                  <a:schemeClr val="tx1"/>
                </a:solidFill>
                <a:latin typeface="Arial" panose="020B0604020202020204" pitchFamily="34" charset="0"/>
              </a:defRPr>
            </a:lvl4pPr>
            <a:lvl5pPr>
              <a:tabLst>
                <a:tab pos="1365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9pPr>
          </a:lstStyle>
          <a:p>
            <a:pPr marL="0" lvl="2" algn="ctr" fontAlgn="ctr">
              <a:buClr>
                <a:srgbClr val="FF0000"/>
              </a:buClr>
              <a:buSzPct val="70000"/>
            </a:pPr>
            <a:endParaRPr lang="zh-CN" altLang="zh-CN" b="1" i="1">
              <a:solidFill>
                <a:srgbClr val="FFFFFF"/>
              </a:solidFill>
              <a:latin typeface="Calibri" panose="020F0502020204030204" pitchFamily="34" charset="0"/>
              <a:sym typeface="宋体" panose="02010600030101010101" pitchFamily="2" charset="-122"/>
            </a:endParaRPr>
          </a:p>
        </p:txBody>
      </p:sp>
      <p:sp>
        <p:nvSpPr>
          <p:cNvPr id="4108" name="Oval 9"/>
          <p:cNvSpPr>
            <a:spLocks noChangeAspect="1" noChangeArrowheads="1"/>
          </p:cNvSpPr>
          <p:nvPr/>
        </p:nvSpPr>
        <p:spPr bwMode="auto">
          <a:xfrm>
            <a:off x="7969250" y="1773238"/>
            <a:ext cx="3240088" cy="3240087"/>
          </a:xfrm>
          <a:custGeom>
            <a:avLst/>
            <a:gdLst>
              <a:gd name="G0" fmla="+- 1465 0 0"/>
              <a:gd name="G1" fmla="+- 21600 0 1465"/>
              <a:gd name="G2" fmla="+- 21600 0 146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65" y="10800"/>
                </a:moveTo>
                <a:cubicBezTo>
                  <a:pt x="1465" y="15956"/>
                  <a:pt x="5644" y="20135"/>
                  <a:pt x="10800" y="20135"/>
                </a:cubicBezTo>
                <a:cubicBezTo>
                  <a:pt x="15956" y="20135"/>
                  <a:pt x="20135" y="15956"/>
                  <a:pt x="20135" y="10800"/>
                </a:cubicBezTo>
                <a:cubicBezTo>
                  <a:pt x="20135" y="5644"/>
                  <a:pt x="15956" y="1465"/>
                  <a:pt x="10800" y="1465"/>
                </a:cubicBezTo>
                <a:cubicBezTo>
                  <a:pt x="5644" y="1465"/>
                  <a:pt x="1465" y="5644"/>
                  <a:pt x="1465" y="10800"/>
                </a:cubicBezTo>
                <a:close/>
              </a:path>
            </a:pathLst>
          </a:cu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tabLst>
                <a:tab pos="136525" algn="l"/>
              </a:tabLst>
              <a:defRPr>
                <a:solidFill>
                  <a:schemeClr val="tx1"/>
                </a:solidFill>
                <a:latin typeface="Arial" panose="020B0604020202020204" pitchFamily="34" charset="0"/>
              </a:defRPr>
            </a:lvl1pPr>
            <a:lvl2pPr>
              <a:tabLst>
                <a:tab pos="136525" algn="l"/>
              </a:tabLst>
              <a:defRPr>
                <a:solidFill>
                  <a:schemeClr val="tx1"/>
                </a:solidFill>
                <a:latin typeface="Arial" panose="020B0604020202020204" pitchFamily="34" charset="0"/>
              </a:defRPr>
            </a:lvl2pPr>
            <a:lvl3pPr>
              <a:tabLst>
                <a:tab pos="136525" algn="l"/>
              </a:tabLst>
              <a:defRPr>
                <a:solidFill>
                  <a:schemeClr val="tx1"/>
                </a:solidFill>
                <a:latin typeface="Arial" panose="020B0604020202020204" pitchFamily="34" charset="0"/>
              </a:defRPr>
            </a:lvl3pPr>
            <a:lvl4pPr>
              <a:tabLst>
                <a:tab pos="136525" algn="l"/>
              </a:tabLst>
              <a:defRPr>
                <a:solidFill>
                  <a:schemeClr val="tx1"/>
                </a:solidFill>
                <a:latin typeface="Arial" panose="020B0604020202020204" pitchFamily="34" charset="0"/>
              </a:defRPr>
            </a:lvl4pPr>
            <a:lvl5pPr>
              <a:tabLst>
                <a:tab pos="136525" algn="l"/>
              </a:tabLst>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tabLst>
                <a:tab pos="136525" algn="l"/>
              </a:tabLst>
              <a:defRPr>
                <a:solidFill>
                  <a:schemeClr val="tx1"/>
                </a:solidFill>
                <a:latin typeface="Arial" panose="020B0604020202020204" pitchFamily="34" charset="0"/>
              </a:defRPr>
            </a:lvl9pPr>
          </a:lstStyle>
          <a:p>
            <a:pPr marL="0" lvl="2" algn="ctr" fontAlgn="ctr">
              <a:buClr>
                <a:srgbClr val="FF0000"/>
              </a:buClr>
              <a:buSzPct val="70000"/>
            </a:pPr>
            <a:endParaRPr lang="zh-CN" altLang="zh-CN" b="1" i="1">
              <a:solidFill>
                <a:srgbClr val="FFFFFF"/>
              </a:solidFill>
              <a:latin typeface="Calibri" panose="020F0502020204030204" pitchFamily="34" charset="0"/>
              <a:sym typeface="宋体" panose="02010600030101010101" pitchFamily="2" charset="-122"/>
            </a:endParaRPr>
          </a:p>
        </p:txBody>
      </p:sp>
      <p:sp>
        <p:nvSpPr>
          <p:cNvPr id="4109" name="直接连接符 10"/>
          <p:cNvSpPr>
            <a:spLocks noChangeShapeType="1"/>
          </p:cNvSpPr>
          <p:nvPr/>
        </p:nvSpPr>
        <p:spPr bwMode="auto">
          <a:xfrm>
            <a:off x="10736263" y="4538663"/>
            <a:ext cx="690562" cy="474662"/>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10" name="直接连接符 12"/>
          <p:cNvSpPr>
            <a:spLocks noChangeShapeType="1"/>
          </p:cNvSpPr>
          <p:nvPr/>
        </p:nvSpPr>
        <p:spPr bwMode="auto">
          <a:xfrm>
            <a:off x="11426825" y="5013325"/>
            <a:ext cx="0" cy="287338"/>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11" name="TextBox 13"/>
          <p:cNvSpPr>
            <a:spLocks noChangeArrowheads="1"/>
          </p:cNvSpPr>
          <p:nvPr/>
        </p:nvSpPr>
        <p:spPr bwMode="auto">
          <a:xfrm>
            <a:off x="10058400" y="5500688"/>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en-US"/>
          </a:p>
        </p:txBody>
      </p:sp>
      <p:sp>
        <p:nvSpPr>
          <p:cNvPr id="4112" name="直接连接符 15"/>
          <p:cNvSpPr>
            <a:spLocks noChangeShapeType="1"/>
          </p:cNvSpPr>
          <p:nvPr/>
        </p:nvSpPr>
        <p:spPr bwMode="auto">
          <a:xfrm flipH="1">
            <a:off x="2190750" y="3584575"/>
            <a:ext cx="673100" cy="276225"/>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13" name="TextBox 18"/>
          <p:cNvSpPr>
            <a:spLocks noChangeArrowheads="1"/>
          </p:cNvSpPr>
          <p:nvPr/>
        </p:nvSpPr>
        <p:spPr bwMode="auto">
          <a:xfrm>
            <a:off x="2043113" y="453866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en-US"/>
          </a:p>
        </p:txBody>
      </p:sp>
      <p:sp>
        <p:nvSpPr>
          <p:cNvPr id="4114" name="直接连接符 20"/>
          <p:cNvSpPr>
            <a:spLocks noChangeShapeType="1"/>
          </p:cNvSpPr>
          <p:nvPr/>
        </p:nvSpPr>
        <p:spPr bwMode="auto">
          <a:xfrm flipV="1">
            <a:off x="6502400" y="1773238"/>
            <a:ext cx="0" cy="117475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15" name="直接连接符 22"/>
          <p:cNvSpPr>
            <a:spLocks noChangeShapeType="1"/>
          </p:cNvSpPr>
          <p:nvPr/>
        </p:nvSpPr>
        <p:spPr bwMode="auto">
          <a:xfrm flipV="1">
            <a:off x="6502400" y="1370013"/>
            <a:ext cx="531813" cy="403225"/>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16" name="TextBox 23"/>
          <p:cNvSpPr>
            <a:spLocks noChangeArrowheads="1"/>
          </p:cNvSpPr>
          <p:nvPr/>
        </p:nvSpPr>
        <p:spPr bwMode="auto">
          <a:xfrm>
            <a:off x="7105650" y="112395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en-US"/>
          </a:p>
        </p:txBody>
      </p:sp>
      <p:sp>
        <p:nvSpPr>
          <p:cNvPr id="4117" name="直接连接符 2057"/>
          <p:cNvSpPr>
            <a:spLocks noChangeShapeType="1"/>
          </p:cNvSpPr>
          <p:nvPr/>
        </p:nvSpPr>
        <p:spPr bwMode="auto">
          <a:xfrm>
            <a:off x="2190750" y="3860800"/>
            <a:ext cx="1588" cy="504825"/>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p:cTn id="7" dur="500" fill="hold"/>
                                        <p:tgtEl>
                                          <p:spTgt spid="4106"/>
                                        </p:tgtEl>
                                        <p:attrNameLst>
                                          <p:attrName>ppt_w</p:attrName>
                                        </p:attrNameLst>
                                      </p:cBhvr>
                                      <p:tavLst>
                                        <p:tav tm="0">
                                          <p:val>
                                            <p:fltVal val="0"/>
                                          </p:val>
                                        </p:tav>
                                        <p:tav tm="100000">
                                          <p:val>
                                            <p:strVal val="#ppt_w"/>
                                          </p:val>
                                        </p:tav>
                                      </p:tavLst>
                                    </p:anim>
                                    <p:anim calcmode="lin" valueType="num">
                                      <p:cBhvr>
                                        <p:cTn id="8" dur="500" fill="hold"/>
                                        <p:tgtEl>
                                          <p:spTgt spid="4106"/>
                                        </p:tgtEl>
                                        <p:attrNameLst>
                                          <p:attrName>ppt_h</p:attrName>
                                        </p:attrNameLst>
                                      </p:cBhvr>
                                      <p:tavLst>
                                        <p:tav tm="0">
                                          <p:val>
                                            <p:fltVal val="0"/>
                                          </p:val>
                                        </p:tav>
                                        <p:tav tm="100000">
                                          <p:val>
                                            <p:strVal val="#ppt_h"/>
                                          </p:val>
                                        </p:tav>
                                      </p:tavLst>
                                    </p:anim>
                                    <p:animEffect>
                                      <p:cBhvr>
                                        <p:cTn id="9" dur="500"/>
                                        <p:tgtEl>
                                          <p:spTgt spid="4106"/>
                                        </p:tgtEl>
                                      </p:cBhvr>
                                    </p:animEffect>
                                  </p:childTnLst>
                                </p:cTn>
                              </p:par>
                              <p:par>
                                <p:cTn id="10" presetID="6" presetClass="emph" presetSubtype="0" repeatCount="indefinite" autoRev="1" fill="hold" grpId="1" nodeType="withEffect">
                                  <p:stCondLst>
                                    <p:cond delay="0"/>
                                  </p:stCondLst>
                                  <p:childTnLst>
                                    <p:animScale>
                                      <p:cBhvr>
                                        <p:cTn id="11" dur="1100" fill="hold"/>
                                        <p:tgtEl>
                                          <p:spTgt spid="4106"/>
                                        </p:tgtEl>
                                      </p:cBhvr>
                                      <p:by x="120000" y="120000"/>
                                    </p:animScale>
                                  </p:childTnLst>
                                </p:cTn>
                              </p:par>
                              <p:par>
                                <p:cTn id="12" presetID="10" presetClass="entr" presetSubtype="0" fill="hold" grpId="0" nodeType="withEffect">
                                  <p:stCondLst>
                                    <p:cond delay="0"/>
                                  </p:stCondLst>
                                  <p:childTnLst>
                                    <p:set>
                                      <p:cBhvr>
                                        <p:cTn id="13" dur="1" fill="hold">
                                          <p:stCondLst>
                                            <p:cond delay="0"/>
                                          </p:stCondLst>
                                        </p:cTn>
                                        <p:tgtEl>
                                          <p:spTgt spid="4107"/>
                                        </p:tgtEl>
                                        <p:attrNameLst>
                                          <p:attrName>style.visibility</p:attrName>
                                        </p:attrNameLst>
                                      </p:cBhvr>
                                      <p:to>
                                        <p:strVal val="visible"/>
                                      </p:to>
                                    </p:set>
                                    <p:anim calcmode="lin" valueType="num">
                                      <p:cBhvr>
                                        <p:cTn id="14" dur="500" fill="hold"/>
                                        <p:tgtEl>
                                          <p:spTgt spid="4107"/>
                                        </p:tgtEl>
                                        <p:attrNameLst>
                                          <p:attrName>ppt_w</p:attrName>
                                        </p:attrNameLst>
                                      </p:cBhvr>
                                      <p:tavLst>
                                        <p:tav tm="0">
                                          <p:val>
                                            <p:fltVal val="0"/>
                                          </p:val>
                                        </p:tav>
                                        <p:tav tm="100000">
                                          <p:val>
                                            <p:strVal val="#ppt_w"/>
                                          </p:val>
                                        </p:tav>
                                      </p:tavLst>
                                    </p:anim>
                                    <p:anim calcmode="lin" valueType="num">
                                      <p:cBhvr>
                                        <p:cTn id="15" dur="500" fill="hold"/>
                                        <p:tgtEl>
                                          <p:spTgt spid="4107"/>
                                        </p:tgtEl>
                                        <p:attrNameLst>
                                          <p:attrName>ppt_h</p:attrName>
                                        </p:attrNameLst>
                                      </p:cBhvr>
                                      <p:tavLst>
                                        <p:tav tm="0">
                                          <p:val>
                                            <p:fltVal val="0"/>
                                          </p:val>
                                        </p:tav>
                                        <p:tav tm="100000">
                                          <p:val>
                                            <p:strVal val="#ppt_h"/>
                                          </p:val>
                                        </p:tav>
                                      </p:tavLst>
                                    </p:anim>
                                    <p:animEffect>
                                      <p:cBhvr>
                                        <p:cTn id="16" dur="500"/>
                                        <p:tgtEl>
                                          <p:spTgt spid="4107"/>
                                        </p:tgtEl>
                                      </p:cBhvr>
                                    </p:animEffect>
                                  </p:childTnLst>
                                </p:cTn>
                              </p:par>
                              <p:par>
                                <p:cTn id="17" presetID="6" presetClass="emph" presetSubtype="0" repeatCount="indefinite" autoRev="1" fill="hold" grpId="1" nodeType="withEffect">
                                  <p:stCondLst>
                                    <p:cond delay="0"/>
                                  </p:stCondLst>
                                  <p:childTnLst>
                                    <p:animScale>
                                      <p:cBhvr>
                                        <p:cTn id="18" dur="1100" fill="hold"/>
                                        <p:tgtEl>
                                          <p:spTgt spid="4107"/>
                                        </p:tgtEl>
                                      </p:cBhvr>
                                      <p:by x="120000" y="120000"/>
                                    </p:animScale>
                                  </p:childTnLst>
                                </p:cTn>
                              </p:par>
                              <p:par>
                                <p:cTn id="19" presetID="10" presetClass="entr" presetSubtype="0" fill="hold" grpId="0" nodeType="withEffect">
                                  <p:stCondLst>
                                    <p:cond delay="0"/>
                                  </p:stCondLst>
                                  <p:childTnLst>
                                    <p:set>
                                      <p:cBhvr>
                                        <p:cTn id="20" dur="1" fill="hold">
                                          <p:stCondLst>
                                            <p:cond delay="0"/>
                                          </p:stCondLst>
                                        </p:cTn>
                                        <p:tgtEl>
                                          <p:spTgt spid="4108"/>
                                        </p:tgtEl>
                                        <p:attrNameLst>
                                          <p:attrName>style.visibility</p:attrName>
                                        </p:attrNameLst>
                                      </p:cBhvr>
                                      <p:to>
                                        <p:strVal val="visible"/>
                                      </p:to>
                                    </p:set>
                                    <p:anim calcmode="lin" valueType="num">
                                      <p:cBhvr>
                                        <p:cTn id="21" dur="500" fill="hold"/>
                                        <p:tgtEl>
                                          <p:spTgt spid="4108"/>
                                        </p:tgtEl>
                                        <p:attrNameLst>
                                          <p:attrName>ppt_w</p:attrName>
                                        </p:attrNameLst>
                                      </p:cBhvr>
                                      <p:tavLst>
                                        <p:tav tm="0">
                                          <p:val>
                                            <p:fltVal val="0"/>
                                          </p:val>
                                        </p:tav>
                                        <p:tav tm="100000">
                                          <p:val>
                                            <p:strVal val="#ppt_w"/>
                                          </p:val>
                                        </p:tav>
                                      </p:tavLst>
                                    </p:anim>
                                    <p:anim calcmode="lin" valueType="num">
                                      <p:cBhvr>
                                        <p:cTn id="22" dur="500" fill="hold"/>
                                        <p:tgtEl>
                                          <p:spTgt spid="4108"/>
                                        </p:tgtEl>
                                        <p:attrNameLst>
                                          <p:attrName>ppt_h</p:attrName>
                                        </p:attrNameLst>
                                      </p:cBhvr>
                                      <p:tavLst>
                                        <p:tav tm="0">
                                          <p:val>
                                            <p:fltVal val="0"/>
                                          </p:val>
                                        </p:tav>
                                        <p:tav tm="100000">
                                          <p:val>
                                            <p:strVal val="#ppt_h"/>
                                          </p:val>
                                        </p:tav>
                                      </p:tavLst>
                                    </p:anim>
                                    <p:animEffect>
                                      <p:cBhvr>
                                        <p:cTn id="23" dur="500"/>
                                        <p:tgtEl>
                                          <p:spTgt spid="4108"/>
                                        </p:tgtEl>
                                      </p:cBhvr>
                                    </p:animEffect>
                                  </p:childTnLst>
                                </p:cTn>
                              </p:par>
                              <p:par>
                                <p:cTn id="24" presetID="6" presetClass="emph" presetSubtype="0" repeatCount="indefinite" autoRev="1" fill="hold" grpId="1" nodeType="withEffect">
                                  <p:stCondLst>
                                    <p:cond delay="0"/>
                                  </p:stCondLst>
                                  <p:childTnLst>
                                    <p:animScale>
                                      <p:cBhvr>
                                        <p:cTn id="25" dur="1100" fill="hold"/>
                                        <p:tgtEl>
                                          <p:spTgt spid="4108"/>
                                        </p:tgtEl>
                                      </p:cBhvr>
                                      <p:by x="120000" y="120000"/>
                                    </p:animScale>
                                  </p:childTnLst>
                                </p:cTn>
                              </p:par>
                              <p:par>
                                <p:cTn id="26" presetID="10" presetClass="entr" presetSubtype="0" fill="hold" nodeType="withEffect">
                                  <p:stCondLst>
                                    <p:cond delay="0"/>
                                  </p:stCondLst>
                                  <p:childTnLst>
                                    <p:set>
                                      <p:cBhvr>
                                        <p:cTn id="27" dur="1" fill="hold">
                                          <p:stCondLst>
                                            <p:cond delay="0"/>
                                          </p:stCondLst>
                                        </p:cTn>
                                        <p:tgtEl>
                                          <p:spTgt spid="4105"/>
                                        </p:tgtEl>
                                        <p:attrNameLst>
                                          <p:attrName>style.visibility</p:attrName>
                                        </p:attrNameLst>
                                      </p:cBhvr>
                                      <p:to>
                                        <p:strVal val="visible"/>
                                      </p:to>
                                    </p:set>
                                    <p:anim calcmode="lin" valueType="num">
                                      <p:cBhvr>
                                        <p:cTn id="28" dur="500" fill="hold"/>
                                        <p:tgtEl>
                                          <p:spTgt spid="4105"/>
                                        </p:tgtEl>
                                        <p:attrNameLst>
                                          <p:attrName>ppt_w</p:attrName>
                                        </p:attrNameLst>
                                      </p:cBhvr>
                                      <p:tavLst>
                                        <p:tav tm="0">
                                          <p:val>
                                            <p:fltVal val="0"/>
                                          </p:val>
                                        </p:tav>
                                        <p:tav tm="100000">
                                          <p:val>
                                            <p:strVal val="#ppt_w"/>
                                          </p:val>
                                        </p:tav>
                                      </p:tavLst>
                                    </p:anim>
                                    <p:anim calcmode="lin" valueType="num">
                                      <p:cBhvr>
                                        <p:cTn id="29" dur="500" fill="hold"/>
                                        <p:tgtEl>
                                          <p:spTgt spid="4105"/>
                                        </p:tgtEl>
                                        <p:attrNameLst>
                                          <p:attrName>ppt_h</p:attrName>
                                        </p:attrNameLst>
                                      </p:cBhvr>
                                      <p:tavLst>
                                        <p:tav tm="0">
                                          <p:val>
                                            <p:fltVal val="0"/>
                                          </p:val>
                                        </p:tav>
                                        <p:tav tm="100000">
                                          <p:val>
                                            <p:strVal val="#ppt_h"/>
                                          </p:val>
                                        </p:tav>
                                      </p:tavLst>
                                    </p:anim>
                                    <p:animEffect>
                                      <p:cBhvr>
                                        <p:cTn id="30" dur="500"/>
                                        <p:tgtEl>
                                          <p:spTgt spid="4105"/>
                                        </p:tgtEl>
                                      </p:cBhvr>
                                    </p:animEffect>
                                  </p:childTnLst>
                                </p:cTn>
                              </p:par>
                              <p:par>
                                <p:cTn id="31" presetID="6" presetClass="emph" presetSubtype="0" repeatCount="indefinite" autoRev="1" fill="hold" nodeType="withEffect">
                                  <p:stCondLst>
                                    <p:cond delay="0"/>
                                  </p:stCondLst>
                                  <p:childTnLst>
                                    <p:animScale>
                                      <p:cBhvr>
                                        <p:cTn id="32" dur="1100" fill="hold"/>
                                        <p:tgtEl>
                                          <p:spTgt spid="4105"/>
                                        </p:tgtEl>
                                      </p:cBhvr>
                                      <p:by x="80000" y="80000"/>
                                    </p:animScale>
                                  </p:childTnLst>
                                </p:cTn>
                              </p:par>
                              <p:par>
                                <p:cTn id="33" presetID="10" presetClass="entr" presetSubtype="0" fill="hold" nodeType="withEffect">
                                  <p:stCondLst>
                                    <p:cond delay="0"/>
                                  </p:stCondLst>
                                  <p:childTnLst>
                                    <p:set>
                                      <p:cBhvr>
                                        <p:cTn id="34" dur="1" fill="hold">
                                          <p:stCondLst>
                                            <p:cond delay="0"/>
                                          </p:stCondLst>
                                        </p:cTn>
                                        <p:tgtEl>
                                          <p:spTgt spid="4104"/>
                                        </p:tgtEl>
                                        <p:attrNameLst>
                                          <p:attrName>style.visibility</p:attrName>
                                        </p:attrNameLst>
                                      </p:cBhvr>
                                      <p:to>
                                        <p:strVal val="visible"/>
                                      </p:to>
                                    </p:set>
                                    <p:anim calcmode="lin" valueType="num">
                                      <p:cBhvr>
                                        <p:cTn id="35" dur="500" fill="hold"/>
                                        <p:tgtEl>
                                          <p:spTgt spid="4104"/>
                                        </p:tgtEl>
                                        <p:attrNameLst>
                                          <p:attrName>ppt_w</p:attrName>
                                        </p:attrNameLst>
                                      </p:cBhvr>
                                      <p:tavLst>
                                        <p:tav tm="0">
                                          <p:val>
                                            <p:fltVal val="0"/>
                                          </p:val>
                                        </p:tav>
                                        <p:tav tm="100000">
                                          <p:val>
                                            <p:strVal val="#ppt_w"/>
                                          </p:val>
                                        </p:tav>
                                      </p:tavLst>
                                    </p:anim>
                                    <p:anim calcmode="lin" valueType="num">
                                      <p:cBhvr>
                                        <p:cTn id="36" dur="500" fill="hold"/>
                                        <p:tgtEl>
                                          <p:spTgt spid="4104"/>
                                        </p:tgtEl>
                                        <p:attrNameLst>
                                          <p:attrName>ppt_h</p:attrName>
                                        </p:attrNameLst>
                                      </p:cBhvr>
                                      <p:tavLst>
                                        <p:tav tm="0">
                                          <p:val>
                                            <p:fltVal val="0"/>
                                          </p:val>
                                        </p:tav>
                                        <p:tav tm="100000">
                                          <p:val>
                                            <p:strVal val="#ppt_h"/>
                                          </p:val>
                                        </p:tav>
                                      </p:tavLst>
                                    </p:anim>
                                    <p:animEffect>
                                      <p:cBhvr>
                                        <p:cTn id="37" dur="500"/>
                                        <p:tgtEl>
                                          <p:spTgt spid="4104"/>
                                        </p:tgtEl>
                                      </p:cBhvr>
                                    </p:animEffect>
                                  </p:childTnLst>
                                </p:cTn>
                              </p:par>
                              <p:par>
                                <p:cTn id="38" presetID="6" presetClass="emph" presetSubtype="0" repeatCount="indefinite" autoRev="1" fill="hold" nodeType="withEffect">
                                  <p:stCondLst>
                                    <p:cond delay="0"/>
                                  </p:stCondLst>
                                  <p:childTnLst>
                                    <p:animScale>
                                      <p:cBhvr>
                                        <p:cTn id="39" dur="1100" fill="hold"/>
                                        <p:tgtEl>
                                          <p:spTgt spid="4104"/>
                                        </p:tgtEl>
                                      </p:cBhvr>
                                      <p:by x="80000" y="80000"/>
                                    </p:animScale>
                                  </p:childTnLst>
                                </p:cTn>
                              </p:par>
                              <p:par>
                                <p:cTn id="40" presetID="10" presetClass="entr" presetSubtype="0" fill="hold" nodeType="withEffect">
                                  <p:stCondLst>
                                    <p:cond delay="0"/>
                                  </p:stCondLst>
                                  <p:childTnLst>
                                    <p:set>
                                      <p:cBhvr>
                                        <p:cTn id="41" dur="1" fill="hold">
                                          <p:stCondLst>
                                            <p:cond delay="0"/>
                                          </p:stCondLst>
                                        </p:cTn>
                                        <p:tgtEl>
                                          <p:spTgt spid="4103"/>
                                        </p:tgtEl>
                                        <p:attrNameLst>
                                          <p:attrName>style.visibility</p:attrName>
                                        </p:attrNameLst>
                                      </p:cBhvr>
                                      <p:to>
                                        <p:strVal val="visible"/>
                                      </p:to>
                                    </p:set>
                                    <p:anim calcmode="lin" valueType="num">
                                      <p:cBhvr>
                                        <p:cTn id="42" dur="500" fill="hold"/>
                                        <p:tgtEl>
                                          <p:spTgt spid="4103"/>
                                        </p:tgtEl>
                                        <p:attrNameLst>
                                          <p:attrName>ppt_w</p:attrName>
                                        </p:attrNameLst>
                                      </p:cBhvr>
                                      <p:tavLst>
                                        <p:tav tm="0">
                                          <p:val>
                                            <p:fltVal val="0"/>
                                          </p:val>
                                        </p:tav>
                                        <p:tav tm="100000">
                                          <p:val>
                                            <p:strVal val="#ppt_w"/>
                                          </p:val>
                                        </p:tav>
                                      </p:tavLst>
                                    </p:anim>
                                    <p:anim calcmode="lin" valueType="num">
                                      <p:cBhvr>
                                        <p:cTn id="43" dur="500" fill="hold"/>
                                        <p:tgtEl>
                                          <p:spTgt spid="4103"/>
                                        </p:tgtEl>
                                        <p:attrNameLst>
                                          <p:attrName>ppt_h</p:attrName>
                                        </p:attrNameLst>
                                      </p:cBhvr>
                                      <p:tavLst>
                                        <p:tav tm="0">
                                          <p:val>
                                            <p:fltVal val="0"/>
                                          </p:val>
                                        </p:tav>
                                        <p:tav tm="100000">
                                          <p:val>
                                            <p:strVal val="#ppt_h"/>
                                          </p:val>
                                        </p:tav>
                                      </p:tavLst>
                                    </p:anim>
                                    <p:animEffect>
                                      <p:cBhvr>
                                        <p:cTn id="44" dur="500"/>
                                        <p:tgtEl>
                                          <p:spTgt spid="4103"/>
                                        </p:tgtEl>
                                      </p:cBhvr>
                                    </p:animEffect>
                                  </p:childTnLst>
                                </p:cTn>
                              </p:par>
                              <p:par>
                                <p:cTn id="45" presetID="6" presetClass="emph" presetSubtype="0" repeatCount="indefinite" autoRev="1" fill="hold" nodeType="withEffect">
                                  <p:stCondLst>
                                    <p:cond delay="0"/>
                                  </p:stCondLst>
                                  <p:childTnLst>
                                    <p:animScale>
                                      <p:cBhvr>
                                        <p:cTn id="46" dur="1100" fill="hold"/>
                                        <p:tgtEl>
                                          <p:spTgt spid="410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ldLvl="0" animBg="1" autoUpdateAnimBg="0"/>
      <p:bldP spid="4106" grpId="1" bldLvl="0" animBg="1" autoUpdateAnimBg="0"/>
      <p:bldP spid="4107" grpId="0" bldLvl="0" animBg="1" autoUpdateAnimBg="0"/>
      <p:bldP spid="4107" grpId="1" bldLvl="0" animBg="1" autoUpdateAnimBg="0"/>
      <p:bldP spid="4108" grpId="0" bldLvl="0" animBg="1" autoUpdateAnimBg="0"/>
      <p:bldP spid="4108" grpId="1"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2"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3"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2534"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2535"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6"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7"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8"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2539"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0"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2541"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25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Box 5"/>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、企业文化的起源</a:t>
            </a:r>
            <a:endParaRPr lang="zh-CN" altLang="en-US"/>
          </a:p>
        </p:txBody>
      </p:sp>
      <p:sp>
        <p:nvSpPr>
          <p:cNvPr id="22544" name="Text Box 44"/>
          <p:cNvSpPr>
            <a:spLocks noChangeArrowheads="1"/>
          </p:cNvSpPr>
          <p:nvPr/>
        </p:nvSpPr>
        <p:spPr bwMode="auto">
          <a:xfrm>
            <a:off x="644525" y="1412875"/>
            <a:ext cx="242887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各国众多致力于企业经营管理研究的学者在考察研究了日本企业的许多成功经验后一致认为：仅注重“硬”的方面，强调理性管理的时代已经过去了；既注重“硬”的方面管理、更注重“软”的方面的管理时代已经来临。</a:t>
            </a:r>
            <a:r>
              <a:rPr lang="zh-CN" altLang="en-US" b="1">
                <a:solidFill>
                  <a:srgbClr val="4A7EBB"/>
                </a:solidFill>
                <a:latin typeface="Calibri" panose="020F0502020204030204" pitchFamily="34" charset="0"/>
                <a:sym typeface="宋体" panose="02010600030101010101" pitchFamily="2" charset="-122"/>
              </a:rPr>
              <a:t>这“软”的方面，便是企业文化！</a:t>
            </a:r>
            <a:endParaRPr lang="en-US" altLang="zh-CN"/>
          </a:p>
        </p:txBody>
      </p:sp>
      <p:sp>
        <p:nvSpPr>
          <p:cNvPr id="22545" name="Text Box 44"/>
          <p:cNvSpPr>
            <a:spLocks noChangeArrowheads="1"/>
          </p:cNvSpPr>
          <p:nvPr/>
        </p:nvSpPr>
        <p:spPr bwMode="auto">
          <a:xfrm>
            <a:off x="8616950" y="2965450"/>
            <a:ext cx="2357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企业文化学，作为工商管理和市场营销专业的专业课程，是一门管理学科，是管理理论的重要组成部分。但中国的企业文化研究还停留在粗浅的阶段，</a:t>
            </a:r>
            <a:r>
              <a:rPr lang="zh-CN" altLang="en-US" b="1">
                <a:solidFill>
                  <a:srgbClr val="FF0000"/>
                </a:solidFill>
                <a:latin typeface="Calibri" panose="020F0502020204030204" pitchFamily="34" charset="0"/>
                <a:sym typeface="宋体" panose="02010600030101010101" pitchFamily="2" charset="-122"/>
              </a:rPr>
              <a:t>中国企业文化研究严重滞后于中国企业文化发展实践。</a:t>
            </a:r>
            <a:endParaRPr lang="zh-CN" altLang="en-US"/>
          </a:p>
        </p:txBody>
      </p:sp>
      <p:sp>
        <p:nvSpPr>
          <p:cNvPr id="22546" name="直接连接符 2"/>
          <p:cNvSpPr>
            <a:spLocks noChangeShapeType="1"/>
          </p:cNvSpPr>
          <p:nvPr/>
        </p:nvSpPr>
        <p:spPr bwMode="auto">
          <a:xfrm>
            <a:off x="644525" y="5300663"/>
            <a:ext cx="2355850" cy="1587"/>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7" name="直接连接符 10"/>
          <p:cNvSpPr>
            <a:spLocks noChangeShapeType="1"/>
          </p:cNvSpPr>
          <p:nvPr/>
        </p:nvSpPr>
        <p:spPr bwMode="auto">
          <a:xfrm>
            <a:off x="8616950" y="2781300"/>
            <a:ext cx="2357438"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8" name="直接连接符 12"/>
          <p:cNvSpPr>
            <a:spLocks noChangeShapeType="1"/>
          </p:cNvSpPr>
          <p:nvPr/>
        </p:nvSpPr>
        <p:spPr bwMode="auto">
          <a:xfrm>
            <a:off x="644525" y="5332413"/>
            <a:ext cx="2355850"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9" name="直接连接符 13"/>
          <p:cNvSpPr>
            <a:spLocks noChangeShapeType="1"/>
          </p:cNvSpPr>
          <p:nvPr/>
        </p:nvSpPr>
        <p:spPr bwMode="auto">
          <a:xfrm>
            <a:off x="8616950" y="2749550"/>
            <a:ext cx="2357438"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25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13" y="1404938"/>
            <a:ext cx="5175250" cy="5119687"/>
          </a:xfrm>
          <a:prstGeom prst="rect">
            <a:avLst/>
          </a:prstGeom>
          <a:noFill/>
          <a:ln w="9525" cmpd="sng">
            <a:solidFill>
              <a:srgbClr val="A5A5A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2544"/>
                                        </p:tgtEl>
                                        <p:attrNameLst>
                                          <p:attrName>style.visibility</p:attrName>
                                        </p:attrNameLst>
                                      </p:cBhvr>
                                      <p:to>
                                        <p:strVal val="visible"/>
                                      </p:to>
                                    </p:set>
                                    <p:animScale>
                                      <p:cBhvr>
                                        <p:cTn id="7" dur="1000" decel="50000" fill="hold">
                                          <p:stCondLst>
                                            <p:cond delay="0"/>
                                          </p:stCondLst>
                                        </p:cTn>
                                        <p:tgtEl>
                                          <p:spTgt spid="225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2544"/>
                                        </p:tgtEl>
                                        <p:attrNameLst>
                                          <p:attrName>ppt_x</p:attrName>
                                          <p:attrName>ppt_y</p:attrName>
                                        </p:attrNameLst>
                                      </p:cBhvr>
                                      <p:rCtr x="0" y="0"/>
                                    </p:animMotion>
                                    <p:animEffect>
                                      <p:cBhvr>
                                        <p:cTn id="9" dur="1000"/>
                                        <p:tgtEl>
                                          <p:spTgt spid="22544"/>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2545"/>
                                        </p:tgtEl>
                                        <p:attrNameLst>
                                          <p:attrName>style.visibility</p:attrName>
                                        </p:attrNameLst>
                                      </p:cBhvr>
                                      <p:to>
                                        <p:strVal val="visible"/>
                                      </p:to>
                                    </p:set>
                                    <p:animScale>
                                      <p:cBhvr>
                                        <p:cTn id="12" dur="1000" decel="50000" fill="hold">
                                          <p:stCondLst>
                                            <p:cond delay="0"/>
                                          </p:stCondLst>
                                        </p:cTn>
                                        <p:tgtEl>
                                          <p:spTgt spid="225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2545"/>
                                        </p:tgtEl>
                                        <p:attrNameLst>
                                          <p:attrName>ppt_x</p:attrName>
                                          <p:attrName>ppt_y</p:attrName>
                                        </p:attrNameLst>
                                      </p:cBhvr>
                                      <p:rCtr x="0" y="0"/>
                                    </p:animMotion>
                                    <p:animEffect>
                                      <p:cBhvr>
                                        <p:cTn id="14" dur="1000"/>
                                        <p:tgtEl>
                                          <p:spTgt spid="2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ldLvl="0" autoUpdateAnimBg="0"/>
      <p:bldP spid="22545"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56"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57"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3558"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3559"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60"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61"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62"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3563"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64"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3565"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35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、企业文化的定义</a:t>
            </a:r>
            <a:endParaRPr lang="zh-CN" altLang="en-US"/>
          </a:p>
        </p:txBody>
      </p:sp>
      <p:pic>
        <p:nvPicPr>
          <p:cNvPr id="235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557338"/>
            <a:ext cx="7127875" cy="4751387"/>
          </a:xfrm>
          <a:prstGeom prst="rect">
            <a:avLst/>
          </a:prstGeom>
          <a:noFill/>
          <a:ln w="9525" cmpd="sng">
            <a:solidFill>
              <a:srgbClr val="A5A5A5"/>
            </a:solidFill>
            <a:miter lim="800000"/>
            <a:headEnd/>
            <a:tailEnd/>
          </a:ln>
          <a:extLst>
            <a:ext uri="{909E8E84-426E-40DD-AFC4-6F175D3DCCD1}">
              <a14:hiddenFill xmlns:a14="http://schemas.microsoft.com/office/drawing/2010/main">
                <a:solidFill>
                  <a:srgbClr val="FFFFFF"/>
                </a:solidFill>
              </a14:hiddenFill>
            </a:ext>
          </a:extLst>
        </p:spPr>
      </p:pic>
      <p:sp>
        <p:nvSpPr>
          <p:cNvPr id="23569" name="Text Box 44"/>
          <p:cNvSpPr>
            <a:spLocks noChangeArrowheads="1"/>
          </p:cNvSpPr>
          <p:nvPr/>
        </p:nvSpPr>
        <p:spPr bwMode="auto">
          <a:xfrm>
            <a:off x="8042275" y="1558925"/>
            <a:ext cx="37957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当你进入一个企业时，就会感觉到这个企业的一种氛围，这是企业通过自身生产经营的产品及服务，反映出的企业特有的群体意识、价值观念和行为规范，这种氛围实质上就是企业文化。</a:t>
            </a:r>
            <a:endParaRPr lang="en-US" altLang="zh-CN"/>
          </a:p>
        </p:txBody>
      </p:sp>
      <p:sp>
        <p:nvSpPr>
          <p:cNvPr id="23570" name="Text Box 44"/>
          <p:cNvSpPr>
            <a:spLocks noChangeArrowheads="1"/>
          </p:cNvSpPr>
          <p:nvPr/>
        </p:nvSpPr>
        <p:spPr bwMode="auto">
          <a:xfrm>
            <a:off x="8042275" y="3937000"/>
            <a:ext cx="37957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企业文化也没有一个确切的定义，我们选取通用的定义为：</a:t>
            </a:r>
            <a:r>
              <a:rPr lang="zh-CN" altLang="en-US" b="1">
                <a:solidFill>
                  <a:srgbClr val="4A7EBB"/>
                </a:solidFill>
                <a:latin typeface="Calibri" panose="020F0502020204030204" pitchFamily="34" charset="0"/>
                <a:sym typeface="宋体" panose="02010600030101010101" pitchFamily="2" charset="-122"/>
              </a:rPr>
              <a:t>企业文化是企业的全体成员在生产、经营和管理中共同习得并享有的以价值观为核心的一系列观念、制度、行为规范及物质表征的总和。</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3569"/>
                                        </p:tgtEl>
                                        <p:attrNameLst>
                                          <p:attrName>style.visibility</p:attrName>
                                        </p:attrNameLst>
                                      </p:cBhvr>
                                      <p:to>
                                        <p:strVal val="visible"/>
                                      </p:to>
                                    </p:set>
                                    <p:animScale>
                                      <p:cBhvr>
                                        <p:cTn id="7" dur="1000" decel="50000" fill="hold">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3569"/>
                                        </p:tgtEl>
                                        <p:attrNameLst>
                                          <p:attrName>ppt_x</p:attrName>
                                          <p:attrName>ppt_y</p:attrName>
                                        </p:attrNameLst>
                                      </p:cBhvr>
                                      <p:rCtr x="0" y="0"/>
                                    </p:animMotion>
                                    <p:animEffect>
                                      <p:cBhvr>
                                        <p:cTn id="9" dur="1000"/>
                                        <p:tgtEl>
                                          <p:spTgt spid="23569"/>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3570"/>
                                        </p:tgtEl>
                                        <p:attrNameLst>
                                          <p:attrName>style.visibility</p:attrName>
                                        </p:attrNameLst>
                                      </p:cBhvr>
                                      <p:to>
                                        <p:strVal val="visible"/>
                                      </p:to>
                                    </p:set>
                                    <p:animScale>
                                      <p:cBhvr>
                                        <p:cTn id="12" dur="1000" decel="50000" fill="hold">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3570"/>
                                        </p:tgtEl>
                                        <p:attrNameLst>
                                          <p:attrName>ppt_x</p:attrName>
                                          <p:attrName>ppt_y</p:attrName>
                                        </p:attrNameLst>
                                      </p:cBhvr>
                                      <p:rCtr x="0" y="0"/>
                                    </p:animMotion>
                                    <p:animEffect>
                                      <p:cBhvr>
                                        <p:cTn id="14" dur="10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bldLvl="0" autoUpdateAnimBg="0"/>
      <p:bldP spid="23570"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0"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1"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4582"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4583"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4"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5"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6"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4587"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8"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4589"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45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、企业文化的定义</a:t>
            </a:r>
            <a:endParaRPr lang="zh-CN" altLang="en-US"/>
          </a:p>
        </p:txBody>
      </p:sp>
      <p:sp>
        <p:nvSpPr>
          <p:cNvPr id="24592" name="Text Box 44"/>
          <p:cNvSpPr>
            <a:spLocks noChangeArrowheads="1"/>
          </p:cNvSpPr>
          <p:nvPr/>
        </p:nvSpPr>
        <p:spPr bwMode="auto">
          <a:xfrm>
            <a:off x="6889750" y="1890713"/>
            <a:ext cx="4949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企业文化是整个社会文化中的“亚文化”或“次文化”。企业文化在国外也称之为公司文化、组织文化、社团文化等。</a:t>
            </a:r>
            <a:r>
              <a:rPr lang="zh-CN" altLang="en-US" b="1">
                <a:solidFill>
                  <a:srgbClr val="0070C0"/>
                </a:solidFill>
                <a:latin typeface="Calibri" panose="020F0502020204030204" pitchFamily="34" charset="0"/>
                <a:sym typeface="宋体" panose="02010600030101010101" pitchFamily="2" charset="-122"/>
              </a:rPr>
              <a:t>任何企业都是有文化的，</a:t>
            </a:r>
            <a:r>
              <a:rPr lang="zh-CN" altLang="en-US">
                <a:solidFill>
                  <a:srgbClr val="000000"/>
                </a:solidFill>
                <a:latin typeface="Calibri" panose="020F0502020204030204" pitchFamily="34" charset="0"/>
                <a:sym typeface="宋体" panose="02010600030101010101" pitchFamily="2" charset="-122"/>
              </a:rPr>
              <a:t>不存在没有文化的组织，只有不同文化的组织。文化是企业的头脑。</a:t>
            </a:r>
            <a:r>
              <a:rPr lang="zh-CN" altLang="en-US" b="1">
                <a:solidFill>
                  <a:srgbClr val="FF0000"/>
                </a:solidFill>
                <a:latin typeface="Calibri" panose="020F0502020204030204" pitchFamily="34" charset="0"/>
                <a:sym typeface="宋体" panose="02010600030101010101" pitchFamily="2" charset="-122"/>
              </a:rPr>
              <a:t>一个企业没有文化就等于没有灵魂。</a:t>
            </a:r>
            <a:endParaRPr lang="en-US" altLang="zh-CN"/>
          </a:p>
        </p:txBody>
      </p:sp>
      <p:sp>
        <p:nvSpPr>
          <p:cNvPr id="24593" name="Text Box 44"/>
          <p:cNvSpPr>
            <a:spLocks noChangeArrowheads="1"/>
          </p:cNvSpPr>
          <p:nvPr/>
        </p:nvSpPr>
        <p:spPr bwMode="auto">
          <a:xfrm>
            <a:off x="6889750" y="3937000"/>
            <a:ext cx="49498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企业文化，貌似不可琢磨，其实在企业内部如同空气一般无处不在。衡量企业文化的标准，只有显著程度、优劣和现实性，而不是有或无。</a:t>
            </a:r>
            <a:r>
              <a:rPr lang="zh-CN" altLang="en-US" b="1">
                <a:solidFill>
                  <a:srgbClr val="0070C0"/>
                </a:solidFill>
                <a:latin typeface="Calibri" panose="020F0502020204030204" pitchFamily="34" charset="0"/>
                <a:sym typeface="宋体" panose="02010600030101010101" pitchFamily="2" charset="-122"/>
              </a:rPr>
              <a:t>只要有人群存在，他们的行为就构成一定的文化。</a:t>
            </a:r>
            <a:r>
              <a:rPr lang="zh-CN" altLang="en-US">
                <a:solidFill>
                  <a:srgbClr val="000000"/>
                </a:solidFill>
                <a:latin typeface="Calibri" panose="020F0502020204030204" pitchFamily="34" charset="0"/>
                <a:sym typeface="宋体" panose="02010600030101010101" pitchFamily="2" charset="-122"/>
              </a:rPr>
              <a:t>对企业来讲，企业文化无处不在，只是我们视而不见，或者其支离破碎罢了。</a:t>
            </a:r>
            <a:endParaRPr lang="zh-CN" altLang="en-US"/>
          </a:p>
        </p:txBody>
      </p:sp>
      <p:pic>
        <p:nvPicPr>
          <p:cNvPr id="245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603375"/>
            <a:ext cx="3111500" cy="4667250"/>
          </a:xfrm>
          <a:prstGeom prst="rect">
            <a:avLst/>
          </a:prstGeom>
          <a:noFill/>
          <a:ln w="19050"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459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1603375"/>
            <a:ext cx="3109913" cy="4667250"/>
          </a:xfrm>
          <a:prstGeom prst="rect">
            <a:avLst/>
          </a:prstGeom>
          <a:noFill/>
          <a:ln w="19050"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4592"/>
                                        </p:tgtEl>
                                        <p:attrNameLst>
                                          <p:attrName>style.visibility</p:attrName>
                                        </p:attrNameLst>
                                      </p:cBhvr>
                                      <p:to>
                                        <p:strVal val="visible"/>
                                      </p:to>
                                    </p:set>
                                    <p:animScale>
                                      <p:cBhvr>
                                        <p:cTn id="7" dur="1000" decel="50000" fill="hold">
                                          <p:stCondLst>
                                            <p:cond delay="0"/>
                                          </p:stCondLst>
                                        </p:cTn>
                                        <p:tgtEl>
                                          <p:spTgt spid="245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4592"/>
                                        </p:tgtEl>
                                        <p:attrNameLst>
                                          <p:attrName>ppt_x</p:attrName>
                                          <p:attrName>ppt_y</p:attrName>
                                        </p:attrNameLst>
                                      </p:cBhvr>
                                      <p:rCtr x="0" y="0"/>
                                    </p:animMotion>
                                    <p:animEffect>
                                      <p:cBhvr>
                                        <p:cTn id="9" dur="1000"/>
                                        <p:tgtEl>
                                          <p:spTgt spid="24592"/>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4593"/>
                                        </p:tgtEl>
                                        <p:attrNameLst>
                                          <p:attrName>style.visibility</p:attrName>
                                        </p:attrNameLst>
                                      </p:cBhvr>
                                      <p:to>
                                        <p:strVal val="visible"/>
                                      </p:to>
                                    </p:set>
                                    <p:animScale>
                                      <p:cBhvr>
                                        <p:cTn id="12" dur="1000" decel="50000" fill="hold">
                                          <p:stCondLst>
                                            <p:cond delay="0"/>
                                          </p:stCondLst>
                                        </p:cTn>
                                        <p:tgtEl>
                                          <p:spTgt spid="245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4593"/>
                                        </p:tgtEl>
                                        <p:attrNameLst>
                                          <p:attrName>ppt_x</p:attrName>
                                          <p:attrName>ppt_y</p:attrName>
                                        </p:attrNameLst>
                                      </p:cBhvr>
                                      <p:rCtr x="0" y="0"/>
                                    </p:animMotion>
                                    <p:animEffect>
                                      <p:cBhvr>
                                        <p:cTn id="14" dur="1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2" grpId="0" bldLvl="0" autoUpdateAnimBg="0"/>
      <p:bldP spid="24593"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4"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5"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5606"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5607"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8"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9"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10"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5611"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12"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5613"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56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、优秀文化的重要性</a:t>
            </a:r>
            <a:endParaRPr lang="zh-CN" altLang="en-US"/>
          </a:p>
        </p:txBody>
      </p:sp>
      <p:sp>
        <p:nvSpPr>
          <p:cNvPr id="25616" name="Text Box 44"/>
          <p:cNvSpPr>
            <a:spLocks noChangeArrowheads="1"/>
          </p:cNvSpPr>
          <p:nvPr/>
        </p:nvSpPr>
        <p:spPr bwMode="auto">
          <a:xfrm>
            <a:off x="6961188" y="2151063"/>
            <a:ext cx="47323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文化优劣的判断标准是什么？判断一个企业文化优劣的主要标准是看企业文化能否提升企业竞争能力。</a:t>
            </a:r>
            <a:r>
              <a:rPr lang="zh-CN" altLang="en-US" b="1">
                <a:solidFill>
                  <a:srgbClr val="0070C0"/>
                </a:solidFill>
                <a:latin typeface="Calibri" panose="020F0502020204030204" pitchFamily="34" charset="0"/>
                <a:sym typeface="宋体" panose="02010600030101010101" pitchFamily="2" charset="-122"/>
              </a:rPr>
              <a:t>凡是有利于企业竞争能力提高的文化就是先进的文化</a:t>
            </a:r>
            <a:r>
              <a:rPr lang="zh-CN" altLang="en-US">
                <a:solidFill>
                  <a:srgbClr val="000000"/>
                </a:solidFill>
                <a:latin typeface="Calibri" panose="020F0502020204030204" pitchFamily="34" charset="0"/>
                <a:sym typeface="宋体" panose="02010600030101010101" pitchFamily="2" charset="-122"/>
              </a:rPr>
              <a:t>，否则就是落后文化。</a:t>
            </a:r>
            <a:endParaRPr lang="en-US" altLang="zh-CN"/>
          </a:p>
        </p:txBody>
      </p:sp>
      <p:sp>
        <p:nvSpPr>
          <p:cNvPr id="25617" name="Text Box 44"/>
          <p:cNvSpPr>
            <a:spLocks noChangeArrowheads="1"/>
          </p:cNvSpPr>
          <p:nvPr/>
        </p:nvSpPr>
        <p:spPr bwMode="auto">
          <a:xfrm>
            <a:off x="6961188" y="3937000"/>
            <a:ext cx="47323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一个优秀的企业必有蕴藏于内的优秀的企业文化。</a:t>
            </a:r>
            <a:r>
              <a:rPr lang="zh-CN" altLang="en-US" b="1">
                <a:solidFill>
                  <a:srgbClr val="0070C0"/>
                </a:solidFill>
                <a:latin typeface="Calibri" panose="020F0502020204030204" pitchFamily="34" charset="0"/>
                <a:sym typeface="宋体" panose="02010600030101010101" pitchFamily="2" charset="-122"/>
              </a:rPr>
              <a:t>优秀的企业文化，是企业成长的根本原因</a:t>
            </a:r>
            <a:r>
              <a:rPr lang="zh-CN" altLang="en-US">
                <a:solidFill>
                  <a:srgbClr val="000000"/>
                </a:solidFill>
                <a:latin typeface="Calibri" panose="020F0502020204030204" pitchFamily="34" charset="0"/>
                <a:sym typeface="宋体" panose="02010600030101010101" pitchFamily="2" charset="-122"/>
              </a:rPr>
              <a:t>。企业之间的竞争越来越表现为文化的竞争，资源是会枯竭的，唯有文化生生不息。</a:t>
            </a:r>
            <a:endParaRPr lang="zh-CN" altLang="en-US"/>
          </a:p>
        </p:txBody>
      </p:sp>
      <p:pic>
        <p:nvPicPr>
          <p:cNvPr id="25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752600"/>
            <a:ext cx="5957887" cy="3967163"/>
          </a:xfrm>
          <a:prstGeom prst="rect">
            <a:avLst/>
          </a:prstGeom>
          <a:noFill/>
          <a:ln w="19050" cmpd="sng">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5619" name="直接连接符 6"/>
          <p:cNvSpPr>
            <a:spLocks noChangeShapeType="1"/>
          </p:cNvSpPr>
          <p:nvPr/>
        </p:nvSpPr>
        <p:spPr bwMode="auto">
          <a:xfrm>
            <a:off x="6889750" y="1930400"/>
            <a:ext cx="4787900"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0" name="直接连接符 8"/>
          <p:cNvSpPr>
            <a:spLocks noChangeShapeType="1"/>
          </p:cNvSpPr>
          <p:nvPr/>
        </p:nvSpPr>
        <p:spPr bwMode="auto">
          <a:xfrm>
            <a:off x="6889750" y="1960563"/>
            <a:ext cx="4787900"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1" name="直接连接符 9"/>
          <p:cNvSpPr>
            <a:spLocks noChangeShapeType="1"/>
          </p:cNvSpPr>
          <p:nvPr/>
        </p:nvSpPr>
        <p:spPr bwMode="auto">
          <a:xfrm>
            <a:off x="6889750" y="5487988"/>
            <a:ext cx="4787900"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22" name="直接连接符 10"/>
          <p:cNvSpPr>
            <a:spLocks noChangeShapeType="1"/>
          </p:cNvSpPr>
          <p:nvPr/>
        </p:nvSpPr>
        <p:spPr bwMode="auto">
          <a:xfrm>
            <a:off x="6889750" y="5518150"/>
            <a:ext cx="4787900" cy="0"/>
          </a:xfrm>
          <a:prstGeom prst="line">
            <a:avLst/>
          </a:prstGeom>
          <a:noFill/>
          <a:ln w="19050" cap="flat" cmpd="sng">
            <a:solidFill>
              <a:srgbClr val="4A7EBB">
                <a:alpha val="62000"/>
              </a:srgbClr>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5616"/>
                                        </p:tgtEl>
                                        <p:attrNameLst>
                                          <p:attrName>style.visibility</p:attrName>
                                        </p:attrNameLst>
                                      </p:cBhvr>
                                      <p:to>
                                        <p:strVal val="visible"/>
                                      </p:to>
                                    </p:set>
                                    <p:animScale>
                                      <p:cBhvr>
                                        <p:cTn id="7" dur="1000" decel="50000" fill="hold">
                                          <p:stCondLst>
                                            <p:cond delay="0"/>
                                          </p:stCondLst>
                                        </p:cTn>
                                        <p:tgtEl>
                                          <p:spTgt spid="256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5616"/>
                                        </p:tgtEl>
                                        <p:attrNameLst>
                                          <p:attrName>ppt_x</p:attrName>
                                          <p:attrName>ppt_y</p:attrName>
                                        </p:attrNameLst>
                                      </p:cBhvr>
                                      <p:rCtr x="0" y="0"/>
                                    </p:animMotion>
                                    <p:animEffect>
                                      <p:cBhvr>
                                        <p:cTn id="9" dur="1000"/>
                                        <p:tgtEl>
                                          <p:spTgt spid="25616"/>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5617"/>
                                        </p:tgtEl>
                                        <p:attrNameLst>
                                          <p:attrName>style.visibility</p:attrName>
                                        </p:attrNameLst>
                                      </p:cBhvr>
                                      <p:to>
                                        <p:strVal val="visible"/>
                                      </p:to>
                                    </p:set>
                                    <p:animScale>
                                      <p:cBhvr>
                                        <p:cTn id="12" dur="1000" decel="50000" fill="hold">
                                          <p:stCondLst>
                                            <p:cond delay="0"/>
                                          </p:stCondLst>
                                        </p:cTn>
                                        <p:tgtEl>
                                          <p:spTgt spid="256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5617"/>
                                        </p:tgtEl>
                                        <p:attrNameLst>
                                          <p:attrName>ppt_x</p:attrName>
                                          <p:attrName>ppt_y</p:attrName>
                                        </p:attrNameLst>
                                      </p:cBhvr>
                                      <p:rCtr x="0" y="0"/>
                                    </p:animMotion>
                                    <p:animEffect>
                                      <p:cBhvr>
                                        <p:cTn id="14" dur="100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6" grpId="0" bldLvl="0" autoUpdateAnimBg="0"/>
      <p:bldP spid="25617"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28"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29"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6630"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6631"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32"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33"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34"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6635"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36"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6637"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66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、优秀文化的重要性</a:t>
            </a:r>
            <a:endParaRPr lang="zh-CN" altLang="en-US"/>
          </a:p>
        </p:txBody>
      </p:sp>
      <p:sp>
        <p:nvSpPr>
          <p:cNvPr id="26640" name="Text Box 44"/>
          <p:cNvSpPr>
            <a:spLocks noChangeArrowheads="1"/>
          </p:cNvSpPr>
          <p:nvPr/>
        </p:nvSpPr>
        <p:spPr bwMode="auto">
          <a:xfrm>
            <a:off x="6961188" y="1700213"/>
            <a:ext cx="473233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决定一个人、一个企业、一个国家和民族能否强大、能否成功的核心要素是他的软件，而不是他的硬件。所谓的软件，对于一个企业而言，就是指由企业经营理念及企业行为习惯等无形要素构成的企业文化。</a:t>
            </a:r>
            <a:endParaRPr lang="en-US" altLang="zh-CN"/>
          </a:p>
        </p:txBody>
      </p:sp>
      <p:sp>
        <p:nvSpPr>
          <p:cNvPr id="26641" name="Text Box 44"/>
          <p:cNvSpPr>
            <a:spLocks noChangeArrowheads="1"/>
          </p:cNvSpPr>
          <p:nvPr/>
        </p:nvSpPr>
        <p:spPr bwMode="auto">
          <a:xfrm>
            <a:off x="6961188" y="3724275"/>
            <a:ext cx="47323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而文化具有</a:t>
            </a:r>
            <a:r>
              <a:rPr lang="zh-CN" altLang="en-US" b="1">
                <a:solidFill>
                  <a:srgbClr val="0070C0"/>
                </a:solidFill>
                <a:latin typeface="Calibri" panose="020F0502020204030204" pitchFamily="34" charset="0"/>
                <a:sym typeface="宋体" panose="02010600030101010101" pitchFamily="2" charset="-122"/>
              </a:rPr>
              <a:t>独特性、难交易性、难模仿性</a:t>
            </a:r>
            <a:r>
              <a:rPr lang="zh-CN" altLang="en-US">
                <a:solidFill>
                  <a:srgbClr val="000000"/>
                </a:solidFill>
                <a:latin typeface="Calibri" panose="020F0502020204030204" pitchFamily="34" charset="0"/>
                <a:sym typeface="宋体" panose="02010600030101010101" pitchFamily="2" charset="-122"/>
              </a:rPr>
              <a:t>的特质，使得文化成为企业核心专长与技能的源泉，是企业可持续发展的基本驱动力。</a:t>
            </a:r>
            <a:endParaRPr lang="zh-CN" altLang="en-US"/>
          </a:p>
        </p:txBody>
      </p:sp>
      <p:pic>
        <p:nvPicPr>
          <p:cNvPr id="266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349500"/>
            <a:ext cx="64039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6640"/>
                                        </p:tgtEl>
                                        <p:attrNameLst>
                                          <p:attrName>style.visibility</p:attrName>
                                        </p:attrNameLst>
                                      </p:cBhvr>
                                      <p:to>
                                        <p:strVal val="visible"/>
                                      </p:to>
                                    </p:set>
                                    <p:animScale>
                                      <p:cBhvr>
                                        <p:cTn id="7" dur="1000" decel="50000" fill="hold">
                                          <p:stCondLst>
                                            <p:cond delay="0"/>
                                          </p:stCondLst>
                                        </p:cTn>
                                        <p:tgtEl>
                                          <p:spTgt spid="266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6640"/>
                                        </p:tgtEl>
                                        <p:attrNameLst>
                                          <p:attrName>ppt_x</p:attrName>
                                          <p:attrName>ppt_y</p:attrName>
                                        </p:attrNameLst>
                                      </p:cBhvr>
                                      <p:rCtr x="0" y="0"/>
                                    </p:animMotion>
                                    <p:animEffect>
                                      <p:cBhvr>
                                        <p:cTn id="9" dur="1000"/>
                                        <p:tgtEl>
                                          <p:spTgt spid="2664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6641"/>
                                        </p:tgtEl>
                                        <p:attrNameLst>
                                          <p:attrName>style.visibility</p:attrName>
                                        </p:attrNameLst>
                                      </p:cBhvr>
                                      <p:to>
                                        <p:strVal val="visible"/>
                                      </p:to>
                                    </p:set>
                                    <p:animScale>
                                      <p:cBhvr>
                                        <p:cTn id="12" dur="1000" decel="50000" fill="hold">
                                          <p:stCondLst>
                                            <p:cond delay="0"/>
                                          </p:stCondLst>
                                        </p:cTn>
                                        <p:tgtEl>
                                          <p:spTgt spid="266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6641"/>
                                        </p:tgtEl>
                                        <p:attrNameLst>
                                          <p:attrName>ppt_x</p:attrName>
                                          <p:attrName>ppt_y</p:attrName>
                                        </p:attrNameLst>
                                      </p:cBhvr>
                                      <p:rCtr x="0" y="0"/>
                                    </p:animMotion>
                                    <p:animEffect>
                                      <p:cBhvr>
                                        <p:cTn id="14" dur="10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bldLvl="0" autoUpdateAnimBg="0"/>
      <p:bldP spid="26641"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52"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53"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7654"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7655"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56"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57"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58"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7659"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660"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7661"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76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、企业文化的功能</a:t>
            </a:r>
            <a:endParaRPr lang="zh-CN" altLang="en-US"/>
          </a:p>
        </p:txBody>
      </p:sp>
      <p:sp>
        <p:nvSpPr>
          <p:cNvPr id="27664" name="Text Box 44"/>
          <p:cNvSpPr>
            <a:spLocks noChangeArrowheads="1"/>
          </p:cNvSpPr>
          <p:nvPr/>
        </p:nvSpPr>
        <p:spPr bwMode="auto">
          <a:xfrm>
            <a:off x="6600825" y="2435225"/>
            <a:ext cx="5040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美国知名管理行为和领导权威约翰</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科特教授与其研究小组，用了</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11</a:t>
            </a:r>
            <a:r>
              <a:rPr lang="zh-CN" altLang="en-US">
                <a:solidFill>
                  <a:srgbClr val="000000"/>
                </a:solidFill>
                <a:latin typeface="Calibri" panose="020F0502020204030204" pitchFamily="34" charset="0"/>
                <a:sym typeface="宋体" panose="02010600030101010101" pitchFamily="2" charset="-122"/>
              </a:rPr>
              <a:t>年时间，对企业文化对企业经营业绩的影响力进行研究，结果证明：</a:t>
            </a:r>
            <a:r>
              <a:rPr lang="zh-CN" altLang="en-US" b="1">
                <a:solidFill>
                  <a:srgbClr val="FF0000"/>
                </a:solidFill>
                <a:latin typeface="Calibri" panose="020F0502020204030204" pitchFamily="34" charset="0"/>
                <a:sym typeface="宋体" panose="02010600030101010101" pitchFamily="2" charset="-122"/>
              </a:rPr>
              <a:t>凡是重视企业文化建设的公司，其经营业绩远远胜于那些不重视企业文化建设的公司。</a:t>
            </a:r>
            <a:endParaRPr lang="en-US" altLang="zh-CN"/>
          </a:p>
        </p:txBody>
      </p:sp>
      <p:sp>
        <p:nvSpPr>
          <p:cNvPr id="27665" name="Text Box 44"/>
          <p:cNvSpPr>
            <a:spLocks noChangeArrowheads="1"/>
          </p:cNvSpPr>
          <p:nvPr/>
        </p:nvSpPr>
        <p:spPr bwMode="auto">
          <a:xfrm>
            <a:off x="6600825" y="4383088"/>
            <a:ext cx="50403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企业管理从</a:t>
            </a:r>
            <a:r>
              <a:rPr lang="zh-CN" altLang="en-US" b="1">
                <a:solidFill>
                  <a:srgbClr val="0070C0"/>
                </a:solidFill>
                <a:latin typeface="Calibri" panose="020F0502020204030204" pitchFamily="34" charset="0"/>
                <a:sym typeface="宋体" panose="02010600030101010101" pitchFamily="2" charset="-122"/>
              </a:rPr>
              <a:t>“经验管理（人治）”</a:t>
            </a:r>
            <a:r>
              <a:rPr lang="zh-CN" altLang="en-US">
                <a:solidFill>
                  <a:srgbClr val="000000"/>
                </a:solidFill>
                <a:latin typeface="Calibri" panose="020F0502020204030204" pitchFamily="34" charset="0"/>
                <a:sym typeface="宋体" panose="02010600030101010101" pitchFamily="2" charset="-122"/>
              </a:rPr>
              <a:t>到</a:t>
            </a:r>
            <a:r>
              <a:rPr lang="zh-CN" altLang="en-US" b="1">
                <a:solidFill>
                  <a:srgbClr val="0070C0"/>
                </a:solidFill>
                <a:latin typeface="Calibri" panose="020F0502020204030204" pitchFamily="34" charset="0"/>
                <a:sym typeface="宋体" panose="02010600030101010101" pitchFamily="2" charset="-122"/>
              </a:rPr>
              <a:t>“科学管理（法治）”</a:t>
            </a:r>
            <a:r>
              <a:rPr lang="zh-CN" altLang="en-US">
                <a:solidFill>
                  <a:srgbClr val="000000"/>
                </a:solidFill>
                <a:latin typeface="Calibri" panose="020F0502020204030204" pitchFamily="34" charset="0"/>
                <a:sym typeface="宋体" panose="02010600030101010101" pitchFamily="2" charset="-122"/>
              </a:rPr>
              <a:t>到 </a:t>
            </a:r>
            <a:r>
              <a:rPr lang="zh-CN" altLang="en-US" b="1">
                <a:solidFill>
                  <a:srgbClr val="0070C0"/>
                </a:solidFill>
                <a:latin typeface="Calibri" panose="020F0502020204030204" pitchFamily="34" charset="0"/>
                <a:sym typeface="宋体" panose="02010600030101010101" pitchFamily="2" charset="-122"/>
              </a:rPr>
              <a:t>“文化管理（文治）”</a:t>
            </a:r>
            <a:r>
              <a:rPr lang="zh-CN" altLang="en-US">
                <a:solidFill>
                  <a:srgbClr val="000000"/>
                </a:solidFill>
                <a:latin typeface="Calibri" panose="020F0502020204030204" pitchFamily="34" charset="0"/>
                <a:sym typeface="宋体" panose="02010600030101010101" pitchFamily="2" charset="-122"/>
              </a:rPr>
              <a:t>的演进过程说明，企业文化对企业的生存和发展的作用越来越大，</a:t>
            </a:r>
            <a:r>
              <a:rPr lang="zh-CN" altLang="en-US" b="1">
                <a:solidFill>
                  <a:srgbClr val="0070C0"/>
                </a:solidFill>
                <a:latin typeface="Calibri" panose="020F0502020204030204" pitchFamily="34" charset="0"/>
                <a:sym typeface="宋体" panose="02010600030101010101" pitchFamily="2" charset="-122"/>
              </a:rPr>
              <a:t>成为企业竞争力的基石和决定企业兴衰的关键因素。</a:t>
            </a:r>
            <a:endParaRPr lang="zh-CN" altLang="en-US"/>
          </a:p>
        </p:txBody>
      </p:sp>
      <p:pic>
        <p:nvPicPr>
          <p:cNvPr id="276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435100"/>
            <a:ext cx="43688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7664"/>
                                        </p:tgtEl>
                                        <p:attrNameLst>
                                          <p:attrName>style.visibility</p:attrName>
                                        </p:attrNameLst>
                                      </p:cBhvr>
                                      <p:to>
                                        <p:strVal val="visible"/>
                                      </p:to>
                                    </p:set>
                                    <p:animScale>
                                      <p:cBhvr>
                                        <p:cTn id="7" dur="1000" decel="50000" fill="hold">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7664"/>
                                        </p:tgtEl>
                                        <p:attrNameLst>
                                          <p:attrName>ppt_x</p:attrName>
                                          <p:attrName>ppt_y</p:attrName>
                                        </p:attrNameLst>
                                      </p:cBhvr>
                                      <p:rCtr x="0" y="0"/>
                                    </p:animMotion>
                                    <p:animEffect>
                                      <p:cBhvr>
                                        <p:cTn id="9" dur="1000"/>
                                        <p:tgtEl>
                                          <p:spTgt spid="27664"/>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7665"/>
                                        </p:tgtEl>
                                        <p:attrNameLst>
                                          <p:attrName>style.visibility</p:attrName>
                                        </p:attrNameLst>
                                      </p:cBhvr>
                                      <p:to>
                                        <p:strVal val="visible"/>
                                      </p:to>
                                    </p:set>
                                    <p:animScale>
                                      <p:cBhvr>
                                        <p:cTn id="12" dur="1000" decel="50000" fill="hold">
                                          <p:stCondLst>
                                            <p:cond delay="0"/>
                                          </p:stCondLst>
                                        </p:cTn>
                                        <p:tgtEl>
                                          <p:spTgt spid="276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7665"/>
                                        </p:tgtEl>
                                        <p:attrNameLst>
                                          <p:attrName>ppt_x</p:attrName>
                                          <p:attrName>ppt_y</p:attrName>
                                        </p:attrNameLst>
                                      </p:cBhvr>
                                      <p:rCtr x="0" y="0"/>
                                    </p:animMotion>
                                    <p:animEffect>
                                      <p:cBhvr>
                                        <p:cTn id="14" dur="1000"/>
                                        <p:tgtEl>
                                          <p:spTgt spid="27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bldLvl="0" autoUpdateAnimBg="0"/>
      <p:bldP spid="27665"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76"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77"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8678"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8679"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0"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1"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2"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8683"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4"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8685"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86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、企业文化的功能</a:t>
            </a:r>
            <a:endParaRPr lang="zh-CN" altLang="en-US"/>
          </a:p>
        </p:txBody>
      </p:sp>
      <p:grpSp>
        <p:nvGrpSpPr>
          <p:cNvPr id="28688" name="Group 16"/>
          <p:cNvGrpSpPr/>
          <p:nvPr/>
        </p:nvGrpSpPr>
        <p:grpSpPr bwMode="auto">
          <a:xfrm>
            <a:off x="676275" y="1484313"/>
            <a:ext cx="3549650" cy="2016125"/>
            <a:chOff x="0" y="0"/>
            <a:chExt cx="3549440" cy="2016223"/>
          </a:xfrm>
        </p:grpSpPr>
        <p:sp>
          <p:nvSpPr>
            <p:cNvPr id="28689" name="Rounded Rectangle 27"/>
            <p:cNvSpPr>
              <a:spLocks noChangeArrowheads="1"/>
            </p:cNvSpPr>
            <p:nvPr/>
          </p:nvSpPr>
          <p:spPr bwMode="auto">
            <a:xfrm rot="16200000" flipH="1">
              <a:off x="781216" y="-751998"/>
              <a:ext cx="1987003" cy="3549440"/>
            </a:xfrm>
            <a:prstGeom prst="roundRect">
              <a:avLst>
                <a:gd name="adj" fmla="val 7866"/>
              </a:avLst>
            </a:prstGeom>
            <a:solidFill>
              <a:srgbClr val="FFFFFF"/>
            </a:solidFill>
            <a:ln w="6350" cmpd="sng">
              <a:solidFill>
                <a:srgbClr val="A5A5A5"/>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691" name="Rektangel 76"/>
            <p:cNvSpPr>
              <a:spLocks noChangeArrowheads="1"/>
            </p:cNvSpPr>
            <p:nvPr/>
          </p:nvSpPr>
          <p:spPr bwMode="auto">
            <a:xfrm>
              <a:off x="898729" y="107187"/>
              <a:ext cx="252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rPr>
                <a:t>凝聚功能</a:t>
              </a:r>
              <a:endParaRPr lang="zh-CN" altLang="en-US"/>
            </a:p>
          </p:txBody>
        </p:sp>
        <p:grpSp>
          <p:nvGrpSpPr>
            <p:cNvPr id="28692" name="Group 20"/>
            <p:cNvGrpSpPr/>
            <p:nvPr/>
          </p:nvGrpSpPr>
          <p:grpSpPr bwMode="auto">
            <a:xfrm>
              <a:off x="178649" y="31676"/>
              <a:ext cx="504000" cy="530740"/>
              <a:chOff x="0" y="0"/>
              <a:chExt cx="504000" cy="530740"/>
            </a:xfrm>
          </p:grpSpPr>
          <p:sp>
            <p:nvSpPr>
              <p:cNvPr id="28693" name="Ellipse 53"/>
              <p:cNvSpPr>
                <a:spLocks noChangeArrowheads="1"/>
              </p:cNvSpPr>
              <p:nvPr/>
            </p:nvSpPr>
            <p:spPr bwMode="auto">
              <a:xfrm>
                <a:off x="0" y="0"/>
                <a:ext cx="504000" cy="504001"/>
              </a:xfrm>
              <a:prstGeom prst="ellipse">
                <a:avLst/>
              </a:prstGeom>
              <a:solidFill>
                <a:srgbClr val="FFFFFF">
                  <a:alpha val="60999"/>
                </a:srgbClr>
              </a:solidFill>
              <a:ln w="9525" cmpd="sng">
                <a:solidFill>
                  <a:srgbClr val="FFFFFF"/>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694" name="Tekstboks 54"/>
              <p:cNvSpPr>
                <a:spLocks noChangeArrowheads="1"/>
              </p:cNvSpPr>
              <p:nvPr/>
            </p:nvSpPr>
            <p:spPr bwMode="auto">
              <a:xfrm>
                <a:off x="45818" y="752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zh-CN" sz="2800" b="1" i="1">
                    <a:solidFill>
                      <a:srgbClr val="0070C0"/>
                    </a:solidFill>
                    <a:latin typeface="MS PGothic" panose="020B0600070205080204" pitchFamily="34" charset="-128"/>
                    <a:ea typeface="MS PGothic" panose="020B0600070205080204" pitchFamily="34" charset="-128"/>
                    <a:sym typeface="MS PGothic" panose="020B0600070205080204" pitchFamily="34" charset="-128"/>
                  </a:rPr>
                  <a:t>1</a:t>
                </a:r>
                <a:endParaRPr lang="zh-CN" altLang="zh-CN"/>
              </a:p>
            </p:txBody>
          </p:sp>
        </p:grpSp>
        <p:sp>
          <p:nvSpPr>
            <p:cNvPr id="28695" name="Tekstboks 72"/>
            <p:cNvSpPr>
              <a:spLocks noChangeArrowheads="1"/>
            </p:cNvSpPr>
            <p:nvPr/>
          </p:nvSpPr>
          <p:spPr bwMode="auto">
            <a:xfrm>
              <a:off x="40944" y="648072"/>
              <a:ext cx="3492000" cy="13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endParaRPr lang="zh-CN" altLang="en-US"/>
            </a:p>
          </p:txBody>
        </p:sp>
      </p:grpSp>
      <p:grpSp>
        <p:nvGrpSpPr>
          <p:cNvPr id="28696" name="Group 24"/>
          <p:cNvGrpSpPr/>
          <p:nvPr/>
        </p:nvGrpSpPr>
        <p:grpSpPr bwMode="auto">
          <a:xfrm>
            <a:off x="8080375" y="1484313"/>
            <a:ext cx="3549650" cy="2016125"/>
            <a:chOff x="0" y="0"/>
            <a:chExt cx="3549440" cy="2016223"/>
          </a:xfrm>
        </p:grpSpPr>
        <p:sp>
          <p:nvSpPr>
            <p:cNvPr id="28697" name="Rounded Rectangle 27"/>
            <p:cNvSpPr>
              <a:spLocks noChangeArrowheads="1"/>
            </p:cNvSpPr>
            <p:nvPr/>
          </p:nvSpPr>
          <p:spPr bwMode="auto">
            <a:xfrm rot="16200000" flipH="1">
              <a:off x="781216" y="-751998"/>
              <a:ext cx="1987003" cy="3549440"/>
            </a:xfrm>
            <a:prstGeom prst="roundRect">
              <a:avLst>
                <a:gd name="adj" fmla="val 7866"/>
              </a:avLst>
            </a:prstGeom>
            <a:solidFill>
              <a:srgbClr val="FFFFFF"/>
            </a:solidFill>
            <a:ln w="6350" cmpd="sng">
              <a:solidFill>
                <a:srgbClr val="A5A5A5"/>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699" name="Rektangel 76"/>
            <p:cNvSpPr>
              <a:spLocks noChangeArrowheads="1"/>
            </p:cNvSpPr>
            <p:nvPr/>
          </p:nvSpPr>
          <p:spPr bwMode="auto">
            <a:xfrm>
              <a:off x="898729" y="107187"/>
              <a:ext cx="252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rPr>
                <a:t>激励功能</a:t>
              </a:r>
              <a:endParaRPr lang="zh-CN" altLang="en-US"/>
            </a:p>
          </p:txBody>
        </p:sp>
        <p:grpSp>
          <p:nvGrpSpPr>
            <p:cNvPr id="28700" name="Group 28"/>
            <p:cNvGrpSpPr/>
            <p:nvPr/>
          </p:nvGrpSpPr>
          <p:grpSpPr bwMode="auto">
            <a:xfrm>
              <a:off x="178649" y="31676"/>
              <a:ext cx="504000" cy="530740"/>
              <a:chOff x="0" y="0"/>
              <a:chExt cx="504000" cy="530740"/>
            </a:xfrm>
          </p:grpSpPr>
          <p:sp>
            <p:nvSpPr>
              <p:cNvPr id="28701" name="Ellipse 53"/>
              <p:cNvSpPr>
                <a:spLocks noChangeArrowheads="1"/>
              </p:cNvSpPr>
              <p:nvPr/>
            </p:nvSpPr>
            <p:spPr bwMode="auto">
              <a:xfrm>
                <a:off x="0" y="0"/>
                <a:ext cx="504000" cy="504001"/>
              </a:xfrm>
              <a:prstGeom prst="ellipse">
                <a:avLst/>
              </a:prstGeom>
              <a:solidFill>
                <a:srgbClr val="FFFFFF">
                  <a:alpha val="60999"/>
                </a:srgbClr>
              </a:solidFill>
              <a:ln w="9525" cmpd="sng">
                <a:solidFill>
                  <a:srgbClr val="FFFFFF"/>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02" name="Tekstboks 54"/>
              <p:cNvSpPr>
                <a:spLocks noChangeArrowheads="1"/>
              </p:cNvSpPr>
              <p:nvPr/>
            </p:nvSpPr>
            <p:spPr bwMode="auto">
              <a:xfrm>
                <a:off x="45818" y="752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zh-CN" sz="2800" b="1">
                    <a:solidFill>
                      <a:srgbClr val="0070C0"/>
                    </a:solidFill>
                    <a:latin typeface="MS PGothic" panose="020B0600070205080204" pitchFamily="34" charset="-128"/>
                    <a:ea typeface="MS PGothic" panose="020B0600070205080204" pitchFamily="34" charset="-128"/>
                    <a:sym typeface="MS PGothic" panose="020B0600070205080204" pitchFamily="34" charset="-128"/>
                  </a:rPr>
                  <a:t>3</a:t>
                </a:r>
                <a:endParaRPr lang="zh-CN" altLang="zh-CN"/>
              </a:p>
            </p:txBody>
          </p:sp>
        </p:grpSp>
        <p:sp>
          <p:nvSpPr>
            <p:cNvPr id="28703" name="Tekstboks 72"/>
            <p:cNvSpPr>
              <a:spLocks noChangeArrowheads="1"/>
            </p:cNvSpPr>
            <p:nvPr/>
          </p:nvSpPr>
          <p:spPr bwMode="auto">
            <a:xfrm>
              <a:off x="40944" y="648072"/>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企业文化所形成的企业内部的文化氛围和价值导向能够起到精神激励的作用，将员工的积极性、主动性和创造性调动与激发出来。（前提是：员工认同）</a:t>
              </a:r>
              <a:endParaRPr lang="zh-CN" altLang="en-US"/>
            </a:p>
          </p:txBody>
        </p:sp>
      </p:grpSp>
      <p:grpSp>
        <p:nvGrpSpPr>
          <p:cNvPr id="28704" name="Group 32"/>
          <p:cNvGrpSpPr/>
          <p:nvPr/>
        </p:nvGrpSpPr>
        <p:grpSpPr bwMode="auto">
          <a:xfrm>
            <a:off x="4378325" y="1484313"/>
            <a:ext cx="3549650" cy="2016125"/>
            <a:chOff x="0" y="0"/>
            <a:chExt cx="3549440" cy="2016223"/>
          </a:xfrm>
        </p:grpSpPr>
        <p:sp>
          <p:nvSpPr>
            <p:cNvPr id="28705" name="Rounded Rectangle 27"/>
            <p:cNvSpPr>
              <a:spLocks noChangeArrowheads="1"/>
            </p:cNvSpPr>
            <p:nvPr/>
          </p:nvSpPr>
          <p:spPr bwMode="auto">
            <a:xfrm rot="16200000" flipH="1">
              <a:off x="781216" y="-751998"/>
              <a:ext cx="1987003" cy="3549440"/>
            </a:xfrm>
            <a:prstGeom prst="roundRect">
              <a:avLst>
                <a:gd name="adj" fmla="val 7866"/>
              </a:avLst>
            </a:prstGeom>
            <a:solidFill>
              <a:srgbClr val="FFFFFF"/>
            </a:solidFill>
            <a:ln w="6350" cmpd="sng">
              <a:solidFill>
                <a:srgbClr val="A5A5A5"/>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07" name="Rektangel 76"/>
            <p:cNvSpPr>
              <a:spLocks noChangeArrowheads="1"/>
            </p:cNvSpPr>
            <p:nvPr/>
          </p:nvSpPr>
          <p:spPr bwMode="auto">
            <a:xfrm>
              <a:off x="898729" y="107187"/>
              <a:ext cx="252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rPr>
                <a:t>导向功能</a:t>
              </a:r>
              <a:endParaRPr lang="zh-CN" altLang="en-US"/>
            </a:p>
          </p:txBody>
        </p:sp>
        <p:grpSp>
          <p:nvGrpSpPr>
            <p:cNvPr id="28708" name="Group 36"/>
            <p:cNvGrpSpPr/>
            <p:nvPr/>
          </p:nvGrpSpPr>
          <p:grpSpPr bwMode="auto">
            <a:xfrm>
              <a:off x="178649" y="31676"/>
              <a:ext cx="504000" cy="530740"/>
              <a:chOff x="0" y="0"/>
              <a:chExt cx="504000" cy="530740"/>
            </a:xfrm>
          </p:grpSpPr>
          <p:sp>
            <p:nvSpPr>
              <p:cNvPr id="28709" name="Ellipse 53"/>
              <p:cNvSpPr>
                <a:spLocks noChangeArrowheads="1"/>
              </p:cNvSpPr>
              <p:nvPr/>
            </p:nvSpPr>
            <p:spPr bwMode="auto">
              <a:xfrm>
                <a:off x="0" y="0"/>
                <a:ext cx="504000" cy="504001"/>
              </a:xfrm>
              <a:prstGeom prst="ellipse">
                <a:avLst/>
              </a:prstGeom>
              <a:solidFill>
                <a:srgbClr val="FFFFFF">
                  <a:alpha val="60999"/>
                </a:srgbClr>
              </a:solidFill>
              <a:ln w="9525" cmpd="sng">
                <a:solidFill>
                  <a:srgbClr val="FFFFFF"/>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10" name="Tekstboks 54"/>
              <p:cNvSpPr>
                <a:spLocks noChangeArrowheads="1"/>
              </p:cNvSpPr>
              <p:nvPr/>
            </p:nvSpPr>
            <p:spPr bwMode="auto">
              <a:xfrm>
                <a:off x="45818" y="752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zh-CN" sz="2800" b="1">
                    <a:solidFill>
                      <a:srgbClr val="0070C0"/>
                    </a:solidFill>
                    <a:latin typeface="MS PGothic" panose="020B0600070205080204" pitchFamily="34" charset="-128"/>
                    <a:ea typeface="MS PGothic" panose="020B0600070205080204" pitchFamily="34" charset="-128"/>
                    <a:sym typeface="MS PGothic" panose="020B0600070205080204" pitchFamily="34" charset="-128"/>
                  </a:rPr>
                  <a:t>2</a:t>
                </a:r>
                <a:endParaRPr lang="zh-CN" altLang="zh-CN"/>
              </a:p>
            </p:txBody>
          </p:sp>
        </p:grpSp>
        <p:sp>
          <p:nvSpPr>
            <p:cNvPr id="28711" name="Tekstboks 72"/>
            <p:cNvSpPr>
              <a:spLocks noChangeArrowheads="1"/>
            </p:cNvSpPr>
            <p:nvPr/>
          </p:nvSpPr>
          <p:spPr bwMode="auto">
            <a:xfrm>
              <a:off x="40944" y="648072"/>
              <a:ext cx="3492000" cy="110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企业的愿景、使命、价值观与企业精神，能够为企业提供具有长远意义的、更大范围的正确方向，为企业在市场竞争中基本竞争战略和政策的制定提供依据。</a:t>
              </a:r>
              <a:endParaRPr lang="zh-CN" altLang="en-US"/>
            </a:p>
          </p:txBody>
        </p:sp>
      </p:grpSp>
      <p:grpSp>
        <p:nvGrpSpPr>
          <p:cNvPr id="28712" name="Group 40"/>
          <p:cNvGrpSpPr/>
          <p:nvPr/>
        </p:nvGrpSpPr>
        <p:grpSpPr bwMode="auto">
          <a:xfrm>
            <a:off x="676275" y="3933825"/>
            <a:ext cx="3549650" cy="2016125"/>
            <a:chOff x="0" y="0"/>
            <a:chExt cx="3549440" cy="2016223"/>
          </a:xfrm>
        </p:grpSpPr>
        <p:sp>
          <p:nvSpPr>
            <p:cNvPr id="28713" name="Rounded Rectangle 27"/>
            <p:cNvSpPr>
              <a:spLocks noChangeArrowheads="1"/>
            </p:cNvSpPr>
            <p:nvPr/>
          </p:nvSpPr>
          <p:spPr bwMode="auto">
            <a:xfrm rot="16200000" flipH="1">
              <a:off x="781216" y="-751998"/>
              <a:ext cx="1987003" cy="3549440"/>
            </a:xfrm>
            <a:prstGeom prst="roundRect">
              <a:avLst>
                <a:gd name="adj" fmla="val 7866"/>
              </a:avLst>
            </a:prstGeom>
            <a:solidFill>
              <a:srgbClr val="FFFFFF"/>
            </a:solidFill>
            <a:ln w="6350" cmpd="sng">
              <a:solidFill>
                <a:srgbClr val="A5A5A5"/>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15" name="Rektangel 76"/>
            <p:cNvSpPr>
              <a:spLocks noChangeArrowheads="1"/>
            </p:cNvSpPr>
            <p:nvPr/>
          </p:nvSpPr>
          <p:spPr bwMode="auto">
            <a:xfrm>
              <a:off x="898729" y="107187"/>
              <a:ext cx="252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rPr>
                <a:t>约束功能</a:t>
              </a:r>
              <a:endParaRPr lang="zh-CN" altLang="en-US"/>
            </a:p>
          </p:txBody>
        </p:sp>
        <p:grpSp>
          <p:nvGrpSpPr>
            <p:cNvPr id="28716" name="Group 44"/>
            <p:cNvGrpSpPr/>
            <p:nvPr/>
          </p:nvGrpSpPr>
          <p:grpSpPr bwMode="auto">
            <a:xfrm>
              <a:off x="178649" y="31676"/>
              <a:ext cx="504000" cy="530740"/>
              <a:chOff x="0" y="0"/>
              <a:chExt cx="504000" cy="530740"/>
            </a:xfrm>
          </p:grpSpPr>
          <p:sp>
            <p:nvSpPr>
              <p:cNvPr id="28717" name="Ellipse 53"/>
              <p:cNvSpPr>
                <a:spLocks noChangeArrowheads="1"/>
              </p:cNvSpPr>
              <p:nvPr/>
            </p:nvSpPr>
            <p:spPr bwMode="auto">
              <a:xfrm>
                <a:off x="0" y="0"/>
                <a:ext cx="504000" cy="504001"/>
              </a:xfrm>
              <a:prstGeom prst="ellipse">
                <a:avLst/>
              </a:prstGeom>
              <a:solidFill>
                <a:srgbClr val="FFFFFF">
                  <a:alpha val="60999"/>
                </a:srgbClr>
              </a:solidFill>
              <a:ln w="9525" cmpd="sng">
                <a:solidFill>
                  <a:srgbClr val="FFFFFF"/>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18" name="Tekstboks 54"/>
              <p:cNvSpPr>
                <a:spLocks noChangeArrowheads="1"/>
              </p:cNvSpPr>
              <p:nvPr/>
            </p:nvSpPr>
            <p:spPr bwMode="auto">
              <a:xfrm>
                <a:off x="45818" y="752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zh-CN" sz="2800" b="1">
                    <a:solidFill>
                      <a:srgbClr val="0070C0"/>
                    </a:solidFill>
                    <a:latin typeface="MS PGothic" panose="020B0600070205080204" pitchFamily="34" charset="-128"/>
                    <a:ea typeface="MS PGothic" panose="020B0600070205080204" pitchFamily="34" charset="-128"/>
                    <a:sym typeface="MS PGothic" panose="020B0600070205080204" pitchFamily="34" charset="-128"/>
                  </a:rPr>
                  <a:t>4</a:t>
                </a:r>
                <a:endParaRPr lang="zh-CN" altLang="zh-CN"/>
              </a:p>
            </p:txBody>
          </p:sp>
        </p:grpSp>
        <p:sp>
          <p:nvSpPr>
            <p:cNvPr id="28719" name="Tekstboks 72"/>
            <p:cNvSpPr>
              <a:spLocks noChangeArrowheads="1"/>
            </p:cNvSpPr>
            <p:nvPr/>
          </p:nvSpPr>
          <p:spPr bwMode="auto">
            <a:xfrm>
              <a:off x="40944" y="648072"/>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企业文化对那些不利于企业长远发展的不该做、不能做的行为，常常发挥一种“软约束”的作用，为企业提供“免疫”功能，更具有持久的约束力和控制力。</a:t>
              </a:r>
              <a:endParaRPr lang="zh-CN" altLang="en-US"/>
            </a:p>
          </p:txBody>
        </p:sp>
      </p:grpSp>
      <p:grpSp>
        <p:nvGrpSpPr>
          <p:cNvPr id="28720" name="Group 48"/>
          <p:cNvGrpSpPr/>
          <p:nvPr/>
        </p:nvGrpSpPr>
        <p:grpSpPr bwMode="auto">
          <a:xfrm>
            <a:off x="4378325" y="3933825"/>
            <a:ext cx="3549650" cy="2032000"/>
            <a:chOff x="0" y="0"/>
            <a:chExt cx="3549440" cy="2033067"/>
          </a:xfrm>
        </p:grpSpPr>
        <p:sp>
          <p:nvSpPr>
            <p:cNvPr id="28721" name="Rounded Rectangle 27"/>
            <p:cNvSpPr>
              <a:spLocks noChangeArrowheads="1"/>
            </p:cNvSpPr>
            <p:nvPr/>
          </p:nvSpPr>
          <p:spPr bwMode="auto">
            <a:xfrm rot="16200000" flipH="1">
              <a:off x="781216" y="-751998"/>
              <a:ext cx="1987003" cy="3549440"/>
            </a:xfrm>
            <a:prstGeom prst="roundRect">
              <a:avLst>
                <a:gd name="adj" fmla="val 7866"/>
              </a:avLst>
            </a:prstGeom>
            <a:solidFill>
              <a:srgbClr val="FFFFFF"/>
            </a:solidFill>
            <a:ln w="6350" cmpd="sng">
              <a:solidFill>
                <a:srgbClr val="A5A5A5"/>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23" name="Rektangel 76"/>
            <p:cNvSpPr>
              <a:spLocks noChangeArrowheads="1"/>
            </p:cNvSpPr>
            <p:nvPr/>
          </p:nvSpPr>
          <p:spPr bwMode="auto">
            <a:xfrm>
              <a:off x="898729" y="107187"/>
              <a:ext cx="252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rPr>
                <a:t>辐射功能</a:t>
              </a:r>
              <a:endParaRPr lang="zh-CN" altLang="en-US"/>
            </a:p>
          </p:txBody>
        </p:sp>
        <p:grpSp>
          <p:nvGrpSpPr>
            <p:cNvPr id="28724" name="Group 52"/>
            <p:cNvGrpSpPr/>
            <p:nvPr/>
          </p:nvGrpSpPr>
          <p:grpSpPr bwMode="auto">
            <a:xfrm>
              <a:off x="178649" y="31676"/>
              <a:ext cx="504000" cy="530740"/>
              <a:chOff x="0" y="0"/>
              <a:chExt cx="504000" cy="530740"/>
            </a:xfrm>
          </p:grpSpPr>
          <p:sp>
            <p:nvSpPr>
              <p:cNvPr id="28725" name="Ellipse 53"/>
              <p:cNvSpPr>
                <a:spLocks noChangeArrowheads="1"/>
              </p:cNvSpPr>
              <p:nvPr/>
            </p:nvSpPr>
            <p:spPr bwMode="auto">
              <a:xfrm>
                <a:off x="0" y="0"/>
                <a:ext cx="504000" cy="504001"/>
              </a:xfrm>
              <a:prstGeom prst="ellipse">
                <a:avLst/>
              </a:prstGeom>
              <a:solidFill>
                <a:srgbClr val="FFFFFF">
                  <a:alpha val="60999"/>
                </a:srgbClr>
              </a:solidFill>
              <a:ln w="9525" cmpd="sng">
                <a:solidFill>
                  <a:srgbClr val="FFFFFF"/>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26" name="Tekstboks 54"/>
              <p:cNvSpPr>
                <a:spLocks noChangeArrowheads="1"/>
              </p:cNvSpPr>
              <p:nvPr/>
            </p:nvSpPr>
            <p:spPr bwMode="auto">
              <a:xfrm>
                <a:off x="45818" y="752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zh-CN" sz="2800" b="1">
                    <a:solidFill>
                      <a:srgbClr val="0070C0"/>
                    </a:solidFill>
                    <a:latin typeface="MS PGothic" panose="020B0600070205080204" pitchFamily="34" charset="-128"/>
                    <a:ea typeface="MS PGothic" panose="020B0600070205080204" pitchFamily="34" charset="-128"/>
                    <a:sym typeface="MS PGothic" panose="020B0600070205080204" pitchFamily="34" charset="-128"/>
                  </a:rPr>
                  <a:t>5</a:t>
                </a:r>
                <a:endParaRPr lang="zh-CN" altLang="zh-CN"/>
              </a:p>
            </p:txBody>
          </p:sp>
        </p:grpSp>
        <p:sp>
          <p:nvSpPr>
            <p:cNvPr id="28727" name="Tekstboks 72"/>
            <p:cNvSpPr>
              <a:spLocks noChangeArrowheads="1"/>
            </p:cNvSpPr>
            <p:nvPr/>
          </p:nvSpPr>
          <p:spPr bwMode="auto">
            <a:xfrm>
              <a:off x="40944" y="648072"/>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endParaRPr lang="zh-CN" altLang="en-US"/>
            </a:p>
          </p:txBody>
        </p:sp>
      </p:grpSp>
      <p:grpSp>
        <p:nvGrpSpPr>
          <p:cNvPr id="28728" name="Group 56"/>
          <p:cNvGrpSpPr/>
          <p:nvPr/>
        </p:nvGrpSpPr>
        <p:grpSpPr bwMode="auto">
          <a:xfrm>
            <a:off x="8080375" y="3933825"/>
            <a:ext cx="3549650" cy="2016125"/>
            <a:chOff x="0" y="0"/>
            <a:chExt cx="3549440" cy="2016223"/>
          </a:xfrm>
        </p:grpSpPr>
        <p:sp>
          <p:nvSpPr>
            <p:cNvPr id="28729" name="Rounded Rectangle 27"/>
            <p:cNvSpPr>
              <a:spLocks noChangeArrowheads="1"/>
            </p:cNvSpPr>
            <p:nvPr/>
          </p:nvSpPr>
          <p:spPr bwMode="auto">
            <a:xfrm rot="16200000" flipH="1">
              <a:off x="781216" y="-751998"/>
              <a:ext cx="1987003" cy="3549440"/>
            </a:xfrm>
            <a:prstGeom prst="roundRect">
              <a:avLst>
                <a:gd name="adj" fmla="val 7866"/>
              </a:avLst>
            </a:prstGeom>
            <a:solidFill>
              <a:srgbClr val="FFFFFF"/>
            </a:solidFill>
            <a:ln w="6350" cmpd="sng">
              <a:solidFill>
                <a:srgbClr val="A5A5A5"/>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31" name="Rektangel 76"/>
            <p:cNvSpPr>
              <a:spLocks noChangeArrowheads="1"/>
            </p:cNvSpPr>
            <p:nvPr/>
          </p:nvSpPr>
          <p:spPr bwMode="auto">
            <a:xfrm>
              <a:off x="898729" y="107187"/>
              <a:ext cx="252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rPr>
                <a:t>品牌功能</a:t>
              </a:r>
              <a:endParaRPr lang="zh-CN" altLang="en-US"/>
            </a:p>
          </p:txBody>
        </p:sp>
        <p:grpSp>
          <p:nvGrpSpPr>
            <p:cNvPr id="28732" name="Group 60"/>
            <p:cNvGrpSpPr/>
            <p:nvPr/>
          </p:nvGrpSpPr>
          <p:grpSpPr bwMode="auto">
            <a:xfrm>
              <a:off x="178649" y="31676"/>
              <a:ext cx="504000" cy="530740"/>
              <a:chOff x="0" y="0"/>
              <a:chExt cx="504000" cy="530740"/>
            </a:xfrm>
          </p:grpSpPr>
          <p:sp>
            <p:nvSpPr>
              <p:cNvPr id="28733" name="Ellipse 53"/>
              <p:cNvSpPr>
                <a:spLocks noChangeArrowheads="1"/>
              </p:cNvSpPr>
              <p:nvPr/>
            </p:nvSpPr>
            <p:spPr bwMode="auto">
              <a:xfrm>
                <a:off x="0" y="0"/>
                <a:ext cx="504000" cy="504001"/>
              </a:xfrm>
              <a:prstGeom prst="ellipse">
                <a:avLst/>
              </a:prstGeom>
              <a:solidFill>
                <a:srgbClr val="FFFFFF">
                  <a:alpha val="60999"/>
                </a:srgbClr>
              </a:solidFill>
              <a:ln w="9525" cmpd="sng">
                <a:solidFill>
                  <a:srgbClr val="FFFFFF"/>
                </a:solidFill>
                <a:rou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b="1" i="1">
                  <a:solidFill>
                    <a:srgbClr val="FFFFFF"/>
                  </a:solidFill>
                  <a:latin typeface="Calibri" panose="020F0502020204030204" pitchFamily="34" charset="0"/>
                  <a:sym typeface="Calibri" panose="020F0502020204030204" pitchFamily="34" charset="0"/>
                </a:endParaRPr>
              </a:p>
            </p:txBody>
          </p:sp>
          <p:sp>
            <p:nvSpPr>
              <p:cNvPr id="28734" name="Tekstboks 54"/>
              <p:cNvSpPr>
                <a:spLocks noChangeArrowheads="1"/>
              </p:cNvSpPr>
              <p:nvPr/>
            </p:nvSpPr>
            <p:spPr bwMode="auto">
              <a:xfrm>
                <a:off x="45818" y="752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zh-CN" sz="2800" b="1">
                    <a:solidFill>
                      <a:srgbClr val="0070C0"/>
                    </a:solidFill>
                    <a:latin typeface="MS PGothic" panose="020B0600070205080204" pitchFamily="34" charset="-128"/>
                    <a:ea typeface="MS PGothic" panose="020B0600070205080204" pitchFamily="34" charset="-128"/>
                    <a:sym typeface="MS PGothic" panose="020B0600070205080204" pitchFamily="34" charset="-128"/>
                  </a:rPr>
                  <a:t>6</a:t>
                </a:r>
                <a:endParaRPr lang="zh-CN" altLang="zh-CN"/>
              </a:p>
            </p:txBody>
          </p:sp>
        </p:grpSp>
        <p:sp>
          <p:nvSpPr>
            <p:cNvPr id="28735" name="Tekstboks 72"/>
            <p:cNvSpPr>
              <a:spLocks noChangeArrowheads="1"/>
            </p:cNvSpPr>
            <p:nvPr/>
          </p:nvSpPr>
          <p:spPr bwMode="auto">
            <a:xfrm>
              <a:off x="40944" y="648072"/>
              <a:ext cx="3492000" cy="136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8688"/>
                                        </p:tgtEl>
                                        <p:attrNameLst>
                                          <p:attrName>style.visibility</p:attrName>
                                        </p:attrNameLst>
                                      </p:cBhvr>
                                      <p:to>
                                        <p:strVal val="visible"/>
                                      </p:to>
                                    </p:set>
                                    <p:animScale>
                                      <p:cBhvr>
                                        <p:cTn id="7" dur="1000" decel="50000" fill="hold">
                                          <p:stCondLst>
                                            <p:cond delay="0"/>
                                          </p:stCondLst>
                                        </p:cTn>
                                        <p:tgtEl>
                                          <p:spTgt spid="286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8688"/>
                                        </p:tgtEl>
                                        <p:attrNameLst>
                                          <p:attrName>ppt_x</p:attrName>
                                          <p:attrName>ppt_y</p:attrName>
                                        </p:attrNameLst>
                                      </p:cBhvr>
                                      <p:rCtr x="0" y="0"/>
                                    </p:animMotion>
                                    <p:animEffect>
                                      <p:cBhvr>
                                        <p:cTn id="9" dur="1000"/>
                                        <p:tgtEl>
                                          <p:spTgt spid="28688"/>
                                        </p:tgtEl>
                                      </p:cBhvr>
                                    </p:animEffect>
                                  </p:childTnLst>
                                </p:cTn>
                              </p:par>
                              <p:par>
                                <p:cTn id="10" presetID="52" presetClass="entr" presetSubtype="0" fill="hold" nodeType="withEffect">
                                  <p:stCondLst>
                                    <p:cond delay="200"/>
                                  </p:stCondLst>
                                  <p:childTnLst>
                                    <p:set>
                                      <p:cBhvr>
                                        <p:cTn id="11" dur="1" fill="hold">
                                          <p:stCondLst>
                                            <p:cond delay="0"/>
                                          </p:stCondLst>
                                        </p:cTn>
                                        <p:tgtEl>
                                          <p:spTgt spid="28704"/>
                                        </p:tgtEl>
                                        <p:attrNameLst>
                                          <p:attrName>style.visibility</p:attrName>
                                        </p:attrNameLst>
                                      </p:cBhvr>
                                      <p:to>
                                        <p:strVal val="visible"/>
                                      </p:to>
                                    </p:set>
                                    <p:animScale>
                                      <p:cBhvr>
                                        <p:cTn id="12" dur="1000" decel="50000" fill="hold">
                                          <p:stCondLst>
                                            <p:cond delay="0"/>
                                          </p:stCondLst>
                                        </p:cTn>
                                        <p:tgtEl>
                                          <p:spTgt spid="287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8704"/>
                                        </p:tgtEl>
                                        <p:attrNameLst>
                                          <p:attrName>ppt_x</p:attrName>
                                          <p:attrName>ppt_y</p:attrName>
                                        </p:attrNameLst>
                                      </p:cBhvr>
                                      <p:rCtr x="0" y="0"/>
                                    </p:animMotion>
                                    <p:animEffect>
                                      <p:cBhvr>
                                        <p:cTn id="14" dur="1000"/>
                                        <p:tgtEl>
                                          <p:spTgt spid="28704"/>
                                        </p:tgtEl>
                                      </p:cBhvr>
                                    </p:animEffect>
                                  </p:childTnLst>
                                </p:cTn>
                              </p:par>
                              <p:par>
                                <p:cTn id="15" presetID="52" presetClass="entr" presetSubtype="0" fill="hold" nodeType="withEffect">
                                  <p:stCondLst>
                                    <p:cond delay="400"/>
                                  </p:stCondLst>
                                  <p:childTnLst>
                                    <p:set>
                                      <p:cBhvr>
                                        <p:cTn id="16" dur="1" fill="hold">
                                          <p:stCondLst>
                                            <p:cond delay="0"/>
                                          </p:stCondLst>
                                        </p:cTn>
                                        <p:tgtEl>
                                          <p:spTgt spid="28696"/>
                                        </p:tgtEl>
                                        <p:attrNameLst>
                                          <p:attrName>style.visibility</p:attrName>
                                        </p:attrNameLst>
                                      </p:cBhvr>
                                      <p:to>
                                        <p:strVal val="visible"/>
                                      </p:to>
                                    </p:set>
                                    <p:animScale>
                                      <p:cBhvr>
                                        <p:cTn id="17" dur="1000" decel="50000" fill="hold">
                                          <p:stCondLst>
                                            <p:cond delay="0"/>
                                          </p:stCondLst>
                                        </p:cTn>
                                        <p:tgtEl>
                                          <p:spTgt spid="286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28696"/>
                                        </p:tgtEl>
                                        <p:attrNameLst>
                                          <p:attrName>ppt_x</p:attrName>
                                          <p:attrName>ppt_y</p:attrName>
                                        </p:attrNameLst>
                                      </p:cBhvr>
                                      <p:rCtr x="0" y="0"/>
                                    </p:animMotion>
                                    <p:animEffect>
                                      <p:cBhvr>
                                        <p:cTn id="19" dur="1000"/>
                                        <p:tgtEl>
                                          <p:spTgt spid="28696"/>
                                        </p:tgtEl>
                                      </p:cBhvr>
                                    </p:animEffect>
                                  </p:childTnLst>
                                </p:cTn>
                              </p:par>
                              <p:par>
                                <p:cTn id="20" presetID="52" presetClass="entr" presetSubtype="0" fill="hold" nodeType="withEffect">
                                  <p:stCondLst>
                                    <p:cond delay="600"/>
                                  </p:stCondLst>
                                  <p:childTnLst>
                                    <p:set>
                                      <p:cBhvr>
                                        <p:cTn id="21" dur="1" fill="hold">
                                          <p:stCondLst>
                                            <p:cond delay="0"/>
                                          </p:stCondLst>
                                        </p:cTn>
                                        <p:tgtEl>
                                          <p:spTgt spid="28712"/>
                                        </p:tgtEl>
                                        <p:attrNameLst>
                                          <p:attrName>style.visibility</p:attrName>
                                        </p:attrNameLst>
                                      </p:cBhvr>
                                      <p:to>
                                        <p:strVal val="visible"/>
                                      </p:to>
                                    </p:set>
                                    <p:animScale>
                                      <p:cBhvr>
                                        <p:cTn id="22" dur="1000" decel="50000" fill="hold">
                                          <p:stCondLst>
                                            <p:cond delay="0"/>
                                          </p:stCondLst>
                                        </p:cTn>
                                        <p:tgtEl>
                                          <p:spTgt spid="287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28712"/>
                                        </p:tgtEl>
                                        <p:attrNameLst>
                                          <p:attrName>ppt_x</p:attrName>
                                          <p:attrName>ppt_y</p:attrName>
                                        </p:attrNameLst>
                                      </p:cBhvr>
                                      <p:rCtr x="0" y="0"/>
                                    </p:animMotion>
                                    <p:animEffect>
                                      <p:cBhvr>
                                        <p:cTn id="24" dur="1000"/>
                                        <p:tgtEl>
                                          <p:spTgt spid="28712"/>
                                        </p:tgtEl>
                                      </p:cBhvr>
                                    </p:animEffect>
                                  </p:childTnLst>
                                </p:cTn>
                              </p:par>
                              <p:par>
                                <p:cTn id="25" presetID="52" presetClass="entr" presetSubtype="0" fill="hold" nodeType="withEffect">
                                  <p:stCondLst>
                                    <p:cond delay="800"/>
                                  </p:stCondLst>
                                  <p:childTnLst>
                                    <p:set>
                                      <p:cBhvr>
                                        <p:cTn id="26" dur="1" fill="hold">
                                          <p:stCondLst>
                                            <p:cond delay="0"/>
                                          </p:stCondLst>
                                        </p:cTn>
                                        <p:tgtEl>
                                          <p:spTgt spid="28720"/>
                                        </p:tgtEl>
                                        <p:attrNameLst>
                                          <p:attrName>style.visibility</p:attrName>
                                        </p:attrNameLst>
                                      </p:cBhvr>
                                      <p:to>
                                        <p:strVal val="visible"/>
                                      </p:to>
                                    </p:set>
                                    <p:animScale>
                                      <p:cBhvr>
                                        <p:cTn id="27" dur="1000" decel="50000" fill="hold">
                                          <p:stCondLst>
                                            <p:cond delay="0"/>
                                          </p:stCondLst>
                                        </p:cTn>
                                        <p:tgtEl>
                                          <p:spTgt spid="287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28720"/>
                                        </p:tgtEl>
                                        <p:attrNameLst>
                                          <p:attrName>ppt_x</p:attrName>
                                          <p:attrName>ppt_y</p:attrName>
                                        </p:attrNameLst>
                                      </p:cBhvr>
                                      <p:rCtr x="0" y="0"/>
                                    </p:animMotion>
                                    <p:animEffect>
                                      <p:cBhvr>
                                        <p:cTn id="29" dur="1000"/>
                                        <p:tgtEl>
                                          <p:spTgt spid="28720"/>
                                        </p:tgtEl>
                                      </p:cBhvr>
                                    </p:animEffect>
                                  </p:childTnLst>
                                </p:cTn>
                              </p:par>
                              <p:par>
                                <p:cTn id="30" presetID="52" presetClass="entr" presetSubtype="0" fill="hold" nodeType="withEffect">
                                  <p:stCondLst>
                                    <p:cond delay="1000"/>
                                  </p:stCondLst>
                                  <p:childTnLst>
                                    <p:set>
                                      <p:cBhvr>
                                        <p:cTn id="31" dur="1" fill="hold">
                                          <p:stCondLst>
                                            <p:cond delay="0"/>
                                          </p:stCondLst>
                                        </p:cTn>
                                        <p:tgtEl>
                                          <p:spTgt spid="28728"/>
                                        </p:tgtEl>
                                        <p:attrNameLst>
                                          <p:attrName>style.visibility</p:attrName>
                                        </p:attrNameLst>
                                      </p:cBhvr>
                                      <p:to>
                                        <p:strVal val="visible"/>
                                      </p:to>
                                    </p:set>
                                    <p:animScale>
                                      <p:cBhvr>
                                        <p:cTn id="32" dur="1000" decel="50000" fill="hold">
                                          <p:stCondLst>
                                            <p:cond delay="0"/>
                                          </p:stCondLst>
                                        </p:cTn>
                                        <p:tgtEl>
                                          <p:spTgt spid="28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28728"/>
                                        </p:tgtEl>
                                        <p:attrNameLst>
                                          <p:attrName>ppt_x</p:attrName>
                                          <p:attrName>ppt_y</p:attrName>
                                        </p:attrNameLst>
                                      </p:cBhvr>
                                      <p:rCtr x="0" y="0"/>
                                    </p:animMotion>
                                    <p:animEffect>
                                      <p:cBhvr>
                                        <p:cTn id="34" dur="1000"/>
                                        <p:tgtEl>
                                          <p:spTgt spid="2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0"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1"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29702"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29703"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4"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5"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6"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29707"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08"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29709"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297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、不同的企业文化举例</a:t>
            </a:r>
            <a:endParaRPr lang="zh-CN" altLang="en-US"/>
          </a:p>
        </p:txBody>
      </p:sp>
      <p:sp>
        <p:nvSpPr>
          <p:cNvPr id="29712" name="矩形 5"/>
          <p:cNvSpPr>
            <a:spLocks noChangeArrowheads="1"/>
          </p:cNvSpPr>
          <p:nvPr/>
        </p:nvSpPr>
        <p:spPr bwMode="auto">
          <a:xfrm>
            <a:off x="6615113" y="1895475"/>
            <a:ext cx="588962" cy="531813"/>
          </a:xfrm>
          <a:prstGeom prst="rect">
            <a:avLst/>
          </a:prstGeom>
          <a:solidFill>
            <a:srgbClr val="0070C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en-US" altLang="zh-CN"/>
          </a:p>
        </p:txBody>
      </p:sp>
      <p:sp>
        <p:nvSpPr>
          <p:cNvPr id="29713" name="直接连接符 6"/>
          <p:cNvSpPr>
            <a:spLocks noChangeShapeType="1"/>
          </p:cNvSpPr>
          <p:nvPr/>
        </p:nvSpPr>
        <p:spPr bwMode="auto">
          <a:xfrm flipH="1">
            <a:off x="6615113" y="2427288"/>
            <a:ext cx="5580062" cy="1587"/>
          </a:xfrm>
          <a:prstGeom prst="line">
            <a:avLst/>
          </a:prstGeom>
          <a:noFill/>
          <a:ln w="9525" cap="flat" cmpd="sng">
            <a:solidFill>
              <a:srgbClr val="0070C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714" name="TextBox 7"/>
          <p:cNvSpPr>
            <a:spLocks noChangeArrowheads="1"/>
          </p:cNvSpPr>
          <p:nvPr/>
        </p:nvSpPr>
        <p:spPr bwMode="auto">
          <a:xfrm>
            <a:off x="7370763" y="1968500"/>
            <a:ext cx="4271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“象文化” </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尊重、友好 </a:t>
            </a:r>
            <a:r>
              <a:rPr lang="en-US" altLang="zh-CN">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人本型</a:t>
            </a:r>
            <a:endParaRPr lang="en-US" altLang="zh-CN"/>
          </a:p>
        </p:txBody>
      </p:sp>
      <p:sp>
        <p:nvSpPr>
          <p:cNvPr id="29715" name="Text Box 44"/>
          <p:cNvSpPr>
            <a:spLocks noChangeArrowheads="1"/>
          </p:cNvSpPr>
          <p:nvPr/>
        </p:nvSpPr>
        <p:spPr bwMode="auto">
          <a:xfrm>
            <a:off x="6600825" y="3165475"/>
            <a:ext cx="50403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象文化企业的工作环境是友好的，领导者的形象犹如一位导师，企业的管理重心在于强调“以人为本”，企业的成功则意味着人力资源获得了充分重视和开发。</a:t>
            </a:r>
            <a:endParaRPr lang="en-US" altLang="zh-CN"/>
          </a:p>
        </p:txBody>
      </p:sp>
      <p:sp>
        <p:nvSpPr>
          <p:cNvPr id="29716" name="Text Box 44"/>
          <p:cNvSpPr>
            <a:spLocks noChangeArrowheads="1"/>
          </p:cNvSpPr>
          <p:nvPr/>
        </p:nvSpPr>
        <p:spPr bwMode="auto">
          <a:xfrm>
            <a:off x="6600825" y="4749800"/>
            <a:ext cx="504031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对这类企业文化的代表提供了</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10</a:t>
            </a:r>
            <a:r>
              <a:rPr lang="zh-CN" altLang="en-US">
                <a:solidFill>
                  <a:srgbClr val="000000"/>
                </a:solidFill>
                <a:latin typeface="Calibri" panose="020F0502020204030204" pitchFamily="34" charset="0"/>
                <a:sym typeface="宋体" panose="02010600030101010101" pitchFamily="2" charset="-122"/>
              </a:rPr>
              <a:t>家企业，它们是万科、青啤、长虹、海信、远东、雅戈尔、红塔、格兰仕、三九和波司登。</a:t>
            </a:r>
            <a:endParaRPr lang="zh-CN" altLang="en-US"/>
          </a:p>
        </p:txBody>
      </p:sp>
      <p:pic>
        <p:nvPicPr>
          <p:cNvPr id="297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1700213"/>
            <a:ext cx="332740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9715"/>
                                        </p:tgtEl>
                                        <p:attrNameLst>
                                          <p:attrName>style.visibility</p:attrName>
                                        </p:attrNameLst>
                                      </p:cBhvr>
                                      <p:to>
                                        <p:strVal val="visible"/>
                                      </p:to>
                                    </p:set>
                                    <p:animScale>
                                      <p:cBhvr>
                                        <p:cTn id="7" dur="1000" decel="50000" fill="hold">
                                          <p:stCondLst>
                                            <p:cond delay="0"/>
                                          </p:stCondLst>
                                        </p:cTn>
                                        <p:tgtEl>
                                          <p:spTgt spid="297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9715"/>
                                        </p:tgtEl>
                                        <p:attrNameLst>
                                          <p:attrName>ppt_x</p:attrName>
                                          <p:attrName>ppt_y</p:attrName>
                                        </p:attrNameLst>
                                      </p:cBhvr>
                                      <p:rCtr x="0" y="0"/>
                                    </p:animMotion>
                                    <p:animEffect>
                                      <p:cBhvr>
                                        <p:cTn id="9" dur="1000"/>
                                        <p:tgtEl>
                                          <p:spTgt spid="2971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9716"/>
                                        </p:tgtEl>
                                        <p:attrNameLst>
                                          <p:attrName>style.visibility</p:attrName>
                                        </p:attrNameLst>
                                      </p:cBhvr>
                                      <p:to>
                                        <p:strVal val="visible"/>
                                      </p:to>
                                    </p:set>
                                    <p:animScale>
                                      <p:cBhvr>
                                        <p:cTn id="12" dur="1000" decel="50000" fill="hold">
                                          <p:stCondLst>
                                            <p:cond delay="0"/>
                                          </p:stCondLst>
                                        </p:cTn>
                                        <p:tgtEl>
                                          <p:spTgt spid="297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29716"/>
                                        </p:tgtEl>
                                        <p:attrNameLst>
                                          <p:attrName>ppt_x</p:attrName>
                                          <p:attrName>ppt_y</p:attrName>
                                        </p:attrNameLst>
                                      </p:cBhvr>
                                      <p:rCtr x="0" y="0"/>
                                    </p:animMotion>
                                    <p:animEffect>
                                      <p:cBhvr>
                                        <p:cTn id="14" dur="1000"/>
                                        <p:tgtEl>
                                          <p:spTgt spid="29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5" grpId="0" bldLvl="0" autoUpdateAnimBg="0"/>
      <p:bldP spid="29716"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4"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5"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0726"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0727"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8"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9"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30"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0731"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32"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0733"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07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、不同的企业文化举例</a:t>
            </a:r>
            <a:endParaRPr lang="zh-CN" altLang="en-US"/>
          </a:p>
        </p:txBody>
      </p:sp>
      <p:sp>
        <p:nvSpPr>
          <p:cNvPr id="30736" name="矩形 5"/>
          <p:cNvSpPr>
            <a:spLocks noChangeArrowheads="1"/>
          </p:cNvSpPr>
          <p:nvPr/>
        </p:nvSpPr>
        <p:spPr bwMode="auto">
          <a:xfrm>
            <a:off x="6615113" y="1889125"/>
            <a:ext cx="588962" cy="531813"/>
          </a:xfrm>
          <a:prstGeom prst="rect">
            <a:avLst/>
          </a:prstGeom>
          <a:solidFill>
            <a:srgbClr val="0070C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2</a:t>
            </a:r>
            <a:endParaRPr lang="zh-CN" altLang="en-US"/>
          </a:p>
        </p:txBody>
      </p:sp>
      <p:sp>
        <p:nvSpPr>
          <p:cNvPr id="30737" name="直接连接符 6"/>
          <p:cNvSpPr>
            <a:spLocks noChangeShapeType="1"/>
          </p:cNvSpPr>
          <p:nvPr/>
        </p:nvSpPr>
        <p:spPr bwMode="auto">
          <a:xfrm flipH="1">
            <a:off x="6615113" y="2420938"/>
            <a:ext cx="5580062" cy="0"/>
          </a:xfrm>
          <a:prstGeom prst="line">
            <a:avLst/>
          </a:prstGeom>
          <a:noFill/>
          <a:ln w="9525" cap="flat" cmpd="sng">
            <a:solidFill>
              <a:srgbClr val="0070C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38" name="TextBox 7"/>
          <p:cNvSpPr>
            <a:spLocks noChangeArrowheads="1"/>
          </p:cNvSpPr>
          <p:nvPr/>
        </p:nvSpPr>
        <p:spPr bwMode="auto">
          <a:xfrm>
            <a:off x="7370763" y="1962150"/>
            <a:ext cx="4271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“狼文化” </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强者、冒险 </a:t>
            </a:r>
            <a:r>
              <a:rPr lang="en-US" altLang="zh-CN">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活力型</a:t>
            </a:r>
            <a:endParaRPr lang="en-US" altLang="zh-CN"/>
          </a:p>
        </p:txBody>
      </p:sp>
      <p:sp>
        <p:nvSpPr>
          <p:cNvPr id="30739" name="Text Box 44"/>
          <p:cNvSpPr>
            <a:spLocks noChangeArrowheads="1"/>
          </p:cNvSpPr>
          <p:nvPr/>
        </p:nvSpPr>
        <p:spPr bwMode="auto">
          <a:xfrm>
            <a:off x="6600825" y="2708275"/>
            <a:ext cx="504031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狼群中有着强烈的危机感，它们生性敏捷而具备攻击性，重视团队作战并能持之以恒。狼性精神，是一种强者精神。</a:t>
            </a:r>
            <a:endParaRPr lang="en-US" altLang="zh-CN"/>
          </a:p>
        </p:txBody>
      </p:sp>
      <p:sp>
        <p:nvSpPr>
          <p:cNvPr id="30740" name="Text Box 44"/>
          <p:cNvSpPr>
            <a:spLocks noChangeArrowheads="1"/>
          </p:cNvSpPr>
          <p:nvPr/>
        </p:nvSpPr>
        <p:spPr bwMode="auto">
          <a:xfrm>
            <a:off x="6600825" y="3933825"/>
            <a:ext cx="50403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在狼文化特征的企业里，充满活力，有着富于创造性的工作环境；领导者往往以革新者和敢于冒险的形象出现；企业最为看重的是在行业的领先位置；而企业的成功就在于能获取独特的产品和服务。华为、格力、娃哈哈、李宁、比亚迪、复星、吉利，都是中国企业狼文化的典型代表。</a:t>
            </a:r>
            <a:endParaRPr lang="zh-CN" altLang="en-US"/>
          </a:p>
        </p:txBody>
      </p:sp>
      <p:pic>
        <p:nvPicPr>
          <p:cNvPr id="307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75" y="1685925"/>
            <a:ext cx="32099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0739"/>
                                        </p:tgtEl>
                                        <p:attrNameLst>
                                          <p:attrName>style.visibility</p:attrName>
                                        </p:attrNameLst>
                                      </p:cBhvr>
                                      <p:to>
                                        <p:strVal val="visible"/>
                                      </p:to>
                                    </p:set>
                                    <p:animScale>
                                      <p:cBhvr>
                                        <p:cTn id="7" dur="1000" decel="50000" fill="hold">
                                          <p:stCondLst>
                                            <p:cond delay="0"/>
                                          </p:stCondLst>
                                        </p:cTn>
                                        <p:tgtEl>
                                          <p:spTgt spid="307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30739"/>
                                        </p:tgtEl>
                                        <p:attrNameLst>
                                          <p:attrName>ppt_x</p:attrName>
                                          <p:attrName>ppt_y</p:attrName>
                                        </p:attrNameLst>
                                      </p:cBhvr>
                                      <p:rCtr x="0" y="0"/>
                                    </p:animMotion>
                                    <p:animEffect>
                                      <p:cBhvr>
                                        <p:cTn id="9" dur="1000"/>
                                        <p:tgtEl>
                                          <p:spTgt spid="30739"/>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30740"/>
                                        </p:tgtEl>
                                        <p:attrNameLst>
                                          <p:attrName>style.visibility</p:attrName>
                                        </p:attrNameLst>
                                      </p:cBhvr>
                                      <p:to>
                                        <p:strVal val="visible"/>
                                      </p:to>
                                    </p:set>
                                    <p:animScale>
                                      <p:cBhvr>
                                        <p:cTn id="12" dur="1000" decel="50000" fill="hold">
                                          <p:stCondLst>
                                            <p:cond delay="0"/>
                                          </p:stCondLst>
                                        </p:cTn>
                                        <p:tgtEl>
                                          <p:spTgt spid="307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30740"/>
                                        </p:tgtEl>
                                        <p:attrNameLst>
                                          <p:attrName>ppt_x</p:attrName>
                                          <p:attrName>ppt_y</p:attrName>
                                        </p:attrNameLst>
                                      </p:cBhvr>
                                      <p:rCtr x="0" y="0"/>
                                    </p:animMotion>
                                    <p:animEffect>
                                      <p:cBhvr>
                                        <p:cTn id="14" dur="1000"/>
                                        <p:tgtEl>
                                          <p:spTgt spid="3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bldLvl="0" autoUpdateAnimBg="0"/>
      <p:bldP spid="30740"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48"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49"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1750"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1751"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2"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3"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4"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1755"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6"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1757"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17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、不同的企业文化举例</a:t>
            </a:r>
            <a:endParaRPr lang="zh-CN" altLang="en-US"/>
          </a:p>
        </p:txBody>
      </p:sp>
      <p:sp>
        <p:nvSpPr>
          <p:cNvPr id="31760" name="矩形 5"/>
          <p:cNvSpPr>
            <a:spLocks noChangeArrowheads="1"/>
          </p:cNvSpPr>
          <p:nvPr/>
        </p:nvSpPr>
        <p:spPr bwMode="auto">
          <a:xfrm>
            <a:off x="6615113" y="1889125"/>
            <a:ext cx="588962" cy="531813"/>
          </a:xfrm>
          <a:prstGeom prst="rect">
            <a:avLst/>
          </a:prstGeom>
          <a:solidFill>
            <a:srgbClr val="0070C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3</a:t>
            </a:r>
            <a:endParaRPr lang="en-US" altLang="zh-CN"/>
          </a:p>
        </p:txBody>
      </p:sp>
      <p:sp>
        <p:nvSpPr>
          <p:cNvPr id="31761" name="直接连接符 6"/>
          <p:cNvSpPr>
            <a:spLocks noChangeShapeType="1"/>
          </p:cNvSpPr>
          <p:nvPr/>
        </p:nvSpPr>
        <p:spPr bwMode="auto">
          <a:xfrm flipH="1">
            <a:off x="6615113" y="2420938"/>
            <a:ext cx="5580062" cy="0"/>
          </a:xfrm>
          <a:prstGeom prst="line">
            <a:avLst/>
          </a:prstGeom>
          <a:noFill/>
          <a:ln w="9525" cap="flat" cmpd="sng">
            <a:solidFill>
              <a:srgbClr val="0070C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62" name="TextBox 7"/>
          <p:cNvSpPr>
            <a:spLocks noChangeArrowheads="1"/>
          </p:cNvSpPr>
          <p:nvPr/>
        </p:nvSpPr>
        <p:spPr bwMode="auto">
          <a:xfrm>
            <a:off x="7370763" y="1962150"/>
            <a:ext cx="4271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“鹰文化” </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目标、绩效</a:t>
            </a:r>
            <a:r>
              <a:rPr lang="en-US" altLang="zh-CN">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市场型</a:t>
            </a:r>
            <a:endParaRPr lang="en-US" altLang="zh-CN"/>
          </a:p>
        </p:txBody>
      </p:sp>
      <p:sp>
        <p:nvSpPr>
          <p:cNvPr id="31763" name="Text Box 44"/>
          <p:cNvSpPr>
            <a:spLocks noChangeArrowheads="1"/>
          </p:cNvSpPr>
          <p:nvPr/>
        </p:nvSpPr>
        <p:spPr bwMode="auto">
          <a:xfrm>
            <a:off x="6600825" y="3011488"/>
            <a:ext cx="50403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具有鹰文化的企业氛围是结果导向型的组织，领导以推动者和出奇制胜的竞争者形象出现，企业靠强调胜出来凝聚员工，企业的成功也就意味着高市场份额和拥有市场领先地位。</a:t>
            </a:r>
            <a:endParaRPr lang="en-US" altLang="zh-CN"/>
          </a:p>
        </p:txBody>
      </p:sp>
      <p:sp>
        <p:nvSpPr>
          <p:cNvPr id="31764" name="Text Box 44"/>
          <p:cNvSpPr>
            <a:spLocks noChangeArrowheads="1"/>
          </p:cNvSpPr>
          <p:nvPr/>
        </p:nvSpPr>
        <p:spPr bwMode="auto">
          <a:xfrm>
            <a:off x="6600825" y="4605338"/>
            <a:ext cx="5040313"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这类公司以联想、国美、伊利、</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TCL</a:t>
            </a:r>
            <a:r>
              <a:rPr lang="zh-CN" altLang="en-US">
                <a:solidFill>
                  <a:srgbClr val="000000"/>
                </a:solidFill>
                <a:latin typeface="Calibri" panose="020F0502020204030204" pitchFamily="34" charset="0"/>
                <a:sym typeface="宋体" panose="02010600030101010101" pitchFamily="2" charset="-122"/>
              </a:rPr>
              <a:t>、平安、光明、春兰、喜之郎、小天鹅、雨润、思念等公司为代表。</a:t>
            </a:r>
            <a:endParaRPr lang="zh-CN" altLang="en-US"/>
          </a:p>
        </p:txBody>
      </p:sp>
      <p:pic>
        <p:nvPicPr>
          <p:cNvPr id="317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1635125"/>
            <a:ext cx="3767137"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1763"/>
                                        </p:tgtEl>
                                        <p:attrNameLst>
                                          <p:attrName>style.visibility</p:attrName>
                                        </p:attrNameLst>
                                      </p:cBhvr>
                                      <p:to>
                                        <p:strVal val="visible"/>
                                      </p:to>
                                    </p:set>
                                    <p:animScale>
                                      <p:cBhvr>
                                        <p:cTn id="7" dur="1000" decel="50000" fill="hold">
                                          <p:stCondLst>
                                            <p:cond delay="0"/>
                                          </p:stCondLst>
                                        </p:cTn>
                                        <p:tgtEl>
                                          <p:spTgt spid="317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31763"/>
                                        </p:tgtEl>
                                        <p:attrNameLst>
                                          <p:attrName>ppt_x</p:attrName>
                                          <p:attrName>ppt_y</p:attrName>
                                        </p:attrNameLst>
                                      </p:cBhvr>
                                      <p:rCtr x="0" y="0"/>
                                    </p:animMotion>
                                    <p:animEffect>
                                      <p:cBhvr>
                                        <p:cTn id="9" dur="1000"/>
                                        <p:tgtEl>
                                          <p:spTgt spid="31763"/>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31764"/>
                                        </p:tgtEl>
                                        <p:attrNameLst>
                                          <p:attrName>style.visibility</p:attrName>
                                        </p:attrNameLst>
                                      </p:cBhvr>
                                      <p:to>
                                        <p:strVal val="visible"/>
                                      </p:to>
                                    </p:set>
                                    <p:animScale>
                                      <p:cBhvr>
                                        <p:cTn id="12" dur="1000" decel="50000" fill="hold">
                                          <p:stCondLst>
                                            <p:cond delay="0"/>
                                          </p:stCondLst>
                                        </p:cTn>
                                        <p:tgtEl>
                                          <p:spTgt spid="317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31764"/>
                                        </p:tgtEl>
                                        <p:attrNameLst>
                                          <p:attrName>ppt_x</p:attrName>
                                          <p:attrName>ppt_y</p:attrName>
                                        </p:attrNameLst>
                                      </p:cBhvr>
                                      <p:rCtr x="0" y="0"/>
                                    </p:animMotion>
                                    <p:animEffect>
                                      <p:cBhvr>
                                        <p:cTn id="14" dur="1000"/>
                                        <p:tgtEl>
                                          <p:spTgt spid="3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3" grpId="0" bldLvl="0" autoUpdateAnimBg="0"/>
      <p:bldP spid="31764"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a:spLocks noChangeArrowheads="1"/>
          </p:cNvSpPr>
          <p:nvPr/>
        </p:nvSpPr>
        <p:spPr bwMode="auto">
          <a:xfrm>
            <a:off x="10309225" y="6302375"/>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过渡页</a:t>
            </a:r>
            <a:endParaRPr lang="zh-CN" altLang="zh-CN"/>
          </a:p>
        </p:txBody>
      </p:sp>
      <p:sp>
        <p:nvSpPr>
          <p:cNvPr id="5124" name="直接连接符 3"/>
          <p:cNvSpPr>
            <a:spLocks noChangeShapeType="1"/>
          </p:cNvSpPr>
          <p:nvPr/>
        </p:nvSpPr>
        <p:spPr bwMode="auto">
          <a:xfrm>
            <a:off x="9553575" y="6470650"/>
            <a:ext cx="649288" cy="1588"/>
          </a:xfrm>
          <a:prstGeom prst="line">
            <a:avLst/>
          </a:prstGeom>
          <a:noFill/>
          <a:ln w="9525" cap="flat" cmpd="sng">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5" name="直接连接符 4"/>
          <p:cNvSpPr>
            <a:spLocks noChangeShapeType="1"/>
          </p:cNvSpPr>
          <p:nvPr/>
        </p:nvSpPr>
        <p:spPr bwMode="auto">
          <a:xfrm>
            <a:off x="11218863" y="6470650"/>
            <a:ext cx="647700" cy="1588"/>
          </a:xfrm>
          <a:prstGeom prst="line">
            <a:avLst/>
          </a:prstGeom>
          <a:noFill/>
          <a:ln w="9525" cap="flat" cmpd="sng">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6" name="直接连接符 7"/>
          <p:cNvSpPr>
            <a:spLocks noChangeShapeType="1"/>
          </p:cNvSpPr>
          <p:nvPr/>
        </p:nvSpPr>
        <p:spPr bwMode="auto">
          <a:xfrm>
            <a:off x="7897813" y="3238500"/>
            <a:ext cx="4297362" cy="1588"/>
          </a:xfrm>
          <a:prstGeom prst="line">
            <a:avLst/>
          </a:prstGeom>
          <a:noFill/>
          <a:ln w="9525" cap="flat" cmpd="sng">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7" name="TextBox 8"/>
          <p:cNvSpPr>
            <a:spLocks noChangeArrowheads="1"/>
          </p:cNvSpPr>
          <p:nvPr/>
        </p:nvSpPr>
        <p:spPr bwMode="auto">
          <a:xfrm>
            <a:off x="8739188" y="2420938"/>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en-US"/>
          </a:p>
        </p:txBody>
      </p:sp>
      <p:sp>
        <p:nvSpPr>
          <p:cNvPr id="5128" name="矩形 10"/>
          <p:cNvSpPr>
            <a:spLocks noChangeArrowheads="1"/>
          </p:cNvSpPr>
          <p:nvPr/>
        </p:nvSpPr>
        <p:spPr bwMode="auto">
          <a:xfrm>
            <a:off x="7897813" y="33496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文化的起源</a:t>
            </a:r>
            <a:endParaRPr lang="zh-CN" altLang="en-US"/>
          </a:p>
        </p:txBody>
      </p:sp>
      <p:sp>
        <p:nvSpPr>
          <p:cNvPr id="5129" name="矩形 11"/>
          <p:cNvSpPr>
            <a:spLocks noChangeArrowheads="1"/>
          </p:cNvSpPr>
          <p:nvPr/>
        </p:nvSpPr>
        <p:spPr bwMode="auto">
          <a:xfrm>
            <a:off x="7897813" y="3829050"/>
            <a:ext cx="396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文化的定义</a:t>
            </a:r>
            <a:endParaRPr lang="zh-CN" altLang="en-US"/>
          </a:p>
        </p:txBody>
      </p:sp>
      <p:sp>
        <p:nvSpPr>
          <p:cNvPr id="5130" name="矩形 12"/>
          <p:cNvSpPr>
            <a:spLocks noChangeArrowheads="1"/>
          </p:cNvSpPr>
          <p:nvPr/>
        </p:nvSpPr>
        <p:spPr bwMode="auto">
          <a:xfrm>
            <a:off x="7897813" y="4308475"/>
            <a:ext cx="396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文化的特性</a:t>
            </a:r>
            <a:endParaRPr lang="zh-CN" altLang="en-US"/>
          </a:p>
        </p:txBody>
      </p:sp>
      <p:sp>
        <p:nvSpPr>
          <p:cNvPr id="5131" name="矩形 13"/>
          <p:cNvSpPr>
            <a:spLocks noChangeArrowheads="1"/>
          </p:cNvSpPr>
          <p:nvPr/>
        </p:nvSpPr>
        <p:spPr bwMode="auto">
          <a:xfrm>
            <a:off x="7897813" y="4787900"/>
            <a:ext cx="396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文化与文明</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127"/>
                                        </p:tgtEl>
                                        <p:attrNameLst>
                                          <p:attrName>style.visibility</p:attrName>
                                        </p:attrNameLst>
                                      </p:cBhvr>
                                      <p:to>
                                        <p:strVal val="visible"/>
                                      </p:to>
                                    </p:set>
                                    <p:animEffect>
                                      <p:cBhvr>
                                        <p:cTn id="7" dur="500"/>
                                        <p:tgtEl>
                                          <p:spTgt spid="5127"/>
                                        </p:tgtEl>
                                      </p:cBhvr>
                                    </p:animEffect>
                                  </p:childTnLst>
                                </p:cTn>
                              </p:par>
                              <p:par>
                                <p:cTn id="8" presetID="63" presetClass="path" presetSubtype="0" accel="50000" fill="hold" grpId="1" nodeType="withEffect">
                                  <p:stCondLst>
                                    <p:cond delay="200"/>
                                  </p:stCondLst>
                                  <p:childTnLst>
                                    <p:animMotion origin="layout" path="M -0.87926 -3.44126E-6 L -4.00989E-6 -3.44126E-6 " pathEditMode="relative" rAng="0" ptsTypes="AA">
                                      <p:cBhvr>
                                        <p:cTn id="9" dur="500" fill="hold"/>
                                        <p:tgtEl>
                                          <p:spTgt spid="5127"/>
                                        </p:tgtEl>
                                        <p:attrNameLst>
                                          <p:attrName>ppt_x</p:attrName>
                                          <p:attrName>ppt_y</p:attrName>
                                        </p:attrNameLst>
                                      </p:cBhvr>
                                      <p:rCtr x="4396300" y="0"/>
                                    </p:animMotion>
                                  </p:childTnLst>
                                </p:cTn>
                              </p:par>
                              <p:par>
                                <p:cTn id="10" presetID="10" presetClass="entr" presetSubtype="0" fill="hold" grpId="0" nodeType="withEffect">
                                  <p:stCondLst>
                                    <p:cond delay="400"/>
                                  </p:stCondLst>
                                  <p:childTnLst>
                                    <p:set>
                                      <p:cBhvr>
                                        <p:cTn id="11" dur="1" fill="hold">
                                          <p:stCondLst>
                                            <p:cond delay="0"/>
                                          </p:stCondLst>
                                        </p:cTn>
                                        <p:tgtEl>
                                          <p:spTgt spid="5126"/>
                                        </p:tgtEl>
                                        <p:attrNameLst>
                                          <p:attrName>style.visibility</p:attrName>
                                        </p:attrNameLst>
                                      </p:cBhvr>
                                      <p:to>
                                        <p:strVal val="visible"/>
                                      </p:to>
                                    </p:set>
                                    <p:animEffect>
                                      <p:cBhvr>
                                        <p:cTn id="12" dur="500"/>
                                        <p:tgtEl>
                                          <p:spTgt spid="5126"/>
                                        </p:tgtEl>
                                      </p:cBhvr>
                                    </p:animEffect>
                                  </p:childTnLst>
                                </p:cTn>
                              </p:par>
                              <p:par>
                                <p:cTn id="13" presetID="63" presetClass="path" presetSubtype="0" accel="50000" fill="hold" grpId="1" nodeType="withEffect">
                                  <p:stCondLst>
                                    <p:cond delay="400"/>
                                  </p:stCondLst>
                                  <p:childTnLst>
                                    <p:animMotion origin="layout" path="M -0.87926 -3.44126E-6 L -4.00989E-6 -3.44126E-6 " pathEditMode="relative" rAng="0" ptsTypes="AA">
                                      <p:cBhvr>
                                        <p:cTn id="14" dur="500" fill="hold"/>
                                        <p:tgtEl>
                                          <p:spTgt spid="5126"/>
                                        </p:tgtEl>
                                        <p:attrNameLst>
                                          <p:attrName>ppt_x</p:attrName>
                                          <p:attrName>ppt_y</p:attrName>
                                        </p:attrNameLst>
                                      </p:cBhvr>
                                      <p:rCtr x="4396300" y="0"/>
                                    </p:animMotion>
                                  </p:childTnLst>
                                </p:cTn>
                              </p:par>
                            </p:childTnLst>
                          </p:cTn>
                        </p:par>
                        <p:par>
                          <p:cTn id="15" fill="hold">
                            <p:stCondLst>
                              <p:cond delay="700"/>
                            </p:stCondLst>
                            <p:childTnLst>
                              <p:par>
                                <p:cTn id="16" presetID="52" presetClass="entr" presetSubtype="0" fill="hold" grpId="0" nodeType="afterEffect">
                                  <p:stCondLst>
                                    <p:cond delay="0"/>
                                  </p:stCondLst>
                                  <p:childTnLst>
                                    <p:set>
                                      <p:cBhvr>
                                        <p:cTn id="17" dur="1" fill="hold">
                                          <p:stCondLst>
                                            <p:cond delay="0"/>
                                          </p:stCondLst>
                                        </p:cTn>
                                        <p:tgtEl>
                                          <p:spTgt spid="5128"/>
                                        </p:tgtEl>
                                        <p:attrNameLst>
                                          <p:attrName>style.visibility</p:attrName>
                                        </p:attrNameLst>
                                      </p:cBhvr>
                                      <p:to>
                                        <p:strVal val="visible"/>
                                      </p:to>
                                    </p:set>
                                    <p:animScale>
                                      <p:cBhvr>
                                        <p:cTn id="18" dur="1000" decel="50000" fill="hold">
                                          <p:stCondLst>
                                            <p:cond delay="0"/>
                                          </p:stCondLst>
                                        </p:cTn>
                                        <p:tgtEl>
                                          <p:spTgt spid="5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5128"/>
                                        </p:tgtEl>
                                        <p:attrNameLst>
                                          <p:attrName>ppt_x</p:attrName>
                                          <p:attrName>ppt_y</p:attrName>
                                        </p:attrNameLst>
                                      </p:cBhvr>
                                      <p:rCtr x="0" y="0"/>
                                    </p:animMotion>
                                    <p:animEffect>
                                      <p:cBhvr>
                                        <p:cTn id="20" dur="1000"/>
                                        <p:tgtEl>
                                          <p:spTgt spid="5128"/>
                                        </p:tgtEl>
                                      </p:cBhvr>
                                    </p:animEffect>
                                  </p:childTnLst>
                                </p:cTn>
                              </p:par>
                              <p:par>
                                <p:cTn id="21" presetID="52" presetClass="entr" presetSubtype="0" fill="hold" grpId="0" nodeType="withEffect">
                                  <p:stCondLst>
                                    <p:cond delay="200"/>
                                  </p:stCondLst>
                                  <p:iterate type="lt">
                                    <p:tmAbs val="0"/>
                                  </p:iterate>
                                  <p:childTnLst>
                                    <p:set>
                                      <p:cBhvr>
                                        <p:cTn id="22" dur="1" fill="hold">
                                          <p:stCondLst>
                                            <p:cond delay="0"/>
                                          </p:stCondLst>
                                        </p:cTn>
                                        <p:tgtEl>
                                          <p:spTgt spid="5129"/>
                                        </p:tgtEl>
                                        <p:attrNameLst>
                                          <p:attrName>style.visibility</p:attrName>
                                        </p:attrNameLst>
                                      </p:cBhvr>
                                      <p:to>
                                        <p:strVal val="visible"/>
                                      </p:to>
                                    </p:set>
                                    <p:animScale>
                                      <p:cBhvr>
                                        <p:cTn id="23" dur="1000" decel="50000" fill="hold">
                                          <p:stCondLst>
                                            <p:cond delay="0"/>
                                          </p:stCondLst>
                                        </p:cTn>
                                        <p:tgtEl>
                                          <p:spTgt spid="5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5129"/>
                                        </p:tgtEl>
                                        <p:attrNameLst>
                                          <p:attrName>ppt_x</p:attrName>
                                          <p:attrName>ppt_y</p:attrName>
                                        </p:attrNameLst>
                                      </p:cBhvr>
                                      <p:rCtr x="0" y="0"/>
                                    </p:animMotion>
                                    <p:animEffect>
                                      <p:cBhvr>
                                        <p:cTn id="25" dur="1000"/>
                                        <p:tgtEl>
                                          <p:spTgt spid="5129"/>
                                        </p:tgtEl>
                                      </p:cBhvr>
                                    </p:animEffect>
                                  </p:childTnLst>
                                </p:cTn>
                              </p:par>
                              <p:par>
                                <p:cTn id="26" presetID="52" presetClass="entr" presetSubtype="0" fill="hold" grpId="0" nodeType="withEffect">
                                  <p:stCondLst>
                                    <p:cond delay="400"/>
                                  </p:stCondLst>
                                  <p:iterate type="lt">
                                    <p:tmAbs val="0"/>
                                  </p:iterate>
                                  <p:childTnLst>
                                    <p:set>
                                      <p:cBhvr>
                                        <p:cTn id="27" dur="1" fill="hold">
                                          <p:stCondLst>
                                            <p:cond delay="0"/>
                                          </p:stCondLst>
                                        </p:cTn>
                                        <p:tgtEl>
                                          <p:spTgt spid="5130"/>
                                        </p:tgtEl>
                                        <p:attrNameLst>
                                          <p:attrName>style.visibility</p:attrName>
                                        </p:attrNameLst>
                                      </p:cBhvr>
                                      <p:to>
                                        <p:strVal val="visible"/>
                                      </p:to>
                                    </p:set>
                                    <p:animScale>
                                      <p:cBhvr>
                                        <p:cTn id="28" dur="1000" decel="50000" fill="hold">
                                          <p:stCondLst>
                                            <p:cond delay="0"/>
                                          </p:stCondLst>
                                        </p:cTn>
                                        <p:tgtEl>
                                          <p:spTgt spid="51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9" dur="1000" decel="50000" fill="hold">
                                          <p:stCondLst>
                                            <p:cond delay="0"/>
                                          </p:stCondLst>
                                        </p:cTn>
                                        <p:tgtEl>
                                          <p:spTgt spid="5130"/>
                                        </p:tgtEl>
                                        <p:attrNameLst>
                                          <p:attrName>ppt_x</p:attrName>
                                          <p:attrName>ppt_y</p:attrName>
                                        </p:attrNameLst>
                                      </p:cBhvr>
                                      <p:rCtr x="0" y="0"/>
                                    </p:animMotion>
                                    <p:animEffect>
                                      <p:cBhvr>
                                        <p:cTn id="30" dur="1000"/>
                                        <p:tgtEl>
                                          <p:spTgt spid="5130"/>
                                        </p:tgtEl>
                                      </p:cBhvr>
                                    </p:animEffect>
                                  </p:childTnLst>
                                </p:cTn>
                              </p:par>
                              <p:par>
                                <p:cTn id="31" presetID="52" presetClass="entr" presetSubtype="0" fill="hold" grpId="0" nodeType="withEffect">
                                  <p:stCondLst>
                                    <p:cond delay="600"/>
                                  </p:stCondLst>
                                  <p:iterate type="lt">
                                    <p:tmAbs val="0"/>
                                  </p:iterate>
                                  <p:childTnLst>
                                    <p:set>
                                      <p:cBhvr>
                                        <p:cTn id="32" dur="1" fill="hold">
                                          <p:stCondLst>
                                            <p:cond delay="0"/>
                                          </p:stCondLst>
                                        </p:cTn>
                                        <p:tgtEl>
                                          <p:spTgt spid="5131"/>
                                        </p:tgtEl>
                                        <p:attrNameLst>
                                          <p:attrName>style.visibility</p:attrName>
                                        </p:attrNameLst>
                                      </p:cBhvr>
                                      <p:to>
                                        <p:strVal val="visible"/>
                                      </p:to>
                                    </p:set>
                                    <p:animScale>
                                      <p:cBhvr>
                                        <p:cTn id="33" dur="1000" decel="50000" fill="hold">
                                          <p:stCondLst>
                                            <p:cond delay="0"/>
                                          </p:stCondLst>
                                        </p:cTn>
                                        <p:tgtEl>
                                          <p:spTgt spid="5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4" dur="1000" decel="50000" fill="hold">
                                          <p:stCondLst>
                                            <p:cond delay="0"/>
                                          </p:stCondLst>
                                        </p:cTn>
                                        <p:tgtEl>
                                          <p:spTgt spid="5131"/>
                                        </p:tgtEl>
                                        <p:attrNameLst>
                                          <p:attrName>ppt_x</p:attrName>
                                          <p:attrName>ppt_y</p:attrName>
                                        </p:attrNameLst>
                                      </p:cBhvr>
                                      <p:rCtr x="0" y="0"/>
                                    </p:animMotion>
                                    <p:animEffect>
                                      <p:cBhvr>
                                        <p:cTn id="35" dur="1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6" grpId="1" animBg="1"/>
      <p:bldP spid="5127" grpId="0" bldLvl="0" autoUpdateAnimBg="0"/>
      <p:bldP spid="5127" grpId="1" bldLvl="0" autoUpdateAnimBg="0"/>
      <p:bldP spid="5128" grpId="0" bldLvl="0" autoUpdateAnimBg="0"/>
      <p:bldP spid="5129" grpId="0" bldLvl="0" autoUpdateAnimBg="0"/>
      <p:bldP spid="5130" grpId="0" bldLvl="0" autoUpdateAnimBg="0"/>
      <p:bldP spid="5131"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72"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73"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2774"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2775"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76"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77"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78"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2779"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80"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2781"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27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、不同的企业文化举例</a:t>
            </a:r>
            <a:endParaRPr lang="zh-CN" altLang="en-US"/>
          </a:p>
        </p:txBody>
      </p:sp>
      <p:sp>
        <p:nvSpPr>
          <p:cNvPr id="32784" name="矩形 5"/>
          <p:cNvSpPr>
            <a:spLocks noChangeArrowheads="1"/>
          </p:cNvSpPr>
          <p:nvPr/>
        </p:nvSpPr>
        <p:spPr bwMode="auto">
          <a:xfrm>
            <a:off x="6615113" y="1889125"/>
            <a:ext cx="588962" cy="531813"/>
          </a:xfrm>
          <a:prstGeom prst="rect">
            <a:avLst/>
          </a:prstGeom>
          <a:solidFill>
            <a:srgbClr val="0070C0">
              <a:alpha val="6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sym typeface="Impact" panose="020B0806030902050204" pitchFamily="34" charset="0"/>
              </a:rPr>
              <a:t>4</a:t>
            </a:r>
            <a:endParaRPr lang="en-US" altLang="zh-CN"/>
          </a:p>
        </p:txBody>
      </p:sp>
      <p:sp>
        <p:nvSpPr>
          <p:cNvPr id="32785" name="直接连接符 6"/>
          <p:cNvSpPr>
            <a:spLocks noChangeShapeType="1"/>
          </p:cNvSpPr>
          <p:nvPr/>
        </p:nvSpPr>
        <p:spPr bwMode="auto">
          <a:xfrm flipH="1">
            <a:off x="6615113" y="2420938"/>
            <a:ext cx="5580062" cy="0"/>
          </a:xfrm>
          <a:prstGeom prst="line">
            <a:avLst/>
          </a:prstGeom>
          <a:noFill/>
          <a:ln w="9525" cap="flat" cmpd="sng">
            <a:solidFill>
              <a:srgbClr val="0070C0">
                <a:alpha val="64000"/>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32786" name="TextBox 7"/>
          <p:cNvSpPr>
            <a:spLocks noChangeArrowheads="1"/>
          </p:cNvSpPr>
          <p:nvPr/>
        </p:nvSpPr>
        <p:spPr bwMode="auto">
          <a:xfrm>
            <a:off x="7370763" y="1962150"/>
            <a:ext cx="4271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“羚羊文化” </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温和、敏捷</a:t>
            </a:r>
            <a:r>
              <a:rPr lang="en-US" altLang="zh-CN">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稳健型</a:t>
            </a:r>
            <a:endParaRPr lang="en-US" altLang="zh-CN"/>
          </a:p>
        </p:txBody>
      </p:sp>
      <p:sp>
        <p:nvSpPr>
          <p:cNvPr id="32787" name="Text Box 44"/>
          <p:cNvSpPr>
            <a:spLocks noChangeArrowheads="1"/>
          </p:cNvSpPr>
          <p:nvPr/>
        </p:nvSpPr>
        <p:spPr bwMode="auto">
          <a:xfrm>
            <a:off x="6600825" y="2781300"/>
            <a:ext cx="50403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羚羊的品性是在温和中见敏捷，能快速反应但绝不失稳健。代表性企业有如海尔、中兴、苏宁、美的、汇源、燕啤等企业。由于以追求稳健发展为最大特征，因此这类企业的工作环境规范；企业靠规则凝聚员工；企业强调运营的有效性加稳定性；企业的成功是凭借可靠的服务、良好的运行和低成本。</a:t>
            </a:r>
            <a:endParaRPr lang="en-US" altLang="zh-CN"/>
          </a:p>
        </p:txBody>
      </p:sp>
      <p:sp>
        <p:nvSpPr>
          <p:cNvPr id="32788" name="Text Box 44"/>
          <p:cNvSpPr>
            <a:spLocks noChangeArrowheads="1"/>
          </p:cNvSpPr>
          <p:nvPr/>
        </p:nvSpPr>
        <p:spPr bwMode="auto">
          <a:xfrm>
            <a:off x="6600825" y="5119688"/>
            <a:ext cx="50403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为什么会出现这四种文化呢？我们认为，</a:t>
            </a:r>
            <a:r>
              <a:rPr lang="zh-CN" altLang="en-US" b="1">
                <a:solidFill>
                  <a:srgbClr val="0070C0"/>
                </a:solidFill>
                <a:latin typeface="Calibri" panose="020F0502020204030204" pitchFamily="34" charset="0"/>
                <a:sym typeface="宋体" panose="02010600030101010101" pitchFamily="2" charset="-122"/>
              </a:rPr>
              <a:t>是核心价值观的不同造就了文化的不同。</a:t>
            </a:r>
            <a:endParaRPr lang="zh-CN" altLang="en-US"/>
          </a:p>
        </p:txBody>
      </p:sp>
      <p:pic>
        <p:nvPicPr>
          <p:cNvPr id="327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89125"/>
            <a:ext cx="47148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2787"/>
                                        </p:tgtEl>
                                        <p:attrNameLst>
                                          <p:attrName>style.visibility</p:attrName>
                                        </p:attrNameLst>
                                      </p:cBhvr>
                                      <p:to>
                                        <p:strVal val="visible"/>
                                      </p:to>
                                    </p:set>
                                    <p:animScale>
                                      <p:cBhvr>
                                        <p:cTn id="7" dur="1000" decel="50000" fill="hold">
                                          <p:stCondLst>
                                            <p:cond delay="0"/>
                                          </p:stCondLst>
                                        </p:cTn>
                                        <p:tgtEl>
                                          <p:spTgt spid="327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32787"/>
                                        </p:tgtEl>
                                        <p:attrNameLst>
                                          <p:attrName>ppt_x</p:attrName>
                                          <p:attrName>ppt_y</p:attrName>
                                        </p:attrNameLst>
                                      </p:cBhvr>
                                      <p:rCtr x="0" y="0"/>
                                    </p:animMotion>
                                    <p:animEffect>
                                      <p:cBhvr>
                                        <p:cTn id="9" dur="1000"/>
                                        <p:tgtEl>
                                          <p:spTgt spid="3278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32788"/>
                                        </p:tgtEl>
                                        <p:attrNameLst>
                                          <p:attrName>style.visibility</p:attrName>
                                        </p:attrNameLst>
                                      </p:cBhvr>
                                      <p:to>
                                        <p:strVal val="visible"/>
                                      </p:to>
                                    </p:set>
                                    <p:animScale>
                                      <p:cBhvr>
                                        <p:cTn id="12" dur="1000" decel="50000" fill="hold">
                                          <p:stCondLst>
                                            <p:cond delay="0"/>
                                          </p:stCondLst>
                                        </p:cTn>
                                        <p:tgtEl>
                                          <p:spTgt spid="327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32788"/>
                                        </p:tgtEl>
                                        <p:attrNameLst>
                                          <p:attrName>ppt_x</p:attrName>
                                          <p:attrName>ppt_y</p:attrName>
                                        </p:attrNameLst>
                                      </p:cBhvr>
                                      <p:rCtr x="0" y="0"/>
                                    </p:animMotion>
                                    <p:animEffect>
                                      <p:cBhvr>
                                        <p:cTn id="14" dur="1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7" grpId="0" bldLvl="0" autoUpdateAnimBg="0"/>
      <p:bldP spid="32788"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796"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797"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3798"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3799"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0"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1"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2"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3803"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804"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3805"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38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、企业文化的认识误区</a:t>
            </a:r>
            <a:endParaRPr lang="zh-CN" altLang="en-US"/>
          </a:p>
        </p:txBody>
      </p:sp>
      <p:grpSp>
        <p:nvGrpSpPr>
          <p:cNvPr id="33808" name="Group 16"/>
          <p:cNvGrpSpPr/>
          <p:nvPr/>
        </p:nvGrpSpPr>
        <p:grpSpPr bwMode="auto">
          <a:xfrm>
            <a:off x="5881688" y="2889250"/>
            <a:ext cx="4895850" cy="431800"/>
            <a:chOff x="0" y="0"/>
            <a:chExt cx="4896544" cy="432048"/>
          </a:xfrm>
        </p:grpSpPr>
        <p:sp>
          <p:nvSpPr>
            <p:cNvPr id="33809" name="矩形 19"/>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810"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1</a:t>
              </a:r>
              <a:endParaRPr lang="zh-CN" altLang="en-US"/>
            </a:p>
          </p:txBody>
        </p:sp>
        <p:sp>
          <p:nvSpPr>
            <p:cNvPr id="33811" name="TextBox 21"/>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认为企业文化就是思想政治工作</a:t>
              </a:r>
              <a:endParaRPr lang="zh-CN" altLang="en-US"/>
            </a:p>
          </p:txBody>
        </p:sp>
      </p:grpSp>
      <p:grpSp>
        <p:nvGrpSpPr>
          <p:cNvPr id="33812" name="Group 20"/>
          <p:cNvGrpSpPr/>
          <p:nvPr/>
        </p:nvGrpSpPr>
        <p:grpSpPr bwMode="auto">
          <a:xfrm>
            <a:off x="5881688" y="3509963"/>
            <a:ext cx="4895850" cy="431800"/>
            <a:chOff x="0" y="0"/>
            <a:chExt cx="4896544" cy="432048"/>
          </a:xfrm>
        </p:grpSpPr>
        <p:sp>
          <p:nvSpPr>
            <p:cNvPr id="33813" name="矩形 31"/>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814" name="矩形 32"/>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2</a:t>
              </a:r>
              <a:endParaRPr lang="zh-CN" altLang="en-US"/>
            </a:p>
          </p:txBody>
        </p:sp>
        <p:sp>
          <p:nvSpPr>
            <p:cNvPr id="33815" name="TextBox 33"/>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认为企业文化就是文娱体育活动</a:t>
              </a:r>
              <a:endParaRPr lang="zh-CN" altLang="en-US"/>
            </a:p>
          </p:txBody>
        </p:sp>
      </p:grpSp>
      <p:grpSp>
        <p:nvGrpSpPr>
          <p:cNvPr id="33816" name="Group 24"/>
          <p:cNvGrpSpPr/>
          <p:nvPr/>
        </p:nvGrpSpPr>
        <p:grpSpPr bwMode="auto">
          <a:xfrm>
            <a:off x="5881688" y="4130675"/>
            <a:ext cx="4895850" cy="431800"/>
            <a:chOff x="0" y="0"/>
            <a:chExt cx="4896544" cy="432048"/>
          </a:xfrm>
        </p:grpSpPr>
        <p:sp>
          <p:nvSpPr>
            <p:cNvPr id="33817" name="矩形 35"/>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818" name="矩形 36"/>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3</a:t>
              </a:r>
              <a:endParaRPr lang="zh-CN" altLang="en-US"/>
            </a:p>
          </p:txBody>
        </p:sp>
        <p:sp>
          <p:nvSpPr>
            <p:cNvPr id="33819" name="TextBox 37"/>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认为企业文化就是墙贴标语口号</a:t>
              </a:r>
              <a:endParaRPr lang="zh-CN" altLang="en-US"/>
            </a:p>
          </p:txBody>
        </p:sp>
      </p:grpSp>
      <p:grpSp>
        <p:nvGrpSpPr>
          <p:cNvPr id="33820" name="Group 28"/>
          <p:cNvGrpSpPr/>
          <p:nvPr/>
        </p:nvGrpSpPr>
        <p:grpSpPr bwMode="auto">
          <a:xfrm>
            <a:off x="5881688" y="4752975"/>
            <a:ext cx="4895850" cy="431800"/>
            <a:chOff x="0" y="0"/>
            <a:chExt cx="4896544" cy="432048"/>
          </a:xfrm>
        </p:grpSpPr>
        <p:sp>
          <p:nvSpPr>
            <p:cNvPr id="33821" name="矩形 39"/>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822" name="矩形 4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4</a:t>
              </a:r>
              <a:endParaRPr lang="zh-CN" altLang="en-US"/>
            </a:p>
          </p:txBody>
        </p:sp>
        <p:sp>
          <p:nvSpPr>
            <p:cNvPr id="33823" name="TextBox 41"/>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认为企业文化就是企业标志</a:t>
              </a:r>
              <a:endParaRPr lang="zh-CN" altLang="en-US"/>
            </a:p>
          </p:txBody>
        </p:sp>
      </p:grpSp>
      <p:grpSp>
        <p:nvGrpSpPr>
          <p:cNvPr id="33824" name="Group 32"/>
          <p:cNvGrpSpPr/>
          <p:nvPr/>
        </p:nvGrpSpPr>
        <p:grpSpPr bwMode="auto">
          <a:xfrm>
            <a:off x="5881688" y="5373688"/>
            <a:ext cx="4895850" cy="431800"/>
            <a:chOff x="0" y="0"/>
            <a:chExt cx="4896544" cy="432048"/>
          </a:xfrm>
        </p:grpSpPr>
        <p:sp>
          <p:nvSpPr>
            <p:cNvPr id="33825" name="矩形 43"/>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826" name="矩形 44"/>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5</a:t>
              </a:r>
              <a:endParaRPr lang="zh-CN" altLang="en-US"/>
            </a:p>
          </p:txBody>
        </p:sp>
        <p:sp>
          <p:nvSpPr>
            <p:cNvPr id="33827" name="TextBox 45"/>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认为老板文化就是企业文化</a:t>
              </a:r>
              <a:endParaRPr lang="zh-CN" altLang="en-US"/>
            </a:p>
          </p:txBody>
        </p:sp>
      </p:grpSp>
      <p:sp>
        <p:nvSpPr>
          <p:cNvPr id="33828" name="Text Box 44"/>
          <p:cNvSpPr>
            <a:spLocks noChangeArrowheads="1"/>
          </p:cNvSpPr>
          <p:nvPr/>
        </p:nvSpPr>
        <p:spPr bwMode="auto">
          <a:xfrm>
            <a:off x="644525" y="1339850"/>
            <a:ext cx="103489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企业文化在中国还是一个新生事物，在探索创新的过程中还不免存在许多问题和缺陷，在认识上更是存在许多误区。我们简单罗列如下，请大家参考：</a:t>
            </a:r>
            <a:endParaRPr lang="en-US" altLang="zh-CN"/>
          </a:p>
        </p:txBody>
      </p:sp>
      <p:pic>
        <p:nvPicPr>
          <p:cNvPr id="338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2276475"/>
            <a:ext cx="356235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fill="hold"/>
                                        <p:tgtEl>
                                          <p:spTgt spid="33808"/>
                                        </p:tgtEl>
                                        <p:attrNameLst>
                                          <p:attrName>ppt_x</p:attrName>
                                        </p:attrNameLst>
                                      </p:cBhvr>
                                      <p:tavLst>
                                        <p:tav tm="0">
                                          <p:val>
                                            <p:strVal val="0-#ppt_w/2"/>
                                          </p:val>
                                        </p:tav>
                                        <p:tav tm="100000">
                                          <p:val>
                                            <p:strVal val="#ppt_x"/>
                                          </p:val>
                                        </p:tav>
                                      </p:tavLst>
                                    </p:anim>
                                    <p:anim calcmode="lin" valueType="num">
                                      <p:cBhvr>
                                        <p:cTn id="8" dur="500" fill="hold"/>
                                        <p:tgtEl>
                                          <p:spTgt spid="3380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33812"/>
                                        </p:tgtEl>
                                        <p:attrNameLst>
                                          <p:attrName>style.visibility</p:attrName>
                                        </p:attrNameLst>
                                      </p:cBhvr>
                                      <p:to>
                                        <p:strVal val="visible"/>
                                      </p:to>
                                    </p:set>
                                    <p:anim calcmode="lin" valueType="num">
                                      <p:cBhvr>
                                        <p:cTn id="11" dur="500" fill="hold"/>
                                        <p:tgtEl>
                                          <p:spTgt spid="33812"/>
                                        </p:tgtEl>
                                        <p:attrNameLst>
                                          <p:attrName>ppt_x</p:attrName>
                                        </p:attrNameLst>
                                      </p:cBhvr>
                                      <p:tavLst>
                                        <p:tav tm="0">
                                          <p:val>
                                            <p:strVal val="0-#ppt_w/2"/>
                                          </p:val>
                                        </p:tav>
                                        <p:tav tm="100000">
                                          <p:val>
                                            <p:strVal val="#ppt_x"/>
                                          </p:val>
                                        </p:tav>
                                      </p:tavLst>
                                    </p:anim>
                                    <p:anim calcmode="lin" valueType="num">
                                      <p:cBhvr>
                                        <p:cTn id="12" dur="500" fill="hold"/>
                                        <p:tgtEl>
                                          <p:spTgt spid="338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33816"/>
                                        </p:tgtEl>
                                        <p:attrNameLst>
                                          <p:attrName>style.visibility</p:attrName>
                                        </p:attrNameLst>
                                      </p:cBhvr>
                                      <p:to>
                                        <p:strVal val="visible"/>
                                      </p:to>
                                    </p:set>
                                    <p:anim calcmode="lin" valueType="num">
                                      <p:cBhvr>
                                        <p:cTn id="15" dur="500" fill="hold"/>
                                        <p:tgtEl>
                                          <p:spTgt spid="33816"/>
                                        </p:tgtEl>
                                        <p:attrNameLst>
                                          <p:attrName>ppt_x</p:attrName>
                                        </p:attrNameLst>
                                      </p:cBhvr>
                                      <p:tavLst>
                                        <p:tav tm="0">
                                          <p:val>
                                            <p:strVal val="0-#ppt_w/2"/>
                                          </p:val>
                                        </p:tav>
                                        <p:tav tm="100000">
                                          <p:val>
                                            <p:strVal val="#ppt_x"/>
                                          </p:val>
                                        </p:tav>
                                      </p:tavLst>
                                    </p:anim>
                                    <p:anim calcmode="lin" valueType="num">
                                      <p:cBhvr>
                                        <p:cTn id="16" dur="500" fill="hold"/>
                                        <p:tgtEl>
                                          <p:spTgt spid="338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33824"/>
                                        </p:tgtEl>
                                        <p:attrNameLst>
                                          <p:attrName>style.visibility</p:attrName>
                                        </p:attrNameLst>
                                      </p:cBhvr>
                                      <p:to>
                                        <p:strVal val="visible"/>
                                      </p:to>
                                    </p:set>
                                    <p:anim calcmode="lin" valueType="num">
                                      <p:cBhvr>
                                        <p:cTn id="19" dur="500" fill="hold"/>
                                        <p:tgtEl>
                                          <p:spTgt spid="33824"/>
                                        </p:tgtEl>
                                        <p:attrNameLst>
                                          <p:attrName>ppt_x</p:attrName>
                                        </p:attrNameLst>
                                      </p:cBhvr>
                                      <p:tavLst>
                                        <p:tav tm="0">
                                          <p:val>
                                            <p:strVal val="0-#ppt_w/2"/>
                                          </p:val>
                                        </p:tav>
                                        <p:tav tm="100000">
                                          <p:val>
                                            <p:strVal val="#ppt_x"/>
                                          </p:val>
                                        </p:tav>
                                      </p:tavLst>
                                    </p:anim>
                                    <p:anim calcmode="lin" valueType="num">
                                      <p:cBhvr>
                                        <p:cTn id="20" dur="500" fill="hold"/>
                                        <p:tgtEl>
                                          <p:spTgt spid="3382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400"/>
                                  </p:stCondLst>
                                  <p:childTnLst>
                                    <p:set>
                                      <p:cBhvr>
                                        <p:cTn id="22" dur="1" fill="hold">
                                          <p:stCondLst>
                                            <p:cond delay="0"/>
                                          </p:stCondLst>
                                        </p:cTn>
                                        <p:tgtEl>
                                          <p:spTgt spid="33820"/>
                                        </p:tgtEl>
                                        <p:attrNameLst>
                                          <p:attrName>style.visibility</p:attrName>
                                        </p:attrNameLst>
                                      </p:cBhvr>
                                      <p:to>
                                        <p:strVal val="visible"/>
                                      </p:to>
                                    </p:set>
                                    <p:anim calcmode="lin" valueType="num">
                                      <p:cBhvr>
                                        <p:cTn id="23" dur="500" fill="hold"/>
                                        <p:tgtEl>
                                          <p:spTgt spid="33820"/>
                                        </p:tgtEl>
                                        <p:attrNameLst>
                                          <p:attrName>ppt_x</p:attrName>
                                        </p:attrNameLst>
                                      </p:cBhvr>
                                      <p:tavLst>
                                        <p:tav tm="0">
                                          <p:val>
                                            <p:strVal val="0-#ppt_w/2"/>
                                          </p:val>
                                        </p:tav>
                                        <p:tav tm="100000">
                                          <p:val>
                                            <p:strVal val="#ppt_x"/>
                                          </p:val>
                                        </p:tav>
                                      </p:tavLst>
                                    </p:anim>
                                    <p:anim calcmode="lin" valueType="num">
                                      <p:cBhvr>
                                        <p:cTn id="24" dur="500" fill="hold"/>
                                        <p:tgtEl>
                                          <p:spTgt spid="33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0"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1"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4822"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4823"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4"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5"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6"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4827"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8"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4829"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48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、企业文化的认识误区</a:t>
            </a:r>
            <a:endParaRPr lang="zh-CN" altLang="en-US"/>
          </a:p>
        </p:txBody>
      </p:sp>
      <p:grpSp>
        <p:nvGrpSpPr>
          <p:cNvPr id="34832" name="Group 16"/>
          <p:cNvGrpSpPr/>
          <p:nvPr/>
        </p:nvGrpSpPr>
        <p:grpSpPr bwMode="auto">
          <a:xfrm>
            <a:off x="6529388" y="2555875"/>
            <a:ext cx="4897437" cy="431800"/>
            <a:chOff x="0" y="0"/>
            <a:chExt cx="4896544" cy="432048"/>
          </a:xfrm>
        </p:grpSpPr>
        <p:sp>
          <p:nvSpPr>
            <p:cNvPr id="34833" name="矩形 19"/>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834"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1</a:t>
              </a:r>
              <a:endParaRPr lang="zh-CN" altLang="en-US"/>
            </a:p>
          </p:txBody>
        </p:sp>
        <p:sp>
          <p:nvSpPr>
            <p:cNvPr id="34835" name="TextBox 21"/>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认为企业文化就是思想政治工作</a:t>
              </a:r>
              <a:endParaRPr lang="zh-CN" altLang="en-US"/>
            </a:p>
          </p:txBody>
        </p:sp>
      </p:grpSp>
      <p:sp>
        <p:nvSpPr>
          <p:cNvPr id="34836" name="Text Box 44"/>
          <p:cNvSpPr>
            <a:spLocks noChangeArrowheads="1"/>
          </p:cNvSpPr>
          <p:nvPr/>
        </p:nvSpPr>
        <p:spPr bwMode="auto">
          <a:xfrm>
            <a:off x="6529388" y="3346450"/>
            <a:ext cx="504031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思想政治工作的主要功能是“政治导向”，而企业文化偏重于体现企业的风貌，是一种高层次的管理艺术，其</a:t>
            </a:r>
            <a:r>
              <a:rPr lang="zh-CN" altLang="en-US" b="1">
                <a:solidFill>
                  <a:srgbClr val="0070C0"/>
                </a:solidFill>
                <a:latin typeface="Calibri" panose="020F0502020204030204" pitchFamily="34" charset="0"/>
                <a:sym typeface="宋体" panose="02010600030101010101" pitchFamily="2" charset="-122"/>
              </a:rPr>
              <a:t>目的在于引导企业员工形成一种共同价值取向</a:t>
            </a:r>
            <a:r>
              <a:rPr lang="zh-CN" altLang="en-US">
                <a:solidFill>
                  <a:srgbClr val="000000"/>
                </a:solidFill>
                <a:latin typeface="Calibri" panose="020F0502020204030204" pitchFamily="34" charset="0"/>
                <a:sym typeface="宋体" panose="02010600030101010101" pitchFamily="2" charset="-122"/>
              </a:rPr>
              <a:t>，以提高企业的经济效益，满足员工的精神需求。</a:t>
            </a:r>
            <a:endParaRPr lang="en-US" altLang="zh-CN"/>
          </a:p>
        </p:txBody>
      </p:sp>
      <p:sp>
        <p:nvSpPr>
          <p:cNvPr id="34837" name="Text Box 44"/>
          <p:cNvSpPr>
            <a:spLocks noChangeArrowheads="1"/>
          </p:cNvSpPr>
          <p:nvPr/>
        </p:nvSpPr>
        <p:spPr bwMode="auto">
          <a:xfrm>
            <a:off x="6529388" y="4932363"/>
            <a:ext cx="50403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因此，我们的一些企业光靠请一两个党支部书记、指导员，成立党支部、团支部，这并不是企业文化的全部。</a:t>
            </a:r>
            <a:endParaRPr lang="zh-CN" altLang="en-US"/>
          </a:p>
        </p:txBody>
      </p:sp>
      <p:pic>
        <p:nvPicPr>
          <p:cNvPr id="348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457325"/>
            <a:ext cx="3509962" cy="4851400"/>
          </a:xfrm>
          <a:prstGeom prst="rect">
            <a:avLst/>
          </a:prstGeom>
          <a:noFill/>
          <a:ln w="19050" cmpd="sng">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32"/>
                                        </p:tgtEl>
                                        <p:attrNameLst>
                                          <p:attrName>style.visibility</p:attrName>
                                        </p:attrNameLst>
                                      </p:cBhvr>
                                      <p:to>
                                        <p:strVal val="visible"/>
                                      </p:to>
                                    </p:set>
                                    <p:animEffect>
                                      <p:cBhvr>
                                        <p:cTn id="7" dur="500"/>
                                        <p:tgtEl>
                                          <p:spTgt spid="34832"/>
                                        </p:tgtEl>
                                      </p:cBhvr>
                                    </p:animEffect>
                                  </p:childTnLst>
                                </p:cTn>
                              </p:par>
                              <p:par>
                                <p:cTn id="8" presetID="63" presetClass="path" presetSubtype="0" accel="50000" fill="hold" nodeType="withEffect">
                                  <p:stCondLst>
                                    <p:cond delay="0"/>
                                  </p:stCondLst>
                                  <p:childTnLst>
                                    <p:animMotion origin="layout" path="M -0.87926 -3.44126E-6 L -4.00989E-6 -3.44126E-6 " pathEditMode="relative" rAng="0" ptsTypes="AA">
                                      <p:cBhvr>
                                        <p:cTn id="9" dur="500" fill="hold"/>
                                        <p:tgtEl>
                                          <p:spTgt spid="34832"/>
                                        </p:tgtEl>
                                        <p:attrNameLst>
                                          <p:attrName>ppt_x</p:attrName>
                                          <p:attrName>ppt_y</p:attrName>
                                        </p:attrNameLst>
                                      </p:cBhvr>
                                      <p:rCtr x="439630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4836"/>
                                        </p:tgtEl>
                                        <p:attrNameLst>
                                          <p:attrName>style.visibility</p:attrName>
                                        </p:attrNameLst>
                                      </p:cBhvr>
                                      <p:to>
                                        <p:strVal val="visible"/>
                                      </p:to>
                                    </p:set>
                                    <p:animScale>
                                      <p:cBhvr>
                                        <p:cTn id="13" dur="1000" decel="50000" fill="hold">
                                          <p:stCondLst>
                                            <p:cond delay="0"/>
                                          </p:stCondLst>
                                        </p:cTn>
                                        <p:tgtEl>
                                          <p:spTgt spid="348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34836"/>
                                        </p:tgtEl>
                                        <p:attrNameLst>
                                          <p:attrName>ppt_x</p:attrName>
                                          <p:attrName>ppt_y</p:attrName>
                                        </p:attrNameLst>
                                      </p:cBhvr>
                                      <p:rCtr x="0" y="0"/>
                                    </p:animMotion>
                                    <p:animEffect>
                                      <p:cBhvr>
                                        <p:cTn id="15" dur="1000"/>
                                        <p:tgtEl>
                                          <p:spTgt spid="34836"/>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34837"/>
                                        </p:tgtEl>
                                        <p:attrNameLst>
                                          <p:attrName>style.visibility</p:attrName>
                                        </p:attrNameLst>
                                      </p:cBhvr>
                                      <p:to>
                                        <p:strVal val="visible"/>
                                      </p:to>
                                    </p:set>
                                    <p:animScale>
                                      <p:cBhvr>
                                        <p:cTn id="18" dur="1000" decel="50000" fill="hold">
                                          <p:stCondLst>
                                            <p:cond delay="0"/>
                                          </p:stCondLst>
                                        </p:cTn>
                                        <p:tgtEl>
                                          <p:spTgt spid="348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34837"/>
                                        </p:tgtEl>
                                        <p:attrNameLst>
                                          <p:attrName>ppt_x</p:attrName>
                                          <p:attrName>ppt_y</p:attrName>
                                        </p:attrNameLst>
                                      </p:cBhvr>
                                      <p:rCtr x="0" y="0"/>
                                    </p:animMotion>
                                    <p:animEffect>
                                      <p:cBhvr>
                                        <p:cTn id="20" dur="1000"/>
                                        <p:tgtEl>
                                          <p:spTgt spid="3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bldLvl="0" autoUpdateAnimBg="0"/>
      <p:bldP spid="34837"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44"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45"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5846"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5847"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48"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49"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50"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5851"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52"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5853"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58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、企业文化的认识误区</a:t>
            </a:r>
            <a:endParaRPr lang="zh-CN" altLang="en-US"/>
          </a:p>
        </p:txBody>
      </p:sp>
      <p:grpSp>
        <p:nvGrpSpPr>
          <p:cNvPr id="35856" name="Group 16"/>
          <p:cNvGrpSpPr/>
          <p:nvPr/>
        </p:nvGrpSpPr>
        <p:grpSpPr bwMode="auto">
          <a:xfrm>
            <a:off x="6529388" y="2555875"/>
            <a:ext cx="4897437" cy="431800"/>
            <a:chOff x="0" y="0"/>
            <a:chExt cx="4896544" cy="432048"/>
          </a:xfrm>
        </p:grpSpPr>
        <p:sp>
          <p:nvSpPr>
            <p:cNvPr id="35857" name="矩形 19"/>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5858"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2</a:t>
              </a:r>
              <a:endParaRPr lang="zh-CN" altLang="en-US"/>
            </a:p>
          </p:txBody>
        </p:sp>
        <p:sp>
          <p:nvSpPr>
            <p:cNvPr id="35859" name="TextBox 21"/>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认为企业文化就是文娱体育活动</a:t>
              </a:r>
              <a:endParaRPr lang="zh-CN" altLang="en-US"/>
            </a:p>
          </p:txBody>
        </p:sp>
      </p:grpSp>
      <p:sp>
        <p:nvSpPr>
          <p:cNvPr id="35860" name="Text Box 44"/>
          <p:cNvSpPr>
            <a:spLocks noChangeArrowheads="1"/>
          </p:cNvSpPr>
          <p:nvPr/>
        </p:nvSpPr>
        <p:spPr bwMode="auto">
          <a:xfrm>
            <a:off x="6529388" y="3346450"/>
            <a:ext cx="50403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此观点具有相当的普遍性，其根源在于许多企业管理者在他们的讲话中或经验介绍材料里谈到加强企业文化建设时就列举一系列文体活动的内容。</a:t>
            </a:r>
            <a:endParaRPr lang="en-US" altLang="zh-CN"/>
          </a:p>
        </p:txBody>
      </p:sp>
      <p:sp>
        <p:nvSpPr>
          <p:cNvPr id="35861" name="Text Box 44"/>
          <p:cNvSpPr>
            <a:spLocks noChangeArrowheads="1"/>
          </p:cNvSpPr>
          <p:nvPr/>
        </p:nvSpPr>
        <p:spPr bwMode="auto">
          <a:xfrm>
            <a:off x="6529388" y="4705350"/>
            <a:ext cx="50403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而在实际工作中又把举办几场球类比赛或放几场电影、搞几次文艺演出，组织什么运动队、宣传队等一律称为企业文化建设，于是，</a:t>
            </a:r>
            <a:r>
              <a:rPr lang="zh-CN" altLang="en-US" b="1">
                <a:solidFill>
                  <a:srgbClr val="FF0000"/>
                </a:solidFill>
                <a:latin typeface="Calibri" panose="020F0502020204030204" pitchFamily="34" charset="0"/>
                <a:sym typeface="宋体" panose="02010600030101010101" pitchFamily="2" charset="-122"/>
              </a:rPr>
              <a:t>上行下效，以讹传讹，导致许多员工说起企业文化就是文体活动。</a:t>
            </a:r>
            <a:endParaRPr lang="zh-CN" altLang="en-US"/>
          </a:p>
        </p:txBody>
      </p:sp>
      <p:pic>
        <p:nvPicPr>
          <p:cNvPr id="358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2555875"/>
            <a:ext cx="5749925" cy="3571875"/>
          </a:xfrm>
          <a:prstGeom prst="rect">
            <a:avLst/>
          </a:prstGeom>
          <a:noFill/>
          <a:ln w="19050" cmpd="sng">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56"/>
                                        </p:tgtEl>
                                        <p:attrNameLst>
                                          <p:attrName>style.visibility</p:attrName>
                                        </p:attrNameLst>
                                      </p:cBhvr>
                                      <p:to>
                                        <p:strVal val="visible"/>
                                      </p:to>
                                    </p:set>
                                    <p:animEffect>
                                      <p:cBhvr>
                                        <p:cTn id="7" dur="500"/>
                                        <p:tgtEl>
                                          <p:spTgt spid="35856"/>
                                        </p:tgtEl>
                                      </p:cBhvr>
                                    </p:animEffect>
                                  </p:childTnLst>
                                </p:cTn>
                              </p:par>
                              <p:par>
                                <p:cTn id="8" presetID="63" presetClass="path" presetSubtype="0" accel="50000" fill="hold" nodeType="withEffect">
                                  <p:stCondLst>
                                    <p:cond delay="0"/>
                                  </p:stCondLst>
                                  <p:childTnLst>
                                    <p:animMotion origin="layout" path="M -0.87926 -3.44126E-6 L -4.00989E-6 -3.44126E-6 " pathEditMode="relative" rAng="0" ptsTypes="AA">
                                      <p:cBhvr>
                                        <p:cTn id="9" dur="500" fill="hold"/>
                                        <p:tgtEl>
                                          <p:spTgt spid="35856"/>
                                        </p:tgtEl>
                                        <p:attrNameLst>
                                          <p:attrName>ppt_x</p:attrName>
                                          <p:attrName>ppt_y</p:attrName>
                                        </p:attrNameLst>
                                      </p:cBhvr>
                                      <p:rCtr x="439630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5860"/>
                                        </p:tgtEl>
                                        <p:attrNameLst>
                                          <p:attrName>style.visibility</p:attrName>
                                        </p:attrNameLst>
                                      </p:cBhvr>
                                      <p:to>
                                        <p:strVal val="visible"/>
                                      </p:to>
                                    </p:set>
                                    <p:animScale>
                                      <p:cBhvr>
                                        <p:cTn id="13" dur="1000" decel="50000" fill="hold">
                                          <p:stCondLst>
                                            <p:cond delay="0"/>
                                          </p:stCondLst>
                                        </p:cTn>
                                        <p:tgtEl>
                                          <p:spTgt spid="358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35860"/>
                                        </p:tgtEl>
                                        <p:attrNameLst>
                                          <p:attrName>ppt_x</p:attrName>
                                          <p:attrName>ppt_y</p:attrName>
                                        </p:attrNameLst>
                                      </p:cBhvr>
                                      <p:rCtr x="0" y="0"/>
                                    </p:animMotion>
                                    <p:animEffect>
                                      <p:cBhvr>
                                        <p:cTn id="15" dur="1000"/>
                                        <p:tgtEl>
                                          <p:spTgt spid="35860"/>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35861"/>
                                        </p:tgtEl>
                                        <p:attrNameLst>
                                          <p:attrName>style.visibility</p:attrName>
                                        </p:attrNameLst>
                                      </p:cBhvr>
                                      <p:to>
                                        <p:strVal val="visible"/>
                                      </p:to>
                                    </p:set>
                                    <p:animScale>
                                      <p:cBhvr>
                                        <p:cTn id="18" dur="1000" decel="50000" fill="hold">
                                          <p:stCondLst>
                                            <p:cond delay="0"/>
                                          </p:stCondLst>
                                        </p:cTn>
                                        <p:tgtEl>
                                          <p:spTgt spid="358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35861"/>
                                        </p:tgtEl>
                                        <p:attrNameLst>
                                          <p:attrName>ppt_x</p:attrName>
                                          <p:attrName>ppt_y</p:attrName>
                                        </p:attrNameLst>
                                      </p:cBhvr>
                                      <p:rCtr x="0" y="0"/>
                                    </p:animMotion>
                                    <p:animEffect>
                                      <p:cBhvr>
                                        <p:cTn id="20" dur="1000"/>
                                        <p:tgtEl>
                                          <p:spTgt spid="35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0" grpId="0" bldLvl="0" autoUpdateAnimBg="0"/>
      <p:bldP spid="35861"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68"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69"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6870"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6871"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2"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3"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4"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6875"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6"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6877"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68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、企业文化的认识误区</a:t>
            </a:r>
            <a:endParaRPr lang="zh-CN" altLang="en-US"/>
          </a:p>
        </p:txBody>
      </p:sp>
      <p:grpSp>
        <p:nvGrpSpPr>
          <p:cNvPr id="36880" name="Group 16"/>
          <p:cNvGrpSpPr/>
          <p:nvPr/>
        </p:nvGrpSpPr>
        <p:grpSpPr bwMode="auto">
          <a:xfrm>
            <a:off x="6529388" y="1917700"/>
            <a:ext cx="4897437" cy="431800"/>
            <a:chOff x="0" y="0"/>
            <a:chExt cx="4896544" cy="432048"/>
          </a:xfrm>
        </p:grpSpPr>
        <p:sp>
          <p:nvSpPr>
            <p:cNvPr id="36881" name="矩形 19"/>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6882"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3</a:t>
              </a:r>
              <a:endParaRPr lang="zh-CN" altLang="en-US"/>
            </a:p>
          </p:txBody>
        </p:sp>
        <p:sp>
          <p:nvSpPr>
            <p:cNvPr id="36883" name="TextBox 21"/>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认为企业文化就是墙贴标语口号</a:t>
              </a:r>
              <a:endParaRPr lang="zh-CN" altLang="en-US"/>
            </a:p>
          </p:txBody>
        </p:sp>
      </p:grpSp>
      <p:sp>
        <p:nvSpPr>
          <p:cNvPr id="36884" name="Text Box 44"/>
          <p:cNvSpPr>
            <a:spLocks noChangeArrowheads="1"/>
          </p:cNvSpPr>
          <p:nvPr/>
        </p:nvSpPr>
        <p:spPr bwMode="auto">
          <a:xfrm>
            <a:off x="6529388" y="2565400"/>
            <a:ext cx="5040312"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许多企业到处都悬挂或张贴诸如“团结”、“拼搏”、“进取”、“奉献”、“效率就是生命，顾客就是上帝！”之类的标语口号，这些口号看起来颜色鲜艳、赏心悦目，念起来朗朗上口、铿锵有力，因而大家都认为，这就是企业文化。</a:t>
            </a:r>
            <a:endParaRPr lang="en-US" altLang="zh-CN"/>
          </a:p>
        </p:txBody>
      </p:sp>
      <p:sp>
        <p:nvSpPr>
          <p:cNvPr id="36885" name="Text Box 44"/>
          <p:cNvSpPr>
            <a:spLocks noChangeArrowheads="1"/>
          </p:cNvSpPr>
          <p:nvPr/>
        </p:nvSpPr>
        <p:spPr bwMode="auto">
          <a:xfrm>
            <a:off x="6529388" y="4437063"/>
            <a:ext cx="50403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而许多企业的实践证明，形成真正的企业文化远非提出几个口号那样简单和容易。企业文化的形成是一个渐进的过程，是企业文化从</a:t>
            </a:r>
            <a:r>
              <a:rPr lang="zh-CN" altLang="en-US" b="1">
                <a:solidFill>
                  <a:srgbClr val="0070C0"/>
                </a:solidFill>
                <a:latin typeface="Calibri" panose="020F0502020204030204" pitchFamily="34" charset="0"/>
                <a:sym typeface="宋体" panose="02010600030101010101" pitchFamily="2" charset="-122"/>
              </a:rPr>
              <a:t>被员工认可、接受到真心实意自觉实行的过程</a:t>
            </a:r>
            <a:r>
              <a:rPr lang="zh-CN" altLang="en-US">
                <a:solidFill>
                  <a:srgbClr val="000000"/>
                </a:solidFill>
                <a:latin typeface="Calibri" panose="020F0502020204030204" pitchFamily="34" charset="0"/>
                <a:sym typeface="宋体" panose="02010600030101010101" pitchFamily="2" charset="-122"/>
              </a:rPr>
              <a:t>，是从实践到理论、再从理论到实践的认识深化过程。</a:t>
            </a:r>
            <a:endParaRPr lang="zh-CN" altLang="en-US"/>
          </a:p>
        </p:txBody>
      </p:sp>
      <p:pic>
        <p:nvPicPr>
          <p:cNvPr id="368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917700"/>
            <a:ext cx="5715000" cy="4076700"/>
          </a:xfrm>
          <a:prstGeom prst="rect">
            <a:avLst/>
          </a:prstGeom>
          <a:noFill/>
          <a:ln w="19050" cmpd="sng">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80"/>
                                        </p:tgtEl>
                                        <p:attrNameLst>
                                          <p:attrName>style.visibility</p:attrName>
                                        </p:attrNameLst>
                                      </p:cBhvr>
                                      <p:to>
                                        <p:strVal val="visible"/>
                                      </p:to>
                                    </p:set>
                                    <p:animEffect>
                                      <p:cBhvr>
                                        <p:cTn id="7" dur="500"/>
                                        <p:tgtEl>
                                          <p:spTgt spid="36880"/>
                                        </p:tgtEl>
                                      </p:cBhvr>
                                    </p:animEffect>
                                  </p:childTnLst>
                                </p:cTn>
                              </p:par>
                              <p:par>
                                <p:cTn id="8" presetID="63" presetClass="path" presetSubtype="0" accel="50000" fill="hold" nodeType="withEffect">
                                  <p:stCondLst>
                                    <p:cond delay="0"/>
                                  </p:stCondLst>
                                  <p:childTnLst>
                                    <p:animMotion origin="layout" path="M -0.87926 -3.44126E-6 L -4.00989E-6 -3.44126E-6 " pathEditMode="relative" rAng="0" ptsTypes="AA">
                                      <p:cBhvr>
                                        <p:cTn id="9" dur="500" fill="hold"/>
                                        <p:tgtEl>
                                          <p:spTgt spid="36880"/>
                                        </p:tgtEl>
                                        <p:attrNameLst>
                                          <p:attrName>ppt_x</p:attrName>
                                          <p:attrName>ppt_y</p:attrName>
                                        </p:attrNameLst>
                                      </p:cBhvr>
                                      <p:rCtr x="439630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6884"/>
                                        </p:tgtEl>
                                        <p:attrNameLst>
                                          <p:attrName>style.visibility</p:attrName>
                                        </p:attrNameLst>
                                      </p:cBhvr>
                                      <p:to>
                                        <p:strVal val="visible"/>
                                      </p:to>
                                    </p:set>
                                    <p:animScale>
                                      <p:cBhvr>
                                        <p:cTn id="13" dur="1000" decel="50000" fill="hold">
                                          <p:stCondLst>
                                            <p:cond delay="0"/>
                                          </p:stCondLst>
                                        </p:cTn>
                                        <p:tgtEl>
                                          <p:spTgt spid="368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36884"/>
                                        </p:tgtEl>
                                        <p:attrNameLst>
                                          <p:attrName>ppt_x</p:attrName>
                                          <p:attrName>ppt_y</p:attrName>
                                        </p:attrNameLst>
                                      </p:cBhvr>
                                      <p:rCtr x="0" y="0"/>
                                    </p:animMotion>
                                    <p:animEffect>
                                      <p:cBhvr>
                                        <p:cTn id="15" dur="1000"/>
                                        <p:tgtEl>
                                          <p:spTgt spid="36884"/>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36885"/>
                                        </p:tgtEl>
                                        <p:attrNameLst>
                                          <p:attrName>style.visibility</p:attrName>
                                        </p:attrNameLst>
                                      </p:cBhvr>
                                      <p:to>
                                        <p:strVal val="visible"/>
                                      </p:to>
                                    </p:set>
                                    <p:animScale>
                                      <p:cBhvr>
                                        <p:cTn id="18" dur="1000" decel="50000" fill="hold">
                                          <p:stCondLst>
                                            <p:cond delay="0"/>
                                          </p:stCondLst>
                                        </p:cTn>
                                        <p:tgtEl>
                                          <p:spTgt spid="368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36885"/>
                                        </p:tgtEl>
                                        <p:attrNameLst>
                                          <p:attrName>ppt_x</p:attrName>
                                          <p:attrName>ppt_y</p:attrName>
                                        </p:attrNameLst>
                                      </p:cBhvr>
                                      <p:rCtr x="0" y="0"/>
                                    </p:animMotion>
                                    <p:animEffect>
                                      <p:cBhvr>
                                        <p:cTn id="20" dur="10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4" grpId="0" bldLvl="0" autoUpdateAnimBg="0"/>
      <p:bldP spid="36885"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2"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3"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7894"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7895"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6"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7"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8"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7899"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900"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7901"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79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、企业文化的认识误区</a:t>
            </a:r>
            <a:endParaRPr lang="zh-CN" altLang="en-US"/>
          </a:p>
        </p:txBody>
      </p:sp>
      <p:grpSp>
        <p:nvGrpSpPr>
          <p:cNvPr id="37904" name="Group 16"/>
          <p:cNvGrpSpPr/>
          <p:nvPr/>
        </p:nvGrpSpPr>
        <p:grpSpPr bwMode="auto">
          <a:xfrm>
            <a:off x="6529388" y="2112963"/>
            <a:ext cx="4897437" cy="431800"/>
            <a:chOff x="0" y="0"/>
            <a:chExt cx="4896544" cy="432048"/>
          </a:xfrm>
        </p:grpSpPr>
        <p:sp>
          <p:nvSpPr>
            <p:cNvPr id="37905" name="矩形 19"/>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906"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4</a:t>
              </a:r>
              <a:endParaRPr lang="zh-CN" altLang="en-US"/>
            </a:p>
          </p:txBody>
        </p:sp>
        <p:sp>
          <p:nvSpPr>
            <p:cNvPr id="37907" name="TextBox 21"/>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认为企业文化就是企业标志</a:t>
              </a:r>
              <a:endParaRPr lang="zh-CN" altLang="en-US"/>
            </a:p>
          </p:txBody>
        </p:sp>
      </p:grpSp>
      <p:sp>
        <p:nvSpPr>
          <p:cNvPr id="37908" name="Text Box 44"/>
          <p:cNvSpPr>
            <a:spLocks noChangeArrowheads="1"/>
          </p:cNvSpPr>
          <p:nvPr/>
        </p:nvSpPr>
        <p:spPr bwMode="auto">
          <a:xfrm>
            <a:off x="6529388" y="2762250"/>
            <a:ext cx="5040312"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把企业文化等同于</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CIS</a:t>
            </a:r>
            <a:r>
              <a:rPr lang="zh-CN" altLang="en-US">
                <a:solidFill>
                  <a:srgbClr val="000000"/>
                </a:solidFill>
                <a:latin typeface="Calibri" panose="020F0502020204030204" pitchFamily="34" charset="0"/>
                <a:sym typeface="宋体" panose="02010600030101010101" pitchFamily="2" charset="-122"/>
              </a:rPr>
              <a:t>设计。</a:t>
            </a:r>
            <a:r>
              <a:rPr lang="en-US" altLang="zh-CN" b="1">
                <a:solidFill>
                  <a:srgbClr val="FF0000"/>
                </a:solidFill>
                <a:latin typeface="Calibri" panose="020F0502020204030204" pitchFamily="34" charset="0"/>
                <a:cs typeface="Calibri" panose="020F0502020204030204" pitchFamily="34" charset="0"/>
                <a:sym typeface="Calibri" panose="020F0502020204030204" pitchFamily="34" charset="0"/>
              </a:rPr>
              <a:t>CIS</a:t>
            </a:r>
            <a:r>
              <a:rPr lang="zh-CN" altLang="en-US" b="1">
                <a:solidFill>
                  <a:srgbClr val="FF0000"/>
                </a:solidFill>
                <a:latin typeface="Calibri" panose="020F0502020204030204" pitchFamily="34" charset="0"/>
                <a:sym typeface="宋体" panose="02010600030101010101" pitchFamily="2" charset="-122"/>
              </a:rPr>
              <a:t>仅是企业文化的外显部分。</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CIS</a:t>
            </a:r>
            <a:r>
              <a:rPr lang="zh-CN" altLang="en-US">
                <a:solidFill>
                  <a:srgbClr val="000000"/>
                </a:solidFill>
                <a:latin typeface="Calibri" panose="020F0502020204030204" pitchFamily="34" charset="0"/>
                <a:sym typeface="宋体" panose="02010600030101010101" pitchFamily="2" charset="-122"/>
              </a:rPr>
              <a:t>的作用在于，让公众通过该系统辨别企业身份，使之脱颖而出。它所侧重的是企业信息的传播与企业形象的塑造，并不是企业文化的全部。</a:t>
            </a:r>
            <a:endParaRPr lang="en-US" altLang="zh-CN"/>
          </a:p>
        </p:txBody>
      </p:sp>
      <p:sp>
        <p:nvSpPr>
          <p:cNvPr id="37909" name="Text Box 44"/>
          <p:cNvSpPr>
            <a:spLocks noChangeArrowheads="1"/>
          </p:cNvSpPr>
          <p:nvPr/>
        </p:nvSpPr>
        <p:spPr bwMode="auto">
          <a:xfrm>
            <a:off x="6529388" y="4338638"/>
            <a:ext cx="50403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70C0"/>
                </a:solidFill>
                <a:latin typeface="Calibri" panose="020F0502020204030204" pitchFamily="34" charset="0"/>
                <a:sym typeface="宋体" panose="02010600030101010101" pitchFamily="2" charset="-122"/>
              </a:rPr>
              <a:t>企业文化建设更重要的是核心理念层的建设，它引导着员工的行为和规范，这是企业文化建设的根本。</a:t>
            </a:r>
            <a:r>
              <a:rPr lang="zh-CN" altLang="en-US">
                <a:solidFill>
                  <a:srgbClr val="000000"/>
                </a:solidFill>
                <a:latin typeface="Calibri" panose="020F0502020204030204" pitchFamily="34" charset="0"/>
                <a:sym typeface="宋体" panose="02010600030101010101" pitchFamily="2" charset="-122"/>
              </a:rPr>
              <a:t>所以，我们一些企业在重金聘请专家进行包装的同时，还不能忘了包装的东西如何融入自身企业，让全体职工自觉接受并付之行动。</a:t>
            </a:r>
            <a:endParaRPr lang="zh-CN" altLang="en-US"/>
          </a:p>
        </p:txBody>
      </p:sp>
      <p:pic>
        <p:nvPicPr>
          <p:cNvPr id="379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2112963"/>
            <a:ext cx="5973763" cy="3979862"/>
          </a:xfrm>
          <a:prstGeom prst="rect">
            <a:avLst/>
          </a:prstGeom>
          <a:noFill/>
          <a:ln w="19050" cmpd="sng">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904"/>
                                        </p:tgtEl>
                                        <p:attrNameLst>
                                          <p:attrName>style.visibility</p:attrName>
                                        </p:attrNameLst>
                                      </p:cBhvr>
                                      <p:to>
                                        <p:strVal val="visible"/>
                                      </p:to>
                                    </p:set>
                                    <p:animEffect>
                                      <p:cBhvr>
                                        <p:cTn id="7" dur="500"/>
                                        <p:tgtEl>
                                          <p:spTgt spid="37904"/>
                                        </p:tgtEl>
                                      </p:cBhvr>
                                    </p:animEffect>
                                  </p:childTnLst>
                                </p:cTn>
                              </p:par>
                              <p:par>
                                <p:cTn id="8" presetID="63" presetClass="path" presetSubtype="0" accel="50000" fill="hold" nodeType="withEffect">
                                  <p:stCondLst>
                                    <p:cond delay="0"/>
                                  </p:stCondLst>
                                  <p:childTnLst>
                                    <p:animMotion origin="layout" path="M -0.87926 -3.44126E-6 L -4.00989E-6 -3.44126E-6 " pathEditMode="relative" rAng="0" ptsTypes="AA">
                                      <p:cBhvr>
                                        <p:cTn id="9" dur="500" fill="hold"/>
                                        <p:tgtEl>
                                          <p:spTgt spid="37904"/>
                                        </p:tgtEl>
                                        <p:attrNameLst>
                                          <p:attrName>ppt_x</p:attrName>
                                          <p:attrName>ppt_y</p:attrName>
                                        </p:attrNameLst>
                                      </p:cBhvr>
                                      <p:rCtr x="439630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7908"/>
                                        </p:tgtEl>
                                        <p:attrNameLst>
                                          <p:attrName>style.visibility</p:attrName>
                                        </p:attrNameLst>
                                      </p:cBhvr>
                                      <p:to>
                                        <p:strVal val="visible"/>
                                      </p:to>
                                    </p:set>
                                    <p:animScale>
                                      <p:cBhvr>
                                        <p:cTn id="13" dur="1000" decel="50000" fill="hold">
                                          <p:stCondLst>
                                            <p:cond delay="0"/>
                                          </p:stCondLst>
                                        </p:cTn>
                                        <p:tgtEl>
                                          <p:spTgt spid="379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37908"/>
                                        </p:tgtEl>
                                        <p:attrNameLst>
                                          <p:attrName>ppt_x</p:attrName>
                                          <p:attrName>ppt_y</p:attrName>
                                        </p:attrNameLst>
                                      </p:cBhvr>
                                      <p:rCtr x="0" y="0"/>
                                    </p:animMotion>
                                    <p:animEffect>
                                      <p:cBhvr>
                                        <p:cTn id="15" dur="1000"/>
                                        <p:tgtEl>
                                          <p:spTgt spid="37908"/>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37909"/>
                                        </p:tgtEl>
                                        <p:attrNameLst>
                                          <p:attrName>style.visibility</p:attrName>
                                        </p:attrNameLst>
                                      </p:cBhvr>
                                      <p:to>
                                        <p:strVal val="visible"/>
                                      </p:to>
                                    </p:set>
                                    <p:animScale>
                                      <p:cBhvr>
                                        <p:cTn id="18" dur="1000" decel="50000" fill="hold">
                                          <p:stCondLst>
                                            <p:cond delay="0"/>
                                          </p:stCondLst>
                                        </p:cTn>
                                        <p:tgtEl>
                                          <p:spTgt spid="379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37909"/>
                                        </p:tgtEl>
                                        <p:attrNameLst>
                                          <p:attrName>ppt_x</p:attrName>
                                          <p:attrName>ppt_y</p:attrName>
                                        </p:attrNameLst>
                                      </p:cBhvr>
                                      <p:rCtr x="0" y="0"/>
                                    </p:animMotion>
                                    <p:animEffect>
                                      <p:cBhvr>
                                        <p:cTn id="20" dur="1000"/>
                                        <p:tgtEl>
                                          <p:spTgt spid="37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8" grpId="0" bldLvl="0" autoUpdateAnimBg="0"/>
      <p:bldP spid="37909"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16"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17" name="TextBox 5"/>
          <p:cNvSpPr>
            <a:spLocks noChangeArrowheads="1"/>
          </p:cNvSpPr>
          <p:nvPr/>
        </p:nvSpPr>
        <p:spPr bwMode="auto">
          <a:xfrm>
            <a:off x="38084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38918"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0070C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38919"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20"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21"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22" name="矩形 10"/>
          <p:cNvSpPr>
            <a:spLocks noChangeArrowheads="1"/>
          </p:cNvSpPr>
          <p:nvPr/>
        </p:nvSpPr>
        <p:spPr bwMode="auto">
          <a:xfrm>
            <a:off x="11033125" y="492125"/>
            <a:ext cx="109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38923"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24" name="TextBox 12"/>
          <p:cNvSpPr>
            <a:spLocks noChangeArrowheads="1"/>
          </p:cNvSpPr>
          <p:nvPr/>
        </p:nvSpPr>
        <p:spPr bwMode="auto">
          <a:xfrm>
            <a:off x="6148388" y="446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企业文化概述</a:t>
            </a:r>
            <a:endParaRPr lang="zh-CN" altLang="zh-CN"/>
          </a:p>
        </p:txBody>
      </p:sp>
      <p:sp>
        <p:nvSpPr>
          <p:cNvPr id="38925" name="TextBox 13"/>
          <p:cNvSpPr>
            <a:spLocks noChangeArrowheads="1"/>
          </p:cNvSpPr>
          <p:nvPr/>
        </p:nvSpPr>
        <p:spPr bwMode="auto">
          <a:xfrm>
            <a:off x="8951913" y="492125"/>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389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333375"/>
            <a:ext cx="3146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、企业文化的认识误区</a:t>
            </a:r>
            <a:endParaRPr lang="zh-CN" altLang="en-US"/>
          </a:p>
        </p:txBody>
      </p:sp>
      <p:grpSp>
        <p:nvGrpSpPr>
          <p:cNvPr id="38928" name="Group 16"/>
          <p:cNvGrpSpPr/>
          <p:nvPr/>
        </p:nvGrpSpPr>
        <p:grpSpPr bwMode="auto">
          <a:xfrm>
            <a:off x="6529388" y="1700213"/>
            <a:ext cx="4897437" cy="431800"/>
            <a:chOff x="0" y="0"/>
            <a:chExt cx="4896544" cy="432048"/>
          </a:xfrm>
        </p:grpSpPr>
        <p:sp>
          <p:nvSpPr>
            <p:cNvPr id="38929" name="矩形 19"/>
            <p:cNvSpPr>
              <a:spLocks noChangeArrowheads="1"/>
            </p:cNvSpPr>
            <p:nvPr/>
          </p:nvSpPr>
          <p:spPr bwMode="auto">
            <a:xfrm>
              <a:off x="0" y="0"/>
              <a:ext cx="4896544" cy="432048"/>
            </a:xfrm>
            <a:prstGeom prst="rect">
              <a:avLst/>
            </a:prstGeom>
            <a:noFill/>
            <a:ln w="12700" cap="flat" cmpd="sng">
              <a:solidFill>
                <a:srgbClr val="3782C5"/>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930" name="矩形 20"/>
            <p:cNvSpPr>
              <a:spLocks noChangeArrowheads="1"/>
            </p:cNvSpPr>
            <p:nvPr/>
          </p:nvSpPr>
          <p:spPr bwMode="auto">
            <a:xfrm>
              <a:off x="0" y="0"/>
              <a:ext cx="432048" cy="432048"/>
            </a:xfrm>
            <a:prstGeom prst="rect">
              <a:avLst/>
            </a:prstGeom>
            <a:gradFill rotWithShape="1">
              <a:gsLst>
                <a:gs pos="0">
                  <a:srgbClr val="3782C5"/>
                </a:gs>
                <a:gs pos="100000">
                  <a:srgbClr val="2857A5"/>
                </a:gs>
              </a:gsLst>
              <a:lin ang="5400000" scaled="1"/>
            </a:gradFill>
            <a:ln w="12700" cap="flat" cmpd="sng">
              <a:solidFill>
                <a:srgbClr val="3782C5"/>
              </a:solidFill>
              <a:miter lim="800000"/>
            </a:ln>
          </p:spPr>
          <p:txBody>
            <a:bodyPr anchor="ctr"/>
            <a:lstStyle/>
            <a:p>
              <a:pPr algn="ctr"/>
              <a:r>
                <a:rPr lang="en-US" altLang="zh-CN">
                  <a:solidFill>
                    <a:srgbClr val="FFFFFF"/>
                  </a:solidFill>
                  <a:latin typeface="Calibri" panose="020F0502020204030204" pitchFamily="34" charset="0"/>
                  <a:cs typeface="Calibri" panose="020F0502020204030204" pitchFamily="34" charset="0"/>
                  <a:sym typeface="Calibri" panose="020F0502020204030204" pitchFamily="34" charset="0"/>
                </a:rPr>
                <a:t>5</a:t>
              </a:r>
              <a:endParaRPr lang="zh-CN" altLang="en-US"/>
            </a:p>
          </p:txBody>
        </p:sp>
        <p:sp>
          <p:nvSpPr>
            <p:cNvPr id="38931" name="TextBox 21"/>
            <p:cNvSpPr>
              <a:spLocks noChangeArrowheads="1"/>
            </p:cNvSpPr>
            <p:nvPr/>
          </p:nvSpPr>
          <p:spPr bwMode="auto">
            <a:xfrm>
              <a:off x="602456" y="60395"/>
              <a:ext cx="407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认为老板文化就是企业文化</a:t>
              </a:r>
              <a:endParaRPr lang="zh-CN" altLang="en-US"/>
            </a:p>
          </p:txBody>
        </p:sp>
      </p:grpSp>
      <p:sp>
        <p:nvSpPr>
          <p:cNvPr id="38932" name="Text Box 44"/>
          <p:cNvSpPr>
            <a:spLocks noChangeArrowheads="1"/>
          </p:cNvSpPr>
          <p:nvPr/>
        </p:nvSpPr>
        <p:spPr bwMode="auto">
          <a:xfrm>
            <a:off x="6529388" y="2320925"/>
            <a:ext cx="50403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在许多中小型企业，老板的思想和文化对企业文化有很大的影响，甚至企业文化被老板的文化所代替。可以肯定的是，老板文化不等于企业文化。</a:t>
            </a:r>
            <a:endParaRPr lang="en-US" altLang="zh-CN"/>
          </a:p>
        </p:txBody>
      </p:sp>
      <p:sp>
        <p:nvSpPr>
          <p:cNvPr id="38933" name="Text Box 44"/>
          <p:cNvSpPr>
            <a:spLocks noChangeArrowheads="1"/>
          </p:cNvSpPr>
          <p:nvPr/>
        </p:nvSpPr>
        <p:spPr bwMode="auto">
          <a:xfrm>
            <a:off x="6529388" y="3500438"/>
            <a:ext cx="50403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但老板都想将自己的个人文化转变成企业文化，所以企业文化也必然凝聚了老板的文化精髓。在企业初创时，老板文化在企业文化的形成中起到决定性的作用，</a:t>
            </a:r>
            <a:r>
              <a:rPr lang="zh-CN" altLang="en-US" b="1">
                <a:solidFill>
                  <a:srgbClr val="0070C0"/>
                </a:solidFill>
                <a:latin typeface="Calibri" panose="020F0502020204030204" pitchFamily="34" charset="0"/>
                <a:sym typeface="宋体" panose="02010600030101010101" pitchFamily="2" charset="-122"/>
              </a:rPr>
              <a:t>随着企业的发展，老板文化的作用逐渐减小，并逐步走向民主与开放。</a:t>
            </a:r>
            <a:r>
              <a:rPr lang="zh-CN" altLang="en-US">
                <a:solidFill>
                  <a:srgbClr val="000000"/>
                </a:solidFill>
                <a:latin typeface="Calibri" panose="020F0502020204030204" pitchFamily="34" charset="0"/>
                <a:sym typeface="宋体" panose="02010600030101010101" pitchFamily="2" charset="-122"/>
              </a:rPr>
              <a:t>企业所有员工共同参与讨论并提炼企业文化，使得企业员工的价值观趋于一致，所以这时的企业文化更多的融入了集体的智慧。</a:t>
            </a:r>
            <a:endParaRPr lang="zh-CN" altLang="en-US"/>
          </a:p>
        </p:txBody>
      </p:sp>
      <p:pic>
        <p:nvPicPr>
          <p:cNvPr id="389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626427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28"/>
                                        </p:tgtEl>
                                        <p:attrNameLst>
                                          <p:attrName>style.visibility</p:attrName>
                                        </p:attrNameLst>
                                      </p:cBhvr>
                                      <p:to>
                                        <p:strVal val="visible"/>
                                      </p:to>
                                    </p:set>
                                    <p:animEffect>
                                      <p:cBhvr>
                                        <p:cTn id="7" dur="500"/>
                                        <p:tgtEl>
                                          <p:spTgt spid="38928"/>
                                        </p:tgtEl>
                                      </p:cBhvr>
                                    </p:animEffect>
                                  </p:childTnLst>
                                </p:cTn>
                              </p:par>
                              <p:par>
                                <p:cTn id="8" presetID="63" presetClass="path" presetSubtype="0" accel="50000" fill="hold" nodeType="withEffect">
                                  <p:stCondLst>
                                    <p:cond delay="0"/>
                                  </p:stCondLst>
                                  <p:childTnLst>
                                    <p:animMotion origin="layout" path="M -0.87926 -3.44126E-6 L -4.00989E-6 -3.44126E-6 " pathEditMode="relative" rAng="0" ptsTypes="AA">
                                      <p:cBhvr>
                                        <p:cTn id="9" dur="500" fill="hold"/>
                                        <p:tgtEl>
                                          <p:spTgt spid="38928"/>
                                        </p:tgtEl>
                                        <p:attrNameLst>
                                          <p:attrName>ppt_x</p:attrName>
                                          <p:attrName>ppt_y</p:attrName>
                                        </p:attrNameLst>
                                      </p:cBhvr>
                                      <p:rCtr x="439630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8932"/>
                                        </p:tgtEl>
                                        <p:attrNameLst>
                                          <p:attrName>style.visibility</p:attrName>
                                        </p:attrNameLst>
                                      </p:cBhvr>
                                      <p:to>
                                        <p:strVal val="visible"/>
                                      </p:to>
                                    </p:set>
                                    <p:animScale>
                                      <p:cBhvr>
                                        <p:cTn id="13" dur="1000" decel="50000" fill="hold">
                                          <p:stCondLst>
                                            <p:cond delay="0"/>
                                          </p:stCondLst>
                                        </p:cTn>
                                        <p:tgtEl>
                                          <p:spTgt spid="389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38932"/>
                                        </p:tgtEl>
                                        <p:attrNameLst>
                                          <p:attrName>ppt_x</p:attrName>
                                          <p:attrName>ppt_y</p:attrName>
                                        </p:attrNameLst>
                                      </p:cBhvr>
                                      <p:rCtr x="0" y="0"/>
                                    </p:animMotion>
                                    <p:animEffect>
                                      <p:cBhvr>
                                        <p:cTn id="15" dur="1000"/>
                                        <p:tgtEl>
                                          <p:spTgt spid="38932"/>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38933"/>
                                        </p:tgtEl>
                                        <p:attrNameLst>
                                          <p:attrName>style.visibility</p:attrName>
                                        </p:attrNameLst>
                                      </p:cBhvr>
                                      <p:to>
                                        <p:strVal val="visible"/>
                                      </p:to>
                                    </p:set>
                                    <p:animScale>
                                      <p:cBhvr>
                                        <p:cTn id="18" dur="1000" decel="50000" fill="hold">
                                          <p:stCondLst>
                                            <p:cond delay="0"/>
                                          </p:stCondLst>
                                        </p:cTn>
                                        <p:tgtEl>
                                          <p:spTgt spid="389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38933"/>
                                        </p:tgtEl>
                                        <p:attrNameLst>
                                          <p:attrName>ppt_x</p:attrName>
                                          <p:attrName>ppt_y</p:attrName>
                                        </p:attrNameLst>
                                      </p:cBhvr>
                                      <p:rCtr x="0" y="0"/>
                                    </p:animMotion>
                                    <p:animEffect>
                                      <p:cBhvr>
                                        <p:cTn id="20" dur="10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2" grpId="0" bldLvl="0" autoUpdateAnimBg="0"/>
      <p:bldP spid="38933"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p:cNvSpPr>
            <a:spLocks noChangeArrowheads="1"/>
          </p:cNvSpPr>
          <p:nvPr/>
        </p:nvSpPr>
        <p:spPr bwMode="auto">
          <a:xfrm>
            <a:off x="10309225" y="6302375"/>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rgbClr val="76B531"/>
                </a:solidFill>
                <a:latin typeface="微软雅黑" panose="020B0503020204020204" pitchFamily="34" charset="-122"/>
                <a:ea typeface="微软雅黑" panose="020B0503020204020204" pitchFamily="34" charset="-122"/>
                <a:sym typeface="微软雅黑" panose="020B0503020204020204" pitchFamily="34" charset="-122"/>
              </a:rPr>
              <a:t>过渡页</a:t>
            </a:r>
            <a:endParaRPr lang="zh-CN" altLang="zh-CN"/>
          </a:p>
        </p:txBody>
      </p:sp>
      <p:sp>
        <p:nvSpPr>
          <p:cNvPr id="39940" name="直接连接符 3"/>
          <p:cNvSpPr>
            <a:spLocks noChangeShapeType="1"/>
          </p:cNvSpPr>
          <p:nvPr/>
        </p:nvSpPr>
        <p:spPr bwMode="auto">
          <a:xfrm>
            <a:off x="9553575" y="6470650"/>
            <a:ext cx="649288" cy="1588"/>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941" name="直接连接符 4"/>
          <p:cNvSpPr>
            <a:spLocks noChangeShapeType="1"/>
          </p:cNvSpPr>
          <p:nvPr/>
        </p:nvSpPr>
        <p:spPr bwMode="auto">
          <a:xfrm>
            <a:off x="11218863" y="6470650"/>
            <a:ext cx="647700" cy="1588"/>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942" name="直接连接符 7"/>
          <p:cNvSpPr>
            <a:spLocks noChangeShapeType="1"/>
          </p:cNvSpPr>
          <p:nvPr/>
        </p:nvSpPr>
        <p:spPr bwMode="auto">
          <a:xfrm>
            <a:off x="7897813" y="3238500"/>
            <a:ext cx="4297362" cy="1588"/>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943" name="TextBox 8"/>
          <p:cNvSpPr>
            <a:spLocks noChangeArrowheads="1"/>
          </p:cNvSpPr>
          <p:nvPr/>
        </p:nvSpPr>
        <p:spPr bwMode="auto">
          <a:xfrm>
            <a:off x="8739188" y="2420938"/>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78B832"/>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en-US"/>
          </a:p>
        </p:txBody>
      </p:sp>
      <p:sp>
        <p:nvSpPr>
          <p:cNvPr id="39944" name="矩形 10"/>
          <p:cNvSpPr>
            <a:spLocks noChangeArrowheads="1"/>
          </p:cNvSpPr>
          <p:nvPr/>
        </p:nvSpPr>
        <p:spPr bwMode="auto">
          <a:xfrm>
            <a:off x="7897813" y="3349625"/>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sp>
        <p:nvSpPr>
          <p:cNvPr id="39945" name="矩形 11"/>
          <p:cNvSpPr>
            <a:spLocks noChangeArrowheads="1"/>
          </p:cNvSpPr>
          <p:nvPr/>
        </p:nvSpPr>
        <p:spPr bwMode="auto">
          <a:xfrm>
            <a:off x="7897813" y="3829050"/>
            <a:ext cx="396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制度层文化（中间层）</a:t>
            </a:r>
            <a:endParaRPr lang="zh-CN" altLang="en-US"/>
          </a:p>
        </p:txBody>
      </p:sp>
      <p:sp>
        <p:nvSpPr>
          <p:cNvPr id="39946" name="矩形 12"/>
          <p:cNvSpPr>
            <a:spLocks noChangeArrowheads="1"/>
          </p:cNvSpPr>
          <p:nvPr/>
        </p:nvSpPr>
        <p:spPr bwMode="auto">
          <a:xfrm>
            <a:off x="7897813" y="4308475"/>
            <a:ext cx="396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物质层文化（外显层）</a:t>
            </a:r>
            <a:endParaRPr lang="zh-CN" altLang="en-US"/>
          </a:p>
        </p:txBody>
      </p:sp>
      <p:sp>
        <p:nvSpPr>
          <p:cNvPr id="39947" name="矩形 13"/>
          <p:cNvSpPr>
            <a:spLocks noChangeArrowheads="1"/>
          </p:cNvSpPr>
          <p:nvPr/>
        </p:nvSpPr>
        <p:spPr bwMode="auto">
          <a:xfrm>
            <a:off x="7897813" y="4787900"/>
            <a:ext cx="396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企业文化的同心圆模型</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9943"/>
                                        </p:tgtEl>
                                        <p:attrNameLst>
                                          <p:attrName>style.visibility</p:attrName>
                                        </p:attrNameLst>
                                      </p:cBhvr>
                                      <p:to>
                                        <p:strVal val="visible"/>
                                      </p:to>
                                    </p:set>
                                    <p:animEffect>
                                      <p:cBhvr>
                                        <p:cTn id="7" dur="500"/>
                                        <p:tgtEl>
                                          <p:spTgt spid="39943"/>
                                        </p:tgtEl>
                                      </p:cBhvr>
                                    </p:animEffect>
                                  </p:childTnLst>
                                </p:cTn>
                              </p:par>
                              <p:par>
                                <p:cTn id="8" presetID="63" presetClass="path" presetSubtype="0" accel="50000" fill="hold" grpId="1" nodeType="withEffect">
                                  <p:stCondLst>
                                    <p:cond delay="200"/>
                                  </p:stCondLst>
                                  <p:childTnLst>
                                    <p:animMotion origin="layout" path="M -0.87926 -3.44126E-6 L -4.00989E-6 -3.44126E-6 " pathEditMode="relative" rAng="0" ptsTypes="AA">
                                      <p:cBhvr>
                                        <p:cTn id="9" dur="500" fill="hold"/>
                                        <p:tgtEl>
                                          <p:spTgt spid="39943"/>
                                        </p:tgtEl>
                                        <p:attrNameLst>
                                          <p:attrName>ppt_x</p:attrName>
                                          <p:attrName>ppt_y</p:attrName>
                                        </p:attrNameLst>
                                      </p:cBhvr>
                                      <p:rCtr x="4396300" y="0"/>
                                    </p:animMotion>
                                  </p:childTnLst>
                                </p:cTn>
                              </p:par>
                              <p:par>
                                <p:cTn id="10" presetID="10" presetClass="entr" presetSubtype="0" fill="hold" grpId="0" nodeType="withEffect">
                                  <p:stCondLst>
                                    <p:cond delay="400"/>
                                  </p:stCondLst>
                                  <p:childTnLst>
                                    <p:set>
                                      <p:cBhvr>
                                        <p:cTn id="11" dur="1" fill="hold">
                                          <p:stCondLst>
                                            <p:cond delay="0"/>
                                          </p:stCondLst>
                                        </p:cTn>
                                        <p:tgtEl>
                                          <p:spTgt spid="39942"/>
                                        </p:tgtEl>
                                        <p:attrNameLst>
                                          <p:attrName>style.visibility</p:attrName>
                                        </p:attrNameLst>
                                      </p:cBhvr>
                                      <p:to>
                                        <p:strVal val="visible"/>
                                      </p:to>
                                    </p:set>
                                    <p:animEffect>
                                      <p:cBhvr>
                                        <p:cTn id="12" dur="500"/>
                                        <p:tgtEl>
                                          <p:spTgt spid="39942"/>
                                        </p:tgtEl>
                                      </p:cBhvr>
                                    </p:animEffect>
                                  </p:childTnLst>
                                </p:cTn>
                              </p:par>
                              <p:par>
                                <p:cTn id="13" presetID="63" presetClass="path" presetSubtype="0" accel="50000" fill="hold" grpId="1" nodeType="withEffect">
                                  <p:stCondLst>
                                    <p:cond delay="400"/>
                                  </p:stCondLst>
                                  <p:childTnLst>
                                    <p:animMotion origin="layout" path="M -0.87926 -3.44126E-6 L -4.00989E-6 -3.44126E-6 " pathEditMode="relative" rAng="0" ptsTypes="AA">
                                      <p:cBhvr>
                                        <p:cTn id="14" dur="500" fill="hold"/>
                                        <p:tgtEl>
                                          <p:spTgt spid="39942"/>
                                        </p:tgtEl>
                                        <p:attrNameLst>
                                          <p:attrName>ppt_x</p:attrName>
                                          <p:attrName>ppt_y</p:attrName>
                                        </p:attrNameLst>
                                      </p:cBhvr>
                                      <p:rCtr x="4396300" y="0"/>
                                    </p:animMotion>
                                  </p:childTnLst>
                                </p:cTn>
                              </p:par>
                            </p:childTnLst>
                          </p:cTn>
                        </p:par>
                        <p:par>
                          <p:cTn id="15" fill="hold">
                            <p:stCondLst>
                              <p:cond delay="700"/>
                            </p:stCondLst>
                            <p:childTnLst>
                              <p:par>
                                <p:cTn id="16" presetID="52" presetClass="entr" presetSubtype="0" fill="hold" grpId="0" nodeType="afterEffect">
                                  <p:stCondLst>
                                    <p:cond delay="0"/>
                                  </p:stCondLst>
                                  <p:childTnLst>
                                    <p:set>
                                      <p:cBhvr>
                                        <p:cTn id="17" dur="1" fill="hold">
                                          <p:stCondLst>
                                            <p:cond delay="0"/>
                                          </p:stCondLst>
                                        </p:cTn>
                                        <p:tgtEl>
                                          <p:spTgt spid="39944"/>
                                        </p:tgtEl>
                                        <p:attrNameLst>
                                          <p:attrName>style.visibility</p:attrName>
                                        </p:attrNameLst>
                                      </p:cBhvr>
                                      <p:to>
                                        <p:strVal val="visible"/>
                                      </p:to>
                                    </p:set>
                                    <p:animScale>
                                      <p:cBhvr>
                                        <p:cTn id="18" dur="1000" decel="50000" fill="hold">
                                          <p:stCondLst>
                                            <p:cond delay="0"/>
                                          </p:stCondLst>
                                        </p:cTn>
                                        <p:tgtEl>
                                          <p:spTgt spid="399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39944"/>
                                        </p:tgtEl>
                                        <p:attrNameLst>
                                          <p:attrName>ppt_x</p:attrName>
                                          <p:attrName>ppt_y</p:attrName>
                                        </p:attrNameLst>
                                      </p:cBhvr>
                                      <p:rCtr x="0" y="0"/>
                                    </p:animMotion>
                                    <p:animEffect>
                                      <p:cBhvr>
                                        <p:cTn id="20" dur="1000"/>
                                        <p:tgtEl>
                                          <p:spTgt spid="39944"/>
                                        </p:tgtEl>
                                      </p:cBhvr>
                                    </p:animEffect>
                                  </p:childTnLst>
                                </p:cTn>
                              </p:par>
                              <p:par>
                                <p:cTn id="21" presetID="52" presetClass="entr" presetSubtype="0" fill="hold" grpId="0" nodeType="withEffect">
                                  <p:stCondLst>
                                    <p:cond delay="200"/>
                                  </p:stCondLst>
                                  <p:iterate type="lt">
                                    <p:tmAbs val="0"/>
                                  </p:iterate>
                                  <p:childTnLst>
                                    <p:set>
                                      <p:cBhvr>
                                        <p:cTn id="22" dur="1" fill="hold">
                                          <p:stCondLst>
                                            <p:cond delay="0"/>
                                          </p:stCondLst>
                                        </p:cTn>
                                        <p:tgtEl>
                                          <p:spTgt spid="39945"/>
                                        </p:tgtEl>
                                        <p:attrNameLst>
                                          <p:attrName>style.visibility</p:attrName>
                                        </p:attrNameLst>
                                      </p:cBhvr>
                                      <p:to>
                                        <p:strVal val="visible"/>
                                      </p:to>
                                    </p:set>
                                    <p:animScale>
                                      <p:cBhvr>
                                        <p:cTn id="23" dur="1000" decel="50000" fill="hold">
                                          <p:stCondLst>
                                            <p:cond delay="0"/>
                                          </p:stCondLst>
                                        </p:cTn>
                                        <p:tgtEl>
                                          <p:spTgt spid="399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39945"/>
                                        </p:tgtEl>
                                        <p:attrNameLst>
                                          <p:attrName>ppt_x</p:attrName>
                                          <p:attrName>ppt_y</p:attrName>
                                        </p:attrNameLst>
                                      </p:cBhvr>
                                      <p:rCtr x="0" y="0"/>
                                    </p:animMotion>
                                    <p:animEffect>
                                      <p:cBhvr>
                                        <p:cTn id="25" dur="1000"/>
                                        <p:tgtEl>
                                          <p:spTgt spid="39945"/>
                                        </p:tgtEl>
                                      </p:cBhvr>
                                    </p:animEffect>
                                  </p:childTnLst>
                                </p:cTn>
                              </p:par>
                              <p:par>
                                <p:cTn id="26" presetID="52" presetClass="entr" presetSubtype="0" fill="hold" grpId="0" nodeType="withEffect">
                                  <p:stCondLst>
                                    <p:cond delay="400"/>
                                  </p:stCondLst>
                                  <p:iterate type="lt">
                                    <p:tmAbs val="0"/>
                                  </p:iterate>
                                  <p:childTnLst>
                                    <p:set>
                                      <p:cBhvr>
                                        <p:cTn id="27" dur="1" fill="hold">
                                          <p:stCondLst>
                                            <p:cond delay="0"/>
                                          </p:stCondLst>
                                        </p:cTn>
                                        <p:tgtEl>
                                          <p:spTgt spid="39946"/>
                                        </p:tgtEl>
                                        <p:attrNameLst>
                                          <p:attrName>style.visibility</p:attrName>
                                        </p:attrNameLst>
                                      </p:cBhvr>
                                      <p:to>
                                        <p:strVal val="visible"/>
                                      </p:to>
                                    </p:set>
                                    <p:animScale>
                                      <p:cBhvr>
                                        <p:cTn id="28" dur="1000" decel="50000" fill="hold">
                                          <p:stCondLst>
                                            <p:cond delay="0"/>
                                          </p:stCondLst>
                                        </p:cTn>
                                        <p:tgtEl>
                                          <p:spTgt spid="399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9" dur="1000" decel="50000" fill="hold">
                                          <p:stCondLst>
                                            <p:cond delay="0"/>
                                          </p:stCondLst>
                                        </p:cTn>
                                        <p:tgtEl>
                                          <p:spTgt spid="39946"/>
                                        </p:tgtEl>
                                        <p:attrNameLst>
                                          <p:attrName>ppt_x</p:attrName>
                                          <p:attrName>ppt_y</p:attrName>
                                        </p:attrNameLst>
                                      </p:cBhvr>
                                      <p:rCtr x="0" y="0"/>
                                    </p:animMotion>
                                    <p:animEffect>
                                      <p:cBhvr>
                                        <p:cTn id="30" dur="1000"/>
                                        <p:tgtEl>
                                          <p:spTgt spid="39946"/>
                                        </p:tgtEl>
                                      </p:cBhvr>
                                    </p:animEffect>
                                  </p:childTnLst>
                                </p:cTn>
                              </p:par>
                              <p:par>
                                <p:cTn id="31" presetID="52" presetClass="entr" presetSubtype="0" fill="hold" grpId="0" nodeType="withEffect">
                                  <p:stCondLst>
                                    <p:cond delay="600"/>
                                  </p:stCondLst>
                                  <p:iterate type="lt">
                                    <p:tmAbs val="0"/>
                                  </p:iterate>
                                  <p:childTnLst>
                                    <p:set>
                                      <p:cBhvr>
                                        <p:cTn id="32" dur="1" fill="hold">
                                          <p:stCondLst>
                                            <p:cond delay="0"/>
                                          </p:stCondLst>
                                        </p:cTn>
                                        <p:tgtEl>
                                          <p:spTgt spid="39947"/>
                                        </p:tgtEl>
                                        <p:attrNameLst>
                                          <p:attrName>style.visibility</p:attrName>
                                        </p:attrNameLst>
                                      </p:cBhvr>
                                      <p:to>
                                        <p:strVal val="visible"/>
                                      </p:to>
                                    </p:set>
                                    <p:animScale>
                                      <p:cBhvr>
                                        <p:cTn id="33" dur="1000" decel="50000" fill="hold">
                                          <p:stCondLst>
                                            <p:cond delay="0"/>
                                          </p:stCondLst>
                                        </p:cTn>
                                        <p:tgtEl>
                                          <p:spTgt spid="399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4" dur="1000" decel="50000" fill="hold">
                                          <p:stCondLst>
                                            <p:cond delay="0"/>
                                          </p:stCondLst>
                                        </p:cTn>
                                        <p:tgtEl>
                                          <p:spTgt spid="39947"/>
                                        </p:tgtEl>
                                        <p:attrNameLst>
                                          <p:attrName>ppt_x</p:attrName>
                                          <p:attrName>ppt_y</p:attrName>
                                        </p:attrNameLst>
                                      </p:cBhvr>
                                      <p:rCtr x="0" y="0"/>
                                    </p:animMotion>
                                    <p:animEffect>
                                      <p:cBhvr>
                                        <p:cTn id="35"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42" grpId="1" animBg="1"/>
      <p:bldP spid="39943" grpId="0" bldLvl="0" autoUpdateAnimBg="0"/>
      <p:bldP spid="39943" grpId="1" bldLvl="0" autoUpdateAnimBg="0"/>
      <p:bldP spid="39944" grpId="0" bldLvl="0" autoUpdateAnimBg="0"/>
      <p:bldP spid="39945" grpId="0" bldLvl="0" autoUpdateAnimBg="0"/>
      <p:bldP spid="39946" grpId="0" bldLvl="0" autoUpdateAnimBg="0"/>
      <p:bldP spid="39947"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64"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65"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0966"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0967"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68"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69"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70"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0971"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972"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0973"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09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Text Box 44"/>
          <p:cNvSpPr>
            <a:spLocks noChangeArrowheads="1"/>
          </p:cNvSpPr>
          <p:nvPr/>
        </p:nvSpPr>
        <p:spPr bwMode="auto">
          <a:xfrm>
            <a:off x="6384925" y="3035300"/>
            <a:ext cx="54530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企业文化常常要通过规章制度和物质形态表现出来，不同的企业文化有不同的企业管理制度，表现出不同的物质形态，相应地也创造出不同的物质财富。</a:t>
            </a:r>
            <a:endParaRPr lang="en-US" altLang="zh-CN"/>
          </a:p>
        </p:txBody>
      </p:sp>
      <p:sp>
        <p:nvSpPr>
          <p:cNvPr id="40976" name="Text Box 44"/>
          <p:cNvSpPr>
            <a:spLocks noChangeArrowheads="1"/>
          </p:cNvSpPr>
          <p:nvPr/>
        </p:nvSpPr>
        <p:spPr bwMode="auto">
          <a:xfrm>
            <a:off x="6384925" y="4311650"/>
            <a:ext cx="5453063"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这就是企业文化的三层次结构：</a:t>
            </a:r>
            <a:r>
              <a:rPr lang="zh-CN" altLang="en-US" b="1">
                <a:solidFill>
                  <a:srgbClr val="78B832"/>
                </a:solidFill>
                <a:latin typeface="Calibri" panose="020F0502020204030204" pitchFamily="34" charset="0"/>
                <a:sym typeface="宋体" panose="02010600030101010101" pitchFamily="2" charset="-122"/>
              </a:rPr>
              <a:t>精神文化、制度文化、物质文化。</a:t>
            </a:r>
            <a:r>
              <a:rPr lang="zh-CN" altLang="en-US">
                <a:solidFill>
                  <a:srgbClr val="000000"/>
                </a:solidFill>
                <a:latin typeface="Calibri" panose="020F0502020204030204" pitchFamily="34" charset="0"/>
                <a:sym typeface="宋体" panose="02010600030101010101" pitchFamily="2" charset="-122"/>
              </a:rPr>
              <a:t>精神文化是基础，是核心，是企业文化的内容实质，制度文化和物质文化是在精神文化基础上表现出来或形成的形式和结果。</a:t>
            </a:r>
            <a:endParaRPr lang="zh-CN" altLang="en-US"/>
          </a:p>
        </p:txBody>
      </p:sp>
      <p:grpSp>
        <p:nvGrpSpPr>
          <p:cNvPr id="40977" name="Group 17"/>
          <p:cNvGrpSpPr/>
          <p:nvPr/>
        </p:nvGrpSpPr>
        <p:grpSpPr bwMode="auto">
          <a:xfrm>
            <a:off x="839788" y="1708150"/>
            <a:ext cx="4013200" cy="4025900"/>
            <a:chOff x="0" y="0"/>
            <a:chExt cx="4013200" cy="4025900"/>
          </a:xfrm>
        </p:grpSpPr>
        <p:sp>
          <p:nvSpPr>
            <p:cNvPr id="40978" name="等腰三角形 8"/>
            <p:cNvSpPr>
              <a:spLocks noChangeArrowheads="1"/>
            </p:cNvSpPr>
            <p:nvPr/>
          </p:nvSpPr>
          <p:spPr bwMode="auto">
            <a:xfrm>
              <a:off x="0" y="0"/>
              <a:ext cx="4013200" cy="4025900"/>
            </a:xfrm>
            <a:prstGeom prst="triangle">
              <a:avLst>
                <a:gd name="adj" fmla="val 50000"/>
              </a:avLst>
            </a:prstGeom>
            <a:gradFill rotWithShape="1">
              <a:gsLst>
                <a:gs pos="0">
                  <a:srgbClr val="E1F3CE"/>
                </a:gs>
                <a:gs pos="51656">
                  <a:srgbClr val="A7DA71"/>
                </a:gs>
                <a:gs pos="100000">
                  <a:srgbClr val="E1F3CE"/>
                </a:gs>
              </a:gsLst>
              <a:lin ang="5400000" scaled="1"/>
            </a:gradFill>
            <a:ln w="9525" cmpd="sng">
              <a:solidFill>
                <a:srgbClr val="A7DA71"/>
              </a:solidFill>
              <a:miter lim="800000"/>
            </a:ln>
          </p:spPr>
          <p:txBody>
            <a:bodyPr/>
            <a:lstStyle/>
            <a:p>
              <a:endParaRPr lang="zh-CN" altLang="en-US"/>
            </a:p>
          </p:txBody>
        </p:sp>
        <p:sp>
          <p:nvSpPr>
            <p:cNvPr id="40979" name="等腰三角形 10"/>
            <p:cNvSpPr>
              <a:spLocks noChangeArrowheads="1"/>
            </p:cNvSpPr>
            <p:nvPr/>
          </p:nvSpPr>
          <p:spPr bwMode="auto">
            <a:xfrm>
              <a:off x="41638" y="48387"/>
              <a:ext cx="3941208" cy="3960440"/>
            </a:xfrm>
            <a:prstGeom prst="triangle">
              <a:avLst>
                <a:gd name="adj" fmla="val 50000"/>
              </a:avLst>
            </a:prstGeom>
            <a:gradFill rotWithShape="1">
              <a:gsLst>
                <a:gs pos="0">
                  <a:srgbClr val="A7DA71"/>
                </a:gs>
                <a:gs pos="7999">
                  <a:srgbClr val="A7DA71"/>
                </a:gs>
                <a:gs pos="50000">
                  <a:srgbClr val="6DAA2D"/>
                </a:gs>
                <a:gs pos="51656">
                  <a:srgbClr val="6DAA2D"/>
                </a:gs>
                <a:gs pos="98000">
                  <a:srgbClr val="A7DA71"/>
                </a:gs>
                <a:gs pos="100000">
                  <a:srgbClr val="C4E79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40980" name="Group 20"/>
          <p:cNvGrpSpPr/>
          <p:nvPr/>
        </p:nvGrpSpPr>
        <p:grpSpPr bwMode="auto">
          <a:xfrm>
            <a:off x="2808288" y="2381250"/>
            <a:ext cx="2641600" cy="962025"/>
            <a:chOff x="0" y="0"/>
            <a:chExt cx="2641600" cy="962025"/>
          </a:xfrm>
        </p:grpSpPr>
        <p:sp>
          <p:nvSpPr>
            <p:cNvPr id="40981" name="任意多边形 13"/>
            <p:cNvSpPr>
              <a:spLocks noChangeArrowheads="1"/>
            </p:cNvSpPr>
            <p:nvPr/>
          </p:nvSpPr>
          <p:spPr bwMode="auto">
            <a:xfrm>
              <a:off x="0" y="0"/>
              <a:ext cx="2641600" cy="962025"/>
            </a:xfrm>
            <a:custGeom>
              <a:avLst/>
              <a:gdLst>
                <a:gd name="T0" fmla="*/ 0 w 2641600"/>
                <a:gd name="T1" fmla="*/ 160341 h 962025"/>
                <a:gd name="T2" fmla="*/ 160341 w 2641600"/>
                <a:gd name="T3" fmla="*/ 0 h 962025"/>
                <a:gd name="T4" fmla="*/ 2481259 w 2641600"/>
                <a:gd name="T5" fmla="*/ 0 h 962025"/>
                <a:gd name="T6" fmla="*/ 2641600 w 2641600"/>
                <a:gd name="T7" fmla="*/ 160341 h 962025"/>
                <a:gd name="T8" fmla="*/ 2641600 w 2641600"/>
                <a:gd name="T9" fmla="*/ 801684 h 962025"/>
                <a:gd name="T10" fmla="*/ 2481259 w 2641600"/>
                <a:gd name="T11" fmla="*/ 962025 h 962025"/>
                <a:gd name="T12" fmla="*/ 160341 w 2641600"/>
                <a:gd name="T13" fmla="*/ 962025 h 962025"/>
                <a:gd name="T14" fmla="*/ 0 w 2641600"/>
                <a:gd name="T15" fmla="*/ 801684 h 962025"/>
                <a:gd name="T16" fmla="*/ 0 w 2641600"/>
                <a:gd name="T17" fmla="*/ 160341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1600"/>
                <a:gd name="T28" fmla="*/ 0 h 962025"/>
                <a:gd name="T29" fmla="*/ 2641600 w 26416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custGeom>
            <a:gradFill rotWithShape="1">
              <a:gsLst>
                <a:gs pos="0">
                  <a:srgbClr val="FFFFFF"/>
                </a:gs>
                <a:gs pos="51656">
                  <a:srgbClr val="F0F0F0"/>
                </a:gs>
                <a:gs pos="100000">
                  <a:srgbClr val="FFFFFF"/>
                </a:gs>
              </a:gsLst>
              <a:lin ang="5400000" scaled="1"/>
            </a:gradFill>
            <a:ln w="9525" cmpd="sng">
              <a:solidFill>
                <a:srgbClr val="DDDDDD"/>
              </a:solidFill>
              <a:miter lim="800000"/>
            </a:ln>
          </p:spPr>
          <p:txBody>
            <a:bodyPr wrap="none" anchor="ctr"/>
            <a:lstStyle/>
            <a:p>
              <a:endParaRPr lang="zh-CN" altLang="zh-CN">
                <a:solidFill>
                  <a:srgbClr val="000000"/>
                </a:solidFill>
                <a:ea typeface="微软雅黑" panose="020B0503020204020204" pitchFamily="34" charset="-122"/>
              </a:endParaRPr>
            </a:p>
          </p:txBody>
        </p:sp>
        <p:sp>
          <p:nvSpPr>
            <p:cNvPr id="40982" name="任意多边形 14"/>
            <p:cNvSpPr>
              <a:spLocks noChangeArrowheads="1"/>
            </p:cNvSpPr>
            <p:nvPr/>
          </p:nvSpPr>
          <p:spPr bwMode="auto">
            <a:xfrm>
              <a:off x="33867" y="27517"/>
              <a:ext cx="2590800" cy="923925"/>
            </a:xfrm>
            <a:custGeom>
              <a:avLst/>
              <a:gdLst>
                <a:gd name="T0" fmla="*/ 0 w 2641600"/>
                <a:gd name="T1" fmla="*/ 160341 h 962025"/>
                <a:gd name="T2" fmla="*/ 160341 w 2641600"/>
                <a:gd name="T3" fmla="*/ 0 h 962025"/>
                <a:gd name="T4" fmla="*/ 2481259 w 2641600"/>
                <a:gd name="T5" fmla="*/ 0 h 962025"/>
                <a:gd name="T6" fmla="*/ 2641600 w 2641600"/>
                <a:gd name="T7" fmla="*/ 160341 h 962025"/>
                <a:gd name="T8" fmla="*/ 2641600 w 2641600"/>
                <a:gd name="T9" fmla="*/ 801684 h 962025"/>
                <a:gd name="T10" fmla="*/ 2481259 w 2641600"/>
                <a:gd name="T11" fmla="*/ 962025 h 962025"/>
                <a:gd name="T12" fmla="*/ 160341 w 2641600"/>
                <a:gd name="T13" fmla="*/ 962025 h 962025"/>
                <a:gd name="T14" fmla="*/ 0 w 2641600"/>
                <a:gd name="T15" fmla="*/ 801684 h 962025"/>
                <a:gd name="T16" fmla="*/ 0 w 2641600"/>
                <a:gd name="T17" fmla="*/ 160341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1600"/>
                <a:gd name="T28" fmla="*/ 0 h 962025"/>
                <a:gd name="T29" fmla="*/ 2641600 w 26416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custGeom>
            <a:gradFill rotWithShape="1">
              <a:gsLst>
                <a:gs pos="0">
                  <a:srgbClr val="F8F8F8"/>
                </a:gs>
                <a:gs pos="7999">
                  <a:srgbClr val="F8F8F8"/>
                </a:gs>
                <a:gs pos="50000">
                  <a:srgbClr val="ECECEC"/>
                </a:gs>
                <a:gs pos="51656">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50000"/>
                </a:lnSpc>
              </a:pPr>
              <a:r>
                <a:rPr lang="zh-CN" altLang="en-US" sz="2400">
                  <a:solidFill>
                    <a:srgbClr val="646464"/>
                  </a:solidFill>
                  <a:ea typeface="微软雅黑" panose="020B0503020204020204" pitchFamily="34" charset="-122"/>
                </a:rPr>
                <a:t>精神层文化</a:t>
              </a:r>
              <a:endParaRPr lang="zh-CN" altLang="en-US"/>
            </a:p>
          </p:txBody>
        </p:sp>
      </p:grpSp>
      <p:grpSp>
        <p:nvGrpSpPr>
          <p:cNvPr id="40983" name="Group 23"/>
          <p:cNvGrpSpPr/>
          <p:nvPr/>
        </p:nvGrpSpPr>
        <p:grpSpPr bwMode="auto">
          <a:xfrm>
            <a:off x="2808288" y="3463925"/>
            <a:ext cx="2641600" cy="962025"/>
            <a:chOff x="0" y="0"/>
            <a:chExt cx="2641600" cy="962025"/>
          </a:xfrm>
        </p:grpSpPr>
        <p:sp>
          <p:nvSpPr>
            <p:cNvPr id="40984" name="任意多边形 16"/>
            <p:cNvSpPr>
              <a:spLocks noChangeArrowheads="1"/>
            </p:cNvSpPr>
            <p:nvPr/>
          </p:nvSpPr>
          <p:spPr bwMode="auto">
            <a:xfrm>
              <a:off x="0" y="0"/>
              <a:ext cx="2641600" cy="962025"/>
            </a:xfrm>
            <a:custGeom>
              <a:avLst/>
              <a:gdLst>
                <a:gd name="T0" fmla="*/ 0 w 2641600"/>
                <a:gd name="T1" fmla="*/ 160341 h 962025"/>
                <a:gd name="T2" fmla="*/ 160341 w 2641600"/>
                <a:gd name="T3" fmla="*/ 0 h 962025"/>
                <a:gd name="T4" fmla="*/ 2481259 w 2641600"/>
                <a:gd name="T5" fmla="*/ 0 h 962025"/>
                <a:gd name="T6" fmla="*/ 2641600 w 2641600"/>
                <a:gd name="T7" fmla="*/ 160341 h 962025"/>
                <a:gd name="T8" fmla="*/ 2641600 w 2641600"/>
                <a:gd name="T9" fmla="*/ 801684 h 962025"/>
                <a:gd name="T10" fmla="*/ 2481259 w 2641600"/>
                <a:gd name="T11" fmla="*/ 962025 h 962025"/>
                <a:gd name="T12" fmla="*/ 160341 w 2641600"/>
                <a:gd name="T13" fmla="*/ 962025 h 962025"/>
                <a:gd name="T14" fmla="*/ 0 w 2641600"/>
                <a:gd name="T15" fmla="*/ 801684 h 962025"/>
                <a:gd name="T16" fmla="*/ 0 w 2641600"/>
                <a:gd name="T17" fmla="*/ 160341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1600"/>
                <a:gd name="T28" fmla="*/ 0 h 962025"/>
                <a:gd name="T29" fmla="*/ 2641600 w 26416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custGeom>
            <a:gradFill rotWithShape="1">
              <a:gsLst>
                <a:gs pos="0">
                  <a:srgbClr val="FFFFFF"/>
                </a:gs>
                <a:gs pos="51656">
                  <a:srgbClr val="F0F0F0"/>
                </a:gs>
                <a:gs pos="100000">
                  <a:srgbClr val="FFFFFF"/>
                </a:gs>
              </a:gsLst>
              <a:lin ang="5400000" scaled="1"/>
            </a:gradFill>
            <a:ln w="9525" cmpd="sng">
              <a:solidFill>
                <a:srgbClr val="DDDDDD"/>
              </a:solidFill>
              <a:miter lim="800000"/>
            </a:ln>
          </p:spPr>
          <p:txBody>
            <a:bodyPr wrap="none" anchor="ctr"/>
            <a:lstStyle/>
            <a:p>
              <a:endParaRPr lang="zh-CN" altLang="zh-CN">
                <a:solidFill>
                  <a:srgbClr val="000000"/>
                </a:solidFill>
                <a:ea typeface="微软雅黑" panose="020B0503020204020204" pitchFamily="34" charset="-122"/>
              </a:endParaRPr>
            </a:p>
          </p:txBody>
        </p:sp>
        <p:sp>
          <p:nvSpPr>
            <p:cNvPr id="40985" name="任意多边形 17"/>
            <p:cNvSpPr>
              <a:spLocks noChangeArrowheads="1"/>
            </p:cNvSpPr>
            <p:nvPr/>
          </p:nvSpPr>
          <p:spPr bwMode="auto">
            <a:xfrm>
              <a:off x="33867" y="27517"/>
              <a:ext cx="2590800" cy="923925"/>
            </a:xfrm>
            <a:custGeom>
              <a:avLst/>
              <a:gdLst>
                <a:gd name="T0" fmla="*/ 0 w 2641600"/>
                <a:gd name="T1" fmla="*/ 160341 h 962025"/>
                <a:gd name="T2" fmla="*/ 160341 w 2641600"/>
                <a:gd name="T3" fmla="*/ 0 h 962025"/>
                <a:gd name="T4" fmla="*/ 2481259 w 2641600"/>
                <a:gd name="T5" fmla="*/ 0 h 962025"/>
                <a:gd name="T6" fmla="*/ 2641600 w 2641600"/>
                <a:gd name="T7" fmla="*/ 160341 h 962025"/>
                <a:gd name="T8" fmla="*/ 2641600 w 2641600"/>
                <a:gd name="T9" fmla="*/ 801684 h 962025"/>
                <a:gd name="T10" fmla="*/ 2481259 w 2641600"/>
                <a:gd name="T11" fmla="*/ 962025 h 962025"/>
                <a:gd name="T12" fmla="*/ 160341 w 2641600"/>
                <a:gd name="T13" fmla="*/ 962025 h 962025"/>
                <a:gd name="T14" fmla="*/ 0 w 2641600"/>
                <a:gd name="T15" fmla="*/ 801684 h 962025"/>
                <a:gd name="T16" fmla="*/ 0 w 2641600"/>
                <a:gd name="T17" fmla="*/ 160341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1600"/>
                <a:gd name="T28" fmla="*/ 0 h 962025"/>
                <a:gd name="T29" fmla="*/ 2641600 w 26416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custGeom>
            <a:gradFill rotWithShape="1">
              <a:gsLst>
                <a:gs pos="0">
                  <a:srgbClr val="F8F8F8"/>
                </a:gs>
                <a:gs pos="7999">
                  <a:srgbClr val="F8F8F8"/>
                </a:gs>
                <a:gs pos="50000">
                  <a:srgbClr val="ECECEC"/>
                </a:gs>
                <a:gs pos="51656">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50000"/>
                </a:lnSpc>
              </a:pPr>
              <a:r>
                <a:rPr lang="zh-CN" altLang="en-US" sz="2400">
                  <a:solidFill>
                    <a:srgbClr val="646464"/>
                  </a:solidFill>
                  <a:ea typeface="微软雅黑" panose="020B0503020204020204" pitchFamily="34" charset="-122"/>
                </a:rPr>
                <a:t>制度层文化</a:t>
              </a:r>
              <a:endParaRPr lang="zh-CN" altLang="en-US"/>
            </a:p>
          </p:txBody>
        </p:sp>
      </p:grpSp>
      <p:grpSp>
        <p:nvGrpSpPr>
          <p:cNvPr id="40986" name="Group 26"/>
          <p:cNvGrpSpPr/>
          <p:nvPr/>
        </p:nvGrpSpPr>
        <p:grpSpPr bwMode="auto">
          <a:xfrm>
            <a:off x="2808288" y="4546600"/>
            <a:ext cx="2641600" cy="962025"/>
            <a:chOff x="0" y="0"/>
            <a:chExt cx="2641600" cy="962025"/>
          </a:xfrm>
        </p:grpSpPr>
        <p:sp>
          <p:nvSpPr>
            <p:cNvPr id="40987" name="任意多边形 19"/>
            <p:cNvSpPr>
              <a:spLocks noChangeArrowheads="1"/>
            </p:cNvSpPr>
            <p:nvPr/>
          </p:nvSpPr>
          <p:spPr bwMode="auto">
            <a:xfrm>
              <a:off x="0" y="0"/>
              <a:ext cx="2641600" cy="962025"/>
            </a:xfrm>
            <a:custGeom>
              <a:avLst/>
              <a:gdLst>
                <a:gd name="T0" fmla="*/ 0 w 2641600"/>
                <a:gd name="T1" fmla="*/ 160341 h 962025"/>
                <a:gd name="T2" fmla="*/ 160341 w 2641600"/>
                <a:gd name="T3" fmla="*/ 0 h 962025"/>
                <a:gd name="T4" fmla="*/ 2481259 w 2641600"/>
                <a:gd name="T5" fmla="*/ 0 h 962025"/>
                <a:gd name="T6" fmla="*/ 2641600 w 2641600"/>
                <a:gd name="T7" fmla="*/ 160341 h 962025"/>
                <a:gd name="T8" fmla="*/ 2641600 w 2641600"/>
                <a:gd name="T9" fmla="*/ 801684 h 962025"/>
                <a:gd name="T10" fmla="*/ 2481259 w 2641600"/>
                <a:gd name="T11" fmla="*/ 962025 h 962025"/>
                <a:gd name="T12" fmla="*/ 160341 w 2641600"/>
                <a:gd name="T13" fmla="*/ 962025 h 962025"/>
                <a:gd name="T14" fmla="*/ 0 w 2641600"/>
                <a:gd name="T15" fmla="*/ 801684 h 962025"/>
                <a:gd name="T16" fmla="*/ 0 w 2641600"/>
                <a:gd name="T17" fmla="*/ 160341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1600"/>
                <a:gd name="T28" fmla="*/ 0 h 962025"/>
                <a:gd name="T29" fmla="*/ 2641600 w 26416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custGeom>
            <a:gradFill rotWithShape="1">
              <a:gsLst>
                <a:gs pos="0">
                  <a:srgbClr val="FFFFFF"/>
                </a:gs>
                <a:gs pos="51656">
                  <a:srgbClr val="F0F0F0"/>
                </a:gs>
                <a:gs pos="100000">
                  <a:srgbClr val="FFFFFF"/>
                </a:gs>
              </a:gsLst>
              <a:lin ang="5400000" scaled="1"/>
            </a:gradFill>
            <a:ln w="9525" cmpd="sng">
              <a:solidFill>
                <a:srgbClr val="DDDDDD"/>
              </a:solidFill>
              <a:miter lim="800000"/>
            </a:ln>
          </p:spPr>
          <p:txBody>
            <a:bodyPr wrap="none" anchor="ctr"/>
            <a:lstStyle/>
            <a:p>
              <a:endParaRPr lang="zh-CN" altLang="zh-CN">
                <a:solidFill>
                  <a:srgbClr val="000000"/>
                </a:solidFill>
                <a:ea typeface="微软雅黑" panose="020B0503020204020204" pitchFamily="34" charset="-122"/>
              </a:endParaRPr>
            </a:p>
          </p:txBody>
        </p:sp>
        <p:sp>
          <p:nvSpPr>
            <p:cNvPr id="40988" name="任意多边形 20"/>
            <p:cNvSpPr>
              <a:spLocks noChangeArrowheads="1"/>
            </p:cNvSpPr>
            <p:nvPr/>
          </p:nvSpPr>
          <p:spPr bwMode="auto">
            <a:xfrm>
              <a:off x="33867" y="27517"/>
              <a:ext cx="2590800" cy="923925"/>
            </a:xfrm>
            <a:custGeom>
              <a:avLst/>
              <a:gdLst>
                <a:gd name="T0" fmla="*/ 0 w 2641600"/>
                <a:gd name="T1" fmla="*/ 160341 h 962025"/>
                <a:gd name="T2" fmla="*/ 160341 w 2641600"/>
                <a:gd name="T3" fmla="*/ 0 h 962025"/>
                <a:gd name="T4" fmla="*/ 2481259 w 2641600"/>
                <a:gd name="T5" fmla="*/ 0 h 962025"/>
                <a:gd name="T6" fmla="*/ 2641600 w 2641600"/>
                <a:gd name="T7" fmla="*/ 160341 h 962025"/>
                <a:gd name="T8" fmla="*/ 2641600 w 2641600"/>
                <a:gd name="T9" fmla="*/ 801684 h 962025"/>
                <a:gd name="T10" fmla="*/ 2481259 w 2641600"/>
                <a:gd name="T11" fmla="*/ 962025 h 962025"/>
                <a:gd name="T12" fmla="*/ 160341 w 2641600"/>
                <a:gd name="T13" fmla="*/ 962025 h 962025"/>
                <a:gd name="T14" fmla="*/ 0 w 2641600"/>
                <a:gd name="T15" fmla="*/ 801684 h 962025"/>
                <a:gd name="T16" fmla="*/ 0 w 2641600"/>
                <a:gd name="T17" fmla="*/ 160341 h 962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1600"/>
                <a:gd name="T28" fmla="*/ 0 h 962025"/>
                <a:gd name="T29" fmla="*/ 2641600 w 2641600"/>
                <a:gd name="T30" fmla="*/ 962025 h 962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custGeom>
            <a:gradFill rotWithShape="1">
              <a:gsLst>
                <a:gs pos="0">
                  <a:srgbClr val="F8F8F8"/>
                </a:gs>
                <a:gs pos="7999">
                  <a:srgbClr val="F8F8F8"/>
                </a:gs>
                <a:gs pos="50000">
                  <a:srgbClr val="ECECEC"/>
                </a:gs>
                <a:gs pos="51656">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50000"/>
                </a:lnSpc>
              </a:pPr>
              <a:r>
                <a:rPr lang="zh-CN" altLang="en-US" sz="2400">
                  <a:solidFill>
                    <a:srgbClr val="646464"/>
                  </a:solidFill>
                  <a:ea typeface="微软雅黑" panose="020B0503020204020204" pitchFamily="34" charset="-122"/>
                </a:rPr>
                <a:t>物质层文化</a:t>
              </a: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5"/>
                                        </p:tgtEl>
                                        <p:attrNameLst>
                                          <p:attrName>style.visibility</p:attrName>
                                        </p:attrNameLst>
                                      </p:cBhvr>
                                      <p:to>
                                        <p:strVal val="visible"/>
                                      </p:to>
                                    </p:set>
                                    <p:animScale>
                                      <p:cBhvr>
                                        <p:cTn id="7" dur="1000" decel="50000" fill="hold">
                                          <p:stCondLst>
                                            <p:cond delay="0"/>
                                          </p:stCondLst>
                                        </p:cTn>
                                        <p:tgtEl>
                                          <p:spTgt spid="409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5"/>
                                        </p:tgtEl>
                                        <p:attrNameLst>
                                          <p:attrName>ppt_x</p:attrName>
                                          <p:attrName>ppt_y</p:attrName>
                                        </p:attrNameLst>
                                      </p:cBhvr>
                                      <p:rCtr x="0" y="0"/>
                                    </p:animMotion>
                                    <p:animEffect>
                                      <p:cBhvr>
                                        <p:cTn id="9" dur="1000"/>
                                        <p:tgtEl>
                                          <p:spTgt spid="4097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0976"/>
                                        </p:tgtEl>
                                        <p:attrNameLst>
                                          <p:attrName>style.visibility</p:attrName>
                                        </p:attrNameLst>
                                      </p:cBhvr>
                                      <p:to>
                                        <p:strVal val="visible"/>
                                      </p:to>
                                    </p:set>
                                    <p:animScale>
                                      <p:cBhvr>
                                        <p:cTn id="12" dur="1000" decel="50000" fill="hold">
                                          <p:stCondLst>
                                            <p:cond delay="0"/>
                                          </p:stCondLst>
                                        </p:cTn>
                                        <p:tgtEl>
                                          <p:spTgt spid="409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0976"/>
                                        </p:tgtEl>
                                        <p:attrNameLst>
                                          <p:attrName>ppt_x</p:attrName>
                                          <p:attrName>ppt_y</p:attrName>
                                        </p:attrNameLst>
                                      </p:cBhvr>
                                      <p:rCtr x="0" y="0"/>
                                    </p:animMotion>
                                    <p:animEffect>
                                      <p:cBhvr>
                                        <p:cTn id="14" dur="1000"/>
                                        <p:tgtEl>
                                          <p:spTgt spid="4097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0977"/>
                                        </p:tgtEl>
                                        <p:attrNameLst>
                                          <p:attrName>style.visibility</p:attrName>
                                        </p:attrNameLst>
                                      </p:cBhvr>
                                      <p:to>
                                        <p:strVal val="visible"/>
                                      </p:to>
                                    </p:set>
                                    <p:anim calcmode="lin" valueType="num">
                                      <p:cBhvr>
                                        <p:cTn id="18" dur="500" fill="hold"/>
                                        <p:tgtEl>
                                          <p:spTgt spid="40977"/>
                                        </p:tgtEl>
                                        <p:attrNameLst>
                                          <p:attrName>ppt_w</p:attrName>
                                        </p:attrNameLst>
                                      </p:cBhvr>
                                      <p:tavLst>
                                        <p:tav tm="0">
                                          <p:val>
                                            <p:fltVal val="0"/>
                                          </p:val>
                                        </p:tav>
                                        <p:tav tm="100000">
                                          <p:val>
                                            <p:strVal val="#ppt_w"/>
                                          </p:val>
                                        </p:tav>
                                      </p:tavLst>
                                    </p:anim>
                                    <p:anim calcmode="lin" valueType="num">
                                      <p:cBhvr>
                                        <p:cTn id="19" dur="500" fill="hold"/>
                                        <p:tgtEl>
                                          <p:spTgt spid="40977"/>
                                        </p:tgtEl>
                                        <p:attrNameLst>
                                          <p:attrName>ppt_h</p:attrName>
                                        </p:attrNameLst>
                                      </p:cBhvr>
                                      <p:tavLst>
                                        <p:tav tm="0">
                                          <p:val>
                                            <p:fltVal val="0"/>
                                          </p:val>
                                        </p:tav>
                                        <p:tav tm="100000">
                                          <p:val>
                                            <p:strVal val="#ppt_h"/>
                                          </p:val>
                                        </p:tav>
                                      </p:tavLst>
                                    </p:anim>
                                    <p:animEffect>
                                      <p:cBhvr>
                                        <p:cTn id="20" dur="500"/>
                                        <p:tgtEl>
                                          <p:spTgt spid="40977"/>
                                        </p:tgtEl>
                                      </p:cBhvr>
                                    </p:animEffect>
                                  </p:childTnLst>
                                </p:cTn>
                              </p:par>
                              <p:par>
                                <p:cTn id="21" presetID="22" presetClass="entr" presetSubtype="8" fill="hold" nodeType="withEffect">
                                  <p:stCondLst>
                                    <p:cond delay="600"/>
                                  </p:stCondLst>
                                  <p:childTnLst>
                                    <p:set>
                                      <p:cBhvr>
                                        <p:cTn id="22" dur="1" fill="hold">
                                          <p:stCondLst>
                                            <p:cond delay="0"/>
                                          </p:stCondLst>
                                        </p:cTn>
                                        <p:tgtEl>
                                          <p:spTgt spid="40980"/>
                                        </p:tgtEl>
                                        <p:attrNameLst>
                                          <p:attrName>style.visibility</p:attrName>
                                        </p:attrNameLst>
                                      </p:cBhvr>
                                      <p:to>
                                        <p:strVal val="visible"/>
                                      </p:to>
                                    </p:set>
                                    <p:animEffect>
                                      <p:cBhvr>
                                        <p:cTn id="23" dur="500"/>
                                        <p:tgtEl>
                                          <p:spTgt spid="40980"/>
                                        </p:tgtEl>
                                      </p:cBhvr>
                                    </p:animEffect>
                                  </p:childTnLst>
                                </p:cTn>
                              </p:par>
                              <p:par>
                                <p:cTn id="24" presetID="22" presetClass="entr" presetSubtype="8" fill="hold" nodeType="withEffect">
                                  <p:stCondLst>
                                    <p:cond delay="800"/>
                                  </p:stCondLst>
                                  <p:childTnLst>
                                    <p:set>
                                      <p:cBhvr>
                                        <p:cTn id="25" dur="1" fill="hold">
                                          <p:stCondLst>
                                            <p:cond delay="0"/>
                                          </p:stCondLst>
                                        </p:cTn>
                                        <p:tgtEl>
                                          <p:spTgt spid="40983"/>
                                        </p:tgtEl>
                                        <p:attrNameLst>
                                          <p:attrName>style.visibility</p:attrName>
                                        </p:attrNameLst>
                                      </p:cBhvr>
                                      <p:to>
                                        <p:strVal val="visible"/>
                                      </p:to>
                                    </p:set>
                                    <p:animEffect>
                                      <p:cBhvr>
                                        <p:cTn id="26" dur="500"/>
                                        <p:tgtEl>
                                          <p:spTgt spid="40983"/>
                                        </p:tgtEl>
                                      </p:cBhvr>
                                    </p:animEffect>
                                  </p:childTnLst>
                                </p:cTn>
                              </p:par>
                              <p:par>
                                <p:cTn id="27" presetID="22" presetClass="entr" presetSubtype="8" fill="hold" nodeType="withEffect">
                                  <p:stCondLst>
                                    <p:cond delay="1000"/>
                                  </p:stCondLst>
                                  <p:childTnLst>
                                    <p:set>
                                      <p:cBhvr>
                                        <p:cTn id="28" dur="1" fill="hold">
                                          <p:stCondLst>
                                            <p:cond delay="0"/>
                                          </p:stCondLst>
                                        </p:cTn>
                                        <p:tgtEl>
                                          <p:spTgt spid="40986"/>
                                        </p:tgtEl>
                                        <p:attrNameLst>
                                          <p:attrName>style.visibility</p:attrName>
                                        </p:attrNameLst>
                                      </p:cBhvr>
                                      <p:to>
                                        <p:strVal val="visible"/>
                                      </p:to>
                                    </p:set>
                                    <p:animEffect>
                                      <p:cBhvr>
                                        <p:cTn id="29" dur="500"/>
                                        <p:tgtEl>
                                          <p:spTgt spid="40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5" grpId="0" bldLvl="0" autoUpdateAnimBg="0"/>
      <p:bldP spid="40976"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988"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989"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1990"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1991"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992"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993"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994"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1995"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996"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1997"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19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sp>
        <p:nvSpPr>
          <p:cNvPr id="42000" name="Text Box 44"/>
          <p:cNvSpPr>
            <a:spLocks noChangeArrowheads="1"/>
          </p:cNvSpPr>
          <p:nvPr/>
        </p:nvSpPr>
        <p:spPr bwMode="auto">
          <a:xfrm>
            <a:off x="6457950" y="2297113"/>
            <a:ext cx="51847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精神层文化主要是指企业的领导和员工共同信守的基本理念、价值标准、职业道德及精神风貌，它是企业文化的核心和灵魂，是形成企业文化的物质层和制度层的基础和原因。</a:t>
            </a:r>
            <a:endParaRPr lang="en-US" altLang="zh-CN"/>
          </a:p>
        </p:txBody>
      </p:sp>
      <p:sp>
        <p:nvSpPr>
          <p:cNvPr id="42001" name="Text Box 44"/>
          <p:cNvSpPr>
            <a:spLocks noChangeArrowheads="1"/>
          </p:cNvSpPr>
          <p:nvPr/>
        </p:nvSpPr>
        <p:spPr bwMode="auto">
          <a:xfrm>
            <a:off x="6457950" y="3835400"/>
            <a:ext cx="51847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精神层文化也称为理念层文化，它是企业经营管理的指导思想，是企业价值观的集中表现，是企业之“魂”。有的企业也将其所有的理念统称为“企业哲学”。</a:t>
            </a:r>
            <a:r>
              <a:rPr lang="zh-CN" altLang="en-US" b="1">
                <a:solidFill>
                  <a:srgbClr val="78B832"/>
                </a:solidFill>
                <a:latin typeface="Calibri" panose="020F0502020204030204" pitchFamily="34" charset="0"/>
                <a:sym typeface="宋体" panose="02010600030101010101" pitchFamily="2" charset="-122"/>
              </a:rPr>
              <a:t>有没有精神层，是衡量一个组织是否形成自己的企业文化的主要标志。</a:t>
            </a:r>
            <a:endParaRPr lang="zh-CN" altLang="en-US"/>
          </a:p>
        </p:txBody>
      </p:sp>
      <p:grpSp>
        <p:nvGrpSpPr>
          <p:cNvPr id="42002" name="Group 18"/>
          <p:cNvGrpSpPr/>
          <p:nvPr/>
        </p:nvGrpSpPr>
        <p:grpSpPr bwMode="auto">
          <a:xfrm>
            <a:off x="2036763" y="1557338"/>
            <a:ext cx="3629025" cy="1989137"/>
            <a:chOff x="0" y="0"/>
            <a:chExt cx="3629135" cy="1990170"/>
          </a:xfrm>
        </p:grpSpPr>
        <p:sp>
          <p:nvSpPr>
            <p:cNvPr id="42004" name="对角圆角矩形 4"/>
            <p:cNvSpPr>
              <a:spLocks noChangeArrowheads="1"/>
            </p:cNvSpPr>
            <p:nvPr/>
          </p:nvSpPr>
          <p:spPr bwMode="auto">
            <a:xfrm>
              <a:off x="89753" y="89107"/>
              <a:ext cx="3449629" cy="1172873"/>
            </a:xfrm>
            <a:custGeom>
              <a:avLst/>
              <a:gdLst>
                <a:gd name="T0" fmla="*/ 0 w 3600400"/>
                <a:gd name="T1" fmla="*/ 0 h 1224136"/>
                <a:gd name="T2" fmla="*/ 3600400 w 3600400"/>
                <a:gd name="T3" fmla="*/ 1224136 h 1224136"/>
              </a:gdLst>
              <a:ahLst/>
              <a:cxnLst/>
              <a:rect l="T0" t="T1" r="T2" b="T3"/>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005" name="对角圆角矩形 4"/>
            <p:cNvSpPr>
              <a:spLocks noChangeArrowheads="1"/>
            </p:cNvSpPr>
            <p:nvPr/>
          </p:nvSpPr>
          <p:spPr bwMode="auto">
            <a:xfrm>
              <a:off x="101296" y="89106"/>
              <a:ext cx="3425729" cy="1172873"/>
            </a:xfrm>
            <a:custGeom>
              <a:avLst/>
              <a:gdLst>
                <a:gd name="T0" fmla="*/ 0 w 3718474"/>
                <a:gd name="T1" fmla="*/ 0 h 1273101"/>
                <a:gd name="T2" fmla="*/ 3718474 w 3718474"/>
                <a:gd name="T3" fmla="*/ 1273101 h 1273101"/>
              </a:gdLst>
              <a:ahLst/>
              <a:cxnLst/>
              <a:rect l="T0" t="T1" r="T2" b="T3"/>
              <a:pathLst/>
            </a:custGeom>
            <a:solidFill>
              <a:srgbClr val="689C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006" name="TextBox 15"/>
            <p:cNvSpPr>
              <a:spLocks noChangeArrowheads="1"/>
            </p:cNvSpPr>
            <p:nvPr/>
          </p:nvSpPr>
          <p:spPr bwMode="auto">
            <a:xfrm>
              <a:off x="360040" y="216024"/>
              <a:ext cx="2854565" cy="102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企业愿景、企业使命、核心价值观、企业精神、企业道德、企业作风等；</a:t>
              </a:r>
              <a:endParaRPr lang="en-US" altLang="zh-CN"/>
            </a:p>
          </p:txBody>
        </p:sp>
        <p:sp>
          <p:nvSpPr>
            <p:cNvPr id="42007" name="TextBox 16"/>
            <p:cNvSpPr>
              <a:spLocks noChangeArrowheads="1"/>
            </p:cNvSpPr>
            <p:nvPr/>
          </p:nvSpPr>
          <p:spPr bwMode="auto">
            <a:xfrm>
              <a:off x="113194" y="1429355"/>
              <a:ext cx="2695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核心理念系统</a:t>
              </a:r>
              <a:endParaRPr lang="zh-CN" altLang="en-US"/>
            </a:p>
          </p:txBody>
        </p:sp>
        <p:sp>
          <p:nvSpPr>
            <p:cNvPr id="42008" name="TextBox 22"/>
            <p:cNvSpPr>
              <a:spLocks noChangeArrowheads="1"/>
            </p:cNvSpPr>
            <p:nvPr/>
          </p:nvSpPr>
          <p:spPr bwMode="auto">
            <a:xfrm>
              <a:off x="3154049" y="821123"/>
              <a:ext cx="37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400" b="1">
                  <a:solidFill>
                    <a:schemeClr val="bg1"/>
                  </a:solidFill>
                  <a:ea typeface="微软雅黑" panose="020B0503020204020204" pitchFamily="34" charset="-122"/>
                  <a:sym typeface="Arial" panose="020B0604020202020204" pitchFamily="34" charset="0"/>
                </a:rPr>
                <a:t>1</a:t>
              </a:r>
              <a:endParaRPr lang="zh-CN" altLang="en-US"/>
            </a:p>
          </p:txBody>
        </p:sp>
      </p:grpSp>
      <p:grpSp>
        <p:nvGrpSpPr>
          <p:cNvPr id="42009" name="Group 25"/>
          <p:cNvGrpSpPr/>
          <p:nvPr/>
        </p:nvGrpSpPr>
        <p:grpSpPr bwMode="auto">
          <a:xfrm>
            <a:off x="2036763" y="4030663"/>
            <a:ext cx="3629025" cy="1990725"/>
            <a:chOff x="0" y="0"/>
            <a:chExt cx="3629135" cy="1990170"/>
          </a:xfrm>
        </p:grpSpPr>
        <p:sp>
          <p:nvSpPr>
            <p:cNvPr id="42011" name="对角圆角矩形 4"/>
            <p:cNvSpPr>
              <a:spLocks noChangeArrowheads="1"/>
            </p:cNvSpPr>
            <p:nvPr/>
          </p:nvSpPr>
          <p:spPr bwMode="auto">
            <a:xfrm>
              <a:off x="89753" y="89107"/>
              <a:ext cx="3449629" cy="1172873"/>
            </a:xfrm>
            <a:custGeom>
              <a:avLst/>
              <a:gdLst>
                <a:gd name="T0" fmla="*/ 0 w 3600400"/>
                <a:gd name="T1" fmla="*/ 0 h 1224136"/>
                <a:gd name="T2" fmla="*/ 3600400 w 3600400"/>
                <a:gd name="T3" fmla="*/ 1224136 h 1224136"/>
              </a:gdLst>
              <a:ahLst/>
              <a:cxnLst/>
              <a:rect l="T0" t="T1" r="T2" b="T3"/>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012" name="对角圆角矩形 4"/>
            <p:cNvSpPr>
              <a:spLocks noChangeArrowheads="1"/>
            </p:cNvSpPr>
            <p:nvPr/>
          </p:nvSpPr>
          <p:spPr bwMode="auto">
            <a:xfrm>
              <a:off x="101296" y="89106"/>
              <a:ext cx="3425729" cy="1172873"/>
            </a:xfrm>
            <a:custGeom>
              <a:avLst/>
              <a:gdLst>
                <a:gd name="T0" fmla="*/ 0 w 3718474"/>
                <a:gd name="T1" fmla="*/ 0 h 1273101"/>
                <a:gd name="T2" fmla="*/ 3718474 w 3718474"/>
                <a:gd name="T3" fmla="*/ 1273101 h 1273101"/>
              </a:gdLst>
              <a:ahLst/>
              <a:cxnLst/>
              <a:rect l="T0" t="T1" r="T2" b="T3"/>
              <a:pathLst/>
            </a:cu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013" name="TextBox 20"/>
            <p:cNvSpPr>
              <a:spLocks noChangeArrowheads="1"/>
            </p:cNvSpPr>
            <p:nvPr/>
          </p:nvSpPr>
          <p:spPr bwMode="auto">
            <a:xfrm>
              <a:off x="385795" y="248657"/>
              <a:ext cx="2854565" cy="102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品牌理念、营销理念、服务理念、用人</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人才理念、品质理念等。</a:t>
              </a:r>
              <a:endParaRPr lang="en-US" altLang="zh-CN"/>
            </a:p>
          </p:txBody>
        </p:sp>
        <p:sp>
          <p:nvSpPr>
            <p:cNvPr id="42014" name="TextBox 21"/>
            <p:cNvSpPr>
              <a:spLocks noChangeArrowheads="1"/>
            </p:cNvSpPr>
            <p:nvPr/>
          </p:nvSpPr>
          <p:spPr bwMode="auto">
            <a:xfrm>
              <a:off x="113194" y="1429355"/>
              <a:ext cx="3193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698335"/>
                  </a:solidFill>
                  <a:latin typeface="微软雅黑" panose="020B0503020204020204" pitchFamily="34" charset="-122"/>
                  <a:ea typeface="微软雅黑" panose="020B0503020204020204" pitchFamily="34" charset="-122"/>
                  <a:sym typeface="微软雅黑" panose="020B0503020204020204" pitchFamily="34" charset="-122"/>
                </a:rPr>
                <a:t>各模块理念集成</a:t>
              </a:r>
              <a:endParaRPr lang="zh-CN" altLang="en-US"/>
            </a:p>
          </p:txBody>
        </p:sp>
        <p:sp>
          <p:nvSpPr>
            <p:cNvPr id="42015" name="TextBox 23"/>
            <p:cNvSpPr>
              <a:spLocks noChangeArrowheads="1"/>
            </p:cNvSpPr>
            <p:nvPr/>
          </p:nvSpPr>
          <p:spPr bwMode="auto">
            <a:xfrm>
              <a:off x="3119921" y="801323"/>
              <a:ext cx="37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400" b="1">
                  <a:solidFill>
                    <a:schemeClr val="bg1"/>
                  </a:solidFill>
                  <a:ea typeface="微软雅黑" panose="020B0503020204020204" pitchFamily="34" charset="-122"/>
                  <a:sym typeface="Arial" panose="020B0604020202020204" pitchFamily="34" charset="0"/>
                </a:rPr>
                <a:t>2</a:t>
              </a:r>
              <a:endParaRPr lang="zh-CN" altLang="en-US"/>
            </a:p>
          </p:txBody>
        </p:sp>
      </p:grpSp>
      <p:sp>
        <p:nvSpPr>
          <p:cNvPr id="42016" name="矩形 24"/>
          <p:cNvSpPr>
            <a:spLocks noChangeArrowheads="1"/>
          </p:cNvSpPr>
          <p:nvPr/>
        </p:nvSpPr>
        <p:spPr bwMode="auto">
          <a:xfrm>
            <a:off x="841375" y="2636838"/>
            <a:ext cx="628650" cy="2376487"/>
          </a:xfrm>
          <a:prstGeom prst="rect">
            <a:avLst/>
          </a:prstGeom>
          <a:gradFill rotWithShape="1">
            <a:gsLst>
              <a:gs pos="0">
                <a:srgbClr val="A7DA71"/>
              </a:gs>
              <a:gs pos="32999">
                <a:srgbClr val="A7DA71"/>
              </a:gs>
              <a:gs pos="100000">
                <a:srgbClr val="6DAA2D"/>
              </a:gs>
            </a:gsLst>
            <a:lin ang="5400000" scaled="1"/>
          </a:gradFill>
          <a:ln w="3175" cap="flat" cmpd="sng">
            <a:solidFill>
              <a:srgbClr val="A7DA71"/>
            </a:solidFill>
            <a:miter lim="800000"/>
          </a:ln>
        </p:spPr>
        <p:txBody>
          <a:bodyPr lIns="0" rIns="0" anchor="ctr"/>
          <a:lstStyle/>
          <a:p>
            <a:pPr algn="ctr">
              <a:lnSpc>
                <a:spcPct val="120000"/>
              </a:lnSpc>
              <a:spcBef>
                <a:spcPts val="600"/>
              </a:spcBef>
              <a:spcAft>
                <a:spcPts val="600"/>
              </a:spcAft>
            </a:pPr>
            <a:endParaRPr lang="zh-CN" altLang="zh-CN" sz="16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017" name="TextBox 25"/>
          <p:cNvSpPr>
            <a:spLocks noChangeArrowheads="1"/>
          </p:cNvSpPr>
          <p:nvPr/>
        </p:nvSpPr>
        <p:spPr bwMode="auto">
          <a:xfrm>
            <a:off x="909638" y="2593975"/>
            <a:ext cx="508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400"/>
              </a:lnSpc>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核心层文化</a:t>
            </a:r>
            <a:endParaRPr lang="en-US" altLang="zh-CN"/>
          </a:p>
        </p:txBody>
      </p:sp>
      <p:sp>
        <p:nvSpPr>
          <p:cNvPr id="42018" name="椭圆 4"/>
          <p:cNvSpPr>
            <a:spLocks noChangeArrowheads="1"/>
          </p:cNvSpPr>
          <p:nvPr/>
        </p:nvSpPr>
        <p:spPr bwMode="auto">
          <a:xfrm>
            <a:off x="1089025" y="2689225"/>
            <a:ext cx="150813" cy="150813"/>
          </a:xfrm>
          <a:prstGeom prst="ellipse">
            <a:avLst/>
          </a:prstGeom>
          <a:solidFill>
            <a:schemeClr val="bg1"/>
          </a:solidFill>
          <a:ln w="25400" cap="flat" cmpd="sng">
            <a:solidFill>
              <a:srgbClr val="92D050"/>
            </a:solidFill>
            <a:round/>
          </a:ln>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2019" name="椭圆 27"/>
          <p:cNvSpPr>
            <a:spLocks noChangeArrowheads="1"/>
          </p:cNvSpPr>
          <p:nvPr/>
        </p:nvSpPr>
        <p:spPr bwMode="auto">
          <a:xfrm>
            <a:off x="1089025" y="4770438"/>
            <a:ext cx="150813" cy="150812"/>
          </a:xfrm>
          <a:prstGeom prst="ellipse">
            <a:avLst/>
          </a:prstGeom>
          <a:solidFill>
            <a:schemeClr val="bg1"/>
          </a:solidFill>
          <a:ln w="25400" cap="flat" cmpd="sng">
            <a:solidFill>
              <a:srgbClr val="92D050"/>
            </a:solidFill>
            <a:round/>
          </a:ln>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2020" name="直接连接符 28"/>
          <p:cNvSpPr>
            <a:spLocks noChangeShapeType="1"/>
          </p:cNvSpPr>
          <p:nvPr/>
        </p:nvSpPr>
        <p:spPr bwMode="auto">
          <a:xfrm flipH="1" flipV="1">
            <a:off x="1165225" y="2133600"/>
            <a:ext cx="0" cy="555625"/>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1" name="直接连接符 30"/>
          <p:cNvSpPr>
            <a:spLocks noChangeShapeType="1"/>
          </p:cNvSpPr>
          <p:nvPr/>
        </p:nvSpPr>
        <p:spPr bwMode="auto">
          <a:xfrm flipV="1">
            <a:off x="1165225" y="1917700"/>
            <a:ext cx="801688" cy="215900"/>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2" name="直接连接符 2048"/>
          <p:cNvSpPr>
            <a:spLocks noChangeShapeType="1"/>
          </p:cNvSpPr>
          <p:nvPr/>
        </p:nvSpPr>
        <p:spPr bwMode="auto">
          <a:xfrm>
            <a:off x="1165225" y="4921250"/>
            <a:ext cx="0" cy="539750"/>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3" name="直接连接符 2052"/>
          <p:cNvSpPr>
            <a:spLocks noChangeShapeType="1"/>
          </p:cNvSpPr>
          <p:nvPr/>
        </p:nvSpPr>
        <p:spPr bwMode="auto">
          <a:xfrm>
            <a:off x="1155700" y="5461000"/>
            <a:ext cx="620713" cy="273050"/>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4" name="直接连接符 2054"/>
          <p:cNvSpPr>
            <a:spLocks noChangeShapeType="1"/>
          </p:cNvSpPr>
          <p:nvPr/>
        </p:nvSpPr>
        <p:spPr bwMode="auto">
          <a:xfrm>
            <a:off x="10490200" y="2133600"/>
            <a:ext cx="1295400" cy="0"/>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025" name="直接连接符 2057"/>
          <p:cNvSpPr>
            <a:spLocks noChangeShapeType="1"/>
          </p:cNvSpPr>
          <p:nvPr/>
        </p:nvSpPr>
        <p:spPr bwMode="auto">
          <a:xfrm>
            <a:off x="11785600" y="2133600"/>
            <a:ext cx="1588" cy="1252538"/>
          </a:xfrm>
          <a:prstGeom prst="line">
            <a:avLst/>
          </a:prstGeom>
          <a:noFill/>
          <a:ln w="9525" cap="flat" cmpd="sng">
            <a:solidFill>
              <a:srgbClr val="9BBB59"/>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2000"/>
                                        </p:tgtEl>
                                        <p:attrNameLst>
                                          <p:attrName>style.visibility</p:attrName>
                                        </p:attrNameLst>
                                      </p:cBhvr>
                                      <p:to>
                                        <p:strVal val="visible"/>
                                      </p:to>
                                    </p:set>
                                    <p:animScale>
                                      <p:cBhvr>
                                        <p:cTn id="7" dur="1000" decel="50000" fill="hold">
                                          <p:stCondLst>
                                            <p:cond delay="0"/>
                                          </p:stCondLst>
                                        </p:cTn>
                                        <p:tgtEl>
                                          <p:spTgt spid="420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2000"/>
                                        </p:tgtEl>
                                        <p:attrNameLst>
                                          <p:attrName>ppt_x</p:attrName>
                                          <p:attrName>ppt_y</p:attrName>
                                        </p:attrNameLst>
                                      </p:cBhvr>
                                      <p:rCtr x="0" y="0"/>
                                    </p:animMotion>
                                    <p:animEffect>
                                      <p:cBhvr>
                                        <p:cTn id="9" dur="1000"/>
                                        <p:tgtEl>
                                          <p:spTgt spid="4200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2001"/>
                                        </p:tgtEl>
                                        <p:attrNameLst>
                                          <p:attrName>style.visibility</p:attrName>
                                        </p:attrNameLst>
                                      </p:cBhvr>
                                      <p:to>
                                        <p:strVal val="visible"/>
                                      </p:to>
                                    </p:set>
                                    <p:animScale>
                                      <p:cBhvr>
                                        <p:cTn id="12" dur="1000" decel="50000" fill="hold">
                                          <p:stCondLst>
                                            <p:cond delay="0"/>
                                          </p:stCondLst>
                                        </p:cTn>
                                        <p:tgtEl>
                                          <p:spTgt spid="420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2001"/>
                                        </p:tgtEl>
                                        <p:attrNameLst>
                                          <p:attrName>ppt_x</p:attrName>
                                          <p:attrName>ppt_y</p:attrName>
                                        </p:attrNameLst>
                                      </p:cBhvr>
                                      <p:rCtr x="0" y="0"/>
                                    </p:animMotion>
                                    <p:animEffect>
                                      <p:cBhvr>
                                        <p:cTn id="14" dur="10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bldLvl="0" autoUpdateAnimBg="0"/>
      <p:bldP spid="42001"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49"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0"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6151"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6152"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3"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4"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5"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6156"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7"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6158"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6159" name="TextBox 1"/>
          <p:cNvSpPr>
            <a:spLocks noChangeArrowheads="1"/>
          </p:cNvSpPr>
          <p:nvPr/>
        </p:nvSpPr>
        <p:spPr bwMode="auto">
          <a:xfrm>
            <a:off x="481013" y="4694238"/>
            <a:ext cx="64801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为什么中国人过年的时候，无论怎样辛苦，都要回家和家人团聚？ </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为什么许多人喜欢喝可乐，穿牛仔，看欧美的电影？ </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为什么中国、日本、韩国、越南都拥有共同的传统节日？ </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40000"/>
              </a:lnSpc>
              <a:buFont typeface="Wingdings" panose="05000000000000000000" pitchFamily="2" charset="2"/>
              <a:buChar char="p"/>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为什么南方人喜吃甜与鲜，北方人喜欢辣与咸？</a:t>
            </a:r>
            <a:endParaRPr lang="zh-CN" altLang="en-US"/>
          </a:p>
        </p:txBody>
      </p:sp>
      <p:sp>
        <p:nvSpPr>
          <p:cNvPr id="6160" name="TextBox 53"/>
          <p:cNvSpPr>
            <a:spLocks noChangeAspect="1" noChangeArrowheads="1"/>
          </p:cNvSpPr>
          <p:nvPr/>
        </p:nvSpPr>
        <p:spPr bwMode="auto">
          <a:xfrm>
            <a:off x="747713" y="3965575"/>
            <a:ext cx="432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请您思考</a:t>
            </a:r>
            <a:endParaRPr lang="zh-CN" altLang="en-US"/>
          </a:p>
        </p:txBody>
      </p:sp>
      <p:sp>
        <p:nvSpPr>
          <p:cNvPr id="6161" name="矩形 8"/>
          <p:cNvSpPr>
            <a:spLocks noChangeArrowheads="1"/>
          </p:cNvSpPr>
          <p:nvPr/>
        </p:nvSpPr>
        <p:spPr bwMode="auto">
          <a:xfrm>
            <a:off x="552450" y="3963988"/>
            <a:ext cx="98425" cy="4016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C000"/>
              </a:solidFill>
              <a:latin typeface="Calibri" panose="020F0502020204030204" pitchFamily="34" charset="0"/>
              <a:cs typeface="Calibri" panose="020F0502020204030204" pitchFamily="34" charset="0"/>
              <a:sym typeface="Calibri" panose="020F0502020204030204" pitchFamily="34" charset="0"/>
            </a:endParaRPr>
          </a:p>
        </p:txBody>
      </p:sp>
      <p:pic>
        <p:nvPicPr>
          <p:cNvPr id="6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1700213"/>
            <a:ext cx="39655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p:cTn id="7" dur="500" fill="hold"/>
                                        <p:tgtEl>
                                          <p:spTgt spid="6161"/>
                                        </p:tgtEl>
                                        <p:attrNameLst>
                                          <p:attrName>ppt_x</p:attrName>
                                        </p:attrNameLst>
                                      </p:cBhvr>
                                      <p:tavLst>
                                        <p:tav tm="0">
                                          <p:val>
                                            <p:strVal val="1+#ppt_w/2"/>
                                          </p:val>
                                        </p:tav>
                                        <p:tav tm="100000">
                                          <p:val>
                                            <p:strVal val="#ppt_x"/>
                                          </p:val>
                                        </p:tav>
                                      </p:tavLst>
                                    </p:anim>
                                    <p:anim calcmode="lin" valueType="num">
                                      <p:cBhvr>
                                        <p:cTn id="8" dur="500" fill="hold"/>
                                        <p:tgtEl>
                                          <p:spTgt spid="61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160"/>
                                        </p:tgtEl>
                                        <p:attrNameLst>
                                          <p:attrName>style.visibility</p:attrName>
                                        </p:attrNameLst>
                                      </p:cBhvr>
                                      <p:to>
                                        <p:strVal val="visible"/>
                                      </p:to>
                                    </p:set>
                                    <p:anim calcmode="lin" valueType="num">
                                      <p:cBhvr>
                                        <p:cTn id="11" dur="500" fill="hold"/>
                                        <p:tgtEl>
                                          <p:spTgt spid="6160"/>
                                        </p:tgtEl>
                                        <p:attrNameLst>
                                          <p:attrName>ppt_x</p:attrName>
                                        </p:attrNameLst>
                                      </p:cBhvr>
                                      <p:tavLst>
                                        <p:tav tm="0">
                                          <p:val>
                                            <p:strVal val="1+#ppt_w/2"/>
                                          </p:val>
                                        </p:tav>
                                        <p:tav tm="100000">
                                          <p:val>
                                            <p:strVal val="#ppt_x"/>
                                          </p:val>
                                        </p:tav>
                                      </p:tavLst>
                                    </p:anim>
                                    <p:anim calcmode="lin" valueType="num">
                                      <p:cBhvr>
                                        <p:cTn id="12" dur="500" fill="hold"/>
                                        <p:tgtEl>
                                          <p:spTgt spid="6160"/>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52" presetClass="entr" presetSubtype="0" fill="hold" grpId="0" nodeType="afterEffect">
                                  <p:stCondLst>
                                    <p:cond delay="0"/>
                                  </p:stCondLst>
                                  <p:iterate type="lt">
                                    <p:tmAbs val="0"/>
                                  </p:iterate>
                                  <p:childTnLst>
                                    <p:set>
                                      <p:cBhvr>
                                        <p:cTn id="15" dur="1" fill="hold">
                                          <p:stCondLst>
                                            <p:cond delay="0"/>
                                          </p:stCondLst>
                                        </p:cTn>
                                        <p:tgtEl>
                                          <p:spTgt spid="6159"/>
                                        </p:tgtEl>
                                        <p:attrNameLst>
                                          <p:attrName>style.visibility</p:attrName>
                                        </p:attrNameLst>
                                      </p:cBhvr>
                                      <p:to>
                                        <p:strVal val="visible"/>
                                      </p:to>
                                    </p:set>
                                    <p:animScale>
                                      <p:cBhvr>
                                        <p:cTn id="16" dur="1000" decel="50000" fill="hold">
                                          <p:stCondLst>
                                            <p:cond delay="0"/>
                                          </p:stCondLst>
                                        </p:cTn>
                                        <p:tgtEl>
                                          <p:spTgt spid="6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6159"/>
                                        </p:tgtEl>
                                        <p:attrNameLst>
                                          <p:attrName>ppt_x</p:attrName>
                                          <p:attrName>ppt_y</p:attrName>
                                        </p:attrNameLst>
                                      </p:cBhvr>
                                      <p:rCtr x="0" y="0"/>
                                    </p:animMotion>
                                    <p:animEffect>
                                      <p:cBhvr>
                                        <p:cTn id="18" dur="1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bldLvl="0" autoUpdateAnimBg="0"/>
      <p:bldP spid="6160" grpId="0" bldLvl="0" autoUpdateAnimBg="0"/>
      <p:bldP spid="6161" grpId="0" bldLvl="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2"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3"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3014"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3015"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6"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7"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8"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3019"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20"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3021"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30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3"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pic>
        <p:nvPicPr>
          <p:cNvPr id="430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5"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430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947863"/>
            <a:ext cx="1454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Text Box 44"/>
          <p:cNvSpPr>
            <a:spLocks noChangeArrowheads="1"/>
          </p:cNvSpPr>
          <p:nvPr/>
        </p:nvSpPr>
        <p:spPr bwMode="auto">
          <a:xfrm>
            <a:off x="1165225" y="2851150"/>
            <a:ext cx="4787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企业愿景（或称企业远景）企业是对未来的一种憧憬和期望，是企业努力经营想要达到的长期目标，是企业发展的蓝图，体现企业永恒的追求。</a:t>
            </a:r>
            <a:endParaRPr lang="en-US" altLang="zh-CN"/>
          </a:p>
        </p:txBody>
      </p:sp>
      <p:sp>
        <p:nvSpPr>
          <p:cNvPr id="43028" name="Text Box 44"/>
          <p:cNvSpPr>
            <a:spLocks noChangeArrowheads="1"/>
          </p:cNvSpPr>
          <p:nvPr/>
        </p:nvSpPr>
        <p:spPr bwMode="auto">
          <a:xfrm>
            <a:off x="1165225" y="4129088"/>
            <a:ext cx="47879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企业愿景要解决一个问题即</a:t>
            </a:r>
            <a:r>
              <a:rPr lang="zh-CN" altLang="en-US" b="1">
                <a:solidFill>
                  <a:srgbClr val="7CBF33"/>
                </a:solidFill>
                <a:latin typeface="Calibri" panose="020F0502020204030204" pitchFamily="34" charset="0"/>
                <a:sym typeface="宋体" panose="02010600030101010101" pitchFamily="2" charset="-122"/>
              </a:rPr>
              <a:t>“</a:t>
            </a:r>
            <a:r>
              <a:rPr lang="zh-CN" altLang="en-US" b="1">
                <a:solidFill>
                  <a:srgbClr val="78B832"/>
                </a:solidFill>
                <a:latin typeface="Calibri" panose="020F0502020204030204" pitchFamily="34" charset="0"/>
                <a:sym typeface="宋体" panose="02010600030101010101" pitchFamily="2" charset="-122"/>
              </a:rPr>
              <a:t>我们要成为什么？”</a:t>
            </a:r>
            <a:r>
              <a:rPr lang="zh-CN" altLang="en-US">
                <a:solidFill>
                  <a:srgbClr val="000000"/>
                </a:solidFill>
                <a:latin typeface="Calibri" panose="020F0502020204030204" pitchFamily="34" charset="0"/>
                <a:sym typeface="宋体" panose="02010600030101010101" pitchFamily="2" charset="-122"/>
              </a:rPr>
              <a:t>反映了管理者对企业与业务的期望，描绘了未来向何处去，旨在为企业未来定位，它是引导企业前进的“灯塔”。</a:t>
            </a:r>
            <a:endParaRPr lang="zh-CN" altLang="en-US"/>
          </a:p>
        </p:txBody>
      </p:sp>
      <p:sp>
        <p:nvSpPr>
          <p:cNvPr id="43029" name="TextBox 6"/>
          <p:cNvSpPr>
            <a:spLocks noChangeArrowheads="1"/>
          </p:cNvSpPr>
          <p:nvPr/>
        </p:nvSpPr>
        <p:spPr bwMode="auto">
          <a:xfrm rot="18836569">
            <a:off x="515937" y="235743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企业愿景</a:t>
            </a:r>
            <a:endParaRPr lang="en-US" altLang="zh-CN"/>
          </a:p>
        </p:txBody>
      </p:sp>
      <p:sp>
        <p:nvSpPr>
          <p:cNvPr id="43030" name="直接连接符 8"/>
          <p:cNvSpPr>
            <a:spLocks noChangeShapeType="1"/>
          </p:cNvSpPr>
          <p:nvPr/>
        </p:nvSpPr>
        <p:spPr bwMode="auto">
          <a:xfrm>
            <a:off x="6242050" y="2420938"/>
            <a:ext cx="5399088" cy="0"/>
          </a:xfrm>
          <a:prstGeom prst="line">
            <a:avLst/>
          </a:prstGeom>
          <a:noFill/>
          <a:ln w="9525" cap="flat" cmpd="sng">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31" name="Text Box 44"/>
          <p:cNvSpPr>
            <a:spLocks noChangeArrowheads="1"/>
          </p:cNvSpPr>
          <p:nvPr/>
        </p:nvSpPr>
        <p:spPr bwMode="auto">
          <a:xfrm>
            <a:off x="6242050" y="1876425"/>
            <a:ext cx="4787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76B531"/>
                </a:solidFill>
                <a:latin typeface="Calibri" panose="020F0502020204030204" pitchFamily="34" charset="0"/>
                <a:sym typeface="宋体" panose="02010600030101010101" pitchFamily="2" charset="-122"/>
              </a:rPr>
              <a:t>企业愿景举例：</a:t>
            </a:r>
            <a:endParaRPr lang="en-US" altLang="zh-CN"/>
          </a:p>
        </p:txBody>
      </p:sp>
      <p:sp>
        <p:nvSpPr>
          <p:cNvPr id="43032" name="矩形 9"/>
          <p:cNvSpPr>
            <a:spLocks noChangeArrowheads="1"/>
          </p:cNvSpPr>
          <p:nvPr/>
        </p:nvSpPr>
        <p:spPr bwMode="auto">
          <a:xfrm>
            <a:off x="6242050" y="2781300"/>
            <a:ext cx="539908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spcBef>
                <a:spcPts val="6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迪斯尼公司</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成为全球的超级娱乐公司；</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索尼</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成为最知名的企业，改变日本产品在世界上的劣质形象；</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6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联想公司</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未来的联想应该是高科技的联想、服务的联想、国际化的联想；</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6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戴尔计算机公司</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在市场份额、股东回报和客户满意度三个方面成为世界领先的基于开放标准的计算机公司。</a:t>
            </a:r>
            <a:endParaRPr lang="en-US" altLang="zh-CN"/>
          </a:p>
        </p:txBody>
      </p:sp>
      <p:sp>
        <p:nvSpPr>
          <p:cNvPr id="43033" name="TextBox 26"/>
          <p:cNvSpPr>
            <a:spLocks noChangeArrowheads="1"/>
          </p:cNvSpPr>
          <p:nvPr/>
        </p:nvSpPr>
        <p:spPr bwMode="auto">
          <a:xfrm>
            <a:off x="5305425" y="1557338"/>
            <a:ext cx="698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a:solidFill>
                  <a:schemeClr val="bg1"/>
                </a:solidFill>
                <a:latin typeface="Arial Black" panose="020B0A04020102020204" pitchFamily="34" charset="0"/>
                <a:sym typeface="Arial Black" panose="020B0A04020102020204" pitchFamily="34" charset="0"/>
              </a:rPr>
              <a:t>1</a:t>
            </a:r>
            <a:endParaRPr lang="en-US" altLang="zh-C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3027"/>
                                        </p:tgtEl>
                                        <p:attrNameLst>
                                          <p:attrName>style.visibility</p:attrName>
                                        </p:attrNameLst>
                                      </p:cBhvr>
                                      <p:to>
                                        <p:strVal val="visible"/>
                                      </p:to>
                                    </p:set>
                                    <p:animScale>
                                      <p:cBhvr>
                                        <p:cTn id="7" dur="1000" decel="50000" fill="hold">
                                          <p:stCondLst>
                                            <p:cond delay="0"/>
                                          </p:stCondLst>
                                        </p:cTn>
                                        <p:tgtEl>
                                          <p:spTgt spid="43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3027"/>
                                        </p:tgtEl>
                                        <p:attrNameLst>
                                          <p:attrName>ppt_x</p:attrName>
                                          <p:attrName>ppt_y</p:attrName>
                                        </p:attrNameLst>
                                      </p:cBhvr>
                                      <p:rCtr x="0" y="0"/>
                                    </p:animMotion>
                                    <p:animEffect>
                                      <p:cBhvr>
                                        <p:cTn id="9" dur="1000"/>
                                        <p:tgtEl>
                                          <p:spTgt spid="4302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3028"/>
                                        </p:tgtEl>
                                        <p:attrNameLst>
                                          <p:attrName>style.visibility</p:attrName>
                                        </p:attrNameLst>
                                      </p:cBhvr>
                                      <p:to>
                                        <p:strVal val="visible"/>
                                      </p:to>
                                    </p:set>
                                    <p:animScale>
                                      <p:cBhvr>
                                        <p:cTn id="12" dur="1000" decel="50000" fill="hold">
                                          <p:stCondLst>
                                            <p:cond delay="0"/>
                                          </p:stCondLst>
                                        </p:cTn>
                                        <p:tgtEl>
                                          <p:spTgt spid="43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3028"/>
                                        </p:tgtEl>
                                        <p:attrNameLst>
                                          <p:attrName>ppt_x</p:attrName>
                                          <p:attrName>ppt_y</p:attrName>
                                        </p:attrNameLst>
                                      </p:cBhvr>
                                      <p:rCtr x="0" y="0"/>
                                    </p:animMotion>
                                    <p:animEffect>
                                      <p:cBhvr>
                                        <p:cTn id="14" dur="1000"/>
                                        <p:tgtEl>
                                          <p:spTgt spid="43028"/>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3031"/>
                                        </p:tgtEl>
                                        <p:attrNameLst>
                                          <p:attrName>style.visibility</p:attrName>
                                        </p:attrNameLst>
                                      </p:cBhvr>
                                      <p:to>
                                        <p:strVal val="visible"/>
                                      </p:to>
                                    </p:set>
                                    <p:anim calcmode="lin" valueType="num">
                                      <p:cBhvr>
                                        <p:cTn id="18" dur="500" fill="hold"/>
                                        <p:tgtEl>
                                          <p:spTgt spid="43031"/>
                                        </p:tgtEl>
                                        <p:attrNameLst>
                                          <p:attrName>ppt_x</p:attrName>
                                        </p:attrNameLst>
                                      </p:cBhvr>
                                      <p:tavLst>
                                        <p:tav tm="0">
                                          <p:val>
                                            <p:strVal val="#ppt_x"/>
                                          </p:val>
                                        </p:tav>
                                        <p:tav tm="100000">
                                          <p:val>
                                            <p:strVal val="#ppt_x"/>
                                          </p:val>
                                        </p:tav>
                                      </p:tavLst>
                                    </p:anim>
                                    <p:anim calcmode="lin" valueType="num">
                                      <p:cBhvr>
                                        <p:cTn id="19" dur="500" fill="hold"/>
                                        <p:tgtEl>
                                          <p:spTgt spid="4303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3032">
                                            <p:txEl>
                                              <p:pRg st="0" end="0"/>
                                            </p:txEl>
                                          </p:spTgt>
                                        </p:tgtEl>
                                        <p:attrNameLst>
                                          <p:attrName>style.visibility</p:attrName>
                                        </p:attrNameLst>
                                      </p:cBhvr>
                                      <p:to>
                                        <p:strVal val="visible"/>
                                      </p:to>
                                    </p:set>
                                    <p:animEffect>
                                      <p:cBhvr>
                                        <p:cTn id="23" dur="500"/>
                                        <p:tgtEl>
                                          <p:spTgt spid="43032">
                                            <p:txEl>
                                              <p:pRg st="0" end="0"/>
                                            </p:txEl>
                                          </p:spTgt>
                                        </p:tgtEl>
                                      </p:cBhvr>
                                    </p:animEffect>
                                  </p:childTnLst>
                                </p:cTn>
                              </p:par>
                            </p:childTnLst>
                          </p:cTn>
                        </p:par>
                        <p:par>
                          <p:cTn id="24" fill="hold">
                            <p:stCondLst>
                              <p:cond delay="34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3032">
                                            <p:txEl>
                                              <p:pRg st="1" end="1"/>
                                            </p:txEl>
                                          </p:spTgt>
                                        </p:tgtEl>
                                        <p:attrNameLst>
                                          <p:attrName>style.visibility</p:attrName>
                                        </p:attrNameLst>
                                      </p:cBhvr>
                                      <p:to>
                                        <p:strVal val="visible"/>
                                      </p:to>
                                    </p:set>
                                    <p:animEffect>
                                      <p:cBhvr>
                                        <p:cTn id="27" dur="500"/>
                                        <p:tgtEl>
                                          <p:spTgt spid="43032">
                                            <p:txEl>
                                              <p:pRg st="1" end="1"/>
                                            </p:txEl>
                                          </p:spTgt>
                                        </p:tgtEl>
                                      </p:cBhvr>
                                    </p:animEffect>
                                  </p:childTnLst>
                                </p:cTn>
                              </p:par>
                            </p:childTnLst>
                          </p:cTn>
                        </p:par>
                        <p:par>
                          <p:cTn id="28" fill="hold">
                            <p:stCondLst>
                              <p:cond delay="53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43032">
                                            <p:txEl>
                                              <p:pRg st="2" end="2"/>
                                            </p:txEl>
                                          </p:spTgt>
                                        </p:tgtEl>
                                        <p:attrNameLst>
                                          <p:attrName>style.visibility</p:attrName>
                                        </p:attrNameLst>
                                      </p:cBhvr>
                                      <p:to>
                                        <p:strVal val="visible"/>
                                      </p:to>
                                    </p:set>
                                    <p:animEffect>
                                      <p:cBhvr>
                                        <p:cTn id="31" dur="500"/>
                                        <p:tgtEl>
                                          <p:spTgt spid="43032">
                                            <p:txEl>
                                              <p:pRg st="2" end="2"/>
                                            </p:txEl>
                                          </p:spTgt>
                                        </p:tgtEl>
                                      </p:cBhvr>
                                    </p:animEffect>
                                  </p:childTnLst>
                                </p:cTn>
                              </p:par>
                            </p:childTnLst>
                          </p:cTn>
                        </p:par>
                        <p:par>
                          <p:cTn id="32" fill="hold">
                            <p:stCondLst>
                              <p:cond delay="745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3032">
                                            <p:txEl>
                                              <p:pRg st="3" end="3"/>
                                            </p:txEl>
                                          </p:spTgt>
                                        </p:tgtEl>
                                        <p:attrNameLst>
                                          <p:attrName>style.visibility</p:attrName>
                                        </p:attrNameLst>
                                      </p:cBhvr>
                                      <p:to>
                                        <p:strVal val="visible"/>
                                      </p:to>
                                    </p:set>
                                    <p:animEffect>
                                      <p:cBhvr>
                                        <p:cTn id="35" dur="500"/>
                                        <p:tgtEl>
                                          <p:spTgt spid="430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7" grpId="0" bldLvl="0" autoUpdateAnimBg="0"/>
      <p:bldP spid="43028" grpId="0" bldLvl="0" autoUpdateAnimBg="0"/>
      <p:bldP spid="43031" grpId="0" bldLvl="0" autoUpdateAnimBg="0"/>
      <p:bldP spid="43032" grpId="0" bldLvl="0"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36"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37"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4038"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4039"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0"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1"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2"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4043"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4"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4045"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40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pic>
        <p:nvPicPr>
          <p:cNvPr id="440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440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947863"/>
            <a:ext cx="1454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Text Box 44"/>
          <p:cNvSpPr>
            <a:spLocks noChangeArrowheads="1"/>
          </p:cNvSpPr>
          <p:nvPr/>
        </p:nvSpPr>
        <p:spPr bwMode="auto">
          <a:xfrm>
            <a:off x="1165225" y="2689225"/>
            <a:ext cx="47879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企业使命就是指</a:t>
            </a:r>
            <a:r>
              <a:rPr lang="zh-CN" altLang="en-US" b="1">
                <a:solidFill>
                  <a:srgbClr val="78B832"/>
                </a:solidFill>
                <a:latin typeface="Calibri" panose="020F0502020204030204" pitchFamily="34" charset="0"/>
                <a:sym typeface="宋体" panose="02010600030101010101" pitchFamily="2" charset="-122"/>
              </a:rPr>
              <a:t>“企业的业务（任务）是什么？”</a:t>
            </a:r>
            <a:r>
              <a:rPr lang="zh-CN" altLang="en-US">
                <a:solidFill>
                  <a:srgbClr val="000000"/>
                </a:solidFill>
                <a:latin typeface="Calibri" panose="020F0502020204030204" pitchFamily="34" charset="0"/>
                <a:sym typeface="宋体" panose="02010600030101010101" pitchFamily="2" charset="-122"/>
              </a:rPr>
              <a:t>，它描述了一个组织在社会中为其顾客生产产品和提供服务的基本功能，一个组织的使命是其存在的原因，是企业经营管理的全部意义所在。</a:t>
            </a:r>
            <a:endParaRPr lang="en-US" altLang="zh-CN"/>
          </a:p>
        </p:txBody>
      </p:sp>
      <p:sp>
        <p:nvSpPr>
          <p:cNvPr id="44052" name="Text Box 44"/>
          <p:cNvSpPr>
            <a:spLocks noChangeArrowheads="1"/>
          </p:cNvSpPr>
          <p:nvPr/>
        </p:nvSpPr>
        <p:spPr bwMode="auto">
          <a:xfrm>
            <a:off x="1165225" y="4238625"/>
            <a:ext cx="47879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企业使命为企业建立了统一的精神和追求，可以焕起所有员工崇高的使命感，是引导和激发全体员工持之以恒、为企业不断实现新的发展和超越而努力奋斗的动力之源。</a:t>
            </a:r>
            <a:endParaRPr lang="zh-CN" altLang="en-US"/>
          </a:p>
        </p:txBody>
      </p:sp>
      <p:sp>
        <p:nvSpPr>
          <p:cNvPr id="44053" name="TextBox 6"/>
          <p:cNvSpPr>
            <a:spLocks noChangeArrowheads="1"/>
          </p:cNvSpPr>
          <p:nvPr/>
        </p:nvSpPr>
        <p:spPr bwMode="auto">
          <a:xfrm rot="18836569">
            <a:off x="515937" y="235743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企业使命</a:t>
            </a:r>
            <a:endParaRPr lang="en-US" altLang="zh-CN"/>
          </a:p>
        </p:txBody>
      </p:sp>
      <p:sp>
        <p:nvSpPr>
          <p:cNvPr id="44054" name="直接连接符 8"/>
          <p:cNvSpPr>
            <a:spLocks noChangeShapeType="1"/>
          </p:cNvSpPr>
          <p:nvPr/>
        </p:nvSpPr>
        <p:spPr bwMode="auto">
          <a:xfrm>
            <a:off x="6242050" y="2420938"/>
            <a:ext cx="5399088" cy="0"/>
          </a:xfrm>
          <a:prstGeom prst="line">
            <a:avLst/>
          </a:prstGeom>
          <a:noFill/>
          <a:ln w="9525" cap="flat" cmpd="sng">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55" name="Text Box 44"/>
          <p:cNvSpPr>
            <a:spLocks noChangeArrowheads="1"/>
          </p:cNvSpPr>
          <p:nvPr/>
        </p:nvSpPr>
        <p:spPr bwMode="auto">
          <a:xfrm>
            <a:off x="6242050" y="1876425"/>
            <a:ext cx="4787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76B531"/>
                </a:solidFill>
                <a:latin typeface="Calibri" panose="020F0502020204030204" pitchFamily="34" charset="0"/>
                <a:sym typeface="宋体" panose="02010600030101010101" pitchFamily="2" charset="-122"/>
              </a:rPr>
              <a:t>企业使命举例：</a:t>
            </a:r>
            <a:endParaRPr lang="en-US" altLang="zh-CN"/>
          </a:p>
        </p:txBody>
      </p:sp>
      <p:sp>
        <p:nvSpPr>
          <p:cNvPr id="44056" name="矩形 9"/>
          <p:cNvSpPr>
            <a:spLocks noChangeArrowheads="1"/>
          </p:cNvSpPr>
          <p:nvPr/>
        </p:nvSpPr>
        <p:spPr bwMode="auto">
          <a:xfrm>
            <a:off x="6242050" y="2781300"/>
            <a:ext cx="539908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spcBef>
                <a:spcPts val="6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迪斯尼公司</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使人们过得快活；</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6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索尼</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体验发展技术，造福大众的快乐；</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6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沃尔玛</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天天低价；</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6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阿里巴巴</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让天下没有难做的生意；</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600"/>
              </a:spcBef>
              <a:spcAft>
                <a:spcPts val="600"/>
              </a:spcAft>
              <a:buFont typeface="Wingdings" panose="05000000000000000000" pitchFamily="2" charset="2"/>
              <a:buChar char="q"/>
            </a:pP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IBM——</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无论是一大步，还是一小步，总是带动世界的脚步。</a:t>
            </a:r>
            <a:endParaRPr lang="zh-CN" altLang="en-US"/>
          </a:p>
        </p:txBody>
      </p:sp>
      <p:sp>
        <p:nvSpPr>
          <p:cNvPr id="44057" name="TextBox 11"/>
          <p:cNvSpPr>
            <a:spLocks noChangeArrowheads="1"/>
          </p:cNvSpPr>
          <p:nvPr/>
        </p:nvSpPr>
        <p:spPr bwMode="auto">
          <a:xfrm>
            <a:off x="5305425" y="1557338"/>
            <a:ext cx="698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a:solidFill>
                  <a:schemeClr val="bg1"/>
                </a:solidFill>
                <a:latin typeface="Arial Black" panose="020B0A04020102020204" pitchFamily="34" charset="0"/>
                <a:sym typeface="Arial Black" panose="020B0A04020102020204" pitchFamily="34" charset="0"/>
              </a:rPr>
              <a:t>2</a:t>
            </a:r>
            <a:endParaRPr lang="en-US" altLang="zh-C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4051"/>
                                        </p:tgtEl>
                                        <p:attrNameLst>
                                          <p:attrName>style.visibility</p:attrName>
                                        </p:attrNameLst>
                                      </p:cBhvr>
                                      <p:to>
                                        <p:strVal val="visible"/>
                                      </p:to>
                                    </p:set>
                                    <p:animScale>
                                      <p:cBhvr>
                                        <p:cTn id="7" dur="1000" decel="50000" fill="hold">
                                          <p:stCondLst>
                                            <p:cond delay="0"/>
                                          </p:stCondLst>
                                        </p:cTn>
                                        <p:tgtEl>
                                          <p:spTgt spid="44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4051"/>
                                        </p:tgtEl>
                                        <p:attrNameLst>
                                          <p:attrName>ppt_x</p:attrName>
                                          <p:attrName>ppt_y</p:attrName>
                                        </p:attrNameLst>
                                      </p:cBhvr>
                                      <p:rCtr x="0" y="0"/>
                                    </p:animMotion>
                                    <p:animEffect>
                                      <p:cBhvr>
                                        <p:cTn id="9" dur="1000"/>
                                        <p:tgtEl>
                                          <p:spTgt spid="44051"/>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4052"/>
                                        </p:tgtEl>
                                        <p:attrNameLst>
                                          <p:attrName>style.visibility</p:attrName>
                                        </p:attrNameLst>
                                      </p:cBhvr>
                                      <p:to>
                                        <p:strVal val="visible"/>
                                      </p:to>
                                    </p:set>
                                    <p:animScale>
                                      <p:cBhvr>
                                        <p:cTn id="12" dur="1000" decel="50000" fill="hold">
                                          <p:stCondLst>
                                            <p:cond delay="0"/>
                                          </p:stCondLst>
                                        </p:cTn>
                                        <p:tgtEl>
                                          <p:spTgt spid="44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4052"/>
                                        </p:tgtEl>
                                        <p:attrNameLst>
                                          <p:attrName>ppt_x</p:attrName>
                                          <p:attrName>ppt_y</p:attrName>
                                        </p:attrNameLst>
                                      </p:cBhvr>
                                      <p:rCtr x="0" y="0"/>
                                    </p:animMotion>
                                    <p:animEffect>
                                      <p:cBhvr>
                                        <p:cTn id="14" dur="1000"/>
                                        <p:tgtEl>
                                          <p:spTgt spid="44052"/>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4055"/>
                                        </p:tgtEl>
                                        <p:attrNameLst>
                                          <p:attrName>style.visibility</p:attrName>
                                        </p:attrNameLst>
                                      </p:cBhvr>
                                      <p:to>
                                        <p:strVal val="visible"/>
                                      </p:to>
                                    </p:set>
                                    <p:anim calcmode="lin" valueType="num">
                                      <p:cBhvr>
                                        <p:cTn id="18" dur="500" fill="hold"/>
                                        <p:tgtEl>
                                          <p:spTgt spid="44055"/>
                                        </p:tgtEl>
                                        <p:attrNameLst>
                                          <p:attrName>ppt_x</p:attrName>
                                        </p:attrNameLst>
                                      </p:cBhvr>
                                      <p:tavLst>
                                        <p:tav tm="0">
                                          <p:val>
                                            <p:strVal val="#ppt_x"/>
                                          </p:val>
                                        </p:tav>
                                        <p:tav tm="100000">
                                          <p:val>
                                            <p:strVal val="#ppt_x"/>
                                          </p:val>
                                        </p:tav>
                                      </p:tavLst>
                                    </p:anim>
                                    <p:anim calcmode="lin" valueType="num">
                                      <p:cBhvr>
                                        <p:cTn id="19" dur="500" fill="hold"/>
                                        <p:tgtEl>
                                          <p:spTgt spid="44055"/>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4056">
                                            <p:txEl>
                                              <p:pRg st="0" end="0"/>
                                            </p:txEl>
                                          </p:spTgt>
                                        </p:tgtEl>
                                        <p:attrNameLst>
                                          <p:attrName>style.visibility</p:attrName>
                                        </p:attrNameLst>
                                      </p:cBhvr>
                                      <p:to>
                                        <p:strVal val="visible"/>
                                      </p:to>
                                    </p:set>
                                    <p:animEffect>
                                      <p:cBhvr>
                                        <p:cTn id="23" dur="500"/>
                                        <p:tgtEl>
                                          <p:spTgt spid="44056">
                                            <p:txEl>
                                              <p:pRg st="0" end="0"/>
                                            </p:txEl>
                                          </p:spTgt>
                                        </p:tgtEl>
                                      </p:cBhvr>
                                    </p:animEffect>
                                  </p:childTnLst>
                                </p:cTn>
                              </p:par>
                            </p:childTnLst>
                          </p:cTn>
                        </p:par>
                        <p:par>
                          <p:cTn id="24" fill="hold">
                            <p:stCondLst>
                              <p:cond delay="32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4056">
                                            <p:txEl>
                                              <p:pRg st="1" end="1"/>
                                            </p:txEl>
                                          </p:spTgt>
                                        </p:tgtEl>
                                        <p:attrNameLst>
                                          <p:attrName>style.visibility</p:attrName>
                                        </p:attrNameLst>
                                      </p:cBhvr>
                                      <p:to>
                                        <p:strVal val="visible"/>
                                      </p:to>
                                    </p:set>
                                    <p:animEffect>
                                      <p:cBhvr>
                                        <p:cTn id="27" dur="500"/>
                                        <p:tgtEl>
                                          <p:spTgt spid="44056">
                                            <p:txEl>
                                              <p:pRg st="1" end="1"/>
                                            </p:txEl>
                                          </p:spTgt>
                                        </p:tgtEl>
                                      </p:cBhvr>
                                    </p:animEffect>
                                  </p:childTnLst>
                                </p:cTn>
                              </p:par>
                            </p:childTnLst>
                          </p:cTn>
                        </p:par>
                        <p:par>
                          <p:cTn id="28" fill="hold">
                            <p:stCondLst>
                              <p:cond delay="4599"/>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44056">
                                            <p:txEl>
                                              <p:pRg st="2" end="2"/>
                                            </p:txEl>
                                          </p:spTgt>
                                        </p:tgtEl>
                                        <p:attrNameLst>
                                          <p:attrName>style.visibility</p:attrName>
                                        </p:attrNameLst>
                                      </p:cBhvr>
                                      <p:to>
                                        <p:strVal val="visible"/>
                                      </p:to>
                                    </p:set>
                                    <p:animEffect>
                                      <p:cBhvr>
                                        <p:cTn id="31" dur="500"/>
                                        <p:tgtEl>
                                          <p:spTgt spid="44056">
                                            <p:txEl>
                                              <p:pRg st="2" end="2"/>
                                            </p:txEl>
                                          </p:spTgt>
                                        </p:tgtEl>
                                      </p:cBhvr>
                                    </p:animEffect>
                                  </p:childTnLst>
                                </p:cTn>
                              </p:par>
                            </p:childTnLst>
                          </p:cTn>
                        </p:par>
                        <p:par>
                          <p:cTn id="32" fill="hold">
                            <p:stCondLst>
                              <p:cond delay="555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4056">
                                            <p:txEl>
                                              <p:pRg st="3" end="3"/>
                                            </p:txEl>
                                          </p:spTgt>
                                        </p:tgtEl>
                                        <p:attrNameLst>
                                          <p:attrName>style.visibility</p:attrName>
                                        </p:attrNameLst>
                                      </p:cBhvr>
                                      <p:to>
                                        <p:strVal val="visible"/>
                                      </p:to>
                                    </p:set>
                                    <p:animEffect>
                                      <p:cBhvr>
                                        <p:cTn id="35" dur="500"/>
                                        <p:tgtEl>
                                          <p:spTgt spid="44056">
                                            <p:txEl>
                                              <p:pRg st="3" end="3"/>
                                            </p:txEl>
                                          </p:spTgt>
                                        </p:tgtEl>
                                      </p:cBhvr>
                                    </p:animEffect>
                                  </p:childTnLst>
                                </p:cTn>
                              </p:par>
                            </p:childTnLst>
                          </p:cTn>
                        </p:par>
                        <p:par>
                          <p:cTn id="36" fill="hold">
                            <p:stCondLst>
                              <p:cond delay="685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44056">
                                            <p:txEl>
                                              <p:pRg st="4" end="4"/>
                                            </p:txEl>
                                          </p:spTgt>
                                        </p:tgtEl>
                                        <p:attrNameLst>
                                          <p:attrName>style.visibility</p:attrName>
                                        </p:attrNameLst>
                                      </p:cBhvr>
                                      <p:to>
                                        <p:strVal val="visible"/>
                                      </p:to>
                                    </p:set>
                                    <p:animEffect>
                                      <p:cBhvr>
                                        <p:cTn id="39" dur="500"/>
                                        <p:tgtEl>
                                          <p:spTgt spid="440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1" grpId="0" bldLvl="0" autoUpdateAnimBg="0"/>
      <p:bldP spid="44052" grpId="0" bldLvl="0" autoUpdateAnimBg="0"/>
      <p:bldP spid="44055" grpId="0" bldLvl="0" autoUpdateAnimBg="0"/>
      <p:bldP spid="44056" grpId="0" bldLvl="0" autoUpdateAnimBg="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60"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61"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5062"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5063"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64"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65"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66"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5067"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68"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5069"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50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pic>
        <p:nvPicPr>
          <p:cNvPr id="450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3"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450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947863"/>
            <a:ext cx="1454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5" name="Text Box 44"/>
          <p:cNvSpPr>
            <a:spLocks noChangeArrowheads="1"/>
          </p:cNvSpPr>
          <p:nvPr/>
        </p:nvSpPr>
        <p:spPr bwMode="auto">
          <a:xfrm>
            <a:off x="1165225" y="2689225"/>
            <a:ext cx="4787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价值观是指一个人对周围客观事物的是非曲直、好坏善恶的评价标准。企业的核心价值观是企业要实现自身愿景、使命所必须遵循的最基本的价值标准和价值信仰，是企业经营的一套永恒的指导原则，是企业得以安身立命的根本。</a:t>
            </a:r>
            <a:endParaRPr lang="en-US" altLang="zh-CN"/>
          </a:p>
        </p:txBody>
      </p:sp>
      <p:sp>
        <p:nvSpPr>
          <p:cNvPr id="45076" name="Text Box 44"/>
          <p:cNvSpPr>
            <a:spLocks noChangeArrowheads="1"/>
          </p:cNvSpPr>
          <p:nvPr/>
        </p:nvSpPr>
        <p:spPr bwMode="auto">
          <a:xfrm>
            <a:off x="1165225" y="4572000"/>
            <a:ext cx="4787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即是</a:t>
            </a:r>
            <a:r>
              <a:rPr lang="zh-CN" altLang="en-US" b="1">
                <a:solidFill>
                  <a:srgbClr val="78B832"/>
                </a:solidFill>
                <a:latin typeface="Calibri" panose="020F0502020204030204" pitchFamily="34" charset="0"/>
                <a:sym typeface="宋体" panose="02010600030101010101" pitchFamily="2" charset="-122"/>
              </a:rPr>
              <a:t>企业倡导什么、反对什么、赞赏什么、批判什么的基本原则</a:t>
            </a:r>
            <a:r>
              <a:rPr lang="zh-CN" altLang="en-US">
                <a:solidFill>
                  <a:srgbClr val="000000"/>
                </a:solidFill>
                <a:latin typeface="Calibri" panose="020F0502020204030204" pitchFamily="34" charset="0"/>
                <a:sym typeface="宋体" panose="02010600030101010101" pitchFamily="2" charset="-122"/>
              </a:rPr>
              <a:t>。核心价值观在企业的文化体系中处于核心地位，是企业的灵魂。</a:t>
            </a:r>
            <a:endParaRPr lang="zh-CN" altLang="en-US"/>
          </a:p>
        </p:txBody>
      </p:sp>
      <p:sp>
        <p:nvSpPr>
          <p:cNvPr id="45077" name="TextBox 6"/>
          <p:cNvSpPr>
            <a:spLocks noChangeArrowheads="1"/>
          </p:cNvSpPr>
          <p:nvPr/>
        </p:nvSpPr>
        <p:spPr bwMode="auto">
          <a:xfrm rot="18836569">
            <a:off x="428625" y="2316163"/>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核心价值观</a:t>
            </a:r>
            <a:endParaRPr lang="en-US" altLang="zh-CN"/>
          </a:p>
        </p:txBody>
      </p:sp>
      <p:sp>
        <p:nvSpPr>
          <p:cNvPr id="45078" name="直接连接符 8"/>
          <p:cNvSpPr>
            <a:spLocks noChangeShapeType="1"/>
          </p:cNvSpPr>
          <p:nvPr/>
        </p:nvSpPr>
        <p:spPr bwMode="auto">
          <a:xfrm>
            <a:off x="6242050" y="2420938"/>
            <a:ext cx="5399088" cy="0"/>
          </a:xfrm>
          <a:prstGeom prst="line">
            <a:avLst/>
          </a:prstGeom>
          <a:noFill/>
          <a:ln w="9525" cap="flat" cmpd="sng">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079" name="Text Box 44"/>
          <p:cNvSpPr>
            <a:spLocks noChangeArrowheads="1"/>
          </p:cNvSpPr>
          <p:nvPr/>
        </p:nvSpPr>
        <p:spPr bwMode="auto">
          <a:xfrm>
            <a:off x="6242050" y="1876425"/>
            <a:ext cx="4787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76B531"/>
                </a:solidFill>
                <a:latin typeface="Calibri" panose="020F0502020204030204" pitchFamily="34" charset="0"/>
                <a:sym typeface="宋体" panose="02010600030101010101" pitchFamily="2" charset="-122"/>
              </a:rPr>
              <a:t>核心价值观举例：</a:t>
            </a:r>
            <a:endParaRPr lang="en-US" altLang="zh-CN"/>
          </a:p>
        </p:txBody>
      </p:sp>
      <p:sp>
        <p:nvSpPr>
          <p:cNvPr id="45080" name="矩形 9"/>
          <p:cNvSpPr>
            <a:spLocks noChangeArrowheads="1"/>
          </p:cNvSpPr>
          <p:nvPr/>
        </p:nvSpPr>
        <p:spPr bwMode="auto">
          <a:xfrm>
            <a:off x="6242050" y="2708275"/>
            <a:ext cx="5399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通用电气的核心价值观</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坚持诚信、注重业绩、渴望变革。</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星巴克的核心价值观</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为客人煮好每一杯咖啡。你可能今天面对的是第</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位客人，可对客人来说，喝到的却是第一杯咖啡。</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600"/>
              </a:spcAft>
              <a:buFont typeface="Wingdings" panose="05000000000000000000" pitchFamily="2" charset="2"/>
              <a:buChar char="q"/>
            </a:pP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IBM</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公司的核心价值观</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第一，尊重员工；第二，用户至上；第三，追求卓越。</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麦当劳的核心价值观</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——QSCV</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（质量、服务、清洁、价值）。</a:t>
            </a:r>
            <a:endParaRPr lang="zh-CN" altLang="en-US"/>
          </a:p>
        </p:txBody>
      </p:sp>
      <p:sp>
        <p:nvSpPr>
          <p:cNvPr id="45081" name="TextBox 11"/>
          <p:cNvSpPr>
            <a:spLocks noChangeArrowheads="1"/>
          </p:cNvSpPr>
          <p:nvPr/>
        </p:nvSpPr>
        <p:spPr bwMode="auto">
          <a:xfrm>
            <a:off x="5305425" y="1557338"/>
            <a:ext cx="698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a:solidFill>
                  <a:schemeClr val="bg1"/>
                </a:solidFill>
                <a:latin typeface="Arial Black" panose="020B0A04020102020204" pitchFamily="34" charset="0"/>
                <a:sym typeface="Arial Black" panose="020B0A04020102020204" pitchFamily="34" charset="0"/>
              </a:rPr>
              <a:t>3</a:t>
            </a:r>
            <a:endParaRPr lang="en-US" altLang="zh-C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075"/>
                                        </p:tgtEl>
                                        <p:attrNameLst>
                                          <p:attrName>style.visibility</p:attrName>
                                        </p:attrNameLst>
                                      </p:cBhvr>
                                      <p:to>
                                        <p:strVal val="visible"/>
                                      </p:to>
                                    </p:set>
                                    <p:animScale>
                                      <p:cBhvr>
                                        <p:cTn id="7" dur="1000" decel="50000" fill="hold">
                                          <p:stCondLst>
                                            <p:cond delay="0"/>
                                          </p:stCondLst>
                                        </p:cTn>
                                        <p:tgtEl>
                                          <p:spTgt spid="450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5075"/>
                                        </p:tgtEl>
                                        <p:attrNameLst>
                                          <p:attrName>ppt_x</p:attrName>
                                          <p:attrName>ppt_y</p:attrName>
                                        </p:attrNameLst>
                                      </p:cBhvr>
                                      <p:rCtr x="0" y="0"/>
                                    </p:animMotion>
                                    <p:animEffect>
                                      <p:cBhvr>
                                        <p:cTn id="9" dur="1000"/>
                                        <p:tgtEl>
                                          <p:spTgt spid="4507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5076"/>
                                        </p:tgtEl>
                                        <p:attrNameLst>
                                          <p:attrName>style.visibility</p:attrName>
                                        </p:attrNameLst>
                                      </p:cBhvr>
                                      <p:to>
                                        <p:strVal val="visible"/>
                                      </p:to>
                                    </p:set>
                                    <p:animScale>
                                      <p:cBhvr>
                                        <p:cTn id="12" dur="1000" decel="50000" fill="hold">
                                          <p:stCondLst>
                                            <p:cond delay="0"/>
                                          </p:stCondLst>
                                        </p:cTn>
                                        <p:tgtEl>
                                          <p:spTgt spid="45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5076"/>
                                        </p:tgtEl>
                                        <p:attrNameLst>
                                          <p:attrName>ppt_x</p:attrName>
                                          <p:attrName>ppt_y</p:attrName>
                                        </p:attrNameLst>
                                      </p:cBhvr>
                                      <p:rCtr x="0" y="0"/>
                                    </p:animMotion>
                                    <p:animEffect>
                                      <p:cBhvr>
                                        <p:cTn id="14" dur="1000"/>
                                        <p:tgtEl>
                                          <p:spTgt spid="45076"/>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5079"/>
                                        </p:tgtEl>
                                        <p:attrNameLst>
                                          <p:attrName>style.visibility</p:attrName>
                                        </p:attrNameLst>
                                      </p:cBhvr>
                                      <p:to>
                                        <p:strVal val="visible"/>
                                      </p:to>
                                    </p:set>
                                    <p:anim calcmode="lin" valueType="num">
                                      <p:cBhvr>
                                        <p:cTn id="18" dur="500" fill="hold"/>
                                        <p:tgtEl>
                                          <p:spTgt spid="45079"/>
                                        </p:tgtEl>
                                        <p:attrNameLst>
                                          <p:attrName>ppt_x</p:attrName>
                                        </p:attrNameLst>
                                      </p:cBhvr>
                                      <p:tavLst>
                                        <p:tav tm="0">
                                          <p:val>
                                            <p:strVal val="#ppt_x"/>
                                          </p:val>
                                        </p:tav>
                                        <p:tav tm="100000">
                                          <p:val>
                                            <p:strVal val="#ppt_x"/>
                                          </p:val>
                                        </p:tav>
                                      </p:tavLst>
                                    </p:anim>
                                    <p:anim calcmode="lin" valueType="num">
                                      <p:cBhvr>
                                        <p:cTn id="19" dur="500" fill="hold"/>
                                        <p:tgtEl>
                                          <p:spTgt spid="45079"/>
                                        </p:tgtEl>
                                        <p:attrNameLst>
                                          <p:attrName>ppt_y</p:attrName>
                                        </p:attrNameLst>
                                      </p:cBhvr>
                                      <p:tavLst>
                                        <p:tav tm="0">
                                          <p:val>
                                            <p:strVal val="0-#ppt_h/2"/>
                                          </p:val>
                                        </p:tav>
                                        <p:tav tm="100000">
                                          <p:val>
                                            <p:strVal val="#ppt_y"/>
                                          </p:val>
                                        </p:tav>
                                      </p:tavLst>
                                    </p:anim>
                                  </p:childTnLst>
                                </p:cTn>
                              </p:par>
                            </p:childTnLst>
                          </p:cTn>
                        </p:par>
                        <p:par>
                          <p:cTn id="20" fill="hold">
                            <p:stCondLst>
                              <p:cond delay="205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5080">
                                            <p:txEl>
                                              <p:pRg st="0" end="0"/>
                                            </p:txEl>
                                          </p:spTgt>
                                        </p:tgtEl>
                                        <p:attrNameLst>
                                          <p:attrName>style.visibility</p:attrName>
                                        </p:attrNameLst>
                                      </p:cBhvr>
                                      <p:to>
                                        <p:strVal val="visible"/>
                                      </p:to>
                                    </p:set>
                                    <p:animEffect>
                                      <p:cBhvr>
                                        <p:cTn id="23" dur="500"/>
                                        <p:tgtEl>
                                          <p:spTgt spid="45080">
                                            <p:txEl>
                                              <p:pRg st="0" end="0"/>
                                            </p:txEl>
                                          </p:spTgt>
                                        </p:tgtEl>
                                      </p:cBhvr>
                                    </p:animEffect>
                                  </p:childTnLst>
                                </p:cTn>
                              </p:par>
                            </p:childTnLst>
                          </p:cTn>
                        </p:par>
                        <p:par>
                          <p:cTn id="24" fill="hold">
                            <p:stCondLst>
                              <p:cond delay="385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5080">
                                            <p:txEl>
                                              <p:pRg st="1" end="1"/>
                                            </p:txEl>
                                          </p:spTgt>
                                        </p:tgtEl>
                                        <p:attrNameLst>
                                          <p:attrName>style.visibility</p:attrName>
                                        </p:attrNameLst>
                                      </p:cBhvr>
                                      <p:to>
                                        <p:strVal val="visible"/>
                                      </p:to>
                                    </p:set>
                                    <p:animEffect>
                                      <p:cBhvr>
                                        <p:cTn id="27" dur="500"/>
                                        <p:tgtEl>
                                          <p:spTgt spid="45080">
                                            <p:txEl>
                                              <p:pRg st="1" end="1"/>
                                            </p:txEl>
                                          </p:spTgt>
                                        </p:tgtEl>
                                      </p:cBhvr>
                                    </p:animEffect>
                                  </p:childTnLst>
                                </p:cTn>
                              </p:par>
                            </p:childTnLst>
                          </p:cTn>
                        </p:par>
                        <p:par>
                          <p:cTn id="28" fill="hold">
                            <p:stCondLst>
                              <p:cond delay="7149"/>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45080">
                                            <p:txEl>
                                              <p:pRg st="2" end="2"/>
                                            </p:txEl>
                                          </p:spTgt>
                                        </p:tgtEl>
                                        <p:attrNameLst>
                                          <p:attrName>style.visibility</p:attrName>
                                        </p:attrNameLst>
                                      </p:cBhvr>
                                      <p:to>
                                        <p:strVal val="visible"/>
                                      </p:to>
                                    </p:set>
                                    <p:animEffect>
                                      <p:cBhvr>
                                        <p:cTn id="31" dur="500"/>
                                        <p:tgtEl>
                                          <p:spTgt spid="45080">
                                            <p:txEl>
                                              <p:pRg st="2" end="2"/>
                                            </p:txEl>
                                          </p:spTgt>
                                        </p:tgtEl>
                                      </p:cBhvr>
                                    </p:animEffect>
                                  </p:childTnLst>
                                </p:cTn>
                              </p:par>
                            </p:childTnLst>
                          </p:cTn>
                        </p:par>
                        <p:par>
                          <p:cTn id="32" fill="hold">
                            <p:stCondLst>
                              <p:cond delay="9449"/>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5080">
                                            <p:txEl>
                                              <p:pRg st="3" end="3"/>
                                            </p:txEl>
                                          </p:spTgt>
                                        </p:tgtEl>
                                        <p:attrNameLst>
                                          <p:attrName>style.visibility</p:attrName>
                                        </p:attrNameLst>
                                      </p:cBhvr>
                                      <p:to>
                                        <p:strVal val="visible"/>
                                      </p:to>
                                    </p:set>
                                    <p:animEffect>
                                      <p:cBhvr>
                                        <p:cTn id="35" dur="500"/>
                                        <p:tgtEl>
                                          <p:spTgt spid="450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5" grpId="0" bldLvl="0" autoUpdateAnimBg="0"/>
      <p:bldP spid="45076" grpId="0" bldLvl="0" autoUpdateAnimBg="0"/>
      <p:bldP spid="45079" grpId="0" bldLvl="0" autoUpdateAnimBg="0"/>
      <p:bldP spid="45080" grpId="0" bldLvl="0" autoUpdateAnimBg="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84"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85"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6086"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6087"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88"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89"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90"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6091"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92"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6093"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60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pic>
        <p:nvPicPr>
          <p:cNvPr id="460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460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947863"/>
            <a:ext cx="1454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9" name="Text Box 44"/>
          <p:cNvSpPr>
            <a:spLocks noChangeArrowheads="1"/>
          </p:cNvSpPr>
          <p:nvPr/>
        </p:nvSpPr>
        <p:spPr bwMode="auto">
          <a:xfrm>
            <a:off x="1165225" y="3022600"/>
            <a:ext cx="4787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企业精神：指企业员工所具有的共同</a:t>
            </a:r>
            <a:r>
              <a:rPr lang="zh-CN" altLang="en-US" b="1">
                <a:solidFill>
                  <a:srgbClr val="7CBF33"/>
                </a:solidFill>
                <a:latin typeface="Calibri" panose="020F0502020204030204" pitchFamily="34" charset="0"/>
                <a:sym typeface="宋体" panose="02010600030101010101" pitchFamily="2" charset="-122"/>
              </a:rPr>
              <a:t>内心态度、思想境界和理想追求。</a:t>
            </a:r>
            <a:r>
              <a:rPr lang="zh-CN" altLang="en-US">
                <a:solidFill>
                  <a:srgbClr val="000000"/>
                </a:solidFill>
                <a:latin typeface="Calibri" panose="020F0502020204030204" pitchFamily="34" charset="0"/>
                <a:sym typeface="宋体" panose="02010600030101010101" pitchFamily="2" charset="-122"/>
              </a:rPr>
              <a:t>它表达着企业的精神风貌和企业的风气（所以，企业精神类同企业风气）。</a:t>
            </a:r>
            <a:endParaRPr lang="en-US" altLang="zh-CN"/>
          </a:p>
        </p:txBody>
      </p:sp>
      <p:sp>
        <p:nvSpPr>
          <p:cNvPr id="46100" name="Text Box 44"/>
          <p:cNvSpPr>
            <a:spLocks noChangeArrowheads="1"/>
          </p:cNvSpPr>
          <p:nvPr/>
        </p:nvSpPr>
        <p:spPr bwMode="auto">
          <a:xfrm>
            <a:off x="1165225" y="4365625"/>
            <a:ext cx="4787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0000"/>
                </a:solidFill>
                <a:latin typeface="Calibri" panose="020F0502020204030204" pitchFamily="34" charset="0"/>
                <a:sym typeface="宋体" panose="02010600030101010101" pitchFamily="2" charset="-122"/>
              </a:rPr>
              <a:t>注意：</a:t>
            </a:r>
            <a:r>
              <a:rPr lang="zh-CN" altLang="en-US">
                <a:solidFill>
                  <a:srgbClr val="000000"/>
                </a:solidFill>
                <a:latin typeface="Calibri" panose="020F0502020204030204" pitchFamily="34" charset="0"/>
                <a:sym typeface="宋体" panose="02010600030101010101" pitchFamily="2" charset="-122"/>
              </a:rPr>
              <a:t>广义的企业精神就是指企业的精神层文化，与企业理念、企业哲学的内涵相似，主要是指企业经营管理的指导思想。</a:t>
            </a:r>
            <a:endParaRPr lang="zh-CN" altLang="en-US"/>
          </a:p>
        </p:txBody>
      </p:sp>
      <p:sp>
        <p:nvSpPr>
          <p:cNvPr id="46101" name="TextBox 6"/>
          <p:cNvSpPr>
            <a:spLocks noChangeArrowheads="1"/>
          </p:cNvSpPr>
          <p:nvPr/>
        </p:nvSpPr>
        <p:spPr bwMode="auto">
          <a:xfrm rot="18836569">
            <a:off x="543719" y="2315369"/>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企业精神</a:t>
            </a:r>
            <a:endParaRPr lang="en-US" altLang="zh-CN"/>
          </a:p>
        </p:txBody>
      </p:sp>
      <p:sp>
        <p:nvSpPr>
          <p:cNvPr id="46102" name="直接连接符 8"/>
          <p:cNvSpPr>
            <a:spLocks noChangeShapeType="1"/>
          </p:cNvSpPr>
          <p:nvPr/>
        </p:nvSpPr>
        <p:spPr bwMode="auto">
          <a:xfrm>
            <a:off x="6242050" y="2420938"/>
            <a:ext cx="5399088" cy="0"/>
          </a:xfrm>
          <a:prstGeom prst="line">
            <a:avLst/>
          </a:prstGeom>
          <a:noFill/>
          <a:ln w="9525" cap="flat" cmpd="sng">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103" name="Text Box 44"/>
          <p:cNvSpPr>
            <a:spLocks noChangeArrowheads="1"/>
          </p:cNvSpPr>
          <p:nvPr/>
        </p:nvSpPr>
        <p:spPr bwMode="auto">
          <a:xfrm>
            <a:off x="6242050" y="1876425"/>
            <a:ext cx="4787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76B531"/>
                </a:solidFill>
                <a:latin typeface="Calibri" panose="020F0502020204030204" pitchFamily="34" charset="0"/>
                <a:sym typeface="宋体" panose="02010600030101010101" pitchFamily="2" charset="-122"/>
              </a:rPr>
              <a:t>企业精神举例：</a:t>
            </a:r>
            <a:endParaRPr lang="en-US" altLang="zh-CN"/>
          </a:p>
        </p:txBody>
      </p:sp>
      <p:sp>
        <p:nvSpPr>
          <p:cNvPr id="46104" name="矩形 9"/>
          <p:cNvSpPr>
            <a:spLocks noChangeArrowheads="1"/>
          </p:cNvSpPr>
          <p:nvPr/>
        </p:nvSpPr>
        <p:spPr bwMode="auto">
          <a:xfrm>
            <a:off x="6242050" y="2708275"/>
            <a:ext cx="539908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spcBef>
                <a:spcPts val="3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海尔精神</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敬业报国，追求卓越。</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3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松下“七精神”</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产业报国，光明正大，和睦团结，奋斗向上，礼貌谦让，顺应时势，感恩戴德。</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3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中国铁建十一局集团第五工程有限公司</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不畏艰辛 ，勇攀高峰，行业领先，创誉中外。</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300"/>
              </a:spcBef>
              <a:spcAft>
                <a:spcPts val="600"/>
              </a:spcAft>
              <a:buFont typeface="Wingdings" panose="05000000000000000000" pitchFamily="2" charset="2"/>
              <a:buChar char="q"/>
            </a:pP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SANY</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精神</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自强不息，产业报国。</a:t>
            </a:r>
            <a:endParaRPr lang="zh-CN" altLang="en-US"/>
          </a:p>
        </p:txBody>
      </p:sp>
      <p:sp>
        <p:nvSpPr>
          <p:cNvPr id="46105" name="TextBox 11"/>
          <p:cNvSpPr>
            <a:spLocks noChangeArrowheads="1"/>
          </p:cNvSpPr>
          <p:nvPr/>
        </p:nvSpPr>
        <p:spPr bwMode="auto">
          <a:xfrm>
            <a:off x="5305425" y="1557338"/>
            <a:ext cx="698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a:solidFill>
                  <a:schemeClr val="bg1"/>
                </a:solidFill>
                <a:latin typeface="Arial Black" panose="020B0A04020102020204" pitchFamily="34" charset="0"/>
                <a:sym typeface="Arial Black" panose="020B0A04020102020204" pitchFamily="34" charset="0"/>
              </a:rPr>
              <a:t>4</a:t>
            </a:r>
            <a:endParaRPr lang="en-US" altLang="zh-C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6099"/>
                                        </p:tgtEl>
                                        <p:attrNameLst>
                                          <p:attrName>style.visibility</p:attrName>
                                        </p:attrNameLst>
                                      </p:cBhvr>
                                      <p:to>
                                        <p:strVal val="visible"/>
                                      </p:to>
                                    </p:set>
                                    <p:animScale>
                                      <p:cBhvr>
                                        <p:cTn id="7" dur="1000" decel="50000" fill="hold">
                                          <p:stCondLst>
                                            <p:cond delay="0"/>
                                          </p:stCondLst>
                                        </p:cTn>
                                        <p:tgtEl>
                                          <p:spTgt spid="46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6099"/>
                                        </p:tgtEl>
                                        <p:attrNameLst>
                                          <p:attrName>ppt_x</p:attrName>
                                          <p:attrName>ppt_y</p:attrName>
                                        </p:attrNameLst>
                                      </p:cBhvr>
                                      <p:rCtr x="0" y="0"/>
                                    </p:animMotion>
                                    <p:animEffect>
                                      <p:cBhvr>
                                        <p:cTn id="9" dur="1000"/>
                                        <p:tgtEl>
                                          <p:spTgt spid="46099"/>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6100"/>
                                        </p:tgtEl>
                                        <p:attrNameLst>
                                          <p:attrName>style.visibility</p:attrName>
                                        </p:attrNameLst>
                                      </p:cBhvr>
                                      <p:to>
                                        <p:strVal val="visible"/>
                                      </p:to>
                                    </p:set>
                                    <p:animScale>
                                      <p:cBhvr>
                                        <p:cTn id="12" dur="1000" decel="50000" fill="hold">
                                          <p:stCondLst>
                                            <p:cond delay="0"/>
                                          </p:stCondLst>
                                        </p:cTn>
                                        <p:tgtEl>
                                          <p:spTgt spid="46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6100"/>
                                        </p:tgtEl>
                                        <p:attrNameLst>
                                          <p:attrName>ppt_x</p:attrName>
                                          <p:attrName>ppt_y</p:attrName>
                                        </p:attrNameLst>
                                      </p:cBhvr>
                                      <p:rCtr x="0" y="0"/>
                                    </p:animMotion>
                                    <p:animEffect>
                                      <p:cBhvr>
                                        <p:cTn id="14" dur="1000"/>
                                        <p:tgtEl>
                                          <p:spTgt spid="46100"/>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6103"/>
                                        </p:tgtEl>
                                        <p:attrNameLst>
                                          <p:attrName>style.visibility</p:attrName>
                                        </p:attrNameLst>
                                      </p:cBhvr>
                                      <p:to>
                                        <p:strVal val="visible"/>
                                      </p:to>
                                    </p:set>
                                    <p:anim calcmode="lin" valueType="num">
                                      <p:cBhvr>
                                        <p:cTn id="18" dur="500" fill="hold"/>
                                        <p:tgtEl>
                                          <p:spTgt spid="46103"/>
                                        </p:tgtEl>
                                        <p:attrNameLst>
                                          <p:attrName>ppt_x</p:attrName>
                                        </p:attrNameLst>
                                      </p:cBhvr>
                                      <p:tavLst>
                                        <p:tav tm="0">
                                          <p:val>
                                            <p:strVal val="#ppt_x"/>
                                          </p:val>
                                        </p:tav>
                                        <p:tav tm="100000">
                                          <p:val>
                                            <p:strVal val="#ppt_x"/>
                                          </p:val>
                                        </p:tav>
                                      </p:tavLst>
                                    </p:anim>
                                    <p:anim calcmode="lin" valueType="num">
                                      <p:cBhvr>
                                        <p:cTn id="19" dur="500" fill="hold"/>
                                        <p:tgtEl>
                                          <p:spTgt spid="46103"/>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6104">
                                            <p:txEl>
                                              <p:pRg st="0" end="0"/>
                                            </p:txEl>
                                          </p:spTgt>
                                        </p:tgtEl>
                                        <p:attrNameLst>
                                          <p:attrName>style.visibility</p:attrName>
                                        </p:attrNameLst>
                                      </p:cBhvr>
                                      <p:to>
                                        <p:strVal val="visible"/>
                                      </p:to>
                                    </p:set>
                                    <p:animEffect>
                                      <p:cBhvr>
                                        <p:cTn id="23" dur="500"/>
                                        <p:tgtEl>
                                          <p:spTgt spid="46104">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6104">
                                            <p:txEl>
                                              <p:pRg st="1" end="1"/>
                                            </p:txEl>
                                          </p:spTgt>
                                        </p:tgtEl>
                                        <p:attrNameLst>
                                          <p:attrName>style.visibility</p:attrName>
                                        </p:attrNameLst>
                                      </p:cBhvr>
                                      <p:to>
                                        <p:strVal val="visible"/>
                                      </p:to>
                                    </p:set>
                                    <p:animEffect>
                                      <p:cBhvr>
                                        <p:cTn id="27" dur="500"/>
                                        <p:tgtEl>
                                          <p:spTgt spid="46104">
                                            <p:txEl>
                                              <p:pRg st="1" end="1"/>
                                            </p:txEl>
                                          </p:spTgt>
                                        </p:tgtEl>
                                      </p:cBhvr>
                                    </p:animEffect>
                                  </p:childTnLst>
                                </p:cTn>
                              </p:par>
                            </p:childTnLst>
                          </p:cTn>
                        </p:par>
                        <p:par>
                          <p:cTn id="28" fill="hold">
                            <p:stCondLst>
                              <p:cond delay="59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46104">
                                            <p:txEl>
                                              <p:pRg st="2" end="2"/>
                                            </p:txEl>
                                          </p:spTgt>
                                        </p:tgtEl>
                                        <p:attrNameLst>
                                          <p:attrName>style.visibility</p:attrName>
                                        </p:attrNameLst>
                                      </p:cBhvr>
                                      <p:to>
                                        <p:strVal val="visible"/>
                                      </p:to>
                                    </p:set>
                                    <p:animEffect>
                                      <p:cBhvr>
                                        <p:cTn id="31" dur="500"/>
                                        <p:tgtEl>
                                          <p:spTgt spid="46104">
                                            <p:txEl>
                                              <p:pRg st="2" end="2"/>
                                            </p:txEl>
                                          </p:spTgt>
                                        </p:tgtEl>
                                      </p:cBhvr>
                                    </p:animEffect>
                                  </p:childTnLst>
                                </p:cTn>
                              </p:par>
                            </p:childTnLst>
                          </p:cTn>
                        </p:par>
                        <p:par>
                          <p:cTn id="32" fill="hold">
                            <p:stCondLst>
                              <p:cond delay="835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6104">
                                            <p:txEl>
                                              <p:pRg st="3" end="3"/>
                                            </p:txEl>
                                          </p:spTgt>
                                        </p:tgtEl>
                                        <p:attrNameLst>
                                          <p:attrName>style.visibility</p:attrName>
                                        </p:attrNameLst>
                                      </p:cBhvr>
                                      <p:to>
                                        <p:strVal val="visible"/>
                                      </p:to>
                                    </p:set>
                                    <p:animEffect>
                                      <p:cBhvr>
                                        <p:cTn id="35" dur="500"/>
                                        <p:tgtEl>
                                          <p:spTgt spid="461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bldLvl="0" autoUpdateAnimBg="0"/>
      <p:bldP spid="46100" grpId="0" bldLvl="0" autoUpdateAnimBg="0"/>
      <p:bldP spid="46103" grpId="0" bldLvl="0" autoUpdateAnimBg="0"/>
      <p:bldP spid="46104" grpId="0" bldLvl="0" autoUpdateAnimBg="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08"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09"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7110"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7111"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2"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3"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4"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7115"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6"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7117"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71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pic>
        <p:nvPicPr>
          <p:cNvPr id="471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471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947863"/>
            <a:ext cx="1454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3" name="Text Box 44"/>
          <p:cNvSpPr>
            <a:spLocks noChangeArrowheads="1"/>
          </p:cNvSpPr>
          <p:nvPr/>
        </p:nvSpPr>
        <p:spPr bwMode="auto">
          <a:xfrm>
            <a:off x="1165225" y="3022600"/>
            <a:ext cx="4787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企业道德是指企业依靠社会舆论、传统习惯和内心信念来维持的，以善恶评价为标推的道德原则、道德规范和道德活动的综合。</a:t>
            </a:r>
            <a:endParaRPr lang="en-US" altLang="zh-CN"/>
          </a:p>
        </p:txBody>
      </p:sp>
      <p:sp>
        <p:nvSpPr>
          <p:cNvPr id="47124" name="Text Box 44"/>
          <p:cNvSpPr>
            <a:spLocks noChangeArrowheads="1"/>
          </p:cNvSpPr>
          <p:nvPr/>
        </p:nvSpPr>
        <p:spPr bwMode="auto">
          <a:xfrm>
            <a:off x="1165225" y="4365625"/>
            <a:ext cx="4787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在处理内、外关系过程中始终保持高水平的道德标准是实现最大成功的关键（蒙牛：</a:t>
            </a:r>
            <a:r>
              <a:rPr lang="zh-CN" altLang="en-US" b="1">
                <a:solidFill>
                  <a:srgbClr val="7CBF33"/>
                </a:solidFill>
                <a:latin typeface="Calibri" panose="020F0502020204030204" pitchFamily="34" charset="0"/>
                <a:sym typeface="宋体" panose="02010600030101010101" pitchFamily="2" charset="-122"/>
              </a:rPr>
              <a:t>小胜凭智，大胜靠德</a:t>
            </a:r>
            <a:r>
              <a:rPr lang="zh-CN" altLang="en-US">
                <a:solidFill>
                  <a:srgbClr val="000000"/>
                </a:solidFill>
                <a:latin typeface="Calibri" panose="020F0502020204030204" pitchFamily="34" charset="0"/>
                <a:sym typeface="宋体" panose="02010600030101010101" pitchFamily="2" charset="-122"/>
              </a:rPr>
              <a:t>）。</a:t>
            </a:r>
            <a:endParaRPr lang="zh-CN" altLang="en-US"/>
          </a:p>
        </p:txBody>
      </p:sp>
      <p:sp>
        <p:nvSpPr>
          <p:cNvPr id="47125" name="TextBox 6"/>
          <p:cNvSpPr>
            <a:spLocks noChangeArrowheads="1"/>
          </p:cNvSpPr>
          <p:nvPr/>
        </p:nvSpPr>
        <p:spPr bwMode="auto">
          <a:xfrm rot="18836569">
            <a:off x="543719" y="2315369"/>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企业道德</a:t>
            </a:r>
            <a:endParaRPr lang="en-US" altLang="zh-CN"/>
          </a:p>
        </p:txBody>
      </p:sp>
      <p:sp>
        <p:nvSpPr>
          <p:cNvPr id="47126" name="直接连接符 8"/>
          <p:cNvSpPr>
            <a:spLocks noChangeShapeType="1"/>
          </p:cNvSpPr>
          <p:nvPr/>
        </p:nvSpPr>
        <p:spPr bwMode="auto">
          <a:xfrm>
            <a:off x="6242050" y="2420938"/>
            <a:ext cx="5399088" cy="0"/>
          </a:xfrm>
          <a:prstGeom prst="line">
            <a:avLst/>
          </a:prstGeom>
          <a:noFill/>
          <a:ln w="9525" cap="flat" cmpd="sng">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27" name="Text Box 44"/>
          <p:cNvSpPr>
            <a:spLocks noChangeArrowheads="1"/>
          </p:cNvSpPr>
          <p:nvPr/>
        </p:nvSpPr>
        <p:spPr bwMode="auto">
          <a:xfrm>
            <a:off x="6242050" y="1876425"/>
            <a:ext cx="4787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76B531"/>
                </a:solidFill>
                <a:latin typeface="Calibri" panose="020F0502020204030204" pitchFamily="34" charset="0"/>
                <a:sym typeface="宋体" panose="02010600030101010101" pitchFamily="2" charset="-122"/>
              </a:rPr>
              <a:t>企业精神举例：</a:t>
            </a:r>
            <a:endParaRPr lang="en-US" altLang="zh-CN"/>
          </a:p>
        </p:txBody>
      </p:sp>
      <p:sp>
        <p:nvSpPr>
          <p:cNvPr id="47128" name="矩形 9"/>
          <p:cNvSpPr>
            <a:spLocks noChangeArrowheads="1"/>
          </p:cNvSpPr>
          <p:nvPr/>
        </p:nvSpPr>
        <p:spPr bwMode="auto">
          <a:xfrm>
            <a:off x="6242050" y="2565400"/>
            <a:ext cx="53990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spcBef>
                <a:spcPts val="3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杭州胡庆余堂药店</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戒欺：采办务真，修制务精；药业关系性命，尤为万不可欺。</a:t>
            </a:r>
            <a:endParaRPr lang="zh-CN" altLang="en-US"/>
          </a:p>
        </p:txBody>
      </p:sp>
      <p:sp>
        <p:nvSpPr>
          <p:cNvPr id="47129" name="TextBox 11"/>
          <p:cNvSpPr>
            <a:spLocks noChangeArrowheads="1"/>
          </p:cNvSpPr>
          <p:nvPr/>
        </p:nvSpPr>
        <p:spPr bwMode="auto">
          <a:xfrm>
            <a:off x="5305425" y="1557338"/>
            <a:ext cx="698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a:solidFill>
                  <a:schemeClr val="bg1"/>
                </a:solidFill>
                <a:latin typeface="Arial Black" panose="020B0A04020102020204" pitchFamily="34" charset="0"/>
                <a:sym typeface="Arial Black" panose="020B0A04020102020204" pitchFamily="34" charset="0"/>
              </a:rPr>
              <a:t>5</a:t>
            </a:r>
            <a:endParaRPr lang="en-US" altLang="zh-CN"/>
          </a:p>
        </p:txBody>
      </p:sp>
      <p:sp>
        <p:nvSpPr>
          <p:cNvPr id="47130" name="Text Box 44"/>
          <p:cNvSpPr>
            <a:spLocks noChangeArrowheads="1"/>
          </p:cNvSpPr>
          <p:nvPr/>
        </p:nvSpPr>
        <p:spPr bwMode="auto">
          <a:xfrm>
            <a:off x="6242050" y="3573463"/>
            <a:ext cx="539908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b="1">
                <a:solidFill>
                  <a:srgbClr val="7CBF33"/>
                </a:solidFill>
                <a:latin typeface="Calibri" panose="020F0502020204030204" pitchFamily="34" charset="0"/>
                <a:sym typeface="宋体" panose="02010600030101010101" pitchFamily="2" charset="-122"/>
              </a:rPr>
              <a:t>道德标准高的企业与道德水平较低的竞争者相比主要有三大优势：</a:t>
            </a:r>
            <a:endParaRPr lang="zh-CN" altLang="en-US" b="1">
              <a:solidFill>
                <a:srgbClr val="7CBF33"/>
              </a:solidFill>
              <a:latin typeface="Calibri" panose="020F0502020204030204" pitchFamily="34" charset="0"/>
              <a:sym typeface="宋体" panose="02010600030101010101" pitchFamily="2" charset="-122"/>
            </a:endParaRPr>
          </a:p>
          <a:p>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1</a:t>
            </a:r>
            <a:r>
              <a:rPr lang="zh-CN" altLang="en-US">
                <a:solidFill>
                  <a:srgbClr val="000000"/>
                </a:solidFill>
                <a:latin typeface="Calibri" panose="020F0502020204030204" pitchFamily="34" charset="0"/>
                <a:sym typeface="宋体" panose="02010600030101010101" pitchFamily="2" charset="-122"/>
              </a:rPr>
              <a:t>）更能激发员工的干劲；</a:t>
            </a:r>
            <a:endParaRPr lang="zh-CN" altLang="en-US">
              <a:solidFill>
                <a:srgbClr val="000000"/>
              </a:solidFill>
              <a:latin typeface="Calibri" panose="020F0502020204030204" pitchFamily="34" charset="0"/>
              <a:sym typeface="宋体" panose="02010600030101010101" pitchFamily="2" charset="-122"/>
            </a:endParaRPr>
          </a:p>
          <a:p>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2</a:t>
            </a:r>
            <a:r>
              <a:rPr lang="zh-CN" altLang="en-US">
                <a:solidFill>
                  <a:srgbClr val="000000"/>
                </a:solidFill>
                <a:latin typeface="Calibri" panose="020F0502020204030204" pitchFamily="34" charset="0"/>
                <a:sym typeface="宋体" panose="02010600030101010101" pitchFamily="2" charset="-122"/>
              </a:rPr>
              <a:t>）更容易吸引到高水平的人才，从而拥有了基本的竞争优势和获利保障；</a:t>
            </a:r>
            <a:endParaRPr lang="zh-CN" altLang="en-US">
              <a:solidFill>
                <a:srgbClr val="000000"/>
              </a:solidFill>
              <a:latin typeface="Calibri" panose="020F0502020204030204" pitchFamily="34" charset="0"/>
              <a:sym typeface="宋体" panose="02010600030101010101" pitchFamily="2" charset="-122"/>
            </a:endParaRPr>
          </a:p>
          <a:p>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3</a:t>
            </a:r>
            <a:r>
              <a:rPr lang="zh-CN" altLang="en-US">
                <a:solidFill>
                  <a:srgbClr val="000000"/>
                </a:solidFill>
                <a:latin typeface="Calibri" panose="020F0502020204030204" pitchFamily="34" charset="0"/>
                <a:sym typeface="宋体" panose="02010600030101010101" pitchFamily="2" charset="-122"/>
              </a:rPr>
              <a:t>）可以与客户、竞争对手和公众建立起更好的关系，从而更有利于企业追求利润。</a:t>
            </a:r>
            <a:endParaRPr lang="zh-CN" altLang="en-US"/>
          </a:p>
        </p:txBody>
      </p:sp>
      <p:sp>
        <p:nvSpPr>
          <p:cNvPr id="47131" name="直接连接符 15"/>
          <p:cNvSpPr>
            <a:spLocks noChangeShapeType="1"/>
          </p:cNvSpPr>
          <p:nvPr/>
        </p:nvSpPr>
        <p:spPr bwMode="auto">
          <a:xfrm>
            <a:off x="6242050" y="3429000"/>
            <a:ext cx="5399088" cy="0"/>
          </a:xfrm>
          <a:prstGeom prst="line">
            <a:avLst/>
          </a:prstGeom>
          <a:noFill/>
          <a:ln w="9525" cap="flat" cmpd="sng">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7123"/>
                                        </p:tgtEl>
                                        <p:attrNameLst>
                                          <p:attrName>style.visibility</p:attrName>
                                        </p:attrNameLst>
                                      </p:cBhvr>
                                      <p:to>
                                        <p:strVal val="visible"/>
                                      </p:to>
                                    </p:set>
                                    <p:animScale>
                                      <p:cBhvr>
                                        <p:cTn id="7" dur="1000" decel="50000" fill="hold">
                                          <p:stCondLst>
                                            <p:cond delay="0"/>
                                          </p:stCondLst>
                                        </p:cTn>
                                        <p:tgtEl>
                                          <p:spTgt spid="47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7123"/>
                                        </p:tgtEl>
                                        <p:attrNameLst>
                                          <p:attrName>ppt_x</p:attrName>
                                          <p:attrName>ppt_y</p:attrName>
                                        </p:attrNameLst>
                                      </p:cBhvr>
                                      <p:rCtr x="0" y="0"/>
                                    </p:animMotion>
                                    <p:animEffect>
                                      <p:cBhvr>
                                        <p:cTn id="9" dur="1000"/>
                                        <p:tgtEl>
                                          <p:spTgt spid="47123"/>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7124"/>
                                        </p:tgtEl>
                                        <p:attrNameLst>
                                          <p:attrName>style.visibility</p:attrName>
                                        </p:attrNameLst>
                                      </p:cBhvr>
                                      <p:to>
                                        <p:strVal val="visible"/>
                                      </p:to>
                                    </p:set>
                                    <p:animScale>
                                      <p:cBhvr>
                                        <p:cTn id="12" dur="1000" decel="50000" fill="hold">
                                          <p:stCondLst>
                                            <p:cond delay="0"/>
                                          </p:stCondLst>
                                        </p:cTn>
                                        <p:tgtEl>
                                          <p:spTgt spid="47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7124"/>
                                        </p:tgtEl>
                                        <p:attrNameLst>
                                          <p:attrName>ppt_x</p:attrName>
                                          <p:attrName>ppt_y</p:attrName>
                                        </p:attrNameLst>
                                      </p:cBhvr>
                                      <p:rCtr x="0" y="0"/>
                                    </p:animMotion>
                                    <p:animEffect>
                                      <p:cBhvr>
                                        <p:cTn id="14" dur="1000"/>
                                        <p:tgtEl>
                                          <p:spTgt spid="47124"/>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7127"/>
                                        </p:tgtEl>
                                        <p:attrNameLst>
                                          <p:attrName>style.visibility</p:attrName>
                                        </p:attrNameLst>
                                      </p:cBhvr>
                                      <p:to>
                                        <p:strVal val="visible"/>
                                      </p:to>
                                    </p:set>
                                    <p:anim calcmode="lin" valueType="num">
                                      <p:cBhvr>
                                        <p:cTn id="18" dur="500" fill="hold"/>
                                        <p:tgtEl>
                                          <p:spTgt spid="47127"/>
                                        </p:tgtEl>
                                        <p:attrNameLst>
                                          <p:attrName>ppt_x</p:attrName>
                                        </p:attrNameLst>
                                      </p:cBhvr>
                                      <p:tavLst>
                                        <p:tav tm="0">
                                          <p:val>
                                            <p:strVal val="#ppt_x"/>
                                          </p:val>
                                        </p:tav>
                                        <p:tav tm="100000">
                                          <p:val>
                                            <p:strVal val="#ppt_x"/>
                                          </p:val>
                                        </p:tav>
                                      </p:tavLst>
                                    </p:anim>
                                    <p:anim calcmode="lin" valueType="num">
                                      <p:cBhvr>
                                        <p:cTn id="19" dur="500" fill="hold"/>
                                        <p:tgtEl>
                                          <p:spTgt spid="47127"/>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7128">
                                            <p:txEl>
                                              <p:pRg st="0" end="0"/>
                                            </p:txEl>
                                          </p:spTgt>
                                        </p:tgtEl>
                                        <p:attrNameLst>
                                          <p:attrName>style.visibility</p:attrName>
                                        </p:attrNameLst>
                                      </p:cBhvr>
                                      <p:to>
                                        <p:strVal val="visible"/>
                                      </p:to>
                                    </p:set>
                                    <p:animEffect>
                                      <p:cBhvr>
                                        <p:cTn id="23" dur="500"/>
                                        <p:tgtEl>
                                          <p:spTgt spid="47128">
                                            <p:txEl>
                                              <p:pRg st="0" end="0"/>
                                            </p:txEl>
                                          </p:spTgt>
                                        </p:tgtEl>
                                      </p:cBhvr>
                                    </p:animEffect>
                                  </p:childTnLst>
                                </p:cTn>
                              </p:par>
                            </p:childTnLst>
                          </p:cTn>
                        </p:par>
                        <p:par>
                          <p:cTn id="24" fill="hold">
                            <p:stCondLst>
                              <p:cond delay="4300"/>
                            </p:stCondLst>
                            <p:childTnLst>
                              <p:par>
                                <p:cTn id="25" presetID="52" presetClass="entr" presetSubtype="0" fill="hold" grpId="0" nodeType="afterEffect">
                                  <p:stCondLst>
                                    <p:cond delay="0"/>
                                  </p:stCondLst>
                                  <p:childTnLst>
                                    <p:set>
                                      <p:cBhvr>
                                        <p:cTn id="26" dur="1" fill="hold">
                                          <p:stCondLst>
                                            <p:cond delay="0"/>
                                          </p:stCondLst>
                                        </p:cTn>
                                        <p:tgtEl>
                                          <p:spTgt spid="47130"/>
                                        </p:tgtEl>
                                        <p:attrNameLst>
                                          <p:attrName>style.visibility</p:attrName>
                                        </p:attrNameLst>
                                      </p:cBhvr>
                                      <p:to>
                                        <p:strVal val="visible"/>
                                      </p:to>
                                    </p:set>
                                    <p:animScale>
                                      <p:cBhvr>
                                        <p:cTn id="27" dur="1000" decel="50000" fill="hold">
                                          <p:stCondLst>
                                            <p:cond delay="0"/>
                                          </p:stCondLst>
                                        </p:cTn>
                                        <p:tgtEl>
                                          <p:spTgt spid="471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47130"/>
                                        </p:tgtEl>
                                        <p:attrNameLst>
                                          <p:attrName>ppt_x</p:attrName>
                                          <p:attrName>ppt_y</p:attrName>
                                        </p:attrNameLst>
                                      </p:cBhvr>
                                      <p:rCtr x="0" y="0"/>
                                    </p:animMotion>
                                    <p:animEffect>
                                      <p:cBhvr>
                                        <p:cTn id="29" dur="1000"/>
                                        <p:tgtEl>
                                          <p:spTgt spid="47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3" grpId="0" bldLvl="0" autoUpdateAnimBg="0"/>
      <p:bldP spid="47124" grpId="0" bldLvl="0" autoUpdateAnimBg="0"/>
      <p:bldP spid="47127" grpId="0" bldLvl="0" autoUpdateAnimBg="0"/>
      <p:bldP spid="47128" grpId="0" bldLvl="0" autoUpdateAnimBg="0" build="p"/>
      <p:bldP spid="47130" grpId="0" bldLvl="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32"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33"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8134"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8135"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36"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37"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38"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8139"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40"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8141"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81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3"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、精神层文化（核心层）</a:t>
            </a:r>
            <a:endParaRPr lang="zh-CN" altLang="en-US"/>
          </a:p>
        </p:txBody>
      </p:sp>
      <p:pic>
        <p:nvPicPr>
          <p:cNvPr id="481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矩形 5"/>
          <p:cNvSpPr>
            <a:spLocks noChangeArrowheads="1"/>
          </p:cNvSpPr>
          <p:nvPr/>
        </p:nvSpPr>
        <p:spPr bwMode="auto">
          <a:xfrm>
            <a:off x="625475" y="1989138"/>
            <a:ext cx="5400675" cy="4032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481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947863"/>
            <a:ext cx="1454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7" name="Text Box 44"/>
          <p:cNvSpPr>
            <a:spLocks noChangeArrowheads="1"/>
          </p:cNvSpPr>
          <p:nvPr/>
        </p:nvSpPr>
        <p:spPr bwMode="auto">
          <a:xfrm>
            <a:off x="1165225" y="3022600"/>
            <a:ext cx="4787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企业作风是企业处事待物所表现出的一贯的态度或行为，是企业在长期生产经营过程中形成的独特风格。</a:t>
            </a:r>
            <a:endParaRPr lang="en-US" altLang="zh-CN"/>
          </a:p>
        </p:txBody>
      </p:sp>
      <p:sp>
        <p:nvSpPr>
          <p:cNvPr id="48148" name="Text Box 44"/>
          <p:cNvSpPr>
            <a:spLocks noChangeArrowheads="1"/>
          </p:cNvSpPr>
          <p:nvPr/>
        </p:nvSpPr>
        <p:spPr bwMode="auto">
          <a:xfrm>
            <a:off x="1165225" y="4365625"/>
            <a:ext cx="47879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企业作风能反映和折射一个企业的精神风貌和员工的精神状态，</a:t>
            </a:r>
            <a:r>
              <a:rPr lang="zh-CN" altLang="en-US" b="1">
                <a:solidFill>
                  <a:srgbClr val="7CBF33"/>
                </a:solidFill>
                <a:latin typeface="Calibri" panose="020F0502020204030204" pitchFamily="34" charset="0"/>
                <a:sym typeface="宋体" panose="02010600030101010101" pitchFamily="2" charset="-122"/>
              </a:rPr>
              <a:t>体现企业整体素质和对外形象。</a:t>
            </a:r>
            <a:endParaRPr lang="zh-CN" altLang="en-US"/>
          </a:p>
        </p:txBody>
      </p:sp>
      <p:sp>
        <p:nvSpPr>
          <p:cNvPr id="48149" name="TextBox 6"/>
          <p:cNvSpPr>
            <a:spLocks noChangeArrowheads="1"/>
          </p:cNvSpPr>
          <p:nvPr/>
        </p:nvSpPr>
        <p:spPr bwMode="auto">
          <a:xfrm rot="18836569">
            <a:off x="543719" y="2315369"/>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企业作风</a:t>
            </a:r>
            <a:endParaRPr lang="en-US" altLang="zh-CN"/>
          </a:p>
        </p:txBody>
      </p:sp>
      <p:sp>
        <p:nvSpPr>
          <p:cNvPr id="48150" name="直接连接符 8"/>
          <p:cNvSpPr>
            <a:spLocks noChangeShapeType="1"/>
          </p:cNvSpPr>
          <p:nvPr/>
        </p:nvSpPr>
        <p:spPr bwMode="auto">
          <a:xfrm>
            <a:off x="6242050" y="2420938"/>
            <a:ext cx="5399088" cy="0"/>
          </a:xfrm>
          <a:prstGeom prst="line">
            <a:avLst/>
          </a:prstGeom>
          <a:noFill/>
          <a:ln w="9525" cap="flat" cmpd="sng">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51" name="Text Box 44"/>
          <p:cNvSpPr>
            <a:spLocks noChangeArrowheads="1"/>
          </p:cNvSpPr>
          <p:nvPr/>
        </p:nvSpPr>
        <p:spPr bwMode="auto">
          <a:xfrm>
            <a:off x="6242050" y="1876425"/>
            <a:ext cx="4787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76B531"/>
                </a:solidFill>
                <a:latin typeface="Calibri" panose="020F0502020204030204" pitchFamily="34" charset="0"/>
                <a:sym typeface="宋体" panose="02010600030101010101" pitchFamily="2" charset="-122"/>
              </a:rPr>
              <a:t>企业作风举例：</a:t>
            </a:r>
            <a:endParaRPr lang="en-US" altLang="zh-CN"/>
          </a:p>
        </p:txBody>
      </p:sp>
      <p:sp>
        <p:nvSpPr>
          <p:cNvPr id="48152" name="矩形 9"/>
          <p:cNvSpPr>
            <a:spLocks noChangeArrowheads="1"/>
          </p:cNvSpPr>
          <p:nvPr/>
        </p:nvSpPr>
        <p:spPr bwMode="auto">
          <a:xfrm>
            <a:off x="6242050" y="2708275"/>
            <a:ext cx="539908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spcBef>
                <a:spcPts val="3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某企业作风</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团结进取，勇于创新，雷厉风行，求真务实。</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3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海尔作风</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迅速反应，马上行动。（现改为：人单合一，速决速胜。）</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ts val="300"/>
              </a:spcBef>
              <a:spcAft>
                <a:spcPts val="600"/>
              </a:spcAft>
              <a:buFont typeface="Wingdings" panose="05000000000000000000" pitchFamily="2" charset="2"/>
              <a:buChar char="q"/>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太阳雨作风</a:t>
            </a:r>
            <a:r>
              <a:rPr lang="en-US" altLang="zh-CN"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快速反应，效率为先。</a:t>
            </a:r>
            <a:endParaRPr lang="zh-CN" altLang="en-US"/>
          </a:p>
        </p:txBody>
      </p:sp>
      <p:sp>
        <p:nvSpPr>
          <p:cNvPr id="48153" name="TextBox 11"/>
          <p:cNvSpPr>
            <a:spLocks noChangeArrowheads="1"/>
          </p:cNvSpPr>
          <p:nvPr/>
        </p:nvSpPr>
        <p:spPr bwMode="auto">
          <a:xfrm>
            <a:off x="5305425" y="1557338"/>
            <a:ext cx="698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a:solidFill>
                  <a:schemeClr val="bg1"/>
                </a:solidFill>
                <a:latin typeface="Arial Black" panose="020B0A04020102020204" pitchFamily="34" charset="0"/>
                <a:sym typeface="Arial Black" panose="020B0A04020102020204" pitchFamily="34" charset="0"/>
              </a:rPr>
              <a:t>6</a:t>
            </a:r>
            <a:endParaRPr lang="en-US" altLang="zh-C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8147"/>
                                        </p:tgtEl>
                                        <p:attrNameLst>
                                          <p:attrName>style.visibility</p:attrName>
                                        </p:attrNameLst>
                                      </p:cBhvr>
                                      <p:to>
                                        <p:strVal val="visible"/>
                                      </p:to>
                                    </p:set>
                                    <p:animScale>
                                      <p:cBhvr>
                                        <p:cTn id="7" dur="1000" decel="50000" fill="hold">
                                          <p:stCondLst>
                                            <p:cond delay="0"/>
                                          </p:stCondLst>
                                        </p:cTn>
                                        <p:tgtEl>
                                          <p:spTgt spid="48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8147"/>
                                        </p:tgtEl>
                                        <p:attrNameLst>
                                          <p:attrName>ppt_x</p:attrName>
                                          <p:attrName>ppt_y</p:attrName>
                                        </p:attrNameLst>
                                      </p:cBhvr>
                                      <p:rCtr x="0" y="0"/>
                                    </p:animMotion>
                                    <p:animEffect>
                                      <p:cBhvr>
                                        <p:cTn id="9" dur="1000"/>
                                        <p:tgtEl>
                                          <p:spTgt spid="4814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8148"/>
                                        </p:tgtEl>
                                        <p:attrNameLst>
                                          <p:attrName>style.visibility</p:attrName>
                                        </p:attrNameLst>
                                      </p:cBhvr>
                                      <p:to>
                                        <p:strVal val="visible"/>
                                      </p:to>
                                    </p:set>
                                    <p:animScale>
                                      <p:cBhvr>
                                        <p:cTn id="12" dur="1000" decel="50000" fill="hold">
                                          <p:stCondLst>
                                            <p:cond delay="0"/>
                                          </p:stCondLst>
                                        </p:cTn>
                                        <p:tgtEl>
                                          <p:spTgt spid="48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8148"/>
                                        </p:tgtEl>
                                        <p:attrNameLst>
                                          <p:attrName>ppt_x</p:attrName>
                                          <p:attrName>ppt_y</p:attrName>
                                        </p:attrNameLst>
                                      </p:cBhvr>
                                      <p:rCtr x="0" y="0"/>
                                    </p:animMotion>
                                    <p:animEffect>
                                      <p:cBhvr>
                                        <p:cTn id="14" dur="1000"/>
                                        <p:tgtEl>
                                          <p:spTgt spid="48148"/>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8151"/>
                                        </p:tgtEl>
                                        <p:attrNameLst>
                                          <p:attrName>style.visibility</p:attrName>
                                        </p:attrNameLst>
                                      </p:cBhvr>
                                      <p:to>
                                        <p:strVal val="visible"/>
                                      </p:to>
                                    </p:set>
                                    <p:anim calcmode="lin" valueType="num">
                                      <p:cBhvr>
                                        <p:cTn id="18" dur="500" fill="hold"/>
                                        <p:tgtEl>
                                          <p:spTgt spid="48151"/>
                                        </p:tgtEl>
                                        <p:attrNameLst>
                                          <p:attrName>ppt_x</p:attrName>
                                        </p:attrNameLst>
                                      </p:cBhvr>
                                      <p:tavLst>
                                        <p:tav tm="0">
                                          <p:val>
                                            <p:strVal val="#ppt_x"/>
                                          </p:val>
                                        </p:tav>
                                        <p:tav tm="100000">
                                          <p:val>
                                            <p:strVal val="#ppt_x"/>
                                          </p:val>
                                        </p:tav>
                                      </p:tavLst>
                                    </p:anim>
                                    <p:anim calcmode="lin" valueType="num">
                                      <p:cBhvr>
                                        <p:cTn id="19" dur="500" fill="hold"/>
                                        <p:tgtEl>
                                          <p:spTgt spid="4815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8152">
                                            <p:txEl>
                                              <p:pRg st="0" end="0"/>
                                            </p:txEl>
                                          </p:spTgt>
                                        </p:tgtEl>
                                        <p:attrNameLst>
                                          <p:attrName>style.visibility</p:attrName>
                                        </p:attrNameLst>
                                      </p:cBhvr>
                                      <p:to>
                                        <p:strVal val="visible"/>
                                      </p:to>
                                    </p:set>
                                    <p:animEffect>
                                      <p:cBhvr>
                                        <p:cTn id="23" dur="500"/>
                                        <p:tgtEl>
                                          <p:spTgt spid="48152">
                                            <p:txEl>
                                              <p:pRg st="0" end="0"/>
                                            </p:txEl>
                                          </p:spTgt>
                                        </p:tgtEl>
                                      </p:cBhvr>
                                    </p:animEffect>
                                  </p:childTnLst>
                                </p:cTn>
                              </p:par>
                            </p:childTnLst>
                          </p:cTn>
                        </p:par>
                        <p:par>
                          <p:cTn id="24" fill="hold">
                            <p:stCondLst>
                              <p:cond delay="3799"/>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8152">
                                            <p:txEl>
                                              <p:pRg st="1" end="1"/>
                                            </p:txEl>
                                          </p:spTgt>
                                        </p:tgtEl>
                                        <p:attrNameLst>
                                          <p:attrName>style.visibility</p:attrName>
                                        </p:attrNameLst>
                                      </p:cBhvr>
                                      <p:to>
                                        <p:strVal val="visible"/>
                                      </p:to>
                                    </p:set>
                                    <p:animEffect>
                                      <p:cBhvr>
                                        <p:cTn id="27" dur="500"/>
                                        <p:tgtEl>
                                          <p:spTgt spid="48152">
                                            <p:txEl>
                                              <p:pRg st="1" end="1"/>
                                            </p:txEl>
                                          </p:spTgt>
                                        </p:tgtEl>
                                      </p:cBhvr>
                                    </p:animEffect>
                                  </p:childTnLst>
                                </p:cTn>
                              </p:par>
                            </p:childTnLst>
                          </p:cTn>
                        </p:par>
                        <p:par>
                          <p:cTn id="28" fill="hold">
                            <p:stCondLst>
                              <p:cond delay="585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48152">
                                            <p:txEl>
                                              <p:pRg st="2" end="2"/>
                                            </p:txEl>
                                          </p:spTgt>
                                        </p:tgtEl>
                                        <p:attrNameLst>
                                          <p:attrName>style.visibility</p:attrName>
                                        </p:attrNameLst>
                                      </p:cBhvr>
                                      <p:to>
                                        <p:strVal val="visible"/>
                                      </p:to>
                                    </p:set>
                                    <p:animEffect>
                                      <p:cBhvr>
                                        <p:cTn id="31" dur="500"/>
                                        <p:tgtEl>
                                          <p:spTgt spid="48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7" grpId="0" bldLvl="0" autoUpdateAnimBg="0"/>
      <p:bldP spid="48148" grpId="0" bldLvl="0" autoUpdateAnimBg="0"/>
      <p:bldP spid="48151" grpId="0" bldLvl="0" autoUpdateAnimBg="0"/>
      <p:bldP spid="48152" grpId="0" bldLvl="0" autoUpdateAnimBg="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56"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57"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49158"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49159"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60"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61"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62"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49163"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49164"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49165"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491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、制度层文化（中间层）</a:t>
            </a:r>
            <a:endParaRPr lang="zh-CN" altLang="en-US"/>
          </a:p>
        </p:txBody>
      </p:sp>
      <p:sp>
        <p:nvSpPr>
          <p:cNvPr id="49168" name="Text Box 44"/>
          <p:cNvSpPr>
            <a:spLocks noChangeArrowheads="1"/>
          </p:cNvSpPr>
          <p:nvPr/>
        </p:nvSpPr>
        <p:spPr bwMode="auto">
          <a:xfrm>
            <a:off x="7537450" y="2871788"/>
            <a:ext cx="43211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制度层文化，是指具有本企业文化特色的各种规章制度、道德规范和行为准则的总称，也包括企业内部长期形成的企业风俗，</a:t>
            </a:r>
            <a:r>
              <a:rPr lang="zh-CN" altLang="en-US" b="1">
                <a:solidFill>
                  <a:srgbClr val="7CBF33"/>
                </a:solidFill>
                <a:latin typeface="Calibri" panose="020F0502020204030204" pitchFamily="34" charset="0"/>
                <a:sym typeface="宋体" panose="02010600030101010101" pitchFamily="2" charset="-122"/>
              </a:rPr>
              <a:t>反映出特定企业组织的“游戏规则”。</a:t>
            </a:r>
            <a:endParaRPr lang="en-US" altLang="zh-CN"/>
          </a:p>
        </p:txBody>
      </p:sp>
      <p:sp>
        <p:nvSpPr>
          <p:cNvPr id="49169" name="Text Box 44"/>
          <p:cNvSpPr>
            <a:spLocks noChangeArrowheads="1"/>
          </p:cNvSpPr>
          <p:nvPr/>
        </p:nvSpPr>
        <p:spPr bwMode="auto">
          <a:xfrm>
            <a:off x="7537450" y="4454525"/>
            <a:ext cx="43211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制度层文化是企业文化理论研究与企业实际运作结合最紧密的部分，具有将精神文化转化为物质文化的功能，它属于企业文化的中间层。企业制度层有的也称之为行为层文化。</a:t>
            </a:r>
            <a:endParaRPr lang="zh-CN" altLang="en-US"/>
          </a:p>
        </p:txBody>
      </p:sp>
      <p:grpSp>
        <p:nvGrpSpPr>
          <p:cNvPr id="49170" name="Group 18"/>
          <p:cNvGrpSpPr/>
          <p:nvPr/>
        </p:nvGrpSpPr>
        <p:grpSpPr bwMode="auto">
          <a:xfrm>
            <a:off x="409575" y="1416050"/>
            <a:ext cx="6889750" cy="4102100"/>
            <a:chOff x="0" y="0"/>
            <a:chExt cx="6891064" cy="4102084"/>
          </a:xfrm>
        </p:grpSpPr>
        <p:sp>
          <p:nvSpPr>
            <p:cNvPr id="49171" name="椭圆 13"/>
            <p:cNvSpPr>
              <a:spLocks noChangeArrowheads="1"/>
            </p:cNvSpPr>
            <p:nvPr/>
          </p:nvSpPr>
          <p:spPr bwMode="auto">
            <a:xfrm>
              <a:off x="0" y="0"/>
              <a:ext cx="6891064" cy="4102084"/>
            </a:xfrm>
            <a:custGeom>
              <a:avLst/>
              <a:gdLst>
                <a:gd name="T0" fmla="*/ 0 w 6891064"/>
                <a:gd name="T1" fmla="*/ 0 h 4102084"/>
                <a:gd name="T2" fmla="*/ 6891064 w 6891064"/>
                <a:gd name="T3" fmla="*/ 4102084 h 4102084"/>
              </a:gdLst>
              <a:ahLst/>
              <a:cxnLst/>
              <a:rect l="T0" t="T1" r="T2" b="T3"/>
              <a:pathLst/>
            </a:custGeom>
            <a:gradFill rotWithShape="1">
              <a:gsLst>
                <a:gs pos="0">
                  <a:srgbClr val="67922E"/>
                </a:gs>
                <a:gs pos="31000">
                  <a:srgbClr val="BBD927"/>
                </a:gs>
                <a:gs pos="100000">
                  <a:srgbClr val="91A52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172" name="椭圆 32"/>
            <p:cNvSpPr>
              <a:spLocks noChangeArrowheads="1"/>
            </p:cNvSpPr>
            <p:nvPr/>
          </p:nvSpPr>
          <p:spPr bwMode="auto">
            <a:xfrm>
              <a:off x="238604" y="258740"/>
              <a:ext cx="2142238" cy="21422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173" name="椭圆 33"/>
            <p:cNvSpPr>
              <a:spLocks noChangeArrowheads="1"/>
            </p:cNvSpPr>
            <p:nvPr/>
          </p:nvSpPr>
          <p:spPr bwMode="auto">
            <a:xfrm>
              <a:off x="2016224" y="1701344"/>
              <a:ext cx="2142238" cy="21422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174" name="椭圆 34"/>
            <p:cNvSpPr>
              <a:spLocks noChangeArrowheads="1"/>
            </p:cNvSpPr>
            <p:nvPr/>
          </p:nvSpPr>
          <p:spPr bwMode="auto">
            <a:xfrm>
              <a:off x="648072" y="2488776"/>
              <a:ext cx="1071119" cy="107111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175" name="椭圆 35"/>
            <p:cNvSpPr>
              <a:spLocks noChangeArrowheads="1"/>
            </p:cNvSpPr>
            <p:nvPr/>
          </p:nvSpPr>
          <p:spPr bwMode="auto">
            <a:xfrm>
              <a:off x="4499433" y="1417657"/>
              <a:ext cx="2142238" cy="21422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9176" name="TextBox 36"/>
          <p:cNvSpPr>
            <a:spLocks noChangeArrowheads="1"/>
          </p:cNvSpPr>
          <p:nvPr/>
        </p:nvSpPr>
        <p:spPr bwMode="auto">
          <a:xfrm>
            <a:off x="1125538" y="4297363"/>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4F6128"/>
                </a:solidFill>
                <a:latin typeface="微软雅黑" panose="020B0503020204020204" pitchFamily="34" charset="-122"/>
                <a:ea typeface="微软雅黑" panose="020B0503020204020204" pitchFamily="34" charset="-122"/>
                <a:sym typeface="微软雅黑" panose="020B0503020204020204" pitchFamily="34" charset="-122"/>
              </a:rPr>
              <a:t>制度</a:t>
            </a:r>
            <a:endParaRPr lang="zh-CN" altLang="en-US"/>
          </a:p>
        </p:txBody>
      </p:sp>
      <p:sp>
        <p:nvSpPr>
          <p:cNvPr id="49177" name="TextBox 37"/>
          <p:cNvSpPr>
            <a:spLocks noChangeArrowheads="1"/>
          </p:cNvSpPr>
          <p:nvPr/>
        </p:nvSpPr>
        <p:spPr bwMode="auto">
          <a:xfrm>
            <a:off x="839788" y="2422525"/>
            <a:ext cx="1814512"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各组织普遍存在的管理制度；如人事管理制度（有的融入</a:t>
            </a:r>
            <a:r>
              <a:rPr lang="en-US" altLang="zh-CN"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员工手册</a:t>
            </a:r>
            <a:r>
              <a:rPr lang="en-US" altLang="zh-CN"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当中）。</a:t>
            </a:r>
            <a:endParaRPr lang="en-US" altLang="zh-CN"/>
          </a:p>
        </p:txBody>
      </p:sp>
      <p:sp>
        <p:nvSpPr>
          <p:cNvPr id="49178" name="TextBox 38"/>
          <p:cNvSpPr>
            <a:spLocks noChangeArrowheads="1"/>
          </p:cNvSpPr>
          <p:nvPr/>
        </p:nvSpPr>
        <p:spPr bwMode="auto">
          <a:xfrm>
            <a:off x="1066800" y="20558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4F6128"/>
                </a:solidFill>
                <a:latin typeface="微软雅黑" panose="020B0503020204020204" pitchFamily="34" charset="-122"/>
                <a:ea typeface="微软雅黑" panose="020B0503020204020204" pitchFamily="34" charset="-122"/>
                <a:sym typeface="微软雅黑" panose="020B0503020204020204" pitchFamily="34" charset="-122"/>
              </a:rPr>
              <a:t>一般制度</a:t>
            </a:r>
            <a:endParaRPr lang="zh-CN" altLang="en-US"/>
          </a:p>
        </p:txBody>
      </p:sp>
      <p:sp>
        <p:nvSpPr>
          <p:cNvPr id="49179" name="TextBox 39"/>
          <p:cNvSpPr>
            <a:spLocks noChangeArrowheads="1"/>
          </p:cNvSpPr>
          <p:nvPr/>
        </p:nvSpPr>
        <p:spPr bwMode="auto">
          <a:xfrm>
            <a:off x="2625725" y="3879850"/>
            <a:ext cx="18129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组织特有的一些制度，如员工评议干部制度、干部员工平等对话制度、总结表彰制度等。</a:t>
            </a:r>
            <a:endParaRPr lang="en-US" altLang="zh-CN"/>
          </a:p>
        </p:txBody>
      </p:sp>
      <p:sp>
        <p:nvSpPr>
          <p:cNvPr id="49180" name="TextBox 40"/>
          <p:cNvSpPr>
            <a:spLocks noChangeArrowheads="1"/>
          </p:cNvSpPr>
          <p:nvPr/>
        </p:nvSpPr>
        <p:spPr bwMode="auto">
          <a:xfrm>
            <a:off x="2851150" y="351472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4F6128"/>
                </a:solidFill>
                <a:latin typeface="微软雅黑" panose="020B0503020204020204" pitchFamily="34" charset="-122"/>
                <a:ea typeface="微软雅黑" panose="020B0503020204020204" pitchFamily="34" charset="-122"/>
                <a:sym typeface="微软雅黑" panose="020B0503020204020204" pitchFamily="34" charset="-122"/>
              </a:rPr>
              <a:t>特殊制度</a:t>
            </a:r>
            <a:endParaRPr lang="zh-CN" altLang="en-US"/>
          </a:p>
        </p:txBody>
      </p:sp>
      <p:sp>
        <p:nvSpPr>
          <p:cNvPr id="49181" name="TextBox 41"/>
          <p:cNvSpPr>
            <a:spLocks noChangeArrowheads="1"/>
          </p:cNvSpPr>
          <p:nvPr/>
        </p:nvSpPr>
        <p:spPr bwMode="auto">
          <a:xfrm>
            <a:off x="5146675" y="3636963"/>
            <a:ext cx="18145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它是指组织内部长期形成、约定俗成的典礼、仪式、风俗活动等。</a:t>
            </a:r>
            <a:endParaRPr lang="en-US" altLang="zh-CN"/>
          </a:p>
        </p:txBody>
      </p:sp>
      <p:sp>
        <p:nvSpPr>
          <p:cNvPr id="49182" name="TextBox 42"/>
          <p:cNvSpPr>
            <a:spLocks noChangeArrowheads="1"/>
          </p:cNvSpPr>
          <p:nvPr/>
        </p:nvSpPr>
        <p:spPr bwMode="auto">
          <a:xfrm>
            <a:off x="5373688" y="3270250"/>
            <a:ext cx="1285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4F6128"/>
                </a:solidFill>
                <a:latin typeface="微软雅黑" panose="020B0503020204020204" pitchFamily="34" charset="-122"/>
                <a:ea typeface="微软雅黑" panose="020B0503020204020204" pitchFamily="34" charset="-122"/>
                <a:sym typeface="微软雅黑" panose="020B0503020204020204" pitchFamily="34" charset="-122"/>
              </a:rPr>
              <a:t>组织风俗</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9168"/>
                                        </p:tgtEl>
                                        <p:attrNameLst>
                                          <p:attrName>style.visibility</p:attrName>
                                        </p:attrNameLst>
                                      </p:cBhvr>
                                      <p:to>
                                        <p:strVal val="visible"/>
                                      </p:to>
                                    </p:set>
                                    <p:animScale>
                                      <p:cBhvr>
                                        <p:cTn id="7" dur="1000" decel="50000" fill="hold">
                                          <p:stCondLst>
                                            <p:cond delay="0"/>
                                          </p:stCondLst>
                                        </p:cTn>
                                        <p:tgtEl>
                                          <p:spTgt spid="491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9168"/>
                                        </p:tgtEl>
                                        <p:attrNameLst>
                                          <p:attrName>ppt_x</p:attrName>
                                          <p:attrName>ppt_y</p:attrName>
                                        </p:attrNameLst>
                                      </p:cBhvr>
                                      <p:rCtr x="0" y="0"/>
                                    </p:animMotion>
                                    <p:animEffect>
                                      <p:cBhvr>
                                        <p:cTn id="9" dur="1000"/>
                                        <p:tgtEl>
                                          <p:spTgt spid="49168"/>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9169"/>
                                        </p:tgtEl>
                                        <p:attrNameLst>
                                          <p:attrName>style.visibility</p:attrName>
                                        </p:attrNameLst>
                                      </p:cBhvr>
                                      <p:to>
                                        <p:strVal val="visible"/>
                                      </p:to>
                                    </p:set>
                                    <p:animScale>
                                      <p:cBhvr>
                                        <p:cTn id="12" dur="1000" decel="50000" fill="hold">
                                          <p:stCondLst>
                                            <p:cond delay="0"/>
                                          </p:stCondLst>
                                        </p:cTn>
                                        <p:tgtEl>
                                          <p:spTgt spid="491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9169"/>
                                        </p:tgtEl>
                                        <p:attrNameLst>
                                          <p:attrName>ppt_x</p:attrName>
                                          <p:attrName>ppt_y</p:attrName>
                                        </p:attrNameLst>
                                      </p:cBhvr>
                                      <p:rCtr x="0" y="0"/>
                                    </p:animMotion>
                                    <p:animEffect>
                                      <p:cBhvr>
                                        <p:cTn id="14" dur="1000"/>
                                        <p:tgtEl>
                                          <p:spTgt spid="49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8" grpId="0" bldLvl="0" autoUpdateAnimBg="0"/>
      <p:bldP spid="49169" grpId="0" bldLvl="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80"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81"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50182"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50183"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84"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85"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86"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50187"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0188"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50189"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501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、物质层文化（外显层）</a:t>
            </a:r>
            <a:endParaRPr lang="zh-CN" altLang="en-US"/>
          </a:p>
        </p:txBody>
      </p:sp>
      <p:pic>
        <p:nvPicPr>
          <p:cNvPr id="501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438275"/>
            <a:ext cx="74898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Text Box 44"/>
          <p:cNvSpPr>
            <a:spLocks noChangeArrowheads="1"/>
          </p:cNvSpPr>
          <p:nvPr/>
        </p:nvSpPr>
        <p:spPr bwMode="auto">
          <a:xfrm>
            <a:off x="7321550" y="2628900"/>
            <a:ext cx="45370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物质层又可以称为器物层，是企业文化在物质上的体现，是企业创造的看得见、摸得着的直观物质文化，反映出企业的大众传播形象。</a:t>
            </a:r>
            <a:endParaRPr lang="en-US" altLang="zh-CN"/>
          </a:p>
        </p:txBody>
      </p:sp>
      <p:sp>
        <p:nvSpPr>
          <p:cNvPr id="50194" name="Text Box 44"/>
          <p:cNvSpPr>
            <a:spLocks noChangeArrowheads="1"/>
          </p:cNvSpPr>
          <p:nvPr/>
        </p:nvSpPr>
        <p:spPr bwMode="auto">
          <a:xfrm>
            <a:off x="7321550" y="3978275"/>
            <a:ext cx="45370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企业生产的产品和提供的服务是企业生产经营的成果，它是企业物质文化的首要内容。其次是企业创造的生产环境、企业建筑、企业广告、产品包装与设计、员工服饰等，它们都是企业物质文化的主要内容。</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0193"/>
                                        </p:tgtEl>
                                        <p:attrNameLst>
                                          <p:attrName>style.visibility</p:attrName>
                                        </p:attrNameLst>
                                      </p:cBhvr>
                                      <p:to>
                                        <p:strVal val="visible"/>
                                      </p:to>
                                    </p:set>
                                    <p:animScale>
                                      <p:cBhvr>
                                        <p:cTn id="7" dur="1000" decel="50000" fill="hold">
                                          <p:stCondLst>
                                            <p:cond delay="0"/>
                                          </p:stCondLst>
                                        </p:cTn>
                                        <p:tgtEl>
                                          <p:spTgt spid="501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0193"/>
                                        </p:tgtEl>
                                        <p:attrNameLst>
                                          <p:attrName>ppt_x</p:attrName>
                                          <p:attrName>ppt_y</p:attrName>
                                        </p:attrNameLst>
                                      </p:cBhvr>
                                      <p:rCtr x="0" y="0"/>
                                    </p:animMotion>
                                    <p:animEffect>
                                      <p:cBhvr>
                                        <p:cTn id="9" dur="1000"/>
                                        <p:tgtEl>
                                          <p:spTgt spid="50193"/>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50194"/>
                                        </p:tgtEl>
                                        <p:attrNameLst>
                                          <p:attrName>style.visibility</p:attrName>
                                        </p:attrNameLst>
                                      </p:cBhvr>
                                      <p:to>
                                        <p:strVal val="visible"/>
                                      </p:to>
                                    </p:set>
                                    <p:animScale>
                                      <p:cBhvr>
                                        <p:cTn id="12" dur="1000" decel="50000" fill="hold">
                                          <p:stCondLst>
                                            <p:cond delay="0"/>
                                          </p:stCondLst>
                                        </p:cTn>
                                        <p:tgtEl>
                                          <p:spTgt spid="50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50194"/>
                                        </p:tgtEl>
                                        <p:attrNameLst>
                                          <p:attrName>ppt_x</p:attrName>
                                          <p:attrName>ppt_y</p:attrName>
                                        </p:attrNameLst>
                                      </p:cBhvr>
                                      <p:rCtr x="0" y="0"/>
                                    </p:animMotion>
                                    <p:animEffect>
                                      <p:cBhvr>
                                        <p:cTn id="14" dur="1000"/>
                                        <p:tgtEl>
                                          <p:spTgt spid="50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3" grpId="0" bldLvl="0" autoUpdateAnimBg="0"/>
      <p:bldP spid="50194" grpId="0" bldLvl="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04"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05"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51206"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51207"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08"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09"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10"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51211"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12"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51213"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512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5"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、企业文化的同心圆模型</a:t>
            </a:r>
            <a:endParaRPr lang="zh-CN" altLang="en-US"/>
          </a:p>
        </p:txBody>
      </p:sp>
      <p:sp>
        <p:nvSpPr>
          <p:cNvPr id="51216" name="Text Box 44"/>
          <p:cNvSpPr>
            <a:spLocks noChangeArrowheads="1"/>
          </p:cNvSpPr>
          <p:nvPr/>
        </p:nvSpPr>
        <p:spPr bwMode="auto">
          <a:xfrm>
            <a:off x="7034213" y="2068513"/>
            <a:ext cx="48244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企业文化的核心层、制度层、物质层共同形成一个完整的体系，三个层面的内容对企业的运营都缺一不可。一般而言，企业文化建设的物质层内容相对容易解决，制度层的工作明显难度较大，而核心层的构造和改变则最为不易。</a:t>
            </a:r>
            <a:endParaRPr lang="en-US" altLang="zh-CN"/>
          </a:p>
        </p:txBody>
      </p:sp>
      <p:sp>
        <p:nvSpPr>
          <p:cNvPr id="51217" name="Text Box 44"/>
          <p:cNvSpPr>
            <a:spLocks noChangeArrowheads="1"/>
          </p:cNvSpPr>
          <p:nvPr/>
        </p:nvSpPr>
        <p:spPr bwMode="auto">
          <a:xfrm>
            <a:off x="7034213" y="3978275"/>
            <a:ext cx="48244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在有关企业文化的研究中，常常会用到图示的“企业文化同心圆”，它比较形象和深刻地演绎了企业文化精神层、制度层、物质层三个层面的系统性辩证关系。</a:t>
            </a:r>
            <a:endParaRPr lang="zh-CN" altLang="en-US"/>
          </a:p>
        </p:txBody>
      </p:sp>
      <p:sp>
        <p:nvSpPr>
          <p:cNvPr id="51218" name="Oval 4"/>
          <p:cNvSpPr>
            <a:spLocks noChangeArrowheads="1"/>
          </p:cNvSpPr>
          <p:nvPr/>
        </p:nvSpPr>
        <p:spPr bwMode="auto">
          <a:xfrm>
            <a:off x="1778000" y="2349500"/>
            <a:ext cx="3095625" cy="3095625"/>
          </a:xfrm>
          <a:prstGeom prst="ellipse">
            <a:avLst/>
          </a:prstGeom>
          <a:gradFill rotWithShape="1">
            <a:gsLst>
              <a:gs pos="0">
                <a:srgbClr val="759436"/>
              </a:gs>
              <a:gs pos="79999">
                <a:srgbClr val="9BC247"/>
              </a:gs>
              <a:gs pos="100000">
                <a:srgbClr val="9BC545"/>
              </a:gs>
            </a:gsLst>
            <a:lin ang="5400000" scaled="1"/>
          </a:gradFill>
          <a:ln w="9525" cap="flat" cmpd="sng">
            <a:solidFill>
              <a:schemeClr val="bg1"/>
            </a:solidFill>
            <a:round/>
          </a:ln>
        </p:spPr>
        <p:txBody>
          <a:bodyPr wrap="none" anchor="ctr"/>
          <a:lstStyle/>
          <a:p>
            <a:endParaRPr lang="zh-CN" altLang="zh-CN">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1219" name="Oval 6"/>
          <p:cNvSpPr>
            <a:spLocks noChangeArrowheads="1"/>
          </p:cNvSpPr>
          <p:nvPr/>
        </p:nvSpPr>
        <p:spPr bwMode="auto">
          <a:xfrm>
            <a:off x="2244725" y="2817813"/>
            <a:ext cx="2160588" cy="2160587"/>
          </a:xfrm>
          <a:prstGeom prst="ellipse">
            <a:avLst/>
          </a:prstGeom>
          <a:gradFill rotWithShape="1">
            <a:gsLst>
              <a:gs pos="0">
                <a:srgbClr val="C96C1F"/>
              </a:gs>
              <a:gs pos="79999">
                <a:srgbClr val="FF8F33"/>
              </a:gs>
              <a:gs pos="100000">
                <a:srgbClr val="FF8F35"/>
              </a:gs>
            </a:gsLst>
            <a:lin ang="5400000" scaled="1"/>
          </a:gradFill>
          <a:ln w="9525" cap="flat" cmpd="sng">
            <a:solidFill>
              <a:schemeClr val="bg1"/>
            </a:solidFill>
            <a:round/>
          </a:ln>
        </p:spPr>
        <p:txBody>
          <a:bodyPr lIns="61265" tIns="30632" rIns="61265" bIns="30632" anchor="ctr"/>
          <a:lstStyle/>
          <a:p>
            <a:pPr algn="ctr"/>
            <a:r>
              <a:rPr lang="zh-CN" altLang="en-US" sz="1000" b="1">
                <a:solidFill>
                  <a:srgbClr val="000000"/>
                </a:solidFill>
                <a:latin typeface="Times New Roman" panose="02020603050405020304" pitchFamily="18" charset="0"/>
                <a:ea typeface="黑体" panose="02010609060101010101" pitchFamily="49" charset="-122"/>
                <a:sym typeface="黑体" panose="02010609060101010101" pitchFamily="49" charset="-122"/>
              </a:rPr>
              <a:t> </a:t>
            </a:r>
            <a:endParaRPr lang="en-US" altLang="zh-CN"/>
          </a:p>
        </p:txBody>
      </p:sp>
      <p:sp>
        <p:nvSpPr>
          <p:cNvPr id="51220" name="Text Box 7"/>
          <p:cNvSpPr>
            <a:spLocks noChangeArrowheads="1"/>
          </p:cNvSpPr>
          <p:nvPr/>
        </p:nvSpPr>
        <p:spPr bwMode="auto">
          <a:xfrm>
            <a:off x="2811463" y="5033963"/>
            <a:ext cx="992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65" tIns="30632" rIns="61265" bIns="30632">
            <a:spAutoFit/>
          </a:bodyPr>
          <a:lstStyle/>
          <a:p>
            <a:pPr algn="ctr"/>
            <a:r>
              <a:rPr lang="zh-CN" altLang="en-US">
                <a:solidFill>
                  <a:srgbClr val="FFFFFF"/>
                </a:solidFill>
                <a:latin typeface="Times New Roman" panose="02020603050405020304" pitchFamily="18" charset="0"/>
                <a:ea typeface="微软雅黑" panose="020B0503020204020204" pitchFamily="34" charset="-122"/>
                <a:sym typeface="黑体" panose="02010609060101010101" pitchFamily="49" charset="-122"/>
              </a:rPr>
              <a:t>物质层</a:t>
            </a:r>
            <a:endParaRPr lang="en-US" altLang="zh-CN"/>
          </a:p>
        </p:txBody>
      </p:sp>
      <p:sp>
        <p:nvSpPr>
          <p:cNvPr id="51221" name="Text Box 21"/>
          <p:cNvSpPr>
            <a:spLocks noChangeArrowheads="1"/>
          </p:cNvSpPr>
          <p:nvPr/>
        </p:nvSpPr>
        <p:spPr bwMode="auto">
          <a:xfrm>
            <a:off x="2811463" y="4530725"/>
            <a:ext cx="992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65" tIns="30632" rIns="61265" bIns="30632">
            <a:spAutoFit/>
          </a:bodyPr>
          <a:lstStyle/>
          <a:p>
            <a:pPr algn="ctr"/>
            <a:r>
              <a:rPr lang="zh-CN" altLang="en-US">
                <a:solidFill>
                  <a:srgbClr val="FFFFFF"/>
                </a:solidFill>
                <a:latin typeface="Times New Roman" panose="02020603050405020304" pitchFamily="18" charset="0"/>
                <a:ea typeface="微软雅黑" panose="020B0503020204020204" pitchFamily="34" charset="-122"/>
                <a:sym typeface="黑体" panose="02010609060101010101" pitchFamily="49" charset="-122"/>
              </a:rPr>
              <a:t>制度层</a:t>
            </a:r>
            <a:endParaRPr lang="en-US" altLang="zh-CN"/>
          </a:p>
        </p:txBody>
      </p:sp>
      <p:sp>
        <p:nvSpPr>
          <p:cNvPr id="51222" name="Oval 8"/>
          <p:cNvSpPr>
            <a:spLocks noChangeArrowheads="1"/>
          </p:cNvSpPr>
          <p:nvPr/>
        </p:nvSpPr>
        <p:spPr bwMode="auto">
          <a:xfrm>
            <a:off x="2732088" y="3303588"/>
            <a:ext cx="1187450" cy="1187450"/>
          </a:xfrm>
          <a:prstGeom prst="ellipse">
            <a:avLst/>
          </a:prstGeom>
          <a:gradFill rotWithShape="1">
            <a:gsLst>
              <a:gs pos="0">
                <a:srgbClr val="992F2B"/>
              </a:gs>
              <a:gs pos="79999">
                <a:srgbClr val="C93D39"/>
              </a:gs>
              <a:gs pos="100000">
                <a:srgbClr val="CD3A36"/>
              </a:gs>
            </a:gsLst>
            <a:lin ang="5400000" scaled="1"/>
          </a:gradFill>
          <a:ln w="9525" cap="flat" cmpd="sng">
            <a:solidFill>
              <a:schemeClr val="bg1"/>
            </a:solidFill>
            <a:round/>
          </a:ln>
        </p:spPr>
        <p:txBody>
          <a:bodyPr lIns="61265" tIns="30632" rIns="61265" bIns="30632" anchor="ctr"/>
          <a:lstStyle/>
          <a:p>
            <a:pPr algn="ctr"/>
            <a:r>
              <a:rPr lang="zh-CN" altLang="en-US">
                <a:solidFill>
                  <a:srgbClr val="FFFFFF"/>
                </a:solidFill>
                <a:latin typeface="Times New Roman" panose="02020603050405020304" pitchFamily="18" charset="0"/>
                <a:ea typeface="微软雅黑" panose="020B0503020204020204" pitchFamily="34" charset="-122"/>
                <a:sym typeface="黑体" panose="02010609060101010101" pitchFamily="49" charset="-122"/>
              </a:rPr>
              <a:t>精神层</a:t>
            </a:r>
            <a:endParaRPr lang="en-US" altLang="zh-CN"/>
          </a:p>
        </p:txBody>
      </p:sp>
      <p:sp>
        <p:nvSpPr>
          <p:cNvPr id="51223" name="线形标注 3(带强调线) 31"/>
          <p:cNvSpPr/>
          <p:nvPr/>
        </p:nvSpPr>
        <p:spPr bwMode="auto">
          <a:xfrm>
            <a:off x="3848100" y="1555750"/>
            <a:ext cx="2536825" cy="649288"/>
          </a:xfrm>
          <a:prstGeom prst="accentCallout3">
            <a:avLst>
              <a:gd name="adj1" fmla="val 18750"/>
              <a:gd name="adj2" fmla="val -8329"/>
              <a:gd name="adj3" fmla="val 18750"/>
              <a:gd name="adj4" fmla="val -16667"/>
              <a:gd name="adj5" fmla="val 100000"/>
              <a:gd name="adj6" fmla="val -16667"/>
              <a:gd name="adj7" fmla="val 237495"/>
              <a:gd name="adj8" fmla="val 431"/>
            </a:avLst>
          </a:prstGeom>
          <a:noFill/>
          <a:ln w="9525" cap="flat" cmpd="sng">
            <a:solidFill>
              <a:srgbClr val="E36C09">
                <a:alpha val="65999"/>
              </a:srgbClr>
            </a:solidFill>
            <a:miter lim="800000"/>
          </a:ln>
          <a:extLst>
            <a:ext uri="{909E8E84-426E-40DD-AFC4-6F175D3DCCD1}">
              <a14:hiddenFill xmlns:a14="http://schemas.microsoft.com/office/drawing/2010/main">
                <a:solidFill>
                  <a:srgbClr val="FFFFFF"/>
                </a:solidFill>
              </a14:hiddenFill>
            </a:ext>
          </a:extLst>
        </p:spPr>
        <p:txBody>
          <a:bodyPr anchor="ctr"/>
          <a:lstStyle/>
          <a:p>
            <a:pPr algn="just">
              <a:lnSpc>
                <a:spcPct val="130000"/>
              </a:lnSpc>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企业的内部游戏规则</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企业文化的制度保证</a:t>
            </a:r>
            <a:endParaRPr lang="zh-CN" altLang="en-US"/>
          </a:p>
        </p:txBody>
      </p:sp>
      <p:sp>
        <p:nvSpPr>
          <p:cNvPr id="51224" name="线形标注 3(带强调线) 1"/>
          <p:cNvSpPr/>
          <p:nvPr/>
        </p:nvSpPr>
        <p:spPr bwMode="auto">
          <a:xfrm>
            <a:off x="868363" y="1555750"/>
            <a:ext cx="2439987" cy="649288"/>
          </a:xfrm>
          <a:prstGeom prst="accentCallout3">
            <a:avLst>
              <a:gd name="adj1" fmla="val 18750"/>
              <a:gd name="adj2" fmla="val -8329"/>
              <a:gd name="adj3" fmla="val 18750"/>
              <a:gd name="adj4" fmla="val -16667"/>
              <a:gd name="adj5" fmla="val 100000"/>
              <a:gd name="adj6" fmla="val -16667"/>
              <a:gd name="adj7" fmla="val 327278"/>
              <a:gd name="adj8" fmla="val 80213"/>
            </a:avLst>
          </a:prstGeom>
          <a:noFill/>
          <a:ln w="9525" cap="flat" cmpd="sng">
            <a:solidFill>
              <a:srgbClr val="FF4B4B">
                <a:alpha val="65999"/>
              </a:srgbClr>
            </a:solidFill>
            <a:miter lim="800000"/>
          </a:ln>
          <a:extLst>
            <a:ext uri="{909E8E84-426E-40DD-AFC4-6F175D3DCCD1}">
              <a14:hiddenFill xmlns:a14="http://schemas.microsoft.com/office/drawing/2010/main">
                <a:solidFill>
                  <a:srgbClr val="FFFFFF"/>
                </a:solidFill>
              </a14:hiddenFill>
            </a:ext>
          </a:extLst>
        </p:spPr>
        <p:txBody>
          <a:bodyPr anchor="ctr"/>
          <a:lstStyle/>
          <a:p>
            <a:pPr algn="just">
              <a:lnSpc>
                <a:spcPct val="130000"/>
              </a:lnSpc>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企业的核心价值导向</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企业文化的深层内涵</a:t>
            </a:r>
            <a:endParaRPr lang="en-US" altLang="zh-CN"/>
          </a:p>
        </p:txBody>
      </p:sp>
      <p:sp>
        <p:nvSpPr>
          <p:cNvPr id="51225" name="线形标注 2(带强调线) 34"/>
          <p:cNvSpPr/>
          <p:nvPr/>
        </p:nvSpPr>
        <p:spPr bwMode="auto">
          <a:xfrm>
            <a:off x="3705225" y="5661025"/>
            <a:ext cx="2824163" cy="612775"/>
          </a:xfrm>
          <a:prstGeom prst="accentCallout2">
            <a:avLst>
              <a:gd name="adj1" fmla="val 18750"/>
              <a:gd name="adj2" fmla="val -8329"/>
              <a:gd name="adj3" fmla="val 18750"/>
              <a:gd name="adj4" fmla="val -16667"/>
              <a:gd name="adj5" fmla="val -51162"/>
              <a:gd name="adj6" fmla="val -21657"/>
            </a:avLst>
          </a:prstGeom>
          <a:noFill/>
          <a:ln w="9525" cap="flat" cmpd="sng">
            <a:solidFill>
              <a:srgbClr val="76B531">
                <a:alpha val="65999"/>
              </a:srgbClr>
            </a:solidFill>
            <a:miter lim="800000"/>
          </a:ln>
          <a:extLst>
            <a:ext uri="{909E8E84-426E-40DD-AFC4-6F175D3DCCD1}">
              <a14:hiddenFill xmlns:a14="http://schemas.microsoft.com/office/drawing/2010/main">
                <a:solidFill>
                  <a:srgbClr val="FFFFFF"/>
                </a:solidFill>
              </a14:hiddenFill>
            </a:ext>
          </a:extLst>
        </p:spPr>
        <p:txBody>
          <a:bodyPr anchor="ctr"/>
          <a:lstStyle/>
          <a:p>
            <a:pPr algn="just">
              <a:lnSpc>
                <a:spcPct val="130000"/>
              </a:lnSpc>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企业的大众传播形象</a:t>
            </a:r>
            <a:endPar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30000"/>
              </a:lnSpc>
            </a:pPr>
            <a:r>
              <a:rPr lang="zh-CN" altLang="en-US" sz="16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企业文化的外在表现</a:t>
            </a:r>
            <a:endParaRPr lang="en-US" altLang="zh-C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1216"/>
                                        </p:tgtEl>
                                        <p:attrNameLst>
                                          <p:attrName>style.visibility</p:attrName>
                                        </p:attrNameLst>
                                      </p:cBhvr>
                                      <p:to>
                                        <p:strVal val="visible"/>
                                      </p:to>
                                    </p:set>
                                    <p:animScale>
                                      <p:cBhvr>
                                        <p:cTn id="7" dur="1000" decel="50000" fill="hold">
                                          <p:stCondLst>
                                            <p:cond delay="0"/>
                                          </p:stCondLst>
                                        </p:cTn>
                                        <p:tgtEl>
                                          <p:spTgt spid="512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1216"/>
                                        </p:tgtEl>
                                        <p:attrNameLst>
                                          <p:attrName>ppt_x</p:attrName>
                                          <p:attrName>ppt_y</p:attrName>
                                        </p:attrNameLst>
                                      </p:cBhvr>
                                      <p:rCtr x="0" y="0"/>
                                    </p:animMotion>
                                    <p:animEffect>
                                      <p:cBhvr>
                                        <p:cTn id="9" dur="1000"/>
                                        <p:tgtEl>
                                          <p:spTgt spid="51216"/>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51217"/>
                                        </p:tgtEl>
                                        <p:attrNameLst>
                                          <p:attrName>style.visibility</p:attrName>
                                        </p:attrNameLst>
                                      </p:cBhvr>
                                      <p:to>
                                        <p:strVal val="visible"/>
                                      </p:to>
                                    </p:set>
                                    <p:animScale>
                                      <p:cBhvr>
                                        <p:cTn id="12" dur="1000" decel="50000" fill="hold">
                                          <p:stCondLst>
                                            <p:cond delay="0"/>
                                          </p:stCondLst>
                                        </p:cTn>
                                        <p:tgtEl>
                                          <p:spTgt spid="512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51217"/>
                                        </p:tgtEl>
                                        <p:attrNameLst>
                                          <p:attrName>ppt_x</p:attrName>
                                          <p:attrName>ppt_y</p:attrName>
                                        </p:attrNameLst>
                                      </p:cBhvr>
                                      <p:rCtr x="0" y="0"/>
                                    </p:animMotion>
                                    <p:animEffect>
                                      <p:cBhvr>
                                        <p:cTn id="14" dur="1000"/>
                                        <p:tgtEl>
                                          <p:spTgt spid="5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bldLvl="0" autoUpdateAnimBg="0"/>
      <p:bldP spid="51217" grpId="0" bldLvl="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直接连接符 3"/>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228" name="直接连接符 4"/>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229" name="TextBox 5"/>
          <p:cNvSpPr>
            <a:spLocks noChangeArrowheads="1"/>
          </p:cNvSpPr>
          <p:nvPr/>
        </p:nvSpPr>
        <p:spPr bwMode="auto">
          <a:xfrm>
            <a:off x="3808413" y="50323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宋体" panose="02010600030101010101" pitchFamily="2" charset="-122"/>
              </a:rPr>
              <a:t>文化知识概述</a:t>
            </a:r>
            <a:endParaRPr lang="zh-CN" altLang="zh-CN"/>
          </a:p>
        </p:txBody>
      </p:sp>
      <p:sp>
        <p:nvSpPr>
          <p:cNvPr id="52230" name="TextBox 6"/>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76B531"/>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52231" name="直接连接符 7"/>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232" name="直接连接符 8"/>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233" name="直接连接符 9"/>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234" name="矩形 10"/>
          <p:cNvSpPr>
            <a:spLocks noChangeArrowheads="1"/>
          </p:cNvSpPr>
          <p:nvPr/>
        </p:nvSpPr>
        <p:spPr bwMode="auto">
          <a:xfrm>
            <a:off x="11033125" y="503238"/>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52235" name="直接连接符 11"/>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236" name="TextBox 12"/>
          <p:cNvSpPr>
            <a:spLocks noChangeArrowheads="1"/>
          </p:cNvSpPr>
          <p:nvPr/>
        </p:nvSpPr>
        <p:spPr bwMode="auto">
          <a:xfrm>
            <a:off x="6270625" y="5032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52237" name="TextBox 13"/>
          <p:cNvSpPr>
            <a:spLocks noChangeArrowheads="1"/>
          </p:cNvSpPr>
          <p:nvPr/>
        </p:nvSpPr>
        <p:spPr bwMode="auto">
          <a:xfrm>
            <a:off x="8734425" y="457200"/>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企业文化体系</a:t>
            </a:r>
            <a:endParaRPr lang="zh-CN" altLang="zh-CN"/>
          </a:p>
        </p:txBody>
      </p:sp>
      <p:pic>
        <p:nvPicPr>
          <p:cNvPr id="522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、企业文化的同心圆模型</a:t>
            </a:r>
            <a:endParaRPr lang="zh-CN" altLang="en-US"/>
          </a:p>
        </p:txBody>
      </p:sp>
      <p:pic>
        <p:nvPicPr>
          <p:cNvPr id="522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339850"/>
            <a:ext cx="9571038"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1" name="TextBox 13"/>
          <p:cNvSpPr>
            <a:spLocks noChangeArrowheads="1"/>
          </p:cNvSpPr>
          <p:nvPr/>
        </p:nvSpPr>
        <p:spPr bwMode="auto">
          <a:xfrm rot="18836569">
            <a:off x="1169194" y="2312194"/>
            <a:ext cx="264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案例：海尔的三层文化</a:t>
            </a:r>
            <a:endParaRPr lang="en-US" altLang="zh-CN"/>
          </a:p>
        </p:txBody>
      </p:sp>
      <p:sp>
        <p:nvSpPr>
          <p:cNvPr id="52242" name="Text Box 44"/>
          <p:cNvSpPr>
            <a:spLocks noChangeArrowheads="1"/>
          </p:cNvSpPr>
          <p:nvPr/>
        </p:nvSpPr>
        <p:spPr bwMode="auto">
          <a:xfrm>
            <a:off x="3544888" y="1846263"/>
            <a:ext cx="56483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张瑞敏就是把海尔文化按照上述的同心圆进行划分的。他说，因此，当一个人注意海尔文化时，首先看到的是整洁规范的厂容厂貌、秩序井然的管理生产，接着就是优良的产品质量和服务质量，这都是物质层的东西。这些东西都需要制定一套完善的制度、规范和标准来规范，这就到了制度层面上。</a:t>
            </a:r>
            <a:endParaRPr lang="en-US" altLang="zh-CN"/>
          </a:p>
        </p:txBody>
      </p:sp>
      <p:sp>
        <p:nvSpPr>
          <p:cNvPr id="52243" name="Text Box 44"/>
          <p:cNvSpPr>
            <a:spLocks noChangeArrowheads="1"/>
          </p:cNvSpPr>
          <p:nvPr/>
        </p:nvSpPr>
        <p:spPr bwMode="auto">
          <a:xfrm>
            <a:off x="2106613" y="4235450"/>
            <a:ext cx="59769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还有人要问，你的制度、规范和标准是依据什么制定出来的呢？这就到了最核心的层面</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观念层上了，</a:t>
            </a:r>
            <a:r>
              <a:rPr lang="zh-CN" altLang="en-US" b="1">
                <a:solidFill>
                  <a:srgbClr val="7CBF33"/>
                </a:solidFill>
                <a:latin typeface="Calibri" panose="020F0502020204030204" pitchFamily="34" charset="0"/>
                <a:sym typeface="宋体" panose="02010600030101010101" pitchFamily="2" charset="-122"/>
              </a:rPr>
              <a:t>即有什么样的观念才能在制度层产生什么样的制度，在物质层面才能有什么样的体现</a:t>
            </a:r>
            <a:r>
              <a:rPr lang="zh-CN" altLang="en-US">
                <a:solidFill>
                  <a:srgbClr val="000000"/>
                </a:solidFill>
                <a:latin typeface="Calibri" panose="020F0502020204030204" pitchFamily="34" charset="0"/>
                <a:sym typeface="宋体" panose="02010600030101010101" pitchFamily="2" charset="-122"/>
              </a:rPr>
              <a:t>。因而企业文化建设中最重要的是观念层的内容。</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2242"/>
                                        </p:tgtEl>
                                        <p:attrNameLst>
                                          <p:attrName>style.visibility</p:attrName>
                                        </p:attrNameLst>
                                      </p:cBhvr>
                                      <p:to>
                                        <p:strVal val="visible"/>
                                      </p:to>
                                    </p:set>
                                    <p:animScale>
                                      <p:cBhvr>
                                        <p:cTn id="7" dur="1000" decel="50000" fill="hold">
                                          <p:stCondLst>
                                            <p:cond delay="0"/>
                                          </p:stCondLst>
                                        </p:cTn>
                                        <p:tgtEl>
                                          <p:spTgt spid="52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52242"/>
                                        </p:tgtEl>
                                        <p:attrNameLst>
                                          <p:attrName>ppt_x</p:attrName>
                                          <p:attrName>ppt_y</p:attrName>
                                        </p:attrNameLst>
                                      </p:cBhvr>
                                      <p:rCtr x="0" y="0"/>
                                    </p:animMotion>
                                    <p:animEffect>
                                      <p:cBhvr>
                                        <p:cTn id="9" dur="1000"/>
                                        <p:tgtEl>
                                          <p:spTgt spid="52242"/>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52243"/>
                                        </p:tgtEl>
                                        <p:attrNameLst>
                                          <p:attrName>style.visibility</p:attrName>
                                        </p:attrNameLst>
                                      </p:cBhvr>
                                      <p:to>
                                        <p:strVal val="visible"/>
                                      </p:to>
                                    </p:set>
                                    <p:animScale>
                                      <p:cBhvr>
                                        <p:cTn id="12" dur="1000" decel="50000" fill="hold">
                                          <p:stCondLst>
                                            <p:cond delay="0"/>
                                          </p:stCondLst>
                                        </p:cTn>
                                        <p:tgtEl>
                                          <p:spTgt spid="522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52243"/>
                                        </p:tgtEl>
                                        <p:attrNameLst>
                                          <p:attrName>ppt_x</p:attrName>
                                          <p:attrName>ppt_y</p:attrName>
                                        </p:attrNameLst>
                                      </p:cBhvr>
                                      <p:rCtr x="0" y="0"/>
                                    </p:animMotion>
                                    <p:animEffect>
                                      <p:cBhvr>
                                        <p:cTn id="14" dur="1000"/>
                                        <p:tgtEl>
                                          <p:spTgt spid="52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2" grpId="0" bldLvl="0" autoUpdateAnimBg="0"/>
      <p:bldP spid="52243"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3"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4"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7175"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7176"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7"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8"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79"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7180"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81"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7182"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pic>
        <p:nvPicPr>
          <p:cNvPr id="71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675" y="1400175"/>
            <a:ext cx="40005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16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、文化的起源</a:t>
            </a:r>
            <a:endParaRPr lang="zh-CN" altLang="en-US"/>
          </a:p>
        </p:txBody>
      </p:sp>
      <p:sp>
        <p:nvSpPr>
          <p:cNvPr id="7185" name="Text Box 44"/>
          <p:cNvSpPr>
            <a:spLocks noChangeArrowheads="1"/>
          </p:cNvSpPr>
          <p:nvPr/>
        </p:nvSpPr>
        <p:spPr bwMode="auto">
          <a:xfrm>
            <a:off x="644525" y="2493963"/>
            <a:ext cx="55245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“文化”一词始见于战国末期的</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易传</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a:t>
            </a:r>
            <a:r>
              <a:rPr lang="zh-CN" altLang="en-US" b="1">
                <a:solidFill>
                  <a:srgbClr val="FF0000"/>
                </a:solidFill>
                <a:latin typeface="Calibri" panose="020F0502020204030204" pitchFamily="34" charset="0"/>
                <a:sym typeface="宋体" panose="02010600030101010101" pitchFamily="2" charset="-122"/>
              </a:rPr>
              <a:t>“观乎天文，以察时变；观乎人文，以化成天下”</a:t>
            </a:r>
            <a:r>
              <a:rPr lang="zh-CN" altLang="en-US">
                <a:solidFill>
                  <a:srgbClr val="000000"/>
                </a:solidFill>
                <a:latin typeface="Calibri" panose="020F0502020204030204" pitchFamily="34" charset="0"/>
                <a:sym typeface="宋体" panose="02010600030101010101" pitchFamily="2" charset="-122"/>
              </a:rPr>
              <a:t>。“文”，从纹理之义演化而来。日月往来交错文饰于天，即“天文”，亦即天道自然规律。同样，“人文”，指人伦社会规律，即社会生活中人与人之间纵横交织的关系，如君臣、父子、夫妻、兄弟、朋友等构成复杂的网络，具有纹理表象。</a:t>
            </a:r>
            <a:endParaRPr lang="en-US" altLang="zh-CN"/>
          </a:p>
        </p:txBody>
      </p:sp>
      <p:sp>
        <p:nvSpPr>
          <p:cNvPr id="7186" name="Text Box 44"/>
          <p:cNvSpPr>
            <a:spLocks noChangeArrowheads="1"/>
          </p:cNvSpPr>
          <p:nvPr/>
        </p:nvSpPr>
        <p:spPr bwMode="auto">
          <a:xfrm>
            <a:off x="644525" y="4887913"/>
            <a:ext cx="55245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这段话说，治国者须观察天文，以明了时序之变化，又须观察人文，使天下之人均能遵从文明礼仪。在这里，“人文”与“化成天下”紧密联系，</a:t>
            </a:r>
            <a:r>
              <a:rPr lang="zh-CN" altLang="en-US" b="1">
                <a:solidFill>
                  <a:srgbClr val="FF0000"/>
                </a:solidFill>
                <a:latin typeface="Calibri" panose="020F0502020204030204" pitchFamily="34" charset="0"/>
                <a:sym typeface="宋体" panose="02010600030101010101" pitchFamily="2" charset="-122"/>
              </a:rPr>
              <a:t>“文治教化”的思想已十分明确。</a:t>
            </a:r>
            <a:endParaRPr lang="en-US" altLang="zh-C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185"/>
                                        </p:tgtEl>
                                        <p:attrNameLst>
                                          <p:attrName>style.visibility</p:attrName>
                                        </p:attrNameLst>
                                      </p:cBhvr>
                                      <p:to>
                                        <p:strVal val="visible"/>
                                      </p:to>
                                    </p:set>
                                    <p:animScale>
                                      <p:cBhvr>
                                        <p:cTn id="7" dur="1000" decel="50000" fill="hold">
                                          <p:stCondLst>
                                            <p:cond delay="0"/>
                                          </p:stCondLst>
                                        </p:cTn>
                                        <p:tgtEl>
                                          <p:spTgt spid="71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7185"/>
                                        </p:tgtEl>
                                        <p:attrNameLst>
                                          <p:attrName>ppt_x</p:attrName>
                                          <p:attrName>ppt_y</p:attrName>
                                        </p:attrNameLst>
                                      </p:cBhvr>
                                      <p:rCtr x="0" y="0"/>
                                    </p:animMotion>
                                    <p:animEffect>
                                      <p:cBhvr>
                                        <p:cTn id="9" dur="1000"/>
                                        <p:tgtEl>
                                          <p:spTgt spid="718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7186"/>
                                        </p:tgtEl>
                                        <p:attrNameLst>
                                          <p:attrName>style.visibility</p:attrName>
                                        </p:attrNameLst>
                                      </p:cBhvr>
                                      <p:to>
                                        <p:strVal val="visible"/>
                                      </p:to>
                                    </p:set>
                                    <p:animScale>
                                      <p:cBhvr>
                                        <p:cTn id="12" dur="1000" decel="50000" fill="hold">
                                          <p:stCondLst>
                                            <p:cond delay="0"/>
                                          </p:stCondLst>
                                        </p:cTn>
                                        <p:tgtEl>
                                          <p:spTgt spid="71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7186"/>
                                        </p:tgtEl>
                                        <p:attrNameLst>
                                          <p:attrName>ppt_x</p:attrName>
                                          <p:attrName>ppt_y</p:attrName>
                                        </p:attrNameLst>
                                      </p:cBhvr>
                                      <p:rCtr x="0" y="0"/>
                                    </p:animMotion>
                                    <p:animEffect>
                                      <p:cBhvr>
                                        <p:cTn id="14" dur="10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bldLvl="0" autoUpdateAnimBg="0"/>
      <p:bldP spid="7186"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1">
            <a:extLst>
              <a:ext uri="{28A0092B-C50C-407E-A947-70E740481C1C}">
                <a14:useLocalDpi xmlns:a14="http://schemas.microsoft.com/office/drawing/2010/main" val="0"/>
              </a:ext>
            </a:extLst>
          </a:blip>
          <a:srcRect l="1102"/>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标题 1"/>
          <p:cNvSpPr>
            <a:spLocks noChangeArrowheads="1"/>
          </p:cNvSpPr>
          <p:nvPr/>
        </p:nvSpPr>
        <p:spPr bwMode="auto">
          <a:xfrm>
            <a:off x="3678238" y="1238250"/>
            <a:ext cx="48387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7200">
                <a:solidFill>
                  <a:schemeClr val="bg1"/>
                </a:solidFill>
                <a:latin typeface="Broadway" panose="02020500000000000000" pitchFamily="18" charset="0"/>
                <a:sym typeface="Broadway" panose="02020500000000000000" pitchFamily="18" charset="0"/>
              </a:rPr>
              <a:t>Thanks</a:t>
            </a:r>
            <a:endParaRPr lang="zh-CN" altLang="en-US"/>
          </a:p>
        </p:txBody>
      </p:sp>
      <p:sp>
        <p:nvSpPr>
          <p:cNvPr id="53252" name="TextBox 10"/>
          <p:cNvSpPr>
            <a:spLocks noChangeArrowheads="1"/>
          </p:cNvSpPr>
          <p:nvPr/>
        </p:nvSpPr>
        <p:spPr bwMode="auto">
          <a:xfrm>
            <a:off x="7353300" y="5334000"/>
            <a:ext cx="3281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http://weibo.com/teliss</a:t>
            </a:r>
            <a:endParaRPr lang="zh-CN" altLang="en-US"/>
          </a:p>
        </p:txBody>
      </p:sp>
      <p:sp>
        <p:nvSpPr>
          <p:cNvPr id="53253" name="TextBox 12"/>
          <p:cNvSpPr>
            <a:spLocks noChangeArrowheads="1"/>
          </p:cNvSpPr>
          <p:nvPr/>
        </p:nvSpPr>
        <p:spPr bwMode="auto">
          <a:xfrm>
            <a:off x="7353300" y="4784725"/>
            <a:ext cx="299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http://t.qq.com/teliss</a:t>
            </a:r>
            <a:endParaRPr lang="zh-CN" altLang="en-US"/>
          </a:p>
        </p:txBody>
      </p:sp>
      <p:sp>
        <p:nvSpPr>
          <p:cNvPr id="53254" name="TextBox 13"/>
          <p:cNvSpPr>
            <a:spLocks noChangeArrowheads="1"/>
          </p:cNvSpPr>
          <p:nvPr/>
        </p:nvSpPr>
        <p:spPr bwMode="auto">
          <a:xfrm>
            <a:off x="7353300" y="4235450"/>
            <a:ext cx="241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t>XXX</a:t>
            </a:r>
            <a:endParaRPr lang="en-US" altLang="zh-CN"/>
          </a:p>
        </p:txBody>
      </p:sp>
      <p:pic>
        <p:nvPicPr>
          <p:cNvPr id="53255" name="图片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0" y="4256088"/>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4830763"/>
            <a:ext cx="4476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0" y="5354638"/>
            <a:ext cx="3952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55"/>
                                        </p:tgtEl>
                                        <p:attrNameLst>
                                          <p:attrName>style.visibility</p:attrName>
                                        </p:attrNameLst>
                                      </p:cBhvr>
                                      <p:to>
                                        <p:strVal val="visible"/>
                                      </p:to>
                                    </p:set>
                                    <p:animEffect>
                                      <p:cBhvr>
                                        <p:cTn id="7" dur="500"/>
                                        <p:tgtEl>
                                          <p:spTgt spid="5325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254"/>
                                        </p:tgtEl>
                                        <p:attrNameLst>
                                          <p:attrName>style.visibility</p:attrName>
                                        </p:attrNameLst>
                                      </p:cBhvr>
                                      <p:to>
                                        <p:strVal val="visible"/>
                                      </p:to>
                                    </p:set>
                                    <p:animEffect>
                                      <p:cBhvr>
                                        <p:cTn id="11" dur="500"/>
                                        <p:tgtEl>
                                          <p:spTgt spid="532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257"/>
                                        </p:tgtEl>
                                        <p:attrNameLst>
                                          <p:attrName>style.visibility</p:attrName>
                                        </p:attrNameLst>
                                      </p:cBhvr>
                                      <p:to>
                                        <p:strVal val="visible"/>
                                      </p:to>
                                    </p:set>
                                    <p:animEffect>
                                      <p:cBhvr>
                                        <p:cTn id="15" dur="500"/>
                                        <p:tgtEl>
                                          <p:spTgt spid="5325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253"/>
                                        </p:tgtEl>
                                        <p:attrNameLst>
                                          <p:attrName>style.visibility</p:attrName>
                                        </p:attrNameLst>
                                      </p:cBhvr>
                                      <p:to>
                                        <p:strVal val="visible"/>
                                      </p:to>
                                    </p:set>
                                    <p:animEffect>
                                      <p:cBhvr>
                                        <p:cTn id="19" dur="500"/>
                                        <p:tgtEl>
                                          <p:spTgt spid="532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258"/>
                                        </p:tgtEl>
                                        <p:attrNameLst>
                                          <p:attrName>style.visibility</p:attrName>
                                        </p:attrNameLst>
                                      </p:cBhvr>
                                      <p:to>
                                        <p:strVal val="visible"/>
                                      </p:to>
                                    </p:set>
                                    <p:animEffect>
                                      <p:cBhvr>
                                        <p:cTn id="23" dur="500"/>
                                        <p:tgtEl>
                                          <p:spTgt spid="5325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3252"/>
                                        </p:tgtEl>
                                        <p:attrNameLst>
                                          <p:attrName>style.visibility</p:attrName>
                                        </p:attrNameLst>
                                      </p:cBhvr>
                                      <p:to>
                                        <p:strVal val="visible"/>
                                      </p:to>
                                    </p:set>
                                    <p:animEffect>
                                      <p:cBhvr>
                                        <p:cTn id="2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ldLvl="0" autoUpdateAnimBg="0"/>
      <p:bldP spid="53253" grpId="0" bldLvl="0" autoUpdateAnimBg="0"/>
      <p:bldP spid="53254" grpId="0" bldLvl="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113"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223"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4733" y="1400175"/>
            <a:ext cx="2505075" cy="762000"/>
          </a:xfrm>
          <a:prstGeom prst="rect">
            <a:avLst/>
          </a:prstGeom>
        </p:spPr>
      </p:pic>
      <p:sp>
        <p:nvSpPr>
          <p:cNvPr id="5" name="文本框 4"/>
          <p:cNvSpPr txBox="1"/>
          <p:nvPr/>
        </p:nvSpPr>
        <p:spPr>
          <a:xfrm>
            <a:off x="4202113"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97"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98"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8199"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8200"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1"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2"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3"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8204"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05"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8206"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8207"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16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、文化的起源</a:t>
            </a:r>
            <a:endParaRPr lang="zh-CN" altLang="en-US"/>
          </a:p>
        </p:txBody>
      </p:sp>
      <p:sp>
        <p:nvSpPr>
          <p:cNvPr id="8208" name="Text Box 44"/>
          <p:cNvSpPr>
            <a:spLocks noChangeArrowheads="1"/>
          </p:cNvSpPr>
          <p:nvPr/>
        </p:nvSpPr>
        <p:spPr bwMode="auto">
          <a:xfrm>
            <a:off x="644525" y="2860675"/>
            <a:ext cx="54530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后由西汉刘向在其所著</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说苑</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中组合成“文化”一词。如“圣人之治天下也，先文德而后武力。凡武之兴，为不服也。文化不改，然后加诛”（</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说苑</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指武</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）。这里的“文化”，或与天造地设的自然对举，或与无教化的“质朴”、“野蛮”对举。</a:t>
            </a:r>
            <a:endParaRPr lang="en-US" altLang="zh-CN"/>
          </a:p>
        </p:txBody>
      </p:sp>
      <p:sp>
        <p:nvSpPr>
          <p:cNvPr id="8209" name="Text Box 44"/>
          <p:cNvSpPr>
            <a:spLocks noChangeArrowheads="1"/>
          </p:cNvSpPr>
          <p:nvPr/>
        </p:nvSpPr>
        <p:spPr bwMode="auto">
          <a:xfrm>
            <a:off x="644525" y="4887913"/>
            <a:ext cx="545306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因此，在汉语系统中，</a:t>
            </a:r>
            <a:r>
              <a:rPr lang="zh-CN" altLang="en-US" b="1">
                <a:solidFill>
                  <a:srgbClr val="FF0000"/>
                </a:solidFill>
                <a:latin typeface="Calibri" panose="020F0502020204030204" pitchFamily="34" charset="0"/>
                <a:sym typeface="宋体" panose="02010600030101010101" pitchFamily="2" charset="-122"/>
              </a:rPr>
              <a:t>“文化”的本义就是“以文教化”</a:t>
            </a:r>
            <a:r>
              <a:rPr lang="zh-CN" altLang="en-US">
                <a:solidFill>
                  <a:srgbClr val="FF0000"/>
                </a:solidFill>
                <a:latin typeface="Calibri" panose="020F0502020204030204" pitchFamily="34" charset="0"/>
                <a:sym typeface="宋体" panose="02010600030101010101" pitchFamily="2" charset="-122"/>
              </a:rPr>
              <a:t>，</a:t>
            </a:r>
            <a:r>
              <a:rPr lang="zh-CN" altLang="en-US">
                <a:solidFill>
                  <a:srgbClr val="000000"/>
                </a:solidFill>
                <a:latin typeface="Calibri" panose="020F0502020204030204" pitchFamily="34" charset="0"/>
                <a:sym typeface="宋体" panose="02010600030101010101" pitchFamily="2" charset="-122"/>
              </a:rPr>
              <a:t>它表示对人性情的陶冶、品德的教养，本属精神领域的范畴。随着时间的流变和空间的差异，现在“文化”已成为一个内涵丰富、外延宽广的多维概念。</a:t>
            </a:r>
            <a:endParaRPr lang="en-US" altLang="zh-CN"/>
          </a:p>
        </p:txBody>
      </p:sp>
      <p:pic>
        <p:nvPicPr>
          <p:cNvPr id="8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963" y="1196975"/>
            <a:ext cx="589121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208"/>
                                        </p:tgtEl>
                                        <p:attrNameLst>
                                          <p:attrName>style.visibility</p:attrName>
                                        </p:attrNameLst>
                                      </p:cBhvr>
                                      <p:to>
                                        <p:strVal val="visible"/>
                                      </p:to>
                                    </p:set>
                                    <p:animScale>
                                      <p:cBhvr>
                                        <p:cTn id="7" dur="1000" decel="50000" fill="hold">
                                          <p:stCondLst>
                                            <p:cond delay="0"/>
                                          </p:stCondLst>
                                        </p:cTn>
                                        <p:tgtEl>
                                          <p:spTgt spid="82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8208"/>
                                        </p:tgtEl>
                                        <p:attrNameLst>
                                          <p:attrName>ppt_x</p:attrName>
                                          <p:attrName>ppt_y</p:attrName>
                                        </p:attrNameLst>
                                      </p:cBhvr>
                                      <p:rCtr x="0" y="0"/>
                                    </p:animMotion>
                                    <p:animEffect>
                                      <p:cBhvr>
                                        <p:cTn id="9" dur="1000"/>
                                        <p:tgtEl>
                                          <p:spTgt spid="8208"/>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8209"/>
                                        </p:tgtEl>
                                        <p:attrNameLst>
                                          <p:attrName>style.visibility</p:attrName>
                                        </p:attrNameLst>
                                      </p:cBhvr>
                                      <p:to>
                                        <p:strVal val="visible"/>
                                      </p:to>
                                    </p:set>
                                    <p:animScale>
                                      <p:cBhvr>
                                        <p:cTn id="12" dur="1000" decel="50000" fill="hold">
                                          <p:stCondLst>
                                            <p:cond delay="0"/>
                                          </p:stCondLst>
                                        </p:cTn>
                                        <p:tgtEl>
                                          <p:spTgt spid="82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8209"/>
                                        </p:tgtEl>
                                        <p:attrNameLst>
                                          <p:attrName>ppt_x</p:attrName>
                                          <p:attrName>ppt_y</p:attrName>
                                        </p:attrNameLst>
                                      </p:cBhvr>
                                      <p:rCtr x="0" y="0"/>
                                    </p:animMotion>
                                    <p:animEffect>
                                      <p:cBhvr>
                                        <p:cTn id="14" dur="10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bldLvl="0" autoUpdateAnimBg="0"/>
      <p:bldP spid="8209"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1"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2"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9223"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9224"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5"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6"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7"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9228"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9"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9230"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9231"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1600" b="1">
                <a:solidFill>
                  <a:schemeClr val="bg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16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、文化的起源</a:t>
            </a:r>
            <a:endParaRPr lang="zh-CN" altLang="en-US"/>
          </a:p>
        </p:txBody>
      </p:sp>
      <p:sp>
        <p:nvSpPr>
          <p:cNvPr id="9232" name="Text Box 44"/>
          <p:cNvSpPr>
            <a:spLocks noChangeArrowheads="1"/>
          </p:cNvSpPr>
          <p:nvPr/>
        </p:nvSpPr>
        <p:spPr bwMode="auto">
          <a:xfrm>
            <a:off x="644525" y="4373563"/>
            <a:ext cx="545306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19</a:t>
            </a:r>
            <a:r>
              <a:rPr lang="zh-CN" altLang="en-US">
                <a:solidFill>
                  <a:srgbClr val="000000"/>
                </a:solidFill>
                <a:latin typeface="Calibri" panose="020F0502020204030204" pitchFamily="34" charset="0"/>
                <a:sym typeface="宋体" panose="02010600030101010101" pitchFamily="2" charset="-122"/>
              </a:rPr>
              <a:t>世纪末，西方思想传来，翻译者把“文化”一词用来说明英文的</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Culture</a:t>
            </a:r>
            <a:r>
              <a:rPr lang="zh-CN" altLang="en-US">
                <a:solidFill>
                  <a:srgbClr val="000000"/>
                </a:solidFill>
                <a:latin typeface="Calibri" panose="020F0502020204030204" pitchFamily="34" charset="0"/>
                <a:sym typeface="宋体" panose="02010600030101010101" pitchFamily="2" charset="-122"/>
              </a:rPr>
              <a:t>一词，</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Culture</a:t>
            </a:r>
            <a:r>
              <a:rPr lang="zh-CN" altLang="en-US">
                <a:solidFill>
                  <a:srgbClr val="000000"/>
                </a:solidFill>
                <a:latin typeface="Calibri" panose="020F0502020204030204" pitchFamily="34" charset="0"/>
                <a:sym typeface="宋体" panose="02010600030101010101" pitchFamily="2" charset="-122"/>
              </a:rPr>
              <a:t>一词在拉丁语和中古英语中，指耕种土地的意思，类同于文化之“教化”之一。因为</a:t>
            </a:r>
            <a:r>
              <a:rPr lang="zh-CN" altLang="en-US" b="1">
                <a:solidFill>
                  <a:srgbClr val="FF0000"/>
                </a:solidFill>
                <a:latin typeface="Calibri" panose="020F0502020204030204" pitchFamily="34" charset="0"/>
                <a:sym typeface="宋体" panose="02010600030101010101" pitchFamily="2" charset="-122"/>
              </a:rPr>
              <a:t>文化修养和种庄稼一样，必须经过辛勤的耕耘，才能获得丰硕的果实。</a:t>
            </a:r>
            <a:endParaRPr lang="en-US" altLang="zh-CN"/>
          </a:p>
        </p:txBody>
      </p:sp>
      <p:pic>
        <p:nvPicPr>
          <p:cNvPr id="9233" name="Picture 4"/>
          <p:cNvPicPr>
            <a:picLocks noChangeAspect="1" noChangeArrowheads="1"/>
          </p:cNvPicPr>
          <p:nvPr/>
        </p:nvPicPr>
        <p:blipFill>
          <a:blip r:embed="rId3">
            <a:extLst>
              <a:ext uri="{28A0092B-C50C-407E-A947-70E740481C1C}">
                <a14:useLocalDpi xmlns:a14="http://schemas.microsoft.com/office/drawing/2010/main" val="0"/>
              </a:ext>
            </a:extLst>
          </a:blip>
          <a:srcRect t="2634" b="2634"/>
          <a:stretch>
            <a:fillRect/>
          </a:stretch>
        </p:blipFill>
        <p:spPr bwMode="auto">
          <a:xfrm>
            <a:off x="6889750" y="1436688"/>
            <a:ext cx="3600450" cy="48006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232"/>
                                        </p:tgtEl>
                                        <p:attrNameLst>
                                          <p:attrName>style.visibility</p:attrName>
                                        </p:attrNameLst>
                                      </p:cBhvr>
                                      <p:to>
                                        <p:strVal val="visible"/>
                                      </p:to>
                                    </p:set>
                                    <p:animScale>
                                      <p:cBhvr>
                                        <p:cTn id="7" dur="1000" decel="50000" fill="hold">
                                          <p:stCondLst>
                                            <p:cond delay="0"/>
                                          </p:stCondLst>
                                        </p:cTn>
                                        <p:tgtEl>
                                          <p:spTgt spid="92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9232"/>
                                        </p:tgtEl>
                                        <p:attrNameLst>
                                          <p:attrName>ppt_x</p:attrName>
                                          <p:attrName>ppt_y</p:attrName>
                                        </p:attrNameLst>
                                      </p:cBhvr>
                                      <p:rCtr x="0" y="0"/>
                                    </p:animMotion>
                                    <p:animEffect>
                                      <p:cBhvr>
                                        <p:cTn id="9" dur="10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5"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6"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0247"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0248"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9"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0"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1"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0252"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3"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0254"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0255"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、文化的定义</a:t>
            </a:r>
            <a:endParaRPr lang="zh-CN" altLang="en-US"/>
          </a:p>
        </p:txBody>
      </p:sp>
      <p:pic>
        <p:nvPicPr>
          <p:cNvPr id="102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25" y="1989138"/>
            <a:ext cx="66484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44"/>
          <p:cNvSpPr>
            <a:spLocks noChangeArrowheads="1"/>
          </p:cNvSpPr>
          <p:nvPr/>
        </p:nvSpPr>
        <p:spPr bwMode="auto">
          <a:xfrm>
            <a:off x="644525" y="4149725"/>
            <a:ext cx="45894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关于“文化”的定义，历来有不少争论，各门各派都有不同的定义。主要原因在于“文化”的定义众说纷纭及其内容的丰富多元；</a:t>
            </a:r>
            <a:r>
              <a:rPr lang="zh-CN" altLang="en-US" b="1">
                <a:solidFill>
                  <a:srgbClr val="FF0000"/>
                </a:solidFill>
                <a:latin typeface="Calibri" panose="020F0502020204030204" pitchFamily="34" charset="0"/>
                <a:sym typeface="宋体" panose="02010600030101010101" pitchFamily="2" charset="-122"/>
              </a:rPr>
              <a:t>到目前为止，已经多达</a:t>
            </a:r>
            <a:r>
              <a:rPr lang="en-US" altLang="zh-CN" b="1">
                <a:solidFill>
                  <a:srgbClr val="FF0000"/>
                </a:solidFill>
                <a:latin typeface="Calibri" panose="020F0502020204030204" pitchFamily="34" charset="0"/>
                <a:cs typeface="Calibri" panose="020F0502020204030204" pitchFamily="34" charset="0"/>
                <a:sym typeface="Calibri" panose="020F0502020204030204" pitchFamily="34" charset="0"/>
              </a:rPr>
              <a:t>200</a:t>
            </a:r>
            <a:r>
              <a:rPr lang="zh-CN" altLang="en-US" b="1">
                <a:solidFill>
                  <a:srgbClr val="FF0000"/>
                </a:solidFill>
                <a:latin typeface="Calibri" panose="020F0502020204030204" pitchFamily="34" charset="0"/>
                <a:sym typeface="宋体" panose="02010600030101010101" pitchFamily="2" charset="-122"/>
              </a:rPr>
              <a:t>多种的定义</a:t>
            </a:r>
            <a:r>
              <a:rPr lang="zh-CN" altLang="en-US">
                <a:solidFill>
                  <a:srgbClr val="000000"/>
                </a:solidFill>
                <a:latin typeface="Calibri" panose="020F0502020204030204" pitchFamily="34" charset="0"/>
                <a:sym typeface="宋体" panose="02010600030101010101" pitchFamily="2" charset="-122"/>
              </a:rPr>
              <a:t>（从</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1871</a:t>
            </a:r>
            <a:r>
              <a:rPr lang="zh-CN" altLang="en-US">
                <a:solidFill>
                  <a:srgbClr val="000000"/>
                </a:solidFill>
                <a:latin typeface="Calibri" panose="020F0502020204030204" pitchFamily="34" charset="0"/>
                <a:sym typeface="宋体" panose="02010600030101010101" pitchFamily="2" charset="-122"/>
              </a:rPr>
              <a:t>年</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-1951</a:t>
            </a:r>
            <a:r>
              <a:rPr lang="zh-CN" altLang="en-US">
                <a:solidFill>
                  <a:srgbClr val="000000"/>
                </a:solidFill>
                <a:latin typeface="Calibri" panose="020F0502020204030204" pitchFamily="34" charset="0"/>
                <a:sym typeface="宋体" panose="02010600030101010101" pitchFamily="2" charset="-122"/>
              </a:rPr>
              <a:t>年已有</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164</a:t>
            </a:r>
            <a:r>
              <a:rPr lang="zh-CN" altLang="en-US">
                <a:solidFill>
                  <a:srgbClr val="000000"/>
                </a:solidFill>
                <a:latin typeface="Calibri" panose="020F0502020204030204" pitchFamily="34" charset="0"/>
                <a:sym typeface="宋体" panose="02010600030101010101" pitchFamily="2" charset="-122"/>
              </a:rPr>
              <a:t>种定义）。因此，定义“文化”本身成为一个有趣的、争论不休的学术现象。</a:t>
            </a:r>
            <a:endParaRPr lang="en-US" altLang="zh-CN"/>
          </a:p>
        </p:txBody>
      </p:sp>
      <p:sp>
        <p:nvSpPr>
          <p:cNvPr id="10258" name="直接连接符 4"/>
          <p:cNvSpPr>
            <a:spLocks noChangeShapeType="1"/>
          </p:cNvSpPr>
          <p:nvPr/>
        </p:nvSpPr>
        <p:spPr bwMode="auto">
          <a:xfrm>
            <a:off x="5378450" y="3860800"/>
            <a:ext cx="0" cy="2425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9" name="直接连接符 7"/>
          <p:cNvSpPr>
            <a:spLocks noChangeShapeType="1"/>
          </p:cNvSpPr>
          <p:nvPr/>
        </p:nvSpPr>
        <p:spPr bwMode="auto">
          <a:xfrm flipH="1">
            <a:off x="2425700" y="3860800"/>
            <a:ext cx="2951163" cy="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0257">
                                            <p:txEl>
                                              <p:pRg st="0" end="0"/>
                                            </p:txEl>
                                          </p:spTgt>
                                        </p:tgtEl>
                                        <p:attrNameLst>
                                          <p:attrName>style.visibility</p:attrName>
                                        </p:attrNameLst>
                                      </p:cBhvr>
                                      <p:to>
                                        <p:strVal val="visible"/>
                                      </p:to>
                                    </p:set>
                                    <p:anim calcmode="lin" valueType="num">
                                      <p:cBhvr>
                                        <p:cTn id="7" dur="500" fill="hold"/>
                                        <p:tgtEl>
                                          <p:spTgt spid="10257">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0257">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025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257">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bldLvl="0" autoUpdateAnimBg="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5163" y="260350"/>
            <a:ext cx="1153001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33375"/>
            <a:ext cx="3146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直接连接符 2"/>
          <p:cNvSpPr>
            <a:spLocks noChangeShapeType="1"/>
          </p:cNvSpPr>
          <p:nvPr/>
        </p:nvSpPr>
        <p:spPr bwMode="auto">
          <a:xfrm>
            <a:off x="58816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9" name="直接连接符 21"/>
          <p:cNvSpPr>
            <a:spLocks noChangeShapeType="1"/>
          </p:cNvSpPr>
          <p:nvPr/>
        </p:nvSpPr>
        <p:spPr bwMode="auto">
          <a:xfrm>
            <a:off x="84343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0" name="TextBox 3"/>
          <p:cNvSpPr>
            <a:spLocks noChangeArrowheads="1"/>
          </p:cNvSpPr>
          <p:nvPr/>
        </p:nvSpPr>
        <p:spPr bwMode="auto">
          <a:xfrm>
            <a:off x="3649663" y="447675"/>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文化知识概述</a:t>
            </a:r>
            <a:endParaRPr lang="zh-CN" altLang="zh-CN"/>
          </a:p>
        </p:txBody>
      </p:sp>
      <p:sp>
        <p:nvSpPr>
          <p:cNvPr id="11271" name="TextBox 23"/>
          <p:cNvSpPr>
            <a:spLocks noChangeArrowheads="1"/>
          </p:cNvSpPr>
          <p:nvPr/>
        </p:nvSpPr>
        <p:spPr bwMode="auto">
          <a:xfrm>
            <a:off x="10839450" y="60944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solidFill>
                  <a:srgbClr val="E60000"/>
                </a:solidFill>
                <a:latin typeface="Broadway" panose="02020500000000000000" pitchFamily="18" charset="0"/>
                <a:ea typeface="楷体" panose="02010609060101010101" pitchFamily="49" charset="-122"/>
                <a:sym typeface="经典繁仿黑" pitchFamily="1" charset="-122"/>
              </a:rPr>
              <a:t>LOGO</a:t>
            </a:r>
            <a:endParaRPr lang="zh-CN" altLang="zh-CN"/>
          </a:p>
        </p:txBody>
      </p:sp>
      <p:sp>
        <p:nvSpPr>
          <p:cNvPr id="11272" name="直接连接符 24"/>
          <p:cNvSpPr>
            <a:spLocks noChangeShapeType="1"/>
          </p:cNvSpPr>
          <p:nvPr/>
        </p:nvSpPr>
        <p:spPr bwMode="auto">
          <a:xfrm>
            <a:off x="0" y="6526213"/>
            <a:ext cx="10766425" cy="0"/>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3" name="直接连接符 25"/>
          <p:cNvSpPr>
            <a:spLocks noChangeShapeType="1"/>
          </p:cNvSpPr>
          <p:nvPr/>
        </p:nvSpPr>
        <p:spPr bwMode="auto">
          <a:xfrm flipV="1">
            <a:off x="10766425" y="6094413"/>
            <a:ext cx="0" cy="43180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4" name="直接连接符 26"/>
          <p:cNvSpPr>
            <a:spLocks noChangeShapeType="1"/>
          </p:cNvSpPr>
          <p:nvPr/>
        </p:nvSpPr>
        <p:spPr bwMode="auto">
          <a:xfrm flipV="1">
            <a:off x="10850563" y="6237288"/>
            <a:ext cx="0" cy="288925"/>
          </a:xfrm>
          <a:prstGeom prst="line">
            <a:avLst/>
          </a:prstGeom>
          <a:noFill/>
          <a:ln w="38100" cap="flat" cmpd="sng">
            <a:solidFill>
              <a:srgbClr val="FFC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5" name="矩形 27"/>
          <p:cNvSpPr>
            <a:spLocks noChangeArrowheads="1"/>
          </p:cNvSpPr>
          <p:nvPr/>
        </p:nvSpPr>
        <p:spPr bwMode="auto">
          <a:xfrm>
            <a:off x="11033125" y="493713"/>
            <a:ext cx="109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第 </a:t>
            </a:r>
            <a:r>
              <a:rPr lang="zh-CN" altLang="zh-CN" sz="1600">
                <a:solidFill>
                  <a:srgbClr val="BFBFBF"/>
                </a:solidFill>
                <a:latin typeface="Calibri" panose="020F0502020204030204" pitchFamily="34" charset="0"/>
                <a:sym typeface="宋体" panose="02010600030101010101" pitchFamily="2" charset="-122"/>
              </a:rPr>
              <a:t>*  </a:t>
            </a:r>
            <a:r>
              <a:rPr lang="zh-CN" altLang="zh-CN" sz="160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zh-CN"/>
          </a:p>
        </p:txBody>
      </p:sp>
      <p:sp>
        <p:nvSpPr>
          <p:cNvPr id="11276" name="直接连接符 28"/>
          <p:cNvSpPr>
            <a:spLocks noChangeShapeType="1"/>
          </p:cNvSpPr>
          <p:nvPr/>
        </p:nvSpPr>
        <p:spPr bwMode="auto">
          <a:xfrm>
            <a:off x="10987088" y="387350"/>
            <a:ext cx="0" cy="647700"/>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7" name="TextBox 29"/>
          <p:cNvSpPr>
            <a:spLocks noChangeArrowheads="1"/>
          </p:cNvSpPr>
          <p:nvPr/>
        </p:nvSpPr>
        <p:spPr bwMode="auto">
          <a:xfrm>
            <a:off x="6384925" y="4937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企业文化概述</a:t>
            </a:r>
            <a:endParaRPr lang="zh-CN" altLang="zh-CN"/>
          </a:p>
        </p:txBody>
      </p:sp>
      <p:sp>
        <p:nvSpPr>
          <p:cNvPr id="11278" name="TextBox 30"/>
          <p:cNvSpPr>
            <a:spLocks noChangeArrowheads="1"/>
          </p:cNvSpPr>
          <p:nvPr/>
        </p:nvSpPr>
        <p:spPr bwMode="auto">
          <a:xfrm>
            <a:off x="8920163" y="49371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企业文化体系</a:t>
            </a:r>
            <a:endParaRPr lang="zh-CN" altLang="zh-CN"/>
          </a:p>
        </p:txBody>
      </p:sp>
      <p:sp>
        <p:nvSpPr>
          <p:cNvPr id="11279" name="TextBox 2"/>
          <p:cNvSpPr>
            <a:spLocks noChangeArrowheads="1"/>
          </p:cNvSpPr>
          <p:nvPr/>
        </p:nvSpPr>
        <p:spPr bwMode="auto">
          <a:xfrm>
            <a:off x="644525" y="446088"/>
            <a:ext cx="2644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、文化的定义</a:t>
            </a:r>
            <a:endParaRPr lang="zh-CN" altLang="en-US"/>
          </a:p>
        </p:txBody>
      </p:sp>
      <p:sp>
        <p:nvSpPr>
          <p:cNvPr id="11280" name="Text Box 44"/>
          <p:cNvSpPr>
            <a:spLocks noChangeArrowheads="1"/>
          </p:cNvSpPr>
          <p:nvPr/>
        </p:nvSpPr>
        <p:spPr bwMode="auto">
          <a:xfrm>
            <a:off x="552450" y="3563938"/>
            <a:ext cx="54530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广义的文化定义：人类在社会历史发展过程中所创造的物质财富和精神财富的总和（</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现代汉语词典上的解释</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a:solidFill>
                  <a:srgbClr val="000000"/>
                </a:solidFill>
                <a:latin typeface="Calibri" panose="020F0502020204030204" pitchFamily="34" charset="0"/>
                <a:sym typeface="宋体" panose="02010600030101010101" pitchFamily="2" charset="-122"/>
              </a:rPr>
              <a:t>）。</a:t>
            </a:r>
            <a:endParaRPr lang="en-US" altLang="zh-CN"/>
          </a:p>
        </p:txBody>
      </p:sp>
      <p:sp>
        <p:nvSpPr>
          <p:cNvPr id="11281" name="Text Box 44"/>
          <p:cNvSpPr>
            <a:spLocks noChangeArrowheads="1"/>
          </p:cNvSpPr>
          <p:nvPr/>
        </p:nvSpPr>
        <p:spPr bwMode="auto">
          <a:xfrm>
            <a:off x="552450" y="4887913"/>
            <a:ext cx="545306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00"/>
                </a:solidFill>
                <a:latin typeface="Calibri" panose="020F0502020204030204" pitchFamily="34" charset="0"/>
                <a:sym typeface="宋体" panose="02010600030101010101" pitchFamily="2" charset="-122"/>
              </a:rPr>
              <a:t>从广义的定义上，我们可以将文化理解为：文化是人类区别于其它动物的独特创造，包括人类所创造的一切成果</a:t>
            </a:r>
            <a:r>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t>——</a:t>
            </a:r>
            <a:r>
              <a:rPr lang="zh-CN" altLang="en-US" b="1">
                <a:solidFill>
                  <a:srgbClr val="FF0000"/>
                </a:solidFill>
                <a:latin typeface="Calibri" panose="020F0502020204030204" pitchFamily="34" charset="0"/>
                <a:sym typeface="宋体" panose="02010600030101010101" pitchFamily="2" charset="-122"/>
              </a:rPr>
              <a:t>物质成果和精神成果。</a:t>
            </a:r>
            <a:r>
              <a:rPr lang="zh-CN" altLang="en-US">
                <a:solidFill>
                  <a:srgbClr val="000000"/>
                </a:solidFill>
                <a:latin typeface="Calibri" panose="020F0502020204030204" pitchFamily="34" charset="0"/>
                <a:sym typeface="宋体" panose="02010600030101010101" pitchFamily="2" charset="-122"/>
              </a:rPr>
              <a:t>即，</a:t>
            </a:r>
            <a:r>
              <a:rPr lang="zh-CN" altLang="en-US" b="1">
                <a:solidFill>
                  <a:srgbClr val="FF0000"/>
                </a:solidFill>
                <a:latin typeface="Calibri" panose="020F0502020204030204" pitchFamily="34" charset="0"/>
                <a:sym typeface="宋体" panose="02010600030101010101" pitchFamily="2" charset="-122"/>
              </a:rPr>
              <a:t>一切非纯自然的东西都可称为文化。</a:t>
            </a:r>
            <a:endParaRPr lang="en-US" altLang="zh-CN"/>
          </a:p>
        </p:txBody>
      </p:sp>
      <p:sp>
        <p:nvSpPr>
          <p:cNvPr id="11282" name="TextBox 53"/>
          <p:cNvSpPr>
            <a:spLocks noChangeAspect="1" noChangeArrowheads="1"/>
          </p:cNvSpPr>
          <p:nvPr/>
        </p:nvSpPr>
        <p:spPr bwMode="auto">
          <a:xfrm>
            <a:off x="747713" y="2908300"/>
            <a:ext cx="432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广义的文化：</a:t>
            </a:r>
            <a:endParaRPr lang="zh-CN" altLang="en-US"/>
          </a:p>
        </p:txBody>
      </p:sp>
      <p:sp>
        <p:nvSpPr>
          <p:cNvPr id="11283" name="矩形 8"/>
          <p:cNvSpPr>
            <a:spLocks noChangeArrowheads="1"/>
          </p:cNvSpPr>
          <p:nvPr/>
        </p:nvSpPr>
        <p:spPr bwMode="auto">
          <a:xfrm>
            <a:off x="552450" y="2908300"/>
            <a:ext cx="98425"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C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1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270000"/>
            <a:ext cx="40132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283"/>
                                        </p:tgtEl>
                                        <p:attrNameLst>
                                          <p:attrName>style.visibility</p:attrName>
                                        </p:attrNameLst>
                                      </p:cBhvr>
                                      <p:to>
                                        <p:strVal val="visible"/>
                                      </p:to>
                                    </p:set>
                                    <p:anim calcmode="lin" valueType="num">
                                      <p:cBhvr>
                                        <p:cTn id="7" dur="500" fill="hold"/>
                                        <p:tgtEl>
                                          <p:spTgt spid="11283"/>
                                        </p:tgtEl>
                                        <p:attrNameLst>
                                          <p:attrName>ppt_x</p:attrName>
                                        </p:attrNameLst>
                                      </p:cBhvr>
                                      <p:tavLst>
                                        <p:tav tm="0">
                                          <p:val>
                                            <p:strVal val="1+#ppt_w/2"/>
                                          </p:val>
                                        </p:tav>
                                        <p:tav tm="100000">
                                          <p:val>
                                            <p:strVal val="#ppt_x"/>
                                          </p:val>
                                        </p:tav>
                                      </p:tavLst>
                                    </p:anim>
                                    <p:anim calcmode="lin" valueType="num">
                                      <p:cBhvr>
                                        <p:cTn id="8" dur="500" fill="hold"/>
                                        <p:tgtEl>
                                          <p:spTgt spid="1128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1282"/>
                                        </p:tgtEl>
                                        <p:attrNameLst>
                                          <p:attrName>style.visibility</p:attrName>
                                        </p:attrNameLst>
                                      </p:cBhvr>
                                      <p:to>
                                        <p:strVal val="visible"/>
                                      </p:to>
                                    </p:set>
                                    <p:anim calcmode="lin" valueType="num">
                                      <p:cBhvr>
                                        <p:cTn id="11" dur="500" fill="hold"/>
                                        <p:tgtEl>
                                          <p:spTgt spid="11282"/>
                                        </p:tgtEl>
                                        <p:attrNameLst>
                                          <p:attrName>ppt_x</p:attrName>
                                        </p:attrNameLst>
                                      </p:cBhvr>
                                      <p:tavLst>
                                        <p:tav tm="0">
                                          <p:val>
                                            <p:strVal val="1+#ppt_w/2"/>
                                          </p:val>
                                        </p:tav>
                                        <p:tav tm="100000">
                                          <p:val>
                                            <p:strVal val="#ppt_x"/>
                                          </p:val>
                                        </p:tav>
                                      </p:tavLst>
                                    </p:anim>
                                    <p:anim calcmode="lin" valueType="num">
                                      <p:cBhvr>
                                        <p:cTn id="12" dur="500" fill="hold"/>
                                        <p:tgtEl>
                                          <p:spTgt spid="11282"/>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52" presetClass="entr" presetSubtype="0" fill="hold" grpId="0" nodeType="afterEffect">
                                  <p:stCondLst>
                                    <p:cond delay="0"/>
                                  </p:stCondLst>
                                  <p:childTnLst>
                                    <p:set>
                                      <p:cBhvr>
                                        <p:cTn id="15" dur="1" fill="hold">
                                          <p:stCondLst>
                                            <p:cond delay="0"/>
                                          </p:stCondLst>
                                        </p:cTn>
                                        <p:tgtEl>
                                          <p:spTgt spid="11280"/>
                                        </p:tgtEl>
                                        <p:attrNameLst>
                                          <p:attrName>style.visibility</p:attrName>
                                        </p:attrNameLst>
                                      </p:cBhvr>
                                      <p:to>
                                        <p:strVal val="visible"/>
                                      </p:to>
                                    </p:set>
                                    <p:animScale>
                                      <p:cBhvr>
                                        <p:cTn id="16" dur="1000" decel="50000" fill="hold">
                                          <p:stCondLst>
                                            <p:cond delay="0"/>
                                          </p:stCondLst>
                                        </p:cTn>
                                        <p:tgtEl>
                                          <p:spTgt spid="112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1280"/>
                                        </p:tgtEl>
                                        <p:attrNameLst>
                                          <p:attrName>ppt_x</p:attrName>
                                          <p:attrName>ppt_y</p:attrName>
                                        </p:attrNameLst>
                                      </p:cBhvr>
                                      <p:rCtr x="0" y="0"/>
                                    </p:animMotion>
                                    <p:animEffect>
                                      <p:cBhvr>
                                        <p:cTn id="18" dur="1000"/>
                                        <p:tgtEl>
                                          <p:spTgt spid="11280"/>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1281"/>
                                        </p:tgtEl>
                                        <p:attrNameLst>
                                          <p:attrName>style.visibility</p:attrName>
                                        </p:attrNameLst>
                                      </p:cBhvr>
                                      <p:to>
                                        <p:strVal val="visible"/>
                                      </p:to>
                                    </p:set>
                                    <p:animScale>
                                      <p:cBhvr>
                                        <p:cTn id="21" dur="1000" decel="50000" fill="hold">
                                          <p:stCondLst>
                                            <p:cond delay="0"/>
                                          </p:stCondLst>
                                        </p:cTn>
                                        <p:tgtEl>
                                          <p:spTgt spid="11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1281"/>
                                        </p:tgtEl>
                                        <p:attrNameLst>
                                          <p:attrName>ppt_x</p:attrName>
                                          <p:attrName>ppt_y</p:attrName>
                                        </p:attrNameLst>
                                      </p:cBhvr>
                                      <p:rCtr x="0" y="0"/>
                                    </p:animMotion>
                                    <p:animEffect>
                                      <p:cBhvr>
                                        <p:cTn id="23" dur="10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bldLvl="0" autoUpdateAnimBg="0"/>
      <p:bldP spid="11281" grpId="0" bldLvl="0" autoUpdateAnimBg="0"/>
      <p:bldP spid="11282" grpId="0" bldLvl="0" autoUpdateAnimBg="0"/>
      <p:bldP spid="11283" grpId="0" bldLvl="0" animBg="1" autoUpdateAnimBg="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10665</Words>
  <Application>WPS 演示</Application>
  <PresentationFormat>自定义</PresentationFormat>
  <Paragraphs>1033</Paragraphs>
  <Slides>51</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51</vt:i4>
      </vt:variant>
    </vt:vector>
  </HeadingPairs>
  <TitlesOfParts>
    <vt:vector size="71" baseType="lpstr">
      <vt:lpstr>Arial</vt:lpstr>
      <vt:lpstr>宋体</vt:lpstr>
      <vt:lpstr>Wingdings</vt:lpstr>
      <vt:lpstr>Calibri</vt:lpstr>
      <vt:lpstr>微软雅黑</vt:lpstr>
      <vt:lpstr>Tahoma</vt:lpstr>
      <vt:lpstr>Lao UI</vt:lpstr>
      <vt:lpstr>Broadway</vt:lpstr>
      <vt:lpstr>Sitka Text</vt:lpstr>
      <vt:lpstr>楷体</vt:lpstr>
      <vt:lpstr>经典繁仿黑</vt:lpstr>
      <vt:lpstr>Arial Unicode MS</vt:lpstr>
      <vt:lpstr>Arial Narrow</vt:lpstr>
      <vt:lpstr>Impact</vt:lpstr>
      <vt:lpstr>MS PGothic</vt:lpstr>
      <vt:lpstr>Arial Black</vt:lpstr>
      <vt:lpstr>Times New Roman</vt:lpstr>
      <vt:lpstr>黑体</vt:lpstr>
      <vt:lpstr>Segoe UI 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Years later</cp:lastModifiedBy>
  <cp:revision>1063</cp:revision>
  <dcterms:created xsi:type="dcterms:W3CDTF">2012-10-07T00:28:00Z</dcterms:created>
  <dcterms:modified xsi:type="dcterms:W3CDTF">2024-04-02T00:23:24Z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9987EEF2C577431E8B87F996C1BC7881_13</vt:lpwstr>
  </property>
</Properties>
</file>