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16"/>
  </p:notesMasterIdLst>
  <p:sldIdLst>
    <p:sldId id="256" r:id="rId4"/>
    <p:sldId id="257" r:id="rId5"/>
    <p:sldId id="258" r:id="rId6"/>
    <p:sldId id="259" r:id="rId7"/>
    <p:sldId id="261" r:id="rId8"/>
    <p:sldId id="260" r:id="rId9"/>
    <p:sldId id="263" r:id="rId10"/>
    <p:sldId id="262" r:id="rId11"/>
    <p:sldId id="264" r:id="rId12"/>
    <p:sldId id="265" r:id="rId13"/>
    <p:sldId id="267" r:id="rId14"/>
    <p:sldId id="266" r:id="rId15"/>
    <p:sldId id="268" r:id="rId17"/>
    <p:sldId id="269" r:id="rId18"/>
    <p:sldId id="270" r:id="rId19"/>
    <p:sldId id="271" r:id="rId20"/>
    <p:sldId id="272" r:id="rId21"/>
    <p:sldId id="273" r:id="rId22"/>
    <p:sldId id="274" r:id="rId23"/>
    <p:sldId id="275" r:id="rId24"/>
    <p:sldId id="276" r:id="rId25"/>
    <p:sldId id="278" r:id="rId26"/>
    <p:sldId id="277" r:id="rId27"/>
    <p:sldId id="279" r:id="rId28"/>
    <p:sldId id="280" r:id="rId29"/>
    <p:sldId id="283"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21616"/>
    <a:srgbClr val="FF7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showGuides="1">
      <p:cViewPr varScale="1">
        <p:scale>
          <a:sx n="108" d="100"/>
          <a:sy n="108" d="100"/>
        </p:scale>
        <p:origin x="6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gs" Target="tags/tag26.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773F"/>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chemeClr val="accent2">
                <a:lumMod val="40000"/>
                <a:lumOff val="60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tx1">
                <a:lumMod val="85000"/>
                <a:lumOff val="15000"/>
              </a:schemeClr>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449684912"/>
        <c:axId val="449688176"/>
      </c:barChart>
      <c:catAx>
        <c:axId val="449684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449688176"/>
        <c:crosses val="autoZero"/>
        <c:auto val="1"/>
        <c:lblAlgn val="ctr"/>
        <c:lblOffset val="100"/>
        <c:noMultiLvlLbl val="0"/>
      </c:catAx>
      <c:valAx>
        <c:axId val="44968817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449684912"/>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1244B-6792-45D2-BCBF-E6C8DDA549F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F88DA6-E477-4AD6-A463-9F4C93315FF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CF88DA6-E477-4AD6-A463-9F4C93315FF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11" name="TextBox 10"/>
          <p:cNvSpPr txBox="1"/>
          <p:nvPr userDrawn="1"/>
        </p:nvSpPr>
        <p:spPr>
          <a:xfrm>
            <a:off x="173625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0.xml"/><Relationship Id="rId2" Type="http://schemas.openxmlformats.org/officeDocument/2006/relationships/image" Target="../media/image10.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8.xml"/><Relationship Id="rId3" Type="http://schemas.openxmlformats.org/officeDocument/2006/relationships/tags" Target="../tags/tag12.xml"/><Relationship Id="rId2" Type="http://schemas.openxmlformats.org/officeDocument/2006/relationships/image" Target="../media/image11.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3.xml"/><Relationship Id="rId2" Type="http://schemas.openxmlformats.org/officeDocument/2006/relationships/image" Target="../media/image12.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4.xml"/><Relationship Id="rId2" Type="http://schemas.openxmlformats.org/officeDocument/2006/relationships/image" Target="../media/image13.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5.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6.xml"/><Relationship Id="rId2" Type="http://schemas.openxmlformats.org/officeDocument/2006/relationships/image" Target="../media/image1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8.xml"/><Relationship Id="rId2" Type="http://schemas.openxmlformats.org/officeDocument/2006/relationships/image" Target="../media/image1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19.xml"/><Relationship Id="rId2" Type="http://schemas.openxmlformats.org/officeDocument/2006/relationships/image" Target="../media/image16.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0.xml"/><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1.xml"/><Relationship Id="rId2" Type="http://schemas.openxmlformats.org/officeDocument/2006/relationships/image" Target="../media/image17.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2.xml"/><Relationship Id="rId2" Type="http://schemas.openxmlformats.org/officeDocument/2006/relationships/image" Target="../media/image18.png"/><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3.xml"/><Relationship Id="rId2" Type="http://schemas.openxmlformats.org/officeDocument/2006/relationships/image" Target="../media/image19.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24.xml"/><Relationship Id="rId2" Type="http://schemas.openxmlformats.org/officeDocument/2006/relationships/image" Target="../media/image20.png"/><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2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3.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4.xml"/><Relationship Id="rId2" Type="http://schemas.openxmlformats.org/officeDocument/2006/relationships/image" Target="../media/image7.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6.xml"/><Relationship Id="rId2" Type="http://schemas.openxmlformats.org/officeDocument/2006/relationships/image" Target="../media/image8.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7.xml"/><Relationship Id="rId2" Type="http://schemas.openxmlformats.org/officeDocument/2006/relationships/image" Target="../media/image3.png"/><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8.xml"/><Relationship Id="rId2" Type="http://schemas.openxmlformats.org/officeDocument/2006/relationships/image" Target="../media/image9.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tags" Target="../tags/tag9.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a:stretch>
            <a:fillRect/>
          </a:stretch>
        </p:blipFill>
        <p:spPr>
          <a:xfrm>
            <a:off x="-1" y="0"/>
            <a:ext cx="12192001" cy="6858000"/>
          </a:xfrm>
          <a:prstGeom prst="rect">
            <a:avLst/>
          </a:prstGeom>
        </p:spPr>
      </p:pic>
      <p:pic>
        <p:nvPicPr>
          <p:cNvPr id="7" name="图片 6"/>
          <p:cNvPicPr>
            <a:picLocks noChangeAspect="1"/>
          </p:cNvPicPr>
          <p:nvPr/>
        </p:nvPicPr>
        <p:blipFill rotWithShape="1">
          <a:blip r:embed="rId2" cstate="screen"/>
          <a:srcRect/>
          <a:stretch>
            <a:fillRect/>
          </a:stretch>
        </p:blipFill>
        <p:spPr>
          <a:xfrm>
            <a:off x="400976" y="1593704"/>
            <a:ext cx="6923314" cy="2274518"/>
          </a:xfrm>
          <a:prstGeom prst="rect">
            <a:avLst/>
          </a:prstGeom>
        </p:spPr>
      </p:pic>
      <p:grpSp>
        <p:nvGrpSpPr>
          <p:cNvPr id="19" name="组合 18"/>
          <p:cNvGrpSpPr/>
          <p:nvPr/>
        </p:nvGrpSpPr>
        <p:grpSpPr>
          <a:xfrm>
            <a:off x="400976" y="397505"/>
            <a:ext cx="3006997" cy="523220"/>
            <a:chOff x="455341" y="242459"/>
            <a:chExt cx="3006997" cy="523220"/>
          </a:xfrm>
        </p:grpSpPr>
        <p:grpSp>
          <p:nvGrpSpPr>
            <p:cNvPr id="11" name="组合 10"/>
            <p:cNvGrpSpPr/>
            <p:nvPr/>
          </p:nvGrpSpPr>
          <p:grpSpPr>
            <a:xfrm>
              <a:off x="455341" y="242459"/>
              <a:ext cx="514351" cy="523220"/>
              <a:chOff x="455341" y="169887"/>
              <a:chExt cx="514351" cy="523220"/>
            </a:xfrm>
          </p:grpSpPr>
          <p:sp>
            <p:nvSpPr>
              <p:cNvPr id="9" name="椭圆 8"/>
              <p:cNvSpPr/>
              <p:nvPr/>
            </p:nvSpPr>
            <p:spPr>
              <a:xfrm>
                <a:off x="455341" y="174322"/>
                <a:ext cx="514351" cy="514351"/>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455341" y="169887"/>
                <a:ext cx="514351" cy="523220"/>
              </a:xfrm>
              <a:prstGeom prst="rect">
                <a:avLst/>
              </a:prstGeom>
              <a:noFill/>
            </p:spPr>
            <p:txBody>
              <a:bodyPr wrap="square" rtlCol="0">
                <a:spAutoFit/>
              </a:bodyPr>
              <a:lstStyle/>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LO</a:t>
                </a:r>
                <a:endPar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endParaRPr>
              </a:p>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GO</a:t>
                </a:r>
                <a:endParaRPr lang="zh-CN" altLang="en-US"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endParaRPr>
              </a:p>
            </p:txBody>
          </p:sp>
        </p:grpSp>
        <p:grpSp>
          <p:nvGrpSpPr>
            <p:cNvPr id="14" name="组合 13"/>
            <p:cNvGrpSpPr/>
            <p:nvPr/>
          </p:nvGrpSpPr>
          <p:grpSpPr>
            <a:xfrm>
              <a:off x="988741" y="285716"/>
              <a:ext cx="2473597" cy="436706"/>
              <a:chOff x="988741" y="194846"/>
              <a:chExt cx="2473597" cy="436706"/>
            </a:xfrm>
          </p:grpSpPr>
          <p:sp>
            <p:nvSpPr>
              <p:cNvPr id="12" name="文本框 11"/>
              <p:cNvSpPr txBox="1"/>
              <p:nvPr/>
            </p:nvSpPr>
            <p:spPr>
              <a:xfrm>
                <a:off x="988741" y="194846"/>
                <a:ext cx="2262186" cy="337185"/>
              </a:xfrm>
              <a:prstGeom prst="rect">
                <a:avLst/>
              </a:prstGeom>
              <a:noFill/>
            </p:spPr>
            <p:txBody>
              <a:bodyPr wrap="square" rtlCol="0">
                <a:spAutoFit/>
              </a:bodyPr>
              <a:lstStyle/>
              <a:p>
                <a:pPr algn="dist"/>
                <a:r>
                  <a:rPr lang="en-US" altLang="zh-CN" sz="1600" dirty="0" smtClean="0">
                    <a:solidFill>
                      <a:schemeClr val="tx1">
                        <a:lumMod val="85000"/>
                        <a:lumOff val="15000"/>
                      </a:schemeClr>
                    </a:solidFill>
                    <a:cs typeface="+mn-ea"/>
                    <a:sym typeface="+mn-lt"/>
                  </a:rPr>
                  <a:t>PPT</a:t>
                </a:r>
                <a:r>
                  <a:rPr lang="zh-CN" altLang="en-US" sz="1600" dirty="0" smtClean="0">
                    <a:solidFill>
                      <a:schemeClr val="tx1">
                        <a:lumMod val="85000"/>
                        <a:lumOff val="15000"/>
                      </a:schemeClr>
                    </a:solidFill>
                    <a:cs typeface="+mn-ea"/>
                    <a:sym typeface="+mn-lt"/>
                  </a:rPr>
                  <a:t>中学</a:t>
                </a:r>
                <a:endParaRPr lang="zh-CN" altLang="en-US" sz="1600" dirty="0">
                  <a:solidFill>
                    <a:schemeClr val="tx1">
                      <a:lumMod val="85000"/>
                      <a:lumOff val="15000"/>
                    </a:schemeClr>
                  </a:solidFill>
                  <a:cs typeface="+mn-ea"/>
                  <a:sym typeface="+mn-lt"/>
                </a:endParaRPr>
              </a:p>
            </p:txBody>
          </p:sp>
          <p:sp>
            <p:nvSpPr>
              <p:cNvPr id="13" name="文本框 12"/>
              <p:cNvSpPr txBox="1"/>
              <p:nvPr/>
            </p:nvSpPr>
            <p:spPr>
              <a:xfrm>
                <a:off x="1023938" y="431497"/>
                <a:ext cx="2438400" cy="200055"/>
              </a:xfrm>
              <a:prstGeom prst="rect">
                <a:avLst/>
              </a:prstGeom>
              <a:noFill/>
            </p:spPr>
            <p:txBody>
              <a:bodyPr wrap="square" rtlCol="0">
                <a:spAutoFit/>
              </a:bodyPr>
              <a:lstStyle/>
              <a:p>
                <a:pPr algn="dist"/>
                <a:r>
                  <a:rPr lang="en-US" altLang="zh-CN" sz="700" dirty="0" err="1" smtClean="0">
                    <a:cs typeface="+mn-ea"/>
                    <a:sym typeface="+mn-lt"/>
                  </a:rPr>
                  <a:t>ypppt</a:t>
                </a:r>
                <a:r>
                  <a:rPr lang="en-US" altLang="zh-CN" sz="700" dirty="0" smtClean="0">
                    <a:cs typeface="+mn-ea"/>
                    <a:sym typeface="+mn-lt"/>
                  </a:rPr>
                  <a:t> </a:t>
                </a:r>
                <a:r>
                  <a:rPr lang="en-US" altLang="zh-CN" sz="700" dirty="0">
                    <a:cs typeface="+mn-ea"/>
                    <a:sym typeface="+mn-lt"/>
                  </a:rPr>
                  <a:t>TECHNOLOGY HIGH SCHOOL</a:t>
                </a:r>
                <a:endParaRPr lang="zh-CN" altLang="en-US" sz="700" dirty="0">
                  <a:cs typeface="+mn-ea"/>
                  <a:sym typeface="+mn-lt"/>
                </a:endParaRPr>
              </a:p>
            </p:txBody>
          </p:sp>
        </p:grpSp>
      </p:grpSp>
      <p:grpSp>
        <p:nvGrpSpPr>
          <p:cNvPr id="18" name="组合 17"/>
          <p:cNvGrpSpPr/>
          <p:nvPr/>
        </p:nvGrpSpPr>
        <p:grpSpPr>
          <a:xfrm>
            <a:off x="1714500" y="3997459"/>
            <a:ext cx="4381499" cy="461665"/>
            <a:chOff x="1714500" y="3536685"/>
            <a:chExt cx="4381499" cy="461665"/>
          </a:xfrm>
        </p:grpSpPr>
        <p:sp>
          <p:nvSpPr>
            <p:cNvPr id="15" name="文本框 14"/>
            <p:cNvSpPr txBox="1"/>
            <p:nvPr/>
          </p:nvSpPr>
          <p:spPr>
            <a:xfrm>
              <a:off x="1847850" y="3536685"/>
              <a:ext cx="4114800" cy="461665"/>
            </a:xfrm>
            <a:prstGeom prst="rect">
              <a:avLst/>
            </a:prstGeom>
            <a:noFill/>
          </p:spPr>
          <p:txBody>
            <a:bodyPr wrap="square" rtlCol="0">
              <a:spAutoFit/>
            </a:bodyPr>
            <a:lstStyle/>
            <a:p>
              <a:pPr algn="dist"/>
              <a:r>
                <a:rPr lang="zh-CN" altLang="en-US" sz="2400" dirty="0">
                  <a:solidFill>
                    <a:schemeClr val="tx1">
                      <a:lumMod val="85000"/>
                      <a:lumOff val="15000"/>
                    </a:schemeClr>
                  </a:solidFill>
                  <a:cs typeface="+mn-ea"/>
                  <a:sym typeface="+mn-lt"/>
                </a:rPr>
                <a:t>距离高考还剩</a:t>
              </a:r>
              <a:r>
                <a:rPr lang="en-US" altLang="zh-CN" sz="2400" dirty="0">
                  <a:solidFill>
                    <a:schemeClr val="tx1">
                      <a:lumMod val="85000"/>
                      <a:lumOff val="15000"/>
                    </a:schemeClr>
                  </a:solidFill>
                  <a:cs typeface="+mn-ea"/>
                  <a:sym typeface="+mn-lt"/>
                </a:rPr>
                <a:t>XXX</a:t>
              </a:r>
              <a:r>
                <a:rPr lang="zh-CN" altLang="en-US" sz="2400" dirty="0">
                  <a:solidFill>
                    <a:schemeClr val="tx1">
                      <a:lumMod val="85000"/>
                      <a:lumOff val="15000"/>
                    </a:schemeClr>
                  </a:solidFill>
                  <a:cs typeface="+mn-ea"/>
                  <a:sym typeface="+mn-lt"/>
                </a:rPr>
                <a:t>天</a:t>
              </a:r>
              <a:endParaRPr lang="zh-CN" altLang="en-US" sz="2400" dirty="0">
                <a:solidFill>
                  <a:schemeClr val="tx1">
                    <a:lumMod val="85000"/>
                    <a:lumOff val="15000"/>
                  </a:schemeClr>
                </a:solidFill>
                <a:cs typeface="+mn-ea"/>
                <a:sym typeface="+mn-lt"/>
              </a:endParaRPr>
            </a:p>
          </p:txBody>
        </p:sp>
        <p:sp>
          <p:nvSpPr>
            <p:cNvPr id="16" name="矩形 15"/>
            <p:cNvSpPr/>
            <p:nvPr/>
          </p:nvSpPr>
          <p:spPr>
            <a:xfrm>
              <a:off x="1714500" y="3599721"/>
              <a:ext cx="50800" cy="3355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6045199" y="3599721"/>
              <a:ext cx="50800" cy="3355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文本框 21"/>
          <p:cNvSpPr txBox="1"/>
          <p:nvPr/>
        </p:nvSpPr>
        <p:spPr>
          <a:xfrm>
            <a:off x="570851" y="4530238"/>
            <a:ext cx="6668798" cy="430887"/>
          </a:xfrm>
          <a:prstGeom prst="rect">
            <a:avLst/>
          </a:prstGeom>
          <a:noFill/>
        </p:spPr>
        <p:txBody>
          <a:bodyPr wrap="square" rtlCol="0">
            <a:spAutoFit/>
          </a:bodyPr>
          <a:lstStyle/>
          <a:p>
            <a:pPr algn="ctr"/>
            <a:r>
              <a:rPr lang="en-US" altLang="zh-CN" sz="1100" spc="200" dirty="0">
                <a:solidFill>
                  <a:schemeClr val="tx1">
                    <a:lumMod val="75000"/>
                    <a:lumOff val="25000"/>
                  </a:schemeClr>
                </a:solidFill>
                <a:cs typeface="+mn-ea"/>
                <a:sym typeface="+mn-lt"/>
              </a:rPr>
              <a:t>THE COLLEGE ENTRANCE EXAMINATION WILL WIN THE GOLD LIST TITLE BUSINESS REPORT SUMMARY REPORT THEME CLASS MEETING</a:t>
            </a:r>
            <a:endParaRPr lang="zh-CN" altLang="en-US" sz="1100" spc="200" dirty="0">
              <a:solidFill>
                <a:schemeClr val="tx1">
                  <a:lumMod val="75000"/>
                  <a:lumOff val="25000"/>
                </a:schemeClr>
              </a:solidFill>
              <a:cs typeface="+mn-ea"/>
              <a:sym typeface="+mn-lt"/>
            </a:endParaRPr>
          </a:p>
        </p:txBody>
      </p:sp>
      <p:grpSp>
        <p:nvGrpSpPr>
          <p:cNvPr id="26" name="组合 25"/>
          <p:cNvGrpSpPr/>
          <p:nvPr/>
        </p:nvGrpSpPr>
        <p:grpSpPr>
          <a:xfrm>
            <a:off x="1603620" y="5167238"/>
            <a:ext cx="1538515" cy="393397"/>
            <a:chOff x="1603620" y="5128415"/>
            <a:chExt cx="1538515" cy="393397"/>
          </a:xfrm>
        </p:grpSpPr>
        <p:sp>
          <p:nvSpPr>
            <p:cNvPr id="20" name="矩形: 圆角 19"/>
            <p:cNvSpPr/>
            <p:nvPr/>
          </p:nvSpPr>
          <p:spPr>
            <a:xfrm>
              <a:off x="1603620" y="5128415"/>
              <a:ext cx="1538515" cy="393397"/>
            </a:xfrm>
            <a:prstGeom prst="roundRect">
              <a:avLst/>
            </a:prstGeom>
            <a:solidFill>
              <a:srgbClr val="FF773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1603620" y="5140447"/>
              <a:ext cx="1538514" cy="368300"/>
            </a:xfrm>
            <a:prstGeom prst="rect">
              <a:avLst/>
            </a:prstGeom>
            <a:noFill/>
          </p:spPr>
          <p:txBody>
            <a:bodyPr wrap="square" rtlCol="0">
              <a:spAutoFit/>
            </a:bodyPr>
            <a:lstStyle/>
            <a:p>
              <a:pPr algn="ctr"/>
              <a:r>
                <a:rPr lang="en-US" altLang="zh-CN" dirty="0">
                  <a:solidFill>
                    <a:schemeClr val="bg1"/>
                  </a:solidFill>
                  <a:cs typeface="+mn-ea"/>
                  <a:sym typeface="+mn-lt"/>
                </a:rPr>
                <a:t>PPT</a:t>
              </a:r>
              <a:r>
                <a:rPr lang="zh-CN" altLang="en-US" dirty="0">
                  <a:solidFill>
                    <a:schemeClr val="bg1"/>
                  </a:solidFill>
                  <a:cs typeface="+mn-ea"/>
                  <a:sym typeface="+mn-lt"/>
                </a:rPr>
                <a:t>营</a:t>
              </a:r>
              <a:endParaRPr lang="zh-CN" altLang="en-US" dirty="0">
                <a:solidFill>
                  <a:schemeClr val="bg1"/>
                </a:solidFill>
                <a:cs typeface="+mn-ea"/>
                <a:sym typeface="+mn-lt"/>
              </a:endParaRPr>
            </a:p>
          </p:txBody>
        </p:sp>
      </p:grpSp>
      <p:grpSp>
        <p:nvGrpSpPr>
          <p:cNvPr id="25" name="组合 24"/>
          <p:cNvGrpSpPr/>
          <p:nvPr/>
        </p:nvGrpSpPr>
        <p:grpSpPr>
          <a:xfrm>
            <a:off x="4500333" y="5167238"/>
            <a:ext cx="1652815" cy="393397"/>
            <a:chOff x="4500333" y="5128415"/>
            <a:chExt cx="1652815" cy="393397"/>
          </a:xfrm>
        </p:grpSpPr>
        <p:sp>
          <p:nvSpPr>
            <p:cNvPr id="21" name="矩形: 圆角 20"/>
            <p:cNvSpPr/>
            <p:nvPr/>
          </p:nvSpPr>
          <p:spPr>
            <a:xfrm>
              <a:off x="4557483" y="5128415"/>
              <a:ext cx="1538515" cy="393397"/>
            </a:xfrm>
            <a:prstGeom prst="roundRect">
              <a:avLst/>
            </a:prstGeom>
            <a:solidFill>
              <a:srgbClr val="FF773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4500333" y="5140447"/>
              <a:ext cx="1652815" cy="369332"/>
            </a:xfrm>
            <a:prstGeom prst="rect">
              <a:avLst/>
            </a:prstGeom>
            <a:noFill/>
          </p:spPr>
          <p:txBody>
            <a:bodyPr wrap="square" rtlCol="0">
              <a:spAutoFit/>
            </a:bodyPr>
            <a:lstStyle/>
            <a:p>
              <a:pPr algn="ctr"/>
              <a:r>
                <a:rPr lang="en-US" altLang="zh-CN" dirty="0" smtClean="0">
                  <a:solidFill>
                    <a:schemeClr val="bg1"/>
                  </a:solidFill>
                  <a:cs typeface="+mn-ea"/>
                  <a:sym typeface="+mn-lt"/>
                </a:rPr>
                <a:t>20XX</a:t>
              </a:r>
              <a:r>
                <a:rPr lang="zh-CN" altLang="en-US" dirty="0" smtClean="0">
                  <a:solidFill>
                    <a:schemeClr val="bg1"/>
                  </a:solidFill>
                  <a:cs typeface="+mn-ea"/>
                  <a:sym typeface="+mn-lt"/>
                </a:rPr>
                <a:t>年</a:t>
              </a:r>
              <a:r>
                <a:rPr lang="en-US" altLang="zh-CN" dirty="0" smtClean="0">
                  <a:solidFill>
                    <a:schemeClr val="bg1"/>
                  </a:solidFill>
                  <a:cs typeface="+mn-ea"/>
                  <a:sym typeface="+mn-lt"/>
                </a:rPr>
                <a:t>XX</a:t>
              </a:r>
              <a:r>
                <a:rPr lang="zh-CN" altLang="en-US" dirty="0">
                  <a:solidFill>
                    <a:schemeClr val="bg1"/>
                  </a:solidFill>
                  <a:cs typeface="+mn-ea"/>
                  <a:sym typeface="+mn-lt"/>
                </a:rPr>
                <a:t>月</a:t>
              </a:r>
              <a:endParaRPr lang="zh-CN" altLang="en-US" dirty="0">
                <a:solidFill>
                  <a:schemeClr val="bg1"/>
                </a:solidFill>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4956">
        <p:random/>
      </p:transition>
    </mc:Choice>
    <mc:Fallback>
      <p:transition spd="slow" advTm="495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p:cNvPicPr>
            <a:picLocks noChangeAspect="1"/>
          </p:cNvPicPr>
          <p:nvPr/>
        </p:nvPicPr>
        <p:blipFill>
          <a:blip r:embed="rId2" cstate="screen"/>
          <a:stretch>
            <a:fillRect/>
          </a:stretch>
        </p:blipFill>
        <p:spPr>
          <a:xfrm>
            <a:off x="4149049" y="1841814"/>
            <a:ext cx="3893901" cy="3893901"/>
          </a:xfrm>
          <a:prstGeom prst="rect">
            <a:avLst/>
          </a:prstGeom>
        </p:spPr>
      </p:pic>
      <p:grpSp>
        <p:nvGrpSpPr>
          <p:cNvPr id="9" name="组合 8"/>
          <p:cNvGrpSpPr/>
          <p:nvPr/>
        </p:nvGrpSpPr>
        <p:grpSpPr>
          <a:xfrm>
            <a:off x="7366461" y="1880228"/>
            <a:ext cx="3400874" cy="1169551"/>
            <a:chOff x="993235" y="3113254"/>
            <a:chExt cx="3400874" cy="1169551"/>
          </a:xfrm>
        </p:grpSpPr>
        <p:sp>
          <p:nvSpPr>
            <p:cNvPr id="10" name="文本框 9"/>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11" name="文本框 10"/>
            <p:cNvSpPr txBox="1"/>
            <p:nvPr/>
          </p:nvSpPr>
          <p:spPr>
            <a:xfrm>
              <a:off x="993235" y="3544141"/>
              <a:ext cx="3400874"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9</a:t>
              </a:r>
              <a:r>
                <a:rPr lang="zh-CN" altLang="en-US" sz="1400" b="0" i="0" spc="400" dirty="0">
                  <a:solidFill>
                    <a:srgbClr val="333333"/>
                  </a:solidFill>
                  <a:effectLst/>
                  <a:cs typeface="+mn-ea"/>
                  <a:sym typeface="+mn-lt"/>
                </a:rPr>
                <a:t>月，颁布的</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国务院关于深化考试招生制度改革的实施意见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指出。</a:t>
              </a:r>
              <a:endParaRPr lang="zh-CN" altLang="en-US" sz="1400" spc="400" dirty="0">
                <a:cs typeface="+mn-ea"/>
                <a:sym typeface="+mn-lt"/>
              </a:endParaRPr>
            </a:p>
          </p:txBody>
        </p:sp>
      </p:grpSp>
      <p:grpSp>
        <p:nvGrpSpPr>
          <p:cNvPr id="12" name="组合 11"/>
          <p:cNvGrpSpPr/>
          <p:nvPr/>
        </p:nvGrpSpPr>
        <p:grpSpPr>
          <a:xfrm>
            <a:off x="7366461" y="4222689"/>
            <a:ext cx="3400874" cy="1384994"/>
            <a:chOff x="993235" y="3113254"/>
            <a:chExt cx="3400874" cy="1384994"/>
          </a:xfrm>
        </p:grpSpPr>
        <p:sp>
          <p:nvSpPr>
            <p:cNvPr id="13" name="文本框 12"/>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14" name="文本框 13"/>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12</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16</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17</a:t>
              </a:r>
              <a:r>
                <a:rPr lang="zh-CN" altLang="en-US" sz="1400" b="0" i="0" spc="400" dirty="0">
                  <a:solidFill>
                    <a:srgbClr val="333333"/>
                  </a:solidFill>
                  <a:effectLst/>
                  <a:cs typeface="+mn-ea"/>
                  <a:sym typeface="+mn-lt"/>
                </a:rPr>
                <a:t>日，教育部陆续出台了</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关于加强和改进普通高中学生综合素质评价的意见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grpSp>
        <p:nvGrpSpPr>
          <p:cNvPr id="15" name="组合 14"/>
          <p:cNvGrpSpPr/>
          <p:nvPr/>
        </p:nvGrpSpPr>
        <p:grpSpPr>
          <a:xfrm>
            <a:off x="1393876" y="1880228"/>
            <a:ext cx="3400874" cy="1169551"/>
            <a:chOff x="993235" y="3113254"/>
            <a:chExt cx="3400874" cy="1169551"/>
          </a:xfrm>
        </p:grpSpPr>
        <p:sp>
          <p:nvSpPr>
            <p:cNvPr id="16" name="文本框 15"/>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17" name="文本框 16"/>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文件明确提出要逐步形成分类考试、多元录取、综合评价的考试招生制度。</a:t>
              </a:r>
              <a:endParaRPr lang="zh-CN" altLang="en-US" sz="1400" spc="400" dirty="0">
                <a:cs typeface="+mn-ea"/>
                <a:sym typeface="+mn-lt"/>
              </a:endParaRPr>
            </a:p>
          </p:txBody>
        </p:sp>
      </p:grpSp>
      <p:grpSp>
        <p:nvGrpSpPr>
          <p:cNvPr id="18" name="组合 17"/>
          <p:cNvGrpSpPr/>
          <p:nvPr/>
        </p:nvGrpSpPr>
        <p:grpSpPr>
          <a:xfrm>
            <a:off x="1393876" y="4222689"/>
            <a:ext cx="3400874" cy="1169551"/>
            <a:chOff x="993235" y="3113254"/>
            <a:chExt cx="3400874" cy="1169551"/>
          </a:xfrm>
        </p:grpSpPr>
        <p:sp>
          <p:nvSpPr>
            <p:cNvPr id="19" name="文本框 18"/>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20" name="文本框 19"/>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要“创造条件逐步取消高校招生录取批次。</a:t>
              </a:r>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年起在有条件的省份开展录取批次改革试点”</a:t>
              </a:r>
              <a:endParaRPr lang="zh-CN" altLang="en-US" sz="1400" spc="400" dirty="0">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168">
        <p:random/>
      </p:transition>
    </mc:Choice>
    <mc:Fallback>
      <p:transition spd="slow" advTm="216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sp>
        <p:nvSpPr>
          <p:cNvPr id="7" name="任意多边形: 形状 6"/>
          <p:cNvSpPr/>
          <p:nvPr/>
        </p:nvSpPr>
        <p:spPr>
          <a:xfrm>
            <a:off x="551543" y="2584020"/>
            <a:ext cx="11061700" cy="2413859"/>
          </a:xfrm>
          <a:custGeom>
            <a:avLst/>
            <a:gdLst>
              <a:gd name="connsiteX0" fmla="*/ 0 w 11061700"/>
              <a:gd name="connsiteY0" fmla="*/ 2032102 h 2413859"/>
              <a:gd name="connsiteX1" fmla="*/ 2120900 w 11061700"/>
              <a:gd name="connsiteY1" fmla="*/ 279502 h 2413859"/>
              <a:gd name="connsiteX2" fmla="*/ 4559300 w 11061700"/>
              <a:gd name="connsiteY2" fmla="*/ 2413102 h 2413859"/>
              <a:gd name="connsiteX3" fmla="*/ 7264400 w 11061700"/>
              <a:gd name="connsiteY3" fmla="*/ 102 h 2413859"/>
              <a:gd name="connsiteX4" fmla="*/ 11061700 w 11061700"/>
              <a:gd name="connsiteY4" fmla="*/ 2336902 h 241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1700" h="2413859">
                <a:moveTo>
                  <a:pt x="0" y="2032102"/>
                </a:moveTo>
                <a:cubicBezTo>
                  <a:pt x="680508" y="1124052"/>
                  <a:pt x="1361017" y="216002"/>
                  <a:pt x="2120900" y="279502"/>
                </a:cubicBezTo>
                <a:cubicBezTo>
                  <a:pt x="2880783" y="343002"/>
                  <a:pt x="3702050" y="2459669"/>
                  <a:pt x="4559300" y="2413102"/>
                </a:cubicBezTo>
                <a:cubicBezTo>
                  <a:pt x="5416550" y="2366535"/>
                  <a:pt x="6180667" y="12802"/>
                  <a:pt x="7264400" y="102"/>
                </a:cubicBezTo>
                <a:cubicBezTo>
                  <a:pt x="8348133" y="-12598"/>
                  <a:pt x="9704916" y="1162152"/>
                  <a:pt x="11061700" y="2336902"/>
                </a:cubicBezTo>
              </a:path>
            </a:pathLst>
          </a:cu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1769836" y="2609420"/>
            <a:ext cx="1193800" cy="571500"/>
            <a:chOff x="1769836" y="2247470"/>
            <a:chExt cx="1193800" cy="571500"/>
          </a:xfrm>
        </p:grpSpPr>
        <p:sp>
          <p:nvSpPr>
            <p:cNvPr id="8" name="椭圆 7"/>
            <p:cNvSpPr/>
            <p:nvPr/>
          </p:nvSpPr>
          <p:spPr>
            <a:xfrm>
              <a:off x="2080986" y="2247470"/>
              <a:ext cx="571500" cy="571500"/>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nvSpPr>
          <p:spPr>
            <a:xfrm>
              <a:off x="1769836" y="2268551"/>
              <a:ext cx="1193800" cy="523220"/>
            </a:xfrm>
            <a:prstGeom prst="rect">
              <a:avLst/>
            </a:prstGeom>
            <a:noFill/>
          </p:spPr>
          <p:txBody>
            <a:bodyPr wrap="square" rtlCol="0">
              <a:spAutoFit/>
            </a:bodyPr>
            <a:lstStyle/>
            <a:p>
              <a:pPr algn="ctr"/>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grpSp>
      <p:grpSp>
        <p:nvGrpSpPr>
          <p:cNvPr id="13" name="组合 12"/>
          <p:cNvGrpSpPr/>
          <p:nvPr/>
        </p:nvGrpSpPr>
        <p:grpSpPr>
          <a:xfrm>
            <a:off x="3942805" y="4426379"/>
            <a:ext cx="1193800" cy="571500"/>
            <a:chOff x="1769836" y="2247470"/>
            <a:chExt cx="1193800" cy="571500"/>
          </a:xfrm>
        </p:grpSpPr>
        <p:sp>
          <p:nvSpPr>
            <p:cNvPr id="14" name="椭圆 13"/>
            <p:cNvSpPr/>
            <p:nvPr/>
          </p:nvSpPr>
          <p:spPr>
            <a:xfrm>
              <a:off x="2080986" y="2247470"/>
              <a:ext cx="571500" cy="571500"/>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1769836" y="2268551"/>
              <a:ext cx="1193800" cy="523220"/>
            </a:xfrm>
            <a:prstGeom prst="rect">
              <a:avLst/>
            </a:prstGeom>
            <a:noFill/>
          </p:spPr>
          <p:txBody>
            <a:bodyPr wrap="square" rtlCol="0">
              <a:spAutoFit/>
            </a:bodyPr>
            <a:lstStyle/>
            <a:p>
              <a:pPr algn="ctr"/>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grpSp>
        <p:nvGrpSpPr>
          <p:cNvPr id="16" name="组合 15"/>
          <p:cNvGrpSpPr/>
          <p:nvPr/>
        </p:nvGrpSpPr>
        <p:grpSpPr>
          <a:xfrm>
            <a:off x="6250214" y="2867971"/>
            <a:ext cx="1193800" cy="571500"/>
            <a:chOff x="1769836" y="2247470"/>
            <a:chExt cx="1193800" cy="571500"/>
          </a:xfrm>
        </p:grpSpPr>
        <p:sp>
          <p:nvSpPr>
            <p:cNvPr id="17" name="椭圆 16"/>
            <p:cNvSpPr/>
            <p:nvPr/>
          </p:nvSpPr>
          <p:spPr>
            <a:xfrm>
              <a:off x="2080986" y="2247470"/>
              <a:ext cx="571500" cy="571500"/>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p:cNvSpPr txBox="1"/>
            <p:nvPr/>
          </p:nvSpPr>
          <p:spPr>
            <a:xfrm>
              <a:off x="1769836" y="2268551"/>
              <a:ext cx="1193800" cy="523220"/>
            </a:xfrm>
            <a:prstGeom prst="rect">
              <a:avLst/>
            </a:prstGeom>
            <a:noFill/>
          </p:spPr>
          <p:txBody>
            <a:bodyPr wrap="square" rtlCol="0">
              <a:spAutoFit/>
            </a:bodyPr>
            <a:lstStyle/>
            <a:p>
              <a:pPr algn="ctr"/>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grpSp>
      <p:grpSp>
        <p:nvGrpSpPr>
          <p:cNvPr id="19" name="组合 18"/>
          <p:cNvGrpSpPr/>
          <p:nvPr/>
        </p:nvGrpSpPr>
        <p:grpSpPr>
          <a:xfrm>
            <a:off x="9486709" y="3409392"/>
            <a:ext cx="1193800" cy="571500"/>
            <a:chOff x="1769836" y="2247470"/>
            <a:chExt cx="1193800" cy="571500"/>
          </a:xfrm>
        </p:grpSpPr>
        <p:sp>
          <p:nvSpPr>
            <p:cNvPr id="20" name="椭圆 19"/>
            <p:cNvSpPr/>
            <p:nvPr/>
          </p:nvSpPr>
          <p:spPr>
            <a:xfrm>
              <a:off x="2080986" y="2247470"/>
              <a:ext cx="571500" cy="571500"/>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文本框 20"/>
            <p:cNvSpPr txBox="1"/>
            <p:nvPr/>
          </p:nvSpPr>
          <p:spPr>
            <a:xfrm>
              <a:off x="1769836" y="2268551"/>
              <a:ext cx="1193800" cy="523220"/>
            </a:xfrm>
            <a:prstGeom prst="rect">
              <a:avLst/>
            </a:prstGeom>
            <a:noFill/>
          </p:spPr>
          <p:txBody>
            <a:bodyPr wrap="square" rtlCol="0">
              <a:spAutoFit/>
            </a:bodyPr>
            <a:lstStyle/>
            <a:p>
              <a:pPr algn="ctr"/>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grpSp>
      <p:grpSp>
        <p:nvGrpSpPr>
          <p:cNvPr id="22" name="组合 21"/>
          <p:cNvGrpSpPr/>
          <p:nvPr/>
        </p:nvGrpSpPr>
        <p:grpSpPr>
          <a:xfrm>
            <a:off x="3206661" y="1913250"/>
            <a:ext cx="3400874" cy="954107"/>
            <a:chOff x="993235" y="3113254"/>
            <a:chExt cx="3400874" cy="954107"/>
          </a:xfrm>
        </p:grpSpPr>
        <p:sp>
          <p:nvSpPr>
            <p:cNvPr id="23" name="文本框 22"/>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24" name="文本框 23"/>
            <p:cNvSpPr txBox="1"/>
            <p:nvPr/>
          </p:nvSpPr>
          <p:spPr>
            <a:xfrm>
              <a:off x="993235" y="3544141"/>
              <a:ext cx="3400874"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年全国有</a:t>
              </a:r>
              <a:r>
                <a:rPr lang="en-US" altLang="zh-CN" sz="1400" b="0" i="0" spc="400" dirty="0">
                  <a:solidFill>
                    <a:srgbClr val="333333"/>
                  </a:solidFill>
                  <a:effectLst/>
                  <a:cs typeface="+mn-ea"/>
                  <a:sym typeface="+mn-lt"/>
                </a:rPr>
                <a:t>16</a:t>
              </a:r>
              <a:r>
                <a:rPr lang="zh-CN" altLang="en-US" sz="1400" b="0" i="0" spc="400" dirty="0">
                  <a:solidFill>
                    <a:srgbClr val="333333"/>
                  </a:solidFill>
                  <a:effectLst/>
                  <a:cs typeface="+mn-ea"/>
                  <a:sym typeface="+mn-lt"/>
                </a:rPr>
                <a:t>省市实行分省命题，统一命题的有</a:t>
              </a:r>
              <a:r>
                <a:rPr lang="en-US" altLang="zh-CN" sz="1400" b="0" i="0" spc="400" dirty="0">
                  <a:solidFill>
                    <a:srgbClr val="333333"/>
                  </a:solidFill>
                  <a:effectLst/>
                  <a:cs typeface="+mn-ea"/>
                  <a:sym typeface="+mn-lt"/>
                </a:rPr>
                <a:t>15</a:t>
              </a:r>
              <a:r>
                <a:rPr lang="zh-CN" altLang="en-US" sz="1400" b="0" i="0" spc="400" dirty="0">
                  <a:solidFill>
                    <a:srgbClr val="333333"/>
                  </a:solidFill>
                  <a:effectLst/>
                  <a:cs typeface="+mn-ea"/>
                  <a:sym typeface="+mn-lt"/>
                </a:rPr>
                <a:t>个。</a:t>
              </a:r>
              <a:endParaRPr lang="zh-CN" altLang="en-US" sz="1400" spc="400" dirty="0">
                <a:cs typeface="+mn-ea"/>
                <a:sym typeface="+mn-lt"/>
              </a:endParaRPr>
            </a:p>
          </p:txBody>
        </p:sp>
      </p:grpSp>
      <p:grpSp>
        <p:nvGrpSpPr>
          <p:cNvPr id="25" name="组合 24"/>
          <p:cNvGrpSpPr/>
          <p:nvPr/>
        </p:nvGrpSpPr>
        <p:grpSpPr>
          <a:xfrm>
            <a:off x="904294" y="4680914"/>
            <a:ext cx="3400874" cy="1384994"/>
            <a:chOff x="993235" y="3113254"/>
            <a:chExt cx="3400874" cy="1384994"/>
          </a:xfrm>
        </p:grpSpPr>
        <p:sp>
          <p:nvSpPr>
            <p:cNvPr id="26" name="文本框 25"/>
            <p:cNvSpPr txBox="1"/>
            <p:nvPr/>
          </p:nvSpPr>
          <p:spPr>
            <a:xfrm>
              <a:off x="2710451"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27" name="文本框 26"/>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年，又新增江西、辽宁、山东</a:t>
              </a:r>
              <a:r>
                <a:rPr lang="en-US" altLang="zh-CN" sz="1400" b="0" i="0" spc="400" dirty="0">
                  <a:solidFill>
                    <a:srgbClr val="333333"/>
                  </a:solidFill>
                  <a:effectLst/>
                  <a:cs typeface="+mn-ea"/>
                  <a:sym typeface="+mn-lt"/>
                </a:rPr>
                <a:t>3</a:t>
              </a:r>
              <a:r>
                <a:rPr lang="zh-CN" altLang="en-US" sz="1400" b="0" i="0" spc="400" dirty="0">
                  <a:solidFill>
                    <a:srgbClr val="333333"/>
                  </a:solidFill>
                  <a:effectLst/>
                  <a:cs typeface="+mn-ea"/>
                  <a:sym typeface="+mn-lt"/>
                </a:rPr>
                <a:t>省实行高考统一命题，使用全国统一命题试卷的省份及直辖市增至</a:t>
              </a:r>
              <a:r>
                <a:rPr lang="en-US" altLang="zh-CN" sz="1400" b="0" i="0" spc="400" dirty="0">
                  <a:solidFill>
                    <a:srgbClr val="333333"/>
                  </a:solidFill>
                  <a:effectLst/>
                  <a:cs typeface="+mn-ea"/>
                  <a:sym typeface="+mn-lt"/>
                </a:rPr>
                <a:t>18</a:t>
              </a:r>
              <a:r>
                <a:rPr lang="zh-CN" altLang="en-US" sz="1400" b="0" i="0" spc="400" dirty="0">
                  <a:solidFill>
                    <a:srgbClr val="333333"/>
                  </a:solidFill>
                  <a:effectLst/>
                  <a:cs typeface="+mn-ea"/>
                  <a:sym typeface="+mn-lt"/>
                </a:rPr>
                <a:t>个。</a:t>
              </a:r>
              <a:endParaRPr lang="zh-CN" altLang="en-US" sz="1400" spc="400" dirty="0">
                <a:cs typeface="+mn-ea"/>
                <a:sym typeface="+mn-lt"/>
              </a:endParaRPr>
            </a:p>
          </p:txBody>
        </p:sp>
      </p:grpSp>
      <p:grpSp>
        <p:nvGrpSpPr>
          <p:cNvPr id="28" name="组合 27"/>
          <p:cNvGrpSpPr/>
          <p:nvPr/>
        </p:nvGrpSpPr>
        <p:grpSpPr>
          <a:xfrm>
            <a:off x="6607535" y="3666967"/>
            <a:ext cx="3400874" cy="1384994"/>
            <a:chOff x="993235" y="3113254"/>
            <a:chExt cx="3400874" cy="1384994"/>
          </a:xfrm>
        </p:grpSpPr>
        <p:sp>
          <p:nvSpPr>
            <p:cNvPr id="29" name="文本框 28"/>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30" name="文本框 29"/>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2017</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10</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19</a:t>
              </a:r>
              <a:r>
                <a:rPr lang="zh-CN" altLang="en-US" sz="1400" b="0" i="0" spc="400" dirty="0">
                  <a:solidFill>
                    <a:srgbClr val="333333"/>
                  </a:solidFill>
                  <a:effectLst/>
                  <a:cs typeface="+mn-ea"/>
                  <a:sym typeface="+mn-lt"/>
                </a:rPr>
                <a:t>日，十九大代表、教育部部长陈宝生表示，到</a:t>
              </a: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年，我国将全面建立起新的高考制度。</a:t>
              </a:r>
              <a:endParaRPr lang="zh-CN" altLang="en-US" sz="1400" spc="400" dirty="0">
                <a:cs typeface="+mn-ea"/>
                <a:sym typeface="+mn-lt"/>
              </a:endParaRPr>
            </a:p>
          </p:txBody>
        </p:sp>
      </p:grpSp>
      <p:grpSp>
        <p:nvGrpSpPr>
          <p:cNvPr id="31" name="组合 30"/>
          <p:cNvGrpSpPr/>
          <p:nvPr/>
        </p:nvGrpSpPr>
        <p:grpSpPr>
          <a:xfrm>
            <a:off x="8097422" y="1360387"/>
            <a:ext cx="3400874" cy="1169551"/>
            <a:chOff x="993235" y="3113254"/>
            <a:chExt cx="3400874" cy="1169551"/>
          </a:xfrm>
        </p:grpSpPr>
        <p:sp>
          <p:nvSpPr>
            <p:cNvPr id="32" name="文本框 31"/>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33" name="文本框 32"/>
            <p:cNvSpPr txBox="1"/>
            <p:nvPr/>
          </p:nvSpPr>
          <p:spPr>
            <a:xfrm>
              <a:off x="993235" y="3544141"/>
              <a:ext cx="3400874" cy="738664"/>
            </a:xfrm>
            <a:prstGeom prst="rect">
              <a:avLst/>
            </a:prstGeom>
            <a:noFill/>
          </p:spPr>
          <p:txBody>
            <a:bodyPr wrap="square" rtlCol="0">
              <a:spAutoFit/>
            </a:bodyPr>
            <a:lstStyle/>
            <a:p>
              <a:pPr algn="r"/>
              <a:r>
                <a:rPr lang="en-US" altLang="zh-CN" sz="1400" b="0" i="0" spc="400" dirty="0">
                  <a:solidFill>
                    <a:srgbClr val="333333"/>
                  </a:solidFill>
                  <a:effectLst/>
                  <a:cs typeface="+mn-ea"/>
                  <a:sym typeface="+mn-lt"/>
                </a:rPr>
                <a:t>2016</a:t>
              </a:r>
              <a:r>
                <a:rPr lang="zh-CN" altLang="en-US" sz="1400" b="0" i="0" spc="400" dirty="0">
                  <a:solidFill>
                    <a:srgbClr val="333333"/>
                  </a:solidFill>
                  <a:effectLst/>
                  <a:cs typeface="+mn-ea"/>
                  <a:sym typeface="+mn-lt"/>
                </a:rPr>
                <a:t>年全国有</a:t>
              </a:r>
              <a:r>
                <a:rPr lang="en-US" altLang="zh-CN" sz="1400" b="0" i="0" spc="400" dirty="0">
                  <a:solidFill>
                    <a:srgbClr val="333333"/>
                  </a:solidFill>
                  <a:effectLst/>
                  <a:cs typeface="+mn-ea"/>
                  <a:sym typeface="+mn-lt"/>
                </a:rPr>
                <a:t>26</a:t>
              </a:r>
              <a:r>
                <a:rPr lang="zh-CN" altLang="en-US" sz="1400" b="0" i="0" spc="400" dirty="0">
                  <a:solidFill>
                    <a:srgbClr val="333333"/>
                  </a:solidFill>
                  <a:effectLst/>
                  <a:cs typeface="+mn-ea"/>
                  <a:sym typeface="+mn-lt"/>
                </a:rPr>
                <a:t>个省份选择统一命题，也就是采用“普通高考全国卷试题”。</a:t>
              </a:r>
              <a:endParaRPr lang="zh-CN" altLang="en-US" sz="1400" spc="400" dirty="0">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3986">
        <p:random/>
      </p:transition>
    </mc:Choice>
    <mc:Fallback>
      <p:transition spd="slow" advTm="398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randombar(horizontal)">
                                      <p:cBhvr>
                                        <p:cTn id="39" dur="500"/>
                                        <p:tgtEl>
                                          <p:spTgt spid="22"/>
                                        </p:tgtEl>
                                      </p:cBhvr>
                                    </p:animEffect>
                                  </p:childTnLst>
                                </p:cTn>
                              </p:par>
                              <p:par>
                                <p:cTn id="40" presetID="14" presetClass="entr" presetSubtype="1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500"/>
                                        <p:tgtEl>
                                          <p:spTgt spid="25"/>
                                        </p:tgtEl>
                                      </p:cBhvr>
                                    </p:animEffect>
                                  </p:childTnLst>
                                </p:cTn>
                              </p:par>
                              <p:par>
                                <p:cTn id="43" presetID="14" presetClass="entr" presetSubtype="1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randombar(horizontal)">
                                      <p:cBhvr>
                                        <p:cTn id="45" dur="500"/>
                                        <p:tgtEl>
                                          <p:spTgt spid="28"/>
                                        </p:tgtEl>
                                      </p:cBhvr>
                                    </p:animEffect>
                                  </p:childTnLst>
                                </p:cTn>
                              </p:par>
                              <p:par>
                                <p:cTn id="46" presetID="14" presetClass="entr" presetSubtype="10"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randombar(horizontal)">
                                      <p:cBhvr>
                                        <p:cTn id="4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828540" y="6636364"/>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www.ypppt.com/xiazai</a:t>
            </a:r>
            <a:r>
              <a:rPr kumimoji="0" lang="en-US" altLang="zh-CN" sz="100" b="0" i="0" u="none" strike="noStrike" kern="0" cap="none" spc="0" normalizeH="0" baseline="0" noProof="0" dirty="0" smtClean="0">
                <a:ln>
                  <a:noFill/>
                </a:ln>
                <a:solidFill>
                  <a:schemeClr val="bg1"/>
                </a:solidFill>
                <a:effectLst/>
                <a:uLnTx/>
                <a:uFillTx/>
              </a:rPr>
              <a:t>/</a:t>
            </a:r>
            <a:endParaRPr kumimoji="0" lang="en-US" altLang="zh-CN" sz="100" b="0" i="0" u="none" strike="noStrike" kern="0" cap="none" spc="0" normalizeH="0" baseline="0" noProof="0" dirty="0" smtClean="0">
              <a:ln>
                <a:noFill/>
              </a:ln>
              <a:solidFill>
                <a:schemeClr val="bg1"/>
              </a:solidFill>
              <a:effectLst/>
              <a:uLnTx/>
              <a:uFillTx/>
            </a:endParaRPr>
          </a:p>
        </p:txBody>
      </p:sp>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p:cNvPicPr>
            <a:picLocks noChangeAspect="1"/>
          </p:cNvPicPr>
          <p:nvPr/>
        </p:nvPicPr>
        <p:blipFill>
          <a:blip r:embed="rId2" cstate="screen"/>
          <a:stretch>
            <a:fillRect/>
          </a:stretch>
        </p:blipFill>
        <p:spPr>
          <a:xfrm>
            <a:off x="6629104" y="1019915"/>
            <a:ext cx="5181600" cy="5181600"/>
          </a:xfrm>
          <a:prstGeom prst="rect">
            <a:avLst/>
          </a:prstGeom>
          <a:effectLst>
            <a:outerShdw blurRad="63500" algn="ctr" rotWithShape="0">
              <a:prstClr val="black">
                <a:alpha val="40000"/>
              </a:prstClr>
            </a:outerShdw>
          </a:effectLst>
        </p:spPr>
      </p:pic>
      <p:grpSp>
        <p:nvGrpSpPr>
          <p:cNvPr id="9" name="组合 8"/>
          <p:cNvGrpSpPr/>
          <p:nvPr/>
        </p:nvGrpSpPr>
        <p:grpSpPr>
          <a:xfrm>
            <a:off x="1395529" y="1841814"/>
            <a:ext cx="5825920" cy="1169551"/>
            <a:chOff x="993235" y="3113254"/>
            <a:chExt cx="5825920" cy="1169551"/>
          </a:xfrm>
        </p:grpSpPr>
        <p:sp>
          <p:nvSpPr>
            <p:cNvPr id="10" name="文本框 9"/>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11" name="文本框 10"/>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p:cNvGrpSpPr/>
          <p:nvPr/>
        </p:nvGrpSpPr>
        <p:grpSpPr>
          <a:xfrm>
            <a:off x="1395529" y="3329003"/>
            <a:ext cx="5825920" cy="954107"/>
            <a:chOff x="993235" y="3113254"/>
            <a:chExt cx="5825920" cy="954107"/>
          </a:xfrm>
        </p:grpSpPr>
        <p:sp>
          <p:nvSpPr>
            <p:cNvPr id="13" name="文本框 12"/>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14" name="文本框 13"/>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p:cNvGrpSpPr/>
          <p:nvPr/>
        </p:nvGrpSpPr>
        <p:grpSpPr>
          <a:xfrm>
            <a:off x="1395529" y="4600748"/>
            <a:ext cx="5825920" cy="954107"/>
            <a:chOff x="993235" y="3113254"/>
            <a:chExt cx="5825920" cy="954107"/>
          </a:xfrm>
        </p:grpSpPr>
        <p:sp>
          <p:nvSpPr>
            <p:cNvPr id="16" name="文本框 15"/>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17" name="文本框 16"/>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3725">
        <p:random/>
      </p:transition>
    </mc:Choice>
    <mc:Fallback>
      <p:transition spd="slow" advTm="372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p:cNvPicPr>
            <a:picLocks noChangeAspect="1"/>
          </p:cNvPicPr>
          <p:nvPr/>
        </p:nvPicPr>
        <p:blipFill>
          <a:blip r:embed="rId2" cstate="screen"/>
          <a:stretch>
            <a:fillRect/>
          </a:stretch>
        </p:blipFill>
        <p:spPr>
          <a:xfrm>
            <a:off x="4099428" y="1770584"/>
            <a:ext cx="4070334" cy="4070334"/>
          </a:xfrm>
          <a:prstGeom prst="rect">
            <a:avLst/>
          </a:prstGeom>
        </p:spPr>
      </p:pic>
      <p:grpSp>
        <p:nvGrpSpPr>
          <p:cNvPr id="9" name="组合 8"/>
          <p:cNvGrpSpPr/>
          <p:nvPr/>
        </p:nvGrpSpPr>
        <p:grpSpPr>
          <a:xfrm>
            <a:off x="7803651" y="1931796"/>
            <a:ext cx="3400874" cy="1169551"/>
            <a:chOff x="993235" y="3113254"/>
            <a:chExt cx="3400874" cy="1169551"/>
          </a:xfrm>
        </p:grpSpPr>
        <p:sp>
          <p:nvSpPr>
            <p:cNvPr id="10" name="文本框 9"/>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11" name="文本框 10"/>
            <p:cNvSpPr txBox="1"/>
            <p:nvPr/>
          </p:nvSpPr>
          <p:spPr>
            <a:xfrm>
              <a:off x="993235" y="3544141"/>
              <a:ext cx="3400874"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9</a:t>
              </a:r>
              <a:r>
                <a:rPr lang="zh-CN" altLang="en-US" sz="1400" b="0" i="0" spc="400" dirty="0">
                  <a:solidFill>
                    <a:srgbClr val="333333"/>
                  </a:solidFill>
                  <a:effectLst/>
                  <a:cs typeface="+mn-ea"/>
                  <a:sym typeface="+mn-lt"/>
                </a:rPr>
                <a:t>月，颁布的</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国务院关于深化考试招生制度改革的实施意见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指出。</a:t>
              </a:r>
              <a:endParaRPr lang="zh-CN" altLang="en-US" sz="1400" spc="400" dirty="0">
                <a:cs typeface="+mn-ea"/>
                <a:sym typeface="+mn-lt"/>
              </a:endParaRPr>
            </a:p>
          </p:txBody>
        </p:sp>
      </p:grpSp>
      <p:grpSp>
        <p:nvGrpSpPr>
          <p:cNvPr id="12" name="组合 11"/>
          <p:cNvGrpSpPr/>
          <p:nvPr/>
        </p:nvGrpSpPr>
        <p:grpSpPr>
          <a:xfrm>
            <a:off x="7803651" y="4274257"/>
            <a:ext cx="3400874" cy="1384994"/>
            <a:chOff x="993235" y="3113254"/>
            <a:chExt cx="3400874" cy="1384994"/>
          </a:xfrm>
        </p:grpSpPr>
        <p:sp>
          <p:nvSpPr>
            <p:cNvPr id="13" name="文本框 12"/>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14" name="文本框 13"/>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12</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16</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17</a:t>
              </a:r>
              <a:r>
                <a:rPr lang="zh-CN" altLang="en-US" sz="1400" b="0" i="0" spc="400" dirty="0">
                  <a:solidFill>
                    <a:srgbClr val="333333"/>
                  </a:solidFill>
                  <a:effectLst/>
                  <a:cs typeface="+mn-ea"/>
                  <a:sym typeface="+mn-lt"/>
                </a:rPr>
                <a:t>日，教育部陆续出台了</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关于加强和改进普通高中学生综合素质评价的意见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grpSp>
        <p:nvGrpSpPr>
          <p:cNvPr id="15" name="组合 14"/>
          <p:cNvGrpSpPr/>
          <p:nvPr/>
        </p:nvGrpSpPr>
        <p:grpSpPr>
          <a:xfrm>
            <a:off x="1045533" y="1931796"/>
            <a:ext cx="3400874" cy="1169551"/>
            <a:chOff x="993235" y="3113254"/>
            <a:chExt cx="3400874" cy="1169551"/>
          </a:xfrm>
        </p:grpSpPr>
        <p:sp>
          <p:nvSpPr>
            <p:cNvPr id="16" name="文本框 15"/>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17" name="文本框 16"/>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文件明确提出要逐步形成分类考试、多元录取、综合评价的考试招生制度。</a:t>
              </a:r>
              <a:endParaRPr lang="zh-CN" altLang="en-US" sz="1400" spc="400" dirty="0">
                <a:cs typeface="+mn-ea"/>
                <a:sym typeface="+mn-lt"/>
              </a:endParaRPr>
            </a:p>
          </p:txBody>
        </p:sp>
      </p:grpSp>
      <p:grpSp>
        <p:nvGrpSpPr>
          <p:cNvPr id="18" name="组合 17"/>
          <p:cNvGrpSpPr/>
          <p:nvPr/>
        </p:nvGrpSpPr>
        <p:grpSpPr>
          <a:xfrm>
            <a:off x="1045533" y="4397368"/>
            <a:ext cx="3400874" cy="1169551"/>
            <a:chOff x="993235" y="3113254"/>
            <a:chExt cx="3400874" cy="1169551"/>
          </a:xfrm>
        </p:grpSpPr>
        <p:sp>
          <p:nvSpPr>
            <p:cNvPr id="19" name="文本框 18"/>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20" name="文本框 19"/>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要“创造条件逐步取消高校招生录取批次。</a:t>
              </a:r>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年起在有条件的省份开展录取批次改革试点”</a:t>
              </a:r>
              <a:endParaRPr lang="zh-CN" altLang="en-US" sz="1400" spc="400" dirty="0">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292">
        <p:random/>
      </p:transition>
    </mc:Choice>
    <mc:Fallback>
      <p:transition spd="slow" advTm="229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0-#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必备物品提前准备</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p:cNvPicPr>
            <a:picLocks noChangeAspect="1"/>
          </p:cNvPicPr>
          <p:nvPr/>
        </p:nvPicPr>
        <p:blipFill>
          <a:blip r:embed="rId2" cstate="screen"/>
          <a:stretch>
            <a:fillRect/>
          </a:stretch>
        </p:blipFill>
        <p:spPr>
          <a:xfrm>
            <a:off x="3848453" y="2202407"/>
            <a:ext cx="4495094" cy="4495094"/>
          </a:xfrm>
          <a:prstGeom prst="rect">
            <a:avLst/>
          </a:prstGeom>
        </p:spPr>
      </p:pic>
      <p:grpSp>
        <p:nvGrpSpPr>
          <p:cNvPr id="9" name="组合 8"/>
          <p:cNvGrpSpPr/>
          <p:nvPr/>
        </p:nvGrpSpPr>
        <p:grpSpPr>
          <a:xfrm>
            <a:off x="867228" y="1494520"/>
            <a:ext cx="10279743" cy="1169551"/>
            <a:chOff x="993234" y="3113254"/>
            <a:chExt cx="10279743" cy="1169551"/>
          </a:xfrm>
        </p:grpSpPr>
        <p:sp>
          <p:nvSpPr>
            <p:cNvPr id="10" name="文本框 9"/>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11" name="文本框 10"/>
            <p:cNvSpPr txBox="1"/>
            <p:nvPr/>
          </p:nvSpPr>
          <p:spPr>
            <a:xfrm>
              <a:off x="993234" y="3544141"/>
              <a:ext cx="10279743"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2018</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3</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21</a:t>
              </a:r>
              <a:r>
                <a:rPr lang="zh-CN" altLang="en-US" sz="1400" b="0" i="0" spc="400" dirty="0">
                  <a:solidFill>
                    <a:srgbClr val="333333"/>
                  </a:solidFill>
                  <a:effectLst/>
                  <a:cs typeface="+mn-ea"/>
                  <a:sym typeface="+mn-lt"/>
                </a:rPr>
                <a:t>日，教育部发布</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关于做好</a:t>
              </a:r>
              <a:r>
                <a:rPr lang="en-US" altLang="zh-CN" sz="1400" b="0" i="0" spc="400" dirty="0">
                  <a:solidFill>
                    <a:srgbClr val="333333"/>
                  </a:solidFill>
                  <a:effectLst/>
                  <a:cs typeface="+mn-ea"/>
                  <a:sym typeface="+mn-lt"/>
                </a:rPr>
                <a:t>2018</a:t>
              </a:r>
              <a:r>
                <a:rPr lang="zh-CN" altLang="en-US" sz="1400" b="0" i="0" spc="400" dirty="0">
                  <a:solidFill>
                    <a:srgbClr val="333333"/>
                  </a:solidFill>
                  <a:effectLst/>
                  <a:cs typeface="+mn-ea"/>
                  <a:sym typeface="+mn-lt"/>
                </a:rPr>
                <a:t>年普通高校招生工作的通知</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，对</a:t>
              </a:r>
              <a:r>
                <a:rPr lang="en-US" altLang="zh-CN" sz="1400" b="0" i="0" spc="400" dirty="0">
                  <a:solidFill>
                    <a:srgbClr val="333333"/>
                  </a:solidFill>
                  <a:effectLst/>
                  <a:cs typeface="+mn-ea"/>
                  <a:sym typeface="+mn-lt"/>
                </a:rPr>
                <a:t>2018</a:t>
              </a:r>
              <a:r>
                <a:rPr lang="zh-CN" altLang="en-US" sz="1400" b="0" i="0" spc="400" dirty="0">
                  <a:solidFill>
                    <a:srgbClr val="333333"/>
                  </a:solidFill>
                  <a:effectLst/>
                  <a:cs typeface="+mn-ea"/>
                  <a:sym typeface="+mn-lt"/>
                </a:rPr>
                <a:t>年的高校招生做出部署。</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通知</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指出，要进一步提高中西部地区及人口大省高考录取率，中央部门所属高校要向重点高校录取比例相对较低的省份倾斜</a:t>
              </a:r>
              <a:endParaRPr lang="zh-CN" altLang="en-US" sz="1400" spc="400" dirty="0">
                <a:cs typeface="+mn-ea"/>
                <a:sym typeface="+mn-lt"/>
              </a:endParaRPr>
            </a:p>
          </p:txBody>
        </p:sp>
      </p:grpSp>
      <p:grpSp>
        <p:nvGrpSpPr>
          <p:cNvPr id="12" name="组合 11"/>
          <p:cNvGrpSpPr/>
          <p:nvPr/>
        </p:nvGrpSpPr>
        <p:grpSpPr>
          <a:xfrm>
            <a:off x="1306187" y="3719516"/>
            <a:ext cx="2542266" cy="1384994"/>
            <a:chOff x="993235" y="3113254"/>
            <a:chExt cx="2542266" cy="1384994"/>
          </a:xfrm>
        </p:grpSpPr>
        <p:sp>
          <p:nvSpPr>
            <p:cNvPr id="13" name="文本框 12"/>
            <p:cNvSpPr txBox="1"/>
            <p:nvPr/>
          </p:nvSpPr>
          <p:spPr>
            <a:xfrm>
              <a:off x="1422539"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14" name="文本框 13"/>
            <p:cNvSpPr txBox="1"/>
            <p:nvPr/>
          </p:nvSpPr>
          <p:spPr>
            <a:xfrm>
              <a:off x="993235" y="3544141"/>
              <a:ext cx="2542266" cy="954107"/>
            </a:xfrm>
            <a:prstGeom prst="rect">
              <a:avLst/>
            </a:prstGeom>
            <a:noFill/>
          </p:spPr>
          <p:txBody>
            <a:bodyPr wrap="square" rtlCol="0">
              <a:spAutoFit/>
            </a:bodyPr>
            <a:lstStyle/>
            <a:p>
              <a:pPr algn="ctr"/>
              <a:r>
                <a:rPr lang="zh-CN" altLang="en-US" sz="1400" b="0" i="0" spc="400" dirty="0">
                  <a:solidFill>
                    <a:srgbClr val="333333"/>
                  </a:solidFill>
                  <a:effectLst/>
                  <a:cs typeface="+mn-ea"/>
                  <a:sym typeface="+mn-lt"/>
                </a:rPr>
                <a:t>全面取消体育特长生、中学生学科奥林匹克竞赛、科技类竞赛、省级优秀学生</a:t>
              </a:r>
              <a:endParaRPr lang="zh-CN" altLang="en-US" sz="1400" spc="400" dirty="0">
                <a:cs typeface="+mn-ea"/>
                <a:sym typeface="+mn-lt"/>
              </a:endParaRPr>
            </a:p>
          </p:txBody>
        </p:sp>
      </p:grpSp>
      <p:grpSp>
        <p:nvGrpSpPr>
          <p:cNvPr id="15" name="组合 14"/>
          <p:cNvGrpSpPr/>
          <p:nvPr/>
        </p:nvGrpSpPr>
        <p:grpSpPr>
          <a:xfrm>
            <a:off x="8465416" y="3719516"/>
            <a:ext cx="2542266" cy="2246769"/>
            <a:chOff x="993235" y="3113254"/>
            <a:chExt cx="2542266" cy="2246769"/>
          </a:xfrm>
        </p:grpSpPr>
        <p:sp>
          <p:nvSpPr>
            <p:cNvPr id="16" name="文本框 15"/>
            <p:cNvSpPr txBox="1"/>
            <p:nvPr/>
          </p:nvSpPr>
          <p:spPr>
            <a:xfrm>
              <a:off x="1422539"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高考必备</a:t>
              </a:r>
              <a:endParaRPr lang="zh-CN" altLang="en-US" sz="2400" dirty="0">
                <a:solidFill>
                  <a:schemeClr val="tx1">
                    <a:lumMod val="85000"/>
                    <a:lumOff val="15000"/>
                  </a:schemeClr>
                </a:solidFill>
                <a:cs typeface="+mn-ea"/>
                <a:sym typeface="+mn-lt"/>
              </a:endParaRPr>
            </a:p>
          </p:txBody>
        </p:sp>
        <p:sp>
          <p:nvSpPr>
            <p:cNvPr id="17" name="文本框 16"/>
            <p:cNvSpPr txBox="1"/>
            <p:nvPr/>
          </p:nvSpPr>
          <p:spPr>
            <a:xfrm>
              <a:off x="993235" y="3544141"/>
              <a:ext cx="2542266" cy="1815882"/>
            </a:xfrm>
            <a:prstGeom prst="rect">
              <a:avLst/>
            </a:prstGeom>
            <a:noFill/>
          </p:spPr>
          <p:txBody>
            <a:bodyPr wrap="square" rtlCol="0">
              <a:spAutoFit/>
            </a:bodyPr>
            <a:lstStyle/>
            <a:p>
              <a:pPr algn="ctr"/>
              <a:r>
                <a:rPr lang="en-US" altLang="zh-CN" sz="1400" b="0" i="0" spc="400" dirty="0">
                  <a:solidFill>
                    <a:srgbClr val="333333"/>
                  </a:solidFill>
                  <a:effectLst/>
                  <a:cs typeface="+mn-ea"/>
                  <a:sym typeface="+mn-lt"/>
                </a:rPr>
                <a:t>2019</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5</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日，</a:t>
              </a:r>
              <a:r>
                <a:rPr lang="en-US" altLang="zh-CN" sz="1400" b="0" i="0" spc="400" dirty="0">
                  <a:solidFill>
                    <a:srgbClr val="333333"/>
                  </a:solidFill>
                  <a:effectLst/>
                  <a:cs typeface="+mn-ea"/>
                  <a:sym typeface="+mn-lt"/>
                </a:rPr>
                <a:t>2019</a:t>
              </a:r>
              <a:r>
                <a:rPr lang="zh-CN" altLang="en-US" sz="1400" b="0" i="0" spc="400" dirty="0">
                  <a:solidFill>
                    <a:srgbClr val="333333"/>
                  </a:solidFill>
                  <a:effectLst/>
                  <a:cs typeface="+mn-ea"/>
                  <a:sym typeface="+mn-lt"/>
                </a:rPr>
                <a:t>年全国普通高校招生考试安全工作电视电话会议召开。教育部党组书记、部长陈宝生在会上透露，</a:t>
              </a:r>
              <a:r>
                <a:rPr lang="en-US" altLang="zh-CN" sz="1400" b="0" i="0" spc="400" dirty="0">
                  <a:solidFill>
                    <a:srgbClr val="333333"/>
                  </a:solidFill>
                  <a:effectLst/>
                  <a:cs typeface="+mn-ea"/>
                  <a:sym typeface="+mn-lt"/>
                </a:rPr>
                <a:t>2019</a:t>
              </a:r>
              <a:r>
                <a:rPr lang="zh-CN" altLang="en-US" sz="1400" b="0" i="0" spc="400" dirty="0">
                  <a:solidFill>
                    <a:srgbClr val="333333"/>
                  </a:solidFill>
                  <a:effectLst/>
                  <a:cs typeface="+mn-ea"/>
                  <a:sym typeface="+mn-lt"/>
                </a:rPr>
                <a:t>年高考报名者达到上千万。</a:t>
              </a:r>
              <a:endParaRPr lang="zh-CN" altLang="en-US" sz="1400" spc="400" dirty="0">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362">
        <p:random/>
      </p:transition>
    </mc:Choice>
    <mc:Fallback>
      <p:transition spd="slow" advTm="236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098278" y="-149049"/>
            <a:ext cx="9995445" cy="5798735"/>
            <a:chOff x="1098278" y="-149049"/>
            <a:chExt cx="9995445" cy="5798735"/>
          </a:xfrm>
        </p:grpSpPr>
        <p:sp>
          <p:nvSpPr>
            <p:cNvPr id="9" name="矩形: 圆角 8"/>
            <p:cNvSpPr/>
            <p:nvPr/>
          </p:nvSpPr>
          <p:spPr>
            <a:xfrm>
              <a:off x="1098278" y="1208314"/>
              <a:ext cx="9995445" cy="4441372"/>
            </a:xfrm>
            <a:prstGeom prst="roundRect">
              <a:avLst>
                <a:gd name="adj" fmla="val 7517"/>
              </a:avLst>
            </a:prstGeom>
            <a:solidFill>
              <a:schemeClr val="bg1"/>
            </a:solidFill>
            <a:ln>
              <a:noFill/>
            </a:ln>
            <a:effectLst>
              <a:outerShdw blurRad="2413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p:cNvGrpSpPr/>
            <p:nvPr/>
          </p:nvGrpSpPr>
          <p:grpSpPr>
            <a:xfrm>
              <a:off x="2615292" y="3836639"/>
              <a:ext cx="6961415" cy="1154163"/>
              <a:chOff x="2625272" y="2292600"/>
              <a:chExt cx="5292273" cy="1154163"/>
            </a:xfrm>
          </p:grpSpPr>
          <p:sp>
            <p:nvSpPr>
              <p:cNvPr id="5" name="文本框 4"/>
              <p:cNvSpPr txBox="1"/>
              <p:nvPr/>
            </p:nvSpPr>
            <p:spPr>
              <a:xfrm>
                <a:off x="2625273" y="2292600"/>
                <a:ext cx="5292272" cy="101566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必胜心态教育会</a:t>
                </a:r>
                <a:endParaRPr kumimoji="0" lang="zh-CN" altLang="en-US" sz="60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endParaRPr>
              </a:p>
            </p:txBody>
          </p:sp>
          <p:sp>
            <p:nvSpPr>
              <p:cNvPr id="6" name="文本框 5"/>
              <p:cNvSpPr txBox="1"/>
              <p:nvPr/>
            </p:nvSpPr>
            <p:spPr>
              <a:xfrm>
                <a:off x="2625272" y="3169764"/>
                <a:ext cx="5292272"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COLLEGE ENTRANCE EXAMINATION PSYCHOLOGICAL COUNSELING CLASS</a:t>
                </a:r>
                <a:endParaRPr kumimoji="0" lang="zh-CN" altLang="en-US"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endParaRPr>
              </a:p>
            </p:txBody>
          </p:sp>
        </p:grpSp>
        <p:pic>
          <p:nvPicPr>
            <p:cNvPr id="11" name="图片 10"/>
            <p:cNvPicPr>
              <a:picLocks noChangeAspect="1"/>
            </p:cNvPicPr>
            <p:nvPr/>
          </p:nvPicPr>
          <p:blipFill rotWithShape="1">
            <a:blip r:embed="rId2" cstate="screen"/>
            <a:srcRect/>
            <a:stretch>
              <a:fillRect/>
            </a:stretch>
          </p:blipFill>
          <p:spPr>
            <a:xfrm>
              <a:off x="1267641" y="-149049"/>
              <a:ext cx="9656716" cy="3985688"/>
            </a:xfrm>
            <a:prstGeom prst="rect">
              <a:avLst/>
            </a:prstGeom>
            <a:effectLst>
              <a:outerShdw blurRad="63500" algn="ctr" rotWithShape="0">
                <a:prstClr val="black">
                  <a:alpha val="32000"/>
                </a:prstClr>
              </a:outerShdw>
            </a:effectLst>
          </p:spPr>
        </p:pic>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1311">
        <p:random/>
      </p:transition>
    </mc:Choice>
    <mc:Fallback>
      <p:transition spd="slow" advTm="131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必胜心态教育会</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p:cNvPicPr>
            <a:picLocks noChangeAspect="1"/>
          </p:cNvPicPr>
          <p:nvPr/>
        </p:nvPicPr>
        <p:blipFill>
          <a:blip r:embed="rId2" cstate="screen"/>
          <a:stretch>
            <a:fillRect/>
          </a:stretch>
        </p:blipFill>
        <p:spPr>
          <a:xfrm>
            <a:off x="6096000" y="896154"/>
            <a:ext cx="5270102" cy="5270102"/>
          </a:xfrm>
          <a:prstGeom prst="rect">
            <a:avLst/>
          </a:prstGeom>
        </p:spPr>
      </p:pic>
      <p:grpSp>
        <p:nvGrpSpPr>
          <p:cNvPr id="9" name="组合 8"/>
          <p:cNvGrpSpPr/>
          <p:nvPr/>
        </p:nvGrpSpPr>
        <p:grpSpPr>
          <a:xfrm>
            <a:off x="912948" y="1813184"/>
            <a:ext cx="5825920" cy="1169551"/>
            <a:chOff x="993235" y="3113254"/>
            <a:chExt cx="5825920" cy="1169551"/>
          </a:xfrm>
        </p:grpSpPr>
        <p:sp>
          <p:nvSpPr>
            <p:cNvPr id="10" name="文本框 9"/>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endParaRPr lang="zh-CN" altLang="en-US" sz="2400" dirty="0">
                <a:solidFill>
                  <a:schemeClr val="tx1">
                    <a:lumMod val="85000"/>
                    <a:lumOff val="15000"/>
                  </a:schemeClr>
                </a:solidFill>
                <a:cs typeface="+mn-ea"/>
                <a:sym typeface="+mn-lt"/>
              </a:endParaRPr>
            </a:p>
          </p:txBody>
        </p:sp>
        <p:sp>
          <p:nvSpPr>
            <p:cNvPr id="11" name="文本框 10"/>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p:cNvGrpSpPr/>
          <p:nvPr/>
        </p:nvGrpSpPr>
        <p:grpSpPr>
          <a:xfrm>
            <a:off x="912948" y="3300373"/>
            <a:ext cx="5825920" cy="954107"/>
            <a:chOff x="993235" y="3113254"/>
            <a:chExt cx="5825920" cy="954107"/>
          </a:xfrm>
        </p:grpSpPr>
        <p:sp>
          <p:nvSpPr>
            <p:cNvPr id="13" name="文本框 12"/>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endParaRPr lang="zh-CN" altLang="en-US" sz="2400" dirty="0">
                <a:solidFill>
                  <a:schemeClr val="tx1">
                    <a:lumMod val="85000"/>
                    <a:lumOff val="15000"/>
                  </a:schemeClr>
                </a:solidFill>
                <a:cs typeface="+mn-ea"/>
                <a:sym typeface="+mn-lt"/>
              </a:endParaRPr>
            </a:p>
          </p:txBody>
        </p:sp>
        <p:sp>
          <p:nvSpPr>
            <p:cNvPr id="14" name="文本框 13"/>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p:cNvGrpSpPr/>
          <p:nvPr/>
        </p:nvGrpSpPr>
        <p:grpSpPr>
          <a:xfrm>
            <a:off x="912948" y="4572118"/>
            <a:ext cx="5825920" cy="954107"/>
            <a:chOff x="993235" y="3113254"/>
            <a:chExt cx="5825920" cy="954107"/>
          </a:xfrm>
        </p:grpSpPr>
        <p:sp>
          <p:nvSpPr>
            <p:cNvPr id="16" name="文本框 15"/>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endParaRPr lang="zh-CN" altLang="en-US" sz="2400" dirty="0">
                <a:solidFill>
                  <a:schemeClr val="tx1">
                    <a:lumMod val="85000"/>
                    <a:lumOff val="15000"/>
                  </a:schemeClr>
                </a:solidFill>
                <a:cs typeface="+mn-ea"/>
                <a:sym typeface="+mn-lt"/>
              </a:endParaRPr>
            </a:p>
          </p:txBody>
        </p:sp>
        <p:sp>
          <p:nvSpPr>
            <p:cNvPr id="17" name="文本框 16"/>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3045">
        <p:random/>
      </p:transition>
    </mc:Choice>
    <mc:Fallback>
      <p:transition spd="slow" advTm="304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必胜心态教育会</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sp>
        <p:nvSpPr>
          <p:cNvPr id="11" name="箭头: V 形 10"/>
          <p:cNvSpPr/>
          <p:nvPr/>
        </p:nvSpPr>
        <p:spPr>
          <a:xfrm>
            <a:off x="3715656" y="2164979"/>
            <a:ext cx="624114" cy="911128"/>
          </a:xfrm>
          <a:prstGeom prst="chevron">
            <a:avLst>
              <a:gd name="adj" fmla="val 662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箭头: V 形 11"/>
          <p:cNvSpPr/>
          <p:nvPr/>
        </p:nvSpPr>
        <p:spPr>
          <a:xfrm>
            <a:off x="7358743" y="2164979"/>
            <a:ext cx="624114" cy="911128"/>
          </a:xfrm>
          <a:prstGeom prst="chevron">
            <a:avLst>
              <a:gd name="adj" fmla="val 6627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8" name="组合 17"/>
          <p:cNvGrpSpPr/>
          <p:nvPr/>
        </p:nvGrpSpPr>
        <p:grpSpPr>
          <a:xfrm>
            <a:off x="1233713" y="1851286"/>
            <a:ext cx="2423887" cy="1538515"/>
            <a:chOff x="1233713" y="1981912"/>
            <a:chExt cx="2423887" cy="1538515"/>
          </a:xfrm>
        </p:grpSpPr>
        <p:sp>
          <p:nvSpPr>
            <p:cNvPr id="7" name="箭头: 五边形 6"/>
            <p:cNvSpPr/>
            <p:nvPr/>
          </p:nvSpPr>
          <p:spPr>
            <a:xfrm>
              <a:off x="1233713" y="1981912"/>
              <a:ext cx="2423887" cy="1538515"/>
            </a:xfrm>
            <a:prstGeom prst="homePlat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nvSpPr>
          <p:spPr>
            <a:xfrm>
              <a:off x="1502228" y="2105561"/>
              <a:ext cx="1291771" cy="1323439"/>
            </a:xfrm>
            <a:prstGeom prst="rect">
              <a:avLst/>
            </a:prstGeom>
            <a:noFill/>
          </p:spPr>
          <p:txBody>
            <a:bodyPr wrap="square" rtlCol="0">
              <a:spAutoFit/>
            </a:bodyPr>
            <a:lstStyle/>
            <a:p>
              <a:pPr algn="ctr"/>
              <a:r>
                <a:rPr lang="zh-CN" altLang="en-US" sz="4000" dirty="0">
                  <a:solidFill>
                    <a:schemeClr val="bg1"/>
                  </a:solidFill>
                  <a:effectLst>
                    <a:outerShdw blurRad="38100" dist="38100" dir="2700000" algn="tl">
                      <a:srgbClr val="000000">
                        <a:alpha val="43137"/>
                      </a:srgbClr>
                    </a:outerShdw>
                  </a:effectLst>
                  <a:cs typeface="+mn-ea"/>
                  <a:sym typeface="+mn-lt"/>
                </a:rPr>
                <a:t>高考</a:t>
              </a:r>
              <a:endParaRPr lang="en-US" altLang="zh-CN" sz="4000" dirty="0">
                <a:solidFill>
                  <a:schemeClr val="bg1"/>
                </a:solidFill>
                <a:effectLst>
                  <a:outerShdw blurRad="38100" dist="38100" dir="2700000" algn="tl">
                    <a:srgbClr val="000000">
                      <a:alpha val="43137"/>
                    </a:srgbClr>
                  </a:outerShdw>
                </a:effectLst>
                <a:cs typeface="+mn-ea"/>
                <a:sym typeface="+mn-lt"/>
              </a:endParaRPr>
            </a:p>
            <a:p>
              <a:pPr algn="ctr"/>
              <a:r>
                <a:rPr lang="zh-CN" altLang="en-US" sz="4000" dirty="0">
                  <a:solidFill>
                    <a:schemeClr val="bg1"/>
                  </a:solidFill>
                  <a:effectLst>
                    <a:outerShdw blurRad="38100" dist="38100" dir="2700000" algn="tl">
                      <a:srgbClr val="000000">
                        <a:alpha val="43137"/>
                      </a:srgbClr>
                    </a:outerShdw>
                  </a:effectLst>
                  <a:cs typeface="+mn-ea"/>
                  <a:sym typeface="+mn-lt"/>
                </a:rPr>
                <a:t>必胜</a:t>
              </a:r>
              <a:endParaRPr lang="zh-CN" altLang="en-US" sz="4000" dirty="0">
                <a:solidFill>
                  <a:schemeClr val="bg1"/>
                </a:solidFill>
                <a:effectLst>
                  <a:outerShdw blurRad="38100" dist="38100" dir="2700000" algn="tl">
                    <a:srgbClr val="000000">
                      <a:alpha val="43137"/>
                    </a:srgbClr>
                  </a:outerShdw>
                </a:effectLst>
                <a:cs typeface="+mn-ea"/>
                <a:sym typeface="+mn-lt"/>
              </a:endParaRPr>
            </a:p>
          </p:txBody>
        </p:sp>
      </p:grpSp>
      <p:grpSp>
        <p:nvGrpSpPr>
          <p:cNvPr id="17" name="组合 16"/>
          <p:cNvGrpSpPr/>
          <p:nvPr/>
        </p:nvGrpSpPr>
        <p:grpSpPr>
          <a:xfrm>
            <a:off x="4884056" y="1851286"/>
            <a:ext cx="2423887" cy="1538515"/>
            <a:chOff x="4884056" y="1981912"/>
            <a:chExt cx="2423887" cy="1538515"/>
          </a:xfrm>
        </p:grpSpPr>
        <p:sp>
          <p:nvSpPr>
            <p:cNvPr id="8" name="箭头: 五边形 7"/>
            <p:cNvSpPr/>
            <p:nvPr/>
          </p:nvSpPr>
          <p:spPr>
            <a:xfrm>
              <a:off x="4884056" y="1981912"/>
              <a:ext cx="2423887" cy="1538515"/>
            </a:xfrm>
            <a:prstGeom prst="homePlat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5145315" y="2111456"/>
              <a:ext cx="1291771" cy="1323439"/>
            </a:xfrm>
            <a:prstGeom prst="rect">
              <a:avLst/>
            </a:prstGeom>
            <a:noFill/>
          </p:spPr>
          <p:txBody>
            <a:bodyPr wrap="square" rtlCol="0">
              <a:spAutoFit/>
            </a:bodyPr>
            <a:lstStyle/>
            <a:p>
              <a:pPr algn="ctr"/>
              <a:r>
                <a:rPr lang="zh-CN" altLang="en-US" sz="4000" dirty="0">
                  <a:solidFill>
                    <a:schemeClr val="bg1"/>
                  </a:solidFill>
                  <a:effectLst>
                    <a:outerShdw blurRad="38100" dist="38100" dir="2700000" algn="tl">
                      <a:srgbClr val="000000">
                        <a:alpha val="43137"/>
                      </a:srgbClr>
                    </a:outerShdw>
                  </a:effectLst>
                  <a:cs typeface="+mn-ea"/>
                  <a:sym typeface="+mn-lt"/>
                </a:rPr>
                <a:t>高考</a:t>
              </a:r>
              <a:endParaRPr lang="en-US" altLang="zh-CN" sz="4000" dirty="0">
                <a:solidFill>
                  <a:schemeClr val="bg1"/>
                </a:solidFill>
                <a:effectLst>
                  <a:outerShdw blurRad="38100" dist="38100" dir="2700000" algn="tl">
                    <a:srgbClr val="000000">
                      <a:alpha val="43137"/>
                    </a:srgbClr>
                  </a:outerShdw>
                </a:effectLst>
                <a:cs typeface="+mn-ea"/>
                <a:sym typeface="+mn-lt"/>
              </a:endParaRPr>
            </a:p>
            <a:p>
              <a:pPr algn="ctr"/>
              <a:r>
                <a:rPr lang="zh-CN" altLang="en-US" sz="4000" dirty="0">
                  <a:solidFill>
                    <a:schemeClr val="bg1"/>
                  </a:solidFill>
                  <a:effectLst>
                    <a:outerShdw blurRad="38100" dist="38100" dir="2700000" algn="tl">
                      <a:srgbClr val="000000">
                        <a:alpha val="43137"/>
                      </a:srgbClr>
                    </a:outerShdw>
                  </a:effectLst>
                  <a:cs typeface="+mn-ea"/>
                  <a:sym typeface="+mn-lt"/>
                </a:rPr>
                <a:t>必胜</a:t>
              </a:r>
              <a:endParaRPr lang="zh-CN" altLang="en-US" sz="4000" dirty="0">
                <a:solidFill>
                  <a:schemeClr val="bg1"/>
                </a:solidFill>
                <a:effectLst>
                  <a:outerShdw blurRad="38100" dist="38100" dir="2700000" algn="tl">
                    <a:srgbClr val="000000">
                      <a:alpha val="43137"/>
                    </a:srgbClr>
                  </a:outerShdw>
                </a:effectLst>
                <a:cs typeface="+mn-ea"/>
                <a:sym typeface="+mn-lt"/>
              </a:endParaRPr>
            </a:p>
          </p:txBody>
        </p:sp>
      </p:grpSp>
      <p:grpSp>
        <p:nvGrpSpPr>
          <p:cNvPr id="16" name="组合 15"/>
          <p:cNvGrpSpPr/>
          <p:nvPr/>
        </p:nvGrpSpPr>
        <p:grpSpPr>
          <a:xfrm>
            <a:off x="8534400" y="1851286"/>
            <a:ext cx="2423887" cy="1538515"/>
            <a:chOff x="8534400" y="1981912"/>
            <a:chExt cx="2423887" cy="1538515"/>
          </a:xfrm>
        </p:grpSpPr>
        <p:sp>
          <p:nvSpPr>
            <p:cNvPr id="9" name="箭头: 五边形 8"/>
            <p:cNvSpPr/>
            <p:nvPr/>
          </p:nvSpPr>
          <p:spPr>
            <a:xfrm>
              <a:off x="8534400" y="1981912"/>
              <a:ext cx="2423887" cy="1538515"/>
            </a:xfrm>
            <a:prstGeom prst="homePlat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p:cNvSpPr txBox="1"/>
            <p:nvPr/>
          </p:nvSpPr>
          <p:spPr>
            <a:xfrm>
              <a:off x="8817430" y="2105561"/>
              <a:ext cx="1291771" cy="1323439"/>
            </a:xfrm>
            <a:prstGeom prst="rect">
              <a:avLst/>
            </a:prstGeom>
            <a:noFill/>
          </p:spPr>
          <p:txBody>
            <a:bodyPr wrap="square" rtlCol="0">
              <a:spAutoFit/>
            </a:bodyPr>
            <a:lstStyle/>
            <a:p>
              <a:pPr algn="ctr"/>
              <a:r>
                <a:rPr lang="zh-CN" altLang="en-US" sz="4000" dirty="0">
                  <a:solidFill>
                    <a:schemeClr val="bg1"/>
                  </a:solidFill>
                  <a:effectLst>
                    <a:outerShdw blurRad="38100" dist="38100" dir="2700000" algn="tl">
                      <a:srgbClr val="000000">
                        <a:alpha val="43137"/>
                      </a:srgbClr>
                    </a:outerShdw>
                  </a:effectLst>
                  <a:cs typeface="+mn-ea"/>
                  <a:sym typeface="+mn-lt"/>
                </a:rPr>
                <a:t>高考</a:t>
              </a:r>
              <a:endParaRPr lang="en-US" altLang="zh-CN" sz="4000" dirty="0">
                <a:solidFill>
                  <a:schemeClr val="bg1"/>
                </a:solidFill>
                <a:effectLst>
                  <a:outerShdw blurRad="38100" dist="38100" dir="2700000" algn="tl">
                    <a:srgbClr val="000000">
                      <a:alpha val="43137"/>
                    </a:srgbClr>
                  </a:outerShdw>
                </a:effectLst>
                <a:cs typeface="+mn-ea"/>
                <a:sym typeface="+mn-lt"/>
              </a:endParaRPr>
            </a:p>
            <a:p>
              <a:pPr algn="ctr"/>
              <a:r>
                <a:rPr lang="zh-CN" altLang="en-US" sz="4000" dirty="0">
                  <a:solidFill>
                    <a:schemeClr val="bg1"/>
                  </a:solidFill>
                  <a:effectLst>
                    <a:outerShdw blurRad="38100" dist="38100" dir="2700000" algn="tl">
                      <a:srgbClr val="000000">
                        <a:alpha val="43137"/>
                      </a:srgbClr>
                    </a:outerShdw>
                  </a:effectLst>
                  <a:cs typeface="+mn-ea"/>
                  <a:sym typeface="+mn-lt"/>
                </a:rPr>
                <a:t>必胜</a:t>
              </a:r>
              <a:endParaRPr lang="zh-CN" altLang="en-US" sz="4000" dirty="0">
                <a:solidFill>
                  <a:schemeClr val="bg1"/>
                </a:solidFill>
                <a:effectLst>
                  <a:outerShdw blurRad="38100" dist="38100" dir="2700000" algn="tl">
                    <a:srgbClr val="000000">
                      <a:alpha val="43137"/>
                    </a:srgbClr>
                  </a:outerShdw>
                </a:effectLst>
                <a:cs typeface="+mn-ea"/>
                <a:sym typeface="+mn-lt"/>
              </a:endParaRPr>
            </a:p>
          </p:txBody>
        </p:sp>
      </p:grpSp>
      <p:sp>
        <p:nvSpPr>
          <p:cNvPr id="21" name="文本框 20"/>
          <p:cNvSpPr txBox="1"/>
          <p:nvPr/>
        </p:nvSpPr>
        <p:spPr>
          <a:xfrm>
            <a:off x="1191820" y="3752140"/>
            <a:ext cx="1912585" cy="2031325"/>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2001</a:t>
            </a:r>
            <a:r>
              <a:rPr lang="zh-CN" altLang="en-US" sz="1400" b="0" i="0" spc="400" dirty="0">
                <a:solidFill>
                  <a:srgbClr val="333333"/>
                </a:solidFill>
                <a:effectLst/>
                <a:cs typeface="+mn-ea"/>
                <a:sym typeface="+mn-lt"/>
              </a:rPr>
              <a:t>年，教育部对报名参加普通高等学校招生全国统一考试的考生条件进一步放宽。</a:t>
            </a:r>
            <a:endParaRPr lang="zh-CN" altLang="en-US" sz="1400" spc="400" dirty="0">
              <a:cs typeface="+mn-ea"/>
              <a:sym typeface="+mn-lt"/>
            </a:endParaRPr>
          </a:p>
        </p:txBody>
      </p:sp>
      <p:sp>
        <p:nvSpPr>
          <p:cNvPr id="24" name="文本框 23"/>
          <p:cNvSpPr txBox="1"/>
          <p:nvPr/>
        </p:nvSpPr>
        <p:spPr>
          <a:xfrm>
            <a:off x="4834907" y="3752140"/>
            <a:ext cx="1912585" cy="2031325"/>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2001</a:t>
            </a:r>
            <a:r>
              <a:rPr lang="zh-CN" altLang="en-US" sz="1400" b="0" i="0" spc="400" dirty="0">
                <a:solidFill>
                  <a:srgbClr val="333333"/>
                </a:solidFill>
                <a:effectLst/>
                <a:cs typeface="+mn-ea"/>
                <a:sym typeface="+mn-lt"/>
              </a:rPr>
              <a:t>年，教育部对报名参加普通高等学校招生全国统一考试的考生条件进一步放宽。</a:t>
            </a:r>
            <a:endParaRPr lang="zh-CN" altLang="en-US" sz="1400" spc="400" dirty="0">
              <a:cs typeface="+mn-ea"/>
              <a:sym typeface="+mn-lt"/>
            </a:endParaRPr>
          </a:p>
        </p:txBody>
      </p:sp>
      <p:sp>
        <p:nvSpPr>
          <p:cNvPr id="27" name="文本框 26"/>
          <p:cNvSpPr txBox="1"/>
          <p:nvPr/>
        </p:nvSpPr>
        <p:spPr>
          <a:xfrm>
            <a:off x="8507022" y="3752140"/>
            <a:ext cx="1912585" cy="2031325"/>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2001</a:t>
            </a:r>
            <a:r>
              <a:rPr lang="zh-CN" altLang="en-US" sz="1400" b="0" i="0" spc="400" dirty="0">
                <a:solidFill>
                  <a:srgbClr val="333333"/>
                </a:solidFill>
                <a:effectLst/>
                <a:cs typeface="+mn-ea"/>
                <a:sym typeface="+mn-lt"/>
              </a:rPr>
              <a:t>年，教育部对报名参加普通高等学校招生全国统一考试的考生条件进一步放宽。</a:t>
            </a:r>
            <a:endParaRPr lang="zh-CN" altLang="en-US" sz="1400" spc="400" dirty="0">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2580">
        <p:random/>
      </p:transition>
    </mc:Choice>
    <mc:Fallback>
      <p:transition spd="slow" advTm="25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750" fill="hold"/>
                                        <p:tgtEl>
                                          <p:spTgt spid="12"/>
                                        </p:tgtEl>
                                        <p:attrNameLst>
                                          <p:attrName>ppt_x</p:attrName>
                                        </p:attrNameLst>
                                      </p:cBhvr>
                                      <p:tavLst>
                                        <p:tav tm="0">
                                          <p:val>
                                            <p:strVal val="0-#ppt_w/2"/>
                                          </p:val>
                                        </p:tav>
                                        <p:tav tm="100000">
                                          <p:val>
                                            <p:strVal val="#ppt_x"/>
                                          </p:val>
                                        </p:tav>
                                      </p:tavLst>
                                    </p:anim>
                                    <p:anim calcmode="lin" valueType="num">
                                      <p:cBhvr additive="base">
                                        <p:cTn id="17" dur="75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000" fill="hold"/>
                                        <p:tgtEl>
                                          <p:spTgt spid="17"/>
                                        </p:tgtEl>
                                        <p:attrNameLst>
                                          <p:attrName>ppt_x</p:attrName>
                                        </p:attrNameLst>
                                      </p:cBhvr>
                                      <p:tavLst>
                                        <p:tav tm="0">
                                          <p:val>
                                            <p:strVal val="0-#ppt_w/2"/>
                                          </p:val>
                                        </p:tav>
                                        <p:tav tm="100000">
                                          <p:val>
                                            <p:strVal val="#ppt_x"/>
                                          </p:val>
                                        </p:tav>
                                      </p:tavLst>
                                    </p:anim>
                                    <p:anim calcmode="lin" valueType="num">
                                      <p:cBhvr additive="base">
                                        <p:cTn id="21" dur="10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1250" fill="hold"/>
                                        <p:tgtEl>
                                          <p:spTgt spid="11"/>
                                        </p:tgtEl>
                                        <p:attrNameLst>
                                          <p:attrName>ppt_x</p:attrName>
                                        </p:attrNameLst>
                                      </p:cBhvr>
                                      <p:tavLst>
                                        <p:tav tm="0">
                                          <p:val>
                                            <p:strVal val="0-#ppt_w/2"/>
                                          </p:val>
                                        </p:tav>
                                        <p:tav tm="100000">
                                          <p:val>
                                            <p:strVal val="#ppt_x"/>
                                          </p:val>
                                        </p:tav>
                                      </p:tavLst>
                                    </p:anim>
                                    <p:anim calcmode="lin" valueType="num">
                                      <p:cBhvr additive="base">
                                        <p:cTn id="25" dur="125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500" fill="hold"/>
                                        <p:tgtEl>
                                          <p:spTgt spid="18"/>
                                        </p:tgtEl>
                                        <p:attrNameLst>
                                          <p:attrName>ppt_x</p:attrName>
                                        </p:attrNameLst>
                                      </p:cBhvr>
                                      <p:tavLst>
                                        <p:tav tm="0">
                                          <p:val>
                                            <p:strVal val="0-#ppt_w/2"/>
                                          </p:val>
                                        </p:tav>
                                        <p:tav tm="100000">
                                          <p:val>
                                            <p:strVal val="#ppt_x"/>
                                          </p:val>
                                        </p:tav>
                                      </p:tavLst>
                                    </p:anim>
                                    <p:anim calcmode="lin" valueType="num">
                                      <p:cBhvr additive="base">
                                        <p:cTn id="29" dur="1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1" grpId="0"/>
      <p:bldP spid="24"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必胜心态教育会</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p:cNvPicPr>
            <a:picLocks noChangeAspect="1"/>
          </p:cNvPicPr>
          <p:nvPr/>
        </p:nvPicPr>
        <p:blipFill>
          <a:blip r:embed="rId2" cstate="screen"/>
          <a:stretch>
            <a:fillRect/>
          </a:stretch>
        </p:blipFill>
        <p:spPr>
          <a:xfrm>
            <a:off x="986965" y="1682741"/>
            <a:ext cx="4354291" cy="4354291"/>
          </a:xfrm>
          <a:prstGeom prst="rect">
            <a:avLst/>
          </a:prstGeom>
        </p:spPr>
      </p:pic>
      <p:grpSp>
        <p:nvGrpSpPr>
          <p:cNvPr id="9" name="组合 8"/>
          <p:cNvGrpSpPr/>
          <p:nvPr/>
        </p:nvGrpSpPr>
        <p:grpSpPr>
          <a:xfrm>
            <a:off x="5558972" y="1941811"/>
            <a:ext cx="5825920" cy="1169551"/>
            <a:chOff x="993235" y="3113254"/>
            <a:chExt cx="5825920" cy="1169551"/>
          </a:xfrm>
        </p:grpSpPr>
        <p:sp>
          <p:nvSpPr>
            <p:cNvPr id="10" name="文本框 9"/>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endParaRPr lang="zh-CN" altLang="en-US" sz="2400" dirty="0">
                <a:solidFill>
                  <a:schemeClr val="tx1">
                    <a:lumMod val="85000"/>
                    <a:lumOff val="15000"/>
                  </a:schemeClr>
                </a:solidFill>
                <a:cs typeface="+mn-ea"/>
                <a:sym typeface="+mn-lt"/>
              </a:endParaRPr>
            </a:p>
          </p:txBody>
        </p:sp>
        <p:sp>
          <p:nvSpPr>
            <p:cNvPr id="11" name="文本框 10"/>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p:cNvGrpSpPr/>
          <p:nvPr/>
        </p:nvGrpSpPr>
        <p:grpSpPr>
          <a:xfrm>
            <a:off x="5558972" y="3429000"/>
            <a:ext cx="5825920" cy="954107"/>
            <a:chOff x="993235" y="3113254"/>
            <a:chExt cx="5825920" cy="954107"/>
          </a:xfrm>
        </p:grpSpPr>
        <p:sp>
          <p:nvSpPr>
            <p:cNvPr id="13" name="文本框 12"/>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endParaRPr lang="zh-CN" altLang="en-US" sz="2400" dirty="0">
                <a:solidFill>
                  <a:schemeClr val="tx1">
                    <a:lumMod val="85000"/>
                    <a:lumOff val="15000"/>
                  </a:schemeClr>
                </a:solidFill>
                <a:cs typeface="+mn-ea"/>
                <a:sym typeface="+mn-lt"/>
              </a:endParaRPr>
            </a:p>
          </p:txBody>
        </p:sp>
        <p:sp>
          <p:nvSpPr>
            <p:cNvPr id="14" name="文本框 13"/>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p:cNvGrpSpPr/>
          <p:nvPr/>
        </p:nvGrpSpPr>
        <p:grpSpPr>
          <a:xfrm>
            <a:off x="5558972" y="4700745"/>
            <a:ext cx="5825920" cy="954107"/>
            <a:chOff x="993235" y="3113254"/>
            <a:chExt cx="5825920" cy="954107"/>
          </a:xfrm>
        </p:grpSpPr>
        <p:sp>
          <p:nvSpPr>
            <p:cNvPr id="16" name="文本框 15"/>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endParaRPr lang="zh-CN" altLang="en-US" sz="2400" dirty="0">
                <a:solidFill>
                  <a:schemeClr val="tx1">
                    <a:lumMod val="85000"/>
                    <a:lumOff val="15000"/>
                  </a:schemeClr>
                </a:solidFill>
                <a:cs typeface="+mn-ea"/>
                <a:sym typeface="+mn-lt"/>
              </a:endParaRPr>
            </a:p>
          </p:txBody>
        </p:sp>
        <p:sp>
          <p:nvSpPr>
            <p:cNvPr id="17" name="文本框 16"/>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548">
        <p:random/>
      </p:transition>
    </mc:Choice>
    <mc:Fallback>
      <p:transition spd="slow" advTm="254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必胜心态教育会</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p:cNvPicPr>
            <a:picLocks noChangeAspect="1"/>
          </p:cNvPicPr>
          <p:nvPr/>
        </p:nvPicPr>
        <p:blipFill>
          <a:blip r:embed="rId2" cstate="screen"/>
          <a:stretch>
            <a:fillRect/>
          </a:stretch>
        </p:blipFill>
        <p:spPr>
          <a:xfrm>
            <a:off x="4149049" y="1813184"/>
            <a:ext cx="3893901" cy="3893901"/>
          </a:xfrm>
          <a:prstGeom prst="rect">
            <a:avLst/>
          </a:prstGeom>
          <a:effectLst>
            <a:outerShdw blurRad="63500" algn="ctr" rotWithShape="0">
              <a:prstClr val="black">
                <a:alpha val="40000"/>
              </a:prstClr>
            </a:outerShdw>
          </a:effectLst>
        </p:spPr>
      </p:pic>
      <p:grpSp>
        <p:nvGrpSpPr>
          <p:cNvPr id="9" name="组合 8"/>
          <p:cNvGrpSpPr/>
          <p:nvPr/>
        </p:nvGrpSpPr>
        <p:grpSpPr>
          <a:xfrm>
            <a:off x="7803651" y="1931796"/>
            <a:ext cx="3400874" cy="1169551"/>
            <a:chOff x="993235" y="3113254"/>
            <a:chExt cx="3400874" cy="1169551"/>
          </a:xfrm>
        </p:grpSpPr>
        <p:sp>
          <p:nvSpPr>
            <p:cNvPr id="10" name="文本框 9"/>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endParaRPr lang="zh-CN" altLang="en-US" sz="2400" dirty="0">
                <a:solidFill>
                  <a:schemeClr val="tx1">
                    <a:lumMod val="85000"/>
                    <a:lumOff val="15000"/>
                  </a:schemeClr>
                </a:solidFill>
                <a:cs typeface="+mn-ea"/>
                <a:sym typeface="+mn-lt"/>
              </a:endParaRPr>
            </a:p>
          </p:txBody>
        </p:sp>
        <p:sp>
          <p:nvSpPr>
            <p:cNvPr id="11" name="文本框 10"/>
            <p:cNvSpPr txBox="1"/>
            <p:nvPr/>
          </p:nvSpPr>
          <p:spPr>
            <a:xfrm>
              <a:off x="993235" y="3544141"/>
              <a:ext cx="3400874"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9</a:t>
              </a:r>
              <a:r>
                <a:rPr lang="zh-CN" altLang="en-US" sz="1400" b="0" i="0" spc="400" dirty="0">
                  <a:solidFill>
                    <a:srgbClr val="333333"/>
                  </a:solidFill>
                  <a:effectLst/>
                  <a:cs typeface="+mn-ea"/>
                  <a:sym typeface="+mn-lt"/>
                </a:rPr>
                <a:t>月，颁布的</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国务院关于深化考试招生制度改革的实施意见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指出。</a:t>
              </a:r>
              <a:endParaRPr lang="zh-CN" altLang="en-US" sz="1400" spc="400" dirty="0">
                <a:cs typeface="+mn-ea"/>
                <a:sym typeface="+mn-lt"/>
              </a:endParaRPr>
            </a:p>
          </p:txBody>
        </p:sp>
      </p:grpSp>
      <p:grpSp>
        <p:nvGrpSpPr>
          <p:cNvPr id="12" name="组合 11"/>
          <p:cNvGrpSpPr/>
          <p:nvPr/>
        </p:nvGrpSpPr>
        <p:grpSpPr>
          <a:xfrm>
            <a:off x="7803651" y="4274257"/>
            <a:ext cx="3400874" cy="1384994"/>
            <a:chOff x="993235" y="3113254"/>
            <a:chExt cx="3400874" cy="1384994"/>
          </a:xfrm>
        </p:grpSpPr>
        <p:sp>
          <p:nvSpPr>
            <p:cNvPr id="13" name="文本框 12"/>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必胜心态</a:t>
              </a:r>
              <a:endParaRPr lang="zh-CN" altLang="en-US" sz="2400" dirty="0">
                <a:solidFill>
                  <a:schemeClr val="tx1">
                    <a:lumMod val="85000"/>
                    <a:lumOff val="15000"/>
                  </a:schemeClr>
                </a:solidFill>
                <a:cs typeface="+mn-ea"/>
                <a:sym typeface="+mn-lt"/>
              </a:endParaRPr>
            </a:p>
          </p:txBody>
        </p:sp>
        <p:sp>
          <p:nvSpPr>
            <p:cNvPr id="14" name="文本框 13"/>
            <p:cNvSpPr txBox="1"/>
            <p:nvPr/>
          </p:nvSpPr>
          <p:spPr>
            <a:xfrm>
              <a:off x="993235" y="3544141"/>
              <a:ext cx="3400874" cy="954107"/>
            </a:xfrm>
            <a:prstGeom prst="rect">
              <a:avLst/>
            </a:prstGeom>
            <a:noFill/>
          </p:spPr>
          <p:txBody>
            <a:bodyPr wrap="square" rtlCol="0">
              <a:spAutoFit/>
            </a:bodyPr>
            <a:lstStyle/>
            <a:p>
              <a:r>
                <a:rPr lang="en-US" altLang="zh-CN" sz="1400" b="0" i="0" spc="400" dirty="0">
                  <a:solidFill>
                    <a:srgbClr val="333333"/>
                  </a:solidFill>
                  <a:effectLst/>
                  <a:cs typeface="+mn-ea"/>
                  <a:sym typeface="+mn-lt"/>
                </a:rPr>
                <a:t>2014</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12</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16</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17</a:t>
              </a:r>
              <a:r>
                <a:rPr lang="zh-CN" altLang="en-US" sz="1400" b="0" i="0" spc="400" dirty="0">
                  <a:solidFill>
                    <a:srgbClr val="333333"/>
                  </a:solidFill>
                  <a:effectLst/>
                  <a:cs typeface="+mn-ea"/>
                  <a:sym typeface="+mn-lt"/>
                </a:rPr>
                <a:t>日，教育部陆续出台了</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关于加强和改进普通高中学生综合素质评价的意见</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grpSp>
        <p:nvGrpSpPr>
          <p:cNvPr id="15" name="组合 14"/>
          <p:cNvGrpSpPr/>
          <p:nvPr/>
        </p:nvGrpSpPr>
        <p:grpSpPr>
          <a:xfrm>
            <a:off x="1045533" y="1931796"/>
            <a:ext cx="3400874" cy="1169551"/>
            <a:chOff x="993235" y="3113254"/>
            <a:chExt cx="3400874" cy="1169551"/>
          </a:xfrm>
        </p:grpSpPr>
        <p:sp>
          <p:nvSpPr>
            <p:cNvPr id="16" name="文本框 15"/>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必胜心态</a:t>
              </a:r>
              <a:endParaRPr lang="zh-CN" altLang="en-US" sz="2400" dirty="0">
                <a:solidFill>
                  <a:schemeClr val="tx1">
                    <a:lumMod val="85000"/>
                    <a:lumOff val="15000"/>
                  </a:schemeClr>
                </a:solidFill>
                <a:cs typeface="+mn-ea"/>
                <a:sym typeface="+mn-lt"/>
              </a:endParaRPr>
            </a:p>
          </p:txBody>
        </p:sp>
        <p:sp>
          <p:nvSpPr>
            <p:cNvPr id="17" name="文本框 16"/>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文件明确提出要逐步形成分类考试、多元录取、综合评价的考试招生制度。</a:t>
              </a:r>
              <a:endParaRPr lang="zh-CN" altLang="en-US" sz="1400" spc="400" dirty="0">
                <a:cs typeface="+mn-ea"/>
                <a:sym typeface="+mn-lt"/>
              </a:endParaRPr>
            </a:p>
          </p:txBody>
        </p:sp>
      </p:grpSp>
      <p:grpSp>
        <p:nvGrpSpPr>
          <p:cNvPr id="18" name="组合 17"/>
          <p:cNvGrpSpPr/>
          <p:nvPr/>
        </p:nvGrpSpPr>
        <p:grpSpPr>
          <a:xfrm>
            <a:off x="1045533" y="4397368"/>
            <a:ext cx="3400874" cy="1169551"/>
            <a:chOff x="993235" y="3113254"/>
            <a:chExt cx="3400874" cy="1169551"/>
          </a:xfrm>
        </p:grpSpPr>
        <p:sp>
          <p:nvSpPr>
            <p:cNvPr id="19" name="文本框 18"/>
            <p:cNvSpPr txBox="1"/>
            <p:nvPr/>
          </p:nvSpPr>
          <p:spPr>
            <a:xfrm>
              <a:off x="2710451" y="3113254"/>
              <a:ext cx="1683658" cy="461665"/>
            </a:xfrm>
            <a:prstGeom prst="rect">
              <a:avLst/>
            </a:prstGeom>
            <a:noFill/>
          </p:spPr>
          <p:txBody>
            <a:bodyPr wrap="square" rtlCol="0">
              <a:spAutoFit/>
            </a:bodyPr>
            <a:lstStyle/>
            <a:p>
              <a:pPr algn="r"/>
              <a:r>
                <a:rPr lang="zh-CN" altLang="en-US" sz="2400" dirty="0">
                  <a:solidFill>
                    <a:schemeClr val="tx1">
                      <a:lumMod val="85000"/>
                      <a:lumOff val="15000"/>
                    </a:schemeClr>
                  </a:solidFill>
                  <a:cs typeface="+mn-ea"/>
                  <a:sym typeface="+mn-lt"/>
                </a:rPr>
                <a:t>必胜心态</a:t>
              </a:r>
              <a:endParaRPr lang="zh-CN" altLang="en-US" sz="2400" dirty="0">
                <a:solidFill>
                  <a:schemeClr val="tx1">
                    <a:lumMod val="85000"/>
                    <a:lumOff val="15000"/>
                  </a:schemeClr>
                </a:solidFill>
                <a:cs typeface="+mn-ea"/>
                <a:sym typeface="+mn-lt"/>
              </a:endParaRPr>
            </a:p>
          </p:txBody>
        </p:sp>
        <p:sp>
          <p:nvSpPr>
            <p:cNvPr id="20" name="文本框 19"/>
            <p:cNvSpPr txBox="1"/>
            <p:nvPr/>
          </p:nvSpPr>
          <p:spPr>
            <a:xfrm>
              <a:off x="993235" y="3544141"/>
              <a:ext cx="3400874" cy="738664"/>
            </a:xfrm>
            <a:prstGeom prst="rect">
              <a:avLst/>
            </a:prstGeom>
            <a:noFill/>
          </p:spPr>
          <p:txBody>
            <a:bodyPr wrap="square" rtlCol="0">
              <a:spAutoFit/>
            </a:bodyPr>
            <a:lstStyle/>
            <a:p>
              <a:pPr algn="r"/>
              <a:r>
                <a:rPr lang="zh-CN" altLang="en-US" sz="1400" b="0" i="0" spc="400" dirty="0">
                  <a:solidFill>
                    <a:srgbClr val="333333"/>
                  </a:solidFill>
                  <a:effectLst/>
                  <a:cs typeface="+mn-ea"/>
                  <a:sym typeface="+mn-lt"/>
                </a:rPr>
                <a:t>要“创造条件逐步取消高校招生录取批次。</a:t>
              </a:r>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年起在有条件的省份开展录取批次改革试点”</a:t>
              </a:r>
              <a:endParaRPr lang="zh-CN" altLang="en-US" sz="1400" spc="400" dirty="0">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1893">
        <p:random/>
      </p:transition>
    </mc:Choice>
    <mc:Fallback>
      <p:transition spd="slow" advTm="189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1+#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1+#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0-#ppt_w/2"/>
                                          </p:val>
                                        </p:tav>
                                        <p:tav tm="100000">
                                          <p:val>
                                            <p:strVal val="#ppt_x"/>
                                          </p:val>
                                        </p:tav>
                                      </p:tavLst>
                                    </p:anim>
                                    <p:anim calcmode="lin" valueType="num">
                                      <p:cBhvr additive="base">
                                        <p:cTn id="2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screen"/>
          <a:srcRect/>
          <a:stretch>
            <a:fillRect/>
          </a:stretch>
        </p:blipFill>
        <p:spPr>
          <a:xfrm>
            <a:off x="0" y="0"/>
            <a:ext cx="12192000" cy="6858000"/>
          </a:xfrm>
          <a:prstGeom prst="rect">
            <a:avLst/>
          </a:prstGeom>
        </p:spPr>
      </p:pic>
      <p:pic>
        <p:nvPicPr>
          <p:cNvPr id="5" name="图片 4"/>
          <p:cNvPicPr>
            <a:picLocks noChangeAspect="1"/>
          </p:cNvPicPr>
          <p:nvPr/>
        </p:nvPicPr>
        <p:blipFill>
          <a:blip r:embed="rId2" cstate="screen"/>
          <a:stretch>
            <a:fillRect/>
          </a:stretch>
        </p:blipFill>
        <p:spPr>
          <a:xfrm>
            <a:off x="441056" y="1318230"/>
            <a:ext cx="5099008" cy="5099008"/>
          </a:xfrm>
          <a:prstGeom prst="rect">
            <a:avLst/>
          </a:prstGeom>
        </p:spPr>
      </p:pic>
      <p:grpSp>
        <p:nvGrpSpPr>
          <p:cNvPr id="6" name="组合 5"/>
          <p:cNvGrpSpPr/>
          <p:nvPr/>
        </p:nvGrpSpPr>
        <p:grpSpPr>
          <a:xfrm>
            <a:off x="400976" y="397505"/>
            <a:ext cx="3006997" cy="523220"/>
            <a:chOff x="455341" y="242459"/>
            <a:chExt cx="3006997" cy="523220"/>
          </a:xfrm>
        </p:grpSpPr>
        <p:grpSp>
          <p:nvGrpSpPr>
            <p:cNvPr id="7" name="组合 6"/>
            <p:cNvGrpSpPr/>
            <p:nvPr/>
          </p:nvGrpSpPr>
          <p:grpSpPr>
            <a:xfrm>
              <a:off x="455341" y="242459"/>
              <a:ext cx="514351" cy="523220"/>
              <a:chOff x="455341" y="169887"/>
              <a:chExt cx="514351" cy="523220"/>
            </a:xfrm>
          </p:grpSpPr>
          <p:sp>
            <p:nvSpPr>
              <p:cNvPr id="11" name="椭圆 10"/>
              <p:cNvSpPr/>
              <p:nvPr/>
            </p:nvSpPr>
            <p:spPr>
              <a:xfrm>
                <a:off x="455341" y="174322"/>
                <a:ext cx="514351" cy="514351"/>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11"/>
              <p:cNvSpPr txBox="1"/>
              <p:nvPr/>
            </p:nvSpPr>
            <p:spPr>
              <a:xfrm>
                <a:off x="455341" y="169887"/>
                <a:ext cx="514351" cy="523220"/>
              </a:xfrm>
              <a:prstGeom prst="rect">
                <a:avLst/>
              </a:prstGeom>
              <a:noFill/>
            </p:spPr>
            <p:txBody>
              <a:bodyPr wrap="square" rtlCol="0">
                <a:spAutoFit/>
              </a:bodyPr>
              <a:lstStyle/>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LO</a:t>
                </a:r>
                <a:endPar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endParaRPr>
              </a:p>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GO</a:t>
                </a:r>
                <a:endParaRPr lang="zh-CN" altLang="en-US"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endParaRPr>
              </a:p>
            </p:txBody>
          </p:sp>
        </p:grpSp>
        <p:grpSp>
          <p:nvGrpSpPr>
            <p:cNvPr id="8" name="组合 7"/>
            <p:cNvGrpSpPr/>
            <p:nvPr/>
          </p:nvGrpSpPr>
          <p:grpSpPr>
            <a:xfrm>
              <a:off x="988741" y="285716"/>
              <a:ext cx="2473597" cy="436706"/>
              <a:chOff x="988741" y="194846"/>
              <a:chExt cx="2473597" cy="436706"/>
            </a:xfrm>
          </p:grpSpPr>
          <p:sp>
            <p:nvSpPr>
              <p:cNvPr id="9" name="文本框 8"/>
              <p:cNvSpPr txBox="1"/>
              <p:nvPr/>
            </p:nvSpPr>
            <p:spPr>
              <a:xfrm>
                <a:off x="988741" y="194846"/>
                <a:ext cx="2262186" cy="338554"/>
              </a:xfrm>
              <a:prstGeom prst="rect">
                <a:avLst/>
              </a:prstGeom>
              <a:noFill/>
            </p:spPr>
            <p:txBody>
              <a:bodyPr wrap="square" rtlCol="0">
                <a:spAutoFit/>
              </a:bodyPr>
              <a:lstStyle/>
              <a:p>
                <a:pPr algn="dist"/>
                <a:r>
                  <a:rPr lang="zh-CN" altLang="en-US" sz="1600" dirty="0" smtClean="0">
                    <a:solidFill>
                      <a:schemeClr val="tx1">
                        <a:lumMod val="85000"/>
                        <a:lumOff val="15000"/>
                      </a:schemeClr>
                    </a:solidFill>
                    <a:cs typeface="+mn-ea"/>
                    <a:sym typeface="+mn-lt"/>
                  </a:rPr>
                  <a:t>优品</a:t>
                </a:r>
                <a:r>
                  <a:rPr lang="en-US" altLang="zh-CN" sz="1600" dirty="0" smtClean="0">
                    <a:solidFill>
                      <a:schemeClr val="tx1">
                        <a:lumMod val="85000"/>
                        <a:lumOff val="15000"/>
                      </a:schemeClr>
                    </a:solidFill>
                    <a:cs typeface="+mn-ea"/>
                    <a:sym typeface="+mn-lt"/>
                  </a:rPr>
                  <a:t>PPT</a:t>
                </a:r>
                <a:r>
                  <a:rPr lang="zh-CN" altLang="en-US" sz="1600" dirty="0" smtClean="0">
                    <a:solidFill>
                      <a:schemeClr val="tx1">
                        <a:lumMod val="85000"/>
                        <a:lumOff val="15000"/>
                      </a:schemeClr>
                    </a:solidFill>
                    <a:cs typeface="+mn-ea"/>
                    <a:sym typeface="+mn-lt"/>
                  </a:rPr>
                  <a:t>中学</a:t>
                </a:r>
                <a:endParaRPr lang="zh-CN" altLang="en-US" sz="1600" dirty="0">
                  <a:solidFill>
                    <a:schemeClr val="tx1">
                      <a:lumMod val="85000"/>
                      <a:lumOff val="15000"/>
                    </a:schemeClr>
                  </a:solidFill>
                  <a:cs typeface="+mn-ea"/>
                  <a:sym typeface="+mn-lt"/>
                </a:endParaRPr>
              </a:p>
            </p:txBody>
          </p:sp>
          <p:sp>
            <p:nvSpPr>
              <p:cNvPr id="10" name="文本框 9"/>
              <p:cNvSpPr txBox="1"/>
              <p:nvPr/>
            </p:nvSpPr>
            <p:spPr>
              <a:xfrm>
                <a:off x="1023938" y="431497"/>
                <a:ext cx="2438400" cy="200055"/>
              </a:xfrm>
              <a:prstGeom prst="rect">
                <a:avLst/>
              </a:prstGeom>
              <a:noFill/>
            </p:spPr>
            <p:txBody>
              <a:bodyPr wrap="square" rtlCol="0">
                <a:spAutoFit/>
              </a:bodyPr>
              <a:lstStyle/>
              <a:p>
                <a:pPr algn="dist"/>
                <a:r>
                  <a:rPr lang="en-US" altLang="zh-CN" sz="700" dirty="0" err="1" smtClean="0">
                    <a:cs typeface="+mn-ea"/>
                    <a:sym typeface="+mn-lt"/>
                  </a:rPr>
                  <a:t>ypppt</a:t>
                </a:r>
                <a:r>
                  <a:rPr lang="en-US" altLang="zh-CN" sz="700" dirty="0" smtClean="0">
                    <a:cs typeface="+mn-ea"/>
                    <a:sym typeface="+mn-lt"/>
                  </a:rPr>
                  <a:t> </a:t>
                </a:r>
                <a:r>
                  <a:rPr lang="en-US" altLang="zh-CN" sz="700" dirty="0">
                    <a:cs typeface="+mn-ea"/>
                    <a:sym typeface="+mn-lt"/>
                  </a:rPr>
                  <a:t>TECHNOLOGY HIGH SCHOOL</a:t>
                </a:r>
                <a:endParaRPr lang="zh-CN" altLang="en-US" sz="700" dirty="0">
                  <a:cs typeface="+mn-ea"/>
                  <a:sym typeface="+mn-lt"/>
                </a:endParaRPr>
              </a:p>
            </p:txBody>
          </p:sp>
        </p:grpSp>
      </p:grpSp>
      <p:grpSp>
        <p:nvGrpSpPr>
          <p:cNvPr id="15" name="组合 14"/>
          <p:cNvGrpSpPr/>
          <p:nvPr/>
        </p:nvGrpSpPr>
        <p:grpSpPr>
          <a:xfrm>
            <a:off x="7887619" y="508441"/>
            <a:ext cx="2017486" cy="1301927"/>
            <a:chOff x="7324489" y="675842"/>
            <a:chExt cx="2017486" cy="1301927"/>
          </a:xfrm>
        </p:grpSpPr>
        <p:sp>
          <p:nvSpPr>
            <p:cNvPr id="13" name="文本框 12"/>
            <p:cNvSpPr txBox="1"/>
            <p:nvPr/>
          </p:nvSpPr>
          <p:spPr>
            <a:xfrm>
              <a:off x="7331746" y="675842"/>
              <a:ext cx="2002972" cy="1015663"/>
            </a:xfrm>
            <a:prstGeom prst="rect">
              <a:avLst/>
            </a:prstGeom>
            <a:noFill/>
          </p:spPr>
          <p:txBody>
            <a:bodyPr wrap="square" rtlCol="0">
              <a:spAutoFit/>
            </a:bodyPr>
            <a:lstStyle/>
            <a:p>
              <a:pPr algn="dist"/>
              <a:r>
                <a:rPr lang="zh-CN" altLang="en-US" sz="6000" b="1" dirty="0">
                  <a:solidFill>
                    <a:schemeClr val="tx1">
                      <a:lumMod val="95000"/>
                      <a:lumOff val="5000"/>
                    </a:schemeClr>
                  </a:solidFill>
                  <a:cs typeface="+mn-ea"/>
                  <a:sym typeface="+mn-lt"/>
                </a:rPr>
                <a:t>目录</a:t>
              </a:r>
              <a:endParaRPr lang="zh-CN" altLang="en-US" sz="6000" b="1" dirty="0">
                <a:solidFill>
                  <a:schemeClr val="tx1">
                    <a:lumMod val="95000"/>
                    <a:lumOff val="5000"/>
                  </a:schemeClr>
                </a:solidFill>
                <a:cs typeface="+mn-ea"/>
                <a:sym typeface="+mn-lt"/>
              </a:endParaRPr>
            </a:p>
          </p:txBody>
        </p:sp>
        <p:sp>
          <p:nvSpPr>
            <p:cNvPr id="14" name="文本框 13"/>
            <p:cNvSpPr txBox="1"/>
            <p:nvPr/>
          </p:nvSpPr>
          <p:spPr>
            <a:xfrm>
              <a:off x="7324489" y="1608437"/>
              <a:ext cx="2017486" cy="369332"/>
            </a:xfrm>
            <a:prstGeom prst="rect">
              <a:avLst/>
            </a:prstGeom>
            <a:noFill/>
          </p:spPr>
          <p:txBody>
            <a:bodyPr wrap="square" rtlCol="0">
              <a:spAutoFit/>
            </a:bodyPr>
            <a:lstStyle/>
            <a:p>
              <a:pPr algn="dist"/>
              <a:r>
                <a:rPr lang="en-US" altLang="zh-CN" dirty="0">
                  <a:solidFill>
                    <a:schemeClr val="tx1">
                      <a:lumMod val="95000"/>
                      <a:lumOff val="5000"/>
                    </a:schemeClr>
                  </a:solidFill>
                  <a:cs typeface="+mn-ea"/>
                  <a:sym typeface="+mn-lt"/>
                </a:rPr>
                <a:t>CONTENTES</a:t>
              </a:r>
              <a:endParaRPr lang="zh-CN" altLang="en-US" dirty="0">
                <a:solidFill>
                  <a:schemeClr val="tx1">
                    <a:lumMod val="95000"/>
                    <a:lumOff val="5000"/>
                  </a:schemeClr>
                </a:solidFill>
                <a:cs typeface="+mn-ea"/>
                <a:sym typeface="+mn-lt"/>
              </a:endParaRPr>
            </a:p>
          </p:txBody>
        </p:sp>
      </p:grpSp>
      <p:grpSp>
        <p:nvGrpSpPr>
          <p:cNvPr id="20" name="组合 19"/>
          <p:cNvGrpSpPr/>
          <p:nvPr/>
        </p:nvGrpSpPr>
        <p:grpSpPr>
          <a:xfrm>
            <a:off x="6096000" y="1995034"/>
            <a:ext cx="5267234" cy="961802"/>
            <a:chOff x="6001701" y="1810368"/>
            <a:chExt cx="5267234" cy="961802"/>
          </a:xfrm>
        </p:grpSpPr>
        <p:sp>
          <p:nvSpPr>
            <p:cNvPr id="16" name="文本框 15"/>
            <p:cNvSpPr txBox="1"/>
            <p:nvPr/>
          </p:nvSpPr>
          <p:spPr>
            <a:xfrm>
              <a:off x="6001701" y="1810368"/>
              <a:ext cx="1074057" cy="923330"/>
            </a:xfrm>
            <a:prstGeom prst="rect">
              <a:avLst/>
            </a:prstGeom>
            <a:noFill/>
          </p:spPr>
          <p:txBody>
            <a:bodyPr wrap="square" rtlCol="0">
              <a:spAutoFit/>
            </a:bodyPr>
            <a:lstStyle/>
            <a:p>
              <a:r>
                <a:rPr lang="en-US" altLang="zh-CN" sz="5400" i="1" dirty="0" smtClean="0">
                  <a:solidFill>
                    <a:schemeClr val="tx1">
                      <a:lumMod val="75000"/>
                      <a:lumOff val="25000"/>
                    </a:schemeClr>
                  </a:solidFill>
                  <a:cs typeface="+mn-ea"/>
                  <a:sym typeface="+mn-lt"/>
                </a:rPr>
                <a:t>01</a:t>
              </a:r>
              <a:endParaRPr lang="zh-CN" altLang="en-US" sz="5400" i="1" dirty="0">
                <a:solidFill>
                  <a:schemeClr val="tx1">
                    <a:lumMod val="75000"/>
                    <a:lumOff val="25000"/>
                  </a:schemeClr>
                </a:solidFill>
                <a:cs typeface="+mn-ea"/>
                <a:sym typeface="+mn-lt"/>
              </a:endParaRPr>
            </a:p>
          </p:txBody>
        </p:sp>
        <p:grpSp>
          <p:nvGrpSpPr>
            <p:cNvPr id="19" name="组合 18"/>
            <p:cNvGrpSpPr/>
            <p:nvPr/>
          </p:nvGrpSpPr>
          <p:grpSpPr>
            <a:xfrm>
              <a:off x="6999558" y="1918090"/>
              <a:ext cx="4269377" cy="854080"/>
              <a:chOff x="6999558" y="1933479"/>
              <a:chExt cx="4269377" cy="854080"/>
            </a:xfrm>
          </p:grpSpPr>
          <p:sp>
            <p:nvSpPr>
              <p:cNvPr id="17" name="文本框 16"/>
              <p:cNvSpPr txBox="1"/>
              <p:nvPr/>
            </p:nvSpPr>
            <p:spPr>
              <a:xfrm>
                <a:off x="6999558" y="1933479"/>
                <a:ext cx="3927522" cy="523220"/>
              </a:xfrm>
              <a:prstGeom prst="rect">
                <a:avLst/>
              </a:prstGeom>
              <a:noFill/>
            </p:spPr>
            <p:txBody>
              <a:bodyPr wrap="square" rtlCol="0">
                <a:spAutoFit/>
              </a:bodyPr>
              <a:lstStyle/>
              <a:p>
                <a:pPr algn="dist"/>
                <a:r>
                  <a:rPr lang="zh-CN" altLang="en-US" sz="2800" b="1" dirty="0">
                    <a:solidFill>
                      <a:schemeClr val="tx1">
                        <a:lumMod val="75000"/>
                        <a:lumOff val="25000"/>
                      </a:schemeClr>
                    </a:solidFill>
                    <a:cs typeface="+mn-ea"/>
                    <a:sym typeface="+mn-lt"/>
                  </a:rPr>
                  <a:t>高考心理辅导班会</a:t>
                </a:r>
                <a:endParaRPr lang="zh-CN" altLang="en-US" sz="2800" b="1" dirty="0">
                  <a:solidFill>
                    <a:schemeClr val="tx1">
                      <a:lumMod val="75000"/>
                      <a:lumOff val="25000"/>
                    </a:schemeClr>
                  </a:solidFill>
                  <a:cs typeface="+mn-ea"/>
                  <a:sym typeface="+mn-lt"/>
                </a:endParaRPr>
              </a:p>
            </p:txBody>
          </p:sp>
          <p:sp>
            <p:nvSpPr>
              <p:cNvPr id="18" name="文本框 17"/>
              <p:cNvSpPr txBox="1"/>
              <p:nvPr/>
            </p:nvSpPr>
            <p:spPr>
              <a:xfrm>
                <a:off x="7045278" y="2387449"/>
                <a:ext cx="4223657" cy="400110"/>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COLLEGE ENTRANCE EXAMINATION PSYCHOLOGICAL COUNSELING CLASS</a:t>
                </a:r>
                <a:endParaRPr lang="zh-CN" altLang="en-US" sz="1000" dirty="0">
                  <a:solidFill>
                    <a:schemeClr val="tx1">
                      <a:lumMod val="75000"/>
                      <a:lumOff val="25000"/>
                    </a:schemeClr>
                  </a:solidFill>
                  <a:cs typeface="+mn-ea"/>
                  <a:sym typeface="+mn-lt"/>
                </a:endParaRPr>
              </a:p>
            </p:txBody>
          </p:sp>
        </p:grpSp>
      </p:grpSp>
      <p:grpSp>
        <p:nvGrpSpPr>
          <p:cNvPr id="21" name="组合 20"/>
          <p:cNvGrpSpPr/>
          <p:nvPr/>
        </p:nvGrpSpPr>
        <p:grpSpPr>
          <a:xfrm>
            <a:off x="6096000" y="3119145"/>
            <a:ext cx="5267234" cy="961802"/>
            <a:chOff x="6001701" y="1810368"/>
            <a:chExt cx="5267234" cy="961802"/>
          </a:xfrm>
        </p:grpSpPr>
        <p:sp>
          <p:nvSpPr>
            <p:cNvPr id="22" name="文本框 21"/>
            <p:cNvSpPr txBox="1"/>
            <p:nvPr/>
          </p:nvSpPr>
          <p:spPr>
            <a:xfrm>
              <a:off x="6001701" y="1810368"/>
              <a:ext cx="1074057" cy="923330"/>
            </a:xfrm>
            <a:prstGeom prst="rect">
              <a:avLst/>
            </a:prstGeom>
            <a:noFill/>
          </p:spPr>
          <p:txBody>
            <a:bodyPr wrap="square" rtlCol="0">
              <a:spAutoFit/>
            </a:bodyPr>
            <a:lstStyle>
              <a:defPPr>
                <a:defRPr lang="zh-CN"/>
              </a:defPPr>
              <a:lvl1pPr>
                <a:defRPr sz="5400" i="1">
                  <a:solidFill>
                    <a:schemeClr val="tx1">
                      <a:lumMod val="75000"/>
                      <a:lumOff val="25000"/>
                    </a:schemeClr>
                  </a:solidFill>
                  <a:cs typeface="+mn-ea"/>
                </a:defRPr>
              </a:lvl1pPr>
            </a:lstStyle>
            <a:p>
              <a:r>
                <a:rPr lang="en-US" altLang="zh-CN" dirty="0" smtClean="0">
                  <a:sym typeface="+mn-lt"/>
                </a:rPr>
                <a:t>02</a:t>
              </a:r>
              <a:endParaRPr lang="zh-CN" altLang="en-US" dirty="0">
                <a:sym typeface="+mn-lt"/>
              </a:endParaRPr>
            </a:p>
          </p:txBody>
        </p:sp>
        <p:grpSp>
          <p:nvGrpSpPr>
            <p:cNvPr id="23" name="组合 22"/>
            <p:cNvGrpSpPr/>
            <p:nvPr/>
          </p:nvGrpSpPr>
          <p:grpSpPr>
            <a:xfrm>
              <a:off x="6999558" y="1918090"/>
              <a:ext cx="4269377" cy="854080"/>
              <a:chOff x="6999558" y="1933479"/>
              <a:chExt cx="4269377" cy="854080"/>
            </a:xfrm>
          </p:grpSpPr>
          <p:sp>
            <p:nvSpPr>
              <p:cNvPr id="24" name="文本框 23"/>
              <p:cNvSpPr txBox="1"/>
              <p:nvPr/>
            </p:nvSpPr>
            <p:spPr>
              <a:xfrm>
                <a:off x="6999558" y="1933479"/>
                <a:ext cx="3927522" cy="523220"/>
              </a:xfrm>
              <a:prstGeom prst="rect">
                <a:avLst/>
              </a:prstGeom>
              <a:noFill/>
            </p:spPr>
            <p:txBody>
              <a:bodyPr wrap="square" rtlCol="0">
                <a:spAutoFit/>
              </a:bodyPr>
              <a:lstStyle>
                <a:defPPr>
                  <a:defRPr lang="zh-CN"/>
                </a:defPPr>
                <a:lvl1pPr algn="dist">
                  <a:defRPr sz="2800" b="1">
                    <a:solidFill>
                      <a:schemeClr val="tx1">
                        <a:lumMod val="75000"/>
                        <a:lumOff val="25000"/>
                      </a:schemeClr>
                    </a:solidFill>
                    <a:cs typeface="+mn-ea"/>
                  </a:defRPr>
                </a:lvl1pPr>
              </a:lstStyle>
              <a:p>
                <a:r>
                  <a:rPr lang="zh-CN" altLang="en-US" dirty="0">
                    <a:sym typeface="+mn-lt"/>
                  </a:rPr>
                  <a:t>必备物品提前准备</a:t>
                </a:r>
                <a:endParaRPr lang="zh-CN" altLang="en-US" dirty="0">
                  <a:sym typeface="+mn-lt"/>
                </a:endParaRPr>
              </a:p>
            </p:txBody>
          </p:sp>
          <p:sp>
            <p:nvSpPr>
              <p:cNvPr id="25" name="文本框 24"/>
              <p:cNvSpPr txBox="1"/>
              <p:nvPr/>
            </p:nvSpPr>
            <p:spPr>
              <a:xfrm>
                <a:off x="7045278" y="2387449"/>
                <a:ext cx="4223657" cy="400110"/>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COLLEGE ENTRANCE EXAMINATION PSYCHOLOGICAL COUNSELING CLASS</a:t>
                </a:r>
                <a:endParaRPr lang="zh-CN" altLang="en-US" sz="1000" dirty="0">
                  <a:solidFill>
                    <a:schemeClr val="tx1">
                      <a:lumMod val="75000"/>
                      <a:lumOff val="25000"/>
                    </a:schemeClr>
                  </a:solidFill>
                  <a:cs typeface="+mn-ea"/>
                  <a:sym typeface="+mn-lt"/>
                </a:endParaRPr>
              </a:p>
            </p:txBody>
          </p:sp>
        </p:grpSp>
      </p:grpSp>
      <p:grpSp>
        <p:nvGrpSpPr>
          <p:cNvPr id="26" name="组合 25"/>
          <p:cNvGrpSpPr/>
          <p:nvPr/>
        </p:nvGrpSpPr>
        <p:grpSpPr>
          <a:xfrm>
            <a:off x="6096000" y="4243256"/>
            <a:ext cx="5267234" cy="961802"/>
            <a:chOff x="6001701" y="1810368"/>
            <a:chExt cx="5267234" cy="961802"/>
          </a:xfrm>
        </p:grpSpPr>
        <p:sp>
          <p:nvSpPr>
            <p:cNvPr id="27" name="文本框 26"/>
            <p:cNvSpPr txBox="1"/>
            <p:nvPr/>
          </p:nvSpPr>
          <p:spPr>
            <a:xfrm>
              <a:off x="6001701" y="1810368"/>
              <a:ext cx="1074057" cy="923330"/>
            </a:xfrm>
            <a:prstGeom prst="rect">
              <a:avLst/>
            </a:prstGeom>
            <a:noFill/>
          </p:spPr>
          <p:txBody>
            <a:bodyPr wrap="square" rtlCol="0">
              <a:spAutoFit/>
            </a:bodyPr>
            <a:lstStyle>
              <a:defPPr>
                <a:defRPr lang="zh-CN"/>
              </a:defPPr>
              <a:lvl1pPr>
                <a:defRPr sz="5400" i="1">
                  <a:solidFill>
                    <a:schemeClr val="tx1">
                      <a:lumMod val="75000"/>
                      <a:lumOff val="25000"/>
                    </a:schemeClr>
                  </a:solidFill>
                  <a:cs typeface="+mn-ea"/>
                </a:defRPr>
              </a:lvl1pPr>
            </a:lstStyle>
            <a:p>
              <a:r>
                <a:rPr lang="en-US" altLang="zh-CN" dirty="0" smtClean="0">
                  <a:sym typeface="+mn-lt"/>
                </a:rPr>
                <a:t>03</a:t>
              </a:r>
              <a:endParaRPr lang="zh-CN" altLang="en-US" dirty="0">
                <a:sym typeface="+mn-lt"/>
              </a:endParaRPr>
            </a:p>
          </p:txBody>
        </p:sp>
        <p:grpSp>
          <p:nvGrpSpPr>
            <p:cNvPr id="28" name="组合 27"/>
            <p:cNvGrpSpPr/>
            <p:nvPr/>
          </p:nvGrpSpPr>
          <p:grpSpPr>
            <a:xfrm>
              <a:off x="6999558" y="1918090"/>
              <a:ext cx="4269377" cy="854080"/>
              <a:chOff x="6999558" y="1933479"/>
              <a:chExt cx="4269377" cy="854080"/>
            </a:xfrm>
          </p:grpSpPr>
          <p:sp>
            <p:nvSpPr>
              <p:cNvPr id="29" name="文本框 28"/>
              <p:cNvSpPr txBox="1"/>
              <p:nvPr/>
            </p:nvSpPr>
            <p:spPr>
              <a:xfrm>
                <a:off x="6999558" y="1933479"/>
                <a:ext cx="3927522" cy="523220"/>
              </a:xfrm>
              <a:prstGeom prst="rect">
                <a:avLst/>
              </a:prstGeom>
              <a:noFill/>
            </p:spPr>
            <p:txBody>
              <a:bodyPr wrap="square" rtlCol="0">
                <a:spAutoFit/>
              </a:bodyPr>
              <a:lstStyle>
                <a:defPPr>
                  <a:defRPr lang="zh-CN"/>
                </a:defPPr>
                <a:lvl1pPr algn="dist">
                  <a:defRPr sz="2800" b="1">
                    <a:solidFill>
                      <a:schemeClr val="tx1">
                        <a:lumMod val="75000"/>
                        <a:lumOff val="25000"/>
                      </a:schemeClr>
                    </a:solidFill>
                    <a:cs typeface="+mn-ea"/>
                  </a:defRPr>
                </a:lvl1pPr>
              </a:lstStyle>
              <a:p>
                <a:r>
                  <a:rPr lang="zh-CN" altLang="en-US" dirty="0">
                    <a:sym typeface="+mn-lt"/>
                  </a:rPr>
                  <a:t>必胜心态教育会</a:t>
                </a:r>
                <a:endParaRPr lang="zh-CN" altLang="en-US" dirty="0">
                  <a:sym typeface="+mn-lt"/>
                </a:endParaRPr>
              </a:p>
            </p:txBody>
          </p:sp>
          <p:sp>
            <p:nvSpPr>
              <p:cNvPr id="30" name="文本框 29"/>
              <p:cNvSpPr txBox="1"/>
              <p:nvPr/>
            </p:nvSpPr>
            <p:spPr>
              <a:xfrm>
                <a:off x="7045278" y="2387449"/>
                <a:ext cx="4223657" cy="400110"/>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COLLEGE ENTRANCE EXAMINATION PSYCHOLOGICAL COUNSELING CLASS</a:t>
                </a:r>
                <a:endParaRPr lang="zh-CN" altLang="en-US" sz="1000" dirty="0">
                  <a:solidFill>
                    <a:schemeClr val="tx1">
                      <a:lumMod val="75000"/>
                      <a:lumOff val="25000"/>
                    </a:schemeClr>
                  </a:solidFill>
                  <a:cs typeface="+mn-ea"/>
                  <a:sym typeface="+mn-lt"/>
                </a:endParaRPr>
              </a:p>
            </p:txBody>
          </p:sp>
        </p:grpSp>
      </p:grpSp>
      <p:grpSp>
        <p:nvGrpSpPr>
          <p:cNvPr id="31" name="组合 30"/>
          <p:cNvGrpSpPr/>
          <p:nvPr/>
        </p:nvGrpSpPr>
        <p:grpSpPr>
          <a:xfrm>
            <a:off x="6096000" y="5367368"/>
            <a:ext cx="5267234" cy="961802"/>
            <a:chOff x="6001701" y="1810368"/>
            <a:chExt cx="5267234" cy="961802"/>
          </a:xfrm>
        </p:grpSpPr>
        <p:sp>
          <p:nvSpPr>
            <p:cNvPr id="32" name="文本框 31"/>
            <p:cNvSpPr txBox="1"/>
            <p:nvPr/>
          </p:nvSpPr>
          <p:spPr>
            <a:xfrm>
              <a:off x="6001701" y="1810368"/>
              <a:ext cx="1074057" cy="923330"/>
            </a:xfrm>
            <a:prstGeom prst="rect">
              <a:avLst/>
            </a:prstGeom>
            <a:noFill/>
          </p:spPr>
          <p:txBody>
            <a:bodyPr wrap="square" rtlCol="0">
              <a:spAutoFit/>
            </a:bodyPr>
            <a:lstStyle>
              <a:defPPr>
                <a:defRPr lang="zh-CN"/>
              </a:defPPr>
              <a:lvl1pPr>
                <a:defRPr sz="5400" i="1">
                  <a:solidFill>
                    <a:schemeClr val="tx1">
                      <a:lumMod val="75000"/>
                      <a:lumOff val="25000"/>
                    </a:schemeClr>
                  </a:solidFill>
                  <a:cs typeface="+mn-ea"/>
                </a:defRPr>
              </a:lvl1pPr>
            </a:lstStyle>
            <a:p>
              <a:r>
                <a:rPr lang="en-US" altLang="zh-CN" dirty="0" smtClean="0">
                  <a:sym typeface="+mn-lt"/>
                </a:rPr>
                <a:t>04</a:t>
              </a:r>
              <a:endParaRPr lang="zh-CN" altLang="en-US" dirty="0">
                <a:sym typeface="+mn-lt"/>
              </a:endParaRPr>
            </a:p>
          </p:txBody>
        </p:sp>
        <p:grpSp>
          <p:nvGrpSpPr>
            <p:cNvPr id="33" name="组合 32"/>
            <p:cNvGrpSpPr/>
            <p:nvPr/>
          </p:nvGrpSpPr>
          <p:grpSpPr>
            <a:xfrm>
              <a:off x="6999558" y="1918090"/>
              <a:ext cx="4269377" cy="854080"/>
              <a:chOff x="6999558" y="1933479"/>
              <a:chExt cx="4269377" cy="854080"/>
            </a:xfrm>
          </p:grpSpPr>
          <p:sp>
            <p:nvSpPr>
              <p:cNvPr id="34" name="文本框 33"/>
              <p:cNvSpPr txBox="1"/>
              <p:nvPr/>
            </p:nvSpPr>
            <p:spPr>
              <a:xfrm>
                <a:off x="6999558" y="1933479"/>
                <a:ext cx="3927522" cy="523220"/>
              </a:xfrm>
              <a:prstGeom prst="rect">
                <a:avLst/>
              </a:prstGeom>
              <a:noFill/>
            </p:spPr>
            <p:txBody>
              <a:bodyPr wrap="square" rtlCol="0">
                <a:spAutoFit/>
              </a:bodyPr>
              <a:lstStyle>
                <a:defPPr>
                  <a:defRPr lang="zh-CN"/>
                </a:defPPr>
                <a:lvl1pPr algn="dist">
                  <a:defRPr sz="2800" b="1">
                    <a:solidFill>
                      <a:schemeClr val="tx1">
                        <a:lumMod val="75000"/>
                        <a:lumOff val="25000"/>
                      </a:schemeClr>
                    </a:solidFill>
                    <a:cs typeface="+mn-ea"/>
                  </a:defRPr>
                </a:lvl1pPr>
              </a:lstStyle>
              <a:p>
                <a:r>
                  <a:rPr lang="zh-CN" altLang="en-US" dirty="0">
                    <a:sym typeface="+mn-lt"/>
                  </a:rPr>
                  <a:t>放松心情准备考试</a:t>
                </a:r>
                <a:endParaRPr lang="zh-CN" altLang="en-US" dirty="0">
                  <a:sym typeface="+mn-lt"/>
                </a:endParaRPr>
              </a:p>
            </p:txBody>
          </p:sp>
          <p:sp>
            <p:nvSpPr>
              <p:cNvPr id="35" name="文本框 34"/>
              <p:cNvSpPr txBox="1"/>
              <p:nvPr/>
            </p:nvSpPr>
            <p:spPr>
              <a:xfrm>
                <a:off x="7045278" y="2387449"/>
                <a:ext cx="4223657" cy="400110"/>
              </a:xfrm>
              <a:prstGeom prst="rect">
                <a:avLst/>
              </a:prstGeom>
              <a:noFill/>
            </p:spPr>
            <p:txBody>
              <a:bodyPr wrap="square" rtlCol="0">
                <a:spAutoFit/>
              </a:bodyPr>
              <a:lstStyle/>
              <a:p>
                <a:pPr algn="dist"/>
                <a:r>
                  <a:rPr lang="en-US" altLang="zh-CN" sz="1000" dirty="0">
                    <a:solidFill>
                      <a:schemeClr val="tx1">
                        <a:lumMod val="75000"/>
                        <a:lumOff val="25000"/>
                      </a:schemeClr>
                    </a:solidFill>
                    <a:cs typeface="+mn-ea"/>
                    <a:sym typeface="+mn-lt"/>
                  </a:rPr>
                  <a:t>COLLEGE ENTRANCE EXAMINATION PSYCHOLOGICAL COUNSELING CLASS</a:t>
                </a:r>
                <a:endParaRPr lang="zh-CN" altLang="en-US" sz="1000" dirty="0">
                  <a:solidFill>
                    <a:schemeClr val="tx1">
                      <a:lumMod val="75000"/>
                      <a:lumOff val="25000"/>
                    </a:schemeClr>
                  </a:solidFill>
                  <a:cs typeface="+mn-ea"/>
                  <a:sym typeface="+mn-lt"/>
                </a:endParaRPr>
              </a:p>
            </p:txBody>
          </p:sp>
        </p:gr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3403">
        <p:random/>
      </p:transition>
    </mc:Choice>
    <mc:Fallback>
      <p:transition spd="slow" advTm="340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750" fill="hold"/>
                                        <p:tgtEl>
                                          <p:spTgt spid="21"/>
                                        </p:tgtEl>
                                        <p:attrNameLst>
                                          <p:attrName>ppt_x</p:attrName>
                                        </p:attrNameLst>
                                      </p:cBhvr>
                                      <p:tavLst>
                                        <p:tav tm="0">
                                          <p:val>
                                            <p:strVal val="1+#ppt_w/2"/>
                                          </p:val>
                                        </p:tav>
                                        <p:tav tm="100000">
                                          <p:val>
                                            <p:strVal val="#ppt_x"/>
                                          </p:val>
                                        </p:tav>
                                      </p:tavLst>
                                    </p:anim>
                                    <p:anim calcmode="lin" valueType="num">
                                      <p:cBhvr additive="base">
                                        <p:cTn id="29" dur="75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1+#ppt_w/2"/>
                                          </p:val>
                                        </p:tav>
                                        <p:tav tm="100000">
                                          <p:val>
                                            <p:strVal val="#ppt_x"/>
                                          </p:val>
                                        </p:tav>
                                      </p:tavLst>
                                    </p:anim>
                                    <p:anim calcmode="lin" valueType="num">
                                      <p:cBhvr additive="base">
                                        <p:cTn id="33" dur="1000" fill="hold"/>
                                        <p:tgtEl>
                                          <p:spTgt spid="26"/>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1250" fill="hold"/>
                                        <p:tgtEl>
                                          <p:spTgt spid="31"/>
                                        </p:tgtEl>
                                        <p:attrNameLst>
                                          <p:attrName>ppt_x</p:attrName>
                                        </p:attrNameLst>
                                      </p:cBhvr>
                                      <p:tavLst>
                                        <p:tav tm="0">
                                          <p:val>
                                            <p:strVal val="1+#ppt_w/2"/>
                                          </p:val>
                                        </p:tav>
                                        <p:tav tm="100000">
                                          <p:val>
                                            <p:strVal val="#ppt_x"/>
                                          </p:val>
                                        </p:tav>
                                      </p:tavLst>
                                    </p:anim>
                                    <p:anim calcmode="lin" valueType="num">
                                      <p:cBhvr additive="base">
                                        <p:cTn id="37" dur="12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098278" y="-149049"/>
            <a:ext cx="9995445" cy="5798735"/>
            <a:chOff x="1098278" y="-149049"/>
            <a:chExt cx="9995445" cy="5798735"/>
          </a:xfrm>
        </p:grpSpPr>
        <p:sp>
          <p:nvSpPr>
            <p:cNvPr id="9" name="矩形: 圆角 8"/>
            <p:cNvSpPr/>
            <p:nvPr/>
          </p:nvSpPr>
          <p:spPr>
            <a:xfrm>
              <a:off x="1098278" y="1208314"/>
              <a:ext cx="9995445" cy="4441372"/>
            </a:xfrm>
            <a:prstGeom prst="roundRect">
              <a:avLst>
                <a:gd name="adj" fmla="val 7517"/>
              </a:avLst>
            </a:prstGeom>
            <a:solidFill>
              <a:schemeClr val="bg1"/>
            </a:solidFill>
            <a:ln>
              <a:noFill/>
            </a:ln>
            <a:effectLst>
              <a:outerShdw blurRad="2413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p:cNvGrpSpPr/>
            <p:nvPr/>
          </p:nvGrpSpPr>
          <p:grpSpPr>
            <a:xfrm>
              <a:off x="2615292" y="3836639"/>
              <a:ext cx="6961415" cy="1154163"/>
              <a:chOff x="2625272" y="2292600"/>
              <a:chExt cx="5292273" cy="1154163"/>
            </a:xfrm>
          </p:grpSpPr>
          <p:sp>
            <p:nvSpPr>
              <p:cNvPr id="5" name="文本框 4"/>
              <p:cNvSpPr txBox="1"/>
              <p:nvPr/>
            </p:nvSpPr>
            <p:spPr>
              <a:xfrm>
                <a:off x="2625273" y="2292600"/>
                <a:ext cx="5292272" cy="101566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放松心情准备考试</a:t>
                </a:r>
                <a:endParaRPr kumimoji="0" lang="zh-CN" altLang="en-US" sz="60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endParaRPr>
              </a:p>
            </p:txBody>
          </p:sp>
          <p:sp>
            <p:nvSpPr>
              <p:cNvPr id="6" name="文本框 5"/>
              <p:cNvSpPr txBox="1"/>
              <p:nvPr/>
            </p:nvSpPr>
            <p:spPr>
              <a:xfrm>
                <a:off x="2625272" y="3169764"/>
                <a:ext cx="5292272"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COLLEGE ENTRANCE EXAMINATION PSYCHOLOGICAL COUNSELING CLASS</a:t>
                </a:r>
                <a:endParaRPr kumimoji="0" lang="zh-CN" altLang="en-US"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endParaRPr>
              </a:p>
            </p:txBody>
          </p:sp>
        </p:grpSp>
        <p:pic>
          <p:nvPicPr>
            <p:cNvPr id="11" name="图片 10"/>
            <p:cNvPicPr>
              <a:picLocks noChangeAspect="1"/>
            </p:cNvPicPr>
            <p:nvPr/>
          </p:nvPicPr>
          <p:blipFill rotWithShape="1">
            <a:blip r:embed="rId2" cstate="screen"/>
            <a:srcRect/>
            <a:stretch>
              <a:fillRect/>
            </a:stretch>
          </p:blipFill>
          <p:spPr>
            <a:xfrm>
              <a:off x="1267641" y="-149049"/>
              <a:ext cx="9656716" cy="3985688"/>
            </a:xfrm>
            <a:prstGeom prst="rect">
              <a:avLst/>
            </a:prstGeom>
            <a:effectLst>
              <a:outerShdw blurRad="63500" algn="ctr" rotWithShape="0">
                <a:prstClr val="black">
                  <a:alpha val="32000"/>
                </a:prstClr>
              </a:outerShdw>
            </a:effectLst>
          </p:spPr>
        </p:pic>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1347">
        <p:random/>
      </p:transition>
    </mc:Choice>
    <mc:Fallback>
      <p:transition spd="slow" advTm="134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放松心情准备考试</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p:cNvPicPr>
            <a:picLocks noChangeAspect="1"/>
          </p:cNvPicPr>
          <p:nvPr/>
        </p:nvPicPr>
        <p:blipFill>
          <a:blip r:embed="rId2" cstate="screen"/>
          <a:stretch>
            <a:fillRect/>
          </a:stretch>
        </p:blipFill>
        <p:spPr>
          <a:xfrm>
            <a:off x="6167301" y="845574"/>
            <a:ext cx="5583974" cy="5583974"/>
          </a:xfrm>
          <a:prstGeom prst="rect">
            <a:avLst/>
          </a:prstGeom>
        </p:spPr>
      </p:pic>
      <p:grpSp>
        <p:nvGrpSpPr>
          <p:cNvPr id="9" name="组合 8"/>
          <p:cNvGrpSpPr/>
          <p:nvPr/>
        </p:nvGrpSpPr>
        <p:grpSpPr>
          <a:xfrm>
            <a:off x="1057980" y="1998022"/>
            <a:ext cx="2875391" cy="1384994"/>
            <a:chOff x="993235" y="3113254"/>
            <a:chExt cx="2875391" cy="1384994"/>
          </a:xfrm>
        </p:grpSpPr>
        <p:sp>
          <p:nvSpPr>
            <p:cNvPr id="10" name="文本框 9"/>
            <p:cNvSpPr txBox="1"/>
            <p:nvPr/>
          </p:nvSpPr>
          <p:spPr>
            <a:xfrm>
              <a:off x="1589101"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放松心情</a:t>
              </a:r>
              <a:endParaRPr lang="zh-CN" altLang="en-US" sz="2400" dirty="0">
                <a:solidFill>
                  <a:schemeClr val="tx1">
                    <a:lumMod val="85000"/>
                    <a:lumOff val="15000"/>
                  </a:schemeClr>
                </a:solidFill>
                <a:cs typeface="+mn-ea"/>
                <a:sym typeface="+mn-lt"/>
              </a:endParaRPr>
            </a:p>
          </p:txBody>
        </p:sp>
        <p:sp>
          <p:nvSpPr>
            <p:cNvPr id="11" name="文本框 10"/>
            <p:cNvSpPr txBox="1"/>
            <p:nvPr/>
          </p:nvSpPr>
          <p:spPr>
            <a:xfrm>
              <a:off x="993235" y="3544141"/>
              <a:ext cx="2875391" cy="954107"/>
            </a:xfrm>
            <a:prstGeom prst="rect">
              <a:avLst/>
            </a:prstGeom>
            <a:noFill/>
          </p:spPr>
          <p:txBody>
            <a:bodyPr wrap="square" rtlCol="0">
              <a:spAutoFit/>
            </a:bodyPr>
            <a:lstStyle/>
            <a:p>
              <a:pPr algn="ct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3</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31</a:t>
              </a:r>
              <a:r>
                <a:rPr lang="zh-CN" altLang="en-US" sz="1400" b="0" i="0" spc="400" dirty="0">
                  <a:solidFill>
                    <a:srgbClr val="333333"/>
                  </a:solidFill>
                  <a:effectLst/>
                  <a:cs typeface="+mn-ea"/>
                  <a:sym typeface="+mn-lt"/>
                </a:rPr>
                <a:t>日，经党中央、国务院同意，</a:t>
              </a: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年普通高等学校招生全国统一考试延期一个月举行。</a:t>
              </a:r>
              <a:endParaRPr lang="zh-CN" altLang="en-US" sz="1400" spc="400" dirty="0">
                <a:cs typeface="+mn-ea"/>
                <a:sym typeface="+mn-lt"/>
              </a:endParaRPr>
            </a:p>
          </p:txBody>
        </p:sp>
      </p:grpSp>
      <p:grpSp>
        <p:nvGrpSpPr>
          <p:cNvPr id="12" name="组合 11"/>
          <p:cNvGrpSpPr/>
          <p:nvPr/>
        </p:nvGrpSpPr>
        <p:grpSpPr>
          <a:xfrm>
            <a:off x="4105665" y="1998022"/>
            <a:ext cx="2875391" cy="1169551"/>
            <a:chOff x="993235" y="3113254"/>
            <a:chExt cx="2875391" cy="1169551"/>
          </a:xfrm>
        </p:grpSpPr>
        <p:sp>
          <p:nvSpPr>
            <p:cNvPr id="13" name="文本框 12"/>
            <p:cNvSpPr txBox="1"/>
            <p:nvPr/>
          </p:nvSpPr>
          <p:spPr>
            <a:xfrm>
              <a:off x="1589101"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放松心情</a:t>
              </a:r>
              <a:endParaRPr lang="zh-CN" altLang="en-US" sz="2400" dirty="0">
                <a:solidFill>
                  <a:schemeClr val="tx1">
                    <a:lumMod val="85000"/>
                    <a:lumOff val="15000"/>
                  </a:schemeClr>
                </a:solidFill>
                <a:cs typeface="+mn-ea"/>
                <a:sym typeface="+mn-lt"/>
              </a:endParaRPr>
            </a:p>
          </p:txBody>
        </p:sp>
        <p:sp>
          <p:nvSpPr>
            <p:cNvPr id="14" name="文本框 13"/>
            <p:cNvSpPr txBox="1"/>
            <p:nvPr/>
          </p:nvSpPr>
          <p:spPr>
            <a:xfrm>
              <a:off x="993235" y="3544141"/>
              <a:ext cx="2875391" cy="738664"/>
            </a:xfrm>
            <a:prstGeom prst="rect">
              <a:avLst/>
            </a:prstGeom>
            <a:noFill/>
          </p:spPr>
          <p:txBody>
            <a:bodyPr wrap="square" rtlCol="0">
              <a:spAutoFit/>
            </a:bodyPr>
            <a:lstStyle/>
            <a:p>
              <a:pPr algn="ctr"/>
              <a:r>
                <a:rPr lang="zh-CN" altLang="en-US" sz="1400" b="0" i="0" spc="400" dirty="0">
                  <a:solidFill>
                    <a:srgbClr val="333333"/>
                  </a:solidFill>
                  <a:effectLst/>
                  <a:cs typeface="+mn-ea"/>
                  <a:sym typeface="+mn-lt"/>
                </a:rPr>
                <a:t>考试时间为</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日至</a:t>
              </a:r>
              <a:r>
                <a:rPr lang="en-US" altLang="zh-CN" sz="1400" b="0" i="0" spc="400" dirty="0">
                  <a:solidFill>
                    <a:srgbClr val="333333"/>
                  </a:solidFill>
                  <a:effectLst/>
                  <a:cs typeface="+mn-ea"/>
                  <a:sym typeface="+mn-lt"/>
                </a:rPr>
                <a:t>8</a:t>
              </a:r>
              <a:r>
                <a:rPr lang="zh-CN" altLang="en-US" sz="1400" b="0" i="0" spc="400" dirty="0">
                  <a:solidFill>
                    <a:srgbClr val="333333"/>
                  </a:solidFill>
                  <a:effectLst/>
                  <a:cs typeface="+mn-ea"/>
                  <a:sym typeface="+mn-lt"/>
                </a:rPr>
                <a:t>日 。</a:t>
              </a: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年全国高考报名人数为</a:t>
              </a:r>
              <a:r>
                <a:rPr lang="en-US" altLang="zh-CN" sz="1400" b="0" i="0" spc="400" dirty="0">
                  <a:solidFill>
                    <a:srgbClr val="333333"/>
                  </a:solidFill>
                  <a:effectLst/>
                  <a:cs typeface="+mn-ea"/>
                  <a:sym typeface="+mn-lt"/>
                </a:rPr>
                <a:t>1071</a:t>
              </a:r>
              <a:r>
                <a:rPr lang="zh-CN" altLang="en-US" sz="1400" b="0" i="0" spc="400" dirty="0">
                  <a:solidFill>
                    <a:srgbClr val="333333"/>
                  </a:solidFill>
                  <a:effectLst/>
                  <a:cs typeface="+mn-ea"/>
                  <a:sym typeface="+mn-lt"/>
                </a:rPr>
                <a:t>万人。</a:t>
              </a:r>
              <a:endParaRPr lang="zh-CN" altLang="en-US" sz="1400" spc="400" dirty="0">
                <a:cs typeface="+mn-ea"/>
                <a:sym typeface="+mn-lt"/>
              </a:endParaRPr>
            </a:p>
          </p:txBody>
        </p:sp>
      </p:grpSp>
      <p:grpSp>
        <p:nvGrpSpPr>
          <p:cNvPr id="15" name="组合 14"/>
          <p:cNvGrpSpPr/>
          <p:nvPr/>
        </p:nvGrpSpPr>
        <p:grpSpPr>
          <a:xfrm>
            <a:off x="1057980" y="4068026"/>
            <a:ext cx="2875391" cy="1600438"/>
            <a:chOff x="993235" y="3113254"/>
            <a:chExt cx="2875391" cy="1600438"/>
          </a:xfrm>
        </p:grpSpPr>
        <p:sp>
          <p:nvSpPr>
            <p:cNvPr id="16" name="文本框 15"/>
            <p:cNvSpPr txBox="1"/>
            <p:nvPr/>
          </p:nvSpPr>
          <p:spPr>
            <a:xfrm>
              <a:off x="1589101"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放松心情</a:t>
              </a:r>
              <a:endParaRPr lang="zh-CN" altLang="en-US" sz="2400" dirty="0">
                <a:solidFill>
                  <a:schemeClr val="tx1">
                    <a:lumMod val="85000"/>
                    <a:lumOff val="15000"/>
                  </a:schemeClr>
                </a:solidFill>
                <a:cs typeface="+mn-ea"/>
                <a:sym typeface="+mn-lt"/>
              </a:endParaRPr>
            </a:p>
          </p:txBody>
        </p:sp>
        <p:sp>
          <p:nvSpPr>
            <p:cNvPr id="17" name="文本框 16"/>
            <p:cNvSpPr txBox="1"/>
            <p:nvPr/>
          </p:nvSpPr>
          <p:spPr>
            <a:xfrm>
              <a:off x="993235" y="3544141"/>
              <a:ext cx="2875391" cy="1169551"/>
            </a:xfrm>
            <a:prstGeom prst="rect">
              <a:avLst/>
            </a:prstGeom>
            <a:noFill/>
          </p:spPr>
          <p:txBody>
            <a:bodyPr wrap="square" rtlCol="0">
              <a:spAutoFit/>
            </a:bodyPr>
            <a:lstStyle/>
            <a:p>
              <a:pPr algn="ctr"/>
              <a:r>
                <a:rPr lang="en-US" altLang="zh-CN" sz="1400" b="0" i="0" spc="400" dirty="0">
                  <a:solidFill>
                    <a:srgbClr val="333333"/>
                  </a:solidFill>
                  <a:effectLst/>
                  <a:cs typeface="+mn-ea"/>
                  <a:sym typeface="+mn-lt"/>
                </a:rPr>
                <a:t>2020</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25</a:t>
              </a:r>
              <a:r>
                <a:rPr lang="zh-CN" altLang="en-US" sz="1400" b="0" i="0" spc="400" dirty="0">
                  <a:solidFill>
                    <a:srgbClr val="333333"/>
                  </a:solidFill>
                  <a:effectLst/>
                  <a:cs typeface="+mn-ea"/>
                  <a:sym typeface="+mn-lt"/>
                </a:rPr>
                <a:t>日，从</a:t>
              </a:r>
              <a:r>
                <a:rPr lang="en-US" altLang="zh-CN" sz="1400" b="0" i="0" spc="400" dirty="0">
                  <a:solidFill>
                    <a:srgbClr val="333333"/>
                  </a:solidFill>
                  <a:effectLst/>
                  <a:cs typeface="+mn-ea"/>
                  <a:sym typeface="+mn-lt"/>
                </a:rPr>
                <a:t>2021</a:t>
              </a:r>
              <a:r>
                <a:rPr lang="zh-CN" altLang="en-US" sz="1400" b="0" i="0" spc="400" dirty="0">
                  <a:solidFill>
                    <a:srgbClr val="333333"/>
                  </a:solidFill>
                  <a:effectLst/>
                  <a:cs typeface="+mn-ea"/>
                  <a:sym typeface="+mn-lt"/>
                </a:rPr>
                <a:t>年起，北京高考英语增加口语考试，口语加听力考试共计</a:t>
              </a:r>
              <a:r>
                <a:rPr lang="en-US" altLang="zh-CN" sz="1400" b="0" i="0" spc="400" dirty="0">
                  <a:solidFill>
                    <a:srgbClr val="333333"/>
                  </a:solidFill>
                  <a:effectLst/>
                  <a:cs typeface="+mn-ea"/>
                  <a:sym typeface="+mn-lt"/>
                </a:rPr>
                <a:t>50</a:t>
              </a:r>
              <a:r>
                <a:rPr lang="zh-CN" altLang="en-US" sz="1400" b="0" i="0" spc="400" dirty="0">
                  <a:solidFill>
                    <a:srgbClr val="333333"/>
                  </a:solidFill>
                  <a:effectLst/>
                  <a:cs typeface="+mn-ea"/>
                  <a:sym typeface="+mn-lt"/>
                </a:rPr>
                <a:t>分，总成绩分值不变。</a:t>
              </a:r>
              <a:endParaRPr lang="zh-CN" altLang="en-US" sz="1400" spc="400" dirty="0">
                <a:cs typeface="+mn-ea"/>
                <a:sym typeface="+mn-lt"/>
              </a:endParaRPr>
            </a:p>
          </p:txBody>
        </p:sp>
      </p:grpSp>
      <p:grpSp>
        <p:nvGrpSpPr>
          <p:cNvPr id="18" name="组合 17"/>
          <p:cNvGrpSpPr/>
          <p:nvPr/>
        </p:nvGrpSpPr>
        <p:grpSpPr>
          <a:xfrm>
            <a:off x="4105665" y="4068026"/>
            <a:ext cx="2875391" cy="1600438"/>
            <a:chOff x="993235" y="3113254"/>
            <a:chExt cx="2875391" cy="1600438"/>
          </a:xfrm>
        </p:grpSpPr>
        <p:sp>
          <p:nvSpPr>
            <p:cNvPr id="19" name="文本框 18"/>
            <p:cNvSpPr txBox="1"/>
            <p:nvPr/>
          </p:nvSpPr>
          <p:spPr>
            <a:xfrm>
              <a:off x="1589101" y="3113254"/>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放松心情</a:t>
              </a:r>
              <a:endParaRPr lang="zh-CN" altLang="en-US" sz="2400" dirty="0">
                <a:solidFill>
                  <a:schemeClr val="tx1">
                    <a:lumMod val="85000"/>
                    <a:lumOff val="15000"/>
                  </a:schemeClr>
                </a:solidFill>
                <a:cs typeface="+mn-ea"/>
                <a:sym typeface="+mn-lt"/>
              </a:endParaRPr>
            </a:p>
          </p:txBody>
        </p:sp>
        <p:sp>
          <p:nvSpPr>
            <p:cNvPr id="20" name="文本框 19"/>
            <p:cNvSpPr txBox="1"/>
            <p:nvPr/>
          </p:nvSpPr>
          <p:spPr>
            <a:xfrm>
              <a:off x="993235" y="3544141"/>
              <a:ext cx="2875391" cy="1169551"/>
            </a:xfrm>
            <a:prstGeom prst="rect">
              <a:avLst/>
            </a:prstGeom>
            <a:noFill/>
          </p:spPr>
          <p:txBody>
            <a:bodyPr wrap="square" rtlCol="0">
              <a:spAutoFit/>
            </a:bodyPr>
            <a:lstStyle/>
            <a:p>
              <a:pPr algn="ctr"/>
              <a:r>
                <a:rPr lang="zh-CN" altLang="en-US" sz="1400" b="0" i="0" spc="400" dirty="0">
                  <a:solidFill>
                    <a:srgbClr val="333333"/>
                  </a:solidFill>
                  <a:effectLst/>
                  <a:cs typeface="+mn-ea"/>
                  <a:sym typeface="+mn-lt"/>
                </a:rPr>
                <a:t>科目考试时间安排为</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日</a:t>
              </a:r>
              <a:r>
                <a:rPr lang="en-US" altLang="zh-CN" sz="1400" b="0" i="0" spc="400" dirty="0">
                  <a:solidFill>
                    <a:srgbClr val="333333"/>
                  </a:solidFill>
                  <a:effectLst/>
                  <a:cs typeface="+mn-ea"/>
                  <a:sym typeface="+mn-lt"/>
                </a:rPr>
                <a:t>9:00</a:t>
              </a:r>
              <a:r>
                <a:rPr lang="zh-CN" altLang="en-US" sz="1400" b="0" i="0" spc="400" dirty="0">
                  <a:solidFill>
                    <a:srgbClr val="333333"/>
                  </a:solidFill>
                  <a:effectLst/>
                  <a:cs typeface="+mn-ea"/>
                  <a:sym typeface="+mn-lt"/>
                </a:rPr>
                <a:t>至</a:t>
              </a:r>
              <a:r>
                <a:rPr lang="en-US" altLang="zh-CN" sz="1400" b="0" i="0" spc="400" dirty="0">
                  <a:solidFill>
                    <a:srgbClr val="333333"/>
                  </a:solidFill>
                  <a:effectLst/>
                  <a:cs typeface="+mn-ea"/>
                  <a:sym typeface="+mn-lt"/>
                </a:rPr>
                <a:t>11:30</a:t>
              </a:r>
              <a:r>
                <a:rPr lang="zh-CN" altLang="en-US" sz="1400" b="0" i="0" spc="400" dirty="0">
                  <a:solidFill>
                    <a:srgbClr val="333333"/>
                  </a:solidFill>
                  <a:effectLst/>
                  <a:cs typeface="+mn-ea"/>
                  <a:sym typeface="+mn-lt"/>
                </a:rPr>
                <a:t>语文；</a:t>
              </a:r>
              <a:r>
                <a:rPr lang="en-US" altLang="zh-CN" sz="1400" b="0" i="0" spc="400" dirty="0">
                  <a:solidFill>
                    <a:srgbClr val="333333"/>
                  </a:solidFill>
                  <a:effectLst/>
                  <a:cs typeface="+mn-ea"/>
                  <a:sym typeface="+mn-lt"/>
                </a:rPr>
                <a:t>15:00</a:t>
              </a:r>
              <a:r>
                <a:rPr lang="zh-CN" altLang="en-US" sz="1400" b="0" i="0" spc="400" dirty="0">
                  <a:solidFill>
                    <a:srgbClr val="333333"/>
                  </a:solidFill>
                  <a:effectLst/>
                  <a:cs typeface="+mn-ea"/>
                  <a:sym typeface="+mn-lt"/>
                </a:rPr>
                <a:t>至</a:t>
              </a:r>
              <a:r>
                <a:rPr lang="en-US" altLang="zh-CN" sz="1400" b="0" i="0" spc="400" dirty="0">
                  <a:solidFill>
                    <a:srgbClr val="333333"/>
                  </a:solidFill>
                  <a:effectLst/>
                  <a:cs typeface="+mn-ea"/>
                  <a:sym typeface="+mn-lt"/>
                </a:rPr>
                <a:t>17:00</a:t>
              </a:r>
              <a:r>
                <a:rPr lang="zh-CN" altLang="en-US" sz="1400" b="0" i="0" spc="400" dirty="0">
                  <a:solidFill>
                    <a:srgbClr val="333333"/>
                  </a:solidFill>
                  <a:effectLst/>
                  <a:cs typeface="+mn-ea"/>
                  <a:sym typeface="+mn-lt"/>
                </a:rPr>
                <a:t>数学。</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8</a:t>
              </a:r>
              <a:r>
                <a:rPr lang="zh-CN" altLang="en-US" sz="1400" b="0" i="0" spc="400" dirty="0">
                  <a:solidFill>
                    <a:srgbClr val="333333"/>
                  </a:solidFill>
                  <a:effectLst/>
                  <a:cs typeface="+mn-ea"/>
                  <a:sym typeface="+mn-lt"/>
                </a:rPr>
                <a:t>日</a:t>
              </a:r>
              <a:r>
                <a:rPr lang="en-US" altLang="zh-CN" sz="1400" b="0" i="0" spc="400" dirty="0">
                  <a:solidFill>
                    <a:srgbClr val="333333"/>
                  </a:solidFill>
                  <a:effectLst/>
                  <a:cs typeface="+mn-ea"/>
                  <a:sym typeface="+mn-lt"/>
                </a:rPr>
                <a:t>9:00</a:t>
              </a:r>
              <a:r>
                <a:rPr lang="zh-CN" altLang="en-US" sz="1400" b="0" i="0" spc="400" dirty="0">
                  <a:solidFill>
                    <a:srgbClr val="333333"/>
                  </a:solidFill>
                  <a:effectLst/>
                  <a:cs typeface="+mn-ea"/>
                  <a:sym typeface="+mn-lt"/>
                </a:rPr>
                <a:t>至</a:t>
              </a:r>
              <a:r>
                <a:rPr lang="en-US" altLang="zh-CN" sz="1400" b="0" i="0" spc="400" dirty="0">
                  <a:solidFill>
                    <a:srgbClr val="333333"/>
                  </a:solidFill>
                  <a:effectLst/>
                  <a:cs typeface="+mn-ea"/>
                  <a:sym typeface="+mn-lt"/>
                </a:rPr>
                <a:t>11:30</a:t>
              </a:r>
              <a:r>
                <a:rPr lang="zh-CN" altLang="en-US" sz="1400" b="0" i="0" spc="400" dirty="0">
                  <a:solidFill>
                    <a:srgbClr val="333333"/>
                  </a:solidFill>
                  <a:effectLst/>
                  <a:cs typeface="+mn-ea"/>
                  <a:sym typeface="+mn-lt"/>
                </a:rPr>
                <a:t>文科综合</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理科综合。</a:t>
              </a:r>
              <a:endParaRPr lang="zh-CN" altLang="en-US" sz="1400" spc="400" dirty="0">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3716">
        <p:random/>
      </p:transition>
    </mc:Choice>
    <mc:Fallback>
      <p:transition spd="slow" advTm="371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放松心情准备考试</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grpSp>
        <p:nvGrpSpPr>
          <p:cNvPr id="23" name="组合 22"/>
          <p:cNvGrpSpPr/>
          <p:nvPr/>
        </p:nvGrpSpPr>
        <p:grpSpPr>
          <a:xfrm>
            <a:off x="1146629" y="1981912"/>
            <a:ext cx="3156309" cy="3614057"/>
            <a:chOff x="1146629" y="1981912"/>
            <a:chExt cx="3156309" cy="3614057"/>
          </a:xfrm>
        </p:grpSpPr>
        <p:sp>
          <p:nvSpPr>
            <p:cNvPr id="7" name="流程图: 文档 6"/>
            <p:cNvSpPr/>
            <p:nvPr/>
          </p:nvSpPr>
          <p:spPr>
            <a:xfrm>
              <a:off x="1146629" y="1981912"/>
              <a:ext cx="3077029" cy="3614057"/>
            </a:xfrm>
            <a:prstGeom prst="flowChartDocument">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1464790" y="2380537"/>
              <a:ext cx="2440706" cy="2169825"/>
              <a:chOff x="1287758" y="3256331"/>
              <a:chExt cx="2440706" cy="2169825"/>
            </a:xfrm>
          </p:grpSpPr>
          <p:sp>
            <p:nvSpPr>
              <p:cNvPr id="11" name="文本框 10"/>
              <p:cNvSpPr txBox="1"/>
              <p:nvPr/>
            </p:nvSpPr>
            <p:spPr>
              <a:xfrm>
                <a:off x="1666282" y="3256331"/>
                <a:ext cx="1683658"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放松心情</a:t>
                </a:r>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sp>
            <p:nvSpPr>
              <p:cNvPr id="12" name="文本框 11"/>
              <p:cNvSpPr txBox="1"/>
              <p:nvPr/>
            </p:nvSpPr>
            <p:spPr>
              <a:xfrm>
                <a:off x="1287758" y="3717996"/>
                <a:ext cx="2440706" cy="1708160"/>
              </a:xfrm>
              <a:prstGeom prst="rect">
                <a:avLst/>
              </a:prstGeom>
              <a:noFill/>
            </p:spPr>
            <p:txBody>
              <a:bodyPr wrap="square" rtlCol="0">
                <a:spAutoFit/>
              </a:bodyPr>
              <a:lstStyle/>
              <a:p>
                <a:pPr algn="ctr">
                  <a:lnSpc>
                    <a:spcPct val="150000"/>
                  </a:lnSpc>
                </a:pPr>
                <a:r>
                  <a:rPr lang="en-US" altLang="zh-CN" sz="1400" b="0" i="0" spc="400" dirty="0">
                    <a:solidFill>
                      <a:schemeClr val="bg1"/>
                    </a:solidFill>
                    <a:effectLst>
                      <a:outerShdw blurRad="38100" dist="38100" dir="2700000" algn="tl">
                        <a:srgbClr val="000000">
                          <a:alpha val="43137"/>
                        </a:srgbClr>
                      </a:outerShdw>
                    </a:effectLst>
                    <a:cs typeface="+mn-ea"/>
                    <a:sym typeface="+mn-lt"/>
                  </a:rPr>
                  <a:t>2001</a:t>
                </a:r>
                <a:r>
                  <a:rPr lang="zh-CN" altLang="en-US" sz="1400" b="0" i="0" spc="400" dirty="0">
                    <a:solidFill>
                      <a:schemeClr val="bg1"/>
                    </a:solidFill>
                    <a:effectLst>
                      <a:outerShdw blurRad="38100" dist="38100" dir="2700000" algn="tl">
                        <a:srgbClr val="000000">
                          <a:alpha val="43137"/>
                        </a:srgbClr>
                      </a:outerShdw>
                    </a:effectLst>
                    <a:cs typeface="+mn-ea"/>
                    <a:sym typeface="+mn-lt"/>
                  </a:rPr>
                  <a:t>年，教育部对报名参加普通高等学校招生全国统一考试的考生条件进一步放宽。</a:t>
                </a:r>
                <a:endParaRPr lang="zh-CN" altLang="en-US" sz="1400" spc="400" dirty="0">
                  <a:solidFill>
                    <a:schemeClr val="bg1"/>
                  </a:solidFill>
                  <a:effectLst>
                    <a:outerShdw blurRad="38100" dist="38100" dir="2700000" algn="tl">
                      <a:srgbClr val="000000">
                        <a:alpha val="43137"/>
                      </a:srgbClr>
                    </a:outerShdw>
                  </a:effectLst>
                  <a:cs typeface="+mn-ea"/>
                  <a:sym typeface="+mn-lt"/>
                </a:endParaRPr>
              </a:p>
            </p:txBody>
          </p:sp>
        </p:grpSp>
        <p:pic>
          <p:nvPicPr>
            <p:cNvPr id="20" name="图片 19"/>
            <p:cNvPicPr>
              <a:picLocks noChangeAspect="1"/>
            </p:cNvPicPr>
            <p:nvPr/>
          </p:nvPicPr>
          <p:blipFill rotWithShape="1">
            <a:blip r:embed="rId2" cstate="screen"/>
            <a:srcRect/>
            <a:stretch>
              <a:fillRect/>
            </a:stretch>
          </p:blipFill>
          <p:spPr>
            <a:xfrm rot="673161">
              <a:off x="2502424" y="4359290"/>
              <a:ext cx="1800514" cy="1077657"/>
            </a:xfrm>
            <a:prstGeom prst="rect">
              <a:avLst/>
            </a:prstGeom>
          </p:spPr>
        </p:pic>
      </p:grpSp>
      <p:grpSp>
        <p:nvGrpSpPr>
          <p:cNvPr id="24" name="组合 23"/>
          <p:cNvGrpSpPr/>
          <p:nvPr/>
        </p:nvGrpSpPr>
        <p:grpSpPr>
          <a:xfrm>
            <a:off x="4557486" y="1981912"/>
            <a:ext cx="3265167" cy="3614057"/>
            <a:chOff x="4557486" y="1981912"/>
            <a:chExt cx="3265167" cy="3614057"/>
          </a:xfrm>
        </p:grpSpPr>
        <p:sp>
          <p:nvSpPr>
            <p:cNvPr id="8" name="流程图: 文档 7"/>
            <p:cNvSpPr/>
            <p:nvPr/>
          </p:nvSpPr>
          <p:spPr>
            <a:xfrm>
              <a:off x="4557486" y="1981912"/>
              <a:ext cx="3077029" cy="3614057"/>
            </a:xfrm>
            <a:prstGeom prst="flowChartDocument">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a:off x="4875647" y="2380537"/>
              <a:ext cx="2440706" cy="1846660"/>
              <a:chOff x="1287758" y="3256331"/>
              <a:chExt cx="2440706" cy="1846660"/>
            </a:xfrm>
          </p:grpSpPr>
          <p:sp>
            <p:nvSpPr>
              <p:cNvPr id="14" name="文本框 13"/>
              <p:cNvSpPr txBox="1"/>
              <p:nvPr/>
            </p:nvSpPr>
            <p:spPr>
              <a:xfrm>
                <a:off x="1666282" y="3256331"/>
                <a:ext cx="1683658"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放松心情</a:t>
                </a:r>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sp>
            <p:nvSpPr>
              <p:cNvPr id="15" name="文本框 14"/>
              <p:cNvSpPr txBox="1"/>
              <p:nvPr/>
            </p:nvSpPr>
            <p:spPr>
              <a:xfrm>
                <a:off x="1287758" y="3717996"/>
                <a:ext cx="2440706" cy="1384995"/>
              </a:xfrm>
              <a:prstGeom prst="rect">
                <a:avLst/>
              </a:prstGeom>
              <a:noFill/>
            </p:spPr>
            <p:txBody>
              <a:bodyPr wrap="square" rtlCol="0">
                <a:spAutoFit/>
              </a:bodyPr>
              <a:lstStyle/>
              <a:p>
                <a:pPr algn="ctr">
                  <a:lnSpc>
                    <a:spcPct val="150000"/>
                  </a:lnSpc>
                </a:pPr>
                <a:r>
                  <a:rPr lang="en-US" altLang="zh-CN" sz="1400" b="0" i="0" spc="400" dirty="0">
                    <a:solidFill>
                      <a:schemeClr val="bg1"/>
                    </a:solidFill>
                    <a:effectLst>
                      <a:outerShdw blurRad="38100" dist="38100" dir="2700000" algn="tl">
                        <a:srgbClr val="000000">
                          <a:alpha val="43137"/>
                        </a:srgbClr>
                      </a:outerShdw>
                    </a:effectLst>
                    <a:cs typeface="+mn-ea"/>
                    <a:sym typeface="+mn-lt"/>
                  </a:rPr>
                  <a:t>2001</a:t>
                </a:r>
                <a:r>
                  <a:rPr lang="zh-CN" altLang="en-US" sz="1400" b="0" i="0" spc="400" dirty="0">
                    <a:solidFill>
                      <a:schemeClr val="bg1"/>
                    </a:solidFill>
                    <a:effectLst>
                      <a:outerShdw blurRad="38100" dist="38100" dir="2700000" algn="tl">
                        <a:srgbClr val="000000">
                          <a:alpha val="43137"/>
                        </a:srgbClr>
                      </a:outerShdw>
                    </a:effectLst>
                    <a:cs typeface="+mn-ea"/>
                    <a:sym typeface="+mn-lt"/>
                  </a:rPr>
                  <a:t>年，教育部对报名参加普通高等学校招生全国统一考试的考生条件进一步放宽。</a:t>
                </a:r>
                <a:endParaRPr lang="zh-CN" altLang="en-US" sz="1400" spc="400" dirty="0">
                  <a:solidFill>
                    <a:schemeClr val="bg1"/>
                  </a:solidFill>
                  <a:effectLst>
                    <a:outerShdw blurRad="38100" dist="38100" dir="2700000" algn="tl">
                      <a:srgbClr val="000000">
                        <a:alpha val="43137"/>
                      </a:srgbClr>
                    </a:outerShdw>
                  </a:effectLst>
                  <a:cs typeface="+mn-ea"/>
                  <a:sym typeface="+mn-lt"/>
                </a:endParaRPr>
              </a:p>
            </p:txBody>
          </p:sp>
        </p:grpSp>
        <p:pic>
          <p:nvPicPr>
            <p:cNvPr id="21" name="图片 20"/>
            <p:cNvPicPr>
              <a:picLocks noChangeAspect="1"/>
            </p:cNvPicPr>
            <p:nvPr/>
          </p:nvPicPr>
          <p:blipFill rotWithShape="1">
            <a:blip r:embed="rId2" cstate="screen"/>
            <a:srcRect/>
            <a:stretch>
              <a:fillRect/>
            </a:stretch>
          </p:blipFill>
          <p:spPr>
            <a:xfrm rot="673161">
              <a:off x="6022139" y="4359290"/>
              <a:ext cx="1800514" cy="1077657"/>
            </a:xfrm>
            <a:prstGeom prst="rect">
              <a:avLst/>
            </a:prstGeom>
          </p:spPr>
        </p:pic>
      </p:grpSp>
      <p:grpSp>
        <p:nvGrpSpPr>
          <p:cNvPr id="25" name="组合 24"/>
          <p:cNvGrpSpPr/>
          <p:nvPr/>
        </p:nvGrpSpPr>
        <p:grpSpPr>
          <a:xfrm>
            <a:off x="7968342" y="1981912"/>
            <a:ext cx="3423906" cy="3614057"/>
            <a:chOff x="7968342" y="1981912"/>
            <a:chExt cx="3423906" cy="3614057"/>
          </a:xfrm>
        </p:grpSpPr>
        <p:sp>
          <p:nvSpPr>
            <p:cNvPr id="9" name="流程图: 文档 8"/>
            <p:cNvSpPr/>
            <p:nvPr/>
          </p:nvSpPr>
          <p:spPr>
            <a:xfrm>
              <a:off x="7968342" y="1981912"/>
              <a:ext cx="3077029" cy="3614057"/>
            </a:xfrm>
            <a:prstGeom prst="flowChartDocument">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6" name="组合 15"/>
            <p:cNvGrpSpPr/>
            <p:nvPr/>
          </p:nvGrpSpPr>
          <p:grpSpPr>
            <a:xfrm>
              <a:off x="8286504" y="2380537"/>
              <a:ext cx="2440706" cy="2169825"/>
              <a:chOff x="1287758" y="3256331"/>
              <a:chExt cx="2440706" cy="2169825"/>
            </a:xfrm>
          </p:grpSpPr>
          <p:sp>
            <p:nvSpPr>
              <p:cNvPr id="17" name="文本框 16"/>
              <p:cNvSpPr txBox="1"/>
              <p:nvPr/>
            </p:nvSpPr>
            <p:spPr>
              <a:xfrm>
                <a:off x="1666282" y="3256331"/>
                <a:ext cx="1683658" cy="461665"/>
              </a:xfrm>
              <a:prstGeom prst="rect">
                <a:avLst/>
              </a:prstGeom>
              <a:noFill/>
            </p:spPr>
            <p:txBody>
              <a:bodyPr wrap="square" rtlCol="0">
                <a:spAutoFit/>
              </a:bodyPr>
              <a:lstStyle/>
              <a:p>
                <a:pPr algn="ctr"/>
                <a:r>
                  <a:rPr lang="zh-CN" altLang="en-US" sz="2400" dirty="0">
                    <a:solidFill>
                      <a:schemeClr val="bg1"/>
                    </a:solidFill>
                    <a:effectLst>
                      <a:outerShdw blurRad="38100" dist="38100" dir="2700000" algn="tl">
                        <a:srgbClr val="000000">
                          <a:alpha val="43137"/>
                        </a:srgbClr>
                      </a:outerShdw>
                    </a:effectLst>
                    <a:cs typeface="+mn-ea"/>
                    <a:sym typeface="+mn-lt"/>
                  </a:rPr>
                  <a:t>放松心情</a:t>
                </a:r>
                <a:endParaRPr lang="zh-CN" altLang="en-US" sz="2400" dirty="0">
                  <a:solidFill>
                    <a:schemeClr val="bg1"/>
                  </a:solidFill>
                  <a:effectLst>
                    <a:outerShdw blurRad="38100" dist="38100" dir="2700000" algn="tl">
                      <a:srgbClr val="000000">
                        <a:alpha val="43137"/>
                      </a:srgbClr>
                    </a:outerShdw>
                  </a:effectLst>
                  <a:cs typeface="+mn-ea"/>
                  <a:sym typeface="+mn-lt"/>
                </a:endParaRPr>
              </a:p>
            </p:txBody>
          </p:sp>
          <p:sp>
            <p:nvSpPr>
              <p:cNvPr id="18" name="文本框 17"/>
              <p:cNvSpPr txBox="1"/>
              <p:nvPr/>
            </p:nvSpPr>
            <p:spPr>
              <a:xfrm>
                <a:off x="1287758" y="3717996"/>
                <a:ext cx="2440706" cy="1708160"/>
              </a:xfrm>
              <a:prstGeom prst="rect">
                <a:avLst/>
              </a:prstGeom>
              <a:noFill/>
            </p:spPr>
            <p:txBody>
              <a:bodyPr wrap="square" rtlCol="0">
                <a:spAutoFit/>
              </a:bodyPr>
              <a:lstStyle/>
              <a:p>
                <a:pPr algn="ctr">
                  <a:lnSpc>
                    <a:spcPct val="150000"/>
                  </a:lnSpc>
                </a:pPr>
                <a:r>
                  <a:rPr lang="en-US" altLang="zh-CN" sz="1400" b="0" i="0" spc="400" dirty="0">
                    <a:solidFill>
                      <a:schemeClr val="bg1"/>
                    </a:solidFill>
                    <a:effectLst>
                      <a:outerShdw blurRad="38100" dist="38100" dir="2700000" algn="tl">
                        <a:srgbClr val="000000">
                          <a:alpha val="43137"/>
                        </a:srgbClr>
                      </a:outerShdw>
                    </a:effectLst>
                    <a:cs typeface="+mn-ea"/>
                    <a:sym typeface="+mn-lt"/>
                  </a:rPr>
                  <a:t>2001</a:t>
                </a:r>
                <a:r>
                  <a:rPr lang="zh-CN" altLang="en-US" sz="1400" b="0" i="0" spc="400" dirty="0">
                    <a:solidFill>
                      <a:schemeClr val="bg1"/>
                    </a:solidFill>
                    <a:effectLst>
                      <a:outerShdw blurRad="38100" dist="38100" dir="2700000" algn="tl">
                        <a:srgbClr val="000000">
                          <a:alpha val="43137"/>
                        </a:srgbClr>
                      </a:outerShdw>
                    </a:effectLst>
                    <a:cs typeface="+mn-ea"/>
                    <a:sym typeface="+mn-lt"/>
                  </a:rPr>
                  <a:t>年，教育部对报名参加普通高等学校招生全国统一考试的考生条件进一步放宽。</a:t>
                </a:r>
                <a:endParaRPr lang="zh-CN" altLang="en-US" sz="1400" spc="400" dirty="0">
                  <a:solidFill>
                    <a:schemeClr val="bg1"/>
                  </a:solidFill>
                  <a:effectLst>
                    <a:outerShdw blurRad="38100" dist="38100" dir="2700000" algn="tl">
                      <a:srgbClr val="000000">
                        <a:alpha val="43137"/>
                      </a:srgbClr>
                    </a:outerShdw>
                  </a:effectLst>
                  <a:cs typeface="+mn-ea"/>
                  <a:sym typeface="+mn-lt"/>
                </a:endParaRPr>
              </a:p>
            </p:txBody>
          </p:sp>
        </p:grpSp>
        <p:pic>
          <p:nvPicPr>
            <p:cNvPr id="22" name="图片 21"/>
            <p:cNvPicPr>
              <a:picLocks noChangeAspect="1"/>
            </p:cNvPicPr>
            <p:nvPr/>
          </p:nvPicPr>
          <p:blipFill rotWithShape="1">
            <a:blip r:embed="rId2" cstate="screen"/>
            <a:srcRect/>
            <a:stretch>
              <a:fillRect/>
            </a:stretch>
          </p:blipFill>
          <p:spPr>
            <a:xfrm rot="673161">
              <a:off x="9591734" y="4359290"/>
              <a:ext cx="1800514" cy="1077657"/>
            </a:xfrm>
            <a:prstGeom prst="rect">
              <a:avLst/>
            </a:prstGeom>
          </p:spPr>
        </p:pic>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1644">
        <p:random/>
      </p:transition>
    </mc:Choice>
    <mc:Fallback>
      <p:transition spd="slow" advTm="164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放松心情准备考试</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p:cNvPicPr>
            <a:picLocks noChangeAspect="1"/>
          </p:cNvPicPr>
          <p:nvPr/>
        </p:nvPicPr>
        <p:blipFill>
          <a:blip r:embed="rId2" cstate="screen"/>
          <a:stretch>
            <a:fillRect/>
          </a:stretch>
        </p:blipFill>
        <p:spPr>
          <a:xfrm>
            <a:off x="6267949" y="584805"/>
            <a:ext cx="5892800" cy="5892800"/>
          </a:xfrm>
          <a:prstGeom prst="rect">
            <a:avLst/>
          </a:prstGeom>
          <a:effectLst>
            <a:outerShdw blurRad="63500" sx="101000" sy="101000" algn="ctr" rotWithShape="0">
              <a:prstClr val="black">
                <a:alpha val="40000"/>
              </a:prstClr>
            </a:outerShdw>
          </a:effectLst>
        </p:spPr>
      </p:pic>
      <p:grpSp>
        <p:nvGrpSpPr>
          <p:cNvPr id="9" name="组合 8"/>
          <p:cNvGrpSpPr/>
          <p:nvPr/>
        </p:nvGrpSpPr>
        <p:grpSpPr>
          <a:xfrm>
            <a:off x="1117601" y="1813184"/>
            <a:ext cx="5825920" cy="1169551"/>
            <a:chOff x="993235" y="3113254"/>
            <a:chExt cx="5825920" cy="1169551"/>
          </a:xfrm>
        </p:grpSpPr>
        <p:sp>
          <p:nvSpPr>
            <p:cNvPr id="10" name="文本框 9"/>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endParaRPr lang="zh-CN" altLang="en-US" sz="2400" dirty="0">
                <a:solidFill>
                  <a:schemeClr val="tx1">
                    <a:lumMod val="85000"/>
                    <a:lumOff val="15000"/>
                  </a:schemeClr>
                </a:solidFill>
                <a:cs typeface="+mn-ea"/>
                <a:sym typeface="+mn-lt"/>
              </a:endParaRPr>
            </a:p>
          </p:txBody>
        </p:sp>
        <p:sp>
          <p:nvSpPr>
            <p:cNvPr id="11" name="文本框 10"/>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p:cNvGrpSpPr/>
          <p:nvPr/>
        </p:nvGrpSpPr>
        <p:grpSpPr>
          <a:xfrm>
            <a:off x="1117601" y="3300373"/>
            <a:ext cx="5825920" cy="954107"/>
            <a:chOff x="993235" y="3113254"/>
            <a:chExt cx="5825920" cy="954107"/>
          </a:xfrm>
        </p:grpSpPr>
        <p:sp>
          <p:nvSpPr>
            <p:cNvPr id="13" name="文本框 12"/>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endParaRPr lang="zh-CN" altLang="en-US" sz="2400" dirty="0">
                <a:solidFill>
                  <a:schemeClr val="tx1">
                    <a:lumMod val="85000"/>
                    <a:lumOff val="15000"/>
                  </a:schemeClr>
                </a:solidFill>
                <a:cs typeface="+mn-ea"/>
                <a:sym typeface="+mn-lt"/>
              </a:endParaRPr>
            </a:p>
          </p:txBody>
        </p:sp>
        <p:sp>
          <p:nvSpPr>
            <p:cNvPr id="14" name="文本框 13"/>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p:cNvGrpSpPr/>
          <p:nvPr/>
        </p:nvGrpSpPr>
        <p:grpSpPr>
          <a:xfrm>
            <a:off x="1117601" y="4572118"/>
            <a:ext cx="5825920" cy="954107"/>
            <a:chOff x="993235" y="3113254"/>
            <a:chExt cx="5825920" cy="954107"/>
          </a:xfrm>
        </p:grpSpPr>
        <p:sp>
          <p:nvSpPr>
            <p:cNvPr id="16" name="文本框 15"/>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endParaRPr lang="zh-CN" altLang="en-US" sz="2400" dirty="0">
                <a:solidFill>
                  <a:schemeClr val="tx1">
                    <a:lumMod val="85000"/>
                    <a:lumOff val="15000"/>
                  </a:schemeClr>
                </a:solidFill>
                <a:cs typeface="+mn-ea"/>
                <a:sym typeface="+mn-lt"/>
              </a:endParaRPr>
            </a:p>
          </p:txBody>
        </p:sp>
        <p:sp>
          <p:nvSpPr>
            <p:cNvPr id="17" name="文本框 16"/>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728">
        <p:random/>
      </p:transition>
    </mc:Choice>
    <mc:Fallback>
      <p:transition spd="slow" advTm="272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放松心情准备考试</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p:cNvPicPr>
            <a:picLocks noChangeAspect="1"/>
          </p:cNvPicPr>
          <p:nvPr/>
        </p:nvPicPr>
        <p:blipFill>
          <a:blip r:embed="rId2" cstate="screen"/>
          <a:stretch>
            <a:fillRect/>
          </a:stretch>
        </p:blipFill>
        <p:spPr>
          <a:xfrm>
            <a:off x="867228" y="1376292"/>
            <a:ext cx="4982029" cy="4982029"/>
          </a:xfrm>
          <a:prstGeom prst="rect">
            <a:avLst/>
          </a:prstGeom>
        </p:spPr>
      </p:pic>
      <p:grpSp>
        <p:nvGrpSpPr>
          <p:cNvPr id="9" name="组合 8"/>
          <p:cNvGrpSpPr/>
          <p:nvPr/>
        </p:nvGrpSpPr>
        <p:grpSpPr>
          <a:xfrm>
            <a:off x="5498852" y="1941811"/>
            <a:ext cx="5825920" cy="1169551"/>
            <a:chOff x="993235" y="3113254"/>
            <a:chExt cx="5825920" cy="1169551"/>
          </a:xfrm>
        </p:grpSpPr>
        <p:sp>
          <p:nvSpPr>
            <p:cNvPr id="10" name="文本框 9"/>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endParaRPr lang="zh-CN" altLang="en-US" sz="2400" dirty="0">
                <a:solidFill>
                  <a:schemeClr val="tx1">
                    <a:lumMod val="85000"/>
                    <a:lumOff val="15000"/>
                  </a:schemeClr>
                </a:solidFill>
                <a:cs typeface="+mn-ea"/>
                <a:sym typeface="+mn-lt"/>
              </a:endParaRPr>
            </a:p>
          </p:txBody>
        </p:sp>
        <p:sp>
          <p:nvSpPr>
            <p:cNvPr id="11" name="文本框 10"/>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p:cNvGrpSpPr/>
          <p:nvPr/>
        </p:nvGrpSpPr>
        <p:grpSpPr>
          <a:xfrm>
            <a:off x="5498852" y="3429000"/>
            <a:ext cx="5825920" cy="954107"/>
            <a:chOff x="993235" y="3113254"/>
            <a:chExt cx="5825920" cy="954107"/>
          </a:xfrm>
        </p:grpSpPr>
        <p:sp>
          <p:nvSpPr>
            <p:cNvPr id="13" name="文本框 12"/>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endParaRPr lang="zh-CN" altLang="en-US" sz="2400" dirty="0">
                <a:solidFill>
                  <a:schemeClr val="tx1">
                    <a:lumMod val="85000"/>
                    <a:lumOff val="15000"/>
                  </a:schemeClr>
                </a:solidFill>
                <a:cs typeface="+mn-ea"/>
                <a:sym typeface="+mn-lt"/>
              </a:endParaRPr>
            </a:p>
          </p:txBody>
        </p:sp>
        <p:sp>
          <p:nvSpPr>
            <p:cNvPr id="14" name="文本框 13"/>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p:cNvGrpSpPr/>
          <p:nvPr/>
        </p:nvGrpSpPr>
        <p:grpSpPr>
          <a:xfrm>
            <a:off x="5498852" y="4700745"/>
            <a:ext cx="5825920" cy="954107"/>
            <a:chOff x="993235" y="3113254"/>
            <a:chExt cx="5825920" cy="954107"/>
          </a:xfrm>
        </p:grpSpPr>
        <p:sp>
          <p:nvSpPr>
            <p:cNvPr id="16" name="文本框 15"/>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放松心情</a:t>
              </a:r>
              <a:endParaRPr lang="zh-CN" altLang="en-US" sz="2400" dirty="0">
                <a:solidFill>
                  <a:schemeClr val="tx1">
                    <a:lumMod val="85000"/>
                    <a:lumOff val="15000"/>
                  </a:schemeClr>
                </a:solidFill>
                <a:cs typeface="+mn-ea"/>
                <a:sym typeface="+mn-lt"/>
              </a:endParaRPr>
            </a:p>
          </p:txBody>
        </p:sp>
        <p:sp>
          <p:nvSpPr>
            <p:cNvPr id="17" name="文本框 16"/>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558">
        <p:random/>
      </p:transition>
    </mc:Choice>
    <mc:Fallback>
      <p:transition spd="slow" advTm="25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a:stretch>
            <a:fillRect/>
          </a:stretch>
        </p:blipFill>
        <p:spPr>
          <a:xfrm>
            <a:off x="-1" y="0"/>
            <a:ext cx="12192001" cy="6858000"/>
          </a:xfrm>
          <a:prstGeom prst="rect">
            <a:avLst/>
          </a:prstGeom>
        </p:spPr>
      </p:pic>
      <p:grpSp>
        <p:nvGrpSpPr>
          <p:cNvPr id="19" name="组合 18"/>
          <p:cNvGrpSpPr/>
          <p:nvPr/>
        </p:nvGrpSpPr>
        <p:grpSpPr>
          <a:xfrm>
            <a:off x="400976" y="397505"/>
            <a:ext cx="3006997" cy="523220"/>
            <a:chOff x="455341" y="242459"/>
            <a:chExt cx="3006997" cy="523220"/>
          </a:xfrm>
        </p:grpSpPr>
        <p:grpSp>
          <p:nvGrpSpPr>
            <p:cNvPr id="11" name="组合 10"/>
            <p:cNvGrpSpPr/>
            <p:nvPr/>
          </p:nvGrpSpPr>
          <p:grpSpPr>
            <a:xfrm>
              <a:off x="455341" y="242459"/>
              <a:ext cx="514351" cy="523220"/>
              <a:chOff x="455341" y="169887"/>
              <a:chExt cx="514351" cy="523220"/>
            </a:xfrm>
          </p:grpSpPr>
          <p:sp>
            <p:nvSpPr>
              <p:cNvPr id="9" name="椭圆 8"/>
              <p:cNvSpPr/>
              <p:nvPr/>
            </p:nvSpPr>
            <p:spPr>
              <a:xfrm>
                <a:off x="455341" y="174322"/>
                <a:ext cx="514351" cy="514351"/>
              </a:xfrm>
              <a:prstGeom prst="ellipse">
                <a:avLst/>
              </a:prstGeom>
              <a:solidFill>
                <a:srgbClr val="FF7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455341" y="169887"/>
                <a:ext cx="514351" cy="523220"/>
              </a:xfrm>
              <a:prstGeom prst="rect">
                <a:avLst/>
              </a:prstGeom>
              <a:noFill/>
            </p:spPr>
            <p:txBody>
              <a:bodyPr wrap="square" rtlCol="0">
                <a:spAutoFit/>
              </a:bodyPr>
              <a:lstStyle/>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LO</a:t>
                </a:r>
                <a:endPar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endParaRPr>
              </a:p>
              <a:p>
                <a:pPr algn="ctr"/>
                <a:r>
                  <a:rPr lang="en-US" altLang="zh-CN"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rPr>
                  <a:t>GO</a:t>
                </a:r>
                <a:endParaRPr lang="zh-CN" altLang="en-US" sz="1400" dirty="0">
                  <a:solidFill>
                    <a:schemeClr val="bg1"/>
                  </a:solidFill>
                  <a:effectLst>
                    <a:outerShdw blurRad="38100" dist="38100" dir="2700000" algn="tl">
                      <a:srgbClr val="000000">
                        <a:alpha val="43137"/>
                      </a:srgbClr>
                    </a:outerShdw>
                  </a:effectLst>
                  <a:latin typeface="Agency FB" panose="020B0503020202020204" pitchFamily="34" charset="0"/>
                  <a:cs typeface="+mn-ea"/>
                  <a:sym typeface="+mn-lt"/>
                </a:endParaRPr>
              </a:p>
            </p:txBody>
          </p:sp>
        </p:grpSp>
        <p:grpSp>
          <p:nvGrpSpPr>
            <p:cNvPr id="14" name="组合 13"/>
            <p:cNvGrpSpPr/>
            <p:nvPr/>
          </p:nvGrpSpPr>
          <p:grpSpPr>
            <a:xfrm>
              <a:off x="988741" y="285716"/>
              <a:ext cx="2473597" cy="436706"/>
              <a:chOff x="988741" y="194846"/>
              <a:chExt cx="2473597" cy="436706"/>
            </a:xfrm>
          </p:grpSpPr>
          <p:sp>
            <p:nvSpPr>
              <p:cNvPr id="12" name="文本框 11"/>
              <p:cNvSpPr txBox="1"/>
              <p:nvPr/>
            </p:nvSpPr>
            <p:spPr>
              <a:xfrm>
                <a:off x="988741" y="194846"/>
                <a:ext cx="2262186" cy="337185"/>
              </a:xfrm>
              <a:prstGeom prst="rect">
                <a:avLst/>
              </a:prstGeom>
              <a:noFill/>
            </p:spPr>
            <p:txBody>
              <a:bodyPr wrap="square" rtlCol="0">
                <a:spAutoFit/>
              </a:bodyPr>
              <a:lstStyle/>
              <a:p>
                <a:pPr algn="dist"/>
                <a:r>
                  <a:rPr lang="en-US" altLang="zh-CN" sz="1600" dirty="0" smtClean="0">
                    <a:solidFill>
                      <a:schemeClr val="tx1">
                        <a:lumMod val="85000"/>
                        <a:lumOff val="15000"/>
                      </a:schemeClr>
                    </a:solidFill>
                    <a:cs typeface="+mn-ea"/>
                    <a:sym typeface="+mn-lt"/>
                  </a:rPr>
                  <a:t>PPT</a:t>
                </a:r>
                <a:r>
                  <a:rPr lang="zh-CN" altLang="en-US" sz="1600" dirty="0" smtClean="0">
                    <a:solidFill>
                      <a:schemeClr val="tx1">
                        <a:lumMod val="85000"/>
                        <a:lumOff val="15000"/>
                      </a:schemeClr>
                    </a:solidFill>
                    <a:cs typeface="+mn-ea"/>
                    <a:sym typeface="+mn-lt"/>
                  </a:rPr>
                  <a:t>中学</a:t>
                </a:r>
                <a:endParaRPr lang="zh-CN" altLang="en-US" sz="1600" dirty="0">
                  <a:solidFill>
                    <a:schemeClr val="tx1">
                      <a:lumMod val="85000"/>
                      <a:lumOff val="15000"/>
                    </a:schemeClr>
                  </a:solidFill>
                  <a:cs typeface="+mn-ea"/>
                  <a:sym typeface="+mn-lt"/>
                </a:endParaRPr>
              </a:p>
            </p:txBody>
          </p:sp>
          <p:sp>
            <p:nvSpPr>
              <p:cNvPr id="13" name="文本框 12"/>
              <p:cNvSpPr txBox="1"/>
              <p:nvPr/>
            </p:nvSpPr>
            <p:spPr>
              <a:xfrm>
                <a:off x="1023938" y="431497"/>
                <a:ext cx="2438400" cy="200055"/>
              </a:xfrm>
              <a:prstGeom prst="rect">
                <a:avLst/>
              </a:prstGeom>
              <a:noFill/>
            </p:spPr>
            <p:txBody>
              <a:bodyPr wrap="square" rtlCol="0">
                <a:spAutoFit/>
              </a:bodyPr>
              <a:lstStyle/>
              <a:p>
                <a:pPr algn="dist"/>
                <a:r>
                  <a:rPr lang="en-US" altLang="zh-CN" sz="700" dirty="0" err="1" smtClean="0">
                    <a:cs typeface="+mn-ea"/>
                    <a:sym typeface="+mn-lt"/>
                  </a:rPr>
                  <a:t>ypppt</a:t>
                </a:r>
                <a:r>
                  <a:rPr lang="en-US" altLang="zh-CN" sz="700" dirty="0" smtClean="0">
                    <a:cs typeface="+mn-ea"/>
                    <a:sym typeface="+mn-lt"/>
                  </a:rPr>
                  <a:t> </a:t>
                </a:r>
                <a:r>
                  <a:rPr lang="en-US" altLang="zh-CN" sz="700" dirty="0">
                    <a:cs typeface="+mn-ea"/>
                    <a:sym typeface="+mn-lt"/>
                  </a:rPr>
                  <a:t>TECHNOLOGY HIGH SCHOOL</a:t>
                </a:r>
                <a:endParaRPr lang="zh-CN" altLang="en-US" sz="700" dirty="0">
                  <a:cs typeface="+mn-ea"/>
                  <a:sym typeface="+mn-lt"/>
                </a:endParaRPr>
              </a:p>
            </p:txBody>
          </p:sp>
        </p:grpSp>
      </p:grpSp>
      <p:grpSp>
        <p:nvGrpSpPr>
          <p:cNvPr id="18" name="组合 17"/>
          <p:cNvGrpSpPr/>
          <p:nvPr/>
        </p:nvGrpSpPr>
        <p:grpSpPr>
          <a:xfrm>
            <a:off x="1714500" y="3997459"/>
            <a:ext cx="4381499" cy="461665"/>
            <a:chOff x="1714500" y="3536685"/>
            <a:chExt cx="4381499" cy="461665"/>
          </a:xfrm>
        </p:grpSpPr>
        <p:sp>
          <p:nvSpPr>
            <p:cNvPr id="15" name="文本框 14"/>
            <p:cNvSpPr txBox="1"/>
            <p:nvPr/>
          </p:nvSpPr>
          <p:spPr>
            <a:xfrm>
              <a:off x="1847850" y="3536685"/>
              <a:ext cx="4114800" cy="461665"/>
            </a:xfrm>
            <a:prstGeom prst="rect">
              <a:avLst/>
            </a:prstGeom>
            <a:noFill/>
          </p:spPr>
          <p:txBody>
            <a:bodyPr wrap="square" rtlCol="0">
              <a:spAutoFit/>
            </a:bodyPr>
            <a:lstStyle/>
            <a:p>
              <a:pPr algn="dist"/>
              <a:r>
                <a:rPr lang="zh-CN" altLang="en-US" sz="2400" dirty="0">
                  <a:solidFill>
                    <a:schemeClr val="tx1">
                      <a:lumMod val="85000"/>
                      <a:lumOff val="15000"/>
                    </a:schemeClr>
                  </a:solidFill>
                  <a:cs typeface="+mn-ea"/>
                  <a:sym typeface="+mn-lt"/>
                </a:rPr>
                <a:t>距离高考还剩</a:t>
              </a:r>
              <a:r>
                <a:rPr lang="en-US" altLang="zh-CN" sz="2400" dirty="0">
                  <a:solidFill>
                    <a:schemeClr val="tx1">
                      <a:lumMod val="85000"/>
                      <a:lumOff val="15000"/>
                    </a:schemeClr>
                  </a:solidFill>
                  <a:cs typeface="+mn-ea"/>
                  <a:sym typeface="+mn-lt"/>
                </a:rPr>
                <a:t>XXX</a:t>
              </a:r>
              <a:r>
                <a:rPr lang="zh-CN" altLang="en-US" sz="2400" dirty="0">
                  <a:solidFill>
                    <a:schemeClr val="tx1">
                      <a:lumMod val="85000"/>
                      <a:lumOff val="15000"/>
                    </a:schemeClr>
                  </a:solidFill>
                  <a:cs typeface="+mn-ea"/>
                  <a:sym typeface="+mn-lt"/>
                </a:rPr>
                <a:t>天</a:t>
              </a:r>
              <a:endParaRPr lang="zh-CN" altLang="en-US" sz="2400" dirty="0">
                <a:solidFill>
                  <a:schemeClr val="tx1">
                    <a:lumMod val="85000"/>
                    <a:lumOff val="15000"/>
                  </a:schemeClr>
                </a:solidFill>
                <a:cs typeface="+mn-ea"/>
                <a:sym typeface="+mn-lt"/>
              </a:endParaRPr>
            </a:p>
          </p:txBody>
        </p:sp>
        <p:sp>
          <p:nvSpPr>
            <p:cNvPr id="16" name="矩形 15"/>
            <p:cNvSpPr/>
            <p:nvPr/>
          </p:nvSpPr>
          <p:spPr>
            <a:xfrm>
              <a:off x="1714500" y="3599721"/>
              <a:ext cx="50800" cy="3355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p:cNvSpPr/>
            <p:nvPr/>
          </p:nvSpPr>
          <p:spPr>
            <a:xfrm>
              <a:off x="6045199" y="3599721"/>
              <a:ext cx="50800" cy="33559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2" name="文本框 21"/>
          <p:cNvSpPr txBox="1"/>
          <p:nvPr/>
        </p:nvSpPr>
        <p:spPr>
          <a:xfrm>
            <a:off x="570851" y="4530238"/>
            <a:ext cx="6668798" cy="430887"/>
          </a:xfrm>
          <a:prstGeom prst="rect">
            <a:avLst/>
          </a:prstGeom>
          <a:noFill/>
        </p:spPr>
        <p:txBody>
          <a:bodyPr wrap="square" rtlCol="0">
            <a:spAutoFit/>
          </a:bodyPr>
          <a:lstStyle/>
          <a:p>
            <a:pPr algn="ctr"/>
            <a:r>
              <a:rPr lang="en-US" altLang="zh-CN" sz="1100" spc="200" dirty="0">
                <a:solidFill>
                  <a:schemeClr val="tx1">
                    <a:lumMod val="75000"/>
                    <a:lumOff val="25000"/>
                  </a:schemeClr>
                </a:solidFill>
                <a:cs typeface="+mn-ea"/>
                <a:sym typeface="+mn-lt"/>
              </a:rPr>
              <a:t>THE COLLEGE ENTRANCE EXAMINATION WILL WIN THE GOLD LIST TITLE BUSINESS REPORT SUMMARY REPORT THEME CLASS MEETING</a:t>
            </a:r>
            <a:endParaRPr lang="zh-CN" altLang="en-US" sz="1100" spc="200" dirty="0">
              <a:solidFill>
                <a:schemeClr val="tx1">
                  <a:lumMod val="75000"/>
                  <a:lumOff val="25000"/>
                </a:schemeClr>
              </a:solidFill>
              <a:cs typeface="+mn-ea"/>
              <a:sym typeface="+mn-lt"/>
            </a:endParaRPr>
          </a:p>
        </p:txBody>
      </p:sp>
      <p:grpSp>
        <p:nvGrpSpPr>
          <p:cNvPr id="26" name="组合 25"/>
          <p:cNvGrpSpPr/>
          <p:nvPr/>
        </p:nvGrpSpPr>
        <p:grpSpPr>
          <a:xfrm>
            <a:off x="1603620" y="5167238"/>
            <a:ext cx="1538515" cy="393397"/>
            <a:chOff x="1603620" y="5128415"/>
            <a:chExt cx="1538515" cy="393397"/>
          </a:xfrm>
        </p:grpSpPr>
        <p:sp>
          <p:nvSpPr>
            <p:cNvPr id="20" name="矩形: 圆角 19"/>
            <p:cNvSpPr/>
            <p:nvPr/>
          </p:nvSpPr>
          <p:spPr>
            <a:xfrm>
              <a:off x="1603620" y="5128415"/>
              <a:ext cx="1538515" cy="393397"/>
            </a:xfrm>
            <a:prstGeom prst="roundRect">
              <a:avLst/>
            </a:prstGeom>
            <a:solidFill>
              <a:srgbClr val="FF773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1603620" y="5140447"/>
              <a:ext cx="1538514" cy="368300"/>
            </a:xfrm>
            <a:prstGeom prst="rect">
              <a:avLst/>
            </a:prstGeom>
            <a:noFill/>
          </p:spPr>
          <p:txBody>
            <a:bodyPr wrap="square" rtlCol="0">
              <a:spAutoFit/>
            </a:bodyPr>
            <a:lstStyle/>
            <a:p>
              <a:pPr algn="ctr"/>
              <a:r>
                <a:rPr lang="en-US" altLang="zh-CN" dirty="0">
                  <a:solidFill>
                    <a:schemeClr val="bg1"/>
                  </a:solidFill>
                  <a:cs typeface="+mn-ea"/>
                  <a:sym typeface="+mn-lt"/>
                </a:rPr>
                <a:t>PPT</a:t>
              </a:r>
              <a:r>
                <a:rPr lang="zh-CN" altLang="en-US" dirty="0">
                  <a:solidFill>
                    <a:schemeClr val="bg1"/>
                  </a:solidFill>
                  <a:cs typeface="+mn-ea"/>
                  <a:sym typeface="+mn-lt"/>
                </a:rPr>
                <a:t>营</a:t>
              </a:r>
              <a:endParaRPr lang="zh-CN" altLang="en-US" dirty="0">
                <a:solidFill>
                  <a:schemeClr val="bg1"/>
                </a:solidFill>
                <a:cs typeface="+mn-ea"/>
                <a:sym typeface="+mn-lt"/>
              </a:endParaRPr>
            </a:p>
          </p:txBody>
        </p:sp>
      </p:grpSp>
      <p:grpSp>
        <p:nvGrpSpPr>
          <p:cNvPr id="25" name="组合 24"/>
          <p:cNvGrpSpPr/>
          <p:nvPr/>
        </p:nvGrpSpPr>
        <p:grpSpPr>
          <a:xfrm>
            <a:off x="4500333" y="5167238"/>
            <a:ext cx="1652815" cy="393397"/>
            <a:chOff x="4500333" y="5128415"/>
            <a:chExt cx="1652815" cy="393397"/>
          </a:xfrm>
        </p:grpSpPr>
        <p:sp>
          <p:nvSpPr>
            <p:cNvPr id="21" name="矩形: 圆角 20"/>
            <p:cNvSpPr/>
            <p:nvPr/>
          </p:nvSpPr>
          <p:spPr>
            <a:xfrm>
              <a:off x="4557483" y="5128415"/>
              <a:ext cx="1538515" cy="393397"/>
            </a:xfrm>
            <a:prstGeom prst="roundRect">
              <a:avLst/>
            </a:prstGeom>
            <a:solidFill>
              <a:srgbClr val="FF773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文本框 23"/>
            <p:cNvSpPr txBox="1"/>
            <p:nvPr/>
          </p:nvSpPr>
          <p:spPr>
            <a:xfrm>
              <a:off x="4500333" y="5140447"/>
              <a:ext cx="1652815" cy="369332"/>
            </a:xfrm>
            <a:prstGeom prst="rect">
              <a:avLst/>
            </a:prstGeom>
            <a:noFill/>
          </p:spPr>
          <p:txBody>
            <a:bodyPr wrap="square" rtlCol="0">
              <a:spAutoFit/>
            </a:bodyPr>
            <a:lstStyle/>
            <a:p>
              <a:pPr algn="ctr"/>
              <a:r>
                <a:rPr lang="en-US" altLang="zh-CN" dirty="0" smtClean="0">
                  <a:solidFill>
                    <a:schemeClr val="bg1"/>
                  </a:solidFill>
                  <a:cs typeface="+mn-ea"/>
                  <a:sym typeface="+mn-lt"/>
                </a:rPr>
                <a:t>20XX</a:t>
              </a:r>
              <a:endParaRPr lang="zh-CN" altLang="en-US" dirty="0">
                <a:solidFill>
                  <a:schemeClr val="bg1"/>
                </a:solidFill>
                <a:cs typeface="+mn-ea"/>
                <a:sym typeface="+mn-lt"/>
              </a:endParaRPr>
            </a:p>
          </p:txBody>
        </p:sp>
      </p:grpSp>
      <p:sp>
        <p:nvSpPr>
          <p:cNvPr id="2" name="文本框 1"/>
          <p:cNvSpPr txBox="1"/>
          <p:nvPr/>
        </p:nvSpPr>
        <p:spPr>
          <a:xfrm>
            <a:off x="-658586" y="1510868"/>
            <a:ext cx="9127671" cy="2215991"/>
          </a:xfrm>
          <a:prstGeom prst="rect">
            <a:avLst/>
          </a:prstGeom>
          <a:noFill/>
        </p:spPr>
        <p:txBody>
          <a:bodyPr wrap="square" rtlCol="0">
            <a:spAutoFit/>
          </a:bodyPr>
          <a:lstStyle/>
          <a:p>
            <a:pPr algn="ctr"/>
            <a:r>
              <a:rPr lang="zh-CN" altLang="en-US" sz="13800" dirty="0" smtClean="0">
                <a:solidFill>
                  <a:srgbClr val="C21616"/>
                </a:solidFill>
                <a:effectLst>
                  <a:outerShdw blurRad="38100" dist="38100" dir="2700000" algn="tl">
                    <a:srgbClr val="000000">
                      <a:alpha val="43137"/>
                    </a:srgbClr>
                  </a:outerShdw>
                </a:effectLst>
                <a:cs typeface="+mn-ea"/>
                <a:sym typeface="+mn-lt"/>
              </a:rPr>
              <a:t>谢谢观看</a:t>
            </a:r>
            <a:endParaRPr lang="zh-CN" altLang="en-US" sz="13800" dirty="0">
              <a:solidFill>
                <a:srgbClr val="C21616"/>
              </a:solidFill>
              <a:effectLst>
                <a:outerShdw blurRad="38100" dist="38100" dir="2700000" algn="tl">
                  <a:srgbClr val="000000">
                    <a:alpha val="43137"/>
                  </a:srgbClr>
                </a:outerShdw>
              </a:effectLst>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4206">
        <p:random/>
      </p:transition>
    </mc:Choice>
    <mc:Fallback>
      <p:transition spd="slow" advTm="420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out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1000"/>
                                        <p:tgtEl>
                                          <p:spTgt spid="25"/>
                                        </p:tgtEl>
                                      </p:cBhvr>
                                    </p:animEffect>
                                    <p:anim calcmode="lin" valueType="num">
                                      <p:cBhvr>
                                        <p:cTn id="35" dur="1000" fill="hold"/>
                                        <p:tgtEl>
                                          <p:spTgt spid="25"/>
                                        </p:tgtEl>
                                        <p:attrNameLst>
                                          <p:attrName>ppt_x</p:attrName>
                                        </p:attrNameLst>
                                      </p:cBhvr>
                                      <p:tavLst>
                                        <p:tav tm="0">
                                          <p:val>
                                            <p:strVal val="#ppt_x"/>
                                          </p:val>
                                        </p:tav>
                                        <p:tav tm="100000">
                                          <p:val>
                                            <p:strVal val="#ppt_x"/>
                                          </p:val>
                                        </p:tav>
                                      </p:tavLst>
                                    </p:anim>
                                    <p:anim calcmode="lin" valueType="num">
                                      <p:cBhvr>
                                        <p:cTn id="3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098278" y="-149049"/>
            <a:ext cx="9995445" cy="5798735"/>
            <a:chOff x="1098278" y="-149049"/>
            <a:chExt cx="9995445" cy="5798735"/>
          </a:xfrm>
        </p:grpSpPr>
        <p:sp>
          <p:nvSpPr>
            <p:cNvPr id="9" name="矩形: 圆角 8"/>
            <p:cNvSpPr/>
            <p:nvPr/>
          </p:nvSpPr>
          <p:spPr>
            <a:xfrm>
              <a:off x="1098278" y="1208314"/>
              <a:ext cx="9995445" cy="4441372"/>
            </a:xfrm>
            <a:prstGeom prst="roundRect">
              <a:avLst>
                <a:gd name="adj" fmla="val 7517"/>
              </a:avLst>
            </a:prstGeom>
            <a:solidFill>
              <a:schemeClr val="bg1"/>
            </a:solidFill>
            <a:ln>
              <a:noFill/>
            </a:ln>
            <a:effectLst>
              <a:outerShdw blurRad="2413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2615292" y="3836639"/>
              <a:ext cx="6961415" cy="1154163"/>
              <a:chOff x="2625272" y="2292600"/>
              <a:chExt cx="5292273" cy="1154163"/>
            </a:xfrm>
          </p:grpSpPr>
          <p:sp>
            <p:nvSpPr>
              <p:cNvPr id="5" name="文本框 4"/>
              <p:cNvSpPr txBox="1"/>
              <p:nvPr/>
            </p:nvSpPr>
            <p:spPr>
              <a:xfrm>
                <a:off x="2625273" y="2292600"/>
                <a:ext cx="5292272" cy="1015663"/>
              </a:xfrm>
              <a:prstGeom prst="rect">
                <a:avLst/>
              </a:prstGeom>
              <a:noFill/>
            </p:spPr>
            <p:txBody>
              <a:bodyPr wrap="square" rtlCol="0">
                <a:spAutoFit/>
              </a:bodyPr>
              <a:lstStyle/>
              <a:p>
                <a:pPr algn="dist"/>
                <a:r>
                  <a:rPr lang="zh-CN" altLang="en-US" sz="6000" dirty="0">
                    <a:solidFill>
                      <a:srgbClr val="FF773F"/>
                    </a:solidFill>
                    <a:effectLst>
                      <a:outerShdw blurRad="63500" algn="ctr" rotWithShape="0">
                        <a:prstClr val="black">
                          <a:alpha val="40000"/>
                        </a:prstClr>
                      </a:outerShdw>
                    </a:effectLst>
                    <a:cs typeface="+mn-ea"/>
                    <a:sym typeface="+mn-lt"/>
                  </a:rPr>
                  <a:t>高考心理辅导班会</a:t>
                </a:r>
                <a:endParaRPr lang="zh-CN" altLang="en-US" sz="6000" dirty="0">
                  <a:solidFill>
                    <a:srgbClr val="FF773F"/>
                  </a:solidFill>
                  <a:effectLst>
                    <a:outerShdw blurRad="63500" algn="ctr" rotWithShape="0">
                      <a:prstClr val="black">
                        <a:alpha val="40000"/>
                      </a:prstClr>
                    </a:outerShdw>
                  </a:effectLst>
                  <a:cs typeface="+mn-ea"/>
                  <a:sym typeface="+mn-lt"/>
                </a:endParaRPr>
              </a:p>
            </p:txBody>
          </p:sp>
          <p:sp>
            <p:nvSpPr>
              <p:cNvPr id="6" name="文本框 5"/>
              <p:cNvSpPr txBox="1"/>
              <p:nvPr/>
            </p:nvSpPr>
            <p:spPr>
              <a:xfrm>
                <a:off x="2625272" y="3169764"/>
                <a:ext cx="5292272" cy="276999"/>
              </a:xfrm>
              <a:prstGeom prst="rect">
                <a:avLst/>
              </a:prstGeom>
              <a:noFill/>
            </p:spPr>
            <p:txBody>
              <a:bodyPr wrap="square" rtlCol="0">
                <a:spAutoFit/>
              </a:bodyPr>
              <a:lstStyle/>
              <a:p>
                <a:pPr algn="dist"/>
                <a:r>
                  <a:rPr lang="en-US" altLang="zh-CN" sz="1200" dirty="0">
                    <a:solidFill>
                      <a:srgbClr val="FF773F"/>
                    </a:solidFill>
                    <a:effectLst>
                      <a:outerShdw blurRad="63500" algn="ctr" rotWithShape="0">
                        <a:prstClr val="black">
                          <a:alpha val="40000"/>
                        </a:prstClr>
                      </a:outerShdw>
                    </a:effectLst>
                    <a:cs typeface="+mn-ea"/>
                    <a:sym typeface="+mn-lt"/>
                  </a:rPr>
                  <a:t>COLLEGE ENTRANCE EXAMINATION PSYCHOLOGICAL COUNSELING CLASS</a:t>
                </a:r>
                <a:endParaRPr lang="zh-CN" altLang="en-US" sz="1200" dirty="0">
                  <a:solidFill>
                    <a:srgbClr val="FF773F"/>
                  </a:solidFill>
                  <a:effectLst>
                    <a:outerShdw blurRad="63500" algn="ctr" rotWithShape="0">
                      <a:prstClr val="black">
                        <a:alpha val="40000"/>
                      </a:prstClr>
                    </a:outerShdw>
                  </a:effectLst>
                  <a:cs typeface="+mn-ea"/>
                  <a:sym typeface="+mn-lt"/>
                </a:endParaRPr>
              </a:p>
            </p:txBody>
          </p:sp>
        </p:grpSp>
        <p:pic>
          <p:nvPicPr>
            <p:cNvPr id="11" name="图片 10"/>
            <p:cNvPicPr>
              <a:picLocks noChangeAspect="1"/>
            </p:cNvPicPr>
            <p:nvPr/>
          </p:nvPicPr>
          <p:blipFill rotWithShape="1">
            <a:blip r:embed="rId2" cstate="screen"/>
            <a:srcRect/>
            <a:stretch>
              <a:fillRect/>
            </a:stretch>
          </p:blipFill>
          <p:spPr>
            <a:xfrm>
              <a:off x="1267641" y="-149049"/>
              <a:ext cx="9656716" cy="3985688"/>
            </a:xfrm>
            <a:prstGeom prst="rect">
              <a:avLst/>
            </a:prstGeom>
            <a:effectLst>
              <a:outerShdw blurRad="63500" algn="ctr" rotWithShape="0">
                <a:prstClr val="black">
                  <a:alpha val="32000"/>
                </a:prstClr>
              </a:outerShdw>
            </a:effectLst>
          </p:spPr>
        </p:pic>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1684">
        <p:random/>
      </p:transition>
    </mc:Choice>
    <mc:Fallback>
      <p:transition spd="slow" advTm="168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p:cNvPicPr>
            <a:picLocks noChangeAspect="1"/>
          </p:cNvPicPr>
          <p:nvPr/>
        </p:nvPicPr>
        <p:blipFill rotWithShape="1">
          <a:blip r:embed="rId2" cstate="screen"/>
          <a:srcRect/>
          <a:stretch>
            <a:fillRect/>
          </a:stretch>
        </p:blipFill>
        <p:spPr>
          <a:xfrm>
            <a:off x="5921828" y="2817354"/>
            <a:ext cx="5829280" cy="3558046"/>
          </a:xfrm>
          <a:prstGeom prst="rect">
            <a:avLst/>
          </a:prstGeom>
        </p:spPr>
      </p:pic>
      <p:grpSp>
        <p:nvGrpSpPr>
          <p:cNvPr id="11" name="组合 10"/>
          <p:cNvGrpSpPr/>
          <p:nvPr/>
        </p:nvGrpSpPr>
        <p:grpSpPr>
          <a:xfrm>
            <a:off x="1079520" y="1582351"/>
            <a:ext cx="9566366" cy="1235003"/>
            <a:chOff x="1079520" y="1582351"/>
            <a:chExt cx="9566366" cy="1235003"/>
          </a:xfrm>
        </p:grpSpPr>
        <p:sp>
          <p:nvSpPr>
            <p:cNvPr id="9" name="文本框 8"/>
            <p:cNvSpPr txBox="1"/>
            <p:nvPr/>
          </p:nvSpPr>
          <p:spPr>
            <a:xfrm>
              <a:off x="1079520" y="1582351"/>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endParaRPr lang="zh-CN" altLang="en-US" sz="2400" dirty="0">
                <a:solidFill>
                  <a:schemeClr val="tx1">
                    <a:lumMod val="85000"/>
                    <a:lumOff val="15000"/>
                  </a:schemeClr>
                </a:solidFill>
                <a:cs typeface="+mn-ea"/>
                <a:sym typeface="+mn-lt"/>
              </a:endParaRPr>
            </a:p>
          </p:txBody>
        </p:sp>
        <p:sp>
          <p:nvSpPr>
            <p:cNvPr id="10" name="文本框 9"/>
            <p:cNvSpPr txBox="1"/>
            <p:nvPr/>
          </p:nvSpPr>
          <p:spPr>
            <a:xfrm>
              <a:off x="1079520" y="2078690"/>
              <a:ext cx="9566366" cy="738664"/>
            </a:xfrm>
            <a:prstGeom prst="rect">
              <a:avLst/>
            </a:prstGeom>
            <a:noFill/>
          </p:spPr>
          <p:txBody>
            <a:bodyPr wrap="square" rtlCol="0">
              <a:spAutoFit/>
            </a:bodyPr>
            <a:lstStyle/>
            <a:p>
              <a:r>
                <a:rPr lang="zh-CN" altLang="en-US" sz="1400" b="0" i="0" spc="400" dirty="0">
                  <a:solidFill>
                    <a:srgbClr val="333333"/>
                  </a:solidFill>
                  <a:effectLst/>
                  <a:cs typeface="+mn-ea"/>
                  <a:sym typeface="+mn-lt"/>
                </a:rPr>
                <a:t>普通高等学校招生全国统一考试，是为普通高等学校招生设置的全国性统一考试，每年</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日－</a:t>
              </a:r>
              <a:r>
                <a:rPr lang="en-US" altLang="zh-CN" sz="1400" b="0" i="0" spc="400" dirty="0">
                  <a:solidFill>
                    <a:srgbClr val="333333"/>
                  </a:solidFill>
                  <a:effectLst/>
                  <a:cs typeface="+mn-ea"/>
                  <a:sym typeface="+mn-lt"/>
                </a:rPr>
                <a:t>10</a:t>
              </a:r>
              <a:r>
                <a:rPr lang="zh-CN" altLang="en-US" sz="1400" b="0" i="0" spc="400" dirty="0">
                  <a:solidFill>
                    <a:srgbClr val="333333"/>
                  </a:solidFill>
                  <a:effectLst/>
                  <a:cs typeface="+mn-ea"/>
                  <a:sym typeface="+mn-lt"/>
                </a:rPr>
                <a:t>日实施。参加考试的对象是全日制普通高中毕业生和具有同等学历的中华人民共和国公民</a:t>
              </a:r>
              <a:endParaRPr lang="zh-CN" altLang="en-US" sz="1400" spc="400" dirty="0">
                <a:cs typeface="+mn-ea"/>
                <a:sym typeface="+mn-lt"/>
              </a:endParaRPr>
            </a:p>
          </p:txBody>
        </p:sp>
      </p:grpSp>
      <p:sp>
        <p:nvSpPr>
          <p:cNvPr id="12" name="文本框 11"/>
          <p:cNvSpPr txBox="1"/>
          <p:nvPr/>
        </p:nvSpPr>
        <p:spPr>
          <a:xfrm>
            <a:off x="1021997" y="3147963"/>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endParaRPr lang="zh-CN" altLang="en-US" sz="2400" dirty="0">
              <a:solidFill>
                <a:schemeClr val="tx1">
                  <a:lumMod val="85000"/>
                  <a:lumOff val="15000"/>
                </a:schemeClr>
              </a:solidFill>
              <a:cs typeface="+mn-ea"/>
              <a:sym typeface="+mn-lt"/>
            </a:endParaRPr>
          </a:p>
        </p:txBody>
      </p:sp>
      <p:sp>
        <p:nvSpPr>
          <p:cNvPr id="13" name="文本框 12"/>
          <p:cNvSpPr txBox="1"/>
          <p:nvPr/>
        </p:nvSpPr>
        <p:spPr>
          <a:xfrm>
            <a:off x="993235" y="3699082"/>
            <a:ext cx="4957355" cy="738664"/>
          </a:xfrm>
          <a:prstGeom prst="rect">
            <a:avLst/>
          </a:prstGeom>
          <a:noFill/>
        </p:spPr>
        <p:txBody>
          <a:bodyPr wrap="square" rtlCol="0">
            <a:spAutoFit/>
          </a:bodyPr>
          <a:lstStyle/>
          <a:p>
            <a:pPr marL="285750" indent="-285750">
              <a:buFont typeface="Arial" panose="020B0604020202020204" pitchFamily="34" charset="0"/>
              <a:buChar char="•"/>
            </a:pPr>
            <a:r>
              <a:rPr lang="zh-CN" altLang="en-US" sz="1400" b="0" i="0" spc="400" dirty="0">
                <a:solidFill>
                  <a:srgbClr val="333333"/>
                </a:solidFill>
                <a:effectLst/>
                <a:cs typeface="+mn-ea"/>
                <a:sym typeface="+mn-lt"/>
              </a:rPr>
              <a:t>招生分理工农医（含体育）、文史（含外语和艺术）两大类。普通高等学校根据考生成绩。</a:t>
            </a:r>
            <a:endParaRPr lang="zh-CN" altLang="en-US" sz="1400" spc="400" dirty="0">
              <a:cs typeface="+mn-ea"/>
              <a:sym typeface="+mn-lt"/>
            </a:endParaRPr>
          </a:p>
        </p:txBody>
      </p:sp>
      <p:sp>
        <p:nvSpPr>
          <p:cNvPr id="14" name="文本框 13"/>
          <p:cNvSpPr txBox="1"/>
          <p:nvPr/>
        </p:nvSpPr>
        <p:spPr>
          <a:xfrm>
            <a:off x="993235" y="4536090"/>
            <a:ext cx="4957355" cy="738664"/>
          </a:xfrm>
          <a:prstGeom prst="rect">
            <a:avLst/>
          </a:prstGeom>
          <a:noFill/>
        </p:spPr>
        <p:txBody>
          <a:bodyPr wrap="square" rtlCol="0">
            <a:spAutoFit/>
          </a:bodyPr>
          <a:lstStyle/>
          <a:p>
            <a:pPr marL="285750" indent="-285750">
              <a:buFont typeface="Arial" panose="020B0604020202020204" pitchFamily="34" charset="0"/>
              <a:buChar char="•"/>
            </a:pPr>
            <a:r>
              <a:rPr lang="zh-CN" altLang="en-US" sz="1400" b="0" i="0" spc="400" dirty="0">
                <a:solidFill>
                  <a:srgbClr val="333333"/>
                </a:solidFill>
                <a:effectLst/>
                <a:cs typeface="+mn-ea"/>
                <a:sym typeface="+mn-lt"/>
              </a:rPr>
              <a:t>普通高等学校招生全国统一考试由国家主管部门授权的单位或实行自主命题的省级教育考试院命制。</a:t>
            </a:r>
            <a:endParaRPr lang="zh-CN" altLang="en-US" sz="1400" spc="400" dirty="0">
              <a:cs typeface="+mn-ea"/>
              <a:sym typeface="+mn-lt"/>
            </a:endParaRPr>
          </a:p>
        </p:txBody>
      </p:sp>
      <p:sp>
        <p:nvSpPr>
          <p:cNvPr id="15" name="文本框 14"/>
          <p:cNvSpPr txBox="1"/>
          <p:nvPr/>
        </p:nvSpPr>
        <p:spPr>
          <a:xfrm>
            <a:off x="993235" y="5373098"/>
            <a:ext cx="4957355"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b="0" i="0" spc="400" dirty="0">
                <a:solidFill>
                  <a:srgbClr val="333333"/>
                </a:solidFill>
                <a:effectLst/>
                <a:cs typeface="+mn-ea"/>
                <a:sym typeface="+mn-lt"/>
              </a:rPr>
              <a:t>由教育部统一调度，各省级招生考试委员会负责执行和管理。教育部要求各省。</a:t>
            </a:r>
            <a:endParaRPr lang="zh-CN" altLang="en-US" sz="1400" spc="400" dirty="0">
              <a:cs typeface="+mn-ea"/>
              <a:sym typeface="+mn-lt"/>
            </a:endParaRPr>
          </a:p>
        </p:txBody>
      </p:sp>
      <p:sp>
        <p:nvSpPr>
          <p:cNvPr id="7" name="文本框 6"/>
          <p:cNvSpPr txBox="1"/>
          <p:nvPr/>
        </p:nvSpPr>
        <p:spPr>
          <a:xfrm>
            <a:off x="6178858" y="905522"/>
            <a:ext cx="1926455" cy="246221"/>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4287">
        <p:random/>
      </p:transition>
    </mc:Choice>
    <mc:Fallback>
      <p:transition spd="slow" advTm="42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grpSp>
        <p:nvGrpSpPr>
          <p:cNvPr id="43" name="组合 42"/>
          <p:cNvGrpSpPr/>
          <p:nvPr/>
        </p:nvGrpSpPr>
        <p:grpSpPr>
          <a:xfrm>
            <a:off x="1540042" y="1806470"/>
            <a:ext cx="1179094" cy="1212203"/>
            <a:chOff x="1540042" y="1806470"/>
            <a:chExt cx="1179094" cy="1212203"/>
          </a:xfrm>
        </p:grpSpPr>
        <p:grpSp>
          <p:nvGrpSpPr>
            <p:cNvPr id="38" name="组合 37"/>
            <p:cNvGrpSpPr/>
            <p:nvPr/>
          </p:nvGrpSpPr>
          <p:grpSpPr>
            <a:xfrm>
              <a:off x="1540042" y="1839579"/>
              <a:ext cx="1179094" cy="1179094"/>
              <a:chOff x="1540042" y="1839579"/>
              <a:chExt cx="1179094" cy="1179094"/>
            </a:xfrm>
          </p:grpSpPr>
          <p:sp>
            <p:nvSpPr>
              <p:cNvPr id="7" name="矩形 6"/>
              <p:cNvSpPr/>
              <p:nvPr/>
            </p:nvSpPr>
            <p:spPr>
              <a:xfrm>
                <a:off x="1540042" y="1839579"/>
                <a:ext cx="1179094" cy="117909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p:cNvGrpSpPr/>
              <p:nvPr/>
            </p:nvGrpSpPr>
            <p:grpSpPr>
              <a:xfrm>
                <a:off x="1540042" y="1839579"/>
                <a:ext cx="1179094" cy="1179094"/>
                <a:chOff x="1540042" y="1839579"/>
                <a:chExt cx="1179094" cy="1179094"/>
              </a:xfrm>
            </p:grpSpPr>
            <p:cxnSp>
              <p:nvCxnSpPr>
                <p:cNvPr id="12" name="直接连接符 11"/>
                <p:cNvCxnSpPr/>
                <p:nvPr/>
              </p:nvCxnSpPr>
              <p:spPr>
                <a:xfrm>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7" idx="1"/>
                  <a:endCxn id="7" idx="3"/>
                </p:cNvCxnSpPr>
                <p:nvPr/>
              </p:nvCxnSpPr>
              <p:spPr>
                <a:xfrm>
                  <a:off x="1540042" y="2429126"/>
                  <a:ext cx="117909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a:endCxn id="7" idx="2"/>
                </p:cNvCxnSpPr>
                <p:nvPr/>
              </p:nvCxnSpPr>
              <p:spPr>
                <a:xfrm>
                  <a:off x="2129589" y="1839579"/>
                  <a:ext cx="0"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39" name="文本框 38"/>
            <p:cNvSpPr txBox="1"/>
            <p:nvPr/>
          </p:nvSpPr>
          <p:spPr>
            <a:xfrm>
              <a:off x="1606045" y="1806470"/>
              <a:ext cx="1047085" cy="1200329"/>
            </a:xfrm>
            <a:prstGeom prst="rect">
              <a:avLst/>
            </a:prstGeom>
            <a:noFill/>
          </p:spPr>
          <p:txBody>
            <a:bodyPr wrap="square" rtlCol="0">
              <a:spAutoFit/>
            </a:bodyPr>
            <a:lstStyle/>
            <a:p>
              <a:pPr algn="ctr"/>
              <a:r>
                <a:rPr lang="zh-CN" altLang="en-US" sz="7200" dirty="0">
                  <a:solidFill>
                    <a:schemeClr val="tx1">
                      <a:lumMod val="85000"/>
                      <a:lumOff val="15000"/>
                    </a:schemeClr>
                  </a:solidFill>
                  <a:cs typeface="+mn-ea"/>
                  <a:sym typeface="+mn-lt"/>
                </a:rPr>
                <a:t>高</a:t>
              </a:r>
              <a:endParaRPr lang="zh-CN" altLang="en-US" sz="7200" dirty="0">
                <a:solidFill>
                  <a:schemeClr val="tx1">
                    <a:lumMod val="85000"/>
                    <a:lumOff val="15000"/>
                  </a:schemeClr>
                </a:solidFill>
                <a:cs typeface="+mn-ea"/>
                <a:sym typeface="+mn-lt"/>
              </a:endParaRPr>
            </a:p>
          </p:txBody>
        </p:sp>
      </p:grpSp>
      <p:grpSp>
        <p:nvGrpSpPr>
          <p:cNvPr id="44" name="组合 43"/>
          <p:cNvGrpSpPr/>
          <p:nvPr/>
        </p:nvGrpSpPr>
        <p:grpSpPr>
          <a:xfrm>
            <a:off x="4172116" y="1806469"/>
            <a:ext cx="1191294" cy="1212204"/>
            <a:chOff x="4172116" y="1806469"/>
            <a:chExt cx="1191294" cy="1212204"/>
          </a:xfrm>
        </p:grpSpPr>
        <p:grpSp>
          <p:nvGrpSpPr>
            <p:cNvPr id="37" name="组合 36"/>
            <p:cNvGrpSpPr/>
            <p:nvPr/>
          </p:nvGrpSpPr>
          <p:grpSpPr>
            <a:xfrm>
              <a:off x="4172116" y="1830305"/>
              <a:ext cx="1191294" cy="1188368"/>
              <a:chOff x="4172116" y="1830305"/>
              <a:chExt cx="1191294" cy="1188368"/>
            </a:xfrm>
          </p:grpSpPr>
          <p:sp>
            <p:nvSpPr>
              <p:cNvPr id="8" name="矩形 7"/>
              <p:cNvSpPr/>
              <p:nvPr/>
            </p:nvSpPr>
            <p:spPr>
              <a:xfrm>
                <a:off x="4184316" y="1839579"/>
                <a:ext cx="1179094" cy="117909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0" name="组合 19"/>
              <p:cNvGrpSpPr/>
              <p:nvPr/>
            </p:nvGrpSpPr>
            <p:grpSpPr>
              <a:xfrm>
                <a:off x="4172116" y="1830305"/>
                <a:ext cx="1179094" cy="1179094"/>
                <a:chOff x="1540042" y="1839579"/>
                <a:chExt cx="1179094" cy="1179094"/>
              </a:xfrm>
            </p:grpSpPr>
            <p:cxnSp>
              <p:nvCxnSpPr>
                <p:cNvPr id="21" name="直接连接符 20"/>
                <p:cNvCxnSpPr/>
                <p:nvPr/>
              </p:nvCxnSpPr>
              <p:spPr>
                <a:xfrm>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540042" y="2429126"/>
                  <a:ext cx="117909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129589" y="1839579"/>
                  <a:ext cx="0"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0" name="文本框 39"/>
            <p:cNvSpPr txBox="1"/>
            <p:nvPr/>
          </p:nvSpPr>
          <p:spPr>
            <a:xfrm>
              <a:off x="4235532" y="1806469"/>
              <a:ext cx="1047085" cy="1200329"/>
            </a:xfrm>
            <a:prstGeom prst="rect">
              <a:avLst/>
            </a:prstGeom>
            <a:noFill/>
          </p:spPr>
          <p:txBody>
            <a:bodyPr wrap="square" rtlCol="0">
              <a:spAutoFit/>
            </a:bodyPr>
            <a:lstStyle/>
            <a:p>
              <a:pPr algn="ctr"/>
              <a:r>
                <a:rPr lang="zh-CN" altLang="en-US" sz="7200" dirty="0">
                  <a:solidFill>
                    <a:schemeClr val="tx1">
                      <a:lumMod val="85000"/>
                      <a:lumOff val="15000"/>
                    </a:schemeClr>
                  </a:solidFill>
                  <a:cs typeface="+mn-ea"/>
                  <a:sym typeface="+mn-lt"/>
                </a:rPr>
                <a:t>考</a:t>
              </a:r>
              <a:endParaRPr lang="zh-CN" altLang="en-US" sz="7200" dirty="0">
                <a:solidFill>
                  <a:schemeClr val="tx1">
                    <a:lumMod val="85000"/>
                    <a:lumOff val="15000"/>
                  </a:schemeClr>
                </a:solidFill>
                <a:cs typeface="+mn-ea"/>
                <a:sym typeface="+mn-lt"/>
              </a:endParaRPr>
            </a:p>
          </p:txBody>
        </p:sp>
      </p:grpSp>
      <p:grpSp>
        <p:nvGrpSpPr>
          <p:cNvPr id="45" name="组合 44"/>
          <p:cNvGrpSpPr/>
          <p:nvPr/>
        </p:nvGrpSpPr>
        <p:grpSpPr>
          <a:xfrm>
            <a:off x="6828590" y="1806468"/>
            <a:ext cx="1179094" cy="1212205"/>
            <a:chOff x="6828590" y="1806468"/>
            <a:chExt cx="1179094" cy="1212205"/>
          </a:xfrm>
        </p:grpSpPr>
        <p:grpSp>
          <p:nvGrpSpPr>
            <p:cNvPr id="36" name="组合 35"/>
            <p:cNvGrpSpPr/>
            <p:nvPr/>
          </p:nvGrpSpPr>
          <p:grpSpPr>
            <a:xfrm>
              <a:off x="6828590" y="1839579"/>
              <a:ext cx="1179094" cy="1179094"/>
              <a:chOff x="6828590" y="1839579"/>
              <a:chExt cx="1179094" cy="1179094"/>
            </a:xfrm>
          </p:grpSpPr>
          <p:sp>
            <p:nvSpPr>
              <p:cNvPr id="9" name="矩形 8"/>
              <p:cNvSpPr/>
              <p:nvPr/>
            </p:nvSpPr>
            <p:spPr>
              <a:xfrm>
                <a:off x="6828590" y="1839579"/>
                <a:ext cx="1179094" cy="117909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5" name="组合 24"/>
              <p:cNvGrpSpPr/>
              <p:nvPr/>
            </p:nvGrpSpPr>
            <p:grpSpPr>
              <a:xfrm>
                <a:off x="6828590" y="1839579"/>
                <a:ext cx="1179094" cy="1179094"/>
                <a:chOff x="1540042" y="1839579"/>
                <a:chExt cx="1179094" cy="1179094"/>
              </a:xfrm>
            </p:grpSpPr>
            <p:cxnSp>
              <p:nvCxnSpPr>
                <p:cNvPr id="26" name="直接连接符 25"/>
                <p:cNvCxnSpPr/>
                <p:nvPr/>
              </p:nvCxnSpPr>
              <p:spPr>
                <a:xfrm>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540042" y="2429126"/>
                  <a:ext cx="117909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2129589" y="1839579"/>
                  <a:ext cx="0"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6894594" y="1806468"/>
              <a:ext cx="1047085" cy="1200329"/>
            </a:xfrm>
            <a:prstGeom prst="rect">
              <a:avLst/>
            </a:prstGeom>
            <a:noFill/>
          </p:spPr>
          <p:txBody>
            <a:bodyPr wrap="square" rtlCol="0">
              <a:spAutoFit/>
            </a:bodyPr>
            <a:lstStyle/>
            <a:p>
              <a:pPr algn="ctr"/>
              <a:r>
                <a:rPr lang="zh-CN" altLang="en-US" sz="7200" dirty="0">
                  <a:solidFill>
                    <a:schemeClr val="tx1">
                      <a:lumMod val="85000"/>
                      <a:lumOff val="15000"/>
                    </a:schemeClr>
                  </a:solidFill>
                  <a:cs typeface="+mn-ea"/>
                  <a:sym typeface="+mn-lt"/>
                </a:rPr>
                <a:t>加</a:t>
              </a:r>
              <a:endParaRPr lang="zh-CN" altLang="en-US" sz="7200" dirty="0">
                <a:solidFill>
                  <a:schemeClr val="tx1">
                    <a:lumMod val="85000"/>
                    <a:lumOff val="15000"/>
                  </a:schemeClr>
                </a:solidFill>
                <a:cs typeface="+mn-ea"/>
                <a:sym typeface="+mn-lt"/>
              </a:endParaRPr>
            </a:p>
          </p:txBody>
        </p:sp>
      </p:grpSp>
      <p:grpSp>
        <p:nvGrpSpPr>
          <p:cNvPr id="46" name="组合 45"/>
          <p:cNvGrpSpPr/>
          <p:nvPr/>
        </p:nvGrpSpPr>
        <p:grpSpPr>
          <a:xfrm>
            <a:off x="9472864" y="1839579"/>
            <a:ext cx="1179094" cy="1200329"/>
            <a:chOff x="9472864" y="1839579"/>
            <a:chExt cx="1179094" cy="1200329"/>
          </a:xfrm>
        </p:grpSpPr>
        <p:grpSp>
          <p:nvGrpSpPr>
            <p:cNvPr id="35" name="组合 34"/>
            <p:cNvGrpSpPr/>
            <p:nvPr/>
          </p:nvGrpSpPr>
          <p:grpSpPr>
            <a:xfrm>
              <a:off x="9472864" y="1839579"/>
              <a:ext cx="1179094" cy="1179094"/>
              <a:chOff x="9472864" y="1839579"/>
              <a:chExt cx="1179094" cy="1179094"/>
            </a:xfrm>
          </p:grpSpPr>
          <p:sp>
            <p:nvSpPr>
              <p:cNvPr id="10" name="矩形 9"/>
              <p:cNvSpPr/>
              <p:nvPr/>
            </p:nvSpPr>
            <p:spPr>
              <a:xfrm>
                <a:off x="9472864" y="1839579"/>
                <a:ext cx="1179094" cy="1179094"/>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0" name="组合 29"/>
              <p:cNvGrpSpPr/>
              <p:nvPr/>
            </p:nvGrpSpPr>
            <p:grpSpPr>
              <a:xfrm>
                <a:off x="9472864" y="1839579"/>
                <a:ext cx="1179094" cy="1179094"/>
                <a:chOff x="1540042" y="1839579"/>
                <a:chExt cx="1179094" cy="1179094"/>
              </a:xfrm>
            </p:grpSpPr>
            <p:cxnSp>
              <p:nvCxnSpPr>
                <p:cNvPr id="31" name="直接连接符 30"/>
                <p:cNvCxnSpPr/>
                <p:nvPr/>
              </p:nvCxnSpPr>
              <p:spPr>
                <a:xfrm>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1540042" y="1839579"/>
                  <a:ext cx="1179094"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1540042" y="2429126"/>
                  <a:ext cx="1179094" cy="0"/>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2129589" y="1839579"/>
                  <a:ext cx="0" cy="1179094"/>
                </a:xfrm>
                <a:prstGeom prst="line">
                  <a:avLst/>
                </a:prstGeom>
                <a:ln>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2" name="文本框 41"/>
            <p:cNvSpPr txBox="1"/>
            <p:nvPr/>
          </p:nvSpPr>
          <p:spPr>
            <a:xfrm>
              <a:off x="9551068" y="1839579"/>
              <a:ext cx="1047085" cy="1200329"/>
            </a:xfrm>
            <a:prstGeom prst="rect">
              <a:avLst/>
            </a:prstGeom>
            <a:noFill/>
          </p:spPr>
          <p:txBody>
            <a:bodyPr wrap="square" rtlCol="0">
              <a:spAutoFit/>
            </a:bodyPr>
            <a:lstStyle/>
            <a:p>
              <a:pPr algn="ctr"/>
              <a:r>
                <a:rPr lang="zh-CN" altLang="en-US" sz="7200" dirty="0">
                  <a:solidFill>
                    <a:schemeClr val="tx1">
                      <a:lumMod val="85000"/>
                      <a:lumOff val="15000"/>
                    </a:schemeClr>
                  </a:solidFill>
                  <a:cs typeface="+mn-ea"/>
                  <a:sym typeface="+mn-lt"/>
                </a:rPr>
                <a:t>油</a:t>
              </a:r>
              <a:endParaRPr lang="zh-CN" altLang="en-US" sz="7200" dirty="0">
                <a:solidFill>
                  <a:schemeClr val="tx1">
                    <a:lumMod val="85000"/>
                    <a:lumOff val="15000"/>
                  </a:schemeClr>
                </a:solidFill>
                <a:cs typeface="+mn-ea"/>
                <a:sym typeface="+mn-lt"/>
              </a:endParaRPr>
            </a:p>
          </p:txBody>
        </p:sp>
      </p:grpSp>
      <p:grpSp>
        <p:nvGrpSpPr>
          <p:cNvPr id="49" name="组合 48"/>
          <p:cNvGrpSpPr/>
          <p:nvPr/>
        </p:nvGrpSpPr>
        <p:grpSpPr>
          <a:xfrm>
            <a:off x="1173294" y="3286642"/>
            <a:ext cx="1912585" cy="2492990"/>
            <a:chOff x="1287758" y="3256331"/>
            <a:chExt cx="1912585" cy="2492990"/>
          </a:xfrm>
        </p:grpSpPr>
        <p:sp>
          <p:nvSpPr>
            <p:cNvPr id="47" name="文本框 46"/>
            <p:cNvSpPr txBox="1"/>
            <p:nvPr/>
          </p:nvSpPr>
          <p:spPr>
            <a:xfrm>
              <a:off x="1402221" y="3256331"/>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高考辅导</a:t>
              </a:r>
              <a:endParaRPr lang="zh-CN" altLang="en-US" sz="2400" dirty="0">
                <a:solidFill>
                  <a:schemeClr val="tx1">
                    <a:lumMod val="85000"/>
                    <a:lumOff val="15000"/>
                  </a:schemeClr>
                </a:solidFill>
                <a:cs typeface="+mn-ea"/>
                <a:sym typeface="+mn-lt"/>
              </a:endParaRPr>
            </a:p>
          </p:txBody>
        </p:sp>
        <p:sp>
          <p:nvSpPr>
            <p:cNvPr id="48" name="文本框 47"/>
            <p:cNvSpPr txBox="1"/>
            <p:nvPr/>
          </p:nvSpPr>
          <p:spPr>
            <a:xfrm>
              <a:off x="1287758" y="3717996"/>
              <a:ext cx="1912585" cy="2031325"/>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2001</a:t>
              </a:r>
              <a:r>
                <a:rPr lang="zh-CN" altLang="en-US" sz="1400" b="0" i="0" spc="400" dirty="0">
                  <a:solidFill>
                    <a:srgbClr val="333333"/>
                  </a:solidFill>
                  <a:effectLst/>
                  <a:cs typeface="+mn-ea"/>
                  <a:sym typeface="+mn-lt"/>
                </a:rPr>
                <a:t>年，教育部对报名参加普通高等学校招生全国统一考试的考生条件进一步放宽。</a:t>
              </a:r>
              <a:endParaRPr lang="zh-CN" altLang="en-US" sz="1400" spc="400" dirty="0">
                <a:cs typeface="+mn-ea"/>
                <a:sym typeface="+mn-lt"/>
              </a:endParaRPr>
            </a:p>
          </p:txBody>
        </p:sp>
      </p:grpSp>
      <p:grpSp>
        <p:nvGrpSpPr>
          <p:cNvPr id="51" name="组合 50"/>
          <p:cNvGrpSpPr/>
          <p:nvPr/>
        </p:nvGrpSpPr>
        <p:grpSpPr>
          <a:xfrm>
            <a:off x="3817570" y="3286642"/>
            <a:ext cx="1912585" cy="2169825"/>
            <a:chOff x="1287758" y="3256331"/>
            <a:chExt cx="1912585" cy="2169825"/>
          </a:xfrm>
        </p:grpSpPr>
        <p:sp>
          <p:nvSpPr>
            <p:cNvPr id="52" name="文本框 51"/>
            <p:cNvSpPr txBox="1"/>
            <p:nvPr/>
          </p:nvSpPr>
          <p:spPr>
            <a:xfrm>
              <a:off x="1402221" y="3256331"/>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高考辅导</a:t>
              </a:r>
              <a:endParaRPr lang="zh-CN" altLang="en-US" sz="2400" dirty="0">
                <a:solidFill>
                  <a:schemeClr val="tx1">
                    <a:lumMod val="85000"/>
                    <a:lumOff val="15000"/>
                  </a:schemeClr>
                </a:solidFill>
                <a:cs typeface="+mn-ea"/>
                <a:sym typeface="+mn-lt"/>
              </a:endParaRPr>
            </a:p>
          </p:txBody>
        </p:sp>
        <p:sp>
          <p:nvSpPr>
            <p:cNvPr id="53" name="文本框 52"/>
            <p:cNvSpPr txBox="1"/>
            <p:nvPr/>
          </p:nvSpPr>
          <p:spPr>
            <a:xfrm>
              <a:off x="1287758" y="3717996"/>
              <a:ext cx="1912585" cy="1708160"/>
            </a:xfrm>
            <a:prstGeom prst="rect">
              <a:avLst/>
            </a:prstGeom>
            <a:noFill/>
          </p:spPr>
          <p:txBody>
            <a:bodyPr wrap="square" rtlCol="0">
              <a:spAutoFit/>
            </a:bodyPr>
            <a:lstStyle/>
            <a:p>
              <a:pPr algn="ctr">
                <a:lnSpc>
                  <a:spcPct val="150000"/>
                </a:lnSpc>
              </a:pPr>
              <a:r>
                <a:rPr lang="zh-CN" altLang="en-US" sz="1400" b="0" i="0" spc="400" dirty="0">
                  <a:solidFill>
                    <a:srgbClr val="333333"/>
                  </a:solidFill>
                  <a:effectLst/>
                  <a:cs typeface="+mn-ea"/>
                  <a:sym typeface="+mn-lt"/>
                </a:rPr>
                <a:t>中等职业学校毕业生也不再限报高等职业学校，也可报考普通高校。</a:t>
              </a:r>
              <a:endParaRPr lang="zh-CN" altLang="en-US" sz="1400" spc="400" dirty="0">
                <a:cs typeface="+mn-ea"/>
                <a:sym typeface="+mn-lt"/>
              </a:endParaRPr>
            </a:p>
          </p:txBody>
        </p:sp>
      </p:grpSp>
      <p:grpSp>
        <p:nvGrpSpPr>
          <p:cNvPr id="54" name="组合 53"/>
          <p:cNvGrpSpPr/>
          <p:nvPr/>
        </p:nvGrpSpPr>
        <p:grpSpPr>
          <a:xfrm>
            <a:off x="6461846" y="3286642"/>
            <a:ext cx="1912585" cy="2492990"/>
            <a:chOff x="1287758" y="3256331"/>
            <a:chExt cx="1912585" cy="2492990"/>
          </a:xfrm>
        </p:grpSpPr>
        <p:sp>
          <p:nvSpPr>
            <p:cNvPr id="55" name="文本框 54"/>
            <p:cNvSpPr txBox="1"/>
            <p:nvPr/>
          </p:nvSpPr>
          <p:spPr>
            <a:xfrm>
              <a:off x="1402221" y="3256331"/>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高考辅导</a:t>
              </a:r>
              <a:endParaRPr lang="zh-CN" altLang="en-US" sz="2400" dirty="0">
                <a:solidFill>
                  <a:schemeClr val="tx1">
                    <a:lumMod val="85000"/>
                    <a:lumOff val="15000"/>
                  </a:schemeClr>
                </a:solidFill>
                <a:cs typeface="+mn-ea"/>
                <a:sym typeface="+mn-lt"/>
              </a:endParaRPr>
            </a:p>
          </p:txBody>
        </p:sp>
        <p:sp>
          <p:nvSpPr>
            <p:cNvPr id="56" name="文本框 55"/>
            <p:cNvSpPr txBox="1"/>
            <p:nvPr/>
          </p:nvSpPr>
          <p:spPr>
            <a:xfrm>
              <a:off x="1287758" y="3717996"/>
              <a:ext cx="1912585" cy="2031325"/>
            </a:xfrm>
            <a:prstGeom prst="rect">
              <a:avLst/>
            </a:prstGeom>
            <a:noFill/>
          </p:spPr>
          <p:txBody>
            <a:bodyPr wrap="square" rtlCol="0">
              <a:spAutoFit/>
            </a:bodyPr>
            <a:lstStyle/>
            <a:p>
              <a:pPr algn="ctr">
                <a:lnSpc>
                  <a:spcPct val="150000"/>
                </a:lnSpc>
              </a:pPr>
              <a:r>
                <a:rPr lang="zh-CN" altLang="en-US" sz="1400" b="0" i="0" spc="400" dirty="0">
                  <a:solidFill>
                    <a:srgbClr val="333333"/>
                  </a:solidFill>
                  <a:effectLst/>
                  <a:cs typeface="+mn-ea"/>
                  <a:sym typeface="+mn-lt"/>
                </a:rPr>
                <a:t>报名并参加普通高考将不受年龄及婚否的限制与影响，是终身教育体系的重要举措。</a:t>
              </a:r>
              <a:endParaRPr lang="zh-CN" altLang="en-US" sz="1400" spc="400" dirty="0">
                <a:cs typeface="+mn-ea"/>
                <a:sym typeface="+mn-lt"/>
              </a:endParaRPr>
            </a:p>
          </p:txBody>
        </p:sp>
      </p:grpSp>
      <p:grpSp>
        <p:nvGrpSpPr>
          <p:cNvPr id="57" name="组合 56"/>
          <p:cNvGrpSpPr/>
          <p:nvPr/>
        </p:nvGrpSpPr>
        <p:grpSpPr>
          <a:xfrm>
            <a:off x="9106123" y="3286642"/>
            <a:ext cx="1912585" cy="2169825"/>
            <a:chOff x="1287758" y="3256331"/>
            <a:chExt cx="1912585" cy="2169825"/>
          </a:xfrm>
        </p:grpSpPr>
        <p:sp>
          <p:nvSpPr>
            <p:cNvPr id="58" name="文本框 57"/>
            <p:cNvSpPr txBox="1"/>
            <p:nvPr/>
          </p:nvSpPr>
          <p:spPr>
            <a:xfrm>
              <a:off x="1402221" y="3256331"/>
              <a:ext cx="1683658" cy="461665"/>
            </a:xfrm>
            <a:prstGeom prst="rect">
              <a:avLst/>
            </a:prstGeom>
            <a:noFill/>
          </p:spPr>
          <p:txBody>
            <a:bodyPr wrap="square" rtlCol="0">
              <a:spAutoFit/>
            </a:bodyPr>
            <a:lstStyle/>
            <a:p>
              <a:pPr algn="ctr"/>
              <a:r>
                <a:rPr lang="zh-CN" altLang="en-US" sz="2400" dirty="0">
                  <a:solidFill>
                    <a:schemeClr val="tx1">
                      <a:lumMod val="85000"/>
                      <a:lumOff val="15000"/>
                    </a:schemeClr>
                  </a:solidFill>
                  <a:cs typeface="+mn-ea"/>
                  <a:sym typeface="+mn-lt"/>
                </a:rPr>
                <a:t>高考辅导</a:t>
              </a:r>
              <a:endParaRPr lang="zh-CN" altLang="en-US" sz="2400" dirty="0">
                <a:solidFill>
                  <a:schemeClr val="tx1">
                    <a:lumMod val="85000"/>
                    <a:lumOff val="15000"/>
                  </a:schemeClr>
                </a:solidFill>
                <a:cs typeface="+mn-ea"/>
                <a:sym typeface="+mn-lt"/>
              </a:endParaRPr>
            </a:p>
          </p:txBody>
        </p:sp>
        <p:sp>
          <p:nvSpPr>
            <p:cNvPr id="59" name="文本框 58"/>
            <p:cNvSpPr txBox="1"/>
            <p:nvPr/>
          </p:nvSpPr>
          <p:spPr>
            <a:xfrm>
              <a:off x="1287758" y="3717996"/>
              <a:ext cx="1912585" cy="1708160"/>
            </a:xfrm>
            <a:prstGeom prst="rect">
              <a:avLst/>
            </a:prstGeom>
            <a:noFill/>
          </p:spPr>
          <p:txBody>
            <a:bodyPr wrap="square" rtlCol="0">
              <a:spAutoFit/>
            </a:bodyPr>
            <a:lstStyle/>
            <a:p>
              <a:pPr algn="ctr">
                <a:lnSpc>
                  <a:spcPct val="150000"/>
                </a:lnSpc>
              </a:pPr>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年，经国务院同意，教育部决定从</a:t>
              </a:r>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年起将高考时间提前一个月。</a:t>
              </a:r>
              <a:endParaRPr lang="zh-CN" altLang="en-US" sz="1400" spc="400" dirty="0">
                <a:cs typeface="+mn-ea"/>
                <a:sym typeface="+mn-lt"/>
              </a:endParaRPr>
            </a:p>
          </p:txBody>
        </p:sp>
      </p:gr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1653">
        <p:random/>
      </p:transition>
    </mc:Choice>
    <mc:Fallback>
      <p:transition spd="slow" advTm="165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p:cNvPicPr>
            <a:picLocks noChangeAspect="1"/>
          </p:cNvPicPr>
          <p:nvPr/>
        </p:nvPicPr>
        <p:blipFill rotWithShape="1">
          <a:blip r:embed="rId2" cstate="screen"/>
          <a:srcRect/>
          <a:stretch>
            <a:fillRect/>
          </a:stretch>
        </p:blipFill>
        <p:spPr>
          <a:xfrm>
            <a:off x="7943850" y="387350"/>
            <a:ext cx="5969547" cy="7817397"/>
          </a:xfrm>
          <a:prstGeom prst="rect">
            <a:avLst/>
          </a:prstGeom>
        </p:spPr>
      </p:pic>
      <p:grpSp>
        <p:nvGrpSpPr>
          <p:cNvPr id="11" name="组合 10"/>
          <p:cNvGrpSpPr/>
          <p:nvPr/>
        </p:nvGrpSpPr>
        <p:grpSpPr>
          <a:xfrm>
            <a:off x="1058831" y="1908083"/>
            <a:ext cx="6739136" cy="954107"/>
            <a:chOff x="993235" y="3113254"/>
            <a:chExt cx="6739136" cy="954107"/>
          </a:xfrm>
        </p:grpSpPr>
        <p:sp>
          <p:nvSpPr>
            <p:cNvPr id="9" name="文本框 8"/>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endParaRPr lang="zh-CN" altLang="en-US" sz="2400" dirty="0">
                <a:solidFill>
                  <a:schemeClr val="tx1">
                    <a:lumMod val="85000"/>
                    <a:lumOff val="15000"/>
                  </a:schemeClr>
                </a:solidFill>
                <a:cs typeface="+mn-ea"/>
                <a:sym typeface="+mn-lt"/>
              </a:endParaRPr>
            </a:p>
          </p:txBody>
        </p:sp>
        <p:sp>
          <p:nvSpPr>
            <p:cNvPr id="10" name="文本框 9"/>
            <p:cNvSpPr txBox="1"/>
            <p:nvPr/>
          </p:nvSpPr>
          <p:spPr>
            <a:xfrm>
              <a:off x="993235" y="3544141"/>
              <a:ext cx="6739136"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招生分理工农医（含体育）、文史（含外语和艺术）两大类。普通高等学校根据考生成绩。</a:t>
              </a:r>
              <a:endParaRPr lang="zh-CN" altLang="en-US" sz="1400" spc="400" dirty="0">
                <a:cs typeface="+mn-ea"/>
                <a:sym typeface="+mn-lt"/>
              </a:endParaRPr>
            </a:p>
          </p:txBody>
        </p:sp>
      </p:grpSp>
      <p:grpSp>
        <p:nvGrpSpPr>
          <p:cNvPr id="12" name="组合 11"/>
          <p:cNvGrpSpPr/>
          <p:nvPr/>
        </p:nvGrpSpPr>
        <p:grpSpPr>
          <a:xfrm>
            <a:off x="1058831" y="3287550"/>
            <a:ext cx="6739136" cy="954107"/>
            <a:chOff x="993235" y="3113254"/>
            <a:chExt cx="6739136" cy="954107"/>
          </a:xfrm>
        </p:grpSpPr>
        <p:sp>
          <p:nvSpPr>
            <p:cNvPr id="13" name="文本框 12"/>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endParaRPr lang="zh-CN" altLang="en-US" sz="2400" dirty="0">
                <a:solidFill>
                  <a:schemeClr val="tx1">
                    <a:lumMod val="85000"/>
                    <a:lumOff val="15000"/>
                  </a:schemeClr>
                </a:solidFill>
                <a:cs typeface="+mn-ea"/>
                <a:sym typeface="+mn-lt"/>
              </a:endParaRPr>
            </a:p>
          </p:txBody>
        </p:sp>
        <p:sp>
          <p:nvSpPr>
            <p:cNvPr id="14" name="文本框 13"/>
            <p:cNvSpPr txBox="1"/>
            <p:nvPr/>
          </p:nvSpPr>
          <p:spPr>
            <a:xfrm>
              <a:off x="993235" y="3544141"/>
              <a:ext cx="6739136"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2015</a:t>
              </a:r>
              <a:r>
                <a:rPr lang="zh-CN" altLang="en-US" sz="1400" b="0" i="0" spc="400" dirty="0">
                  <a:solidFill>
                    <a:srgbClr val="333333"/>
                  </a:solidFill>
                  <a:effectLst/>
                  <a:cs typeface="+mn-ea"/>
                  <a:sym typeface="+mn-lt"/>
                </a:rPr>
                <a:t>年起，高考逐步取消体育特长生、奥赛等</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项加分项目 。</a:t>
              </a:r>
              <a:r>
                <a:rPr lang="en-US" altLang="zh-CN" sz="1400" b="0" i="0" spc="400" dirty="0">
                  <a:solidFill>
                    <a:srgbClr val="333333"/>
                  </a:solidFill>
                  <a:effectLst/>
                  <a:cs typeface="+mn-ea"/>
                  <a:sym typeface="+mn-lt"/>
                </a:rPr>
                <a:t>2019</a:t>
              </a:r>
              <a:r>
                <a:rPr lang="zh-CN" altLang="en-US" sz="1400" b="0" i="0" spc="400" dirty="0">
                  <a:solidFill>
                    <a:srgbClr val="333333"/>
                  </a:solidFill>
                  <a:effectLst/>
                  <a:cs typeface="+mn-ea"/>
                  <a:sym typeface="+mn-lt"/>
                </a:rPr>
                <a:t>年，教育部严禁宣传“高考状元” 。</a:t>
              </a:r>
              <a:endParaRPr lang="zh-CN" altLang="en-US" sz="1400" spc="400" dirty="0">
                <a:cs typeface="+mn-ea"/>
                <a:sym typeface="+mn-lt"/>
              </a:endParaRPr>
            </a:p>
          </p:txBody>
        </p:sp>
      </p:grpSp>
      <p:grpSp>
        <p:nvGrpSpPr>
          <p:cNvPr id="15" name="组合 14"/>
          <p:cNvGrpSpPr/>
          <p:nvPr/>
        </p:nvGrpSpPr>
        <p:grpSpPr>
          <a:xfrm>
            <a:off x="1058831" y="4667017"/>
            <a:ext cx="6739136" cy="1169551"/>
            <a:chOff x="993235" y="3113254"/>
            <a:chExt cx="6739136" cy="1169551"/>
          </a:xfrm>
        </p:grpSpPr>
        <p:sp>
          <p:nvSpPr>
            <p:cNvPr id="16" name="文本框 15"/>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endParaRPr lang="zh-CN" altLang="en-US" sz="2400" dirty="0">
                <a:solidFill>
                  <a:schemeClr val="tx1">
                    <a:lumMod val="85000"/>
                    <a:lumOff val="15000"/>
                  </a:schemeClr>
                </a:solidFill>
                <a:cs typeface="+mn-ea"/>
                <a:sym typeface="+mn-lt"/>
              </a:endParaRPr>
            </a:p>
          </p:txBody>
        </p:sp>
        <p:sp>
          <p:nvSpPr>
            <p:cNvPr id="17" name="文本框 16"/>
            <p:cNvSpPr txBox="1"/>
            <p:nvPr/>
          </p:nvSpPr>
          <p:spPr>
            <a:xfrm>
              <a:off x="993235" y="3544141"/>
              <a:ext cx="6739136"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2021</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2</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19</a:t>
              </a:r>
              <a:r>
                <a:rPr lang="zh-CN" altLang="en-US" sz="1400" b="0" i="0" spc="400" dirty="0">
                  <a:solidFill>
                    <a:srgbClr val="333333"/>
                  </a:solidFill>
                  <a:effectLst/>
                  <a:cs typeface="+mn-ea"/>
                  <a:sym typeface="+mn-lt"/>
                </a:rPr>
                <a:t>日，教育部发出</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教育部关于做好</a:t>
              </a:r>
              <a:r>
                <a:rPr lang="en-US" altLang="zh-CN" sz="1400" b="0" i="0" spc="400" dirty="0">
                  <a:solidFill>
                    <a:srgbClr val="333333"/>
                  </a:solidFill>
                  <a:effectLst/>
                  <a:cs typeface="+mn-ea"/>
                  <a:sym typeface="+mn-lt"/>
                </a:rPr>
                <a:t>2021</a:t>
              </a:r>
              <a:r>
                <a:rPr lang="zh-CN" altLang="en-US" sz="1400" b="0" i="0" spc="400" dirty="0">
                  <a:solidFill>
                    <a:srgbClr val="333333"/>
                  </a:solidFill>
                  <a:effectLst/>
                  <a:cs typeface="+mn-ea"/>
                  <a:sym typeface="+mn-lt"/>
                </a:rPr>
                <a:t>年普通高校招生工作的通知</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。明确，</a:t>
              </a:r>
              <a:r>
                <a:rPr lang="en-US" altLang="zh-CN" sz="1400" b="0" i="0" spc="400" dirty="0">
                  <a:solidFill>
                    <a:srgbClr val="333333"/>
                  </a:solidFill>
                  <a:effectLst/>
                  <a:cs typeface="+mn-ea"/>
                  <a:sym typeface="+mn-lt"/>
                </a:rPr>
                <a:t>2021</a:t>
              </a:r>
              <a:r>
                <a:rPr lang="zh-CN" altLang="en-US" sz="1400" b="0" i="0" spc="400" dirty="0">
                  <a:solidFill>
                    <a:srgbClr val="333333"/>
                  </a:solidFill>
                  <a:effectLst/>
                  <a:cs typeface="+mn-ea"/>
                  <a:sym typeface="+mn-lt"/>
                </a:rPr>
                <a:t>年全国统考于</a:t>
              </a:r>
              <a:r>
                <a:rPr lang="en-US" altLang="zh-CN" sz="1400" b="0" i="0" spc="400" dirty="0">
                  <a:solidFill>
                    <a:srgbClr val="333333"/>
                  </a:solidFill>
                  <a:effectLst/>
                  <a:cs typeface="+mn-ea"/>
                  <a:sym typeface="+mn-lt"/>
                </a:rPr>
                <a:t>6</a:t>
              </a:r>
              <a:r>
                <a:rPr lang="zh-CN" altLang="en-US" sz="1400" b="0" i="0" spc="400" dirty="0">
                  <a:solidFill>
                    <a:srgbClr val="333333"/>
                  </a:solidFill>
                  <a:effectLst/>
                  <a:cs typeface="+mn-ea"/>
                  <a:sym typeface="+mn-lt"/>
                </a:rPr>
                <a:t>月</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日举行。。</a:t>
              </a:r>
              <a:endParaRPr lang="zh-CN" altLang="en-US" sz="1400" spc="400" dirty="0">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3135">
        <p:random/>
      </p:transition>
    </mc:Choice>
    <mc:Fallback>
      <p:transition spd="slow" advTm="313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graphicFrame>
        <p:nvGraphicFramePr>
          <p:cNvPr id="9" name="图表 8"/>
          <p:cNvGraphicFramePr/>
          <p:nvPr/>
        </p:nvGraphicFramePr>
        <p:xfrm>
          <a:off x="5799221" y="1732547"/>
          <a:ext cx="5483727" cy="4102767"/>
        </p:xfrm>
        <a:graphic>
          <a:graphicData uri="http://schemas.openxmlformats.org/drawingml/2006/chart">
            <c:chart xmlns:c="http://schemas.openxmlformats.org/drawingml/2006/chart" xmlns:r="http://schemas.openxmlformats.org/officeDocument/2006/relationships" r:id="rId1"/>
          </a:graphicData>
        </a:graphic>
      </p:graphicFrame>
      <p:sp>
        <p:nvSpPr>
          <p:cNvPr id="11" name="文本框 10"/>
          <p:cNvSpPr txBox="1"/>
          <p:nvPr/>
        </p:nvSpPr>
        <p:spPr>
          <a:xfrm>
            <a:off x="909052" y="16550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endParaRPr lang="zh-CN" altLang="en-US" sz="2400" dirty="0">
              <a:solidFill>
                <a:schemeClr val="tx1">
                  <a:lumMod val="85000"/>
                  <a:lumOff val="15000"/>
                </a:schemeClr>
              </a:solidFill>
              <a:cs typeface="+mn-ea"/>
              <a:sym typeface="+mn-lt"/>
            </a:endParaRPr>
          </a:p>
        </p:txBody>
      </p:sp>
      <p:sp>
        <p:nvSpPr>
          <p:cNvPr id="12" name="文本框 11"/>
          <p:cNvSpPr txBox="1"/>
          <p:nvPr/>
        </p:nvSpPr>
        <p:spPr>
          <a:xfrm>
            <a:off x="909052" y="2274060"/>
            <a:ext cx="4338626" cy="523220"/>
          </a:xfrm>
          <a:prstGeom prst="rect">
            <a:avLst/>
          </a:prstGeom>
          <a:noFill/>
        </p:spPr>
        <p:txBody>
          <a:bodyPr wrap="square" rtlCol="0">
            <a:spAutoFit/>
          </a:bodyPr>
          <a:lstStyle/>
          <a:p>
            <a:pPr marL="285750" indent="-285750">
              <a:buFont typeface="Wingdings" panose="05000000000000000000" pitchFamily="2" charset="2"/>
              <a:buChar char="ü"/>
            </a:pPr>
            <a:r>
              <a:rPr lang="en-US" altLang="zh-CN" sz="1400" b="0" i="0" spc="400" dirty="0">
                <a:solidFill>
                  <a:srgbClr val="333333"/>
                </a:solidFill>
                <a:effectLst/>
                <a:cs typeface="+mn-ea"/>
                <a:sym typeface="+mn-lt"/>
              </a:rPr>
              <a:t>2010</a:t>
            </a:r>
            <a:r>
              <a:rPr lang="zh-CN" altLang="en-US" sz="1400" b="0" i="0" spc="400" dirty="0">
                <a:solidFill>
                  <a:srgbClr val="333333"/>
                </a:solidFill>
                <a:effectLst/>
                <a:cs typeface="+mn-ea"/>
                <a:sym typeface="+mn-lt"/>
              </a:rPr>
              <a:t>年，普通高等教育入学率将达到适龄青年的</a:t>
            </a:r>
            <a:r>
              <a:rPr lang="en-US" altLang="zh-CN" sz="1400" b="0" i="0" spc="400" dirty="0">
                <a:solidFill>
                  <a:srgbClr val="333333"/>
                </a:solidFill>
                <a:effectLst/>
                <a:cs typeface="+mn-ea"/>
                <a:sym typeface="+mn-lt"/>
              </a:rPr>
              <a:t>15%</a:t>
            </a:r>
            <a:r>
              <a:rPr lang="zh-CN" altLang="en-US" sz="1400" b="0" i="0" spc="400" dirty="0">
                <a:solidFill>
                  <a:srgbClr val="333333"/>
                </a:solidFill>
                <a:effectLst/>
                <a:cs typeface="+mn-ea"/>
                <a:sym typeface="+mn-lt"/>
              </a:rPr>
              <a:t>。</a:t>
            </a:r>
            <a:endParaRPr lang="zh-CN" altLang="en-US" sz="1400" spc="400" dirty="0">
              <a:cs typeface="+mn-ea"/>
              <a:sym typeface="+mn-lt"/>
            </a:endParaRPr>
          </a:p>
        </p:txBody>
      </p:sp>
      <p:sp>
        <p:nvSpPr>
          <p:cNvPr id="13" name="文本框 12"/>
          <p:cNvSpPr txBox="1"/>
          <p:nvPr/>
        </p:nvSpPr>
        <p:spPr>
          <a:xfrm>
            <a:off x="909052" y="3038242"/>
            <a:ext cx="4338626" cy="738664"/>
          </a:xfrm>
          <a:prstGeom prst="rect">
            <a:avLst/>
          </a:prstGeom>
          <a:noFill/>
        </p:spPr>
        <p:txBody>
          <a:bodyPr wrap="square" rtlCol="0">
            <a:spAutoFit/>
          </a:bodyPr>
          <a:lstStyle/>
          <a:p>
            <a:pPr marL="285750" indent="-285750">
              <a:buFont typeface="Wingdings" panose="05000000000000000000" pitchFamily="2" charset="2"/>
              <a:buChar char="ü"/>
            </a:pPr>
            <a:r>
              <a:rPr lang="zh-CN" altLang="en-US" sz="1400" b="0" i="0" spc="400" dirty="0">
                <a:solidFill>
                  <a:srgbClr val="333333"/>
                </a:solidFill>
                <a:effectLst/>
                <a:cs typeface="+mn-ea"/>
                <a:sym typeface="+mn-lt"/>
              </a:rPr>
              <a:t>在短短的五六年中，大学招生扩大了将近</a:t>
            </a:r>
            <a:r>
              <a:rPr lang="en-US" altLang="zh-CN" sz="1400" b="0" i="0" spc="400" dirty="0">
                <a:solidFill>
                  <a:srgbClr val="333333"/>
                </a:solidFill>
                <a:effectLst/>
                <a:cs typeface="+mn-ea"/>
                <a:sym typeface="+mn-lt"/>
              </a:rPr>
              <a:t>3</a:t>
            </a:r>
            <a:r>
              <a:rPr lang="zh-CN" altLang="en-US" sz="1400" b="0" i="0" spc="400" dirty="0">
                <a:solidFill>
                  <a:srgbClr val="333333"/>
                </a:solidFill>
                <a:effectLst/>
                <a:cs typeface="+mn-ea"/>
                <a:sym typeface="+mn-lt"/>
              </a:rPr>
              <a:t>倍，“大众化教育”逐渐取代“精英教育”。</a:t>
            </a:r>
            <a:endParaRPr lang="zh-CN" altLang="en-US" sz="1400" spc="400" dirty="0">
              <a:cs typeface="+mn-ea"/>
              <a:sym typeface="+mn-lt"/>
            </a:endParaRPr>
          </a:p>
        </p:txBody>
      </p:sp>
      <p:sp>
        <p:nvSpPr>
          <p:cNvPr id="14" name="文本框 13"/>
          <p:cNvSpPr txBox="1"/>
          <p:nvPr/>
        </p:nvSpPr>
        <p:spPr>
          <a:xfrm>
            <a:off x="909052" y="4017868"/>
            <a:ext cx="4338626" cy="738664"/>
          </a:xfrm>
          <a:prstGeom prst="rect">
            <a:avLst/>
          </a:prstGeom>
          <a:noFill/>
        </p:spPr>
        <p:txBody>
          <a:bodyPr wrap="square" rtlCol="0">
            <a:spAutoFit/>
          </a:bodyPr>
          <a:lstStyle/>
          <a:p>
            <a:pPr marL="285750" indent="-285750">
              <a:buFont typeface="Wingdings" panose="05000000000000000000" pitchFamily="2" charset="2"/>
              <a:buChar char="ü"/>
            </a:pPr>
            <a:r>
              <a:rPr lang="zh-CN" altLang="en-US" sz="1400" b="0" i="0" spc="400" dirty="0">
                <a:solidFill>
                  <a:srgbClr val="333333"/>
                </a:solidFill>
                <a:effectLst/>
                <a:cs typeface="+mn-ea"/>
                <a:sym typeface="+mn-lt"/>
              </a:rPr>
              <a:t>但同时高校毕业生缺乏职业技能、就业困难等问题，引起了人们对扩招的反思。</a:t>
            </a:r>
            <a:endParaRPr lang="zh-CN" altLang="en-US" sz="1400" spc="400" dirty="0">
              <a:cs typeface="+mn-ea"/>
              <a:sym typeface="+mn-lt"/>
            </a:endParaRPr>
          </a:p>
        </p:txBody>
      </p:sp>
      <p:sp>
        <p:nvSpPr>
          <p:cNvPr id="15" name="文本框 14"/>
          <p:cNvSpPr txBox="1"/>
          <p:nvPr/>
        </p:nvSpPr>
        <p:spPr>
          <a:xfrm>
            <a:off x="909052" y="4997495"/>
            <a:ext cx="4338626" cy="738664"/>
          </a:xfrm>
          <a:prstGeom prst="rect">
            <a:avLst/>
          </a:prstGeom>
          <a:noFill/>
        </p:spPr>
        <p:txBody>
          <a:bodyPr wrap="square" rtlCol="0">
            <a:spAutoFit/>
          </a:bodyPr>
          <a:lstStyle/>
          <a:p>
            <a:pPr marL="285750" indent="-285750">
              <a:buFont typeface="Wingdings" panose="05000000000000000000" pitchFamily="2" charset="2"/>
              <a:buChar char="ü"/>
            </a:pPr>
            <a:r>
              <a:rPr lang="en-US" altLang="zh-CN" sz="1400" b="0" i="0" spc="400" dirty="0">
                <a:solidFill>
                  <a:srgbClr val="333333"/>
                </a:solidFill>
                <a:effectLst/>
                <a:cs typeface="+mn-ea"/>
                <a:sym typeface="+mn-lt"/>
              </a:rPr>
              <a:t>2010</a:t>
            </a:r>
            <a:r>
              <a:rPr lang="zh-CN" altLang="en-US" sz="1400" b="0" i="0" spc="400" dirty="0">
                <a:solidFill>
                  <a:srgbClr val="333333"/>
                </a:solidFill>
                <a:effectLst/>
                <a:cs typeface="+mn-ea"/>
                <a:sym typeface="+mn-lt"/>
              </a:rPr>
              <a:t>年</a:t>
            </a:r>
            <a:r>
              <a:rPr lang="en-US" altLang="zh-CN" sz="1400" b="0" i="0" spc="400" dirty="0">
                <a:solidFill>
                  <a:srgbClr val="333333"/>
                </a:solidFill>
                <a:effectLst/>
                <a:cs typeface="+mn-ea"/>
                <a:sym typeface="+mn-lt"/>
              </a:rPr>
              <a:t>2</a:t>
            </a:r>
            <a:r>
              <a:rPr lang="zh-CN" altLang="en-US" sz="1400" b="0" i="0" spc="400" dirty="0">
                <a:solidFill>
                  <a:srgbClr val="333333"/>
                </a:solidFill>
                <a:effectLst/>
                <a:cs typeface="+mn-ea"/>
                <a:sym typeface="+mn-lt"/>
              </a:rPr>
              <a:t>月，教育部公布公开征求意见稿，</a:t>
            </a:r>
            <a:r>
              <a:rPr lang="en-US" altLang="zh-CN" sz="1400" b="0" i="0" spc="400" dirty="0">
                <a:solidFill>
                  <a:srgbClr val="333333"/>
                </a:solidFill>
                <a:effectLst/>
                <a:cs typeface="+mn-ea"/>
                <a:sym typeface="+mn-lt"/>
              </a:rPr>
              <a:t>7</a:t>
            </a:r>
            <a:r>
              <a:rPr lang="zh-CN" altLang="en-US" sz="1400" b="0" i="0" spc="400" dirty="0">
                <a:solidFill>
                  <a:srgbClr val="333333"/>
                </a:solidFill>
                <a:effectLst/>
                <a:cs typeface="+mn-ea"/>
                <a:sym typeface="+mn-lt"/>
              </a:rPr>
              <a:t>月发布经中央政治局审议通过的全文。</a:t>
            </a:r>
            <a:endParaRPr lang="zh-CN" altLang="en-US" sz="1400" spc="400" dirty="0">
              <a:cs typeface="+mn-ea"/>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3013">
        <p:random/>
      </p:transition>
    </mc:Choice>
    <mc:Fallback>
      <p:transition spd="slow" advTm="301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out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srcRect/>
          <a:stretch>
            <a:fillRect/>
          </a:stretch>
        </p:blipFill>
        <p:spPr>
          <a:xfrm>
            <a:off x="0" y="0"/>
            <a:ext cx="12192000" cy="6858000"/>
          </a:xfrm>
          <a:prstGeom prst="rect">
            <a:avLst/>
          </a:prstGeom>
        </p:spPr>
      </p:pic>
      <p:sp>
        <p:nvSpPr>
          <p:cNvPr id="3" name="矩形: 圆角 2"/>
          <p:cNvSpPr/>
          <p:nvPr/>
        </p:nvSpPr>
        <p:spPr>
          <a:xfrm>
            <a:off x="551543" y="482600"/>
            <a:ext cx="11088914" cy="5892800"/>
          </a:xfrm>
          <a:prstGeom prst="roundRect">
            <a:avLst>
              <a:gd name="adj" fmla="val 312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 name="组合 5"/>
          <p:cNvGrpSpPr/>
          <p:nvPr/>
        </p:nvGrpSpPr>
        <p:grpSpPr>
          <a:xfrm>
            <a:off x="867228" y="651328"/>
            <a:ext cx="4269377" cy="854080"/>
            <a:chOff x="7093857" y="2102756"/>
            <a:chExt cx="4269377" cy="854080"/>
          </a:xfrm>
        </p:grpSpPr>
        <p:sp>
          <p:nvSpPr>
            <p:cNvPr id="4" name="文本框 3"/>
            <p:cNvSpPr txBox="1"/>
            <p:nvPr/>
          </p:nvSpPr>
          <p:spPr>
            <a:xfrm>
              <a:off x="7093857" y="2102756"/>
              <a:ext cx="3927522" cy="584775"/>
            </a:xfrm>
            <a:prstGeom prst="rect">
              <a:avLst/>
            </a:prstGeom>
            <a:noFill/>
          </p:spPr>
          <p:txBody>
            <a:bodyPr wrap="square" rtlCol="0">
              <a:spAutoFit/>
            </a:bodyPr>
            <a:lstStyle/>
            <a:p>
              <a:pPr algn="dist"/>
              <a:r>
                <a:rPr lang="zh-CN" altLang="en-US" sz="3200" dirty="0">
                  <a:solidFill>
                    <a:srgbClr val="FF773F"/>
                  </a:solidFill>
                  <a:cs typeface="+mn-ea"/>
                  <a:sym typeface="+mn-lt"/>
                </a:rPr>
                <a:t>高考心理辅导班会</a:t>
              </a:r>
              <a:endParaRPr lang="zh-CN" altLang="en-US" sz="3200" dirty="0">
                <a:solidFill>
                  <a:srgbClr val="FF773F"/>
                </a:solidFill>
                <a:cs typeface="+mn-ea"/>
                <a:sym typeface="+mn-lt"/>
              </a:endParaRPr>
            </a:p>
          </p:txBody>
        </p:sp>
        <p:sp>
          <p:nvSpPr>
            <p:cNvPr id="5" name="文本框 4"/>
            <p:cNvSpPr txBox="1"/>
            <p:nvPr/>
          </p:nvSpPr>
          <p:spPr>
            <a:xfrm>
              <a:off x="7139577" y="2556726"/>
              <a:ext cx="4223657" cy="400110"/>
            </a:xfrm>
            <a:prstGeom prst="rect">
              <a:avLst/>
            </a:prstGeom>
            <a:noFill/>
          </p:spPr>
          <p:txBody>
            <a:bodyPr wrap="square" rtlCol="0">
              <a:spAutoFit/>
            </a:bodyPr>
            <a:lstStyle/>
            <a:p>
              <a:pPr algn="dist"/>
              <a:r>
                <a:rPr lang="en-US" altLang="zh-CN" sz="1000" dirty="0">
                  <a:solidFill>
                    <a:srgbClr val="FF773F"/>
                  </a:solidFill>
                  <a:cs typeface="+mn-ea"/>
                  <a:sym typeface="+mn-lt"/>
                </a:rPr>
                <a:t>COLLEGE ENTRANCE EXAMINATION PSYCHOLOGICAL COUNSELING CLASS</a:t>
              </a:r>
              <a:endParaRPr lang="zh-CN" altLang="en-US" sz="1000" dirty="0">
                <a:solidFill>
                  <a:srgbClr val="FF773F"/>
                </a:solidFill>
                <a:cs typeface="+mn-ea"/>
                <a:sym typeface="+mn-lt"/>
              </a:endParaRPr>
            </a:p>
          </p:txBody>
        </p:sp>
      </p:grpSp>
      <p:pic>
        <p:nvPicPr>
          <p:cNvPr id="8" name="图片 7"/>
          <p:cNvPicPr>
            <a:picLocks noChangeAspect="1"/>
          </p:cNvPicPr>
          <p:nvPr/>
        </p:nvPicPr>
        <p:blipFill>
          <a:blip r:embed="rId2" cstate="screen"/>
          <a:stretch>
            <a:fillRect/>
          </a:stretch>
        </p:blipFill>
        <p:spPr>
          <a:xfrm>
            <a:off x="1008151" y="1598103"/>
            <a:ext cx="4538407" cy="4538407"/>
          </a:xfrm>
          <a:prstGeom prst="rect">
            <a:avLst/>
          </a:prstGeom>
          <a:effectLst>
            <a:outerShdw blurRad="63500" algn="ctr" rotWithShape="0">
              <a:prstClr val="black">
                <a:alpha val="40000"/>
              </a:prstClr>
            </a:outerShdw>
          </a:effectLst>
        </p:spPr>
      </p:pic>
      <p:grpSp>
        <p:nvGrpSpPr>
          <p:cNvPr id="9" name="组合 8"/>
          <p:cNvGrpSpPr/>
          <p:nvPr/>
        </p:nvGrpSpPr>
        <p:grpSpPr>
          <a:xfrm>
            <a:off x="5357929" y="1823862"/>
            <a:ext cx="5825920" cy="1169551"/>
            <a:chOff x="993235" y="3113254"/>
            <a:chExt cx="5825920" cy="1169551"/>
          </a:xfrm>
        </p:grpSpPr>
        <p:sp>
          <p:nvSpPr>
            <p:cNvPr id="10" name="文本框 9"/>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endParaRPr lang="zh-CN" altLang="en-US" sz="2400" dirty="0">
                <a:solidFill>
                  <a:schemeClr val="tx1">
                    <a:lumMod val="85000"/>
                    <a:lumOff val="15000"/>
                  </a:schemeClr>
                </a:solidFill>
                <a:cs typeface="+mn-ea"/>
                <a:sym typeface="+mn-lt"/>
              </a:endParaRPr>
            </a:p>
          </p:txBody>
        </p:sp>
        <p:sp>
          <p:nvSpPr>
            <p:cNvPr id="11" name="文本框 10"/>
            <p:cNvSpPr txBox="1"/>
            <p:nvPr/>
          </p:nvSpPr>
          <p:spPr>
            <a:xfrm>
              <a:off x="993235" y="3544141"/>
              <a:ext cx="5825920" cy="738664"/>
            </a:xfrm>
            <a:prstGeom prst="rect">
              <a:avLst/>
            </a:prstGeom>
            <a:noFill/>
          </p:spPr>
          <p:txBody>
            <a:bodyPr wrap="square" rtlCol="0">
              <a:spAutoFit/>
            </a:bodyPr>
            <a:lstStyle/>
            <a:p>
              <a:r>
                <a:rPr lang="en-US" altLang="zh-CN" sz="1400" b="0" i="0" spc="400" dirty="0">
                  <a:solidFill>
                    <a:srgbClr val="333333"/>
                  </a:solidFill>
                  <a:effectLst/>
                  <a:cs typeface="+mn-ea"/>
                  <a:sym typeface="+mn-lt"/>
                </a:rPr>
                <a:t>2003</a:t>
              </a:r>
              <a:r>
                <a:rPr lang="zh-CN" altLang="en-US" sz="1400" b="0" i="0" spc="400" dirty="0">
                  <a:solidFill>
                    <a:srgbClr val="333333"/>
                  </a:solidFill>
                  <a:effectLst/>
                  <a:cs typeface="+mn-ea"/>
                  <a:sym typeface="+mn-lt"/>
                </a:rPr>
                <a:t>年教育部批准首批</a:t>
              </a:r>
              <a:r>
                <a:rPr lang="en-US" altLang="zh-CN" sz="1400" b="0" i="0" spc="400" dirty="0">
                  <a:solidFill>
                    <a:srgbClr val="333333"/>
                  </a:solidFill>
                  <a:effectLst/>
                  <a:cs typeface="+mn-ea"/>
                  <a:sym typeface="+mn-lt"/>
                </a:rPr>
                <a:t>22</a:t>
              </a:r>
              <a:r>
                <a:rPr lang="zh-CN" altLang="en-US" sz="1400" b="0" i="0" spc="400" dirty="0">
                  <a:solidFill>
                    <a:srgbClr val="333333"/>
                  </a:solidFill>
                  <a:effectLst/>
                  <a:cs typeface="+mn-ea"/>
                  <a:sym typeface="+mn-lt"/>
                </a:rPr>
                <a:t>所高校开展自主招生试点。作为一种新的选才方式，具备自主招生资格的高校已有</a:t>
              </a:r>
              <a:r>
                <a:rPr lang="en-US" altLang="zh-CN" sz="1400" b="0" i="0" spc="400" dirty="0">
                  <a:solidFill>
                    <a:srgbClr val="333333"/>
                  </a:solidFill>
                  <a:effectLst/>
                  <a:cs typeface="+mn-ea"/>
                  <a:sym typeface="+mn-lt"/>
                </a:rPr>
                <a:t>90</a:t>
              </a:r>
              <a:r>
                <a:rPr lang="zh-CN" altLang="en-US" sz="1400" b="0" i="0" spc="400" dirty="0">
                  <a:solidFill>
                    <a:srgbClr val="333333"/>
                  </a:solidFill>
                  <a:effectLst/>
                  <a:cs typeface="+mn-ea"/>
                  <a:sym typeface="+mn-lt"/>
                </a:rPr>
                <a:t>所</a:t>
              </a:r>
              <a:endParaRPr lang="zh-CN" altLang="en-US" sz="1400" spc="400" dirty="0">
                <a:cs typeface="+mn-ea"/>
                <a:sym typeface="+mn-lt"/>
              </a:endParaRPr>
            </a:p>
          </p:txBody>
        </p:sp>
      </p:grpSp>
      <p:grpSp>
        <p:nvGrpSpPr>
          <p:cNvPr id="12" name="组合 11"/>
          <p:cNvGrpSpPr/>
          <p:nvPr/>
        </p:nvGrpSpPr>
        <p:grpSpPr>
          <a:xfrm>
            <a:off x="5357929" y="3203329"/>
            <a:ext cx="5825920" cy="954107"/>
            <a:chOff x="993235" y="3113254"/>
            <a:chExt cx="5825920" cy="954107"/>
          </a:xfrm>
        </p:grpSpPr>
        <p:sp>
          <p:nvSpPr>
            <p:cNvPr id="13" name="文本框 12"/>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endParaRPr lang="zh-CN" altLang="en-US" sz="2400" dirty="0">
                <a:solidFill>
                  <a:schemeClr val="tx1">
                    <a:lumMod val="85000"/>
                    <a:lumOff val="15000"/>
                  </a:schemeClr>
                </a:solidFill>
                <a:cs typeface="+mn-ea"/>
                <a:sym typeface="+mn-lt"/>
              </a:endParaRPr>
            </a:p>
          </p:txBody>
        </p:sp>
        <p:sp>
          <p:nvSpPr>
            <p:cNvPr id="14" name="文本框 13"/>
            <p:cNvSpPr txBox="1"/>
            <p:nvPr/>
          </p:nvSpPr>
          <p:spPr>
            <a:xfrm>
              <a:off x="993235" y="3544141"/>
              <a:ext cx="5825920" cy="523220"/>
            </a:xfrm>
            <a:prstGeom prst="rect">
              <a:avLst/>
            </a:prstGeom>
            <a:noFill/>
          </p:spPr>
          <p:txBody>
            <a:bodyPr wrap="square" rtlCol="0">
              <a:spAutoFit/>
            </a:bodyPr>
            <a:lstStyle/>
            <a:p>
              <a:r>
                <a:rPr lang="zh-CN" altLang="en-US" sz="1400" b="0" i="0" spc="400" dirty="0">
                  <a:solidFill>
                    <a:srgbClr val="333333"/>
                  </a:solidFill>
                  <a:effectLst/>
                  <a:cs typeface="+mn-ea"/>
                  <a:sym typeface="+mn-lt"/>
                </a:rPr>
                <a:t>类型逐渐增多，有“自主组织测试”、“校长实名推荐制”、“自主招生联考”等形式。</a:t>
              </a:r>
              <a:endParaRPr lang="zh-CN" altLang="en-US" sz="1400" spc="400" dirty="0">
                <a:cs typeface="+mn-ea"/>
                <a:sym typeface="+mn-lt"/>
              </a:endParaRPr>
            </a:p>
          </p:txBody>
        </p:sp>
      </p:grpSp>
      <p:grpSp>
        <p:nvGrpSpPr>
          <p:cNvPr id="15" name="组合 14"/>
          <p:cNvGrpSpPr/>
          <p:nvPr/>
        </p:nvGrpSpPr>
        <p:grpSpPr>
          <a:xfrm>
            <a:off x="5357929" y="4582796"/>
            <a:ext cx="5825920" cy="954107"/>
            <a:chOff x="993235" y="3113254"/>
            <a:chExt cx="5825920" cy="954107"/>
          </a:xfrm>
        </p:grpSpPr>
        <p:sp>
          <p:nvSpPr>
            <p:cNvPr id="16" name="文本框 15"/>
            <p:cNvSpPr txBox="1"/>
            <p:nvPr/>
          </p:nvSpPr>
          <p:spPr>
            <a:xfrm>
              <a:off x="993235" y="3113254"/>
              <a:ext cx="168365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高考辅导</a:t>
              </a:r>
              <a:endParaRPr lang="zh-CN" altLang="en-US" sz="2400" dirty="0">
                <a:solidFill>
                  <a:schemeClr val="tx1">
                    <a:lumMod val="85000"/>
                    <a:lumOff val="15000"/>
                  </a:schemeClr>
                </a:solidFill>
                <a:cs typeface="+mn-ea"/>
                <a:sym typeface="+mn-lt"/>
              </a:endParaRPr>
            </a:p>
          </p:txBody>
        </p:sp>
        <p:sp>
          <p:nvSpPr>
            <p:cNvPr id="17" name="文本框 16"/>
            <p:cNvSpPr txBox="1"/>
            <p:nvPr/>
          </p:nvSpPr>
          <p:spPr>
            <a:xfrm>
              <a:off x="993235" y="3544141"/>
              <a:ext cx="5825920" cy="523220"/>
            </a:xfrm>
            <a:prstGeom prst="rect">
              <a:avLst/>
            </a:prstGeom>
            <a:noFill/>
          </p:spPr>
          <p:txBody>
            <a:bodyPr wrap="square" rtlCol="0">
              <a:spAutoFit/>
            </a:bodyPr>
            <a:lstStyle/>
            <a:p>
              <a:r>
                <a:rPr lang="en-US" altLang="zh-CN" sz="1400" b="0" i="0" spc="400" dirty="0">
                  <a:solidFill>
                    <a:srgbClr val="333333"/>
                  </a:solidFill>
                  <a:effectLst/>
                  <a:cs typeface="+mn-ea"/>
                  <a:sym typeface="+mn-lt"/>
                </a:rPr>
                <a:t>2008</a:t>
              </a:r>
              <a:r>
                <a:rPr lang="zh-CN" altLang="en-US" sz="1400" b="0" i="0" spc="400" dirty="0">
                  <a:solidFill>
                    <a:srgbClr val="333333"/>
                  </a:solidFill>
                  <a:effectLst/>
                  <a:cs typeface="+mn-ea"/>
                  <a:sym typeface="+mn-lt"/>
                </a:rPr>
                <a:t>年，中国开始启动</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国家中长期教育改革与发展规划纲要（</a:t>
              </a:r>
              <a:r>
                <a:rPr lang="en-US" altLang="zh-CN" sz="1400" b="0" i="0" spc="400" dirty="0">
                  <a:solidFill>
                    <a:srgbClr val="333333"/>
                  </a:solidFill>
                  <a:effectLst/>
                  <a:cs typeface="+mn-ea"/>
                  <a:sym typeface="+mn-lt"/>
                </a:rPr>
                <a:t>2010—2020</a:t>
              </a:r>
              <a:r>
                <a:rPr lang="zh-CN" altLang="en-US" sz="1400" b="0" i="0" spc="400" dirty="0">
                  <a:solidFill>
                    <a:srgbClr val="333333"/>
                  </a:solidFill>
                  <a:effectLst/>
                  <a:cs typeface="+mn-ea"/>
                  <a:sym typeface="+mn-lt"/>
                </a:rPr>
                <a:t>）</a:t>
              </a:r>
              <a:r>
                <a:rPr lang="en-US" altLang="zh-CN" sz="1400" b="0" i="0" spc="400" dirty="0">
                  <a:solidFill>
                    <a:srgbClr val="333333"/>
                  </a:solidFill>
                  <a:effectLst/>
                  <a:cs typeface="+mn-ea"/>
                  <a:sym typeface="+mn-lt"/>
                </a:rPr>
                <a:t>》</a:t>
              </a:r>
              <a:r>
                <a:rPr lang="zh-CN" altLang="en-US" sz="1400" b="0" i="0" spc="400" dirty="0">
                  <a:solidFill>
                    <a:srgbClr val="333333"/>
                  </a:solidFill>
                  <a:effectLst/>
                  <a:cs typeface="+mn-ea"/>
                  <a:sym typeface="+mn-lt"/>
                </a:rPr>
                <a:t>。</a:t>
              </a:r>
              <a:endParaRPr lang="zh-CN" altLang="en-US" sz="1400" spc="400" dirty="0">
                <a:cs typeface="+mn-ea"/>
                <a:sym typeface="+mn-lt"/>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2758">
        <p:random/>
      </p:transition>
    </mc:Choice>
    <mc:Fallback>
      <p:transition spd="slow" advTm="27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098278" y="-149049"/>
            <a:ext cx="9995445" cy="5798735"/>
            <a:chOff x="1098278" y="-149049"/>
            <a:chExt cx="9995445" cy="5798735"/>
          </a:xfrm>
        </p:grpSpPr>
        <p:sp>
          <p:nvSpPr>
            <p:cNvPr id="9" name="矩形: 圆角 8"/>
            <p:cNvSpPr/>
            <p:nvPr/>
          </p:nvSpPr>
          <p:spPr>
            <a:xfrm>
              <a:off x="1098278" y="1208314"/>
              <a:ext cx="9995445" cy="4441372"/>
            </a:xfrm>
            <a:prstGeom prst="roundRect">
              <a:avLst>
                <a:gd name="adj" fmla="val 7517"/>
              </a:avLst>
            </a:prstGeom>
            <a:solidFill>
              <a:schemeClr val="bg1"/>
            </a:solidFill>
            <a:ln>
              <a:noFill/>
            </a:ln>
            <a:effectLst>
              <a:outerShdw blurRad="2413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7" name="组合 6"/>
            <p:cNvGrpSpPr/>
            <p:nvPr/>
          </p:nvGrpSpPr>
          <p:grpSpPr>
            <a:xfrm>
              <a:off x="2615292" y="3836639"/>
              <a:ext cx="6961415" cy="1154163"/>
              <a:chOff x="2625272" y="2292600"/>
              <a:chExt cx="5292273" cy="1154163"/>
            </a:xfrm>
          </p:grpSpPr>
          <p:sp>
            <p:nvSpPr>
              <p:cNvPr id="5" name="文本框 4"/>
              <p:cNvSpPr txBox="1"/>
              <p:nvPr/>
            </p:nvSpPr>
            <p:spPr>
              <a:xfrm>
                <a:off x="2625273" y="2292600"/>
                <a:ext cx="5292272" cy="1015663"/>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必备物品提前准备</a:t>
                </a:r>
                <a:endParaRPr kumimoji="0" lang="zh-CN" altLang="en-US" sz="60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endParaRPr>
              </a:p>
            </p:txBody>
          </p:sp>
          <p:sp>
            <p:nvSpPr>
              <p:cNvPr id="6" name="文本框 5"/>
              <p:cNvSpPr txBox="1"/>
              <p:nvPr/>
            </p:nvSpPr>
            <p:spPr>
              <a:xfrm>
                <a:off x="2625272" y="3169764"/>
                <a:ext cx="5292272" cy="27699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rPr>
                  <a:t>COLLEGE ENTRANCE EXAMINATION PSYCHOLOGICAL COUNSELING CLASS</a:t>
                </a:r>
                <a:endParaRPr kumimoji="0" lang="zh-CN" altLang="en-US" sz="1200" b="0" i="0" u="none" strike="noStrike" kern="1200" cap="none" spc="0" normalizeH="0" baseline="0" noProof="0" dirty="0">
                  <a:ln>
                    <a:noFill/>
                  </a:ln>
                  <a:solidFill>
                    <a:srgbClr val="FF773F"/>
                  </a:solidFill>
                  <a:effectLst>
                    <a:outerShdw blurRad="63500" algn="ctr" rotWithShape="0">
                      <a:prstClr val="black">
                        <a:alpha val="40000"/>
                      </a:prstClr>
                    </a:outerShdw>
                  </a:effectLst>
                  <a:uLnTx/>
                  <a:uFillTx/>
                  <a:cs typeface="+mn-ea"/>
                  <a:sym typeface="+mn-lt"/>
                </a:endParaRPr>
              </a:p>
            </p:txBody>
          </p:sp>
        </p:grpSp>
        <p:pic>
          <p:nvPicPr>
            <p:cNvPr id="11" name="图片 10"/>
            <p:cNvPicPr>
              <a:picLocks noChangeAspect="1"/>
            </p:cNvPicPr>
            <p:nvPr/>
          </p:nvPicPr>
          <p:blipFill rotWithShape="1">
            <a:blip r:embed="rId2" cstate="screen"/>
            <a:srcRect/>
            <a:stretch>
              <a:fillRect/>
            </a:stretch>
          </p:blipFill>
          <p:spPr>
            <a:xfrm>
              <a:off x="1267641" y="-149049"/>
              <a:ext cx="9656716" cy="3985688"/>
            </a:xfrm>
            <a:prstGeom prst="rect">
              <a:avLst/>
            </a:prstGeom>
            <a:effectLst>
              <a:outerShdw blurRad="63500" algn="ctr" rotWithShape="0">
                <a:prstClr val="black">
                  <a:alpha val="32000"/>
                </a:prstClr>
              </a:outerShdw>
            </a:effectLst>
          </p:spPr>
        </p:pic>
      </p:gr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500" advTm="1156">
        <p:random/>
      </p:transition>
    </mc:Choice>
    <mc:Fallback>
      <p:transition spd="slow" advTm="115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IMING" val="|0.1|0.7|0.7|0.9|1"/>
</p:tagLst>
</file>

<file path=ppt/tags/tag10.xml><?xml version="1.0" encoding="utf-8"?>
<p:tagLst xmlns:p="http://schemas.openxmlformats.org/presentationml/2006/main">
  <p:tag name="TIMING" val="|0.5|0.5|0.5"/>
</p:tagLst>
</file>

<file path=ppt/tags/tag11.xml><?xml version="1.0" encoding="utf-8"?>
<p:tagLst xmlns:p="http://schemas.openxmlformats.org/presentationml/2006/main">
  <p:tag name="TIMING" val="|0.5|0.7|0.9|0.9"/>
</p:tagLst>
</file>

<file path=ppt/tags/tag12.xml><?xml version="1.0" encoding="utf-8"?>
<p:tagLst xmlns:p="http://schemas.openxmlformats.org/presentationml/2006/main">
  <p:tag name="TIMING" val="|0.5|0.6|0.5|0.5|0.3"/>
</p:tagLst>
</file>

<file path=ppt/tags/tag13.xml><?xml version="1.0" encoding="utf-8"?>
<p:tagLst xmlns:p="http://schemas.openxmlformats.org/presentationml/2006/main">
  <p:tag name="TIMING" val="|0.5|0.5|0.7"/>
</p:tagLst>
</file>

<file path=ppt/tags/tag14.xml><?xml version="1.0" encoding="utf-8"?>
<p:tagLst xmlns:p="http://schemas.openxmlformats.org/presentationml/2006/main">
  <p:tag name="TIMING" val="|0.3|0.4|0.3"/>
</p:tagLst>
</file>

<file path=ppt/tags/tag15.xml><?xml version="1.0" encoding="utf-8"?>
<p:tagLst xmlns:p="http://schemas.openxmlformats.org/presentationml/2006/main">
  <p:tag name="TIMING" val="|0.3"/>
</p:tagLst>
</file>

<file path=ppt/tags/tag16.xml><?xml version="1.0" encoding="utf-8"?>
<p:tagLst xmlns:p="http://schemas.openxmlformats.org/presentationml/2006/main">
  <p:tag name="TIMING" val="|0.4|0.5|0.3|0.4|0.4"/>
</p:tagLst>
</file>

<file path=ppt/tags/tag17.xml><?xml version="1.0" encoding="utf-8"?>
<p:tagLst xmlns:p="http://schemas.openxmlformats.org/presentationml/2006/main">
  <p:tag name="TIMING" val="|0.4|0.4|0.4"/>
</p:tagLst>
</file>

<file path=ppt/tags/tag18.xml><?xml version="1.0" encoding="utf-8"?>
<p:tagLst xmlns:p="http://schemas.openxmlformats.org/presentationml/2006/main">
  <p:tag name="TIMING" val="|0.4|0.4|0.4|0.4"/>
</p:tagLst>
</file>

<file path=ppt/tags/tag19.xml><?xml version="1.0" encoding="utf-8"?>
<p:tagLst xmlns:p="http://schemas.openxmlformats.org/presentationml/2006/main">
  <p:tag name="TIMING" val="|0.5|0.3"/>
</p:tagLst>
</file>

<file path=ppt/tags/tag2.xml><?xml version="1.0" encoding="utf-8"?>
<p:tagLst xmlns:p="http://schemas.openxmlformats.org/presentationml/2006/main">
  <p:tag name="TIMING" val="|0.4|0.5|0.5|0.4"/>
</p:tagLst>
</file>

<file path=ppt/tags/tag20.xml><?xml version="1.0" encoding="utf-8"?>
<p:tagLst xmlns:p="http://schemas.openxmlformats.org/presentationml/2006/main">
  <p:tag name="TIMING" val="|0.6"/>
</p:tagLst>
</file>

<file path=ppt/tags/tag21.xml><?xml version="1.0" encoding="utf-8"?>
<p:tagLst xmlns:p="http://schemas.openxmlformats.org/presentationml/2006/main">
  <p:tag name="TIMING" val="|0.5|0.4|0.4|0.4|0.4|0.4"/>
</p:tagLst>
</file>

<file path=ppt/tags/tag22.xml><?xml version="1.0" encoding="utf-8"?>
<p:tagLst xmlns:p="http://schemas.openxmlformats.org/presentationml/2006/main">
  <p:tag name="TIMING" val="|0.3|0.3"/>
</p:tagLst>
</file>

<file path=ppt/tags/tag23.xml><?xml version="1.0" encoding="utf-8"?>
<p:tagLst xmlns:p="http://schemas.openxmlformats.org/presentationml/2006/main">
  <p:tag name="TIMING" val="|0.4|0.3|0.3|0.4|0.5"/>
</p:tagLst>
</file>

<file path=ppt/tags/tag24.xml><?xml version="1.0" encoding="utf-8"?>
<p:tagLst xmlns:p="http://schemas.openxmlformats.org/presentationml/2006/main">
  <p:tag name="TIMING" val="|0.6|0.4|0.3|0.4"/>
</p:tagLst>
</file>

<file path=ppt/tags/tag25.xml><?xml version="1.0" encoding="utf-8"?>
<p:tagLst xmlns:p="http://schemas.openxmlformats.org/presentationml/2006/main">
  <p:tag name="TIMING" val="|0.3|0.5|0.3|0.5|0.4"/>
</p:tagLst>
</file>

<file path=ppt/tags/tag26.xml><?xml version="1.0" encoding="utf-8"?>
<p:tagLst xmlns:p="http://schemas.openxmlformats.org/presentationml/2006/main">
  <p:tag name="commondata" val="eyJoZGlkIjoiYTQ3YTc2YjBlNWRhYjQ0NTA0MDBkN2E0YWM4YTZjZGMifQ=="/>
</p:tagLst>
</file>

<file path=ppt/tags/tag3.xml><?xml version="1.0" encoding="utf-8"?>
<p:tagLst xmlns:p="http://schemas.openxmlformats.org/presentationml/2006/main">
  <p:tag name="TIMING" val="|0.7"/>
</p:tagLst>
</file>

<file path=ppt/tags/tag4.xml><?xml version="1.0" encoding="utf-8"?>
<p:tagLst xmlns:p="http://schemas.openxmlformats.org/presentationml/2006/main">
  <p:tag name="TIMING" val="|0.4|0.4|0.4|0.5|0.6|0.4|0.5"/>
</p:tagLst>
</file>

<file path=ppt/tags/tag5.xml><?xml version="1.0" encoding="utf-8"?>
<p:tagLst xmlns:p="http://schemas.openxmlformats.org/presentationml/2006/main">
  <p:tag name="TIMING" val="|0.4"/>
</p:tagLst>
</file>

<file path=ppt/tags/tag6.xml><?xml version="1.0" encoding="utf-8"?>
<p:tagLst xmlns:p="http://schemas.openxmlformats.org/presentationml/2006/main">
  <p:tag name="TIMING" val="|0.4|0.4|0.4|0.6|0.6"/>
</p:tagLst>
</file>

<file path=ppt/tags/tag7.xml><?xml version="1.0" encoding="utf-8"?>
<p:tagLst xmlns:p="http://schemas.openxmlformats.org/presentationml/2006/main">
  <p:tag name="TIMING" val="|0.4|0.4|0.3|0.5"/>
</p:tagLst>
</file>

<file path=ppt/tags/tag8.xml><?xml version="1.0" encoding="utf-8"?>
<p:tagLst xmlns:p="http://schemas.openxmlformats.org/presentationml/2006/main">
  <p:tag name="TIMING" val="|0.2|0.4|0.4|0.5|0.5"/>
</p:tagLst>
</file>

<file path=ppt/tags/tag9.xml><?xml version="1.0" encoding="utf-8"?>
<p:tagLst xmlns:p="http://schemas.openxmlformats.org/presentationml/2006/main">
  <p:tag name="TIMING" val="|0.6"/>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np0g4g3">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5216</Words>
  <Application>WPS 演示</Application>
  <PresentationFormat>宽屏</PresentationFormat>
  <Paragraphs>421</Paragraphs>
  <Slides>26</Slides>
  <Notes>2</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26</vt:i4>
      </vt:variant>
    </vt:vector>
  </HeadingPairs>
  <TitlesOfParts>
    <vt:vector size="40" baseType="lpstr">
      <vt:lpstr>Arial</vt:lpstr>
      <vt:lpstr>宋体</vt:lpstr>
      <vt:lpstr>Wingdings</vt:lpstr>
      <vt:lpstr>Agency FB</vt:lpstr>
      <vt:lpstr>Trebuchet MS</vt:lpstr>
      <vt:lpstr>微软雅黑</vt:lpstr>
      <vt:lpstr>Arial Unicode MS</vt:lpstr>
      <vt:lpstr>Calibri</vt:lpstr>
      <vt:lpstr>Meiryo</vt:lpstr>
      <vt:lpstr>Yu Gothic UI</vt:lpstr>
      <vt:lpstr>Arial Narrow</vt:lpstr>
      <vt:lpstr>Calibri Light</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86</cp:revision>
  <dcterms:created xsi:type="dcterms:W3CDTF">2021-03-24T06:41:00Z</dcterms:created>
  <dcterms:modified xsi:type="dcterms:W3CDTF">2024-04-02T03:02:47Z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1C8085F0F9E74642A33B7FCBB2590AEC_13</vt:lpwstr>
  </property>
  <property fmtid="{D5CDD505-2E9C-101B-9397-08002B2CF9AE}" pid="3" name="KSOProductBuildVer">
    <vt:lpwstr>2052-12.1.0.16417</vt:lpwstr>
  </property>
</Properties>
</file>