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61" r:id="rId5"/>
    <p:sldId id="257" r:id="rId6"/>
    <p:sldId id="262" r:id="rId7"/>
    <p:sldId id="264" r:id="rId8"/>
    <p:sldId id="263" r:id="rId9"/>
    <p:sldId id="265" r:id="rId10"/>
    <p:sldId id="258" r:id="rId11"/>
    <p:sldId id="278" r:id="rId12"/>
    <p:sldId id="266" r:id="rId13"/>
    <p:sldId id="279" r:id="rId14"/>
    <p:sldId id="267" r:id="rId15"/>
    <p:sldId id="268" r:id="rId16"/>
    <p:sldId id="269" r:id="rId17"/>
    <p:sldId id="259" r:id="rId18"/>
    <p:sldId id="270" r:id="rId19"/>
    <p:sldId id="280" r:id="rId20"/>
    <p:sldId id="271" r:id="rId21"/>
    <p:sldId id="272" r:id="rId22"/>
    <p:sldId id="260" r:id="rId23"/>
    <p:sldId id="273" r:id="rId24"/>
    <p:sldId id="274" r:id="rId25"/>
    <p:sldId id="275" r:id="rId26"/>
    <p:sldId id="276" r:id="rId27"/>
    <p:sldId id="277" r:id="rId28"/>
    <p:sldId id="297" r:id="rId29"/>
  </p:sldIdLst>
  <p:sldSz cx="9144000" cy="5143500" type="screen16x9"/>
  <p:notesSz cx="6858000" cy="91440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8D8D"/>
    <a:srgbClr val="3B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61" autoAdjust="0"/>
    <p:restoredTop sz="94660"/>
  </p:normalViewPr>
  <p:slideViewPr>
    <p:cSldViewPr snapToGrid="0" showGuides="1">
      <p:cViewPr varScale="1">
        <p:scale>
          <a:sx n="149" d="100"/>
          <a:sy n="149" d="100"/>
        </p:scale>
        <p:origin x="84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gs" Target="tags/tag1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C82CA-D349-4285-B968-8633912A05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6919D-E37A-4551-9F03-65A72FB093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19D-E37A-4551-9F03-65A72FB093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19D-E37A-4551-9F03-65A72FB093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19D-E37A-4551-9F03-65A72FB093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19D-E37A-4551-9F03-65A72FB093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19D-E37A-4551-9F03-65A72FB093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19D-E37A-4551-9F03-65A72FB093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19D-E37A-4551-9F03-65A72FB093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19D-E37A-4551-9F03-65A72FB093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19D-E37A-4551-9F03-65A72FB093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19D-E37A-4551-9F03-65A72FB093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19D-E37A-4551-9F03-65A72FB093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19D-E37A-4551-9F03-65A72FB093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19D-E37A-4551-9F03-65A72FB093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19D-E37A-4551-9F03-65A72FB093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19D-E37A-4551-9F03-65A72FB093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19D-E37A-4551-9F03-65A72FB093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19D-E37A-4551-9F03-65A72FB093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19D-E37A-4551-9F03-65A72FB093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19D-E37A-4551-9F03-65A72FB093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19D-E37A-4551-9F03-65A72FB093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19D-E37A-4551-9F03-65A72FB093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19D-E37A-4551-9F03-65A72FB093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19D-E37A-4551-9F03-65A72FB093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19D-E37A-4551-9F03-65A72FB093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6919D-E37A-4551-9F03-65A72FB093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9325-0E1F-438E-9903-7DE4D09C27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DEAD-6676-4EAB-887D-C035C93DDC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9325-0E1F-438E-9903-7DE4D09C27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DEAD-6676-4EAB-887D-C035C93DDC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9325-0E1F-438E-9903-7DE4D09C27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DEAD-6676-4EAB-887D-C035C93DDC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261" y="1495689"/>
            <a:ext cx="9865896" cy="58579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" y="0"/>
            <a:ext cx="914314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" y="0"/>
            <a:ext cx="914314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9325-0E1F-438E-9903-7DE4D09C27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DEAD-6676-4EAB-887D-C035C93DDC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9325-0E1F-438E-9903-7DE4D09C27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DEAD-6676-4EAB-887D-C035C93DDC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9325-0E1F-438E-9903-7DE4D09C27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DEAD-6676-4EAB-887D-C035C93DDC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9325-0E1F-438E-9903-7DE4D09C27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DEAD-6676-4EAB-887D-C035C93DDC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9325-0E1F-438E-9903-7DE4D09C27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DEAD-6676-4EAB-887D-C035C93DDC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9325-0E1F-438E-9903-7DE4D09C27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DEAD-6676-4EAB-887D-C035C93DDC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9325-0E1F-438E-9903-7DE4D09C27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DEAD-6676-4EAB-887D-C035C93DDC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9325-0E1F-438E-9903-7DE4D09C27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DEAD-6676-4EAB-887D-C035C93DDC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59325-0E1F-438E-9903-7DE4D09C27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5DEAD-6676-4EAB-887D-C035C93DDCC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4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0000">
            <a:off x="2671317" y="494821"/>
            <a:ext cx="3700908" cy="39724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984" y="1963389"/>
            <a:ext cx="3153161" cy="233637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33397" y="1188360"/>
            <a:ext cx="8359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2">
                    <a:lumMod val="25000"/>
                  </a:schemeClr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水墨凤</a:t>
            </a:r>
            <a:endParaRPr lang="zh-CN" altLang="en-US" sz="5400" dirty="0">
              <a:solidFill>
                <a:schemeClr val="bg2">
                  <a:lumMod val="25000"/>
                </a:schemeClr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72000" y="1550480"/>
            <a:ext cx="1015663" cy="18610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浅唱兮君独眠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唯相思绕心间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392799" y="1469311"/>
            <a:ext cx="0" cy="592852"/>
          </a:xfrm>
          <a:prstGeom prst="line">
            <a:avLst/>
          </a:prstGeom>
          <a:ln w="19050">
            <a:solidFill>
              <a:srgbClr val="8D8D8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356830" y="1458572"/>
            <a:ext cx="461665" cy="59672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世俗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84860" y="533400"/>
            <a:ext cx="1824311" cy="2621280"/>
          </a:xfrm>
          <a:prstGeom prst="rect">
            <a:avLst/>
          </a:prstGeom>
          <a:noFill/>
          <a:ln>
            <a:solidFill>
              <a:srgbClr val="8D8D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589020" y="960120"/>
            <a:ext cx="1824311" cy="2621280"/>
          </a:xfrm>
          <a:prstGeom prst="rect">
            <a:avLst/>
          </a:prstGeom>
          <a:noFill/>
          <a:ln>
            <a:solidFill>
              <a:srgbClr val="8D8D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393180" y="533400"/>
            <a:ext cx="1824311" cy="2621280"/>
          </a:xfrm>
          <a:prstGeom prst="rect">
            <a:avLst/>
          </a:prstGeom>
          <a:noFill/>
          <a:ln>
            <a:solidFill>
              <a:srgbClr val="8D8D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" y="533400"/>
            <a:ext cx="1700765" cy="1013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20" y="2567940"/>
            <a:ext cx="1700765" cy="1013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6726" y="533400"/>
            <a:ext cx="1700765" cy="10134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84860" y="1545625"/>
            <a:ext cx="2546438" cy="145026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庭院深深人悄悄 埋怨鹦哥</a:t>
            </a:r>
            <a:endParaRPr lang="en-US" altLang="zh-CN" sz="10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错报韦郎到 压钗梁金凤小    </a:t>
            </a:r>
            <a:endParaRPr lang="en-US" altLang="zh-CN" sz="10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低头只是闲烦恼</a:t>
            </a:r>
            <a:b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花发江南年正少 红袖高楼    </a:t>
            </a:r>
            <a:endParaRPr lang="en-US" altLang="zh-CN" sz="10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争抵还乡好 遮断行人西去道  </a:t>
            </a:r>
            <a:endParaRPr lang="en-US" altLang="zh-CN" sz="10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轻躯愿化车前草</a:t>
            </a:r>
            <a:endParaRPr lang="zh-CN" altLang="en-US" sz="10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589020" y="1109434"/>
            <a:ext cx="2546438" cy="145026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庭院深深人悄悄 埋怨鹦哥</a:t>
            </a:r>
            <a:endParaRPr lang="en-US" altLang="zh-CN" sz="10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错报韦郎到 压钗梁金凤小    </a:t>
            </a:r>
            <a:endParaRPr lang="en-US" altLang="zh-CN" sz="10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低头只是闲烦恼</a:t>
            </a:r>
            <a:b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花发江南年正少 红袖高楼    </a:t>
            </a:r>
            <a:endParaRPr lang="en-US" altLang="zh-CN" sz="10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争抵还乡好 遮断行人西去道  </a:t>
            </a:r>
            <a:endParaRPr lang="en-US" altLang="zh-CN" sz="10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轻躯愿化车前草</a:t>
            </a:r>
            <a:endParaRPr lang="zh-CN" altLang="en-US" sz="10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32785" y="1620698"/>
            <a:ext cx="2546438" cy="145026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庭院深深人悄悄 埋怨鹦哥</a:t>
            </a:r>
            <a:endParaRPr lang="en-US" altLang="zh-CN" sz="10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错报韦郎到 压钗梁金凤小    </a:t>
            </a:r>
            <a:endParaRPr lang="en-US" altLang="zh-CN" sz="10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低头只是闲烦恼</a:t>
            </a:r>
            <a:b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花发江南年正少 红袖高楼    </a:t>
            </a:r>
            <a:endParaRPr lang="en-US" altLang="zh-CN" sz="10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争抵还乡好 遮断行人西去道  </a:t>
            </a:r>
            <a:endParaRPr lang="en-US" altLang="zh-CN" sz="10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轻躯愿化车前草</a:t>
            </a:r>
            <a:endParaRPr lang="zh-CN" altLang="en-US" sz="10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26" y="2114550"/>
            <a:ext cx="3333750" cy="3333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21851" y="1144541"/>
            <a:ext cx="3068945" cy="278808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620598" y="89180"/>
            <a:ext cx="2474248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7200" dirty="0">
                <a:solidFill>
                  <a:srgbClr val="3B3838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异乡</a:t>
            </a:r>
            <a:endParaRPr lang="zh-CN" altLang="en-US" sz="7200" dirty="0">
              <a:solidFill>
                <a:srgbClr val="3B3838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76928" y="1289509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224501" y="1374876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776528" y="1374876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298075" y="1374876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857722" y="1417686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489336" y="1374876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041363" y="1374876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608630" y="1374876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5160654" y="1389552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702954" y="1332235"/>
            <a:ext cx="3508653" cy="31416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庭院深深人悄悄，埋怨鹦哥，错报韦郎到。压钗梁金凤小，低头只是闲烦恼。</a:t>
            </a:r>
            <a:br>
              <a:rPr lang="zh-CN" altLang="en-US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en-US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花发江南年正少，红袖高楼，争抵还乡好？遮断行人西去道，轻躯愿化车前草。</a:t>
            </a:r>
            <a:endParaRPr lang="zh-CN" altLang="en-US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673834" y="1326380"/>
            <a:ext cx="461665" cy="28368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="1" dirty="0">
                <a:solidFill>
                  <a:srgbClr val="8D8D8D"/>
                </a:solidFill>
              </a:rPr>
              <a:t>《</a:t>
            </a:r>
            <a:r>
              <a:rPr lang="zh-CN" altLang="en-US" b="1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蝶恋花</a:t>
            </a:r>
            <a:r>
              <a:rPr lang="en-US" altLang="zh-CN" b="1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·</a:t>
            </a:r>
            <a:r>
              <a:rPr lang="zh-CN" altLang="en-US" b="1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庭院深深人悄悄</a:t>
            </a:r>
            <a:r>
              <a:rPr lang="en-US" altLang="zh-CN" b="1" dirty="0">
                <a:solidFill>
                  <a:srgbClr val="8D8D8D"/>
                </a:solidFill>
              </a:rPr>
              <a:t>》</a:t>
            </a:r>
            <a:endParaRPr lang="zh-CN" altLang="en-US" dirty="0">
              <a:solidFill>
                <a:srgbClr val="8D8D8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4" y="1181100"/>
            <a:ext cx="4642659" cy="29718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04825" y="1181100"/>
            <a:ext cx="4638675" cy="2971800"/>
          </a:xfrm>
          <a:prstGeom prst="rect">
            <a:avLst/>
          </a:prstGeom>
          <a:noFill/>
          <a:ln>
            <a:solidFill>
              <a:srgbClr val="8D8D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143500" y="1181100"/>
            <a:ext cx="3609975" cy="2971800"/>
          </a:xfrm>
          <a:prstGeom prst="rect">
            <a:avLst/>
          </a:prstGeom>
          <a:noFill/>
          <a:ln>
            <a:solidFill>
              <a:srgbClr val="8D8D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518871" y="2193325"/>
            <a:ext cx="2863215" cy="17543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庭院深深人悄悄 埋怨鹦哥</a:t>
            </a:r>
            <a:endParaRPr lang="en-US" altLang="zh-CN" sz="12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错报韦郎到 压钗梁金凤小    </a:t>
            </a:r>
            <a:endParaRPr lang="en-US" altLang="zh-CN" sz="12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低头只是闲烦恼</a:t>
            </a:r>
            <a:br>
              <a:rPr lang="zh-CN" altLang="en-US" sz="12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en-US" sz="12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花发江南年正少 红袖高楼    </a:t>
            </a:r>
            <a:endParaRPr lang="en-US" altLang="zh-CN" sz="12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争抵还乡好 遮断行人西去道  </a:t>
            </a:r>
            <a:endParaRPr lang="en-US" altLang="zh-CN" sz="12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轻躯愿化车前草</a:t>
            </a:r>
            <a:endParaRPr lang="zh-CN" altLang="en-US" sz="12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41163" y="1087048"/>
            <a:ext cx="2474248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7200" dirty="0">
                <a:solidFill>
                  <a:srgbClr val="3B3838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异乡</a:t>
            </a:r>
            <a:endParaRPr lang="zh-CN" altLang="en-US" sz="7200" dirty="0">
              <a:solidFill>
                <a:srgbClr val="3B3838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96676" y="2292385"/>
            <a:ext cx="2863215" cy="17543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庭院深深人悄悄 埋怨鹦哥</a:t>
            </a:r>
            <a:endParaRPr lang="en-US" altLang="zh-CN" sz="12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错报韦郎到 压钗梁金凤小    </a:t>
            </a:r>
            <a:endParaRPr lang="en-US" altLang="zh-CN" sz="12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低头只是闲烦恼</a:t>
            </a:r>
            <a:br>
              <a:rPr lang="zh-CN" altLang="en-US" sz="12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en-US" sz="12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花发江南年正少 红袖高楼    </a:t>
            </a:r>
            <a:endParaRPr lang="en-US" altLang="zh-CN" sz="12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争抵还乡好 遮断行人西去道  </a:t>
            </a:r>
            <a:endParaRPr lang="en-US" altLang="zh-CN" sz="12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轻躯愿化车前草</a:t>
            </a:r>
            <a:endParaRPr lang="zh-CN" altLang="en-US" sz="12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34943" y="965128"/>
            <a:ext cx="2186681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7200" dirty="0">
                <a:solidFill>
                  <a:srgbClr val="3B3838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异乡</a:t>
            </a:r>
            <a:endParaRPr lang="zh-CN" altLang="en-US" sz="7200" dirty="0">
              <a:solidFill>
                <a:srgbClr val="3B3838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196676" y="-198120"/>
            <a:ext cx="0" cy="569976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065778" y="-312420"/>
            <a:ext cx="0" cy="569976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" y="1249680"/>
            <a:ext cx="2798139" cy="257556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88" y="1363980"/>
            <a:ext cx="2798139" cy="2575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" y="782292"/>
            <a:ext cx="2771653" cy="261019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44033" y="1487225"/>
            <a:ext cx="2186681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异乡</a:t>
            </a:r>
            <a:endParaRPr lang="zh-CN" altLang="en-US" sz="7200" dirty="0">
              <a:solidFill>
                <a:schemeClr val="bg1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8204240" y="962026"/>
            <a:ext cx="55399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辛弃疾</a:t>
            </a:r>
            <a:endParaRPr lang="zh-CN" altLang="zh-CN" sz="24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7687430" y="890589"/>
            <a:ext cx="67710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满江红</a:t>
            </a:r>
            <a:r>
              <a:rPr lang="en-US" altLang="zh-CN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·</a:t>
            </a:r>
            <a:r>
              <a:rPr lang="zh-CN" altLang="en-US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暮春</a:t>
            </a:r>
            <a:endParaRPr lang="zh-CN" altLang="en-US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cxnSp>
        <p:nvCxnSpPr>
          <p:cNvPr id="7" name="直接连接符 16"/>
          <p:cNvCxnSpPr>
            <a:cxnSpLocks noChangeShapeType="1"/>
          </p:cNvCxnSpPr>
          <p:nvPr/>
        </p:nvCxnSpPr>
        <p:spPr bwMode="auto">
          <a:xfrm rot="5400000">
            <a:off x="6472238" y="2176463"/>
            <a:ext cx="2430463" cy="1588"/>
          </a:xfrm>
          <a:prstGeom prst="line">
            <a:avLst/>
          </a:prstGeom>
          <a:noFill/>
          <a:ln w="9525">
            <a:solidFill>
              <a:srgbClr val="8D8D8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3502381" y="461963"/>
            <a:ext cx="4124206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zh-CN" sz="16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zh-CN" sz="16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　　家住江南，又过了、清明寒食。</a:t>
            </a:r>
            <a:br>
              <a:rPr lang="zh-CN" altLang="zh-CN" sz="16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br>
              <a:rPr lang="zh-CN" altLang="zh-CN" sz="16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zh-CN" sz="16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　　花径里、一番风雨，一番狼藉。</a:t>
            </a:r>
            <a:br>
              <a:rPr lang="zh-CN" altLang="zh-CN" sz="16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br>
              <a:rPr lang="zh-CN" altLang="zh-CN" sz="16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zh-CN" sz="16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　　红粉暗随流水去，园林渐觉清阴密。</a:t>
            </a:r>
            <a:br>
              <a:rPr lang="zh-CN" altLang="zh-CN" sz="16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br>
              <a:rPr lang="zh-CN" altLang="zh-CN" sz="16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zh-CN" sz="16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　　算年年、落尽刺桐花，寒无力。</a:t>
            </a:r>
            <a:br>
              <a:rPr lang="zh-CN" altLang="zh-CN" sz="16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br>
              <a:rPr lang="zh-CN" altLang="zh-CN" sz="16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zh-CN" sz="16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　　庭院静，空相忆。</a:t>
            </a:r>
            <a:br>
              <a:rPr lang="zh-CN" altLang="zh-CN" sz="16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br>
              <a:rPr lang="zh-CN" altLang="zh-CN" sz="16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zh-CN" sz="16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　　无说处，闲愁极。</a:t>
            </a:r>
            <a:br>
              <a:rPr lang="zh-CN" altLang="zh-CN" sz="16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br>
              <a:rPr lang="zh-CN" altLang="zh-CN" sz="16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zh-CN" sz="16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　　怕流莺乳燕，得知消息。</a:t>
            </a:r>
            <a:br>
              <a:rPr lang="zh-CN" altLang="zh-CN" sz="16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br>
              <a:rPr lang="zh-CN" altLang="zh-CN" sz="16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zh-CN" sz="16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　　</a:t>
            </a:r>
            <a:endParaRPr lang="zh-CN" altLang="zh-CN" sz="16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891" y="1604638"/>
            <a:ext cx="1387121" cy="193422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547" y="2687604"/>
            <a:ext cx="1929388" cy="53035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366547" y="1854915"/>
            <a:ext cx="835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2">
                    <a:lumMod val="25000"/>
                  </a:schemeClr>
                </a:solidFill>
                <a:latin typeface="禹卫书法行书繁体" panose="02000603000000000000" pitchFamily="2" charset="-122"/>
                <a:ea typeface="禹卫书法行书繁体" panose="02000603000000000000" pitchFamily="2" charset="-122"/>
              </a:rPr>
              <a:t>叁</a:t>
            </a:r>
            <a:endParaRPr lang="zh-CN" altLang="en-US" sz="6000" dirty="0">
              <a:solidFill>
                <a:schemeClr val="bg2">
                  <a:lumMod val="25000"/>
                </a:schemeClr>
              </a:solidFill>
              <a:latin typeface="禹卫书法行书繁体" panose="02000603000000000000" pitchFamily="2" charset="-122"/>
              <a:ea typeface="禹卫书法行书繁体" panose="02000603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49316" y="1677780"/>
            <a:ext cx="738664" cy="18610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儿童相见不相识笑问客从何处来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063917" y="2870578"/>
            <a:ext cx="0" cy="81777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039855" y="2840009"/>
            <a:ext cx="461665" cy="8483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贺知章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1" t="16231"/>
          <a:stretch>
            <a:fillRect/>
          </a:stretch>
        </p:blipFill>
        <p:spPr>
          <a:xfrm>
            <a:off x="5257800" y="1190625"/>
            <a:ext cx="3886200" cy="288607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20598" y="174905"/>
            <a:ext cx="2474248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7200" dirty="0">
                <a:solidFill>
                  <a:srgbClr val="3B3838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笔墨</a:t>
            </a:r>
            <a:endParaRPr lang="zh-CN" altLang="en-US" sz="7200" dirty="0">
              <a:solidFill>
                <a:srgbClr val="3B3838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76928" y="1375234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224501" y="1460601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776528" y="1460601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298075" y="1460601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857722" y="1503411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489336" y="1460601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041363" y="1460601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608630" y="1460601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160654" y="1475277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702954" y="1417960"/>
            <a:ext cx="3508653" cy="31416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庭院深深人悄悄，埋怨鹦哥，错报韦郎到。压钗梁金凤小，低头只是闲烦恼。</a:t>
            </a:r>
            <a:br>
              <a:rPr lang="zh-CN" altLang="en-US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en-US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花发江南年正少，红袖高楼，争抵还乡好？遮断行人西去道，轻躯愿化车前草。</a:t>
            </a:r>
            <a:endParaRPr lang="zh-CN" altLang="en-US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673834" y="1412105"/>
            <a:ext cx="461665" cy="28368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="1" dirty="0">
                <a:solidFill>
                  <a:srgbClr val="8D8D8D"/>
                </a:solidFill>
              </a:rPr>
              <a:t>《</a:t>
            </a:r>
            <a:r>
              <a:rPr lang="zh-CN" altLang="en-US" b="1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蝶恋花</a:t>
            </a:r>
            <a:r>
              <a:rPr lang="en-US" altLang="zh-CN" b="1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·</a:t>
            </a:r>
            <a:r>
              <a:rPr lang="zh-CN" altLang="en-US" b="1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庭院深深人悄悄</a:t>
            </a:r>
            <a:r>
              <a:rPr lang="en-US" altLang="zh-CN" b="1" dirty="0">
                <a:solidFill>
                  <a:srgbClr val="8D8D8D"/>
                </a:solidFill>
              </a:rPr>
              <a:t>》</a:t>
            </a:r>
            <a:endParaRPr lang="zh-CN" altLang="en-US" dirty="0">
              <a:solidFill>
                <a:srgbClr val="8D8D8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87223" y="1060730"/>
            <a:ext cx="2474248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7200" dirty="0">
                <a:solidFill>
                  <a:srgbClr val="3B3838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笔墨</a:t>
            </a:r>
            <a:endParaRPr lang="zh-CN" altLang="en-US" sz="7200" dirty="0">
              <a:solidFill>
                <a:srgbClr val="3B3838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4854" y="2360935"/>
            <a:ext cx="3508653" cy="13471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庭院深深人悄悄，埋怨鹦哥，错报韦郎到。压钗梁金凤小，低头只是闲烦恼。</a:t>
            </a:r>
            <a:br>
              <a:rPr lang="zh-CN" altLang="en-US" sz="14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en-US" sz="14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花发江南年正少，红袖高楼，争抵还乡好？遮断行人西去道，轻躯愿化车前草。</a:t>
            </a:r>
            <a:endParaRPr lang="zh-CN" altLang="en-US" sz="14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7748" y="1060730"/>
            <a:ext cx="2474248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7200" dirty="0">
                <a:solidFill>
                  <a:srgbClr val="3B3838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笔墨</a:t>
            </a:r>
            <a:endParaRPr lang="zh-CN" altLang="en-US" sz="7200" dirty="0">
              <a:solidFill>
                <a:srgbClr val="3B3838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65379" y="2360935"/>
            <a:ext cx="3508653" cy="13471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庭院深深人悄悄，埋怨鹦哥，错报韦郎到。压钗梁金凤小，低头只是闲烦恼。</a:t>
            </a:r>
            <a:br>
              <a:rPr lang="zh-CN" altLang="en-US" sz="14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en-US" sz="14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花发江南年正少，红袖高楼，争抵还乡好？遮断行人西去道，轻躯愿化车前草。</a:t>
            </a:r>
            <a:endParaRPr lang="zh-CN" altLang="en-US" sz="14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9575" y="1022630"/>
            <a:ext cx="3905250" cy="2981325"/>
          </a:xfrm>
          <a:prstGeom prst="rect">
            <a:avLst/>
          </a:prstGeom>
          <a:noFill/>
          <a:ln>
            <a:solidFill>
              <a:srgbClr val="8D8D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529" y="764874"/>
            <a:ext cx="1827613" cy="926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43" y="923176"/>
            <a:ext cx="2130468" cy="196099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35" y="923175"/>
            <a:ext cx="2130468" cy="19609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627" y="923175"/>
            <a:ext cx="2130468" cy="196099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56989" y="2884174"/>
            <a:ext cx="107497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rgbClr val="3B3838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笔墨</a:t>
            </a:r>
            <a:endParaRPr lang="zh-CN" altLang="en-US" sz="2400" dirty="0">
              <a:solidFill>
                <a:srgbClr val="3B3838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5754" y="3448700"/>
            <a:ext cx="2497446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庭院深深人悄悄，埋怨鹦哥，错报韦郎到。压钗梁金凤小，低头只是闲烦恼。</a:t>
            </a:r>
            <a:b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花发江南年正少，红袖高楼，争抵还乡好？遮断行人西去道，轻躯愿化车前草。</a:t>
            </a:r>
            <a:endParaRPr lang="zh-CN" altLang="en-US" sz="10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82181" y="2884174"/>
            <a:ext cx="107497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rgbClr val="3B3838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笔墨</a:t>
            </a:r>
            <a:endParaRPr lang="zh-CN" altLang="en-US" sz="2400" dirty="0">
              <a:solidFill>
                <a:srgbClr val="3B3838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70946" y="3448700"/>
            <a:ext cx="2497446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庭院深深人悄悄，埋怨鹦哥，错报韦郎到。压钗梁金凤小，低头只是闲烦恼。</a:t>
            </a:r>
            <a:b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花发江南年正少，红袖高楼，争抵还乡好？遮断行人西去道，轻躯愿化车前草。</a:t>
            </a:r>
            <a:endParaRPr lang="zh-CN" altLang="en-US" sz="10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007373" y="2884174"/>
            <a:ext cx="107497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rgbClr val="3B3838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笔墨</a:t>
            </a:r>
            <a:endParaRPr lang="zh-CN" altLang="en-US" sz="2400" dirty="0">
              <a:solidFill>
                <a:srgbClr val="3B3838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96138" y="3448700"/>
            <a:ext cx="2497446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庭院深深人悄悄，埋怨鹦哥，错报韦郎到。压钗梁金凤小，低头只是闲烦恼。</a:t>
            </a:r>
            <a:b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花发江南年正少，红袖高楼，争抵还乡好？遮断行人西去道，轻躯愿化车前草。</a:t>
            </a:r>
            <a:endParaRPr lang="zh-CN" altLang="en-US" sz="10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099"/>
            <a:ext cx="3372758" cy="20097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34976" y="2292385"/>
            <a:ext cx="2863215" cy="17543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庭院深深人悄悄 埋怨鹦哥</a:t>
            </a:r>
            <a:endParaRPr lang="en-US" altLang="zh-CN" sz="12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错报韦郎到 压钗梁金凤小    </a:t>
            </a:r>
            <a:endParaRPr lang="en-US" altLang="zh-CN" sz="12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低头只是闲烦恼</a:t>
            </a:r>
            <a:br>
              <a:rPr lang="zh-CN" altLang="en-US" sz="12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en-US" sz="12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花发江南年正少 红袖高楼    </a:t>
            </a:r>
            <a:endParaRPr lang="en-US" altLang="zh-CN" sz="12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争抵还乡好 遮断行人西去道  </a:t>
            </a:r>
            <a:endParaRPr lang="en-US" altLang="zh-CN" sz="12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轻躯愿化车前草</a:t>
            </a:r>
            <a:endParaRPr lang="zh-CN" altLang="en-US" sz="12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73243" y="965128"/>
            <a:ext cx="2186681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7200" dirty="0">
                <a:solidFill>
                  <a:srgbClr val="3B3838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异乡</a:t>
            </a:r>
            <a:endParaRPr lang="zh-CN" altLang="en-US" sz="7200" dirty="0">
              <a:solidFill>
                <a:srgbClr val="3B3838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834976" y="-198120"/>
            <a:ext cx="0" cy="569976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7704078" y="-312420"/>
            <a:ext cx="0" cy="569976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052" y="3613104"/>
            <a:ext cx="1710317" cy="867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39" y="1757665"/>
            <a:ext cx="1387121" cy="193422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98695" y="2122242"/>
            <a:ext cx="835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2">
                    <a:lumMod val="25000"/>
                  </a:schemeClr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壹</a:t>
            </a:r>
            <a:endParaRPr lang="zh-CN" altLang="en-US" sz="6000" dirty="0">
              <a:solidFill>
                <a:schemeClr val="bg2">
                  <a:lumMod val="25000"/>
                </a:schemeClr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29790" y="188019"/>
            <a:ext cx="18207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2">
                    <a:lumMod val="25000"/>
                  </a:schemeClr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目录</a:t>
            </a:r>
            <a:endParaRPr lang="zh-CN" altLang="en-US" sz="6000" dirty="0">
              <a:solidFill>
                <a:schemeClr val="bg2">
                  <a:lumMod val="25000"/>
                </a:schemeClr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630" y="1757665"/>
            <a:ext cx="1387121" cy="193422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049766" y="2122242"/>
            <a:ext cx="835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2">
                    <a:lumMod val="25000"/>
                  </a:schemeClr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贰</a:t>
            </a:r>
            <a:endParaRPr lang="zh-CN" altLang="en-US" sz="6000" dirty="0">
              <a:solidFill>
                <a:schemeClr val="bg2">
                  <a:lumMod val="25000"/>
                </a:schemeClr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941" y="1765285"/>
            <a:ext cx="1387121" cy="1934223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139597" y="2181667"/>
            <a:ext cx="835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2">
                    <a:lumMod val="25000"/>
                  </a:schemeClr>
                </a:solidFill>
                <a:latin typeface="禹卫书法行书繁体" panose="02000603000000000000" pitchFamily="2" charset="-122"/>
                <a:ea typeface="禹卫书法行书繁体" panose="02000603000000000000" pitchFamily="2" charset="-122"/>
              </a:rPr>
              <a:t>叁</a:t>
            </a:r>
            <a:endParaRPr lang="zh-CN" altLang="en-US" sz="6000" dirty="0">
              <a:solidFill>
                <a:schemeClr val="bg2">
                  <a:lumMod val="25000"/>
                </a:schemeClr>
              </a:solidFill>
              <a:latin typeface="禹卫书法行书繁体" panose="02000603000000000000" pitchFamily="2" charset="-122"/>
              <a:ea typeface="禹卫书法行书繁体" panose="02000603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229" y="1750045"/>
            <a:ext cx="1387121" cy="193422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237885" y="2213682"/>
            <a:ext cx="835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2">
                    <a:lumMod val="25000"/>
                  </a:schemeClr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肆</a:t>
            </a:r>
            <a:endParaRPr lang="zh-CN" altLang="en-US" sz="6000" dirty="0">
              <a:solidFill>
                <a:schemeClr val="bg2">
                  <a:lumMod val="25000"/>
                </a:schemeClr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891" y="1604638"/>
            <a:ext cx="1387121" cy="19342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547" y="2687604"/>
            <a:ext cx="1929388" cy="53035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366547" y="1854915"/>
            <a:ext cx="835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2">
                    <a:lumMod val="25000"/>
                  </a:schemeClr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肆</a:t>
            </a:r>
            <a:endParaRPr lang="zh-CN" altLang="en-US" sz="6000" dirty="0">
              <a:solidFill>
                <a:schemeClr val="bg2">
                  <a:lumMod val="25000"/>
                </a:schemeClr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49316" y="1677780"/>
            <a:ext cx="738664" cy="18610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莫愁前路无知己天下谁人不识君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063917" y="2870578"/>
            <a:ext cx="0" cy="81777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039855" y="2840009"/>
            <a:ext cx="461665" cy="8483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高适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766"/>
            <a:ext cx="6153455" cy="389978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735398" y="298730"/>
            <a:ext cx="2474248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7200" dirty="0">
                <a:solidFill>
                  <a:srgbClr val="3B3838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笔墨</a:t>
            </a:r>
            <a:endParaRPr lang="zh-CN" altLang="en-US" sz="7200" dirty="0">
              <a:solidFill>
                <a:srgbClr val="3B3838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13029" y="1598935"/>
            <a:ext cx="3508653" cy="13471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庭院深深人悄悄，埋怨鹦哥，错报韦郎到。压钗梁金凤小，低头只是闲烦恼。</a:t>
            </a:r>
            <a:br>
              <a:rPr lang="zh-CN" altLang="en-US" sz="14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en-US" sz="14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花发江南年正少，红袖高楼，争抵还乡好？遮断行人西去道，轻躯愿化车前草。</a:t>
            </a:r>
            <a:endParaRPr lang="zh-CN" altLang="en-US" sz="14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49065" y="1152525"/>
            <a:ext cx="1824311" cy="2621280"/>
          </a:xfrm>
          <a:prstGeom prst="rect">
            <a:avLst/>
          </a:prstGeom>
          <a:noFill/>
          <a:ln>
            <a:solidFill>
              <a:srgbClr val="8D8D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065" y="1152525"/>
            <a:ext cx="1700765" cy="10134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949065" y="2164750"/>
            <a:ext cx="2546438" cy="145026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庭院深深人悄悄 埋怨鹦哥</a:t>
            </a:r>
            <a:endParaRPr lang="en-US" altLang="zh-CN" sz="10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错报韦郎到 压钗梁金凤小    </a:t>
            </a:r>
            <a:endParaRPr lang="en-US" altLang="zh-CN" sz="10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低头只是闲烦恼</a:t>
            </a:r>
            <a:b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花发江南年正少 红袖高楼    </a:t>
            </a:r>
            <a:endParaRPr lang="en-US" altLang="zh-CN" sz="10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争抵还乡好 遮断行人西去道  </a:t>
            </a:r>
            <a:endParaRPr lang="en-US" altLang="zh-CN" sz="10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轻躯愿化车前草</a:t>
            </a:r>
            <a:endParaRPr lang="zh-CN" altLang="en-US" sz="10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1" y="1612785"/>
            <a:ext cx="1387121" cy="193422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142422" y="1775987"/>
            <a:ext cx="1107996" cy="18390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dirty="0">
                <a:solidFill>
                  <a:srgbClr val="3B3838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异乡</a:t>
            </a:r>
            <a:endParaRPr lang="zh-CN" altLang="en-US" sz="6000" dirty="0">
              <a:solidFill>
                <a:srgbClr val="3B3838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888" y="2853495"/>
            <a:ext cx="1929388" cy="53035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376" y="2303145"/>
            <a:ext cx="2297521" cy="147066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5773377" y="2303145"/>
            <a:ext cx="2295549" cy="1470660"/>
          </a:xfrm>
          <a:prstGeom prst="rect">
            <a:avLst/>
          </a:prstGeom>
          <a:noFill/>
          <a:ln>
            <a:solidFill>
              <a:srgbClr val="8D8D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2" grpId="0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39" y="3260726"/>
            <a:ext cx="3638715" cy="10002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31011" y="0"/>
            <a:ext cx="2197022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7200" dirty="0">
                <a:solidFill>
                  <a:srgbClr val="3B3838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笔墨</a:t>
            </a:r>
            <a:endParaRPr lang="zh-CN" altLang="en-US" sz="7200" dirty="0">
              <a:solidFill>
                <a:srgbClr val="3B3838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648728" y="1200329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4196301" y="1285696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748328" y="1285696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5269875" y="1285696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5829522" y="1328506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461136" y="1285696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013163" y="1285696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580430" y="1285696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8132454" y="1300372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674754" y="1243055"/>
            <a:ext cx="3508653" cy="31416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庭院深深人悄悄，埋怨鹦哥，错报韦郎到。压钗梁金凤小，低头只是闲烦恼。</a:t>
            </a:r>
            <a:br>
              <a:rPr lang="zh-CN" altLang="en-US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en-US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花发江南年正少，红袖高楼，争抵还乡好？遮断行人西去道，轻躯愿化车前草。</a:t>
            </a:r>
            <a:endParaRPr lang="zh-CN" altLang="en-US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645634" y="1237200"/>
            <a:ext cx="461665" cy="28368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="1" dirty="0">
                <a:solidFill>
                  <a:srgbClr val="8D8D8D"/>
                </a:solidFill>
              </a:rPr>
              <a:t>《</a:t>
            </a:r>
            <a:r>
              <a:rPr lang="zh-CN" altLang="en-US" b="1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蝶恋花</a:t>
            </a:r>
            <a:r>
              <a:rPr lang="en-US" altLang="zh-CN" b="1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·</a:t>
            </a:r>
            <a:r>
              <a:rPr lang="zh-CN" altLang="en-US" b="1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庭院深深人悄悄</a:t>
            </a:r>
            <a:r>
              <a:rPr lang="en-US" altLang="zh-CN" b="1" dirty="0">
                <a:solidFill>
                  <a:srgbClr val="8D8D8D"/>
                </a:solidFill>
              </a:rPr>
              <a:t>》</a:t>
            </a:r>
            <a:endParaRPr lang="zh-CN" altLang="en-US" dirty="0">
              <a:solidFill>
                <a:srgbClr val="8D8D8D"/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7" y="1074420"/>
            <a:ext cx="2262636" cy="20826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52431" y="449580"/>
            <a:ext cx="2197022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72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中国文化</a:t>
            </a:r>
            <a:endParaRPr lang="zh-CN" altLang="en-US" sz="72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46451" y="449580"/>
            <a:ext cx="2197022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72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博大精深</a:t>
            </a:r>
            <a:endParaRPr lang="zh-CN" altLang="en-US" sz="72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634" y="562415"/>
            <a:ext cx="2262636" cy="20826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0000">
            <a:off x="2671317" y="494821"/>
            <a:ext cx="3700908" cy="39724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984" y="1963389"/>
            <a:ext cx="3153161" cy="233637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33397" y="1603859"/>
            <a:ext cx="17966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2">
                    <a:lumMod val="25000"/>
                  </a:schemeClr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谢谢观看</a:t>
            </a:r>
            <a:endParaRPr lang="zh-CN" altLang="en-US" sz="5400" dirty="0">
              <a:solidFill>
                <a:schemeClr val="bg2">
                  <a:lumMod val="25000"/>
                </a:schemeClr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7144" y="-27146"/>
            <a:ext cx="9136856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7" name="矩形 6"/>
          <p:cNvSpPr/>
          <p:nvPr/>
        </p:nvSpPr>
        <p:spPr>
          <a:xfrm>
            <a:off x="476" y="1940243"/>
            <a:ext cx="9143524" cy="9282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359" y="1050131"/>
            <a:ext cx="1878806" cy="571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0394" y="3100864"/>
            <a:ext cx="285035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891" y="1604638"/>
            <a:ext cx="1387121" cy="193422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547" y="2687604"/>
            <a:ext cx="1929388" cy="53035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366547" y="1854915"/>
            <a:ext cx="835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2">
                    <a:lumMod val="25000"/>
                  </a:schemeClr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壹</a:t>
            </a:r>
            <a:endParaRPr lang="zh-CN" altLang="en-US" sz="6000" dirty="0">
              <a:solidFill>
                <a:schemeClr val="bg2">
                  <a:lumMod val="25000"/>
                </a:schemeClr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349316" y="1677780"/>
            <a:ext cx="738664" cy="18610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人生若只如初见何事秋风悲画扇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6063917" y="2870578"/>
            <a:ext cx="0" cy="81777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6039855" y="2840009"/>
            <a:ext cx="461665" cy="8483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木兰辞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02" y="1000020"/>
            <a:ext cx="2200965" cy="30690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45253" y="1449977"/>
            <a:ext cx="1292662" cy="217496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7200" dirty="0">
                <a:solidFill>
                  <a:srgbClr val="3B3838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平淡</a:t>
            </a:r>
            <a:endParaRPr lang="zh-CN" altLang="en-US" sz="7200" dirty="0">
              <a:solidFill>
                <a:srgbClr val="3B3838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690258" y="957210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204185" y="957210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756212" y="957210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277759" y="957210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837406" y="1000020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469020" y="957210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021047" y="957210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588314" y="957210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8140338" y="971886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517" y="2577360"/>
            <a:ext cx="3153161" cy="233637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682638" y="914569"/>
            <a:ext cx="3508653" cy="31416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庭院深深人悄悄，埋怨鹦哥，错报韦郎到。压钗梁金凤小，低头只是闲烦恼。</a:t>
            </a:r>
            <a:br>
              <a:rPr lang="zh-CN" altLang="en-US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en-US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花发江南年正少，红袖高楼，争抵还乡好？遮断行人西去道，轻躯愿化车前草。</a:t>
            </a:r>
            <a:endParaRPr lang="zh-CN" altLang="en-US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653518" y="908714"/>
            <a:ext cx="461665" cy="28368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="1" dirty="0">
                <a:solidFill>
                  <a:srgbClr val="8D8D8D"/>
                </a:solidFill>
              </a:rPr>
              <a:t>《</a:t>
            </a:r>
            <a:r>
              <a:rPr lang="zh-CN" altLang="en-US" b="1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蝶恋花</a:t>
            </a:r>
            <a:r>
              <a:rPr lang="en-US" altLang="zh-CN" b="1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·</a:t>
            </a:r>
            <a:r>
              <a:rPr lang="zh-CN" altLang="en-US" b="1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庭院深深人悄悄</a:t>
            </a:r>
            <a:r>
              <a:rPr lang="en-US" altLang="zh-CN" b="1" dirty="0">
                <a:solidFill>
                  <a:srgbClr val="8D8D8D"/>
                </a:solidFill>
              </a:rPr>
              <a:t>》</a:t>
            </a:r>
            <a:endParaRPr lang="zh-CN" altLang="en-US" dirty="0">
              <a:solidFill>
                <a:srgbClr val="8D8D8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80" y="0"/>
            <a:ext cx="5912920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" y="0"/>
            <a:ext cx="9143140" cy="51435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56832" y="558437"/>
            <a:ext cx="2474248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7200" dirty="0">
                <a:solidFill>
                  <a:srgbClr val="3B3838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平淡</a:t>
            </a:r>
            <a:endParaRPr lang="zh-CN" altLang="en-US" sz="7200" dirty="0">
              <a:solidFill>
                <a:srgbClr val="3B3838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094" y="1158601"/>
            <a:ext cx="1929388" cy="530353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56832" y="1903546"/>
            <a:ext cx="3508653" cy="258532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庭院深深人悄悄 埋怨鹦哥</a:t>
            </a:r>
            <a:endParaRPr lang="en-US" altLang="zh-CN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错报韦郎到 压钗梁金凤小    低头只是闲烦恼</a:t>
            </a:r>
            <a:br>
              <a:rPr lang="zh-CN" altLang="en-US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en-US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花发江南年正少 红袖高楼    争抵还乡好 遮断行人西去道  轻躯愿化车前草</a:t>
            </a:r>
            <a:endParaRPr lang="zh-CN" altLang="en-US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96584" cy="51435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152607" y="14414"/>
            <a:ext cx="2474248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7200" dirty="0">
                <a:solidFill>
                  <a:srgbClr val="3B3838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平淡</a:t>
            </a:r>
            <a:endParaRPr lang="zh-CN" altLang="en-US" sz="7200" dirty="0">
              <a:solidFill>
                <a:srgbClr val="3B3838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3242583" y="1300110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756510" y="1300110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308537" y="1300110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830084" y="1300110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5389731" y="1342920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021345" y="1300110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6573372" y="1300110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7140639" y="1300110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7692663" y="1314786"/>
            <a:ext cx="0" cy="315468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3234963" y="1257469"/>
            <a:ext cx="3508653" cy="31416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庭院深深人悄悄，埋怨鹦哥，错报韦郎到。压钗梁金凤小，低头只是闲烦恼。</a:t>
            </a:r>
            <a:br>
              <a:rPr lang="zh-CN" altLang="en-US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en-US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花发江南年正少，红袖高楼，争抵还乡好？遮断行人西去道，轻躯愿化车前草。</a:t>
            </a:r>
            <a:endParaRPr lang="zh-CN" altLang="en-US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205843" y="1251614"/>
            <a:ext cx="461665" cy="28368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="1" dirty="0">
                <a:solidFill>
                  <a:srgbClr val="8D8D8D"/>
                </a:solidFill>
              </a:rPr>
              <a:t>《</a:t>
            </a:r>
            <a:r>
              <a:rPr lang="zh-CN" altLang="en-US" b="1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蝶恋花</a:t>
            </a:r>
            <a:r>
              <a:rPr lang="en-US" altLang="zh-CN" b="1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·</a:t>
            </a:r>
            <a:r>
              <a:rPr lang="zh-CN" altLang="en-US" b="1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庭院深深人悄悄</a:t>
            </a:r>
            <a:r>
              <a:rPr lang="en-US" altLang="zh-CN" b="1" dirty="0">
                <a:solidFill>
                  <a:srgbClr val="8D8D8D"/>
                </a:solidFill>
              </a:rPr>
              <a:t>》</a:t>
            </a:r>
            <a:endParaRPr lang="zh-CN" altLang="en-US" dirty="0">
              <a:solidFill>
                <a:srgbClr val="8D8D8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70" y="2779715"/>
            <a:ext cx="2647445" cy="134238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61632" y="771797"/>
            <a:ext cx="1872068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6000" dirty="0">
                <a:solidFill>
                  <a:srgbClr val="3B3838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平淡</a:t>
            </a:r>
            <a:endParaRPr lang="zh-CN" altLang="en-US" sz="6000" dirty="0">
              <a:solidFill>
                <a:srgbClr val="3B3838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90182" y="1685423"/>
            <a:ext cx="2546438" cy="261289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庭院深深人悄悄 埋怨鹦哥</a:t>
            </a:r>
            <a:endParaRPr lang="en-US" altLang="zh-CN" sz="14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错报韦郎到 压钗梁金凤小    </a:t>
            </a:r>
            <a:endParaRPr lang="en-US" altLang="zh-CN" sz="14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低头只是闲烦恼</a:t>
            </a:r>
            <a:br>
              <a:rPr lang="zh-CN" altLang="en-US" sz="14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en-US" sz="14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花发江南年正少 红袖高楼    </a:t>
            </a:r>
            <a:endParaRPr lang="en-US" altLang="zh-CN" sz="14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争抵还乡好 遮断行人西去道  </a:t>
            </a:r>
            <a:endParaRPr lang="en-US" altLang="zh-CN" sz="14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轻躯愿化车前草</a:t>
            </a:r>
            <a:endParaRPr lang="zh-CN" altLang="en-US" sz="1400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782" y="567696"/>
            <a:ext cx="3924018" cy="3611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891" y="1604638"/>
            <a:ext cx="1387121" cy="19342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547" y="2687604"/>
            <a:ext cx="1929388" cy="53035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366547" y="1854915"/>
            <a:ext cx="835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2">
                    <a:lumMod val="25000"/>
                  </a:schemeClr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贰</a:t>
            </a:r>
            <a:endParaRPr lang="zh-CN" altLang="en-US" sz="6000" dirty="0">
              <a:solidFill>
                <a:schemeClr val="bg2">
                  <a:lumMod val="25000"/>
                </a:schemeClr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49316" y="1677780"/>
            <a:ext cx="738664" cy="18610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正是江南好风景落花时节又逢君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063917" y="2870578"/>
            <a:ext cx="0" cy="817770"/>
          </a:xfrm>
          <a:prstGeom prst="line">
            <a:avLst/>
          </a:prstGeom>
          <a:ln>
            <a:solidFill>
              <a:srgbClr val="8D8D8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039855" y="2840009"/>
            <a:ext cx="461665" cy="8483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杜甫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" t="6371" r="1957" b="2223"/>
          <a:stretch>
            <a:fillRect/>
          </a:stretch>
        </p:blipFill>
        <p:spPr>
          <a:xfrm flipH="1">
            <a:off x="0" y="-1034918"/>
            <a:ext cx="5387340" cy="61784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" y="0"/>
            <a:ext cx="9143140" cy="51435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67232" y="2291987"/>
            <a:ext cx="1129118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7200" dirty="0">
                <a:solidFill>
                  <a:srgbClr val="3B3838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异乡</a:t>
            </a:r>
            <a:endParaRPr lang="zh-CN" altLang="en-US" sz="7200" dirty="0">
              <a:solidFill>
                <a:srgbClr val="3B3838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11263" y="914569"/>
            <a:ext cx="3508653" cy="31416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庭院深深人悄悄，埋怨鹦哥，错报韦郎到。压钗梁金凤小，低头只是闲烦恼。</a:t>
            </a:r>
            <a:br>
              <a:rPr lang="zh-CN" altLang="en-US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</a:br>
            <a:r>
              <a:rPr lang="zh-CN" altLang="en-US" dirty="0">
                <a:solidFill>
                  <a:srgbClr val="8D8D8D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花发江南年正少，红袖高楼，争抵还乡好？遮断行人西去道，轻躯愿化车前草。</a:t>
            </a:r>
            <a:endParaRPr lang="zh-CN" altLang="en-US" dirty="0">
              <a:solidFill>
                <a:srgbClr val="8D8D8D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ags/tag1.xml><?xml version="1.0" encoding="utf-8"?>
<p:tagLst xmlns:p="http://schemas.openxmlformats.org/presentationml/2006/main">
  <p:tag name="ISPRING_PRESENTATION_TITLE" val="PowerPoint 演示文稿"/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1878</Words>
  <Application>WPS 演示</Application>
  <PresentationFormat>全屏显示(16:9)</PresentationFormat>
  <Paragraphs>181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1" baseType="lpstr">
      <vt:lpstr>Arial</vt:lpstr>
      <vt:lpstr>宋体</vt:lpstr>
      <vt:lpstr>Wingdings</vt:lpstr>
      <vt:lpstr>中山行书百年纪念版</vt:lpstr>
      <vt:lpstr>禹卫书法行书繁体</vt:lpstr>
      <vt:lpstr>微软雅黑</vt:lpstr>
      <vt:lpstr>Arial Unicode MS</vt:lpstr>
      <vt:lpstr>等线 Light</vt:lpstr>
      <vt:lpstr>Calibri Light</vt:lpstr>
      <vt:lpstr>等线</vt:lpstr>
      <vt:lpstr>Calibri</vt:lpstr>
      <vt:lpstr>Meiryo</vt:lpstr>
      <vt:lpstr>Yu Gothic UI</vt:lpstr>
      <vt:lpstr>Arial Narrow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Years later</cp:lastModifiedBy>
  <cp:revision>39</cp:revision>
  <dcterms:created xsi:type="dcterms:W3CDTF">2017-07-20T08:11:00Z</dcterms:created>
  <dcterms:modified xsi:type="dcterms:W3CDTF">2024-04-02T07:32:17Z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1956193F11504F1BA001C0D6222DB59A_13</vt:lpwstr>
  </property>
  <property fmtid="{D5CDD505-2E9C-101B-9397-08002B2CF9AE}" pid="3" name="KSOProductBuildVer">
    <vt:lpwstr>2052-12.1.0.16417</vt:lpwstr>
  </property>
</Properties>
</file>