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6" r:id="rId3"/>
    <p:sldId id="631" r:id="rId4"/>
    <p:sldId id="311" r:id="rId5"/>
    <p:sldId id="437" r:id="rId6"/>
    <p:sldId id="515" r:id="rId7"/>
    <p:sldId id="632" r:id="rId8"/>
    <p:sldId id="633" r:id="rId9"/>
    <p:sldId id="57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 id="647" r:id="rId24"/>
    <p:sldId id="648" r:id="rId25"/>
    <p:sldId id="651" r:id="rId26"/>
    <p:sldId id="649" r:id="rId27"/>
    <p:sldId id="650" r:id="rId28"/>
    <p:sldId id="652" r:id="rId29"/>
    <p:sldId id="653" r:id="rId30"/>
    <p:sldId id="654" r:id="rId31"/>
    <p:sldId id="655" r:id="rId32"/>
    <p:sldId id="656" r:id="rId33"/>
    <p:sldId id="657" r:id="rId34"/>
    <p:sldId id="658" r:id="rId35"/>
    <p:sldId id="659" r:id="rId36"/>
    <p:sldId id="660" r:id="rId37"/>
    <p:sldId id="661" r:id="rId38"/>
    <p:sldId id="662" r:id="rId39"/>
    <p:sldId id="484" r:id="rId40"/>
    <p:sldId id="673" r:id="rId41"/>
  </p:sldIdLst>
  <p:sldSz cx="12195175"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9204"/>
    <a:srgbClr val="FE0202"/>
    <a:srgbClr val="E46C0A"/>
    <a:srgbClr val="FE3838"/>
    <a:srgbClr val="6F9DDB"/>
    <a:srgbClr val="FFFFFF"/>
    <a:srgbClr val="B51E03"/>
    <a:srgbClr val="E20000"/>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660"/>
  </p:normalViewPr>
  <p:slideViewPr>
    <p:cSldViewPr showGuides="1">
      <p:cViewPr varScale="1">
        <p:scale>
          <a:sx n="89" d="100"/>
          <a:sy n="89" d="100"/>
        </p:scale>
        <p:origin x="90" y="150"/>
      </p:cViewPr>
      <p:guideLst>
        <p:guide orient="horz" pos="2160"/>
        <p:guide pos="3841"/>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矩形 4"/>
          <p:cNvSpPr/>
          <p:nvPr userDrawn="1"/>
        </p:nvSpPr>
        <p:spPr>
          <a:xfrm>
            <a:off x="10972800" y="0"/>
            <a:ext cx="1222375" cy="68580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
        <p:nvSpPr>
          <p:cNvPr id="2"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第二章 领导力</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2.2 </a:t>
            </a:r>
            <a:r>
              <a:rPr lang="zh-CN" altLang="en-US" sz="1600" b="0" dirty="0" smtClean="0">
                <a:solidFill>
                  <a:schemeClr val="bg1"/>
                </a:solidFill>
                <a:latin typeface="微软雅黑" panose="020B0503020204020204" pitchFamily="34" charset="-122"/>
                <a:ea typeface="微软雅黑" panose="020B0503020204020204" pitchFamily="34" charset="-122"/>
              </a:rPr>
              <a:t>领导力的组成</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
        <p:nvSpPr>
          <p:cNvPr id="3"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第二章 领导力</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2.3 </a:t>
            </a:r>
            <a:r>
              <a:rPr lang="zh-CN" altLang="en-US" sz="1600" b="0" dirty="0" smtClean="0">
                <a:solidFill>
                  <a:schemeClr val="bg1"/>
                </a:solidFill>
                <a:latin typeface="微软雅黑" panose="020B0503020204020204" pitchFamily="34" charset="-122"/>
                <a:ea typeface="微软雅黑" panose="020B0503020204020204" pitchFamily="34" charset="-122"/>
              </a:rPr>
              <a:t>领导力的提升</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
        <p:nvSpPr>
          <p:cNvPr id="15" name="矩形 24"/>
          <p:cNvSpPr>
            <a:spLocks noChangeArrowheads="1"/>
          </p:cNvSpPr>
          <p:nvPr userDrawn="1"/>
        </p:nvSpPr>
        <p:spPr bwMode="auto">
          <a:xfrm>
            <a:off x="768995" y="2132856"/>
            <a:ext cx="1080120" cy="307777"/>
          </a:xfrm>
          <a:prstGeom prst="rect">
            <a:avLst/>
          </a:prstGeom>
          <a:noFill/>
          <a:ln w="9525">
            <a:noFill/>
            <a:miter lim="800000"/>
          </a:ln>
        </p:spPr>
        <p:txBody>
          <a:bodyPr wrap="square" lIns="0" tIns="0" rIns="0" bIns="0">
            <a:spAutoFit/>
          </a:bodyPr>
          <a:lstStyle/>
          <a:p>
            <a:pPr algn="ctr"/>
            <a:r>
              <a:rPr lang="zh-CN" altLang="en-US" sz="2000" b="0" dirty="0" smtClean="0">
                <a:solidFill>
                  <a:schemeClr val="bg1"/>
                </a:solidFill>
                <a:ea typeface="微软雅黑" panose="020B0503020204020204" pitchFamily="34" charset="-122"/>
                <a:cs typeface="Arial Unicode MS" pitchFamily="34" charset="-122"/>
              </a:rPr>
              <a:t>绩效概述</a:t>
            </a:r>
            <a:endParaRPr lang="en-US" altLang="zh-CN" sz="2000" b="0" dirty="0">
              <a:solidFill>
                <a:schemeClr val="bg1"/>
              </a:solidFill>
              <a:ea typeface="微软雅黑" panose="020B0503020204020204" pitchFamily="34" charset="-122"/>
              <a:cs typeface="Arial Unicode MS" pitchFamily="34" charset="-122"/>
            </a:endParaRPr>
          </a:p>
        </p:txBody>
      </p:sp>
      <p:sp>
        <p:nvSpPr>
          <p:cNvPr id="16" name="矩形 24"/>
          <p:cNvSpPr>
            <a:spLocks noChangeArrowheads="1"/>
          </p:cNvSpPr>
          <p:nvPr userDrawn="1"/>
        </p:nvSpPr>
        <p:spPr bwMode="auto">
          <a:xfrm>
            <a:off x="1489075" y="3553271"/>
            <a:ext cx="1080120" cy="307777"/>
          </a:xfrm>
          <a:prstGeom prst="rect">
            <a:avLst/>
          </a:prstGeom>
          <a:noFill/>
          <a:ln w="9525">
            <a:noFill/>
            <a:miter lim="800000"/>
          </a:ln>
        </p:spPr>
        <p:txBody>
          <a:bodyPr wrap="square" lIns="0" tIns="0" rIns="0" bIns="0">
            <a:spAutoFit/>
          </a:bodyPr>
          <a:lstStyle/>
          <a:p>
            <a:pPr algn="ctr"/>
            <a:r>
              <a:rPr lang="zh-CN" altLang="en-US" sz="2000" b="0" dirty="0" smtClean="0">
                <a:solidFill>
                  <a:schemeClr val="bg1"/>
                </a:solidFill>
                <a:ea typeface="微软雅黑" panose="020B0503020204020204" pitchFamily="34" charset="-122"/>
                <a:cs typeface="Arial Unicode MS" pitchFamily="34" charset="-122"/>
              </a:rPr>
              <a:t>绩效管理</a:t>
            </a:r>
            <a:endParaRPr lang="en-US" altLang="zh-CN" sz="2000" b="0" dirty="0">
              <a:solidFill>
                <a:schemeClr val="bg1"/>
              </a:solidFill>
              <a:ea typeface="微软雅黑" panose="020B0503020204020204" pitchFamily="34" charset="-122"/>
              <a:cs typeface="Arial Unicode MS" pitchFamily="34" charset="-122"/>
            </a:endParaRPr>
          </a:p>
        </p:txBody>
      </p:sp>
      <p:sp>
        <p:nvSpPr>
          <p:cNvPr id="17" name="矩形 24"/>
          <p:cNvSpPr>
            <a:spLocks noChangeArrowheads="1"/>
          </p:cNvSpPr>
          <p:nvPr userDrawn="1"/>
        </p:nvSpPr>
        <p:spPr bwMode="auto">
          <a:xfrm>
            <a:off x="624979" y="4797152"/>
            <a:ext cx="2520280" cy="307777"/>
          </a:xfrm>
          <a:prstGeom prst="rect">
            <a:avLst/>
          </a:prstGeom>
          <a:noFill/>
          <a:ln w="9525">
            <a:noFill/>
            <a:miter lim="800000"/>
          </a:ln>
        </p:spPr>
        <p:txBody>
          <a:bodyPr wrap="square" lIns="0" tIns="0" rIns="0" bIns="0">
            <a:spAutoFit/>
          </a:bodyPr>
          <a:lstStyle/>
          <a:p>
            <a:pPr algn="l"/>
            <a:r>
              <a:rPr lang="zh-CN" altLang="en-US" sz="2000" b="0" dirty="0" smtClean="0">
                <a:solidFill>
                  <a:schemeClr val="bg1"/>
                </a:solidFill>
                <a:ea typeface="微软雅黑" panose="020B0503020204020204" pitchFamily="34" charset="-122"/>
                <a:cs typeface="Arial Unicode MS" pitchFamily="34" charset="-122"/>
              </a:rPr>
              <a:t>绩效管理实施过程</a:t>
            </a:r>
            <a:endParaRPr lang="en-US" altLang="zh-CN" sz="2000" b="0" dirty="0">
              <a:solidFill>
                <a:schemeClr val="bg1"/>
              </a:solidFill>
              <a:ea typeface="微软雅黑" panose="020B0503020204020204" pitchFamily="34" charset="-122"/>
              <a:cs typeface="Arial Unicode MS" pitchFamily="34" charset="-122"/>
            </a:endParaRPr>
          </a:p>
        </p:txBody>
      </p:sp>
      <p:sp>
        <p:nvSpPr>
          <p:cNvPr id="18" name="矩形 24"/>
          <p:cNvSpPr>
            <a:spLocks noChangeArrowheads="1"/>
          </p:cNvSpPr>
          <p:nvPr userDrawn="1"/>
        </p:nvSpPr>
        <p:spPr bwMode="auto">
          <a:xfrm>
            <a:off x="1849115" y="5993904"/>
            <a:ext cx="1584176" cy="311185"/>
          </a:xfrm>
          <a:prstGeom prst="rect">
            <a:avLst/>
          </a:prstGeom>
          <a:noFill/>
          <a:ln w="9525">
            <a:noFill/>
            <a:miter lim="800000"/>
          </a:ln>
        </p:spPr>
        <p:txBody>
          <a:bodyPr wrap="square" lIns="0" tIns="0" rIns="0" bIns="0">
            <a:spAutoFit/>
          </a:bodyPr>
          <a:lstStyle/>
          <a:p>
            <a:pPr algn="l"/>
            <a:r>
              <a:rPr lang="en-US" altLang="zh-CN" sz="2000" b="0" dirty="0" smtClean="0">
                <a:solidFill>
                  <a:schemeClr val="bg1"/>
                </a:solidFill>
                <a:ea typeface="微软雅黑" panose="020B0503020204020204" pitchFamily="34" charset="-122"/>
                <a:cs typeface="Arial Unicode MS" pitchFamily="34" charset="-122"/>
              </a:rPr>
              <a:t>KPI</a:t>
            </a:r>
            <a:r>
              <a:rPr lang="zh-CN" altLang="en-US" sz="2000" b="0" dirty="0" smtClean="0">
                <a:solidFill>
                  <a:schemeClr val="bg1"/>
                </a:solidFill>
                <a:ea typeface="微软雅黑" panose="020B0503020204020204" pitchFamily="34" charset="-122"/>
                <a:cs typeface="Arial Unicode MS" pitchFamily="34" charset="-122"/>
              </a:rPr>
              <a:t>与</a:t>
            </a:r>
            <a:r>
              <a:rPr lang="en-US" altLang="zh-CN" sz="2000" b="0" dirty="0" smtClean="0">
                <a:solidFill>
                  <a:schemeClr val="bg1"/>
                </a:solidFill>
                <a:ea typeface="微软雅黑" panose="020B0503020204020204" pitchFamily="34" charset="-122"/>
                <a:cs typeface="Arial Unicode MS" pitchFamily="34" charset="-122"/>
              </a:rPr>
              <a:t>BSC</a:t>
            </a:r>
            <a:endParaRPr lang="en-US" altLang="zh-CN" sz="2000" b="0" dirty="0">
              <a:solidFill>
                <a:schemeClr val="bg1"/>
              </a:solidFill>
              <a:ea typeface="微软雅黑" panose="020B0503020204020204" pitchFamily="34" charset="-122"/>
              <a:cs typeface="Arial Unicode MS" pitchFamily="34" charset="-122"/>
            </a:endParaRPr>
          </a:p>
        </p:txBody>
      </p:sp>
      <p:sp>
        <p:nvSpPr>
          <p:cNvPr id="14" name="矩形 13"/>
          <p:cNvSpPr/>
          <p:nvPr userDrawn="1"/>
        </p:nvSpPr>
        <p:spPr>
          <a:xfrm>
            <a:off x="0" y="0"/>
            <a:ext cx="121951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userDrawn="1"/>
        </p:nvCxnSpPr>
        <p:spPr>
          <a:xfrm>
            <a:off x="10827175" y="6597352"/>
            <a:ext cx="1368000" cy="0"/>
          </a:xfrm>
          <a:prstGeom prst="line">
            <a:avLst/>
          </a:prstGeom>
          <a:ln w="12700">
            <a:solidFill>
              <a:srgbClr val="FC9204"/>
            </a:solidFill>
          </a:ln>
        </p:spPr>
        <p:style>
          <a:lnRef idx="1">
            <a:schemeClr val="accent6"/>
          </a:lnRef>
          <a:fillRef idx="0">
            <a:schemeClr val="accent6"/>
          </a:fillRef>
          <a:effectRef idx="0">
            <a:schemeClr val="accent6"/>
          </a:effectRef>
          <a:fontRef idx="minor">
            <a:schemeClr val="tx1"/>
          </a:fontRef>
        </p:style>
      </p:cxnSp>
      <p:sp>
        <p:nvSpPr>
          <p:cNvPr id="25" name="矩形 24"/>
          <p:cNvSpPr/>
          <p:nvPr userDrawn="1"/>
        </p:nvSpPr>
        <p:spPr>
          <a:xfrm>
            <a:off x="10836667" y="6228020"/>
            <a:ext cx="1093568" cy="369332"/>
          </a:xfrm>
          <a:prstGeom prst="rect">
            <a:avLst/>
          </a:prstGeom>
        </p:spPr>
        <p:txBody>
          <a:bodyPr/>
          <a:lstStyle/>
          <a:p>
            <a:pPr algn="ctr">
              <a:defRPr/>
            </a:pPr>
            <a:r>
              <a:rPr lang="zh-CN" altLang="en-US" sz="1600" dirty="0">
                <a:solidFill>
                  <a:srgbClr val="F68426"/>
                </a:solidFill>
                <a:latin typeface="微软雅黑" panose="020B0503020204020204" pitchFamily="34" charset="-122"/>
                <a:ea typeface="微软雅黑" panose="020B0503020204020204" pitchFamily="34" charset="-122"/>
              </a:rPr>
              <a:t>第 </a:t>
            </a:r>
            <a:fld id="{2EEF1883-7A0E-4F66-9932-E581691AD397}" type="slidenum">
              <a:rPr lang="zh-CN" altLang="en-US" sz="1600">
                <a:solidFill>
                  <a:srgbClr val="F68426"/>
                </a:solidFill>
              </a:rPr>
            </a:fld>
            <a:r>
              <a:rPr lang="zh-CN" altLang="en-US" sz="1600" dirty="0">
                <a:solidFill>
                  <a:srgbClr val="F68426"/>
                </a:solidFill>
              </a:rPr>
              <a:t>  </a:t>
            </a:r>
            <a:r>
              <a:rPr lang="zh-CN" altLang="en-US" sz="1600" dirty="0">
                <a:solidFill>
                  <a:srgbClr val="F68426"/>
                </a:solidFill>
                <a:latin typeface="微软雅黑" panose="020B0503020204020204" pitchFamily="34" charset="-122"/>
                <a:ea typeface="微软雅黑" panose="020B0503020204020204" pitchFamily="34" charset="-122"/>
              </a:rPr>
              <a:t>页</a:t>
            </a:r>
            <a:endParaRPr lang="zh-CN" altLang="en-US" sz="1600" dirty="0">
              <a:solidFill>
                <a:srgbClr val="F68426"/>
              </a:solidFill>
              <a:latin typeface="微软雅黑" panose="020B0503020204020204" pitchFamily="34" charset="-122"/>
              <a:ea typeface="微软雅黑" panose="020B0503020204020204" pitchFamily="34" charset="-122"/>
            </a:endParaRPr>
          </a:p>
        </p:txBody>
      </p:sp>
      <p:sp>
        <p:nvSpPr>
          <p:cNvPr id="26" name="矩形 25"/>
          <p:cNvSpPr/>
          <p:nvPr userDrawn="1"/>
        </p:nvSpPr>
        <p:spPr>
          <a:xfrm>
            <a:off x="624979" y="620689"/>
            <a:ext cx="3024336" cy="3996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dirty="0" smtClean="0">
                <a:latin typeface="微软雅黑" panose="020B0503020204020204" pitchFamily="34" charset="-122"/>
                <a:ea typeface="微软雅黑" panose="020B0503020204020204" pitchFamily="34" charset="-122"/>
              </a:rPr>
              <a:t>  目录页 </a:t>
            </a:r>
            <a:r>
              <a:rPr lang="en-US" altLang="zh-CN" sz="2000" dirty="0" smtClean="0">
                <a:latin typeface="微软雅黑" panose="020B0503020204020204" pitchFamily="34" charset="-122"/>
                <a:ea typeface="微软雅黑" panose="020B0503020204020204" pitchFamily="34" charset="-122"/>
              </a:rPr>
              <a:t> </a:t>
            </a:r>
            <a:r>
              <a:rPr lang="en-US" altLang="zh-CN" sz="1400" b="1" dirty="0" smtClean="0">
                <a:solidFill>
                  <a:srgbClr val="FFFF00"/>
                </a:solidFill>
                <a:ea typeface="微软雅黑" panose="020B0503020204020204" pitchFamily="34" charset="-122"/>
                <a:cs typeface="Arial Unicode MS" pitchFamily="34" charset="-122"/>
              </a:rPr>
              <a:t>CONTENTS PAGE</a:t>
            </a:r>
            <a:r>
              <a:rPr lang="en-US" altLang="zh-CN" sz="1400" dirty="0" smtClean="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userDrawn="1"/>
        </p:nvSpPr>
        <p:spPr>
          <a:xfrm>
            <a:off x="395288" y="620688"/>
            <a:ext cx="215900" cy="399600"/>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sp>
        <p:nvSpPr>
          <p:cNvPr id="13" name="矩形 12"/>
          <p:cNvSpPr/>
          <p:nvPr userDrawn="1"/>
        </p:nvSpPr>
        <p:spPr>
          <a:xfrm>
            <a:off x="0" y="0"/>
            <a:ext cx="121951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
          <p:cNvSpPr txBox="1"/>
          <p:nvPr userDrawn="1"/>
        </p:nvSpPr>
        <p:spPr>
          <a:xfrm>
            <a:off x="408955" y="5961474"/>
            <a:ext cx="1451852" cy="461665"/>
          </a:xfrm>
          <a:prstGeom prst="rect">
            <a:avLst/>
          </a:prstGeom>
          <a:noFill/>
        </p:spPr>
        <p:txBody>
          <a:bodyPr wrap="square">
            <a:spAutoFit/>
          </a:bodyPr>
          <a:lstStyle/>
          <a:p>
            <a:pPr algn="l">
              <a:defRPr/>
            </a:pPr>
            <a:r>
              <a:rPr lang="zh-CN" altLang="en-US" sz="2400" b="0" dirty="0" smtClean="0">
                <a:solidFill>
                  <a:schemeClr val="bg1"/>
                </a:solidFill>
                <a:latin typeface="微软雅黑" panose="020B0503020204020204" pitchFamily="34" charset="-122"/>
                <a:ea typeface="微软雅黑" panose="020B0503020204020204" pitchFamily="34" charset="-122"/>
              </a:rPr>
              <a:t>过渡页</a:t>
            </a:r>
            <a:endParaRPr lang="zh-CN" altLang="en-US" sz="2400" b="0" dirty="0">
              <a:solidFill>
                <a:schemeClr val="bg1"/>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511407" y="6423139"/>
            <a:ext cx="2087706" cy="246221"/>
          </a:xfrm>
          <a:prstGeom prst="rect">
            <a:avLst/>
          </a:prstGeom>
          <a:noFill/>
          <a:ln w="9525">
            <a:noFill/>
            <a:miter lim="800000"/>
          </a:ln>
        </p:spPr>
        <p:txBody>
          <a:bodyPr wrap="square" lIns="0" tIns="0" rIns="0" bIns="0">
            <a:spAutoFit/>
          </a:bodyPr>
          <a:lstStyle/>
          <a:p>
            <a:pPr algn="l"/>
            <a:r>
              <a:rPr lang="en-US" altLang="zh-CN" sz="1600" b="0" dirty="0" smtClean="0">
                <a:solidFill>
                  <a:schemeClr val="bg1"/>
                </a:solidFill>
                <a:ea typeface="微软雅黑" panose="020B0503020204020204" pitchFamily="34" charset="-122"/>
                <a:cs typeface="Arial Unicode MS" pitchFamily="34" charset="-122"/>
              </a:rPr>
              <a:t>TRANSITION PAGE</a:t>
            </a:r>
            <a:endParaRPr lang="en-US" altLang="zh-CN" sz="1600" b="0" dirty="0">
              <a:solidFill>
                <a:schemeClr val="bg1"/>
              </a:solidFill>
              <a:ea typeface="微软雅黑" panose="020B0503020204020204" pitchFamily="34" charset="-122"/>
              <a:cs typeface="Arial Unicode MS" pitchFamily="34" charset="-122"/>
            </a:endParaRPr>
          </a:p>
        </p:txBody>
      </p:sp>
      <p:cxnSp>
        <p:nvCxnSpPr>
          <p:cNvPr id="9" name="直接连接符 8"/>
          <p:cNvCxnSpPr/>
          <p:nvPr userDrawn="1"/>
        </p:nvCxnSpPr>
        <p:spPr>
          <a:xfrm>
            <a:off x="10827175" y="6597352"/>
            <a:ext cx="1368000" cy="0"/>
          </a:xfrm>
          <a:prstGeom prst="line">
            <a:avLst/>
          </a:prstGeom>
          <a:ln w="12700">
            <a:solidFill>
              <a:srgbClr val="FC9204"/>
            </a:solidFill>
          </a:ln>
        </p:spPr>
        <p:style>
          <a:lnRef idx="1">
            <a:schemeClr val="accent6"/>
          </a:lnRef>
          <a:fillRef idx="0">
            <a:schemeClr val="accent6"/>
          </a:fillRef>
          <a:effectRef idx="0">
            <a:schemeClr val="accent6"/>
          </a:effectRef>
          <a:fontRef idx="minor">
            <a:schemeClr val="tx1"/>
          </a:fontRef>
        </p:style>
      </p:cxnSp>
      <p:sp>
        <p:nvSpPr>
          <p:cNvPr id="12" name="矩形 11"/>
          <p:cNvSpPr/>
          <p:nvPr userDrawn="1"/>
        </p:nvSpPr>
        <p:spPr>
          <a:xfrm>
            <a:off x="10836667" y="6228020"/>
            <a:ext cx="1093568" cy="369332"/>
          </a:xfrm>
          <a:prstGeom prst="rect">
            <a:avLst/>
          </a:prstGeom>
        </p:spPr>
        <p:txBody>
          <a:bodyPr/>
          <a:lstStyle/>
          <a:p>
            <a:pPr algn="ctr">
              <a:defRPr/>
            </a:pPr>
            <a:r>
              <a:rPr lang="zh-CN" altLang="en-US" sz="1600" dirty="0">
                <a:solidFill>
                  <a:srgbClr val="F68426"/>
                </a:solidFill>
                <a:latin typeface="微软雅黑" panose="020B0503020204020204" pitchFamily="34" charset="-122"/>
                <a:ea typeface="微软雅黑" panose="020B0503020204020204" pitchFamily="34" charset="-122"/>
              </a:rPr>
              <a:t>第 </a:t>
            </a:r>
            <a:fld id="{2EEF1883-7A0E-4F66-9932-E581691AD397}" type="slidenum">
              <a:rPr lang="zh-CN" altLang="en-US" sz="1600">
                <a:solidFill>
                  <a:srgbClr val="F68426"/>
                </a:solidFill>
              </a:rPr>
            </a:fld>
            <a:r>
              <a:rPr lang="zh-CN" altLang="en-US" sz="1600" dirty="0">
                <a:solidFill>
                  <a:srgbClr val="F68426"/>
                </a:solidFill>
              </a:rPr>
              <a:t>  </a:t>
            </a:r>
            <a:r>
              <a:rPr lang="zh-CN" altLang="en-US" sz="1600" dirty="0">
                <a:solidFill>
                  <a:srgbClr val="F68426"/>
                </a:solidFill>
                <a:latin typeface="微软雅黑" panose="020B0503020204020204" pitchFamily="34" charset="-122"/>
                <a:ea typeface="微软雅黑" panose="020B0503020204020204" pitchFamily="34" charset="-122"/>
              </a:rPr>
              <a:t>页</a:t>
            </a:r>
            <a:endParaRPr lang="zh-CN" altLang="en-US" sz="1600" dirty="0">
              <a:solidFill>
                <a:srgbClr val="F68426"/>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624979" y="620689"/>
            <a:ext cx="3024336" cy="3996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dirty="0" smtClean="0">
                <a:latin typeface="微软雅黑" panose="020B0503020204020204" pitchFamily="34" charset="-122"/>
                <a:ea typeface="微软雅黑" panose="020B0503020204020204" pitchFamily="34" charset="-122"/>
              </a:rPr>
              <a:t>  过渡页 </a:t>
            </a:r>
            <a:r>
              <a:rPr lang="en-US" altLang="zh-CN" sz="2000" dirty="0" smtClean="0">
                <a:latin typeface="微软雅黑" panose="020B0503020204020204" pitchFamily="34" charset="-122"/>
                <a:ea typeface="微软雅黑" panose="020B0503020204020204" pitchFamily="34" charset="-122"/>
              </a:rPr>
              <a:t> </a:t>
            </a:r>
            <a:r>
              <a:rPr lang="en-US" altLang="zh-CN" sz="1400" b="1" dirty="0" smtClean="0">
                <a:solidFill>
                  <a:srgbClr val="FFFF00"/>
                </a:solidFill>
                <a:ea typeface="微软雅黑" panose="020B0503020204020204" pitchFamily="34" charset="-122"/>
                <a:cs typeface="Arial Unicode MS" pitchFamily="34" charset="-122"/>
              </a:rPr>
              <a:t>TRANSITION PAGE</a:t>
            </a:r>
            <a:r>
              <a:rPr lang="en-US" altLang="zh-CN" sz="1400" dirty="0" smtClean="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userDrawn="1"/>
        </p:nvSpPr>
        <p:spPr>
          <a:xfrm>
            <a:off x="395288" y="620688"/>
            <a:ext cx="215900" cy="399600"/>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
        <p:nvSpPr>
          <p:cNvPr id="18"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第一章 领导</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1.1 </a:t>
            </a:r>
            <a:r>
              <a:rPr lang="zh-CN" altLang="en-US" sz="1600" b="0" dirty="0" smtClean="0">
                <a:solidFill>
                  <a:schemeClr val="bg1"/>
                </a:solidFill>
                <a:latin typeface="微软雅黑" panose="020B0503020204020204" pitchFamily="34" charset="-122"/>
                <a:ea typeface="微软雅黑" panose="020B0503020204020204" pitchFamily="34" charset="-122"/>
              </a:rPr>
              <a:t>领导的概念</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
        <p:nvSpPr>
          <p:cNvPr id="2"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第一章 领导</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1.2 </a:t>
            </a:r>
            <a:r>
              <a:rPr lang="zh-CN" altLang="en-US" sz="1600" b="0" dirty="0" smtClean="0">
                <a:solidFill>
                  <a:schemeClr val="bg1"/>
                </a:solidFill>
                <a:latin typeface="微软雅黑" panose="020B0503020204020204" pitchFamily="34" charset="-122"/>
                <a:ea typeface="微软雅黑" panose="020B0503020204020204" pitchFamily="34" charset="-122"/>
              </a:rPr>
              <a:t>领导与管理</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
        <p:nvSpPr>
          <p:cNvPr id="2"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第一章 领导</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1.3 </a:t>
            </a:r>
            <a:r>
              <a:rPr lang="zh-CN" altLang="en-US" sz="1600" b="0" dirty="0" smtClean="0">
                <a:solidFill>
                  <a:schemeClr val="bg1"/>
                </a:solidFill>
                <a:latin typeface="微软雅黑" panose="020B0503020204020204" pitchFamily="34" charset="-122"/>
                <a:ea typeface="微软雅黑" panose="020B0503020204020204" pitchFamily="34" charset="-122"/>
              </a:rPr>
              <a:t>领导的方式</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第一章 领导</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1.4 </a:t>
            </a:r>
            <a:r>
              <a:rPr lang="zh-CN" altLang="en-US" sz="1600" b="0" dirty="0" smtClean="0">
                <a:solidFill>
                  <a:schemeClr val="bg1"/>
                </a:solidFill>
                <a:latin typeface="微软雅黑" panose="020B0503020204020204" pitchFamily="34" charset="-122"/>
                <a:ea typeface="微软雅黑" panose="020B0503020204020204" pitchFamily="34" charset="-122"/>
              </a:rPr>
              <a:t>领导者概述</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6"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第二章 领导力</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
        <p:nvSpPr>
          <p:cNvPr id="2" name="TextBox 3"/>
          <p:cNvSpPr txBox="1"/>
          <p:nvPr userDrawn="1"/>
        </p:nvSpPr>
        <p:spPr>
          <a:xfrm>
            <a:off x="1417067" y="476672"/>
            <a:ext cx="1728192" cy="369332"/>
          </a:xfrm>
          <a:prstGeom prst="rect">
            <a:avLst/>
          </a:prstGeom>
          <a:noFill/>
        </p:spPr>
        <p:txBody>
          <a:bodyPr wrap="square">
            <a:spAutoFit/>
          </a:bodyPr>
          <a:lstStyle/>
          <a:p>
            <a:pPr algn="ctr">
              <a:defRPr/>
            </a:pPr>
            <a:r>
              <a:rPr lang="zh-CN" altLang="en-US" sz="1800" b="0" dirty="0" smtClean="0">
                <a:solidFill>
                  <a:schemeClr val="bg1"/>
                </a:solidFill>
                <a:latin typeface="微软雅黑" panose="020B0503020204020204" pitchFamily="34" charset="-122"/>
                <a:ea typeface="微软雅黑" panose="020B0503020204020204" pitchFamily="34" charset="-122"/>
              </a:rPr>
              <a:t>第二章 领导力</a:t>
            </a:r>
            <a:endParaRPr lang="zh-CN" altLang="en-US" sz="1800" b="0" dirty="0" smtClean="0">
              <a:solidFill>
                <a:schemeClr val="bg1"/>
              </a:solidFill>
              <a:latin typeface="微软雅黑" panose="020B0503020204020204" pitchFamily="34" charset="-122"/>
              <a:ea typeface="微软雅黑" panose="020B0503020204020204" pitchFamily="34" charset="-122"/>
            </a:endParaRPr>
          </a:p>
        </p:txBody>
      </p:sp>
      <p:sp>
        <p:nvSpPr>
          <p:cNvPr id="3" name="TextBox 3"/>
          <p:cNvSpPr txBox="1"/>
          <p:nvPr userDrawn="1"/>
        </p:nvSpPr>
        <p:spPr>
          <a:xfrm>
            <a:off x="3289275" y="539388"/>
            <a:ext cx="2304256" cy="338554"/>
          </a:xfrm>
          <a:prstGeom prst="rect">
            <a:avLst/>
          </a:prstGeom>
          <a:noFill/>
        </p:spPr>
        <p:txBody>
          <a:bodyPr wrap="square">
            <a:spAutoFit/>
          </a:bodyPr>
          <a:lstStyle/>
          <a:p>
            <a:pPr algn="l">
              <a:defRPr/>
            </a:pPr>
            <a:r>
              <a:rPr lang="en-US" altLang="zh-CN" sz="1600" b="0" dirty="0" smtClean="0">
                <a:solidFill>
                  <a:schemeClr val="bg1"/>
                </a:solidFill>
                <a:latin typeface="微软雅黑" panose="020B0503020204020204" pitchFamily="34" charset="-122"/>
                <a:ea typeface="微软雅黑" panose="020B0503020204020204" pitchFamily="34" charset="-122"/>
              </a:rPr>
              <a:t>2.1 </a:t>
            </a:r>
            <a:r>
              <a:rPr lang="zh-CN" altLang="en-US" sz="1600" b="0" dirty="0" smtClean="0">
                <a:solidFill>
                  <a:schemeClr val="bg1"/>
                </a:solidFill>
                <a:latin typeface="微软雅黑" panose="020B0503020204020204" pitchFamily="34" charset="-122"/>
                <a:ea typeface="微软雅黑" panose="020B0503020204020204" pitchFamily="34" charset="-122"/>
              </a:rPr>
              <a:t>领导力的定义</a:t>
            </a:r>
            <a:endParaRPr lang="zh-CN" altLang="en-US" sz="1600" b="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3171825" y="467380"/>
            <a:ext cx="7894316" cy="44134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7"/>
          <p:cNvSpPr txBox="1"/>
          <p:nvPr userDrawn="1"/>
        </p:nvSpPr>
        <p:spPr>
          <a:xfrm>
            <a:off x="120923" y="476672"/>
            <a:ext cx="1112465" cy="400110"/>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2000" kern="1200" dirty="0" smtClean="0">
                <a:solidFill>
                  <a:srgbClr val="FC9204"/>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000" kern="1200" dirty="0">
              <a:solidFill>
                <a:srgbClr val="FC9204"/>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
        <p:nvSpPr>
          <p:cNvPr id="14" name="矩形 13"/>
          <p:cNvSpPr/>
          <p:nvPr userDrawn="1"/>
        </p:nvSpPr>
        <p:spPr>
          <a:xfrm>
            <a:off x="1129035" y="6525344"/>
            <a:ext cx="11066140" cy="222056"/>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userDrawn="1"/>
        </p:nvSpPr>
        <p:spPr>
          <a:xfrm>
            <a:off x="1" y="6525344"/>
            <a:ext cx="1129034" cy="222056"/>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66141" y="467380"/>
            <a:ext cx="1129034" cy="441340"/>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433638" y="0"/>
            <a:ext cx="1711621" cy="90872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7" name="直接连接符 26"/>
          <p:cNvCxnSpPr/>
          <p:nvPr userDrawn="1"/>
        </p:nvCxnSpPr>
        <p:spPr>
          <a:xfrm flipH="1">
            <a:off x="0" y="6496768"/>
            <a:ext cx="12195175" cy="0"/>
          </a:xfrm>
          <a:prstGeom prst="line">
            <a:avLst/>
          </a:prstGeom>
          <a:ln w="12700">
            <a:solidFill>
              <a:srgbClr val="E2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 y="937527"/>
            <a:ext cx="12195176" cy="360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11163298" y="548680"/>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 Type="http://schemas.openxmlformats.org/officeDocument/2006/relationships/hyperlink" Target="http://www.1ppt.com/hangye/" TargetMode="External"/><Relationship Id="rId19" Type="http://schemas.openxmlformats.org/officeDocument/2006/relationships/slideLayout" Target="../slideLayouts/slideLayout2.xml"/><Relationship Id="rId18" Type="http://schemas.openxmlformats.org/officeDocument/2006/relationships/image" Target="../media/image4.jpe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fanwen/" TargetMode="External"/><Relationship Id="rId12" Type="http://schemas.openxmlformats.org/officeDocument/2006/relationships/hyperlink" Target="http://www.1ppt.com/kejian/" TargetMode="External"/><Relationship Id="rId11" Type="http://schemas.openxmlformats.org/officeDocument/2006/relationships/hyperlink" Target="http://www.1ppt.com/ziliao/"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0.jpeg"/><Relationship Id="rId1"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3.jpeg"/><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4.jpeg"/></Relationships>
</file>

<file path=ppt/slides/_rels/slide3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jpe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hyperlink" Target="http://www.eyefulpresentations.co.uk/" TargetMode="External"/><Relationship Id="rId4" Type="http://schemas.openxmlformats.org/officeDocument/2006/relationships/hyperlink" Target="mailto:info@eyefulpresentations.co.uk" TargetMode="External"/><Relationship Id="rId3" Type="http://schemas.openxmlformats.org/officeDocument/2006/relationships/image" Target="../media/image37.jpeg"/><Relationship Id="rId2" Type="http://schemas.openxmlformats.org/officeDocument/2006/relationships/image" Target="../media/image36.jpeg"/><Relationship Id="rId11" Type="http://schemas.openxmlformats.org/officeDocument/2006/relationships/slideLayout" Target="../slideLayouts/slideLayout14.xml"/><Relationship Id="rId10" Type="http://schemas.openxmlformats.org/officeDocument/2006/relationships/image" Target="../media/image42.png"/><Relationship Id="rId1" Type="http://schemas.openxmlformats.org/officeDocument/2006/relationships/image" Target="../media/image35.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hyperlink" Target="https://www.pptying.com" TargetMode="External"/><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 y="4869160"/>
            <a:ext cx="12195174" cy="1368152"/>
          </a:xfrm>
          <a:prstGeom prst="rect">
            <a:avLst/>
          </a:prstGeom>
          <a:solidFill>
            <a:srgbClr val="FF0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0" b="1" dirty="0" smtClean="0">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领导与领导力</a:t>
            </a:r>
            <a:endParaRPr lang="zh-CN" altLang="en-US" sz="8000" b="1" dirty="0">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9193931" y="4427820"/>
            <a:ext cx="2880320" cy="369332"/>
          </a:xfrm>
          <a:prstGeom prst="rect">
            <a:avLst/>
          </a:prstGeom>
          <a:noFill/>
          <a:ln w="9525">
            <a:noFill/>
            <a:miter lim="800000"/>
          </a:ln>
        </p:spPr>
        <p:txBody>
          <a:bodyPr wrap="square">
            <a:spAutoFit/>
          </a:bodyPr>
          <a:lstStyle/>
          <a:p>
            <a:pPr algn="r" fontAlgn="auto">
              <a:spcBef>
                <a:spcPts val="0"/>
              </a:spcBef>
              <a:spcAft>
                <a:spcPts val="0"/>
              </a:spcAft>
              <a:defRPr/>
            </a:pPr>
            <a:r>
              <a:rPr lang="zh-CN" altLang="en-US" i="1" dirty="0" smtClean="0">
                <a:solidFill>
                  <a:schemeClr val="accent6">
                    <a:lumMod val="75000"/>
                  </a:schemeClr>
                </a:solidFill>
                <a:latin typeface="微软雅黑" panose="020B0503020204020204" pitchFamily="34" charset="-122"/>
                <a:ea typeface="微软雅黑" panose="020B0503020204020204" pitchFamily="34" charset="-122"/>
              </a:rPr>
              <a:t>中高层领导培训之</a:t>
            </a:r>
            <a:r>
              <a:rPr lang="en-US" altLang="zh-CN" i="1"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i="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TextBox 2"/>
          <p:cNvSpPr txBox="1"/>
          <p:nvPr/>
        </p:nvSpPr>
        <p:spPr>
          <a:xfrm>
            <a:off x="9986019" y="385500"/>
            <a:ext cx="1944216" cy="523220"/>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800" dirty="0" smtClean="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800" dirty="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0-#ppt_w/2"/>
                                          </p:val>
                                        </p:tav>
                                        <p:tav tm="100000">
                                          <p:val>
                                            <p:strVal val="#ppt_x"/>
                                          </p:val>
                                        </p:tav>
                                      </p:tavLst>
                                    </p:anim>
                                    <p:anim calcmode="lin" valueType="num">
                                      <p:cBhvr additive="base">
                                        <p:cTn id="8" dur="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250" fill="hold"/>
                                        <p:tgtEl>
                                          <p:spTgt spid="22"/>
                                        </p:tgtEl>
                                        <p:attrNameLst>
                                          <p:attrName>ppt_w</p:attrName>
                                        </p:attrNameLst>
                                      </p:cBhvr>
                                      <p:tavLst>
                                        <p:tav tm="0">
                                          <p:val>
                                            <p:strVal val="(6*min(max(#ppt_w*#ppt_h,.3),1)-7.4)/-.7*#ppt_w"/>
                                          </p:val>
                                        </p:tav>
                                        <p:tav tm="100000">
                                          <p:val>
                                            <p:strVal val="#ppt_w"/>
                                          </p:val>
                                        </p:tav>
                                      </p:tavLst>
                                    </p:anim>
                                    <p:anim calcmode="lin" valueType="num">
                                      <p:cBhvr>
                                        <p:cTn id="13" dur="250" fill="hold"/>
                                        <p:tgtEl>
                                          <p:spTgt spid="22"/>
                                        </p:tgtEl>
                                        <p:attrNameLst>
                                          <p:attrName>ppt_h</p:attrName>
                                        </p:attrNameLst>
                                      </p:cBhvr>
                                      <p:tavLst>
                                        <p:tav tm="0">
                                          <p:val>
                                            <p:strVal val="(6*min(max(#ppt_w*#ppt_h,.3),1)-7.4)/-.7*#ppt_h"/>
                                          </p:val>
                                        </p:tav>
                                        <p:tav tm="100000">
                                          <p:val>
                                            <p:strVal val="#ppt_h"/>
                                          </p:val>
                                        </p:tav>
                                      </p:tavLst>
                                    </p:anim>
                                    <p:anim calcmode="lin" valueType="num">
                                      <p:cBhvr>
                                        <p:cTn id="14" dur="250" fill="hold"/>
                                        <p:tgtEl>
                                          <p:spTgt spid="22"/>
                                        </p:tgtEl>
                                        <p:attrNameLst>
                                          <p:attrName>ppt_x</p:attrName>
                                        </p:attrNameLst>
                                      </p:cBhvr>
                                      <p:tavLst>
                                        <p:tav tm="0">
                                          <p:val>
                                            <p:fltVal val="0.5"/>
                                          </p:val>
                                        </p:tav>
                                        <p:tav tm="100000">
                                          <p:val>
                                            <p:strVal val="#ppt_x"/>
                                          </p:val>
                                        </p:tav>
                                      </p:tavLst>
                                    </p:anim>
                                    <p:anim calcmode="lin" valueType="num">
                                      <p:cBhvr>
                                        <p:cTn id="15" dur="2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领导与管理的区别</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smtClean="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grpSp>
      <p:sp>
        <p:nvSpPr>
          <p:cNvPr id="23" name="TextBox 1"/>
          <p:cNvSpPr txBox="1"/>
          <p:nvPr/>
        </p:nvSpPr>
        <p:spPr>
          <a:xfrm>
            <a:off x="5312399" y="1268760"/>
            <a:ext cx="6761852" cy="1052596"/>
          </a:xfrm>
          <a:prstGeom prst="rect">
            <a:avLst/>
          </a:prstGeom>
          <a:noFill/>
        </p:spPr>
        <p:txBody>
          <a:bodyPr wrap="square" rtlCol="0">
            <a:spAutoFit/>
          </a:bodyPr>
          <a:lstStyle/>
          <a:p>
            <a:pPr indent="457200">
              <a:lnSpc>
                <a:spcPct val="130000"/>
              </a:lnSpc>
            </a:pP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在西方</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的管理理论中，“领导”是作为“管理”的四大基本活动（计划、组织、领导、控制）之一而存在的。那么，我们借用这个理论可以得出，“管理”是一个大概念，而</a:t>
            </a:r>
            <a:r>
              <a:rPr lang="zh-CN" altLang="en-US" sz="1600" b="1" dirty="0">
                <a:solidFill>
                  <a:srgbClr val="FE3838"/>
                </a:solidFill>
                <a:latin typeface="微软雅黑" panose="020B0503020204020204" pitchFamily="34" charset="-122"/>
                <a:ea typeface="微软雅黑" panose="020B0503020204020204" pitchFamily="34" charset="-122"/>
              </a:rPr>
              <a:t>“领导”是从属“管理”的一个小概念。</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24" name="TextBox 1"/>
          <p:cNvSpPr txBox="1"/>
          <p:nvPr/>
        </p:nvSpPr>
        <p:spPr>
          <a:xfrm>
            <a:off x="9481963" y="3645024"/>
            <a:ext cx="2376264" cy="2653034"/>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因“领导”行为产生于原始社会，“管理”行为产生于奴隶社会，比“领导”要晚。那么，也可以说，</a:t>
            </a:r>
            <a:r>
              <a:rPr lang="zh-CN" altLang="en-US" sz="1600" b="1" dirty="0">
                <a:solidFill>
                  <a:srgbClr val="FF0000"/>
                </a:solidFill>
                <a:latin typeface="微软雅黑" panose="020B0503020204020204" pitchFamily="34" charset="-122"/>
                <a:ea typeface="微软雅黑" panose="020B0503020204020204" pitchFamily="34" charset="-122"/>
              </a:rPr>
              <a:t>“管理”起源于“领导”</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，而又从从概念上，包含了“领导”。</a:t>
            </a:r>
            <a:endParaRPr lang="zh-CN" altLang="zh-CN" sz="1600" b="1" dirty="0">
              <a:solidFill>
                <a:srgbClr val="FF66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9622" y="2492896"/>
            <a:ext cx="7792142" cy="379993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领导与管理的区别</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smtClean="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grpSp>
      <p:sp>
        <p:nvSpPr>
          <p:cNvPr id="23" name="TextBox 1"/>
          <p:cNvSpPr txBox="1"/>
          <p:nvPr/>
        </p:nvSpPr>
        <p:spPr>
          <a:xfrm>
            <a:off x="1627051" y="2906765"/>
            <a:ext cx="4600904" cy="1372683"/>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但是，组织在专业化经理人的“管理”下运作到一定程度，却</a:t>
            </a:r>
            <a:r>
              <a:rPr lang="zh-CN" altLang="en-US" sz="1600" b="1" dirty="0">
                <a:solidFill>
                  <a:srgbClr val="FF0000"/>
                </a:solidFill>
                <a:latin typeface="微软雅黑" panose="020B0503020204020204" pitchFamily="34" charset="-122"/>
                <a:ea typeface="微软雅黑" panose="020B0503020204020204" pitchFamily="34" charset="-122"/>
              </a:rPr>
              <a:t>越来越失去了“领导”的那种原始纯朴的“带领”、“表率”、“启发”和“激励”等作用</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24" name="TextBox 1"/>
          <p:cNvSpPr txBox="1"/>
          <p:nvPr/>
        </p:nvSpPr>
        <p:spPr>
          <a:xfrm>
            <a:off x="1627051" y="4288510"/>
            <a:ext cx="4600904" cy="1692771"/>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在这样的背景和情势下，自然就提出了一种要求：追寻“管理”的原始“领导”意义，使实施权威控制的“管理者”改换角色、转变职能、回归到</a:t>
            </a:r>
            <a:r>
              <a:rPr lang="zh-CN" altLang="en-US" sz="1600" b="1" dirty="0">
                <a:solidFill>
                  <a:srgbClr val="FF0000"/>
                </a:solidFill>
                <a:latin typeface="微软雅黑" panose="020B0503020204020204" pitchFamily="34" charset="-122"/>
                <a:ea typeface="微软雅黑" panose="020B0503020204020204" pitchFamily="34" charset="-122"/>
              </a:rPr>
              <a:t>“满腔激情”、“众望所归”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的“领导者”角色上。</a:t>
            </a:r>
            <a:endParaRPr lang="zh-CN" altLang="zh-CN" sz="1600" b="1" dirty="0">
              <a:solidFill>
                <a:srgbClr val="FF6600"/>
              </a:solidFill>
              <a:latin typeface="微软雅黑" panose="020B0503020204020204" pitchFamily="34" charset="-122"/>
              <a:ea typeface="微软雅黑" panose="020B0503020204020204" pitchFamily="34" charset="-122"/>
            </a:endParaRPr>
          </a:p>
        </p:txBody>
      </p:sp>
      <p:sp>
        <p:nvSpPr>
          <p:cNvPr id="6" name="矩形 5"/>
          <p:cNvSpPr/>
          <p:nvPr/>
        </p:nvSpPr>
        <p:spPr>
          <a:xfrm>
            <a:off x="1496683" y="2817288"/>
            <a:ext cx="4816928" cy="3204000"/>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30331" y="2817288"/>
            <a:ext cx="5616624" cy="3204000"/>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553875" y="2905485"/>
            <a:ext cx="5400000" cy="3017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Scale>
                                      <p:cBhvr>
                                        <p:cTn id="7" dur="1000" decel="50000" fill="hold">
                                          <p:stCondLst>
                                            <p:cond delay="0"/>
                                          </p:stCondLst>
                                        </p:cTn>
                                        <p:tgtEl>
                                          <p:spTgt spid="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
                                            <p:txEl>
                                              <p:pRg st="0" end="0"/>
                                            </p:txEl>
                                          </p:spTgt>
                                        </p:tgtEl>
                                        <p:attrNameLst>
                                          <p:attrName>ppt_x</p:attrName>
                                          <p:attrName>ppt_y</p:attrName>
                                        </p:attrNameLst>
                                      </p:cBhvr>
                                    </p:animMotion>
                                    <p:animEffect transition="in" filter="fade">
                                      <p:cBhvr>
                                        <p:cTn id="9" dur="1000"/>
                                        <p:tgtEl>
                                          <p:spTgt spid="23">
                                            <p:txEl>
                                              <p:pRg st="0" end="0"/>
                                            </p:txEl>
                                          </p:spTgt>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4"/>
                                        </p:tgtEl>
                                        <p:attrNameLst>
                                          <p:attrName>style.visibility</p:attrName>
                                        </p:attrNameLst>
                                      </p:cBhvr>
                                      <p:to>
                                        <p:strVal val="visible"/>
                                      </p:to>
                                    </p:set>
                                    <p:animScale>
                                      <p:cBhvr>
                                        <p:cTn id="1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4"/>
                                        </p:tgtEl>
                                        <p:attrNameLst>
                                          <p:attrName>ppt_x</p:attrName>
                                          <p:attrName>ppt_y</p:attrName>
                                        </p:attrNameLst>
                                      </p:cBhvr>
                                    </p:animMotion>
                                    <p:animEffect transition="in" filter="fade">
                                      <p:cBhvr>
                                        <p:cTn id="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领导与管理的区别</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smtClean="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grpSp>
      <p:sp>
        <p:nvSpPr>
          <p:cNvPr id="11" name="矩形 10"/>
          <p:cNvSpPr/>
          <p:nvPr/>
        </p:nvSpPr>
        <p:spPr>
          <a:xfrm>
            <a:off x="5881563" y="1422068"/>
            <a:ext cx="5616624" cy="1475808"/>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89575" y="1529724"/>
            <a:ext cx="5400600" cy="1296144"/>
          </a:xfrm>
          <a:prstGeom prst="rect">
            <a:avLst/>
          </a:prstGeom>
          <a:solidFill>
            <a:srgbClr val="B51E03"/>
          </a:solidFill>
          <a:effectLst/>
        </p:spPr>
        <p:txBody>
          <a:bodyPr/>
          <a:lstStyle/>
          <a:p>
            <a:pPr indent="4572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如果说领导与管理有区别的话，那也如同左手与右手或鼻子和嘴巴的区别一样，在理论上将它们割裂开来加以区别是没有意义的</a:t>
            </a:r>
            <a:r>
              <a:rPr lang="zh-CN" altLang="en-US" sz="1600" dirty="0" smtClean="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德鲁克</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6299" y="2243550"/>
            <a:ext cx="3639853" cy="4059836"/>
          </a:xfrm>
          <a:prstGeom prst="rect">
            <a:avLst/>
          </a:prstGeom>
          <a:ln w="12700">
            <a:solidFill>
              <a:schemeClr val="bg1"/>
            </a:solidFill>
          </a:ln>
          <a:effectLst>
            <a:outerShdw blurRad="63500" sx="102000" sy="102000" algn="ctr" rotWithShape="0">
              <a:prstClr val="black">
                <a:alpha val="40000"/>
              </a:prstClr>
            </a:outerShdw>
          </a:effectLst>
        </p:spPr>
      </p:pic>
      <p:sp>
        <p:nvSpPr>
          <p:cNvPr id="17" name="TextBox 1"/>
          <p:cNvSpPr txBox="1"/>
          <p:nvPr/>
        </p:nvSpPr>
        <p:spPr>
          <a:xfrm>
            <a:off x="5962279" y="3068960"/>
            <a:ext cx="5508611" cy="1052596"/>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崩溃了，为什么德鲁克又说它们没有区别？从“领导”与“管理”二词总是混为一谈来看，二者</a:t>
            </a:r>
            <a:r>
              <a:rPr lang="zh-CN" altLang="en-US" sz="1600" b="1" dirty="0">
                <a:solidFill>
                  <a:srgbClr val="FE3838"/>
                </a:solidFill>
                <a:latin typeface="微软雅黑" panose="020B0503020204020204" pitchFamily="34" charset="-122"/>
                <a:ea typeface="微软雅黑" panose="020B0503020204020204" pitchFamily="34" charset="-122"/>
              </a:rPr>
              <a:t>并没有本质的区别，的确，它们的共同目的都是为了实现组织的目标。</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18" name="TextBox 1"/>
          <p:cNvSpPr txBox="1"/>
          <p:nvPr/>
        </p:nvSpPr>
        <p:spPr>
          <a:xfrm>
            <a:off x="5962279" y="4252152"/>
            <a:ext cx="5508611" cy="2012859"/>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但是，由于“管理”的发展越来越失去其核心的源头职能“领导”的作用，因而，“领导”重新被重视起来，随着管理科学的发展，“领导”越来越被作为一个独立的活动被研究和应用，从而，“管理”的领导职能也相对被弱化，这样，“领导”与“管理”也自然产生了明显的区别，可以说，</a:t>
            </a:r>
            <a:r>
              <a:rPr lang="zh-CN" altLang="en-US" sz="1600" b="1" dirty="0">
                <a:solidFill>
                  <a:srgbClr val="FE3838"/>
                </a:solidFill>
                <a:latin typeface="微软雅黑" panose="020B0503020204020204" pitchFamily="34" charset="-122"/>
                <a:ea typeface="微软雅黑" panose="020B0503020204020204" pitchFamily="34" charset="-122"/>
              </a:rPr>
              <a:t>这种区别，是人为的理论研究所产生的结果。</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19" name="矩形 18"/>
          <p:cNvSpPr/>
          <p:nvPr/>
        </p:nvSpPr>
        <p:spPr>
          <a:xfrm>
            <a:off x="5886297" y="3005532"/>
            <a:ext cx="5616624" cy="3297853"/>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Scale>
                                      <p:cBhvr>
                                        <p:cTn id="12" dur="1000" decel="50000" fill="hold">
                                          <p:stCondLst>
                                            <p:cond delay="0"/>
                                          </p:stCondLst>
                                        </p:cTn>
                                        <p:tgtEl>
                                          <p:spTgt spid="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xEl>
                                              <p:pRg st="0" end="0"/>
                                            </p:txEl>
                                          </p:spTgt>
                                        </p:tgtEl>
                                        <p:attrNameLst>
                                          <p:attrName>ppt_x</p:attrName>
                                          <p:attrName>ppt_y</p:attrName>
                                        </p:attrNameLst>
                                      </p:cBhvr>
                                    </p:animMotion>
                                    <p:animEffect transition="in" filter="fade">
                                      <p:cBhvr>
                                        <p:cTn id="14" dur="1000"/>
                                        <p:tgtEl>
                                          <p:spTgt spid="17">
                                            <p:txEl>
                                              <p:pRg st="0" end="0"/>
                                            </p:txEl>
                                          </p:spTgt>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领导者与管理者的区别</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18029" y="1436676"/>
            <a:ext cx="1860307" cy="2098154"/>
          </a:xfrm>
          <a:prstGeom prst="rect">
            <a:avLst/>
          </a:prstGeom>
        </p:spPr>
      </p:pic>
      <p:sp>
        <p:nvSpPr>
          <p:cNvPr id="13" name="矩形 12"/>
          <p:cNvSpPr/>
          <p:nvPr/>
        </p:nvSpPr>
        <p:spPr>
          <a:xfrm>
            <a:off x="5449515" y="1358620"/>
            <a:ext cx="6480720" cy="2254266"/>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46850" y="1436676"/>
            <a:ext cx="4411377" cy="2098154"/>
          </a:xfrm>
          <a:prstGeom prst="rect">
            <a:avLst/>
          </a:prstGeom>
          <a:solidFill>
            <a:srgbClr val="B51E03"/>
          </a:solidFill>
          <a:effectLst/>
        </p:spPr>
        <p:txBody>
          <a:bodyPr/>
          <a:lstStyle/>
          <a:p>
            <a:pPr indent="457200">
              <a:lnSpc>
                <a:spcPct val="134000"/>
              </a:lnSpc>
              <a:spcBef>
                <a:spcPts val="600"/>
              </a:spcBef>
            </a:pP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15" name="TextBox 1"/>
          <p:cNvSpPr txBox="1"/>
          <p:nvPr/>
        </p:nvSpPr>
        <p:spPr>
          <a:xfrm>
            <a:off x="5518029" y="3636801"/>
            <a:ext cx="6340198" cy="1372683"/>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进而，作为从名词意义的角度来看，“领导者”与“管理者”自然也产生了显著的区别，被誉为“领导力第一大师”的哈佛商学院教授约翰</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科特说：“管理者试图控制事物，甚至控制人，但领导人却努力解放人与能量。”</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16" name="TextBox 1"/>
          <p:cNvSpPr txBox="1"/>
          <p:nvPr/>
        </p:nvSpPr>
        <p:spPr>
          <a:xfrm>
            <a:off x="5518029" y="5036017"/>
            <a:ext cx="6340198" cy="1372683"/>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这句话实际上道出了“领导者”与“管理者”之间的辩证关系：</a:t>
            </a:r>
            <a:r>
              <a:rPr lang="zh-CN" altLang="en-US" sz="1600" b="1" dirty="0">
                <a:solidFill>
                  <a:srgbClr val="FE3838"/>
                </a:solidFill>
                <a:latin typeface="微软雅黑" panose="020B0503020204020204" pitchFamily="34" charset="-122"/>
                <a:ea typeface="微软雅黑" panose="020B0503020204020204" pitchFamily="34" charset="-122"/>
              </a:rPr>
              <a:t>“管理者”的工作是计划与预算、组织及配置人员、控制并解决问题，实现战略目标；“领导者”的工作是确定方向、制定战略、激励和鼓舞员工，并带领全体组织成员创造更大的绩效。</a:t>
            </a:r>
            <a:endParaRPr lang="zh-CN" altLang="zh-CN" sz="1600" b="1" dirty="0">
              <a:solidFill>
                <a:srgbClr val="FE3838"/>
              </a:solidFill>
              <a:latin typeface="微软雅黑" panose="020B0503020204020204" pitchFamily="34" charset="-122"/>
              <a:ea typeface="微软雅黑" panose="020B0503020204020204" pitchFamily="34" charset="-122"/>
            </a:endParaRPr>
          </a:p>
        </p:txBody>
      </p:sp>
      <p:sp>
        <p:nvSpPr>
          <p:cNvPr id="17" name="矩形 16"/>
          <p:cNvSpPr/>
          <p:nvPr/>
        </p:nvSpPr>
        <p:spPr>
          <a:xfrm>
            <a:off x="5449515" y="3612886"/>
            <a:ext cx="6480720" cy="2808000"/>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22352" y="1817528"/>
            <a:ext cx="4263867" cy="1319977"/>
          </a:xfrm>
          <a:prstGeom prst="rect">
            <a:avLst/>
          </a:prstGeom>
        </p:spPr>
        <p:txBody>
          <a:bodyPr wrap="square">
            <a:spAutoFit/>
          </a:bodyPr>
          <a:lstStyle/>
          <a:p>
            <a:pPr indent="457200">
              <a:lnSpc>
                <a:spcPct val="134000"/>
              </a:lnSpc>
              <a:spcBef>
                <a:spcPts val="600"/>
              </a:spcBef>
              <a:spcAft>
                <a:spcPts val="600"/>
              </a:spcAft>
            </a:pPr>
            <a:r>
              <a:rPr lang="zh-CN" altLang="en-US" sz="2000" b="1" dirty="0">
                <a:solidFill>
                  <a:schemeClr val="bg1"/>
                </a:solidFill>
                <a:latin typeface="微软雅黑" panose="020B0503020204020204" pitchFamily="34" charset="-122"/>
                <a:ea typeface="微软雅黑" panose="020B0503020204020204" pitchFamily="34" charset="-122"/>
              </a:rPr>
              <a:t>管理者试图控制事物，甚至控制人，但领导人却努力解放人与能量。   </a:t>
            </a:r>
            <a:endParaRPr lang="en-US" altLang="zh-CN" sz="2000" b="1" dirty="0">
              <a:solidFill>
                <a:schemeClr val="bg1"/>
              </a:solidFill>
              <a:latin typeface="微软雅黑" panose="020B0503020204020204" pitchFamily="34" charset="-122"/>
              <a:ea typeface="微软雅黑" panose="020B0503020204020204" pitchFamily="34" charset="-122"/>
            </a:endParaRPr>
          </a:p>
          <a:p>
            <a:pPr indent="457200" algn="r">
              <a:lnSpc>
                <a:spcPct val="150000"/>
              </a:lnSpc>
              <a:spcAft>
                <a:spcPts val="600"/>
              </a:spcAft>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约翰</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科特</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fltVal val="0"/>
                                          </p:val>
                                        </p:tav>
                                        <p:tav tm="100000">
                                          <p:val>
                                            <p:strVal val="#ppt_w"/>
                                          </p:val>
                                        </p:tav>
                                      </p:tavLst>
                                    </p:anim>
                                    <p:anim calcmode="lin" valueType="num">
                                      <p:cBhvr>
                                        <p:cTn id="20" dur="250" fill="hold"/>
                                        <p:tgtEl>
                                          <p:spTgt spid="14"/>
                                        </p:tgtEl>
                                        <p:attrNameLst>
                                          <p:attrName>ppt_h</p:attrName>
                                        </p:attrNameLst>
                                      </p:cBhvr>
                                      <p:tavLst>
                                        <p:tav tm="0">
                                          <p:val>
                                            <p:fltVal val="0"/>
                                          </p:val>
                                        </p:tav>
                                        <p:tav tm="100000">
                                          <p:val>
                                            <p:strVal val="#ppt_h"/>
                                          </p:val>
                                        </p:tav>
                                      </p:tavLst>
                                    </p:anim>
                                    <p:animEffect transition="in" filter="fade">
                                      <p:cBhvr>
                                        <p:cTn id="21" dur="250"/>
                                        <p:tgtEl>
                                          <p:spTgt spid="14"/>
                                        </p:tgtEl>
                                      </p:cBhvr>
                                    </p:animEffect>
                                  </p:childTnLst>
                                </p:cTn>
                              </p:par>
                              <p:par>
                                <p:cTn id="22" presetID="52" presetClass="entr" presetSubtype="0" fill="hold"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Scale>
                                      <p:cBhvr>
                                        <p:cTn id="24" dur="1000" decel="50000" fill="hold">
                                          <p:stCondLst>
                                            <p:cond delay="0"/>
                                          </p:stCondLst>
                                        </p:cTn>
                                        <p:tgtEl>
                                          <p:spTgt spid="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
                                            <p:txEl>
                                              <p:pRg st="0" end="0"/>
                                            </p:txEl>
                                          </p:spTgt>
                                        </p:tgtEl>
                                        <p:attrNameLst>
                                          <p:attrName>ppt_x</p:attrName>
                                          <p:attrName>ppt_y</p:attrName>
                                        </p:attrNameLst>
                                      </p:cBhvr>
                                    </p:animMotion>
                                    <p:animEffect transition="in" filter="fade">
                                      <p:cBhvr>
                                        <p:cTn id="26" dur="1000"/>
                                        <p:tgtEl>
                                          <p:spTgt spid="15">
                                            <p:txEl>
                                              <p:pRg st="0" end="0"/>
                                            </p:txEl>
                                          </p:spTgt>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16"/>
                                        </p:tgtEl>
                                        <p:attrNameLst>
                                          <p:attrName>style.visibility</p:attrName>
                                        </p:attrNameLst>
                                      </p:cBhvr>
                                      <p:to>
                                        <p:strVal val="visible"/>
                                      </p:to>
                                    </p:set>
                                    <p:animScale>
                                      <p:cBhvr>
                                        <p:cTn id="2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6"/>
                                        </p:tgtEl>
                                        <p:attrNameLst>
                                          <p:attrName>ppt_x</p:attrName>
                                          <p:attrName>ppt_y</p:attrName>
                                        </p:attrNameLst>
                                      </p:cBhvr>
                                    </p:animMotion>
                                    <p:animEffect transition="in" filter="fade">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3916"/>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领导者与管理者的区别</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grpSp>
      <p:sp>
        <p:nvSpPr>
          <p:cNvPr id="9" name="矩形 8"/>
          <p:cNvSpPr/>
          <p:nvPr/>
        </p:nvSpPr>
        <p:spPr>
          <a:xfrm>
            <a:off x="1489075" y="3142047"/>
            <a:ext cx="1368152" cy="468000"/>
          </a:xfrm>
          <a:prstGeom prst="rect">
            <a:avLst/>
          </a:prstGeom>
          <a:solidFill>
            <a:srgbClr val="B51E03"/>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领导者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89075" y="3753088"/>
            <a:ext cx="1368152" cy="468000"/>
          </a:xfrm>
          <a:prstGeom prst="rect">
            <a:avLst/>
          </a:prstGeom>
          <a:solidFill>
            <a:srgbClr val="B51E03"/>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管理者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906912" y="3142047"/>
            <a:ext cx="2547576" cy="468000"/>
          </a:xfrm>
          <a:prstGeom prst="rect">
            <a:avLst/>
          </a:prstGeom>
          <a:solidFill>
            <a:schemeClr val="accent6">
              <a:lumMod val="75000"/>
            </a:schemeClr>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头儿（</a:t>
            </a:r>
            <a:r>
              <a:rPr lang="en-US" altLang="zh-CN" dirty="0">
                <a:solidFill>
                  <a:schemeClr val="bg1"/>
                </a:solidFill>
                <a:latin typeface="微软雅黑" panose="020B0503020204020204" pitchFamily="34" charset="-122"/>
                <a:ea typeface="微软雅黑" panose="020B0503020204020204" pitchFamily="34" charset="-122"/>
              </a:rPr>
              <a:t>boss</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906911" y="3753088"/>
            <a:ext cx="2547576" cy="468000"/>
          </a:xfrm>
          <a:prstGeom prst="rect">
            <a:avLst/>
          </a:prstGeom>
          <a:solidFill>
            <a:schemeClr val="accent6">
              <a:lumMod val="75000"/>
            </a:schemeClr>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经理</a:t>
            </a:r>
            <a:r>
              <a:rPr lang="zh-CN" altLang="en-US" dirty="0" smtClean="0">
                <a:solidFill>
                  <a:schemeClr val="bg1"/>
                </a:solidFill>
                <a:latin typeface="微软雅黑" panose="020B0503020204020204" pitchFamily="34" charset="-122"/>
                <a:ea typeface="微软雅黑" panose="020B0503020204020204" pitchFamily="34" charset="-122"/>
              </a:rPr>
              <a:t>人</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managers</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504172" y="3142047"/>
            <a:ext cx="2177591" cy="468000"/>
          </a:xfrm>
          <a:prstGeom prst="rect">
            <a:avLst/>
          </a:prstGeom>
          <a:solidFill>
            <a:srgbClr val="FC9204"/>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务虚者，决策者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504172" y="3753088"/>
            <a:ext cx="2177591" cy="468000"/>
          </a:xfrm>
          <a:prstGeom prst="rect">
            <a:avLst/>
          </a:prstGeom>
          <a:solidFill>
            <a:srgbClr val="FC9204"/>
          </a:solidFill>
          <a:effectLst/>
        </p:spPr>
        <p:txBody>
          <a:bodyPr/>
          <a:lstStyle/>
          <a:p>
            <a:pPr algn="ctr">
              <a:lnSpc>
                <a:spcPct val="134000"/>
              </a:lnSpc>
            </a:pPr>
            <a:r>
              <a:rPr lang="zh-CN" altLang="en-US" dirty="0">
                <a:solidFill>
                  <a:schemeClr val="bg1"/>
                </a:solidFill>
                <a:latin typeface="微软雅黑" panose="020B0503020204020204" pitchFamily="34" charset="-122"/>
                <a:ea typeface="微软雅黑" panose="020B0503020204020204" pitchFamily="34" charset="-122"/>
              </a:rPr>
              <a:t>务实者，执行者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489075" y="4365104"/>
            <a:ext cx="6192688" cy="1800200"/>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
          <p:cNvSpPr txBox="1"/>
          <p:nvPr/>
        </p:nvSpPr>
        <p:spPr>
          <a:xfrm>
            <a:off x="1530019" y="4523636"/>
            <a:ext cx="6120680" cy="1569660"/>
          </a:xfrm>
          <a:prstGeom prst="rect">
            <a:avLst/>
          </a:prstGeom>
          <a:noFill/>
        </p:spPr>
        <p:txBody>
          <a:bodyPr wrap="square" rtlCol="0">
            <a:spAutoFit/>
          </a:bodyPr>
          <a:lstStyle/>
          <a:p>
            <a:pPr>
              <a:lnSpc>
                <a:spcPct val="150000"/>
              </a:lnSpc>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领导者</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领导靠的是影响力，管理者管理靠的是管理权；</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领导者</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应能超越现实与制度，管理者是无情与遵照；</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领导者</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在队伍前面示范，管理者在队伍中间控制；</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领导者</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给出</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方向，做</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正确的</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事；管理</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者寻找</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方法，正确</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地</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做事。</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04687" y="36331"/>
            <a:ext cx="3953540" cy="64616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20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417067" y="1412776"/>
            <a:ext cx="7920880" cy="1052596"/>
          </a:xfrm>
          <a:prstGeom prst="rect">
            <a:avLst/>
          </a:prstGeom>
        </p:spPr>
        <p:txBody>
          <a:bodyPr wrap="square">
            <a:spAutoFit/>
          </a:bodyPr>
          <a:lstStyle/>
          <a:p>
            <a:pPr indent="457200">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德国心理学家莱温（</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P. </a:t>
            </a:r>
            <a:r>
              <a:rPr lang="en-US" altLang="zh-CN" sz="1600" dirty="0" err="1" smtClean="0">
                <a:solidFill>
                  <a:schemeClr val="tx1">
                    <a:lumMod val="65000"/>
                    <a:lumOff val="35000"/>
                  </a:schemeClr>
                </a:solidFill>
                <a:latin typeface="微软雅黑" panose="020B0503020204020204" pitchFamily="34" charset="-122"/>
                <a:ea typeface="微软雅黑" panose="020B0503020204020204" pitchFamily="34" charset="-122"/>
              </a:rPr>
              <a:t>Lewin</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）通过实验研究不同的工作方式对下属群体行为的影响，把领导者的领导方式分为三种极端的领导工作作风，即</a:t>
            </a:r>
            <a:r>
              <a:rPr lang="zh-CN" altLang="en-US" sz="1600" b="1" dirty="0">
                <a:solidFill>
                  <a:srgbClr val="FE3838"/>
                </a:solidFill>
                <a:latin typeface="微软雅黑" panose="020B0503020204020204" pitchFamily="34" charset="-122"/>
                <a:ea typeface="微软雅黑" panose="020B0503020204020204" pitchFamily="34" charset="-122"/>
              </a:rPr>
              <a:t>专制作风、民主参与作风和放任自流作风</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561083" y="2639472"/>
            <a:ext cx="2448272" cy="3748811"/>
            <a:chOff x="1561083" y="2639472"/>
            <a:chExt cx="2448272" cy="3748811"/>
          </a:xfrm>
        </p:grpSpPr>
        <p:sp>
          <p:nvSpPr>
            <p:cNvPr id="22" name="矩形 21"/>
            <p:cNvSpPr/>
            <p:nvPr/>
          </p:nvSpPr>
          <p:spPr>
            <a:xfrm>
              <a:off x="1561083" y="2819491"/>
              <a:ext cx="2448272" cy="3568791"/>
            </a:xfrm>
            <a:prstGeom prst="rect">
              <a:avLst/>
            </a:prstGeom>
            <a:gradFill flip="none" rotWithShape="1">
              <a:gsLst>
                <a:gs pos="0">
                  <a:schemeClr val="bg1">
                    <a:lumMod val="95000"/>
                    <a:shade val="67500"/>
                    <a:satMod val="115000"/>
                  </a:schemeClr>
                </a:gs>
                <a:gs pos="100000">
                  <a:schemeClr val="bg1">
                    <a:lumMod val="95000"/>
                    <a:shade val="100000"/>
                    <a:satMod val="115000"/>
                  </a:schemeClr>
                </a:gs>
              </a:gsLst>
              <a:lin ang="16200000" scaled="1"/>
              <a:tileRect/>
            </a:gra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669095" y="2639472"/>
              <a:ext cx="2232248" cy="36004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9"/>
            <p:cNvSpPr txBox="1"/>
            <p:nvPr/>
          </p:nvSpPr>
          <p:spPr>
            <a:xfrm>
              <a:off x="2101142" y="2639472"/>
              <a:ext cx="1332149" cy="344325"/>
            </a:xfrm>
            <a:prstGeom prst="rect">
              <a:avLst/>
            </a:prstGeom>
            <a:noFill/>
          </p:spPr>
          <p:txBody>
            <a:bodyPr wrap="square" rtlCol="0">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专制作风</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1628151" y="3242422"/>
              <a:ext cx="2340000" cy="3145861"/>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制作风的领导者以力服人，即靠权力和强制命令让人服从。特点是：发号施令，要求他人依从，为人教条且独断，主要依靠行政命令、纪律约束、训斥和惩罚，偶尔也有奖励。有人统计，具有专制作风的领导者和别人谈话时，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左右采取命令和指示的口吻。</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153371" y="2636913"/>
            <a:ext cx="2448272" cy="3778685"/>
            <a:chOff x="4153371" y="2636913"/>
            <a:chExt cx="2448272" cy="3778685"/>
          </a:xfrm>
        </p:grpSpPr>
        <p:sp>
          <p:nvSpPr>
            <p:cNvPr id="24" name="矩形 23"/>
            <p:cNvSpPr/>
            <p:nvPr/>
          </p:nvSpPr>
          <p:spPr>
            <a:xfrm>
              <a:off x="4153371" y="2819492"/>
              <a:ext cx="2448272" cy="3568790"/>
            </a:xfrm>
            <a:prstGeom prst="rect">
              <a:avLst/>
            </a:prstGeom>
            <a:gradFill flip="none" rotWithShape="1">
              <a:gsLst>
                <a:gs pos="0">
                  <a:schemeClr val="bg1">
                    <a:lumMod val="95000"/>
                    <a:shade val="67500"/>
                    <a:satMod val="115000"/>
                  </a:schemeClr>
                </a:gs>
                <a:gs pos="100000">
                  <a:schemeClr val="bg1">
                    <a:lumMod val="95000"/>
                    <a:shade val="100000"/>
                    <a:satMod val="115000"/>
                  </a:schemeClr>
                </a:gs>
              </a:gsLst>
              <a:lin ang="16200000" scaled="1"/>
              <a:tileRect/>
            </a:gra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61383" y="2639472"/>
              <a:ext cx="2232248" cy="360040"/>
            </a:xfrm>
            <a:prstGeom prst="rect">
              <a:avLst/>
            </a:prstGeom>
            <a:solidFill>
              <a:srgbClr val="C02E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0"/>
            <p:cNvSpPr txBox="1"/>
            <p:nvPr/>
          </p:nvSpPr>
          <p:spPr>
            <a:xfrm>
              <a:off x="4441402" y="2636913"/>
              <a:ext cx="1867751" cy="363176"/>
            </a:xfrm>
            <a:prstGeom prst="rect">
              <a:avLst/>
            </a:prstGeom>
            <a:noFill/>
          </p:spPr>
          <p:txBody>
            <a:bodyPr wrap="square" rtlCol="0">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民主参与作风</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TextBox 33"/>
            <p:cNvSpPr txBox="1"/>
            <p:nvPr/>
          </p:nvSpPr>
          <p:spPr>
            <a:xfrm>
              <a:off x="4216671" y="3242422"/>
              <a:ext cx="2340260" cy="3173176"/>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民主参与作风的领导者以理服人，以身作则，拟议中的行动或决策同下属磋商，鼓励下属参与。特点是：所有政策是领导和下属共同讨论决定的，是领导者是下级共同智慧的结晶。分配工作尽量考虑个人能力、兴趣和爱好。谈话时用商量、建议和请求的口气，下命令仅占</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左右。</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745659" y="2636912"/>
            <a:ext cx="2448272" cy="3778686"/>
            <a:chOff x="6745659" y="2636912"/>
            <a:chExt cx="2448272" cy="3778686"/>
          </a:xfrm>
        </p:grpSpPr>
        <p:sp>
          <p:nvSpPr>
            <p:cNvPr id="26" name="矩形 25"/>
            <p:cNvSpPr/>
            <p:nvPr/>
          </p:nvSpPr>
          <p:spPr>
            <a:xfrm>
              <a:off x="6745659" y="2819492"/>
              <a:ext cx="2448272" cy="3568790"/>
            </a:xfrm>
            <a:prstGeom prst="rect">
              <a:avLst/>
            </a:prstGeom>
            <a:gradFill flip="none" rotWithShape="1">
              <a:gsLst>
                <a:gs pos="0">
                  <a:schemeClr val="bg1">
                    <a:lumMod val="95000"/>
                    <a:shade val="67500"/>
                    <a:satMod val="115000"/>
                  </a:schemeClr>
                </a:gs>
                <a:gs pos="100000">
                  <a:schemeClr val="bg1">
                    <a:lumMod val="95000"/>
                    <a:shade val="100000"/>
                    <a:satMod val="115000"/>
                  </a:schemeClr>
                </a:gs>
              </a:gsLst>
              <a:lin ang="16200000" scaled="1"/>
              <a:tileRect/>
            </a:gra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853671" y="2639472"/>
              <a:ext cx="2232248" cy="360040"/>
            </a:xfrm>
            <a:prstGeom prst="rect">
              <a:avLst/>
            </a:prstGeom>
            <a:solidFill>
              <a:srgbClr val="9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31"/>
            <p:cNvSpPr txBox="1"/>
            <p:nvPr/>
          </p:nvSpPr>
          <p:spPr>
            <a:xfrm>
              <a:off x="7141702" y="2636912"/>
              <a:ext cx="1620181" cy="363176"/>
            </a:xfrm>
            <a:prstGeom prst="rect">
              <a:avLst/>
            </a:prstGeom>
            <a:noFill/>
          </p:spPr>
          <p:txBody>
            <a:bodyPr wrap="square" rtlCol="0">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放任自流作风</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6808959" y="3242422"/>
              <a:ext cx="2340260" cy="3173176"/>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放任自流作风的领导者，工作事先无布置，事后无检查，权力完全给予个人，一切悉听尊便，毫无规章制度。特点是：极少运用权力，给下属高度的独立性，依靠下属确定他们的目标，以及实现目标的方法。为下属提供信息，充当群体和外部环境的联系人，以此帮助下属工作的进行。</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6" name="TextBox 1"/>
          <p:cNvSpPr txBox="1"/>
          <p:nvPr/>
        </p:nvSpPr>
        <p:spPr>
          <a:xfrm>
            <a:off x="9356535" y="3429000"/>
            <a:ext cx="2573700" cy="2973122"/>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莱温的发现：</a:t>
            </a:r>
            <a:r>
              <a:rPr lang="zh-CN" altLang="en-US" sz="1600" b="1" dirty="0">
                <a:solidFill>
                  <a:srgbClr val="FE3838"/>
                </a:solidFill>
                <a:latin typeface="微软雅黑" panose="020B0503020204020204" pitchFamily="34" charset="-122"/>
                <a:ea typeface="微软雅黑" panose="020B0503020204020204" pitchFamily="34" charset="-122"/>
              </a:rPr>
              <a:t>只有民主参与型领导效率最高。</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莱温提出了参与的概念，并注意到了参与的作用，为以后的“参与管理”理论奠定了基础。所以，我们在此</a:t>
            </a:r>
            <a:r>
              <a:rPr lang="zh-CN" altLang="en-US" sz="1600" b="1" dirty="0">
                <a:solidFill>
                  <a:srgbClr val="FF6600"/>
                </a:solidFill>
                <a:latin typeface="微软雅黑" panose="020B0503020204020204" pitchFamily="34" charset="-122"/>
                <a:ea typeface="微软雅黑" panose="020B0503020204020204" pitchFamily="34" charset="-122"/>
              </a:rPr>
              <a:t>提倡各位领导者们多采用“民主参与”式的领导风格。</a:t>
            </a:r>
            <a:endParaRPr lang="zh-CN" altLang="zh-CN" sz="1600" b="1" dirty="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900" decel="100000" fill="hold"/>
                                        <p:tgtEl>
                                          <p:spTgt spid="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1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900" decel="100000" fill="hold"/>
                                        <p:tgtEl>
                                          <p:spTgt spid="3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900" decel="100000" fill="hold"/>
                                        <p:tgtEl>
                                          <p:spTgt spid="3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96987" y="6055740"/>
            <a:ext cx="270000" cy="288000"/>
          </a:xfrm>
          <a:prstGeom prst="rect">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145259" y="1844824"/>
            <a:ext cx="0" cy="4536504"/>
          </a:xfrm>
          <a:prstGeom prst="line">
            <a:avLst/>
          </a:prstGeom>
          <a:ln>
            <a:solidFill>
              <a:srgbClr val="FC9204"/>
            </a:solidFill>
          </a:ln>
        </p:spPr>
        <p:style>
          <a:lnRef idx="1">
            <a:schemeClr val="accent2"/>
          </a:lnRef>
          <a:fillRef idx="0">
            <a:schemeClr val="accent2"/>
          </a:fillRef>
          <a:effectRef idx="0">
            <a:schemeClr val="accent2"/>
          </a:effectRef>
          <a:fontRef idx="minor">
            <a:schemeClr val="tx1"/>
          </a:fontRef>
        </p:style>
      </p:cxnSp>
      <p:sp>
        <p:nvSpPr>
          <p:cNvPr id="37" name="TextBox 29"/>
          <p:cNvSpPr txBox="1"/>
          <p:nvPr/>
        </p:nvSpPr>
        <p:spPr>
          <a:xfrm>
            <a:off x="984987" y="6018152"/>
            <a:ext cx="216024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1.4.1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领导者</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的定义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33258" y="1844824"/>
            <a:ext cx="8203152" cy="4498916"/>
          </a:xfrm>
          <a:prstGeom prst="rect">
            <a:avLst/>
          </a:prstGeom>
        </p:spPr>
      </p:pic>
      <p:sp>
        <p:nvSpPr>
          <p:cNvPr id="39" name="矩形 38"/>
          <p:cNvSpPr/>
          <p:nvPr/>
        </p:nvSpPr>
        <p:spPr>
          <a:xfrm>
            <a:off x="3433225" y="5191254"/>
            <a:ext cx="8203185" cy="1046057"/>
          </a:xfrm>
          <a:prstGeom prst="rect">
            <a:avLst/>
          </a:prstGeom>
          <a:solidFill>
            <a:srgbClr val="FF66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8000" b="1" dirty="0">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8" name="矩形 37"/>
          <p:cNvSpPr/>
          <p:nvPr/>
        </p:nvSpPr>
        <p:spPr>
          <a:xfrm>
            <a:off x="3505299" y="5224626"/>
            <a:ext cx="8059102" cy="974049"/>
          </a:xfrm>
          <a:prstGeom prst="rect">
            <a:avLst/>
          </a:prstGeom>
        </p:spPr>
        <p:txBody>
          <a:bodyPr wrap="square">
            <a:spAutoFit/>
          </a:bodyPr>
          <a:lstStyle/>
          <a:p>
            <a:pPr indent="457200">
              <a:lnSpc>
                <a:spcPct val="123000"/>
              </a:lnSpc>
            </a:pPr>
            <a:r>
              <a:rPr lang="zh-CN" altLang="en-US" sz="1600" dirty="0">
                <a:solidFill>
                  <a:schemeClr val="bg1"/>
                </a:solidFill>
                <a:latin typeface="微软雅黑" panose="020B0503020204020204" pitchFamily="34" charset="-122"/>
                <a:ea typeface="微软雅黑" panose="020B0503020204020204" pitchFamily="34" charset="-122"/>
              </a:rPr>
              <a:t>领导者（</a:t>
            </a:r>
            <a:r>
              <a:rPr lang="en-US" altLang="zh-CN" sz="1600" dirty="0">
                <a:solidFill>
                  <a:schemeClr val="bg1"/>
                </a:solidFill>
                <a:latin typeface="微软雅黑" panose="020B0503020204020204" pitchFamily="34" charset="-122"/>
                <a:ea typeface="微软雅黑" panose="020B0503020204020204" pitchFamily="34" charset="-122"/>
              </a:rPr>
              <a:t>Leader</a:t>
            </a:r>
            <a:r>
              <a:rPr lang="zh-CN" altLang="en-US" sz="1600" dirty="0">
                <a:solidFill>
                  <a:schemeClr val="bg1"/>
                </a:solidFill>
                <a:latin typeface="微软雅黑" panose="020B0503020204020204" pitchFamily="34" charset="-122"/>
                <a:ea typeface="微软雅黑" panose="020B0503020204020204" pitchFamily="34" charset="-122"/>
              </a:rPr>
              <a:t>）是指担任某种领导职务、扮演某种领导角色、并实现领导过程的个人或群体。如前所述，</a:t>
            </a:r>
            <a:r>
              <a:rPr lang="zh-CN" altLang="en-US" sz="1600" b="1" dirty="0">
                <a:solidFill>
                  <a:schemeClr val="bg1"/>
                </a:solidFill>
                <a:latin typeface="微软雅黑" panose="020B0503020204020204" pitchFamily="34" charset="-122"/>
                <a:ea typeface="微软雅黑" panose="020B0503020204020204" pitchFamily="34" charset="-122"/>
              </a:rPr>
              <a:t>领导者就是一个组织的“头儿（</a:t>
            </a:r>
            <a:r>
              <a:rPr lang="en-US" altLang="zh-CN" sz="1600" b="1" dirty="0">
                <a:solidFill>
                  <a:schemeClr val="bg1"/>
                </a:solidFill>
                <a:latin typeface="微软雅黑" panose="020B0503020204020204" pitchFamily="34" charset="-122"/>
                <a:ea typeface="微软雅黑" panose="020B0503020204020204" pitchFamily="34" charset="-122"/>
              </a:rPr>
              <a:t>boss</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。领导者的工作就是</a:t>
            </a:r>
            <a:r>
              <a:rPr lang="zh-CN" altLang="en-US" sz="1600" b="1" dirty="0">
                <a:solidFill>
                  <a:schemeClr val="bg1"/>
                </a:solidFill>
                <a:latin typeface="微软雅黑" panose="020B0503020204020204" pitchFamily="34" charset="-122"/>
                <a:ea typeface="微软雅黑" panose="020B0503020204020204" pitchFamily="34" charset="-122"/>
              </a:rPr>
              <a:t>确定方向、制定战略、激励和鼓舞员工，并带领</a:t>
            </a:r>
            <a:r>
              <a:rPr lang="zh-CN" altLang="en-US" sz="1600" dirty="0">
                <a:solidFill>
                  <a:schemeClr val="bg1"/>
                </a:solidFill>
                <a:latin typeface="微软雅黑" panose="020B0503020204020204" pitchFamily="34" charset="-122"/>
                <a:ea typeface="微软雅黑" panose="020B0503020204020204" pitchFamily="34" charset="-122"/>
              </a:rPr>
              <a:t>全体组织成员创造更大的绩效。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400" fill="hold"/>
                                            <p:tgtEl>
                                              <p:spTgt spid="39"/>
                                            </p:tgtEl>
                                            <p:attrNameLst>
                                              <p:attrName>ppt_w</p:attrName>
                                            </p:attrNameLst>
                                          </p:cBhvr>
                                          <p:tavLst>
                                            <p:tav tm="0">
                                              <p:val>
                                                <p:strVal val="(6*min(max(#ppt_w*#ppt_h,.3),1)-7.4)/-.7*#ppt_w"/>
                                              </p:val>
                                            </p:tav>
                                            <p:tav tm="100000">
                                              <p:val>
                                                <p:strVal val="#ppt_w"/>
                                              </p:val>
                                            </p:tav>
                                          </p:tavLst>
                                        </p:anim>
                                        <p:anim calcmode="lin" valueType="num">
                                          <p:cBhvr>
                                            <p:cTn id="15" dur="400" fill="hold"/>
                                            <p:tgtEl>
                                              <p:spTgt spid="39"/>
                                            </p:tgtEl>
                                            <p:attrNameLst>
                                              <p:attrName>ppt_h</p:attrName>
                                            </p:attrNameLst>
                                          </p:cBhvr>
                                          <p:tavLst>
                                            <p:tav tm="0">
                                              <p:val>
                                                <p:strVal val="(6*min(max(#ppt_w*#ppt_h,.3),1)-7.4)/-.7*#ppt_h"/>
                                              </p:val>
                                            </p:tav>
                                            <p:tav tm="100000">
                                              <p:val>
                                                <p:strVal val="#ppt_h"/>
                                              </p:val>
                                            </p:tav>
                                          </p:tavLst>
                                        </p:anim>
                                        <p:anim calcmode="lin" valueType="num">
                                          <p:cBhvr>
                                            <p:cTn id="16" dur="400" fill="hold"/>
                                            <p:tgtEl>
                                              <p:spTgt spid="39"/>
                                            </p:tgtEl>
                                            <p:attrNameLst>
                                              <p:attrName>ppt_x</p:attrName>
                                            </p:attrNameLst>
                                          </p:cBhvr>
                                          <p:tavLst>
                                            <p:tav tm="0">
                                              <p:val>
                                                <p:fltVal val="0.5"/>
                                              </p:val>
                                            </p:tav>
                                            <p:tav tm="100000">
                                              <p:val>
                                                <p:strVal val="#ppt_x"/>
                                              </p:val>
                                            </p:tav>
                                          </p:tavLst>
                                        </p:anim>
                                        <p:anim calcmode="lin" valueType="num">
                                          <p:cBhvr>
                                            <p:cTn id="17" dur="4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14:presetBounceEnd="64000">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14:bounceEnd="64000">
                                          <p:cBhvr additive="base">
                                            <p:cTn id="21" dur="500" fill="hold"/>
                                            <p:tgtEl>
                                              <p:spTgt spid="38"/>
                                            </p:tgtEl>
                                            <p:attrNameLst>
                                              <p:attrName>ppt_x</p:attrName>
                                            </p:attrNameLst>
                                          </p:cBhvr>
                                          <p:tavLst>
                                            <p:tav tm="0">
                                              <p:val>
                                                <p:strVal val="#ppt_x"/>
                                              </p:val>
                                            </p:tav>
                                            <p:tav tm="100000">
                                              <p:val>
                                                <p:strVal val="#ppt_x"/>
                                              </p:val>
                                            </p:tav>
                                          </p:tavLst>
                                        </p:anim>
                                        <p:anim calcmode="lin" valueType="num" p14:bounceEnd="64000">
                                          <p:cBhvr additive="base">
                                            <p:cTn id="2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39" grpId="0" animBg="1"/>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400" fill="hold"/>
                                            <p:tgtEl>
                                              <p:spTgt spid="39"/>
                                            </p:tgtEl>
                                            <p:attrNameLst>
                                              <p:attrName>ppt_w</p:attrName>
                                            </p:attrNameLst>
                                          </p:cBhvr>
                                          <p:tavLst>
                                            <p:tav tm="0">
                                              <p:val>
                                                <p:strVal val="(6*min(max(#ppt_w*#ppt_h,.3),1)-7.4)/-.7*#ppt_w"/>
                                              </p:val>
                                            </p:tav>
                                            <p:tav tm="100000">
                                              <p:val>
                                                <p:strVal val="#ppt_w"/>
                                              </p:val>
                                            </p:tav>
                                          </p:tavLst>
                                        </p:anim>
                                        <p:anim calcmode="lin" valueType="num">
                                          <p:cBhvr>
                                            <p:cTn id="15" dur="400" fill="hold"/>
                                            <p:tgtEl>
                                              <p:spTgt spid="39"/>
                                            </p:tgtEl>
                                            <p:attrNameLst>
                                              <p:attrName>ppt_h</p:attrName>
                                            </p:attrNameLst>
                                          </p:cBhvr>
                                          <p:tavLst>
                                            <p:tav tm="0">
                                              <p:val>
                                                <p:strVal val="(6*min(max(#ppt_w*#ppt_h,.3),1)-7.4)/-.7*#ppt_h"/>
                                              </p:val>
                                            </p:tav>
                                            <p:tav tm="100000">
                                              <p:val>
                                                <p:strVal val="#ppt_h"/>
                                              </p:val>
                                            </p:tav>
                                          </p:tavLst>
                                        </p:anim>
                                        <p:anim calcmode="lin" valueType="num">
                                          <p:cBhvr>
                                            <p:cTn id="16" dur="400" fill="hold"/>
                                            <p:tgtEl>
                                              <p:spTgt spid="39"/>
                                            </p:tgtEl>
                                            <p:attrNameLst>
                                              <p:attrName>ppt_x</p:attrName>
                                            </p:attrNameLst>
                                          </p:cBhvr>
                                          <p:tavLst>
                                            <p:tav tm="0">
                                              <p:val>
                                                <p:fltVal val="0.5"/>
                                              </p:val>
                                            </p:tav>
                                            <p:tav tm="100000">
                                              <p:val>
                                                <p:strVal val="#ppt_x"/>
                                              </p:val>
                                            </p:tav>
                                          </p:tavLst>
                                        </p:anim>
                                        <p:anim calcmode="lin" valueType="num">
                                          <p:cBhvr>
                                            <p:cTn id="17" dur="4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39" grpId="0" animBg="1"/>
          <p:bldP spid="3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96987" y="6055740"/>
            <a:ext cx="270000" cy="288000"/>
          </a:xfrm>
          <a:prstGeom prst="rect">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145259" y="1844824"/>
            <a:ext cx="0" cy="4536504"/>
          </a:xfrm>
          <a:prstGeom prst="line">
            <a:avLst/>
          </a:prstGeom>
          <a:ln>
            <a:solidFill>
              <a:srgbClr val="FC9204"/>
            </a:solidFill>
          </a:ln>
        </p:spPr>
        <p:style>
          <a:lnRef idx="1">
            <a:schemeClr val="accent2"/>
          </a:lnRef>
          <a:fillRef idx="0">
            <a:schemeClr val="accent2"/>
          </a:fillRef>
          <a:effectRef idx="0">
            <a:schemeClr val="accent2"/>
          </a:effectRef>
          <a:fontRef idx="minor">
            <a:schemeClr val="tx1"/>
          </a:fontRef>
        </p:style>
      </p:cxnSp>
      <p:sp>
        <p:nvSpPr>
          <p:cNvPr id="37" name="TextBox 29"/>
          <p:cNvSpPr txBox="1"/>
          <p:nvPr/>
        </p:nvSpPr>
        <p:spPr>
          <a:xfrm>
            <a:off x="984987" y="6018152"/>
            <a:ext cx="216024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1.4.2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领导者</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的重要性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397287" y="2060848"/>
            <a:ext cx="7524836" cy="1980576"/>
          </a:xfrm>
          <a:prstGeom prst="rect">
            <a:avLst/>
          </a:prstGeom>
          <a:noFill/>
          <a:effectLst/>
        </p:spPr>
        <p:txBody>
          <a:bodyPr/>
          <a:lstStyle/>
          <a:p>
            <a:pPr indent="457200">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德国</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动物学家霍斯特发现了一个有趣的现象：鲦鱼因个体弱小而常常群居，并以强健者为自然首领。然而，如果将一只较为强健的鲦鱼脑后控制行为的部分割除后，此鱼便失去自制力，行动也发生紊乱，但是其他鲦鱼却仍像从前一样盲目追随！这就是我们在企业管理中经常提到的“鲦鱼效应”，也称之为“头鱼理论”，它生动地反映了团队中领导人的重要性。</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297627" y="1876182"/>
            <a:ext cx="7848904"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矩形 11"/>
          <p:cNvSpPr/>
          <p:nvPr/>
        </p:nvSpPr>
        <p:spPr>
          <a:xfrm>
            <a:off x="6404897" y="1691516"/>
            <a:ext cx="1634364" cy="369332"/>
          </a:xfrm>
          <a:prstGeom prst="rect">
            <a:avLst/>
          </a:prstGeom>
          <a:solidFill>
            <a:schemeClr val="bg1"/>
          </a:solidFill>
        </p:spPr>
        <p:txBody>
          <a:bodyPr wrap="square">
            <a:spAutoFit/>
          </a:bodyPr>
          <a:lstStyle/>
          <a:p>
            <a:pPr algn="ct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鲦鱼效应</a:t>
            </a:r>
            <a:r>
              <a:rPr lang="en-US" altLang="zh-CN" dirty="0" smtClean="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endParaRPr>
          </a:p>
        </p:txBody>
      </p:sp>
      <p:cxnSp>
        <p:nvCxnSpPr>
          <p:cNvPr id="16" name="直接连接符 15"/>
          <p:cNvCxnSpPr/>
          <p:nvPr/>
        </p:nvCxnSpPr>
        <p:spPr>
          <a:xfrm>
            <a:off x="3297627" y="4324454"/>
            <a:ext cx="7848904" cy="0"/>
          </a:xfrm>
          <a:prstGeom prst="line">
            <a:avLst/>
          </a:prstGeom>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6043586" y="4139788"/>
            <a:ext cx="2356986" cy="369332"/>
          </a:xfrm>
          <a:prstGeom prst="rect">
            <a:avLst/>
          </a:prstGeom>
          <a:solidFill>
            <a:schemeClr val="bg1"/>
          </a:solidFill>
        </p:spPr>
        <p:txBody>
          <a:bodyPr wrap="square">
            <a:spAutoFit/>
          </a:bodyPr>
          <a:lstStyle/>
          <a:p>
            <a:pPr algn="ct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鲦鱼效应</a:t>
            </a: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说明</a:t>
            </a:r>
            <a:endParaRPr lang="zh-CN" altLang="en-US" dirty="0">
              <a:solidFill>
                <a:srgbClr val="FF0000"/>
              </a:solidFill>
            </a:endParaRPr>
          </a:p>
        </p:txBody>
      </p:sp>
      <p:sp>
        <p:nvSpPr>
          <p:cNvPr id="18" name="矩形 17"/>
          <p:cNvSpPr/>
          <p:nvPr/>
        </p:nvSpPr>
        <p:spPr>
          <a:xfrm>
            <a:off x="3397287" y="4581128"/>
            <a:ext cx="7524836" cy="1315465"/>
          </a:xfrm>
          <a:prstGeom prst="rect">
            <a:avLst/>
          </a:prstGeom>
          <a:noFill/>
          <a:effectLst/>
        </p:spPr>
        <p:txBody>
          <a:bodyPr/>
          <a:lstStyle/>
          <a:p>
            <a:pPr indent="457200">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下属的悲剧往往是领导一手造成的，失败的领导者用自己的失败掩盖了他所领导团队的全部业绩和努力。正所谓是：“兵熊熊一个，将熊熊一窝”，“一个臭皮匠领导三个诸葛亮，等于四个臭皮匠”。</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02420" y="5568709"/>
            <a:ext cx="864000" cy="327468"/>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102" y="5816917"/>
            <a:ext cx="1489139" cy="564411"/>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926" y="5512873"/>
            <a:ext cx="972000" cy="368402"/>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762" y="5704112"/>
            <a:ext cx="1152000" cy="43662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250" fill="hold"/>
                                        <p:tgtEl>
                                          <p:spTgt spid="18"/>
                                        </p:tgtEl>
                                        <p:attrNameLst>
                                          <p:attrName>ppt_w</p:attrName>
                                        </p:attrNameLst>
                                      </p:cBhvr>
                                      <p:tavLst>
                                        <p:tav tm="0">
                                          <p:val>
                                            <p:fltVal val="0"/>
                                          </p:val>
                                        </p:tav>
                                        <p:tav tm="100000">
                                          <p:val>
                                            <p:strVal val="#ppt_w"/>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Effect transition="in" filter="fade">
                                      <p:cBhvr>
                                        <p:cTn id="22"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10"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箭头7"/>
          <p:cNvSpPr/>
          <p:nvPr/>
        </p:nvSpPr>
        <p:spPr bwMode="blackWhite">
          <a:xfrm>
            <a:off x="7943071" y="2696876"/>
            <a:ext cx="4059172" cy="2262783"/>
          </a:xfrm>
          <a:custGeom>
            <a:avLst/>
            <a:gdLst>
              <a:gd name="T0" fmla="*/ 0 w 936"/>
              <a:gd name="T1" fmla="*/ 231 h 1151"/>
              <a:gd name="T2" fmla="*/ 599 w 936"/>
              <a:gd name="T3" fmla="*/ 231 h 1151"/>
              <a:gd name="T4" fmla="*/ 599 w 936"/>
              <a:gd name="T5" fmla="*/ 0 h 1151"/>
              <a:gd name="T6" fmla="*/ 935 w 936"/>
              <a:gd name="T7" fmla="*/ 575 h 1151"/>
              <a:gd name="T8" fmla="*/ 599 w 936"/>
              <a:gd name="T9" fmla="*/ 1150 h 1151"/>
              <a:gd name="T10" fmla="*/ 599 w 936"/>
              <a:gd name="T11" fmla="*/ 919 h 1151"/>
              <a:gd name="T12" fmla="*/ 0 w 936"/>
              <a:gd name="T13" fmla="*/ 919 h 1151"/>
              <a:gd name="T14" fmla="*/ 0 w 936"/>
              <a:gd name="T15" fmla="*/ 575 h 1151"/>
              <a:gd name="T16" fmla="*/ 0 w 936"/>
              <a:gd name="T17" fmla="*/ 2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6" h="1151">
                <a:moveTo>
                  <a:pt x="0" y="231"/>
                </a:moveTo>
                <a:lnTo>
                  <a:pt x="599" y="231"/>
                </a:lnTo>
                <a:lnTo>
                  <a:pt x="599" y="0"/>
                </a:lnTo>
                <a:lnTo>
                  <a:pt x="935" y="575"/>
                </a:lnTo>
                <a:lnTo>
                  <a:pt x="599" y="1150"/>
                </a:lnTo>
                <a:lnTo>
                  <a:pt x="599" y="919"/>
                </a:lnTo>
                <a:lnTo>
                  <a:pt x="0" y="919"/>
                </a:lnTo>
                <a:lnTo>
                  <a:pt x="0" y="575"/>
                </a:lnTo>
                <a:lnTo>
                  <a:pt x="0" y="231"/>
                </a:lnTo>
              </a:path>
            </a:pathLst>
          </a:custGeom>
          <a:gradFill>
            <a:gsLst>
              <a:gs pos="0">
                <a:srgbClr val="C00000">
                  <a:lumMod val="60000"/>
                  <a:lumOff val="40000"/>
                </a:srgbClr>
              </a:gs>
              <a:gs pos="100000">
                <a:srgbClr val="C0000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lvl="0">
              <a:lnSpc>
                <a:spcPct val="120000"/>
              </a:lnSpc>
              <a:defRPr/>
            </a:pP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矩形1"/>
          <p:cNvSpPr>
            <a:spLocks noChangeArrowheads="1"/>
          </p:cNvSpPr>
          <p:nvPr/>
        </p:nvSpPr>
        <p:spPr bwMode="blackWhite">
          <a:xfrm>
            <a:off x="7368925" y="1791603"/>
            <a:ext cx="384846" cy="4275797"/>
          </a:xfrm>
          <a:prstGeom prst="rect">
            <a:avLst/>
          </a:prstGeom>
          <a:gradFill>
            <a:gsLst>
              <a:gs pos="0">
                <a:srgbClr val="C00000">
                  <a:lumMod val="60000"/>
                  <a:lumOff val="40000"/>
                </a:srgbClr>
              </a:gs>
              <a:gs pos="100000">
                <a:srgbClr val="C00000"/>
              </a:gs>
            </a:gsLst>
            <a:lin ang="5400000" scaled="0"/>
          </a:gradFill>
          <a:ln w="25400" cap="flat" cmpd="sng" algn="ctr">
            <a:noFill/>
            <a:prstDash val="solid"/>
          </a:ln>
          <a:effectLst>
            <a:outerShdw blurRad="50800" dist="38100" dir="5400000" algn="t" rotWithShape="0">
              <a:prstClr val="black">
                <a:alpha val="40000"/>
              </a:prstClr>
            </a:outerShdw>
          </a:effectLst>
        </p:spPr>
        <p:txBody>
          <a:bodyPr vert="eaVert" lIns="93296" tIns="46648" rIns="93296" bIns="46648" anchor="ctr"/>
          <a:lstStyle/>
          <a:p>
            <a:pPr lvl="0" algn="ct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领导者决定了团队的一切！</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5" name="箭头6"/>
          <p:cNvSpPr/>
          <p:nvPr/>
        </p:nvSpPr>
        <p:spPr bwMode="blackWhite">
          <a:xfrm>
            <a:off x="4318764" y="1925878"/>
            <a:ext cx="2858943"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lIns="93296" tIns="46648" rIns="93296" bIns="46648"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领导者的思维决定团队的思维</a:t>
            </a:r>
            <a:endParaRPr kumimoji="0" lang="zh-CN" altLang="en-US" sz="14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6" name="箭头5"/>
          <p:cNvSpPr/>
          <p:nvPr/>
        </p:nvSpPr>
        <p:spPr bwMode="blackWhite">
          <a:xfrm>
            <a:off x="3719424" y="2870189"/>
            <a:ext cx="2854736"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领头人的速度</a:t>
            </a:r>
            <a:r>
              <a:rPr lang="zh-CN" altLang="en-US" sz="1400" kern="0" dirty="0" smtClean="0">
                <a:solidFill>
                  <a:srgbClr val="4D4D4D"/>
                </a:solidFill>
                <a:latin typeface="微软雅黑" panose="020B0503020204020204" pitchFamily="34" charset="-122"/>
                <a:ea typeface="微软雅黑" panose="020B0503020204020204" pitchFamily="34" charset="-122"/>
              </a:rPr>
              <a:t>决定队伍</a:t>
            </a:r>
            <a:r>
              <a:rPr lang="zh-CN" altLang="en-US" sz="1400" kern="0" dirty="0">
                <a:solidFill>
                  <a:srgbClr val="4D4D4D"/>
                </a:solidFill>
                <a:latin typeface="微软雅黑" panose="020B0503020204020204" pitchFamily="34" charset="-122"/>
                <a:ea typeface="微软雅黑" panose="020B0503020204020204" pitchFamily="34" charset="-122"/>
              </a:rPr>
              <a:t>的速度</a:t>
            </a:r>
            <a:endParaRPr kumimoji="0" lang="zh-CN" altLang="en-US" sz="14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7" name="箭头4"/>
          <p:cNvSpPr/>
          <p:nvPr/>
        </p:nvSpPr>
        <p:spPr bwMode="blackWhite">
          <a:xfrm>
            <a:off x="3991557" y="3812880"/>
            <a:ext cx="2854736"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lIns="93296" tIns="46648" rIns="93296" bIns="46648" anchor="ctr"/>
          <a:lstStyle/>
          <a:p>
            <a:pPr lvl="0">
              <a:lnSpc>
                <a:spcPct val="120000"/>
              </a:lnSpc>
              <a:defRPr/>
            </a:pPr>
            <a:r>
              <a:rPr lang="zh-CN" altLang="en-US" sz="1400" kern="0" dirty="0" smtClean="0">
                <a:solidFill>
                  <a:srgbClr val="4D4D4D"/>
                </a:solidFill>
                <a:latin typeface="微软雅黑" panose="020B0503020204020204" pitchFamily="34" charset="-122"/>
                <a:ea typeface="微软雅黑" panose="020B0503020204020204" pitchFamily="34" charset="-122"/>
              </a:rPr>
              <a:t>（火车</a:t>
            </a:r>
            <a:r>
              <a:rPr lang="zh-CN" altLang="en-US" sz="1400" kern="0" dirty="0">
                <a:solidFill>
                  <a:srgbClr val="4D4D4D"/>
                </a:solidFill>
                <a:latin typeface="微软雅黑" panose="020B0503020204020204" pitchFamily="34" charset="-122"/>
                <a:ea typeface="微软雅黑" panose="020B0503020204020204" pitchFamily="34" charset="-122"/>
              </a:rPr>
              <a:t>跑的快，全靠车头</a:t>
            </a:r>
            <a:r>
              <a:rPr lang="zh-CN" altLang="en-US" sz="1400" kern="0" dirty="0" smtClean="0">
                <a:solidFill>
                  <a:srgbClr val="4D4D4D"/>
                </a:solidFill>
                <a:latin typeface="微软雅黑" panose="020B0503020204020204" pitchFamily="34" charset="-122"/>
                <a:ea typeface="微软雅黑" panose="020B0503020204020204" pitchFamily="34" charset="-122"/>
              </a:rPr>
              <a:t>带）</a:t>
            </a:r>
            <a:endParaRPr kumimoji="0" lang="zh-CN" altLang="en-US" sz="14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8" name="箭头3"/>
          <p:cNvSpPr/>
          <p:nvPr/>
        </p:nvSpPr>
        <p:spPr bwMode="blackWhite">
          <a:xfrm>
            <a:off x="4318764" y="4757192"/>
            <a:ext cx="2858943"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lvl="0">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领导改变则团队改变</a:t>
            </a: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9" name="箭头2"/>
          <p:cNvSpPr/>
          <p:nvPr/>
        </p:nvSpPr>
        <p:spPr bwMode="blackWhite">
          <a:xfrm>
            <a:off x="408955" y="2797301"/>
            <a:ext cx="2854736"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lIns="93296" tIns="46648" rIns="93296" bIns="46648" anchor="ctr"/>
          <a:lstStyle/>
          <a:p>
            <a:pPr lvl="0">
              <a:lnSpc>
                <a:spcPct val="120000"/>
              </a:lnSpc>
              <a:defRPr/>
            </a:pPr>
            <a:r>
              <a:rPr lang="zh-CN" altLang="en-US" sz="1400" kern="0" dirty="0">
                <a:solidFill>
                  <a:srgbClr val="4D4D4D"/>
                </a:solidFill>
                <a:latin typeface="微软雅黑" panose="020B0503020204020204" pitchFamily="34" charset="-122"/>
                <a:ea typeface="微软雅黑" panose="020B0503020204020204" pitchFamily="34" charset="-122"/>
              </a:rPr>
              <a:t>领导者的风格决定团队的风格</a:t>
            </a:r>
            <a:endParaRPr kumimoji="0" lang="zh-CN" altLang="en-US" sz="14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30" name="箭头1"/>
          <p:cNvSpPr/>
          <p:nvPr/>
        </p:nvSpPr>
        <p:spPr bwMode="blackWhite">
          <a:xfrm>
            <a:off x="899765" y="3812880"/>
            <a:ext cx="2858943" cy="1059313"/>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lIns="93296" tIns="46648" rIns="93296" bIns="46648" anchor="ctr"/>
          <a:lstStyle/>
          <a:p>
            <a:pPr lvl="0">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领导进步则团队进步</a:t>
            </a: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413449" y="1357303"/>
            <a:ext cx="5955476" cy="369332"/>
          </a:xfrm>
          <a:prstGeom prst="rect">
            <a:avLst/>
          </a:prstGeom>
        </p:spPr>
        <p:txBody>
          <a:bodyPr wrap="none">
            <a:spAutoFit/>
          </a:bodyPr>
          <a:lstStyle/>
          <a:p>
            <a:r>
              <a:rPr lang="zh-CN"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一个团队的领导者对于这个团队来说到底意味着什么呢？</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8113811" y="3478049"/>
            <a:ext cx="3240360" cy="757130"/>
          </a:xfrm>
          <a:prstGeom prst="rect">
            <a:avLst/>
          </a:prstGeom>
        </p:spPr>
        <p:txBody>
          <a:bodyPr wrap="square">
            <a:spAutoFit/>
          </a:bodyPr>
          <a:lstStyle/>
          <a:p>
            <a:pPr lvl="0">
              <a:lnSpc>
                <a:spcPct val="120000"/>
              </a:lnSpc>
              <a:defRPr/>
            </a:pPr>
            <a:r>
              <a:rPr lang="zh-CN" altLang="en-US" b="1" kern="0" dirty="0">
                <a:solidFill>
                  <a:sysClr val="window" lastClr="FFFFFF"/>
                </a:solidFill>
                <a:latin typeface="微软雅黑" panose="020B0503020204020204" pitchFamily="34" charset="-122"/>
                <a:ea typeface="微软雅黑" panose="020B0503020204020204" pitchFamily="34" charset="-122"/>
              </a:rPr>
              <a:t>一头狮子领导的一群绵羊可以打败一头绵羊领导的一群狮子</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矩形 30"/>
          <p:cNvSpPr/>
          <p:nvPr/>
        </p:nvSpPr>
        <p:spPr>
          <a:xfrm>
            <a:off x="7892197" y="2612635"/>
            <a:ext cx="2031325" cy="369332"/>
          </a:xfrm>
          <a:prstGeom prst="rect">
            <a:avLst/>
          </a:prstGeom>
        </p:spPr>
        <p:txBody>
          <a:bodyPr wrap="none">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故而，拿破仑说：</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17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5"/>
                                            </p:tgtEl>
                                            <p:attrNameLst>
                                              <p:attrName>fillcolor</p:attrName>
                                            </p:attrNameLst>
                                          </p:cBhvr>
                                          <p:tavLst>
                                            <p:tav tm="0">
                                              <p:val>
                                                <p:clrVal>
                                                  <a:schemeClr val="accent2"/>
                                                </p:clrVal>
                                              </p:val>
                                            </p:tav>
                                            <p:tav tm="50000">
                                              <p:val>
                                                <p:clrVal>
                                                  <a:schemeClr val="hlink"/>
                                                </p:clrVal>
                                              </p:val>
                                            </p:tav>
                                          </p:tavLst>
                                        </p:anim>
                                        <p:set>
                                          <p:cBhvr>
                                            <p:cTn id="9" dur="170"/>
                                            <p:tgtEl>
                                              <p:spTgt spid="5"/>
                                            </p:tgtEl>
                                            <p:attrNameLst>
                                              <p:attrName>fill.type</p:attrName>
                                            </p:attrNameLst>
                                          </p:cBhvr>
                                          <p:to>
                                            <p:strVal val="solid"/>
                                          </p:to>
                                        </p:set>
                                      </p:childTnLst>
                                    </p:cTn>
                                  </p:par>
                                </p:childTnLst>
                              </p:cTn>
                            </p:par>
                            <p:par>
                              <p:cTn id="10" fill="hold">
                                <p:stCondLst>
                                  <p:cond delay="221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350" fill="hold"/>
                                            <p:tgtEl>
                                              <p:spTgt spid="25"/>
                                            </p:tgtEl>
                                            <p:attrNameLst>
                                              <p:attrName>ppt_x</p:attrName>
                                            </p:attrNameLst>
                                          </p:cBhvr>
                                          <p:tavLst>
                                            <p:tav tm="0">
                                              <p:val>
                                                <p:strVal val="0-#ppt_w/2"/>
                                              </p:val>
                                            </p:tav>
                                            <p:tav tm="100000">
                                              <p:val>
                                                <p:strVal val="#ppt_x"/>
                                              </p:val>
                                            </p:tav>
                                          </p:tavLst>
                                        </p:anim>
                                        <p:anim calcmode="lin" valueType="num">
                                          <p:cBhvr additive="base">
                                            <p:cTn id="14" dur="35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350" fill="hold"/>
                                            <p:tgtEl>
                                              <p:spTgt spid="26"/>
                                            </p:tgtEl>
                                            <p:attrNameLst>
                                              <p:attrName>ppt_x</p:attrName>
                                            </p:attrNameLst>
                                          </p:cBhvr>
                                          <p:tavLst>
                                            <p:tav tm="0">
                                              <p:val>
                                                <p:strVal val="0-#ppt_w/2"/>
                                              </p:val>
                                            </p:tav>
                                            <p:tav tm="100000">
                                              <p:val>
                                                <p:strVal val="#ppt_x"/>
                                              </p:val>
                                            </p:tav>
                                          </p:tavLst>
                                        </p:anim>
                                        <p:anim calcmode="lin" valueType="num">
                                          <p:cBhvr additive="base">
                                            <p:cTn id="18" dur="35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350" fill="hold"/>
                                            <p:tgtEl>
                                              <p:spTgt spid="27"/>
                                            </p:tgtEl>
                                            <p:attrNameLst>
                                              <p:attrName>ppt_x</p:attrName>
                                            </p:attrNameLst>
                                          </p:cBhvr>
                                          <p:tavLst>
                                            <p:tav tm="0">
                                              <p:val>
                                                <p:strVal val="0-#ppt_w/2"/>
                                              </p:val>
                                            </p:tav>
                                            <p:tav tm="100000">
                                              <p:val>
                                                <p:strVal val="#ppt_x"/>
                                              </p:val>
                                            </p:tav>
                                          </p:tavLst>
                                        </p:anim>
                                        <p:anim calcmode="lin" valueType="num">
                                          <p:cBhvr additive="base">
                                            <p:cTn id="22" dur="35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45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50" fill="hold"/>
                                            <p:tgtEl>
                                              <p:spTgt spid="28"/>
                                            </p:tgtEl>
                                            <p:attrNameLst>
                                              <p:attrName>ppt_x</p:attrName>
                                            </p:attrNameLst>
                                          </p:cBhvr>
                                          <p:tavLst>
                                            <p:tav tm="0">
                                              <p:val>
                                                <p:strVal val="0-#ppt_w/2"/>
                                              </p:val>
                                            </p:tav>
                                            <p:tav tm="100000">
                                              <p:val>
                                                <p:strVal val="#ppt_x"/>
                                              </p:val>
                                            </p:tav>
                                          </p:tavLst>
                                        </p:anim>
                                        <p:anim calcmode="lin" valueType="num">
                                          <p:cBhvr additive="base">
                                            <p:cTn id="26" dur="35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350" fill="hold"/>
                                            <p:tgtEl>
                                              <p:spTgt spid="29"/>
                                            </p:tgtEl>
                                            <p:attrNameLst>
                                              <p:attrName>ppt_x</p:attrName>
                                            </p:attrNameLst>
                                          </p:cBhvr>
                                          <p:tavLst>
                                            <p:tav tm="0">
                                              <p:val>
                                                <p:strVal val="0-#ppt_w/2"/>
                                              </p:val>
                                            </p:tav>
                                            <p:tav tm="100000">
                                              <p:val>
                                                <p:strVal val="#ppt_x"/>
                                              </p:val>
                                            </p:tav>
                                          </p:tavLst>
                                        </p:anim>
                                        <p:anim calcmode="lin" valueType="num">
                                          <p:cBhvr additive="base">
                                            <p:cTn id="30" dur="35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350" fill="hold"/>
                                            <p:tgtEl>
                                              <p:spTgt spid="30"/>
                                            </p:tgtEl>
                                            <p:attrNameLst>
                                              <p:attrName>ppt_x</p:attrName>
                                            </p:attrNameLst>
                                          </p:cBhvr>
                                          <p:tavLst>
                                            <p:tav tm="0">
                                              <p:val>
                                                <p:strVal val="0-#ppt_w/2"/>
                                              </p:val>
                                            </p:tav>
                                            <p:tav tm="100000">
                                              <p:val>
                                                <p:strVal val="#ppt_x"/>
                                              </p:val>
                                            </p:tav>
                                          </p:tavLst>
                                        </p:anim>
                                        <p:anim calcmode="lin" valueType="num">
                                          <p:cBhvr additive="base">
                                            <p:cTn id="34" dur="350" fill="hold"/>
                                            <p:tgtEl>
                                              <p:spTgt spid="30"/>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90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350"/>
                                            <p:tgtEl>
                                              <p:spTgt spid="24"/>
                                            </p:tgtEl>
                                          </p:cBhvr>
                                        </p:animEffect>
                                      </p:childTnLst>
                                    </p:cTn>
                                  </p:par>
                                </p:childTnLst>
                              </p:cTn>
                            </p:par>
                            <p:par>
                              <p:cTn id="38" fill="hold">
                                <p:stCondLst>
                                  <p:cond delay="271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21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2" presetClass="entr" presetSubtype="1" fill="hold" grpId="0" nodeType="withEffect" p14:presetBounceEnd="56000">
                                      <p:stCondLst>
                                        <p:cond delay="200"/>
                                      </p:stCondLst>
                                      <p:childTnLst>
                                        <p:set>
                                          <p:cBhvr>
                                            <p:cTn id="48" dur="1" fill="hold">
                                              <p:stCondLst>
                                                <p:cond delay="0"/>
                                              </p:stCondLst>
                                            </p:cTn>
                                            <p:tgtEl>
                                              <p:spTgt spid="6"/>
                                            </p:tgtEl>
                                            <p:attrNameLst>
                                              <p:attrName>style.visibility</p:attrName>
                                            </p:attrNameLst>
                                          </p:cBhvr>
                                          <p:to>
                                            <p:strVal val="visible"/>
                                          </p:to>
                                        </p:set>
                                        <p:anim calcmode="lin" valueType="num" p14:bounceEnd="56000">
                                          <p:cBhvr additive="base">
                                            <p:cTn id="49" dur="50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5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5" grpId="0"/>
          <p:bldP spid="6"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17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5"/>
                                            </p:tgtEl>
                                            <p:attrNameLst>
                                              <p:attrName>fillcolor</p:attrName>
                                            </p:attrNameLst>
                                          </p:cBhvr>
                                          <p:tavLst>
                                            <p:tav tm="0">
                                              <p:val>
                                                <p:clrVal>
                                                  <a:schemeClr val="accent2"/>
                                                </p:clrVal>
                                              </p:val>
                                            </p:tav>
                                            <p:tav tm="50000">
                                              <p:val>
                                                <p:clrVal>
                                                  <a:schemeClr val="hlink"/>
                                                </p:clrVal>
                                              </p:val>
                                            </p:tav>
                                          </p:tavLst>
                                        </p:anim>
                                        <p:set>
                                          <p:cBhvr>
                                            <p:cTn id="9" dur="170"/>
                                            <p:tgtEl>
                                              <p:spTgt spid="5"/>
                                            </p:tgtEl>
                                            <p:attrNameLst>
                                              <p:attrName>fill.type</p:attrName>
                                            </p:attrNameLst>
                                          </p:cBhvr>
                                          <p:to>
                                            <p:strVal val="solid"/>
                                          </p:to>
                                        </p:set>
                                      </p:childTnLst>
                                    </p:cTn>
                                  </p:par>
                                </p:childTnLst>
                              </p:cTn>
                            </p:par>
                            <p:par>
                              <p:cTn id="10" fill="hold">
                                <p:stCondLst>
                                  <p:cond delay="221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350" fill="hold"/>
                                            <p:tgtEl>
                                              <p:spTgt spid="25"/>
                                            </p:tgtEl>
                                            <p:attrNameLst>
                                              <p:attrName>ppt_x</p:attrName>
                                            </p:attrNameLst>
                                          </p:cBhvr>
                                          <p:tavLst>
                                            <p:tav tm="0">
                                              <p:val>
                                                <p:strVal val="0-#ppt_w/2"/>
                                              </p:val>
                                            </p:tav>
                                            <p:tav tm="100000">
                                              <p:val>
                                                <p:strVal val="#ppt_x"/>
                                              </p:val>
                                            </p:tav>
                                          </p:tavLst>
                                        </p:anim>
                                        <p:anim calcmode="lin" valueType="num">
                                          <p:cBhvr additive="base">
                                            <p:cTn id="14" dur="35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350" fill="hold"/>
                                            <p:tgtEl>
                                              <p:spTgt spid="26"/>
                                            </p:tgtEl>
                                            <p:attrNameLst>
                                              <p:attrName>ppt_x</p:attrName>
                                            </p:attrNameLst>
                                          </p:cBhvr>
                                          <p:tavLst>
                                            <p:tav tm="0">
                                              <p:val>
                                                <p:strVal val="0-#ppt_w/2"/>
                                              </p:val>
                                            </p:tav>
                                            <p:tav tm="100000">
                                              <p:val>
                                                <p:strVal val="#ppt_x"/>
                                              </p:val>
                                            </p:tav>
                                          </p:tavLst>
                                        </p:anim>
                                        <p:anim calcmode="lin" valueType="num">
                                          <p:cBhvr additive="base">
                                            <p:cTn id="18" dur="35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350" fill="hold"/>
                                            <p:tgtEl>
                                              <p:spTgt spid="27"/>
                                            </p:tgtEl>
                                            <p:attrNameLst>
                                              <p:attrName>ppt_x</p:attrName>
                                            </p:attrNameLst>
                                          </p:cBhvr>
                                          <p:tavLst>
                                            <p:tav tm="0">
                                              <p:val>
                                                <p:strVal val="0-#ppt_w/2"/>
                                              </p:val>
                                            </p:tav>
                                            <p:tav tm="100000">
                                              <p:val>
                                                <p:strVal val="#ppt_x"/>
                                              </p:val>
                                            </p:tav>
                                          </p:tavLst>
                                        </p:anim>
                                        <p:anim calcmode="lin" valueType="num">
                                          <p:cBhvr additive="base">
                                            <p:cTn id="22" dur="35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45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50" fill="hold"/>
                                            <p:tgtEl>
                                              <p:spTgt spid="28"/>
                                            </p:tgtEl>
                                            <p:attrNameLst>
                                              <p:attrName>ppt_x</p:attrName>
                                            </p:attrNameLst>
                                          </p:cBhvr>
                                          <p:tavLst>
                                            <p:tav tm="0">
                                              <p:val>
                                                <p:strVal val="0-#ppt_w/2"/>
                                              </p:val>
                                            </p:tav>
                                            <p:tav tm="100000">
                                              <p:val>
                                                <p:strVal val="#ppt_x"/>
                                              </p:val>
                                            </p:tav>
                                          </p:tavLst>
                                        </p:anim>
                                        <p:anim calcmode="lin" valueType="num">
                                          <p:cBhvr additive="base">
                                            <p:cTn id="26" dur="35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350" fill="hold"/>
                                            <p:tgtEl>
                                              <p:spTgt spid="29"/>
                                            </p:tgtEl>
                                            <p:attrNameLst>
                                              <p:attrName>ppt_x</p:attrName>
                                            </p:attrNameLst>
                                          </p:cBhvr>
                                          <p:tavLst>
                                            <p:tav tm="0">
                                              <p:val>
                                                <p:strVal val="0-#ppt_w/2"/>
                                              </p:val>
                                            </p:tav>
                                            <p:tav tm="100000">
                                              <p:val>
                                                <p:strVal val="#ppt_x"/>
                                              </p:val>
                                            </p:tav>
                                          </p:tavLst>
                                        </p:anim>
                                        <p:anim calcmode="lin" valueType="num">
                                          <p:cBhvr additive="base">
                                            <p:cTn id="30" dur="35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350" fill="hold"/>
                                            <p:tgtEl>
                                              <p:spTgt spid="30"/>
                                            </p:tgtEl>
                                            <p:attrNameLst>
                                              <p:attrName>ppt_x</p:attrName>
                                            </p:attrNameLst>
                                          </p:cBhvr>
                                          <p:tavLst>
                                            <p:tav tm="0">
                                              <p:val>
                                                <p:strVal val="0-#ppt_w/2"/>
                                              </p:val>
                                            </p:tav>
                                            <p:tav tm="100000">
                                              <p:val>
                                                <p:strVal val="#ppt_x"/>
                                              </p:val>
                                            </p:tav>
                                          </p:tavLst>
                                        </p:anim>
                                        <p:anim calcmode="lin" valueType="num">
                                          <p:cBhvr additive="base">
                                            <p:cTn id="34" dur="350" fill="hold"/>
                                            <p:tgtEl>
                                              <p:spTgt spid="30"/>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90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350"/>
                                            <p:tgtEl>
                                              <p:spTgt spid="24"/>
                                            </p:tgtEl>
                                          </p:cBhvr>
                                        </p:animEffect>
                                      </p:childTnLst>
                                    </p:cTn>
                                  </p:par>
                                </p:childTnLst>
                              </p:cTn>
                            </p:par>
                            <p:par>
                              <p:cTn id="38" fill="hold">
                                <p:stCondLst>
                                  <p:cond delay="271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21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2" presetClass="entr" presetSubtype="1" fill="hold" grpId="0" nodeType="withEffect">
                                      <p:stCondLst>
                                        <p:cond delay="20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5" grpId="0"/>
          <p:bldP spid="6" grpId="0"/>
          <p:bldP spid="3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96987" y="6055740"/>
            <a:ext cx="270000" cy="288000"/>
          </a:xfrm>
          <a:prstGeom prst="rect">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145259" y="1844824"/>
            <a:ext cx="0" cy="4536504"/>
          </a:xfrm>
          <a:prstGeom prst="line">
            <a:avLst/>
          </a:prstGeom>
          <a:ln>
            <a:solidFill>
              <a:srgbClr val="FC9204"/>
            </a:solidFill>
          </a:ln>
        </p:spPr>
        <p:style>
          <a:lnRef idx="1">
            <a:schemeClr val="accent2"/>
          </a:lnRef>
          <a:fillRef idx="0">
            <a:schemeClr val="accent2"/>
          </a:fillRef>
          <a:effectRef idx="0">
            <a:schemeClr val="accent2"/>
          </a:effectRef>
          <a:fontRef idx="minor">
            <a:schemeClr val="tx1"/>
          </a:fontRef>
        </p:style>
      </p:cxnSp>
      <p:sp>
        <p:nvSpPr>
          <p:cNvPr id="37" name="TextBox 29"/>
          <p:cNvSpPr txBox="1"/>
          <p:nvPr/>
        </p:nvSpPr>
        <p:spPr>
          <a:xfrm>
            <a:off x="984987" y="6018152"/>
            <a:ext cx="231264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1.4.3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领导者的层级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297627" y="2204864"/>
            <a:ext cx="5215308" cy="1224136"/>
          </a:xfrm>
          <a:prstGeom prst="rect">
            <a:avLst/>
          </a:prstGeom>
          <a:noFill/>
          <a:effectLst/>
        </p:spPr>
        <p:txBody>
          <a:bodyPr/>
          <a:lstStyle/>
          <a:p>
            <a:pPr indent="457200">
              <a:lnSpc>
                <a:spcPct val="14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老子说：“太上，不知有之；其次，亲而誉之；其次，畏之；其次，侮之。信不足焉，有不信焉。悠兮，其贵言，功成事遂，百姓皆谓：我自然”。</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297627" y="3933056"/>
            <a:ext cx="5215308" cy="2448272"/>
          </a:xfrm>
          <a:prstGeom prst="rect">
            <a:avLst/>
          </a:prstGeom>
          <a:noFill/>
          <a:effectLst/>
        </p:spPr>
        <p:txBody>
          <a:bodyPr/>
          <a:lstStyle/>
          <a:p>
            <a:pPr indent="457200">
              <a:lnSpc>
                <a:spcPct val="14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最好的领导者（或统治者），人们并不知道他的存在；其次的领导者，人们亲近他并且称赞他；再次的领导者，人们畏惧他；更次的领导者，人们轻蔑他。领导者的诚信不足，人们才不相信他，最好的领导者是多么悠闲。他很少发号施令，事情办成功了，老百姓说“我们本来就是这样的。”</a:t>
            </a:r>
            <a:r>
              <a:rPr lang="zh-CN" altLang="en-US" sz="1600" b="1" dirty="0">
                <a:solidFill>
                  <a:srgbClr val="FE3838"/>
                </a:solidFill>
                <a:latin typeface="微软雅黑" panose="020B0503020204020204" pitchFamily="34" charset="-122"/>
                <a:ea typeface="微软雅黑" panose="020B0503020204020204" pitchFamily="34" charset="-122"/>
              </a:rPr>
              <a:t>几千年前的古人，居然有这样的境界，真是让人叹为观止！</a:t>
            </a:r>
            <a:endParaRPr lang="en-US" altLang="zh-CN" sz="1600" b="1" dirty="0">
              <a:solidFill>
                <a:srgbClr val="FE3838"/>
              </a:solidFill>
              <a:latin typeface="微软雅黑" panose="020B0503020204020204" pitchFamily="34" charset="-122"/>
              <a:ea typeface="微软雅黑" panose="020B0503020204020204" pitchFamily="34" charset="-122"/>
            </a:endParaRPr>
          </a:p>
        </p:txBody>
      </p:sp>
      <p:sp>
        <p:nvSpPr>
          <p:cNvPr id="15" name="矩形 14"/>
          <p:cNvSpPr/>
          <p:nvPr/>
        </p:nvSpPr>
        <p:spPr>
          <a:xfrm>
            <a:off x="3297627" y="1844824"/>
            <a:ext cx="5227248" cy="359624"/>
          </a:xfrm>
          <a:prstGeom prst="rect">
            <a:avLst/>
          </a:prstGeom>
          <a:solidFill>
            <a:srgbClr val="B51E03"/>
          </a:solidFill>
          <a:effectLst/>
        </p:spPr>
        <p:txBody>
          <a:bodyPr tIns="0" bIns="0"/>
          <a:lstStyle/>
          <a:p>
            <a:pPr indent="457200">
              <a:lnSpc>
                <a:spcPct val="134000"/>
              </a:lnSpc>
              <a:spcBef>
                <a:spcPts val="600"/>
              </a:spcBef>
            </a:pPr>
            <a:r>
              <a:rPr lang="zh-CN" altLang="en-US" sz="1600" b="1" dirty="0" smtClean="0">
                <a:solidFill>
                  <a:schemeClr val="bg1"/>
                </a:solidFill>
                <a:latin typeface="微软雅黑" panose="020B0503020204020204" pitchFamily="34" charset="-122"/>
                <a:ea typeface="微软雅黑" panose="020B0503020204020204" pitchFamily="34" charset="-122"/>
              </a:rPr>
              <a:t>老子的领导观</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20700" y="1844824"/>
            <a:ext cx="3450495" cy="4498916"/>
          </a:xfrm>
          <a:prstGeom prst="rect">
            <a:avLst/>
          </a:prstGeom>
        </p:spPr>
      </p:pic>
      <p:sp>
        <p:nvSpPr>
          <p:cNvPr id="23" name="矩形 22"/>
          <p:cNvSpPr/>
          <p:nvPr/>
        </p:nvSpPr>
        <p:spPr>
          <a:xfrm>
            <a:off x="3297627" y="3573432"/>
            <a:ext cx="5227248" cy="359624"/>
          </a:xfrm>
          <a:prstGeom prst="rect">
            <a:avLst/>
          </a:prstGeom>
          <a:solidFill>
            <a:srgbClr val="FF6600"/>
          </a:solidFill>
          <a:effectLst/>
        </p:spPr>
        <p:txBody>
          <a:bodyPr tIns="0" bIns="0"/>
          <a:lstStyle/>
          <a:p>
            <a:pPr indent="457200">
              <a:lnSpc>
                <a:spcPct val="134000"/>
              </a:lnSpc>
              <a:spcBef>
                <a:spcPts val="600"/>
              </a:spcBef>
            </a:pPr>
            <a:r>
              <a:rPr lang="zh-CN" altLang="en-US" sz="1600" b="1" dirty="0" smtClean="0">
                <a:solidFill>
                  <a:schemeClr val="bg1"/>
                </a:solidFill>
                <a:latin typeface="微软雅黑" panose="020B0503020204020204" pitchFamily="34" charset="-122"/>
                <a:ea typeface="微软雅黑" panose="020B0503020204020204" pitchFamily="34" charset="-122"/>
              </a:rPr>
              <a:t>翻译成白话文就是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8620700" y="5733255"/>
            <a:ext cx="1149295" cy="338554"/>
          </a:xfrm>
          <a:prstGeom prst="rect">
            <a:avLst/>
          </a:prstGeom>
          <a:solidFill>
            <a:srgbClr val="E46C0A">
              <a:alpha val="70980"/>
            </a:srgbClr>
          </a:solid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老 子</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50" fill="hold"/>
                                        <p:tgtEl>
                                          <p:spTgt spid="15"/>
                                        </p:tgtEl>
                                        <p:attrNameLst>
                                          <p:attrName>ppt_w</p:attrName>
                                        </p:attrNameLst>
                                      </p:cBhvr>
                                      <p:tavLst>
                                        <p:tav tm="0">
                                          <p:val>
                                            <p:fltVal val="0"/>
                                          </p:val>
                                        </p:tav>
                                        <p:tav tm="100000">
                                          <p:val>
                                            <p:strVal val="#ppt_w"/>
                                          </p:val>
                                        </p:tav>
                                      </p:tavLst>
                                    </p:anim>
                                    <p:anim calcmode="lin" valueType="num">
                                      <p:cBhvr>
                                        <p:cTn id="15" dur="250" fill="hold"/>
                                        <p:tgtEl>
                                          <p:spTgt spid="15"/>
                                        </p:tgtEl>
                                        <p:attrNameLst>
                                          <p:attrName>ppt_h</p:attrName>
                                        </p:attrNameLst>
                                      </p:cBhvr>
                                      <p:tavLst>
                                        <p:tav tm="0">
                                          <p:val>
                                            <p:fltVal val="0"/>
                                          </p:val>
                                        </p:tav>
                                        <p:tav tm="100000">
                                          <p:val>
                                            <p:strVal val="#ppt_h"/>
                                          </p:val>
                                        </p:tav>
                                      </p:tavLst>
                                    </p:anim>
                                    <p:animEffect transition="in" filter="fade">
                                      <p:cBhvr>
                                        <p:cTn id="16" dur="250"/>
                                        <p:tgtEl>
                                          <p:spTgt spid="15"/>
                                        </p:tgtEl>
                                      </p:cBhvr>
                                    </p:animEffect>
                                  </p:childTnLst>
                                </p:cTn>
                              </p:par>
                              <p:par>
                                <p:cTn id="17" presetID="53" presetClass="entr" presetSubtype="16" fill="hold" grpId="0" nodeType="withEffect">
                                  <p:stCondLst>
                                    <p:cond delay="1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50" fill="hold"/>
                                        <p:tgtEl>
                                          <p:spTgt spid="23"/>
                                        </p:tgtEl>
                                        <p:attrNameLst>
                                          <p:attrName>ppt_w</p:attrName>
                                        </p:attrNameLst>
                                      </p:cBhvr>
                                      <p:tavLst>
                                        <p:tav tm="0">
                                          <p:val>
                                            <p:fltVal val="0"/>
                                          </p:val>
                                        </p:tav>
                                        <p:tav tm="100000">
                                          <p:val>
                                            <p:strVal val="#ppt_w"/>
                                          </p:val>
                                        </p:tav>
                                      </p:tavLst>
                                    </p:anim>
                                    <p:anim calcmode="lin" valueType="num">
                                      <p:cBhvr>
                                        <p:cTn id="25" dur="250" fill="hold"/>
                                        <p:tgtEl>
                                          <p:spTgt spid="23"/>
                                        </p:tgtEl>
                                        <p:attrNameLst>
                                          <p:attrName>ppt_h</p:attrName>
                                        </p:attrNameLst>
                                      </p:cBhvr>
                                      <p:tavLst>
                                        <p:tav tm="0">
                                          <p:val>
                                            <p:fltVal val="0"/>
                                          </p:val>
                                        </p:tav>
                                        <p:tav tm="100000">
                                          <p:val>
                                            <p:strVal val="#ppt_h"/>
                                          </p:val>
                                        </p:tav>
                                      </p:tavLst>
                                    </p:anim>
                                    <p:animEffect transition="in" filter="fade">
                                      <p:cBhvr>
                                        <p:cTn id="26" dur="250"/>
                                        <p:tgtEl>
                                          <p:spTgt spid="23"/>
                                        </p:tgtEl>
                                      </p:cBhvr>
                                    </p:animEffect>
                                  </p:childTnLst>
                                </p:cTn>
                              </p:par>
                              <p:par>
                                <p:cTn id="27" presetID="53" presetClass="entr" presetSubtype="16" fill="hold" grpId="0" nodeType="withEffect">
                                  <p:stCondLst>
                                    <p:cond delay="3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50" fill="hold"/>
                                        <p:tgtEl>
                                          <p:spTgt spid="18"/>
                                        </p:tgtEl>
                                        <p:attrNameLst>
                                          <p:attrName>ppt_w</p:attrName>
                                        </p:attrNameLst>
                                      </p:cBhvr>
                                      <p:tavLst>
                                        <p:tav tm="0">
                                          <p:val>
                                            <p:fltVal val="0"/>
                                          </p:val>
                                        </p:tav>
                                        <p:tav tm="100000">
                                          <p:val>
                                            <p:strVal val="#ppt_w"/>
                                          </p:val>
                                        </p:tav>
                                      </p:tavLst>
                                    </p:anim>
                                    <p:anim calcmode="lin" valueType="num">
                                      <p:cBhvr>
                                        <p:cTn id="30" dur="250" fill="hold"/>
                                        <p:tgtEl>
                                          <p:spTgt spid="18"/>
                                        </p:tgtEl>
                                        <p:attrNameLst>
                                          <p:attrName>ppt_h</p:attrName>
                                        </p:attrNameLst>
                                      </p:cBhvr>
                                      <p:tavLst>
                                        <p:tav tm="0">
                                          <p:val>
                                            <p:fltVal val="0"/>
                                          </p:val>
                                        </p:tav>
                                        <p:tav tm="100000">
                                          <p:val>
                                            <p:strVal val="#ppt_h"/>
                                          </p:val>
                                        </p:tav>
                                      </p:tavLst>
                                    </p:anim>
                                    <p:animEffect transition="in" filter="fade">
                                      <p:cBhvr>
                                        <p:cTn id="31"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10" grpId="0"/>
      <p:bldP spid="18" grpId="0"/>
      <p:bldP spid="15"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57027" y="3068960"/>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rgbClr val="EEECE1">
                    <a:lumMod val="25000"/>
                  </a:srgbClr>
                </a:solidFill>
              </a:rPr>
              <a:t>PPT</a:t>
            </a:r>
            <a:r>
              <a:rPr lang="zh-CN" altLang="en-US" sz="100" dirty="0">
                <a:solidFill>
                  <a:srgbClr val="EEECE1">
                    <a:lumMod val="25000"/>
                  </a:srgbClr>
                </a:solidFill>
              </a:rPr>
              <a:t>模板下载：</a:t>
            </a:r>
            <a:r>
              <a:rPr lang="en-US" altLang="zh-CN" sz="100" dirty="0">
                <a:solidFill>
                  <a:srgbClr val="EEECE1">
                    <a:lumMod val="25000"/>
                  </a:srgbClr>
                </a:solidFill>
                <a:hlinkClick r:id="rId1"/>
              </a:rPr>
              <a:t>www.1ppt.com/moban/</a:t>
            </a:r>
            <a:r>
              <a:rPr lang="en-US" altLang="zh-CN" sz="100" dirty="0">
                <a:solidFill>
                  <a:srgbClr val="EEECE1">
                    <a:lumMod val="25000"/>
                  </a:srgbClr>
                </a:solidFill>
              </a:rPr>
              <a:t>     </a:t>
            </a:r>
            <a:r>
              <a:rPr lang="zh-CN" altLang="en-US" sz="100" dirty="0">
                <a:solidFill>
                  <a:srgbClr val="EEECE1">
                    <a:lumMod val="25000"/>
                  </a:srgbClr>
                </a:solidFill>
              </a:rPr>
              <a:t>行业</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2"/>
              </a:rPr>
              <a:t>www.1ppt.com/hangye/</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节日</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3"/>
              </a:rPr>
              <a:t>www.1ppt.com/jieri/</a:t>
            </a:r>
            <a:r>
              <a:rPr lang="en-US" altLang="zh-CN" sz="100" dirty="0">
                <a:solidFill>
                  <a:srgbClr val="EEECE1">
                    <a:lumMod val="25000"/>
                  </a:srgbClr>
                </a:solidFill>
              </a:rPr>
              <a:t>           PPT</a:t>
            </a:r>
            <a:r>
              <a:rPr lang="zh-CN" altLang="en-US" sz="100" dirty="0">
                <a:solidFill>
                  <a:srgbClr val="EEECE1">
                    <a:lumMod val="25000"/>
                  </a:srgbClr>
                </a:solidFill>
              </a:rPr>
              <a:t>素材下载：</a:t>
            </a:r>
            <a:r>
              <a:rPr lang="en-US" altLang="zh-CN" sz="100" dirty="0">
                <a:solidFill>
                  <a:srgbClr val="EEECE1">
                    <a:lumMod val="25000"/>
                  </a:srgbClr>
                </a:solidFill>
                <a:hlinkClick r:id="rId4"/>
              </a:rPr>
              <a:t>www.1ppt.com/sucai/</a:t>
            </a:r>
            <a:endParaRPr lang="en-US" altLang="zh-CN" sz="100" dirty="0">
              <a:solidFill>
                <a:srgbClr val="EEECE1">
                  <a:lumMod val="25000"/>
                </a:srgbClr>
              </a:solidFill>
            </a:endParaRPr>
          </a:p>
          <a:p>
            <a:r>
              <a:rPr lang="en-US" altLang="zh-CN" sz="100" dirty="0">
                <a:solidFill>
                  <a:srgbClr val="EEECE1">
                    <a:lumMod val="25000"/>
                  </a:srgbClr>
                </a:solidFill>
              </a:rPr>
              <a:t>PPT</a:t>
            </a:r>
            <a:r>
              <a:rPr lang="zh-CN" altLang="en-US" sz="100" dirty="0">
                <a:solidFill>
                  <a:srgbClr val="EEECE1">
                    <a:lumMod val="25000"/>
                  </a:srgbClr>
                </a:solidFill>
              </a:rPr>
              <a:t>背景图片：</a:t>
            </a:r>
            <a:r>
              <a:rPr lang="en-US" altLang="zh-CN" sz="100" dirty="0">
                <a:solidFill>
                  <a:srgbClr val="EEECE1">
                    <a:lumMod val="25000"/>
                  </a:srgbClr>
                </a:solidFill>
                <a:hlinkClick r:id="rId5"/>
              </a:rPr>
              <a:t>www.1ppt.com/beijing/</a:t>
            </a:r>
            <a:r>
              <a:rPr lang="en-US" altLang="zh-CN" sz="100" dirty="0">
                <a:solidFill>
                  <a:srgbClr val="EEECE1">
                    <a:lumMod val="25000"/>
                  </a:srgbClr>
                </a:solidFill>
              </a:rPr>
              <a:t>      PPT</a:t>
            </a:r>
            <a:r>
              <a:rPr lang="zh-CN" altLang="en-US" sz="100" dirty="0">
                <a:solidFill>
                  <a:srgbClr val="EEECE1">
                    <a:lumMod val="25000"/>
                  </a:srgbClr>
                </a:solidFill>
              </a:rPr>
              <a:t>图表下载：</a:t>
            </a:r>
            <a:r>
              <a:rPr lang="en-US" altLang="zh-CN" sz="100" dirty="0">
                <a:solidFill>
                  <a:srgbClr val="EEECE1">
                    <a:lumMod val="25000"/>
                  </a:srgbClr>
                </a:solidFill>
                <a:hlinkClick r:id="rId6"/>
              </a:rPr>
              <a:t>www.1ppt.com/tubiao/</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优秀</a:t>
            </a:r>
            <a:r>
              <a:rPr lang="en-US" altLang="zh-CN" sz="100" dirty="0">
                <a:solidFill>
                  <a:srgbClr val="EEECE1">
                    <a:lumMod val="25000"/>
                  </a:srgbClr>
                </a:solidFill>
              </a:rPr>
              <a:t>PPT</a:t>
            </a:r>
            <a:r>
              <a:rPr lang="zh-CN" altLang="en-US" sz="100" dirty="0">
                <a:solidFill>
                  <a:srgbClr val="EEECE1">
                    <a:lumMod val="25000"/>
                  </a:srgbClr>
                </a:solidFill>
              </a:rPr>
              <a:t>下载：</a:t>
            </a:r>
            <a:r>
              <a:rPr lang="en-US" altLang="zh-CN" sz="100" dirty="0">
                <a:solidFill>
                  <a:srgbClr val="EEECE1">
                    <a:lumMod val="25000"/>
                  </a:srgbClr>
                </a:solidFill>
                <a:hlinkClick r:id="rId7"/>
              </a:rPr>
              <a:t>www.1ppt.com/xiazai/</a:t>
            </a:r>
            <a:r>
              <a:rPr lang="en-US" altLang="zh-CN" sz="100" dirty="0">
                <a:solidFill>
                  <a:srgbClr val="EEECE1">
                    <a:lumMod val="25000"/>
                  </a:srgbClr>
                </a:solidFill>
              </a:rPr>
              <a:t>        PPT</a:t>
            </a:r>
            <a:r>
              <a:rPr lang="zh-CN" altLang="en-US" sz="100" dirty="0">
                <a:solidFill>
                  <a:srgbClr val="EEECE1">
                    <a:lumMod val="25000"/>
                  </a:srgbClr>
                </a:solidFill>
              </a:rPr>
              <a:t>教程： </a:t>
            </a:r>
            <a:r>
              <a:rPr lang="en-US" altLang="zh-CN" sz="100" dirty="0">
                <a:solidFill>
                  <a:srgbClr val="EEECE1">
                    <a:lumMod val="25000"/>
                  </a:srgbClr>
                </a:solidFill>
                <a:hlinkClick r:id="rId8"/>
              </a:rPr>
              <a:t>www.1ppt.com/powerpoint/</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Word</a:t>
            </a:r>
            <a:r>
              <a:rPr lang="zh-CN" altLang="en-US" sz="100" dirty="0">
                <a:solidFill>
                  <a:srgbClr val="EEECE1">
                    <a:lumMod val="25000"/>
                  </a:srgbClr>
                </a:solidFill>
              </a:rPr>
              <a:t>教程： </a:t>
            </a:r>
            <a:r>
              <a:rPr lang="en-US" altLang="zh-CN" sz="100" dirty="0">
                <a:solidFill>
                  <a:srgbClr val="EEECE1">
                    <a:lumMod val="25000"/>
                  </a:srgbClr>
                </a:solidFill>
                <a:hlinkClick r:id="rId9"/>
              </a:rPr>
              <a:t>www.1ppt.com/word/</a:t>
            </a:r>
            <a:r>
              <a:rPr lang="en-US" altLang="zh-CN" sz="100" dirty="0">
                <a:solidFill>
                  <a:srgbClr val="EEECE1">
                    <a:lumMod val="25000"/>
                  </a:srgbClr>
                </a:solidFill>
              </a:rPr>
              <a:t>              Excel</a:t>
            </a:r>
            <a:r>
              <a:rPr lang="zh-CN" altLang="en-US" sz="100" dirty="0">
                <a:solidFill>
                  <a:srgbClr val="EEECE1">
                    <a:lumMod val="25000"/>
                  </a:srgbClr>
                </a:solidFill>
              </a:rPr>
              <a:t>教程：</a:t>
            </a:r>
            <a:r>
              <a:rPr lang="en-US" altLang="zh-CN" sz="100" dirty="0">
                <a:solidFill>
                  <a:srgbClr val="EEECE1">
                    <a:lumMod val="25000"/>
                  </a:srgbClr>
                </a:solidFill>
                <a:hlinkClick r:id="rId10"/>
              </a:rPr>
              <a:t>www.1ppt.com/excel/</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资料下载：</a:t>
            </a:r>
            <a:r>
              <a:rPr lang="en-US" altLang="zh-CN" sz="100" dirty="0">
                <a:solidFill>
                  <a:srgbClr val="EEECE1">
                    <a:lumMod val="25000"/>
                  </a:srgbClr>
                </a:solidFill>
                <a:hlinkClick r:id="rId11"/>
              </a:rPr>
              <a:t>www.1ppt.com/ziliao/</a:t>
            </a:r>
            <a:r>
              <a:rPr lang="en-US" altLang="zh-CN" sz="100" dirty="0">
                <a:solidFill>
                  <a:srgbClr val="EEECE1">
                    <a:lumMod val="25000"/>
                  </a:srgbClr>
                </a:solidFill>
              </a:rPr>
              <a:t>                PPT</a:t>
            </a:r>
            <a:r>
              <a:rPr lang="zh-CN" altLang="en-US" sz="100" dirty="0">
                <a:solidFill>
                  <a:srgbClr val="EEECE1">
                    <a:lumMod val="25000"/>
                  </a:srgbClr>
                </a:solidFill>
              </a:rPr>
              <a:t>课件下载：</a:t>
            </a:r>
            <a:r>
              <a:rPr lang="en-US" altLang="zh-CN" sz="100" dirty="0">
                <a:solidFill>
                  <a:srgbClr val="EEECE1">
                    <a:lumMod val="25000"/>
                  </a:srgbClr>
                </a:solidFill>
                <a:hlinkClick r:id="rId12"/>
              </a:rPr>
              <a:t>www.1ppt.com/kejian/</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范文下载：</a:t>
            </a:r>
            <a:r>
              <a:rPr lang="en-US" altLang="zh-CN" sz="100" dirty="0">
                <a:solidFill>
                  <a:srgbClr val="EEECE1">
                    <a:lumMod val="25000"/>
                  </a:srgbClr>
                </a:solidFill>
                <a:hlinkClick r:id="rId13"/>
              </a:rPr>
              <a:t>www.1ppt.com/fanwen/</a:t>
            </a:r>
            <a:r>
              <a:rPr lang="en-US" altLang="zh-CN" sz="100" dirty="0">
                <a:solidFill>
                  <a:srgbClr val="EEECE1">
                    <a:lumMod val="25000"/>
                  </a:srgbClr>
                </a:solidFill>
              </a:rPr>
              <a:t>             </a:t>
            </a:r>
            <a:r>
              <a:rPr lang="zh-CN" altLang="en-US" sz="100" dirty="0">
                <a:solidFill>
                  <a:srgbClr val="EEECE1">
                    <a:lumMod val="25000"/>
                  </a:srgbClr>
                </a:solidFill>
              </a:rPr>
              <a:t>试卷下载：</a:t>
            </a:r>
            <a:r>
              <a:rPr lang="en-US" altLang="zh-CN" sz="100" dirty="0">
                <a:solidFill>
                  <a:srgbClr val="EEECE1">
                    <a:lumMod val="25000"/>
                  </a:srgbClr>
                </a:solidFill>
                <a:hlinkClick r:id="rId14"/>
              </a:rPr>
              <a:t>www.1ppt.com/shiti/</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教案下载：</a:t>
            </a:r>
            <a:r>
              <a:rPr lang="en-US" altLang="zh-CN" sz="100" dirty="0">
                <a:solidFill>
                  <a:srgbClr val="EEECE1">
                    <a:lumMod val="25000"/>
                  </a:srgbClr>
                </a:solidFill>
                <a:hlinkClick r:id="rId15"/>
              </a:rPr>
              <a:t>www.1ppt.com/jiaoan/</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  </a:t>
            </a:r>
            <a:endParaRPr lang="zh-CN" altLang="en-US" sz="100" dirty="0">
              <a:solidFill>
                <a:srgbClr val="EEECE1">
                  <a:lumMod val="25000"/>
                </a:srgbClr>
              </a:solidFill>
            </a:endParaRPr>
          </a:p>
        </p:txBody>
      </p:sp>
      <p:pic>
        <p:nvPicPr>
          <p:cNvPr id="11" name="图片 10"/>
          <p:cNvPicPr>
            <a:picLocks noChangeAspect="1"/>
          </p:cNvPicPr>
          <p:nvPr/>
        </p:nvPicPr>
        <p:blipFill rotWithShape="1">
          <a:blip r:embed="rId16">
            <a:extLst>
              <a:ext uri="{28A0092B-C50C-407E-A947-70E740481C1C}">
                <a14:useLocalDpi xmlns:a14="http://schemas.microsoft.com/office/drawing/2010/main" val="0"/>
              </a:ext>
            </a:extLst>
          </a:blip>
          <a:srcRect t="11537" b="4069"/>
          <a:stretch>
            <a:fillRect/>
          </a:stretch>
        </p:blipFill>
        <p:spPr>
          <a:xfrm>
            <a:off x="650626" y="2403475"/>
            <a:ext cx="3229520" cy="4086226"/>
          </a:xfrm>
          <a:prstGeom prst="rect">
            <a:avLst/>
          </a:prstGeom>
          <a:solidFill>
            <a:srgbClr val="FC9204"/>
          </a:solidFill>
          <a:effectLst>
            <a:outerShdw blurRad="50800" dist="38100" dir="2700000" algn="tl" rotWithShape="0">
              <a:prstClr val="black">
                <a:alpha val="40000"/>
              </a:prstClr>
            </a:outerShdw>
          </a:effectLst>
        </p:spPr>
      </p:pic>
      <p:sp>
        <p:nvSpPr>
          <p:cNvPr id="7" name="矩形 6"/>
          <p:cNvSpPr/>
          <p:nvPr/>
        </p:nvSpPr>
        <p:spPr>
          <a:xfrm>
            <a:off x="7319713" y="2403475"/>
            <a:ext cx="2954338" cy="1981200"/>
          </a:xfrm>
          <a:prstGeom prst="rect">
            <a:avLst/>
          </a:prstGeom>
          <a:solidFill>
            <a:srgbClr val="FC9204"/>
          </a:solidFill>
          <a:effectLst>
            <a:outerShdw blurRad="50800" dist="38100" dir="2700000" algn="tl" rotWithShape="0">
              <a:prstClr val="black">
                <a:alpha val="40000"/>
              </a:prstClr>
            </a:outerShdw>
          </a:effectLst>
        </p:spPr>
        <p:txBody>
          <a:bodyPr/>
          <a:lstStyle/>
          <a:p>
            <a:pPr indent="457200">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第二章</a:t>
            </a:r>
            <a:endParaRPr lang="en-US" altLang="zh-CN" sz="2400" dirty="0">
              <a:solidFill>
                <a:schemeClr val="bg1"/>
              </a:solidFill>
              <a:latin typeface="微软雅黑" panose="020B0503020204020204" pitchFamily="34" charset="-122"/>
              <a:ea typeface="微软雅黑" panose="020B0503020204020204" pitchFamily="34" charset="-122"/>
            </a:endParaRPr>
          </a:p>
          <a:p>
            <a:pPr indent="457200">
              <a:lnSpc>
                <a:spcPct val="150000"/>
              </a:lnSpc>
            </a:pPr>
            <a:r>
              <a:rPr lang="zh-CN" altLang="en-US" sz="5400" b="1" dirty="0" smtClean="0">
                <a:solidFill>
                  <a:schemeClr val="bg1"/>
                </a:solidFill>
                <a:latin typeface="微软雅黑" panose="020B0503020204020204" pitchFamily="34" charset="-122"/>
                <a:ea typeface="微软雅黑" panose="020B0503020204020204" pitchFamily="34" charset="-122"/>
              </a:rPr>
              <a:t>领导力</a:t>
            </a:r>
            <a:endParaRPr lang="en-US" altLang="zh-CN" sz="5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062163" y="4525064"/>
            <a:ext cx="3094038" cy="1964635"/>
          </a:xfrm>
          <a:prstGeom prst="rect">
            <a:avLst/>
          </a:prstGeom>
          <a:solidFill>
            <a:srgbClr val="E20000"/>
          </a:solidFill>
          <a:effectLst>
            <a:outerShdw blurRad="50800" dist="38100" dir="2700000" algn="tl" rotWithShape="0">
              <a:prstClr val="black">
                <a:alpha val="40000"/>
              </a:prstClr>
            </a:outerShdw>
          </a:effectLst>
        </p:spPr>
        <p:txBody>
          <a:bodyPr/>
          <a:lstStyle/>
          <a:p>
            <a:pPr indent="457200">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第一章</a:t>
            </a:r>
            <a:endParaRPr lang="en-US" altLang="zh-CN" sz="2400" dirty="0">
              <a:solidFill>
                <a:schemeClr val="bg1"/>
              </a:solidFill>
              <a:latin typeface="微软雅黑" panose="020B0503020204020204" pitchFamily="34" charset="-122"/>
              <a:ea typeface="微软雅黑" panose="020B0503020204020204" pitchFamily="34" charset="-122"/>
            </a:endParaRPr>
          </a:p>
          <a:p>
            <a:pPr indent="457200">
              <a:lnSpc>
                <a:spcPct val="150000"/>
              </a:lnSpc>
            </a:pPr>
            <a:r>
              <a:rPr lang="zh-CN" altLang="en-US" sz="5400" b="1" dirty="0" smtClean="0">
                <a:solidFill>
                  <a:schemeClr val="bg1"/>
                </a:solidFill>
                <a:latin typeface="微软雅黑" panose="020B0503020204020204" pitchFamily="34" charset="-122"/>
                <a:ea typeface="微软雅黑" panose="020B0503020204020204" pitchFamily="34" charset="-122"/>
              </a:rPr>
              <a:t>领导</a:t>
            </a:r>
            <a:endParaRPr lang="en-US" altLang="zh-CN" sz="5400" b="1" dirty="0">
              <a:solidFill>
                <a:schemeClr val="bg1"/>
              </a:solidFill>
              <a:latin typeface="微软雅黑" panose="020B0503020204020204" pitchFamily="34" charset="-122"/>
              <a:ea typeface="微软雅黑" panose="020B0503020204020204" pitchFamily="34" charset="-122"/>
            </a:endParaRPr>
          </a:p>
        </p:txBody>
      </p:sp>
      <p:sp>
        <p:nvSpPr>
          <p:cNvPr id="9" name="Dark Gray"/>
          <p:cNvSpPr/>
          <p:nvPr/>
        </p:nvSpPr>
        <p:spPr bwMode="auto">
          <a:xfrm>
            <a:off x="650626" y="5949280"/>
            <a:ext cx="3229520" cy="432048"/>
          </a:xfrm>
          <a:prstGeom prst="roundRect">
            <a:avLst>
              <a:gd name="adj" fmla="val 0"/>
            </a:avLst>
          </a:prstGeom>
          <a:solidFill>
            <a:srgbClr val="FC9204">
              <a:alpha val="74118"/>
            </a:srgbClr>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lstStyle/>
          <a:p>
            <a:pPr lvl="0" indent="457200" algn="ctr" defTabSz="685800" fontAlgn="base">
              <a:spcBef>
                <a:spcPct val="0"/>
              </a:spcBef>
              <a:spcAft>
                <a:spcPct val="0"/>
              </a:spcAft>
              <a:defRPr/>
            </a:pPr>
            <a:r>
              <a:rPr lang="zh-CN" altLang="en-US" kern="0" dirty="0" smtClean="0">
                <a:solidFill>
                  <a:schemeClr val="bg1"/>
                </a:solidFill>
                <a:latin typeface="微软雅黑" panose="020B0503020204020204" pitchFamily="34" charset="-122"/>
                <a:ea typeface="微软雅黑" panose="020B0503020204020204" pitchFamily="34" charset="-122"/>
                <a:cs typeface="Arial Unicode MS" pitchFamily="34" charset="-122"/>
              </a:rPr>
              <a:t>                           目录   </a:t>
            </a:r>
            <a:endPar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10" name="图片 9"/>
          <p:cNvPicPr>
            <a:picLocks noChangeAspect="1"/>
          </p:cNvPicPr>
          <p:nvPr/>
        </p:nvPicPr>
        <p:blipFill rotWithShape="1">
          <a:blip r:embed="rId17" cstate="screen"/>
          <a:srcRect/>
          <a:stretch>
            <a:fillRect/>
          </a:stretch>
        </p:blipFill>
        <p:spPr>
          <a:xfrm>
            <a:off x="4062163" y="2403475"/>
            <a:ext cx="3097213" cy="1965325"/>
          </a:xfrm>
          <a:prstGeom prst="rect">
            <a:avLst/>
          </a:prstGeom>
          <a:effectLst>
            <a:outerShdw blurRad="50800" dist="38100" dir="2700000" algn="tl" rotWithShape="0">
              <a:prstClr val="black">
                <a:alpha val="40000"/>
              </a:prstClr>
            </a:outerShdw>
          </a:effectLst>
        </p:spPr>
      </p:pic>
      <p:pic>
        <p:nvPicPr>
          <p:cNvPr id="13" name="图片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19713" y="4525065"/>
            <a:ext cx="2954338" cy="1964635"/>
          </a:xfrm>
          <a:prstGeom prst="rect">
            <a:avLst/>
          </a:prstGeom>
          <a:solidFill>
            <a:srgbClr val="FC9204"/>
          </a:solidFill>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深色1"/>
          <p:cNvGrpSpPr/>
          <p:nvPr/>
        </p:nvGrpSpPr>
        <p:grpSpPr>
          <a:xfrm>
            <a:off x="1129035" y="1988840"/>
            <a:ext cx="4013200" cy="4025900"/>
            <a:chOff x="1834496" y="1355922"/>
            <a:chExt cx="4013200" cy="4025900"/>
          </a:xfrm>
        </p:grpSpPr>
        <p:sp>
          <p:nvSpPr>
            <p:cNvPr id="12" name="等腰三角形 11"/>
            <p:cNvSpPr/>
            <p:nvPr/>
          </p:nvSpPr>
          <p:spPr>
            <a:xfrm>
              <a:off x="1834496" y="1355922"/>
              <a:ext cx="4013200" cy="4025900"/>
            </a:xfrm>
            <a:prstGeom prst="triangle">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3" name="等腰三角形 12"/>
            <p:cNvSpPr/>
            <p:nvPr/>
          </p:nvSpPr>
          <p:spPr>
            <a:xfrm>
              <a:off x="1876134" y="1404309"/>
              <a:ext cx="3941208" cy="3960440"/>
            </a:xfrm>
            <a:prstGeom prst="triangle">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sp>
      </p:grpSp>
      <p:grpSp>
        <p:nvGrpSpPr>
          <p:cNvPr id="14" name="文本1"/>
          <p:cNvGrpSpPr/>
          <p:nvPr/>
        </p:nvGrpSpPr>
        <p:grpSpPr>
          <a:xfrm>
            <a:off x="3153765" y="2485977"/>
            <a:ext cx="2641600" cy="722312"/>
            <a:chOff x="4267199" y="1758651"/>
            <a:chExt cx="2641600" cy="722312"/>
          </a:xfrm>
        </p:grpSpPr>
        <p:sp>
          <p:nvSpPr>
            <p:cNvPr id="16" name="任意多边形 15"/>
            <p:cNvSpPr/>
            <p:nvPr/>
          </p:nvSpPr>
          <p:spPr>
            <a:xfrm>
              <a:off x="4267199" y="1758651"/>
              <a:ext cx="2641600" cy="7223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17" name="任意多边形 16"/>
            <p:cNvSpPr/>
            <p:nvPr/>
          </p:nvSpPr>
          <p:spPr>
            <a:xfrm>
              <a:off x="4301564" y="1786666"/>
              <a:ext cx="2590800" cy="6842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2000" kern="0" dirty="0">
                  <a:solidFill>
                    <a:srgbClr val="646464"/>
                  </a:solidFill>
                  <a:ea typeface="微软雅黑" panose="020B0503020204020204" pitchFamily="34" charset="-122"/>
                </a:rPr>
                <a:t>最卓越的领导者</a:t>
              </a:r>
              <a:endParaRPr lang="zh-CN" altLang="en-US" sz="2000" kern="0" dirty="0">
                <a:solidFill>
                  <a:srgbClr val="646464"/>
                </a:solidFill>
                <a:ea typeface="微软雅黑" panose="020B0503020204020204" pitchFamily="34" charset="-122"/>
              </a:endParaRPr>
            </a:p>
          </p:txBody>
        </p:sp>
      </p:grpSp>
      <p:grpSp>
        <p:nvGrpSpPr>
          <p:cNvPr id="19" name="文本2"/>
          <p:cNvGrpSpPr/>
          <p:nvPr/>
        </p:nvGrpSpPr>
        <p:grpSpPr>
          <a:xfrm>
            <a:off x="3153765" y="3298579"/>
            <a:ext cx="2641600" cy="722312"/>
            <a:chOff x="4267199" y="2571253"/>
            <a:chExt cx="2641600" cy="722312"/>
          </a:xfrm>
        </p:grpSpPr>
        <p:sp>
          <p:nvSpPr>
            <p:cNvPr id="21" name="任意多边形 20"/>
            <p:cNvSpPr/>
            <p:nvPr/>
          </p:nvSpPr>
          <p:spPr>
            <a:xfrm>
              <a:off x="4267199" y="2571253"/>
              <a:ext cx="2641600" cy="7223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22" name="任意多边形 21"/>
            <p:cNvSpPr/>
            <p:nvPr/>
          </p:nvSpPr>
          <p:spPr>
            <a:xfrm>
              <a:off x="4301564" y="2599268"/>
              <a:ext cx="2590800" cy="6842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2000" kern="0" dirty="0">
                  <a:solidFill>
                    <a:srgbClr val="646464"/>
                  </a:solidFill>
                  <a:ea typeface="微软雅黑" panose="020B0503020204020204" pitchFamily="34" charset="-122"/>
                </a:rPr>
                <a:t>次一级的领导人</a:t>
              </a:r>
              <a:endParaRPr lang="zh-CN" altLang="en-US" sz="2000" kern="0" dirty="0">
                <a:solidFill>
                  <a:srgbClr val="646464"/>
                </a:solidFill>
                <a:ea typeface="微软雅黑" panose="020B0503020204020204" pitchFamily="34" charset="-122"/>
              </a:endParaRPr>
            </a:p>
          </p:txBody>
        </p:sp>
      </p:grpSp>
      <p:grpSp>
        <p:nvGrpSpPr>
          <p:cNvPr id="25" name="文本3"/>
          <p:cNvGrpSpPr/>
          <p:nvPr/>
        </p:nvGrpSpPr>
        <p:grpSpPr>
          <a:xfrm>
            <a:off x="3153765" y="4111181"/>
            <a:ext cx="2641600" cy="722312"/>
            <a:chOff x="4267199" y="3383855"/>
            <a:chExt cx="2641600" cy="722312"/>
          </a:xfrm>
        </p:grpSpPr>
        <p:sp>
          <p:nvSpPr>
            <p:cNvPr id="26" name="任意多边形 25"/>
            <p:cNvSpPr/>
            <p:nvPr/>
          </p:nvSpPr>
          <p:spPr>
            <a:xfrm>
              <a:off x="4267199" y="3383855"/>
              <a:ext cx="2641600" cy="7223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ysClr val="windowText" lastClr="000000"/>
                </a:solidFill>
                <a:ea typeface="微软雅黑" panose="020B0503020204020204" pitchFamily="34" charset="-122"/>
              </a:endParaRPr>
            </a:p>
          </p:txBody>
        </p:sp>
        <p:sp>
          <p:nvSpPr>
            <p:cNvPr id="27" name="任意多边形 26"/>
            <p:cNvSpPr/>
            <p:nvPr/>
          </p:nvSpPr>
          <p:spPr>
            <a:xfrm>
              <a:off x="4301564" y="3411870"/>
              <a:ext cx="2590800" cy="6842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2000" kern="0" dirty="0">
                  <a:solidFill>
                    <a:srgbClr val="646464"/>
                  </a:solidFill>
                  <a:ea typeface="微软雅黑" panose="020B0503020204020204" pitchFamily="34" charset="-122"/>
                </a:rPr>
                <a:t>第三</a:t>
              </a:r>
              <a:r>
                <a:rPr lang="zh-CN" altLang="en-US" sz="2000" kern="0" dirty="0" smtClean="0">
                  <a:solidFill>
                    <a:srgbClr val="646464"/>
                  </a:solidFill>
                  <a:ea typeface="微软雅黑" panose="020B0503020204020204" pitchFamily="34" charset="-122"/>
                </a:rPr>
                <a:t>级的领导人</a:t>
              </a:r>
              <a:endParaRPr lang="zh-CN" altLang="en-US" sz="2000" kern="0" dirty="0">
                <a:solidFill>
                  <a:srgbClr val="646464"/>
                </a:solidFill>
                <a:ea typeface="微软雅黑" panose="020B0503020204020204" pitchFamily="34" charset="-122"/>
              </a:endParaRPr>
            </a:p>
          </p:txBody>
        </p:sp>
      </p:grpSp>
      <p:grpSp>
        <p:nvGrpSpPr>
          <p:cNvPr id="28" name="文本4"/>
          <p:cNvGrpSpPr/>
          <p:nvPr/>
        </p:nvGrpSpPr>
        <p:grpSpPr>
          <a:xfrm>
            <a:off x="3153765" y="4923782"/>
            <a:ext cx="2641600" cy="722312"/>
            <a:chOff x="4267199" y="4196456"/>
            <a:chExt cx="2641600" cy="722312"/>
          </a:xfrm>
        </p:grpSpPr>
        <p:sp>
          <p:nvSpPr>
            <p:cNvPr id="29" name="任意多边形 28"/>
            <p:cNvSpPr/>
            <p:nvPr/>
          </p:nvSpPr>
          <p:spPr>
            <a:xfrm>
              <a:off x="4267199" y="4196456"/>
              <a:ext cx="2641600" cy="7223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ysClr val="windowText" lastClr="000000"/>
                </a:solidFill>
                <a:ea typeface="微软雅黑" panose="020B0503020204020204" pitchFamily="34" charset="-122"/>
              </a:endParaRPr>
            </a:p>
          </p:txBody>
        </p:sp>
        <p:sp>
          <p:nvSpPr>
            <p:cNvPr id="30" name="任意多边形 29"/>
            <p:cNvSpPr/>
            <p:nvPr/>
          </p:nvSpPr>
          <p:spPr>
            <a:xfrm>
              <a:off x="4301564" y="4224471"/>
              <a:ext cx="2590800" cy="68421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2000" kern="0" dirty="0">
                  <a:solidFill>
                    <a:srgbClr val="646464"/>
                  </a:solidFill>
                  <a:ea typeface="微软雅黑" panose="020B0503020204020204" pitchFamily="34" charset="-122"/>
                </a:rPr>
                <a:t>最低级的领导人</a:t>
              </a:r>
              <a:endParaRPr lang="zh-CN" altLang="en-US" sz="2000" kern="0" dirty="0">
                <a:solidFill>
                  <a:srgbClr val="646464"/>
                </a:solidFill>
                <a:ea typeface="微软雅黑" panose="020B0503020204020204" pitchFamily="34" charset="-122"/>
              </a:endParaRPr>
            </a:p>
          </p:txBody>
        </p:sp>
      </p:grpSp>
      <p:sp>
        <p:nvSpPr>
          <p:cNvPr id="31" name="矩形 30"/>
          <p:cNvSpPr/>
          <p:nvPr/>
        </p:nvSpPr>
        <p:spPr>
          <a:xfrm>
            <a:off x="1413449" y="1357303"/>
            <a:ext cx="4540122" cy="369332"/>
          </a:xfrm>
          <a:prstGeom prst="rect">
            <a:avLst/>
          </a:prstGeom>
        </p:spPr>
        <p:txBody>
          <a:bodyPr wrap="square">
            <a:spAutoFit/>
          </a:bodyPr>
          <a:lstStyle/>
          <a:p>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在这里，老子将领导人分为四个层级：</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953571" y="2485977"/>
            <a:ext cx="5904656" cy="722312"/>
            <a:chOff x="5953571" y="2485977"/>
            <a:chExt cx="5904656" cy="722312"/>
          </a:xfrm>
        </p:grpSpPr>
        <p:sp>
          <p:nvSpPr>
            <p:cNvPr id="2" name="圆角矩形 1"/>
            <p:cNvSpPr/>
            <p:nvPr/>
          </p:nvSpPr>
          <p:spPr>
            <a:xfrm>
              <a:off x="5953571" y="2485977"/>
              <a:ext cx="5904656" cy="722312"/>
            </a:xfrm>
            <a:prstGeom prst="roundRect">
              <a:avLst>
                <a:gd name="adj" fmla="val 13164"/>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36" name="矩形 35"/>
            <p:cNvSpPr/>
            <p:nvPr/>
          </p:nvSpPr>
          <p:spPr>
            <a:xfrm>
              <a:off x="6018829" y="2551256"/>
              <a:ext cx="5774139" cy="609398"/>
            </a:xfrm>
            <a:prstGeom prst="rect">
              <a:avLst/>
            </a:prstGeom>
          </p:spPr>
          <p:txBody>
            <a:bodyPr wrap="square">
              <a:spAutoFit/>
            </a:bodyPr>
            <a:lstStyle/>
            <a:p>
              <a:pPr>
                <a:lnSpc>
                  <a:spcPct val="120000"/>
                </a:lnSpc>
              </a:pPr>
              <a:r>
                <a:rPr lang="zh-CN" altLang="en-US" sz="14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无为而治，低调，深居简出，下属似乎</a:t>
              </a: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感觉不到他的存在，但一切却能有序运作</a:t>
              </a:r>
              <a:r>
                <a:rPr lang="zh-CN" altLang="en-US" sz="14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，即是说，下属</a:t>
              </a: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在没有领导的时候，仍能正常的工作。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953571" y="3294531"/>
            <a:ext cx="5904656" cy="722312"/>
            <a:chOff x="5953571" y="2485977"/>
            <a:chExt cx="5904656" cy="722312"/>
          </a:xfrm>
        </p:grpSpPr>
        <p:sp>
          <p:nvSpPr>
            <p:cNvPr id="39" name="圆角矩形 38"/>
            <p:cNvSpPr/>
            <p:nvPr/>
          </p:nvSpPr>
          <p:spPr>
            <a:xfrm>
              <a:off x="5953571" y="2485977"/>
              <a:ext cx="5904656" cy="722312"/>
            </a:xfrm>
            <a:prstGeom prst="roundRect">
              <a:avLst>
                <a:gd name="adj" fmla="val 13164"/>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40" name="矩形 39"/>
            <p:cNvSpPr/>
            <p:nvPr/>
          </p:nvSpPr>
          <p:spPr>
            <a:xfrm>
              <a:off x="6018829" y="2551256"/>
              <a:ext cx="5774139" cy="609398"/>
            </a:xfrm>
            <a:prstGeom prst="rect">
              <a:avLst/>
            </a:prstGeom>
          </p:spPr>
          <p:txBody>
            <a:bodyPr wrap="square">
              <a:spAutoFit/>
            </a:bodyPr>
            <a:lstStyle/>
            <a:p>
              <a:pPr>
                <a:lnSpc>
                  <a:spcPct val="120000"/>
                </a:lnSpc>
              </a:pP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以身作则，带头表率，亲自处理相关事宜，鞠躬尽瘁，任劳任怨，以道德教化下属，以恩典施与下属</a:t>
              </a:r>
              <a:r>
                <a:rPr lang="zh-CN" altLang="en-US" sz="14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，部下</a:t>
              </a: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臣属往往感恩戴德、赞不绝口。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953571" y="4103085"/>
            <a:ext cx="5904656" cy="722312"/>
            <a:chOff x="5953571" y="2485977"/>
            <a:chExt cx="5904656" cy="722312"/>
          </a:xfrm>
        </p:grpSpPr>
        <p:sp>
          <p:nvSpPr>
            <p:cNvPr id="42" name="圆角矩形 41"/>
            <p:cNvSpPr/>
            <p:nvPr/>
          </p:nvSpPr>
          <p:spPr>
            <a:xfrm>
              <a:off x="5953571" y="2485977"/>
              <a:ext cx="5904656" cy="722312"/>
            </a:xfrm>
            <a:prstGeom prst="roundRect">
              <a:avLst>
                <a:gd name="adj" fmla="val 13164"/>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43" name="矩形 42"/>
            <p:cNvSpPr/>
            <p:nvPr/>
          </p:nvSpPr>
          <p:spPr>
            <a:xfrm>
              <a:off x="6018829" y="2551256"/>
              <a:ext cx="5774139" cy="609398"/>
            </a:xfrm>
            <a:prstGeom prst="rect">
              <a:avLst/>
            </a:prstGeom>
          </p:spPr>
          <p:txBody>
            <a:bodyPr wrap="square">
              <a:spAutoFit/>
            </a:bodyPr>
            <a:lstStyle/>
            <a:p>
              <a:pPr>
                <a:lnSpc>
                  <a:spcPct val="120000"/>
                </a:lnSpc>
              </a:pP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强调按规则办事，通过行政权力等手段控制约束人们的行为，所以大家都很怕他，弄得组织成员人人心惊、个个胆颤，空气十分紧张。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953571" y="4911640"/>
            <a:ext cx="5904656" cy="722312"/>
            <a:chOff x="5953571" y="2485977"/>
            <a:chExt cx="5904656" cy="722312"/>
          </a:xfrm>
        </p:grpSpPr>
        <p:sp>
          <p:nvSpPr>
            <p:cNvPr id="45" name="圆角矩形 44"/>
            <p:cNvSpPr/>
            <p:nvPr/>
          </p:nvSpPr>
          <p:spPr>
            <a:xfrm>
              <a:off x="5953571" y="2485977"/>
              <a:ext cx="5904656" cy="722312"/>
            </a:xfrm>
            <a:prstGeom prst="roundRect">
              <a:avLst>
                <a:gd name="adj" fmla="val 13164"/>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ysClr val="windowText" lastClr="000000"/>
                </a:solidFill>
                <a:ea typeface="微软雅黑" panose="020B0503020204020204" pitchFamily="34" charset="-122"/>
              </a:endParaRPr>
            </a:p>
          </p:txBody>
        </p:sp>
        <p:sp>
          <p:nvSpPr>
            <p:cNvPr id="46" name="矩形 45"/>
            <p:cNvSpPr/>
            <p:nvPr/>
          </p:nvSpPr>
          <p:spPr>
            <a:xfrm>
              <a:off x="6018829" y="2551256"/>
              <a:ext cx="5774139" cy="609398"/>
            </a:xfrm>
            <a:prstGeom prst="rect">
              <a:avLst/>
            </a:prstGeom>
          </p:spPr>
          <p:txBody>
            <a:bodyPr wrap="square">
              <a:spAutoFit/>
            </a:bodyPr>
            <a:lstStyle/>
            <a:p>
              <a:pPr>
                <a:lnSpc>
                  <a:spcPct val="120000"/>
                </a:lnSpc>
              </a:pPr>
              <a:r>
                <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往往不讲诚信，却善于耍弄权术，欺上瞒下，人们互相对掐、彼此内耗，最后导致纠纷冲突不断，搞得组织环境乌烟瘴气。</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
                                        </p:tgtEl>
                                        <p:attrNameLst>
                                          <p:attrName>style.visibility</p:attrName>
                                        </p:attrNameLst>
                                      </p:cBhvr>
                                      <p:to>
                                        <p:strVal val="visible"/>
                                      </p:to>
                                    </p:set>
                                    <p:anim calcmode="discrete" valueType="clr">
                                      <p:cBhvr override="childStyle">
                                        <p:cTn id="7" dur="17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31"/>
                                        </p:tgtEl>
                                        <p:attrNameLst>
                                          <p:attrName>fillcolor</p:attrName>
                                        </p:attrNameLst>
                                      </p:cBhvr>
                                      <p:tavLst>
                                        <p:tav tm="0">
                                          <p:val>
                                            <p:clrVal>
                                              <a:schemeClr val="accent2"/>
                                            </p:clrVal>
                                          </p:val>
                                        </p:tav>
                                        <p:tav tm="50000">
                                          <p:val>
                                            <p:clrVal>
                                              <a:schemeClr val="hlink"/>
                                            </p:clrVal>
                                          </p:val>
                                        </p:tav>
                                      </p:tavLst>
                                    </p:anim>
                                    <p:set>
                                      <p:cBhvr>
                                        <p:cTn id="9" dur="170"/>
                                        <p:tgtEl>
                                          <p:spTgt spid="31"/>
                                        </p:tgtEl>
                                        <p:attrNameLst>
                                          <p:attrName>fill.type</p:attrName>
                                        </p:attrNameLst>
                                      </p:cBhvr>
                                      <p:to>
                                        <p:strVal val="solid"/>
                                      </p:to>
                                    </p:set>
                                  </p:childTnLst>
                                </p:cTn>
                              </p:par>
                            </p:childTnLst>
                          </p:cTn>
                        </p:par>
                        <p:par>
                          <p:cTn id="10" fill="hold">
                            <p:stCondLst>
                              <p:cond delay="1529"/>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2029"/>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2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4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6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2529"/>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1+#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1+#ppt_w/2"/>
                                          </p:val>
                                        </p:tav>
                                        <p:tav tm="100000">
                                          <p:val>
                                            <p:strVal val="#ppt_x"/>
                                          </p:val>
                                        </p:tav>
                                      </p:tavLst>
                                    </p:anim>
                                    <p:anim calcmode="lin" valueType="num">
                                      <p:cBhvr additive="base">
                                        <p:cTn id="41" dur="500" fill="hold"/>
                                        <p:tgtEl>
                                          <p:spTgt spid="41"/>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0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1+#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9622" y="1671776"/>
            <a:ext cx="9612000" cy="4421520"/>
          </a:xfrm>
          <a:prstGeom prst="rect">
            <a:avLst/>
          </a:prstGeom>
        </p:spPr>
      </p:pic>
      <p:sp>
        <p:nvSpPr>
          <p:cNvPr id="33" name="矩形 32"/>
          <p:cNvSpPr/>
          <p:nvPr/>
        </p:nvSpPr>
        <p:spPr>
          <a:xfrm>
            <a:off x="1449518" y="4738564"/>
            <a:ext cx="9612104" cy="1152128"/>
          </a:xfrm>
          <a:prstGeom prst="rect">
            <a:avLst/>
          </a:prstGeom>
          <a:solidFill>
            <a:srgbClr val="FFFF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8000" b="1" dirty="0">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4" name="矩形 33"/>
          <p:cNvSpPr/>
          <p:nvPr/>
        </p:nvSpPr>
        <p:spPr>
          <a:xfrm>
            <a:off x="1521592" y="4797152"/>
            <a:ext cx="9540030" cy="1132618"/>
          </a:xfrm>
          <a:prstGeom prst="rect">
            <a:avLst/>
          </a:prstGeom>
        </p:spPr>
        <p:txBody>
          <a:bodyPr wrap="square">
            <a:spAutoFit/>
          </a:bodyPr>
          <a:lstStyle/>
          <a:p>
            <a:pPr indent="457200">
              <a:lnSpc>
                <a:spcPct val="130000"/>
              </a:lnSpc>
            </a:pPr>
            <a:r>
              <a:rPr lang="zh-CN" altLang="en-US" sz="1600" dirty="0" smtClean="0">
                <a:solidFill>
                  <a:srgbClr val="FF6600"/>
                </a:solidFill>
                <a:latin typeface="微软雅黑" panose="020B0503020204020204" pitchFamily="34" charset="-122"/>
                <a:ea typeface="微软雅黑" panose="020B0503020204020204" pitchFamily="34" charset="-122"/>
              </a:rPr>
              <a:t>最</a:t>
            </a:r>
            <a:r>
              <a:rPr lang="zh-CN" altLang="en-US" sz="1600" dirty="0">
                <a:solidFill>
                  <a:srgbClr val="FF6600"/>
                </a:solidFill>
                <a:latin typeface="微软雅黑" panose="020B0503020204020204" pitchFamily="34" charset="-122"/>
                <a:ea typeface="微软雅黑" panose="020B0503020204020204" pitchFamily="34" charset="-122"/>
              </a:rPr>
              <a:t>卓越</a:t>
            </a:r>
            <a:r>
              <a:rPr lang="zh-CN" altLang="en-US" sz="1600" dirty="0" smtClean="0">
                <a:solidFill>
                  <a:srgbClr val="FF6600"/>
                </a:solidFill>
                <a:latin typeface="微软雅黑" panose="020B0503020204020204" pitchFamily="34" charset="-122"/>
                <a:ea typeface="微软雅黑" panose="020B0503020204020204" pitchFamily="34" charset="-122"/>
              </a:rPr>
              <a:t>与</a:t>
            </a:r>
            <a:r>
              <a:rPr lang="zh-CN" altLang="en-US" sz="1600" dirty="0">
                <a:solidFill>
                  <a:srgbClr val="FF6600"/>
                </a:solidFill>
                <a:latin typeface="微软雅黑" panose="020B0503020204020204" pitchFamily="34" charset="-122"/>
                <a:ea typeface="微软雅黑" panose="020B0503020204020204" pitchFamily="34" charset="-122"/>
              </a:rPr>
              <a:t>最低级的领导人的根本差别何在？老子认为关键</a:t>
            </a:r>
            <a:r>
              <a:rPr lang="zh-CN" altLang="en-US" sz="2000" b="1" dirty="0">
                <a:solidFill>
                  <a:srgbClr val="FF6600"/>
                </a:solidFill>
                <a:latin typeface="微软雅黑" panose="020B0503020204020204" pitchFamily="34" charset="-122"/>
                <a:ea typeface="微软雅黑" panose="020B0503020204020204" pitchFamily="34" charset="-122"/>
              </a:rPr>
              <a:t>在诚信、在境界</a:t>
            </a:r>
            <a:r>
              <a:rPr lang="zh-CN" altLang="en-US" sz="1600" dirty="0">
                <a:solidFill>
                  <a:srgbClr val="FF6600"/>
                </a:solidFill>
                <a:latin typeface="微软雅黑" panose="020B0503020204020204" pitchFamily="34" charset="-122"/>
                <a:ea typeface="微软雅黑" panose="020B0503020204020204" pitchFamily="34" charset="-122"/>
              </a:rPr>
              <a:t>，如果能够尊重人们，不轻易发号施令，取信于人，使他们各安其生，领导者就可以悠闲自得，做起事来功到自然成，组织运作起来一切自然顺畅。</a:t>
            </a:r>
            <a:endParaRPr lang="zh-CN" altLang="en-US" sz="1600" dirty="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400" fill="hold"/>
                                            <p:tgtEl>
                                              <p:spTgt spid="33"/>
                                            </p:tgtEl>
                                            <p:attrNameLst>
                                              <p:attrName>ppt_w</p:attrName>
                                            </p:attrNameLst>
                                          </p:cBhvr>
                                          <p:tavLst>
                                            <p:tav tm="0">
                                              <p:val>
                                                <p:strVal val="(6*min(max(#ppt_w*#ppt_h,.3),1)-7.4)/-.7*#ppt_w"/>
                                              </p:val>
                                            </p:tav>
                                            <p:tav tm="100000">
                                              <p:val>
                                                <p:strVal val="#ppt_w"/>
                                              </p:val>
                                            </p:tav>
                                          </p:tavLst>
                                        </p:anim>
                                        <p:anim calcmode="lin" valueType="num">
                                          <p:cBhvr>
                                            <p:cTn id="8" dur="400" fill="hold"/>
                                            <p:tgtEl>
                                              <p:spTgt spid="33"/>
                                            </p:tgtEl>
                                            <p:attrNameLst>
                                              <p:attrName>ppt_h</p:attrName>
                                            </p:attrNameLst>
                                          </p:cBhvr>
                                          <p:tavLst>
                                            <p:tav tm="0">
                                              <p:val>
                                                <p:strVal val="(6*min(max(#ppt_w*#ppt_h,.3),1)-7.4)/-.7*#ppt_h"/>
                                              </p:val>
                                            </p:tav>
                                            <p:tav tm="100000">
                                              <p:val>
                                                <p:strVal val="#ppt_h"/>
                                              </p:val>
                                            </p:tav>
                                          </p:tavLst>
                                        </p:anim>
                                        <p:anim calcmode="lin" valueType="num">
                                          <p:cBhvr>
                                            <p:cTn id="9" dur="400" fill="hold"/>
                                            <p:tgtEl>
                                              <p:spTgt spid="33"/>
                                            </p:tgtEl>
                                            <p:attrNameLst>
                                              <p:attrName>ppt_x</p:attrName>
                                            </p:attrNameLst>
                                          </p:cBhvr>
                                          <p:tavLst>
                                            <p:tav tm="0">
                                              <p:val>
                                                <p:fltVal val="0.5"/>
                                              </p:val>
                                            </p:tav>
                                            <p:tav tm="100000">
                                              <p:val>
                                                <p:strVal val="#ppt_x"/>
                                              </p:val>
                                            </p:tav>
                                          </p:tavLst>
                                        </p:anim>
                                        <p:anim calcmode="lin" valueType="num">
                                          <p:cBhvr>
                                            <p:cTn id="10" dur="4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14:presetBounceEnd="64000">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14:bounceEnd="64000">
                                          <p:cBhvr additive="base">
                                            <p:cTn id="14" dur="500" fill="hold"/>
                                            <p:tgtEl>
                                              <p:spTgt spid="34"/>
                                            </p:tgtEl>
                                            <p:attrNameLst>
                                              <p:attrName>ppt_x</p:attrName>
                                            </p:attrNameLst>
                                          </p:cBhvr>
                                          <p:tavLst>
                                            <p:tav tm="0">
                                              <p:val>
                                                <p:strVal val="#ppt_x"/>
                                              </p:val>
                                            </p:tav>
                                            <p:tav tm="100000">
                                              <p:val>
                                                <p:strVal val="#ppt_x"/>
                                              </p:val>
                                            </p:tav>
                                          </p:tavLst>
                                        </p:anim>
                                        <p:anim calcmode="lin" valueType="num" p14:bounceEnd="64000">
                                          <p:cBhvr additive="base">
                                            <p:cTn id="15"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400" fill="hold"/>
                                            <p:tgtEl>
                                              <p:spTgt spid="33"/>
                                            </p:tgtEl>
                                            <p:attrNameLst>
                                              <p:attrName>ppt_w</p:attrName>
                                            </p:attrNameLst>
                                          </p:cBhvr>
                                          <p:tavLst>
                                            <p:tav tm="0">
                                              <p:val>
                                                <p:strVal val="(6*min(max(#ppt_w*#ppt_h,.3),1)-7.4)/-.7*#ppt_w"/>
                                              </p:val>
                                            </p:tav>
                                            <p:tav tm="100000">
                                              <p:val>
                                                <p:strVal val="#ppt_w"/>
                                              </p:val>
                                            </p:tav>
                                          </p:tavLst>
                                        </p:anim>
                                        <p:anim calcmode="lin" valueType="num">
                                          <p:cBhvr>
                                            <p:cTn id="8" dur="400" fill="hold"/>
                                            <p:tgtEl>
                                              <p:spTgt spid="33"/>
                                            </p:tgtEl>
                                            <p:attrNameLst>
                                              <p:attrName>ppt_h</p:attrName>
                                            </p:attrNameLst>
                                          </p:cBhvr>
                                          <p:tavLst>
                                            <p:tav tm="0">
                                              <p:val>
                                                <p:strVal val="(6*min(max(#ppt_w*#ppt_h,.3),1)-7.4)/-.7*#ppt_h"/>
                                              </p:val>
                                            </p:tav>
                                            <p:tav tm="100000">
                                              <p:val>
                                                <p:strVal val="#ppt_h"/>
                                              </p:val>
                                            </p:tav>
                                          </p:tavLst>
                                        </p:anim>
                                        <p:anim calcmode="lin" valueType="num">
                                          <p:cBhvr>
                                            <p:cTn id="9" dur="400" fill="hold"/>
                                            <p:tgtEl>
                                              <p:spTgt spid="33"/>
                                            </p:tgtEl>
                                            <p:attrNameLst>
                                              <p:attrName>ppt_x</p:attrName>
                                            </p:attrNameLst>
                                          </p:cBhvr>
                                          <p:tavLst>
                                            <p:tav tm="0">
                                              <p:val>
                                                <p:fltVal val="0.5"/>
                                              </p:val>
                                            </p:tav>
                                            <p:tav tm="100000">
                                              <p:val>
                                                <p:strVal val="#ppt_x"/>
                                              </p:val>
                                            </p:tav>
                                          </p:tavLst>
                                        </p:anim>
                                        <p:anim calcmode="lin" valueType="num">
                                          <p:cBhvr>
                                            <p:cTn id="10" dur="4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6889675" y="2878952"/>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31" name="TextBox 8"/>
          <p:cNvSpPr txBox="1"/>
          <p:nvPr/>
        </p:nvSpPr>
        <p:spPr>
          <a:xfrm>
            <a:off x="7465739" y="2060848"/>
            <a:ext cx="3960440" cy="707886"/>
          </a:xfrm>
          <a:prstGeom prst="rect">
            <a:avLst/>
          </a:prstGeom>
          <a:noFill/>
        </p:spPr>
        <p:txBody>
          <a:bodyPr wrap="square" rtlCol="0">
            <a:spAutoFit/>
          </a:bodyPr>
          <a:lstStyle/>
          <a:p>
            <a:r>
              <a:rPr lang="zh-CN" altLang="en-US" sz="4000" b="1" dirty="0" smtClean="0">
                <a:solidFill>
                  <a:srgbClr val="FF6600"/>
                </a:solidFill>
                <a:latin typeface="微软雅黑" panose="020B0503020204020204" pitchFamily="34" charset="-122"/>
                <a:ea typeface="微软雅黑" panose="020B0503020204020204" pitchFamily="34" charset="-122"/>
              </a:rPr>
              <a:t>第</a:t>
            </a:r>
            <a:r>
              <a:rPr lang="zh-CN" altLang="en-US" sz="4000" b="1" dirty="0">
                <a:solidFill>
                  <a:srgbClr val="FF6600"/>
                </a:solidFill>
                <a:latin typeface="微软雅黑" panose="020B0503020204020204" pitchFamily="34" charset="-122"/>
                <a:ea typeface="微软雅黑" panose="020B0503020204020204" pitchFamily="34" charset="-122"/>
              </a:rPr>
              <a:t>二</a:t>
            </a:r>
            <a:r>
              <a:rPr lang="zh-CN" altLang="en-US" sz="4000" b="1" dirty="0" smtClean="0">
                <a:solidFill>
                  <a:srgbClr val="FF6600"/>
                </a:solidFill>
                <a:latin typeface="微软雅黑" panose="020B0503020204020204" pitchFamily="34" charset="-122"/>
                <a:ea typeface="微软雅黑" panose="020B0503020204020204" pitchFamily="34" charset="-122"/>
              </a:rPr>
              <a:t>章 领导</a:t>
            </a:r>
            <a:r>
              <a:rPr lang="zh-CN" altLang="en-US" sz="4000" b="1" dirty="0">
                <a:solidFill>
                  <a:srgbClr val="FF6600"/>
                </a:solidFill>
                <a:latin typeface="微软雅黑" panose="020B0503020204020204" pitchFamily="34" charset="-122"/>
                <a:ea typeface="微软雅黑" panose="020B0503020204020204" pitchFamily="34" charset="-122"/>
              </a:rPr>
              <a:t>力</a:t>
            </a:r>
            <a:endParaRPr lang="zh-CN" altLang="en-US" sz="4000" b="1" dirty="0">
              <a:solidFill>
                <a:srgbClr val="FF6600"/>
              </a:solidFill>
              <a:latin typeface="微软雅黑" panose="020B0503020204020204" pitchFamily="34" charset="-122"/>
              <a:ea typeface="微软雅黑" panose="020B0503020204020204" pitchFamily="34" charset="-122"/>
            </a:endParaRPr>
          </a:p>
        </p:txBody>
      </p:sp>
      <p:sp>
        <p:nvSpPr>
          <p:cNvPr id="32" name="矩形 31"/>
          <p:cNvSpPr/>
          <p:nvPr/>
        </p:nvSpPr>
        <p:spPr>
          <a:xfrm>
            <a:off x="7465739" y="327599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领导力的定义</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465739" y="3707941"/>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领导力的组成</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889675" y="2945436"/>
            <a:ext cx="5305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465739" y="413988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领导力的</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提升</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4580"/>
          <a:stretch>
            <a:fillRect/>
          </a:stretch>
        </p:blipFill>
        <p:spPr>
          <a:xfrm>
            <a:off x="624979" y="1444444"/>
            <a:ext cx="6003548" cy="3809529"/>
          </a:xfrm>
          <a:prstGeom prst="rect">
            <a:avLst/>
          </a:prstGeom>
          <a:solidFill>
            <a:srgbClr val="FC9204"/>
          </a:solidFill>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3" presetClass="path" presetSubtype="0" accel="50000" fill="hold" grpId="1" nodeType="withEffect" p14:presetBounceEnd="64000">
                                      <p:stCondLst>
                                        <p:cond delay="0"/>
                                      </p:stCondLst>
                                      <p:childTnLst>
                                        <p:animMotion origin="layout" path="M -0.8792 3.7037E-7 L -1.55168E-6 3.7037E-7 " pathEditMode="relative" rAng="0" ptsTypes="AA" p14:bounceEnd="64000">
                                          <p:cBhvr>
                                            <p:cTn id="9" dur="500" fill="hold"/>
                                            <p:tgtEl>
                                              <p:spTgt spid="31"/>
                                            </p:tgtEl>
                                            <p:attrNameLst>
                                              <p:attrName>ppt_x</p:attrName>
                                              <p:attrName>ppt_y</p:attrName>
                                            </p:attrNameLst>
                                          </p:cBhvr>
                                          <p:rCtr x="43960" y="0"/>
                                        </p:animMotion>
                                      </p:childTnLst>
                                    </p:cTn>
                                  </p:par>
                                  <p:par>
                                    <p:cTn id="10" presetID="10" presetClass="entr" presetSubtype="0" fill="hold" nodeType="withEffect">
                                      <p:stCondLst>
                                        <p:cond delay="4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63" presetClass="path" presetSubtype="0" accel="50000" fill="hold" nodeType="withEffect" p14:presetBounceEnd="64000">
                                      <p:stCondLst>
                                        <p:cond delay="400"/>
                                      </p:stCondLst>
                                      <p:childTnLst>
                                        <p:animMotion origin="layout" path="M -0.87926 -3.44126E-6 L -4.00989E-6 -3.44126E-6 " pathEditMode="relative" rAng="0" ptsTypes="AA" p14:bounceEnd="64000">
                                          <p:cBhvr>
                                            <p:cTn id="14" dur="500" fill="hold"/>
                                            <p:tgtEl>
                                              <p:spTgt spid="30"/>
                                            </p:tgtEl>
                                            <p:attrNameLst>
                                              <p:attrName>ppt_x</p:attrName>
                                              <p:attrName>ppt_y</p:attrName>
                                            </p:attrNameLst>
                                          </p:cBhvr>
                                          <p:rCtr x="43963" y="0"/>
                                        </p:animMotion>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accel="50000" fill="hold" nodeType="withEffect" p14:presetBounceEnd="64000">
                                      <p:stCondLst>
                                        <p:cond delay="400"/>
                                      </p:stCondLst>
                                      <p:childTnLst>
                                        <p:animMotion origin="layout" path="M -0.87926 -3.44126E-6 L -4.00989E-6 -3.44126E-6 " pathEditMode="relative" rAng="0" ptsTypes="AA" p14:bounceEnd="64000">
                                          <p:cBhvr>
                                            <p:cTn id="19" dur="500" fill="hold"/>
                                            <p:tgtEl>
                                              <p:spTgt spid="9"/>
                                            </p:tgtEl>
                                            <p:attrNameLst>
                                              <p:attrName>ppt_x</p:attrName>
                                              <p:attrName>ppt_y</p:attrName>
                                            </p:attrNameLst>
                                          </p:cBhvr>
                                          <p:rCtr x="43963" y="0"/>
                                        </p:animMotion>
                                      </p:childTnLst>
                                    </p:cTn>
                                  </p:par>
                                </p:childTnLst>
                              </p:cTn>
                            </p:par>
                            <p:par>
                              <p:cTn id="20" fill="hold">
                                <p:stCondLst>
                                  <p:cond delay="500"/>
                                </p:stCondLst>
                                <p:childTnLst>
                                  <p:par>
                                    <p:cTn id="21" presetID="5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Scale>
                                          <p:cBhvr>
                                            <p:cTn id="2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2"/>
                                            </p:tgtEl>
                                            <p:attrNameLst>
                                              <p:attrName>ppt_x</p:attrName>
                                              <p:attrName>ppt_y</p:attrName>
                                            </p:attrNameLst>
                                          </p:cBhvr>
                                        </p:animMotion>
                                        <p:animEffect transition="in" filter="fade">
                                          <p:cBhvr>
                                            <p:cTn id="25" dur="1000"/>
                                            <p:tgtEl>
                                              <p:spTgt spid="32"/>
                                            </p:tgtEl>
                                          </p:cBhvr>
                                        </p:animEffect>
                                      </p:childTnLst>
                                    </p:cTn>
                                  </p:par>
                                  <p:par>
                                    <p:cTn id="26" presetID="52" presetClass="entr" presetSubtype="0" fill="hold" grpId="0" nodeType="withEffect">
                                      <p:stCondLst>
                                        <p:cond delay="200"/>
                                      </p:stCondLst>
                                      <p:iterate type="lt">
                                        <p:tmPct val="0"/>
                                      </p:iterate>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3"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3" presetClass="path" presetSubtype="0" accel="50000" fill="hold" grpId="1" nodeType="withEffect">
                                      <p:stCondLst>
                                        <p:cond delay="0"/>
                                      </p:stCondLst>
                                      <p:childTnLst>
                                        <p:animMotion origin="layout" path="M -0.8792 3.7037E-7 L -1.55168E-6 3.7037E-7 " pathEditMode="relative" rAng="0" ptsTypes="AA">
                                          <p:cBhvr>
                                            <p:cTn id="9" dur="500" fill="hold"/>
                                            <p:tgtEl>
                                              <p:spTgt spid="31"/>
                                            </p:tgtEl>
                                            <p:attrNameLst>
                                              <p:attrName>ppt_x</p:attrName>
                                              <p:attrName>ppt_y</p:attrName>
                                            </p:attrNameLst>
                                          </p:cBhvr>
                                          <p:rCtr x="43960" y="0"/>
                                        </p:animMotion>
                                      </p:childTnLst>
                                    </p:cTn>
                                  </p:par>
                                  <p:par>
                                    <p:cTn id="10" presetID="10" presetClass="entr" presetSubtype="0" fill="hold" nodeType="withEffect">
                                      <p:stCondLst>
                                        <p:cond delay="4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63" presetClass="path" presetSubtype="0" accel="50000" fill="hold" nodeType="withEffect">
                                      <p:stCondLst>
                                        <p:cond delay="400"/>
                                      </p:stCondLst>
                                      <p:childTnLst>
                                        <p:animMotion origin="layout" path="M -0.87926 -3.44126E-6 L -4.00989E-6 -3.44126E-6 " pathEditMode="relative" rAng="0" ptsTypes="AA">
                                          <p:cBhvr>
                                            <p:cTn id="14" dur="500" fill="hold"/>
                                            <p:tgtEl>
                                              <p:spTgt spid="30"/>
                                            </p:tgtEl>
                                            <p:attrNameLst>
                                              <p:attrName>ppt_x</p:attrName>
                                              <p:attrName>ppt_y</p:attrName>
                                            </p:attrNameLst>
                                          </p:cBhvr>
                                          <p:rCtr x="43963" y="0"/>
                                        </p:animMotion>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accel="50000" fill="hold" nodeType="withEffect">
                                      <p:stCondLst>
                                        <p:cond delay="400"/>
                                      </p:stCondLst>
                                      <p:childTnLst>
                                        <p:animMotion origin="layout" path="M -0.87926 -3.44126E-6 L -4.00989E-6 -3.44126E-6 " pathEditMode="relative" rAng="0" ptsTypes="AA">
                                          <p:cBhvr>
                                            <p:cTn id="19" dur="500" fill="hold"/>
                                            <p:tgtEl>
                                              <p:spTgt spid="9"/>
                                            </p:tgtEl>
                                            <p:attrNameLst>
                                              <p:attrName>ppt_x</p:attrName>
                                              <p:attrName>ppt_y</p:attrName>
                                            </p:attrNameLst>
                                          </p:cBhvr>
                                          <p:rCtr x="43963" y="0"/>
                                        </p:animMotion>
                                      </p:childTnLst>
                                    </p:cTn>
                                  </p:par>
                                </p:childTnLst>
                              </p:cTn>
                            </p:par>
                            <p:par>
                              <p:cTn id="20" fill="hold">
                                <p:stCondLst>
                                  <p:cond delay="500"/>
                                </p:stCondLst>
                                <p:childTnLst>
                                  <p:par>
                                    <p:cTn id="21" presetID="5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Scale>
                                          <p:cBhvr>
                                            <p:cTn id="2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2"/>
                                            </p:tgtEl>
                                            <p:attrNameLst>
                                              <p:attrName>ppt_x</p:attrName>
                                              <p:attrName>ppt_y</p:attrName>
                                            </p:attrNameLst>
                                          </p:cBhvr>
                                        </p:animMotion>
                                        <p:animEffect transition="in" filter="fade">
                                          <p:cBhvr>
                                            <p:cTn id="25" dur="1000"/>
                                            <p:tgtEl>
                                              <p:spTgt spid="32"/>
                                            </p:tgtEl>
                                          </p:cBhvr>
                                        </p:animEffect>
                                      </p:childTnLst>
                                    </p:cTn>
                                  </p:par>
                                  <p:par>
                                    <p:cTn id="26" presetID="52" presetClass="entr" presetSubtype="0" fill="hold" grpId="0" nodeType="withEffect">
                                      <p:stCondLst>
                                        <p:cond delay="200"/>
                                      </p:stCondLst>
                                      <p:iterate type="lt">
                                        <p:tmPct val="0"/>
                                      </p:iterate>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3"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8569283" y="1814438"/>
            <a:ext cx="3288944" cy="4453260"/>
          </a:xfrm>
          <a:prstGeom prst="rect">
            <a:avLst/>
          </a:prstGeom>
          <a:solidFill>
            <a:srgbClr val="6F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3002" b="3295"/>
          <a:stretch>
            <a:fillRect/>
          </a:stretch>
        </p:blipFill>
        <p:spPr>
          <a:xfrm>
            <a:off x="1444067" y="1814438"/>
            <a:ext cx="7125216" cy="4453260"/>
          </a:xfrm>
          <a:prstGeom prst="rect">
            <a:avLst/>
          </a:prstGeom>
        </p:spPr>
      </p:pic>
      <p:sp>
        <p:nvSpPr>
          <p:cNvPr id="19" name="矩形 18"/>
          <p:cNvSpPr/>
          <p:nvPr/>
        </p:nvSpPr>
        <p:spPr>
          <a:xfrm>
            <a:off x="8647011" y="1916832"/>
            <a:ext cx="3168352" cy="1512168"/>
          </a:xfrm>
          <a:prstGeom prst="rect">
            <a:avLst/>
          </a:prstGeom>
          <a:noFill/>
          <a:effectLst/>
        </p:spPr>
        <p:txBody>
          <a:bodyPr/>
          <a:lstStyle/>
          <a:p>
            <a:pPr indent="457200">
              <a:lnSpc>
                <a:spcPct val="140000"/>
              </a:lnSpc>
            </a:pPr>
            <a:r>
              <a:rPr lang="zh-CN" altLang="en-US" sz="1600" dirty="0">
                <a:solidFill>
                  <a:schemeClr val="bg1"/>
                </a:solidFill>
                <a:latin typeface="微软雅黑" panose="020B0503020204020204" pitchFamily="34" charset="-122"/>
                <a:ea typeface="微软雅黑" panose="020B0503020204020204" pitchFamily="34" charset="-122"/>
              </a:rPr>
              <a:t>领导者不是天生的，我们可能因为学历高、资格老而升任，也可能因为优越的技术水准，出色的业务能力升任。</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8647011" y="3645023"/>
            <a:ext cx="3168352" cy="2520281"/>
          </a:xfrm>
          <a:prstGeom prst="rect">
            <a:avLst/>
          </a:prstGeom>
          <a:noFill/>
          <a:effectLst/>
        </p:spPr>
        <p:txBody>
          <a:bodyPr/>
          <a:lstStyle/>
          <a:p>
            <a:pPr indent="457200">
              <a:lnSpc>
                <a:spcPct val="140000"/>
              </a:lnSpc>
            </a:pPr>
            <a:r>
              <a:rPr lang="zh-CN" altLang="en-US" sz="1600" dirty="0">
                <a:solidFill>
                  <a:schemeClr val="bg1"/>
                </a:solidFill>
                <a:latin typeface="微软雅黑" panose="020B0503020204020204" pitchFamily="34" charset="-122"/>
                <a:ea typeface="微软雅黑" panose="020B0503020204020204" pitchFamily="34" charset="-122"/>
              </a:rPr>
              <a:t>升任后，领导者不再是技术顾问，也不能靠自己的能力条件独善其身，而必须扮演领导者的角色。换句话说，</a:t>
            </a:r>
            <a:r>
              <a:rPr lang="zh-CN" altLang="en-US" sz="1600" b="1" dirty="0">
                <a:solidFill>
                  <a:schemeClr val="bg1"/>
                </a:solidFill>
                <a:latin typeface="微软雅黑" panose="020B0503020204020204" pitchFamily="34" charset="-122"/>
                <a:ea typeface="微软雅黑" panose="020B0503020204020204" pitchFamily="34" charset="-122"/>
              </a:rPr>
              <a:t>担任领导的原因并不能保证其胜任领导的职务与工作</a:t>
            </a:r>
            <a:r>
              <a:rPr lang="zh-CN" altLang="en-US" sz="1600" dirty="0">
                <a:solidFill>
                  <a:schemeClr val="bg1"/>
                </a:solidFill>
                <a:latin typeface="微软雅黑" panose="020B0503020204020204" pitchFamily="34" charset="-122"/>
                <a:ea typeface="微软雅黑" panose="020B0503020204020204" pitchFamily="34" charset="-122"/>
              </a:rPr>
              <a:t>，而实在是另有一套学问与功夫。</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250" fill="hold"/>
                                        <p:tgtEl>
                                          <p:spTgt spid="20"/>
                                        </p:tgtEl>
                                        <p:attrNameLst>
                                          <p:attrName>ppt_w</p:attrName>
                                        </p:attrNameLst>
                                      </p:cBhvr>
                                      <p:tavLst>
                                        <p:tav tm="0">
                                          <p:val>
                                            <p:fltVal val="0"/>
                                          </p:val>
                                        </p:tav>
                                        <p:tav tm="100000">
                                          <p:val>
                                            <p:strVal val="#ppt_w"/>
                                          </p:val>
                                        </p:tav>
                                      </p:tavLst>
                                    </p:anim>
                                    <p:anim calcmode="lin" valueType="num">
                                      <p:cBhvr>
                                        <p:cTn id="13" dur="250" fill="hold"/>
                                        <p:tgtEl>
                                          <p:spTgt spid="20"/>
                                        </p:tgtEl>
                                        <p:attrNameLst>
                                          <p:attrName>ppt_h</p:attrName>
                                        </p:attrNameLst>
                                      </p:cBhvr>
                                      <p:tavLst>
                                        <p:tav tm="0">
                                          <p:val>
                                            <p:fltVal val="0"/>
                                          </p:val>
                                        </p:tav>
                                        <p:tav tm="100000">
                                          <p:val>
                                            <p:strVal val="#ppt_h"/>
                                          </p:val>
                                        </p:tav>
                                      </p:tavLst>
                                    </p:anim>
                                    <p:animEffect transition="in" filter="fade">
                                      <p:cBhvr>
                                        <p:cTn id="14"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684579" y="1686910"/>
            <a:ext cx="5173648" cy="45807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17667" y="1844824"/>
            <a:ext cx="4925688" cy="864096"/>
          </a:xfrm>
          <a:prstGeom prst="rect">
            <a:avLst/>
          </a:prstGeom>
          <a:noFill/>
          <a:effectLst/>
        </p:spPr>
        <p:txBody>
          <a:bodyPr/>
          <a:lstStyle/>
          <a:p>
            <a:pPr indent="457200">
              <a:lnSpc>
                <a:spcPct val="140000"/>
              </a:lnSpc>
            </a:pPr>
            <a:r>
              <a:rPr lang="zh-CN" altLang="en-US" sz="1600" dirty="0">
                <a:solidFill>
                  <a:schemeClr val="bg1"/>
                </a:solidFill>
                <a:latin typeface="微软雅黑" panose="020B0503020204020204" pitchFamily="34" charset="-122"/>
                <a:ea typeface="微软雅黑" panose="020B0503020204020204" pitchFamily="34" charset="-122"/>
              </a:rPr>
              <a:t>这就是为什么大多数的优秀业务骨干在升任领导后，不能适应角色及任务的原因</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817667" y="4437112"/>
            <a:ext cx="4925688" cy="1830585"/>
          </a:xfrm>
          <a:prstGeom prst="rect">
            <a:avLst/>
          </a:prstGeom>
          <a:noFill/>
          <a:effectLst/>
        </p:spPr>
        <p:txBody>
          <a:bodyPr/>
          <a:lstStyle/>
          <a:p>
            <a:pPr indent="457200">
              <a:lnSpc>
                <a:spcPct val="140000"/>
              </a:lnSpc>
            </a:pPr>
            <a:r>
              <a:rPr lang="zh-CN" altLang="en-US" sz="1600" dirty="0">
                <a:solidFill>
                  <a:schemeClr val="bg1"/>
                </a:solidFill>
                <a:latin typeface="微软雅黑" panose="020B0503020204020204" pitchFamily="34" charset="-122"/>
                <a:ea typeface="微软雅黑" panose="020B0503020204020204" pitchFamily="34" charset="-122"/>
              </a:rPr>
              <a:t>故而，要成为一个真正称职的领导者，就要不断学习做领导者的技能，即学习领导力</a:t>
            </a:r>
            <a:r>
              <a:rPr lang="zh-CN" altLang="en-US" sz="1600" dirty="0" smtClean="0">
                <a:solidFill>
                  <a:schemeClr val="bg1"/>
                </a:solidFill>
                <a:latin typeface="微软雅黑" panose="020B0503020204020204" pitchFamily="34" charset="-122"/>
                <a:ea typeface="微软雅黑" panose="020B0503020204020204" pitchFamily="34" charset="-122"/>
              </a:rPr>
              <a:t>。</a:t>
            </a:r>
            <a:r>
              <a:rPr lang="en-US" altLang="zh-CN" sz="1600" dirty="0" smtClean="0">
                <a:solidFill>
                  <a:schemeClr val="bg1"/>
                </a:solidFill>
                <a:latin typeface="微软雅黑" panose="020B0503020204020204" pitchFamily="34" charset="-122"/>
                <a:ea typeface="微软雅黑" panose="020B0503020204020204" pitchFamily="34" charset="-122"/>
              </a:rPr>
              <a:t>21</a:t>
            </a:r>
            <a:r>
              <a:rPr lang="zh-CN" altLang="en-US" sz="1600" dirty="0">
                <a:solidFill>
                  <a:schemeClr val="bg1"/>
                </a:solidFill>
                <a:latin typeface="微软雅黑" panose="020B0503020204020204" pitchFamily="34" charset="-122"/>
                <a:ea typeface="微软雅黑" panose="020B0503020204020204" pitchFamily="34" charset="-122"/>
              </a:rPr>
              <a:t>世纪是群策群力、集思广益的时代，对领导者而言，如何成功领导、达成目标，并让部属、追随者情愿留在身边效力，难度更胜以往。</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2057" t="3122" r="4222" b="2931"/>
          <a:stretch>
            <a:fillRect/>
          </a:stretch>
        </p:blipFill>
        <p:spPr>
          <a:xfrm>
            <a:off x="1489075" y="1686910"/>
            <a:ext cx="5195504" cy="4580787"/>
          </a:xfrm>
          <a:prstGeom prst="rect">
            <a:avLst/>
          </a:prstGeom>
        </p:spPr>
      </p:pic>
      <p:sp>
        <p:nvSpPr>
          <p:cNvPr id="3" name="矩形 2"/>
          <p:cNvSpPr/>
          <p:nvPr/>
        </p:nvSpPr>
        <p:spPr>
          <a:xfrm>
            <a:off x="6817667" y="3068960"/>
            <a:ext cx="4925688" cy="1126462"/>
          </a:xfrm>
          <a:prstGeom prst="rect">
            <a:avLst/>
          </a:prstGeom>
        </p:spPr>
        <p:txBody>
          <a:bodyPr wrap="square">
            <a:spAutoFit/>
          </a:bodyPr>
          <a:lstStyle/>
          <a:p>
            <a:pPr indent="457200">
              <a:lnSpc>
                <a:spcPct val="140000"/>
              </a:lnSpc>
            </a:pPr>
            <a:r>
              <a:rPr lang="zh-CN" altLang="en-US" sz="1600" dirty="0">
                <a:solidFill>
                  <a:schemeClr val="bg1"/>
                </a:solidFill>
                <a:latin typeface="微软雅黑" panose="020B0503020204020204" pitchFamily="34" charset="-122"/>
                <a:ea typeface="微软雅黑" panose="020B0503020204020204" pitchFamily="34" charset="-122"/>
              </a:rPr>
              <a:t>彼得原理讲，“在各种组织中，由于习惯于对在某个等级上称职的人员进行晋升提拔，因而雇员总是趋向于晋升到其不称职的地位。</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900569" y="2881273"/>
            <a:ext cx="4741634" cy="0"/>
          </a:xfrm>
          <a:prstGeom prst="line">
            <a:avLst/>
          </a:prstGeom>
          <a:ln w="12700">
            <a:solidFill>
              <a:schemeClr val="bg1"/>
            </a:solidFill>
          </a:ln>
        </p:spPr>
        <p:style>
          <a:lnRef idx="1">
            <a:schemeClr val="accent6"/>
          </a:lnRef>
          <a:fillRef idx="0">
            <a:schemeClr val="accent6"/>
          </a:fillRef>
          <a:effectRef idx="0">
            <a:schemeClr val="accent6"/>
          </a:effectRef>
          <a:fontRef idx="minor">
            <a:schemeClr val="tx1"/>
          </a:fontRef>
        </p:style>
      </p:cxnSp>
      <p:sp>
        <p:nvSpPr>
          <p:cNvPr id="9" name="矩形 8"/>
          <p:cNvSpPr/>
          <p:nvPr/>
        </p:nvSpPr>
        <p:spPr>
          <a:xfrm>
            <a:off x="8454204" y="2696607"/>
            <a:ext cx="1634364" cy="369332"/>
          </a:xfrm>
          <a:prstGeom prst="rect">
            <a:avLst/>
          </a:prstGeom>
          <a:solidFill>
            <a:schemeClr val="accent6">
              <a:lumMod val="75000"/>
            </a:schemeClr>
          </a:solidFill>
        </p:spPr>
        <p:txBody>
          <a:bodyPr wrap="square">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彼得原理</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cxnSp>
        <p:nvCxnSpPr>
          <p:cNvPr id="11" name="直接连接符 10"/>
          <p:cNvCxnSpPr/>
          <p:nvPr/>
        </p:nvCxnSpPr>
        <p:spPr>
          <a:xfrm>
            <a:off x="6900569" y="4221088"/>
            <a:ext cx="4741634" cy="0"/>
          </a:xfrm>
          <a:prstGeom prst="line">
            <a:avLst/>
          </a:prstGeom>
          <a:ln w="12700">
            <a:solidFill>
              <a:schemeClr val="bg1"/>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17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19"/>
                                        </p:tgtEl>
                                        <p:attrNameLst>
                                          <p:attrName>fillcolor</p:attrName>
                                        </p:attrNameLst>
                                      </p:cBhvr>
                                      <p:tavLst>
                                        <p:tav tm="0">
                                          <p:val>
                                            <p:clrVal>
                                              <a:schemeClr val="accent2"/>
                                            </p:clrVal>
                                          </p:val>
                                        </p:tav>
                                        <p:tav tm="50000">
                                          <p:val>
                                            <p:clrVal>
                                              <a:schemeClr val="hlink"/>
                                            </p:clrVal>
                                          </p:val>
                                        </p:tav>
                                      </p:tavLst>
                                    </p:anim>
                                    <p:set>
                                      <p:cBhvr>
                                        <p:cTn id="9" dur="170"/>
                                        <p:tgtEl>
                                          <p:spTgt spid="19"/>
                                        </p:tgtEl>
                                        <p:attrNameLst>
                                          <p:attrName>fill.type</p:attrName>
                                        </p:attrNameLst>
                                      </p:cBhvr>
                                      <p:to>
                                        <p:strVal val="solid"/>
                                      </p:to>
                                    </p:set>
                                  </p:childTnLst>
                                </p:cTn>
                              </p:par>
                            </p:childTnLst>
                          </p:cTn>
                        </p:par>
                        <p:par>
                          <p:cTn id="10" fill="hold">
                            <p:stCondLst>
                              <p:cond delay="3144"/>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900" decel="100000" fill="hold"/>
                                        <p:tgtEl>
                                          <p:spTgt spid="2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05099" y="2996952"/>
            <a:ext cx="4896544" cy="1372683"/>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领导者是带头表率的人，是领路牵头的人，但是，如果领导走在前面，而后面没有人跟上怎么办？那么怎样才能确保别人跟上自己？这就是领导者的领导能力问题。</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718518" y="4509120"/>
            <a:ext cx="4896544" cy="1692771"/>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领导能力简称领导力，是</a:t>
            </a:r>
            <a:r>
              <a:rPr lang="zh-CN" altLang="en-US" sz="1600" b="1" dirty="0">
                <a:solidFill>
                  <a:srgbClr val="FF6600"/>
                </a:solidFill>
                <a:latin typeface="微软雅黑" panose="020B0503020204020204" pitchFamily="34" charset="-122"/>
                <a:ea typeface="微软雅黑" panose="020B0503020204020204" pitchFamily="34" charset="-122"/>
              </a:rPr>
              <a:t>号令组织成员行动与全力以赴的技能，是能够让别人心甘情愿地完成目标的能力</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。这种能力是影响力而</a:t>
            </a:r>
            <a:r>
              <a:rPr lang="zh-CN" altLang="en-US" sz="1600" b="1" dirty="0">
                <a:solidFill>
                  <a:srgbClr val="FE3838"/>
                </a:solidFill>
                <a:latin typeface="微软雅黑" panose="020B0503020204020204" pitchFamily="34" charset="-122"/>
                <a:ea typeface="微软雅黑" panose="020B0503020204020204" pitchFamily="34" charset="-122"/>
              </a:rPr>
              <a:t>非操纵力、控制力</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。任何人都可以使用领导力，只要你能对其发生影响，你就可能是领导。</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214462" y="2754297"/>
            <a:ext cx="280831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1502494" y="2524055"/>
            <a:ext cx="0" cy="1980803"/>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1394494" y="2646297"/>
            <a:ext cx="216000" cy="216000"/>
          </a:xfrm>
          <a:prstGeom prst="rect">
            <a:avLst/>
          </a:prstGeom>
          <a:solidFill>
            <a:srgbClr val="FF6600"/>
          </a:solidFill>
          <a:effectLst/>
        </p:spPr>
        <p:txBody>
          <a:bodyPr lIns="90000" tIns="36000" rIns="90000" bIns="36000"/>
          <a:lstStyle/>
          <a:p>
            <a:pPr indent="457200">
              <a:lnSpc>
                <a:spcPct val="134000"/>
              </a:lnSpc>
              <a:spcBef>
                <a:spcPts val="600"/>
              </a:spcBef>
            </a:pPr>
            <a:endParaRPr lang="zh-CN" altLang="en-US" sz="2400" b="1">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6745659" y="2862297"/>
            <a:ext cx="0" cy="3411007"/>
          </a:xfrm>
          <a:prstGeom prst="line">
            <a:avLst/>
          </a:prstGeom>
        </p:spPr>
        <p:style>
          <a:lnRef idx="1">
            <a:schemeClr val="accent6"/>
          </a:lnRef>
          <a:fillRef idx="0">
            <a:schemeClr val="accent6"/>
          </a:fillRef>
          <a:effectRef idx="0">
            <a:schemeClr val="accent6"/>
          </a:effectRef>
          <a:fontRef idx="minor">
            <a:schemeClr val="tx1"/>
          </a:fontRef>
        </p:style>
      </p:cxnSp>
      <p:sp>
        <p:nvSpPr>
          <p:cNvPr id="13" name="矩形 12"/>
          <p:cNvSpPr/>
          <p:nvPr/>
        </p:nvSpPr>
        <p:spPr>
          <a:xfrm>
            <a:off x="6804247" y="4927847"/>
            <a:ext cx="4896544" cy="1097545"/>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所以，真正的领导力应由获得追随者的能力来衡量，自认为是领导者而又没有追随者的人，</a:t>
            </a:r>
            <a:r>
              <a:rPr lang="zh-CN" altLang="en-US" b="1" dirty="0">
                <a:solidFill>
                  <a:srgbClr val="FE3838"/>
                </a:solidFill>
                <a:latin typeface="微软雅黑" panose="020B0503020204020204" pitchFamily="34" charset="-122"/>
                <a:ea typeface="微软雅黑" panose="020B0503020204020204" pitchFamily="34" charset="-122"/>
              </a:rPr>
              <a:t>只是在散步。</a:t>
            </a:r>
            <a:endParaRPr lang="zh-CN" altLang="zh-CN" b="1" dirty="0">
              <a:solidFill>
                <a:srgbClr val="FE3838"/>
              </a:solidFill>
              <a:latin typeface="微软雅黑" panose="020B0503020204020204" pitchFamily="34" charset="-122"/>
              <a:ea typeface="微软雅黑" panose="020B0503020204020204" pitchFamily="34" charset="-122"/>
            </a:endParaRPr>
          </a:p>
        </p:txBody>
      </p:sp>
      <p:sp>
        <p:nvSpPr>
          <p:cNvPr id="15" name="矩形 14"/>
          <p:cNvSpPr/>
          <p:nvPr/>
        </p:nvSpPr>
        <p:spPr>
          <a:xfrm>
            <a:off x="6961196" y="2890664"/>
            <a:ext cx="4739595" cy="1614194"/>
          </a:xfrm>
          <a:prstGeom prst="rect">
            <a:avLst/>
          </a:prstGeom>
          <a:solidFill>
            <a:srgbClr val="FF6600"/>
          </a:solidFill>
          <a:effectLst/>
        </p:spPr>
        <p:txBody>
          <a:bodyPr lIns="90000" tIns="36000" rIns="90000" bIns="36000"/>
          <a:lstStyle/>
          <a:p>
            <a:pPr indent="457200">
              <a:lnSpc>
                <a:spcPct val="134000"/>
              </a:lnSpc>
              <a:spcBef>
                <a:spcPts val="600"/>
              </a:spcBef>
            </a:pPr>
            <a:r>
              <a:rPr lang="zh-CN" altLang="en-US" sz="2400" b="1" dirty="0">
                <a:solidFill>
                  <a:schemeClr val="bg1"/>
                </a:solidFill>
                <a:latin typeface="微软雅黑" panose="020B0503020204020204" pitchFamily="34" charset="-122"/>
                <a:ea typeface="微软雅黑" panose="020B0503020204020204" pitchFamily="34" charset="-122"/>
              </a:rPr>
              <a:t>德鲁克说，“发现一个领导者最有效的办法是，看其是否有心甘情愿的追随者”。</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flipV="1">
            <a:off x="6961195" y="6093296"/>
            <a:ext cx="4739595" cy="45719"/>
          </a:xfrm>
          <a:prstGeom prst="rect">
            <a:avLst/>
          </a:prstGeom>
          <a:solidFill>
            <a:srgbClr val="FF6600"/>
          </a:solidFill>
          <a:effectLst/>
        </p:spPr>
        <p:txBody>
          <a:bodyPr lIns="90000" tIns="36000" rIns="90000" bIns="36000"/>
          <a:lstStyle/>
          <a:p>
            <a:pPr indent="457200">
              <a:lnSpc>
                <a:spcPct val="134000"/>
              </a:lnSpc>
              <a:spcBef>
                <a:spcPts val="600"/>
              </a:spcBef>
            </a:pP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4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4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64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4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4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4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fltVal val="0"/>
                                              </p:val>
                                            </p:tav>
                                            <p:tav tm="100000">
                                              <p:val>
                                                <p:strVal val="#ppt_w"/>
                                              </p:val>
                                            </p:tav>
                                          </p:tavLst>
                                        </p:anim>
                                        <p:anim calcmode="lin" valueType="num">
                                          <p:cBhvr>
                                            <p:cTn id="20" dur="250" fill="hold"/>
                                            <p:tgtEl>
                                              <p:spTgt spid="15"/>
                                            </p:tgtEl>
                                            <p:attrNameLst>
                                              <p:attrName>ppt_h</p:attrName>
                                            </p:attrNameLst>
                                          </p:cBhvr>
                                          <p:tavLst>
                                            <p:tav tm="0">
                                              <p:val>
                                                <p:fltVal val="0"/>
                                              </p:val>
                                            </p:tav>
                                            <p:tav tm="100000">
                                              <p:val>
                                                <p:strVal val="#ppt_h"/>
                                              </p:val>
                                            </p:tav>
                                          </p:tavLst>
                                        </p:anim>
                                        <p:animEffect transition="in" filter="fade">
                                          <p:cBhvr>
                                            <p:cTn id="21" dur="250"/>
                                            <p:tgtEl>
                                              <p:spTgt spid="15"/>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50" fill="hold"/>
                                            <p:tgtEl>
                                              <p:spTgt spid="16"/>
                                            </p:tgtEl>
                                            <p:attrNameLst>
                                              <p:attrName>ppt_w</p:attrName>
                                            </p:attrNameLst>
                                          </p:cBhvr>
                                          <p:tavLst>
                                            <p:tav tm="0">
                                              <p:val>
                                                <p:fltVal val="0"/>
                                              </p:val>
                                            </p:tav>
                                            <p:tav tm="100000">
                                              <p:val>
                                                <p:strVal val="#ppt_w"/>
                                              </p:val>
                                            </p:tav>
                                          </p:tavLst>
                                        </p:anim>
                                        <p:anim calcmode="lin" valueType="num">
                                          <p:cBhvr>
                                            <p:cTn id="25" dur="250" fill="hold"/>
                                            <p:tgtEl>
                                              <p:spTgt spid="16"/>
                                            </p:tgtEl>
                                            <p:attrNameLst>
                                              <p:attrName>ppt_h</p:attrName>
                                            </p:attrNameLst>
                                          </p:cBhvr>
                                          <p:tavLst>
                                            <p:tav tm="0">
                                              <p:val>
                                                <p:fltVal val="0"/>
                                              </p:val>
                                            </p:tav>
                                            <p:tav tm="100000">
                                              <p:val>
                                                <p:strVal val="#ppt_h"/>
                                              </p:val>
                                            </p:tav>
                                          </p:tavLst>
                                        </p:anim>
                                        <p:animEffect transition="in" filter="fade">
                                          <p:cBhvr>
                                            <p:cTn id="2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fltVal val="0"/>
                                              </p:val>
                                            </p:tav>
                                            <p:tav tm="100000">
                                              <p:val>
                                                <p:strVal val="#ppt_w"/>
                                              </p:val>
                                            </p:tav>
                                          </p:tavLst>
                                        </p:anim>
                                        <p:anim calcmode="lin" valueType="num">
                                          <p:cBhvr>
                                            <p:cTn id="20" dur="250" fill="hold"/>
                                            <p:tgtEl>
                                              <p:spTgt spid="15"/>
                                            </p:tgtEl>
                                            <p:attrNameLst>
                                              <p:attrName>ppt_h</p:attrName>
                                            </p:attrNameLst>
                                          </p:cBhvr>
                                          <p:tavLst>
                                            <p:tav tm="0">
                                              <p:val>
                                                <p:fltVal val="0"/>
                                              </p:val>
                                            </p:tav>
                                            <p:tav tm="100000">
                                              <p:val>
                                                <p:strVal val="#ppt_h"/>
                                              </p:val>
                                            </p:tav>
                                          </p:tavLst>
                                        </p:anim>
                                        <p:animEffect transition="in" filter="fade">
                                          <p:cBhvr>
                                            <p:cTn id="21" dur="250"/>
                                            <p:tgtEl>
                                              <p:spTgt spid="15"/>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50" fill="hold"/>
                                            <p:tgtEl>
                                              <p:spTgt spid="16"/>
                                            </p:tgtEl>
                                            <p:attrNameLst>
                                              <p:attrName>ppt_w</p:attrName>
                                            </p:attrNameLst>
                                          </p:cBhvr>
                                          <p:tavLst>
                                            <p:tav tm="0">
                                              <p:val>
                                                <p:fltVal val="0"/>
                                              </p:val>
                                            </p:tav>
                                            <p:tav tm="100000">
                                              <p:val>
                                                <p:strVal val="#ppt_w"/>
                                              </p:val>
                                            </p:tav>
                                          </p:tavLst>
                                        </p:anim>
                                        <p:anim calcmode="lin" valueType="num">
                                          <p:cBhvr>
                                            <p:cTn id="25" dur="250" fill="hold"/>
                                            <p:tgtEl>
                                              <p:spTgt spid="16"/>
                                            </p:tgtEl>
                                            <p:attrNameLst>
                                              <p:attrName>ppt_h</p:attrName>
                                            </p:attrNameLst>
                                          </p:cBhvr>
                                          <p:tavLst>
                                            <p:tav tm="0">
                                              <p:val>
                                                <p:fltVal val="0"/>
                                              </p:val>
                                            </p:tav>
                                            <p:tav tm="100000">
                                              <p:val>
                                                <p:strVal val="#ppt_h"/>
                                              </p:val>
                                            </p:tav>
                                          </p:tavLst>
                                        </p:anim>
                                        <p:animEffect transition="in" filter="fade">
                                          <p:cBhvr>
                                            <p:cTn id="2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p:bldP spid="15" grpId="0" animBg="1"/>
          <p:bldP spid="16"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489075" y="1681243"/>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燕尾形 2"/>
          <p:cNvSpPr/>
          <p:nvPr/>
        </p:nvSpPr>
        <p:spPr>
          <a:xfrm>
            <a:off x="1561083" y="1681159"/>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 name="直接连接符 4"/>
          <p:cNvCxnSpPr/>
          <p:nvPr/>
        </p:nvCxnSpPr>
        <p:spPr>
          <a:xfrm>
            <a:off x="1417067" y="1969191"/>
            <a:ext cx="3816424"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2.2.1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领导</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力的实质就是影响力</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225379" y="2549631"/>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哈罗</a:t>
            </a:r>
            <a:r>
              <a:rPr lang="zh-CN" altLang="en-US" sz="2000" b="1" dirty="0" smtClean="0">
                <a:latin typeface="微软雅黑" panose="020B0503020204020204" pitchFamily="34" charset="-122"/>
                <a:ea typeface="微软雅黑" panose="020B0503020204020204" pitchFamily="34" charset="-122"/>
              </a:rPr>
              <a:t>德</a:t>
            </a:r>
            <a:r>
              <a:rPr lang="en-US" altLang="zh-CN"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孔茨</a:t>
            </a:r>
            <a:endParaRPr lang="en-US" altLang="zh-CN" sz="2000" b="1" dirty="0" smtClean="0">
              <a:latin typeface="微软雅黑" panose="020B0503020204020204" pitchFamily="34" charset="-122"/>
              <a:ea typeface="微软雅黑" panose="020B0503020204020204" pitchFamily="34" charset="-122"/>
            </a:endParaRPr>
          </a:p>
          <a:p>
            <a:pPr algn="ctr">
              <a:lnSpc>
                <a:spcPct val="130000"/>
              </a:lnSpc>
            </a:pPr>
            <a:r>
              <a:rPr lang="zh-CN" altLang="en-US" sz="1600" dirty="0" smtClean="0">
                <a:latin typeface="微软雅黑" panose="020B0503020204020204" pitchFamily="34" charset="-122"/>
                <a:ea typeface="微软雅黑" panose="020B0503020204020204" pitchFamily="34" charset="-122"/>
              </a:rPr>
              <a:t>美国管理学家</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6313611" y="2535983"/>
            <a:ext cx="5256584"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225379" y="3848910"/>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蒂芬</a:t>
            </a:r>
            <a:r>
              <a:rPr lang="en-US" altLang="zh-CN"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柯维</a:t>
            </a:r>
            <a:endParaRPr lang="en-US" altLang="zh-CN" sz="2000" b="1" dirty="0" smtClean="0">
              <a:latin typeface="微软雅黑" panose="020B0503020204020204" pitchFamily="34" charset="-122"/>
              <a:ea typeface="微软雅黑" panose="020B0503020204020204" pitchFamily="34" charset="-122"/>
            </a:endParaRPr>
          </a:p>
          <a:p>
            <a:pPr algn="ctr">
              <a:lnSpc>
                <a:spcPct val="130000"/>
              </a:lnSpc>
            </a:pPr>
            <a:r>
              <a:rPr lang="zh-CN" altLang="en-US" sz="1600" dirty="0" smtClean="0">
                <a:latin typeface="微软雅黑" panose="020B0503020204020204" pitchFamily="34" charset="-122"/>
                <a:ea typeface="微软雅黑" panose="020B0503020204020204" pitchFamily="34" charset="-122"/>
              </a:rPr>
              <a:t>美国领导学家</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4225379" y="5148189"/>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布衣公子</a:t>
            </a:r>
            <a:endParaRPr lang="en-US" altLang="zh-CN" sz="2000" b="1" dirty="0" smtClean="0">
              <a:latin typeface="微软雅黑" panose="020B0503020204020204" pitchFamily="34" charset="-122"/>
              <a:ea typeface="微软雅黑" panose="020B0503020204020204" pitchFamily="34" charset="-122"/>
            </a:endParaRPr>
          </a:p>
          <a:p>
            <a:pPr algn="ctr">
              <a:lnSpc>
                <a:spcPct val="130000"/>
              </a:lnSpc>
            </a:pPr>
            <a:r>
              <a:rPr lang="zh-CN" altLang="en-US" sz="1600" dirty="0" smtClean="0">
                <a:latin typeface="微软雅黑" panose="020B0503020204020204" pitchFamily="34" charset="-122"/>
                <a:ea typeface="微软雅黑" panose="020B0503020204020204" pitchFamily="34" charset="-122"/>
              </a:rPr>
              <a:t>草根知识分享者</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6313611" y="3985511"/>
            <a:ext cx="5256584" cy="65825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313611" y="5114567"/>
            <a:ext cx="5256584"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449622" y="3848910"/>
            <a:ext cx="1944216" cy="936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名家观点</a:t>
            </a:r>
            <a:endParaRPr lang="zh-CN" altLang="en-US" sz="2800" b="1" dirty="0">
              <a:latin typeface="微软雅黑" panose="020B0503020204020204" pitchFamily="34" charset="-122"/>
              <a:ea typeface="微软雅黑" panose="020B0503020204020204" pitchFamily="34" charset="-122"/>
            </a:endParaRPr>
          </a:p>
        </p:txBody>
      </p:sp>
      <p:cxnSp>
        <p:nvCxnSpPr>
          <p:cNvPr id="17" name="肘形连接符 16"/>
          <p:cNvCxnSpPr>
            <a:stCxn id="15" idx="3"/>
            <a:endCxn id="11" idx="1"/>
          </p:cNvCxnSpPr>
          <p:nvPr/>
        </p:nvCxnSpPr>
        <p:spPr>
          <a:xfrm>
            <a:off x="3393838" y="4316962"/>
            <a:ext cx="831541" cy="12700"/>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9" name="肘形连接符 18"/>
          <p:cNvCxnSpPr>
            <a:stCxn id="9" idx="1"/>
            <a:endCxn id="15" idx="3"/>
          </p:cNvCxnSpPr>
          <p:nvPr/>
        </p:nvCxnSpPr>
        <p:spPr>
          <a:xfrm rot="10800000" flipV="1">
            <a:off x="3393839" y="301768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21" name="肘形连接符 20"/>
          <p:cNvCxnSpPr>
            <a:stCxn id="15" idx="3"/>
            <a:endCxn id="12" idx="1"/>
          </p:cNvCxnSpPr>
          <p:nvPr/>
        </p:nvCxnSpPr>
        <p:spPr>
          <a:xfrm>
            <a:off x="3393838" y="431696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22" name="直接连接符 21"/>
          <p:cNvCxnSpPr/>
          <p:nvPr/>
        </p:nvCxnSpPr>
        <p:spPr>
          <a:xfrm>
            <a:off x="6673651" y="3645024"/>
            <a:ext cx="46805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直接连接符 23"/>
          <p:cNvCxnSpPr/>
          <p:nvPr/>
        </p:nvCxnSpPr>
        <p:spPr>
          <a:xfrm>
            <a:off x="6673651" y="4941168"/>
            <a:ext cx="4680520"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9" grpId="0" animBg="1"/>
      <p:bldP spid="10" grpId="0"/>
      <p:bldP spid="11" grpId="0" animBg="1"/>
      <p:bldP spid="12" grpId="0" animBg="1"/>
      <p:bldP spid="13" grpId="0"/>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489075" y="1681243"/>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燕尾形 2"/>
          <p:cNvSpPr/>
          <p:nvPr/>
        </p:nvSpPr>
        <p:spPr>
          <a:xfrm>
            <a:off x="1561083" y="1681159"/>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 name="直接连接符 4"/>
          <p:cNvCxnSpPr/>
          <p:nvPr/>
        </p:nvCxnSpPr>
        <p:spPr>
          <a:xfrm>
            <a:off x="1417067" y="1969191"/>
            <a:ext cx="3816424"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2.2.2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影响力</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的三大组成部分</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8"/>
          <p:cNvSpPr txBox="1"/>
          <p:nvPr/>
        </p:nvSpPr>
        <p:spPr>
          <a:xfrm>
            <a:off x="7087133" y="2279515"/>
            <a:ext cx="2023866" cy="4732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您的标题</a:t>
            </a:r>
            <a:endParaRPr kumimoji="0" lang="zh-CN" altLang="en-US"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448610" y="5956247"/>
            <a:ext cx="4092569" cy="660716"/>
            <a:chOff x="1907704" y="5495374"/>
            <a:chExt cx="5040560" cy="674269"/>
          </a:xfrm>
        </p:grpSpPr>
        <p:sp>
          <p:nvSpPr>
            <p:cNvPr id="37" name="Oval 65"/>
            <p:cNvSpPr>
              <a:spLocks noChangeArrowheads="1"/>
            </p:cNvSpPr>
            <p:nvPr/>
          </p:nvSpPr>
          <p:spPr bwMode="auto">
            <a:xfrm>
              <a:off x="1907704" y="5495374"/>
              <a:ext cx="5040560" cy="674269"/>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38" name="Oval 65"/>
            <p:cNvSpPr>
              <a:spLocks noChangeArrowheads="1"/>
            </p:cNvSpPr>
            <p:nvPr/>
          </p:nvSpPr>
          <p:spPr bwMode="auto">
            <a:xfrm>
              <a:off x="3285306" y="5518366"/>
              <a:ext cx="2285356" cy="425794"/>
            </a:xfrm>
            <a:prstGeom prst="ellipse">
              <a:avLst/>
            </a:prstGeom>
            <a:gradFill rotWithShape="1">
              <a:gsLst>
                <a:gs pos="0">
                  <a:sysClr val="windowText" lastClr="000000">
                    <a:lumMod val="95000"/>
                    <a:lumOff val="5000"/>
                    <a:alpha val="66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pic>
        <p:nvPicPr>
          <p:cNvPr id="39" name="图片 3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25579" y="1124744"/>
            <a:ext cx="5040560" cy="5111171"/>
          </a:xfrm>
          <a:prstGeom prst="rect">
            <a:avLst/>
          </a:prstGeom>
        </p:spPr>
      </p:pic>
      <p:sp>
        <p:nvSpPr>
          <p:cNvPr id="40" name="椭圆 3"/>
          <p:cNvSpPr/>
          <p:nvPr/>
        </p:nvSpPr>
        <p:spPr>
          <a:xfrm>
            <a:off x="10186132" y="1233474"/>
            <a:ext cx="710094" cy="912298"/>
          </a:xfrm>
          <a:custGeom>
            <a:avLst/>
            <a:gdLst/>
            <a:ahLst/>
            <a:cxnLst/>
            <a:rect l="l" t="t" r="r" b="b"/>
            <a:pathLst>
              <a:path w="1064913" h="1368152">
                <a:moveTo>
                  <a:pt x="380837" y="0"/>
                </a:moveTo>
                <a:cubicBezTo>
                  <a:pt x="758642" y="0"/>
                  <a:pt x="1064913" y="306271"/>
                  <a:pt x="1064913" y="684076"/>
                </a:cubicBezTo>
                <a:cubicBezTo>
                  <a:pt x="1064913" y="1061881"/>
                  <a:pt x="758642" y="1368152"/>
                  <a:pt x="380837" y="1368152"/>
                </a:cubicBezTo>
                <a:cubicBezTo>
                  <a:pt x="239825" y="1368152"/>
                  <a:pt x="108778" y="1325486"/>
                  <a:pt x="0" y="1252211"/>
                </a:cubicBezTo>
                <a:lnTo>
                  <a:pt x="0" y="115941"/>
                </a:lnTo>
                <a:cubicBezTo>
                  <a:pt x="108778" y="42666"/>
                  <a:pt x="239825" y="0"/>
                  <a:pt x="380837" y="0"/>
                </a:cubicBezTo>
                <a:close/>
              </a:path>
            </a:pathLst>
          </a:custGeom>
          <a:gradFill flip="none" rotWithShape="1">
            <a:gsLst>
              <a:gs pos="0">
                <a:sysClr val="windowText" lastClr="000000">
                  <a:lumMod val="85000"/>
                  <a:lumOff val="15000"/>
                </a:sysClr>
              </a:gs>
              <a:gs pos="50000">
                <a:sysClr val="windowText" lastClr="000000">
                  <a:lumMod val="75000"/>
                  <a:lumOff val="25000"/>
                </a:sysClr>
              </a:gs>
              <a:gs pos="100000">
                <a:sysClr val="windowText" lastClr="000000">
                  <a:lumMod val="85000"/>
                  <a:lumOff val="15000"/>
                </a:sysClr>
              </a:gs>
            </a:gsLst>
            <a:lin ang="0" scaled="1"/>
            <a:tileRect/>
          </a:gradFill>
          <a:ln w="25400" cap="flat" cmpd="sng" algn="ctr">
            <a:solidFill>
              <a:sysClr val="windowText" lastClr="000000">
                <a:lumMod val="65000"/>
                <a:lumOff val="3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矩形 40"/>
          <p:cNvSpPr/>
          <p:nvPr/>
        </p:nvSpPr>
        <p:spPr>
          <a:xfrm rot="5400000">
            <a:off x="9636880" y="1679266"/>
            <a:ext cx="1094080" cy="29217"/>
          </a:xfrm>
          <a:prstGeom prst="rect">
            <a:avLst/>
          </a:prstGeom>
          <a:gradFill>
            <a:gsLst>
              <a:gs pos="58000">
                <a:sysClr val="windowText" lastClr="000000">
                  <a:lumMod val="85000"/>
                  <a:lumOff val="15000"/>
                </a:sysClr>
              </a:gs>
              <a:gs pos="35000">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3"/>
          <p:cNvSpPr/>
          <p:nvPr/>
        </p:nvSpPr>
        <p:spPr>
          <a:xfrm>
            <a:off x="10186132" y="2335305"/>
            <a:ext cx="710094" cy="912298"/>
          </a:xfrm>
          <a:custGeom>
            <a:avLst/>
            <a:gdLst/>
            <a:ahLst/>
            <a:cxnLst/>
            <a:rect l="l" t="t" r="r" b="b"/>
            <a:pathLst>
              <a:path w="1064913" h="1368152">
                <a:moveTo>
                  <a:pt x="380837" y="0"/>
                </a:moveTo>
                <a:cubicBezTo>
                  <a:pt x="758642" y="0"/>
                  <a:pt x="1064913" y="306271"/>
                  <a:pt x="1064913" y="684076"/>
                </a:cubicBezTo>
                <a:cubicBezTo>
                  <a:pt x="1064913" y="1061881"/>
                  <a:pt x="758642" y="1368152"/>
                  <a:pt x="380837" y="1368152"/>
                </a:cubicBezTo>
                <a:cubicBezTo>
                  <a:pt x="239825" y="1368152"/>
                  <a:pt x="108778" y="1325486"/>
                  <a:pt x="0" y="1252211"/>
                </a:cubicBezTo>
                <a:lnTo>
                  <a:pt x="0" y="115941"/>
                </a:lnTo>
                <a:cubicBezTo>
                  <a:pt x="108778" y="42666"/>
                  <a:pt x="239825" y="0"/>
                  <a:pt x="380837" y="0"/>
                </a:cubicBezTo>
                <a:close/>
              </a:path>
            </a:pathLst>
          </a:custGeom>
          <a:gradFill flip="none" rotWithShape="1">
            <a:gsLst>
              <a:gs pos="0">
                <a:sysClr val="windowText" lastClr="000000">
                  <a:lumMod val="85000"/>
                  <a:lumOff val="15000"/>
                </a:sysClr>
              </a:gs>
              <a:gs pos="50000">
                <a:sysClr val="windowText" lastClr="000000">
                  <a:lumMod val="75000"/>
                  <a:lumOff val="25000"/>
                </a:sysClr>
              </a:gs>
              <a:gs pos="100000">
                <a:sysClr val="windowText" lastClr="000000">
                  <a:lumMod val="85000"/>
                  <a:lumOff val="15000"/>
                </a:sysClr>
              </a:gs>
            </a:gsLst>
            <a:lin ang="0" scaled="1"/>
            <a:tileRect/>
          </a:gradFill>
          <a:ln w="25400" cap="flat" cmpd="sng" algn="ctr">
            <a:solidFill>
              <a:sysClr val="windowText" lastClr="000000">
                <a:lumMod val="65000"/>
                <a:lumOff val="3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矩形 42"/>
          <p:cNvSpPr/>
          <p:nvPr/>
        </p:nvSpPr>
        <p:spPr>
          <a:xfrm rot="5400000">
            <a:off x="9636880" y="2781096"/>
            <a:ext cx="1094080" cy="29217"/>
          </a:xfrm>
          <a:prstGeom prst="rect">
            <a:avLst/>
          </a:prstGeom>
          <a:gradFill>
            <a:gsLst>
              <a:gs pos="58000">
                <a:sysClr val="windowText" lastClr="000000">
                  <a:lumMod val="85000"/>
                  <a:lumOff val="15000"/>
                </a:sysClr>
              </a:gs>
              <a:gs pos="35000">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4" name="椭圆 3"/>
          <p:cNvSpPr/>
          <p:nvPr/>
        </p:nvSpPr>
        <p:spPr>
          <a:xfrm>
            <a:off x="10186132" y="3437135"/>
            <a:ext cx="710094" cy="912298"/>
          </a:xfrm>
          <a:custGeom>
            <a:avLst/>
            <a:gdLst/>
            <a:ahLst/>
            <a:cxnLst/>
            <a:rect l="l" t="t" r="r" b="b"/>
            <a:pathLst>
              <a:path w="1064913" h="1368152">
                <a:moveTo>
                  <a:pt x="380837" y="0"/>
                </a:moveTo>
                <a:cubicBezTo>
                  <a:pt x="758642" y="0"/>
                  <a:pt x="1064913" y="306271"/>
                  <a:pt x="1064913" y="684076"/>
                </a:cubicBezTo>
                <a:cubicBezTo>
                  <a:pt x="1064913" y="1061881"/>
                  <a:pt x="758642" y="1368152"/>
                  <a:pt x="380837" y="1368152"/>
                </a:cubicBezTo>
                <a:cubicBezTo>
                  <a:pt x="239825" y="1368152"/>
                  <a:pt x="108778" y="1325486"/>
                  <a:pt x="0" y="1252211"/>
                </a:cubicBezTo>
                <a:lnTo>
                  <a:pt x="0" y="115941"/>
                </a:lnTo>
                <a:cubicBezTo>
                  <a:pt x="108778" y="42666"/>
                  <a:pt x="239825" y="0"/>
                  <a:pt x="380837" y="0"/>
                </a:cubicBezTo>
                <a:close/>
              </a:path>
            </a:pathLst>
          </a:custGeom>
          <a:gradFill flip="none" rotWithShape="1">
            <a:gsLst>
              <a:gs pos="0">
                <a:sysClr val="windowText" lastClr="000000">
                  <a:lumMod val="85000"/>
                  <a:lumOff val="15000"/>
                </a:sysClr>
              </a:gs>
              <a:gs pos="50000">
                <a:sysClr val="windowText" lastClr="000000">
                  <a:lumMod val="75000"/>
                  <a:lumOff val="25000"/>
                </a:sysClr>
              </a:gs>
              <a:gs pos="100000">
                <a:sysClr val="windowText" lastClr="000000">
                  <a:lumMod val="85000"/>
                  <a:lumOff val="15000"/>
                </a:sysClr>
              </a:gs>
            </a:gsLst>
            <a:lin ang="0" scaled="1"/>
            <a:tileRect/>
          </a:gradFill>
          <a:ln w="25400" cap="flat" cmpd="sng" algn="ctr">
            <a:solidFill>
              <a:sysClr val="windowText" lastClr="000000">
                <a:lumMod val="65000"/>
                <a:lumOff val="3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矩形 44"/>
          <p:cNvSpPr/>
          <p:nvPr/>
        </p:nvSpPr>
        <p:spPr>
          <a:xfrm rot="5400000">
            <a:off x="9636880" y="3882927"/>
            <a:ext cx="1094080" cy="29217"/>
          </a:xfrm>
          <a:prstGeom prst="rect">
            <a:avLst/>
          </a:prstGeom>
          <a:gradFill>
            <a:gsLst>
              <a:gs pos="58000">
                <a:sysClr val="windowText" lastClr="000000">
                  <a:lumMod val="85000"/>
                  <a:lumOff val="15000"/>
                </a:sysClr>
              </a:gs>
              <a:gs pos="35000">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6" name="TextBox 29"/>
          <p:cNvSpPr txBox="1"/>
          <p:nvPr/>
        </p:nvSpPr>
        <p:spPr>
          <a:xfrm>
            <a:off x="10130035" y="1412776"/>
            <a:ext cx="74922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职位权力</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7" name="TextBox 30"/>
          <p:cNvSpPr txBox="1"/>
          <p:nvPr/>
        </p:nvSpPr>
        <p:spPr>
          <a:xfrm>
            <a:off x="10028879" y="2608361"/>
            <a:ext cx="937686" cy="3746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威信</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8" name="TextBox 31"/>
          <p:cNvSpPr txBox="1"/>
          <p:nvPr/>
        </p:nvSpPr>
        <p:spPr>
          <a:xfrm>
            <a:off x="10198051" y="3657443"/>
            <a:ext cx="629544" cy="584775"/>
          </a:xfrm>
          <a:prstGeom prst="rect">
            <a:avLst/>
          </a:prstGeom>
          <a:noFill/>
        </p:spPr>
        <p:txBody>
          <a:bodyPr wrap="square" rtlCol="0">
            <a:spAutoFit/>
          </a:bodyPr>
          <a:lstStyle/>
          <a:p>
            <a:pPr lvl="0" algn="ct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激励能力</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TextBox 32"/>
          <p:cNvSpPr txBox="1"/>
          <p:nvPr/>
        </p:nvSpPr>
        <p:spPr>
          <a:xfrm>
            <a:off x="6422458" y="1360379"/>
            <a:ext cx="3443879" cy="62517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400" dirty="0">
                <a:solidFill>
                  <a:sysClr val="window" lastClr="FFFFFF"/>
                </a:solidFill>
              </a:rPr>
              <a:t>组织所赋予的职位权力，包含法定权（职位所赋予的法定权力）、惩罚权和奖赏权。</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33"/>
          <p:cNvSpPr txBox="1"/>
          <p:nvPr/>
        </p:nvSpPr>
        <p:spPr>
          <a:xfrm>
            <a:off x="6422457" y="2478868"/>
            <a:ext cx="3443879" cy="652486"/>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400" dirty="0" smtClean="0">
                <a:solidFill>
                  <a:sysClr val="window" lastClr="FFFFFF"/>
                </a:solidFill>
              </a:rPr>
              <a:t>可理解</a:t>
            </a:r>
            <a:r>
              <a:rPr lang="zh-CN" altLang="en-US" sz="1400" dirty="0">
                <a:solidFill>
                  <a:sysClr val="window" lastClr="FFFFFF"/>
                </a:solidFill>
              </a:rPr>
              <a:t>为是威望</a:t>
            </a:r>
            <a:r>
              <a:rPr lang="en-US" altLang="zh-CN" sz="1400" dirty="0">
                <a:solidFill>
                  <a:sysClr val="window" lastClr="FFFFFF"/>
                </a:solidFill>
              </a:rPr>
              <a:t>+</a:t>
            </a:r>
            <a:r>
              <a:rPr lang="zh-CN" altLang="en-US" sz="1400" dirty="0">
                <a:solidFill>
                  <a:sysClr val="window" lastClr="FFFFFF"/>
                </a:solidFill>
              </a:rPr>
              <a:t>信誉，威望即专业特长和成功经历，信誉即品德修养的核心体现。</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1" name="TextBox 34"/>
          <p:cNvSpPr txBox="1"/>
          <p:nvPr/>
        </p:nvSpPr>
        <p:spPr>
          <a:xfrm>
            <a:off x="6422456" y="3597357"/>
            <a:ext cx="3443879" cy="652486"/>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a:defRPr/>
            </a:pPr>
            <a:r>
              <a:rPr lang="zh-CN" altLang="en-US" sz="1400" dirty="0">
                <a:solidFill>
                  <a:sysClr val="window" lastClr="FFFFFF"/>
                </a:solidFill>
              </a:rPr>
              <a:t>领导者的激励能力</a:t>
            </a:r>
            <a:r>
              <a:rPr lang="zh-CN" altLang="en-US" sz="1400" dirty="0" smtClean="0">
                <a:solidFill>
                  <a:sysClr val="window" lastClr="FFFFFF"/>
                </a:solidFill>
              </a:rPr>
              <a:t>，即激发</a:t>
            </a:r>
            <a:r>
              <a:rPr lang="zh-CN" altLang="en-US" sz="1400" dirty="0">
                <a:solidFill>
                  <a:sysClr val="window" lastClr="FFFFFF"/>
                </a:solidFill>
              </a:rPr>
              <a:t>人的内在动机，调动人的积极性</a:t>
            </a:r>
            <a:r>
              <a:rPr lang="zh-CN" altLang="en-US" sz="1400" dirty="0" smtClean="0">
                <a:solidFill>
                  <a:sysClr val="window" lastClr="FFFFFF"/>
                </a:solidFill>
              </a:rPr>
              <a:t>。这</a:t>
            </a:r>
            <a:r>
              <a:rPr lang="zh-CN" altLang="en-US" sz="1400" dirty="0">
                <a:solidFill>
                  <a:sysClr val="window" lastClr="FFFFFF"/>
                </a:solidFill>
              </a:rPr>
              <a:t>是领导力的关键所在</a:t>
            </a:r>
            <a:r>
              <a:rPr lang="zh-CN" altLang="en-US" sz="1400" dirty="0" smtClean="0">
                <a:solidFill>
                  <a:sysClr val="window" lastClr="FFFFFF"/>
                </a:solidFill>
              </a:rPr>
              <a:t>。</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a:xfrm>
            <a:off x="1202985" y="4589234"/>
            <a:ext cx="4534562" cy="1720086"/>
          </a:xfrm>
          <a:prstGeom prst="rect">
            <a:avLst/>
          </a:prstGeom>
        </p:spPr>
        <p:txBody>
          <a:bodyPr wrap="square">
            <a:spAutoFit/>
          </a:bodyPr>
          <a:lstStyle/>
          <a:p>
            <a:pPr lvl="0" indent="457200">
              <a:lnSpc>
                <a:spcPct val="135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领导者的</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威信也</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或者</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称为</a:t>
            </a:r>
            <a:r>
              <a:rPr lang="zh-CN" altLang="en-US" sz="1600" b="1" dirty="0" smtClean="0">
                <a:solidFill>
                  <a:srgbClr val="FF6600"/>
                </a:solidFill>
                <a:latin typeface="微软雅黑" panose="020B0503020204020204" pitchFamily="34" charset="-122"/>
                <a:ea typeface="微软雅黑" panose="020B0503020204020204" pitchFamily="34" charset="-122"/>
              </a:rPr>
              <a:t>非</a:t>
            </a:r>
            <a:r>
              <a:rPr lang="zh-CN" altLang="en-US" sz="1600" b="1" dirty="0">
                <a:solidFill>
                  <a:srgbClr val="FF6600"/>
                </a:solidFill>
                <a:latin typeface="微软雅黑" panose="020B0503020204020204" pitchFamily="34" charset="-122"/>
                <a:ea typeface="微软雅黑" panose="020B0503020204020204" pitchFamily="34" charset="-122"/>
              </a:rPr>
              <a:t>职位</a:t>
            </a:r>
            <a:r>
              <a:rPr lang="zh-CN" altLang="en-US" sz="1600" b="1" dirty="0" smtClean="0">
                <a:solidFill>
                  <a:srgbClr val="FF6600"/>
                </a:solidFill>
                <a:latin typeface="微软雅黑" panose="020B0503020204020204" pitchFamily="34" charset="-122"/>
                <a:ea typeface="微软雅黑" panose="020B0503020204020204" pitchFamily="34" charset="-122"/>
              </a:rPr>
              <a:t>权力</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包含领导者的品德修养（尤其是信誉）、知识技能（或称专家权、专长权）、实际业绩（或成功经历或资历）和个性魅力（宽容、豁达、自信和谦虚等）。</a:t>
            </a:r>
            <a:endParaRPr lang="zh-CN" altLang="zh-CN" b="1" dirty="0">
              <a:solidFill>
                <a:srgbClr val="FE383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14:presetBounceEnd="64000">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14:bounceEnd="64000">
                                          <p:cBhvr additive="base">
                                            <p:cTn id="30" dur="50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31"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49" grpId="0"/>
          <p:bldP spid="50" grpId="0"/>
          <p:bldP spid="51"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1+#ppt_w/2"/>
                                              </p:val>
                                            </p:tav>
                                            <p:tav tm="100000">
                                              <p:val>
                                                <p:strVal val="#ppt_x"/>
                                              </p:val>
                                            </p:tav>
                                          </p:tavLst>
                                        </p:anim>
                                        <p:anim calcmode="lin" valueType="num">
                                          <p:cBhvr additive="base">
                                            <p:cTn id="31"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49" grpId="0"/>
          <p:bldP spid="50" grpId="0"/>
          <p:bldP spid="51" grpId="0"/>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17067" y="1969191"/>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2.3.1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从</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权利要素进行分析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1489075" y="1699147"/>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5161483" y="1609567"/>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从</a:t>
            </a:r>
            <a:r>
              <a:rPr lang="zh-CN" altLang="en-US" sz="1600" dirty="0">
                <a:solidFill>
                  <a:schemeClr val="bg1"/>
                </a:solidFill>
                <a:latin typeface="微软雅黑" panose="020B0503020204020204" pitchFamily="34" charset="-122"/>
                <a:ea typeface="微软雅黑" panose="020B0503020204020204" pitchFamily="34" charset="-122"/>
              </a:rPr>
              <a:t>权利要素进行分析，就是要：</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）不滥用权利；</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）善于授权。</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3" name="燕尾形 22"/>
          <p:cNvSpPr/>
          <p:nvPr/>
        </p:nvSpPr>
        <p:spPr>
          <a:xfrm>
            <a:off x="2029147"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2101155"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7" name="直接连接符 26"/>
          <p:cNvCxnSpPr/>
          <p:nvPr/>
        </p:nvCxnSpPr>
        <p:spPr>
          <a:xfrm>
            <a:off x="1741091" y="2402872"/>
            <a:ext cx="327637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直接连接符 29"/>
          <p:cNvCxnSpPr/>
          <p:nvPr/>
        </p:nvCxnSpPr>
        <p:spPr>
          <a:xfrm flipV="1">
            <a:off x="1741091" y="1969191"/>
            <a:ext cx="0" cy="433681"/>
          </a:xfrm>
          <a:prstGeom prst="line">
            <a:avLst/>
          </a:prstGeom>
        </p:spPr>
        <p:style>
          <a:lnRef idx="1">
            <a:schemeClr val="accent6"/>
          </a:lnRef>
          <a:fillRef idx="0">
            <a:schemeClr val="accent6"/>
          </a:fillRef>
          <a:effectRef idx="0">
            <a:schemeClr val="accent6"/>
          </a:effectRef>
          <a:fontRef idx="minor">
            <a:schemeClr val="tx1"/>
          </a:fontRef>
        </p:style>
      </p:cxnSp>
      <p:sp>
        <p:nvSpPr>
          <p:cNvPr id="31" name="TextBox 29"/>
          <p:cNvSpPr txBox="1"/>
          <p:nvPr/>
        </p:nvSpPr>
        <p:spPr>
          <a:xfrm>
            <a:off x="2209155" y="2070591"/>
            <a:ext cx="3492400" cy="344325"/>
          </a:xfrm>
          <a:prstGeom prst="rect">
            <a:avLst/>
          </a:prstGeom>
          <a:noFill/>
        </p:spPr>
        <p:txBody>
          <a:bodyPr wrap="square" rtlCol="0">
            <a:spAutoFit/>
          </a:bodyPr>
          <a:lstStyle/>
          <a:p>
            <a:pPr>
              <a:lnSpc>
                <a:spcPct val="11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① 不</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滥用权利</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161483" y="2055292"/>
            <a:ext cx="5904656" cy="725636"/>
          </a:xfrm>
          <a:prstGeom prst="rect">
            <a:avLst/>
          </a:prstGeom>
          <a:solidFill>
            <a:srgbClr val="E46C0A"/>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a:solidFill>
                  <a:schemeClr val="bg1"/>
                </a:solidFill>
                <a:latin typeface="微软雅黑" panose="020B0503020204020204" pitchFamily="34" charset="-122"/>
                <a:ea typeface="微软雅黑" panose="020B0503020204020204" pitchFamily="34" charset="-122"/>
              </a:rPr>
              <a:t>美国管理顾问肯尼斯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布朗夏尔说，“卓越的领导能力关键在于影响他人的能力，而不是职位所赋予的权力”。</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5325991" y="3547896"/>
            <a:ext cx="5688632" cy="1052596"/>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权力是有限的，而影响力是无穷的。</a:t>
            </a:r>
            <a:r>
              <a:rPr lang="zh-CN" altLang="en-US" sz="1600" b="1" dirty="0">
                <a:solidFill>
                  <a:srgbClr val="FF6600"/>
                </a:solidFill>
                <a:latin typeface="微软雅黑" panose="020B0503020204020204" pitchFamily="34" charset="-122"/>
                <a:ea typeface="微软雅黑" panose="020B0503020204020204" pitchFamily="34" charset="-122"/>
              </a:rPr>
              <a:t>领导不是统治，也不是压制，更不是飞扬跋扈，而是一种凝聚人心的积极力量</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。滥用权力是领导者</a:t>
            </a:r>
            <a:r>
              <a:rPr lang="zh-CN" altLang="en-US" sz="1600" b="1" dirty="0">
                <a:solidFill>
                  <a:srgbClr val="FF0000"/>
                </a:solidFill>
                <a:latin typeface="微软雅黑" panose="020B0503020204020204" pitchFamily="34" charset="-122"/>
                <a:ea typeface="微软雅黑" panose="020B0503020204020204" pitchFamily="34" charset="-122"/>
              </a:rPr>
              <a:t>黔驴技穷</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的表现。</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5325991" y="4813113"/>
            <a:ext cx="5688632" cy="1372683"/>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回归到“领导”的本意，领导就是要做好表率、带好头，古代的皇帝还要御驾亲征呢！领导是在前面冲锋陷阵号召队员</a:t>
            </a:r>
            <a:r>
              <a:rPr lang="zh-CN" altLang="en-US" sz="1600" b="1" dirty="0">
                <a:solidFill>
                  <a:srgbClr val="FF6600"/>
                </a:solidFill>
                <a:latin typeface="微软雅黑" panose="020B0503020204020204" pitchFamily="34" charset="-122"/>
                <a:ea typeface="微软雅黑" panose="020B0503020204020204" pitchFamily="34" charset="-122"/>
              </a:rPr>
              <a:t>“跟我上！”</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，而不是跟在后面踹着队员的屁股高喊</a:t>
            </a:r>
            <a:r>
              <a:rPr lang="zh-CN" altLang="en-US" sz="1600" b="1" dirty="0">
                <a:solidFill>
                  <a:srgbClr val="FE0202"/>
                </a:solidFill>
                <a:latin typeface="微软雅黑" panose="020B0503020204020204" pitchFamily="34" charset="-122"/>
                <a:ea typeface="微软雅黑" panose="020B0503020204020204" pitchFamily="34" charset="-122"/>
              </a:rPr>
              <a:t>“给我上！”</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，这是领导之所以是领导的根本所在。</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5233491" y="3599412"/>
            <a:ext cx="0" cy="2493884"/>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直接连接符 38"/>
          <p:cNvCxnSpPr/>
          <p:nvPr/>
        </p:nvCxnSpPr>
        <p:spPr>
          <a:xfrm>
            <a:off x="11066139" y="3599412"/>
            <a:ext cx="0" cy="2493884"/>
          </a:xfrm>
          <a:prstGeom prst="line">
            <a:avLst/>
          </a:prstGeom>
        </p:spPr>
        <p:style>
          <a:lnRef idx="1">
            <a:schemeClr val="accent6"/>
          </a:lnRef>
          <a:fillRef idx="0">
            <a:schemeClr val="accent6"/>
          </a:fillRef>
          <a:effectRef idx="0">
            <a:schemeClr val="accent6"/>
          </a:effectRef>
          <a:fontRef idx="minor">
            <a:schemeClr val="tx1"/>
          </a:fontRef>
        </p:style>
      </p:cxnSp>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41091" y="2949486"/>
            <a:ext cx="2916336" cy="3143810"/>
          </a:xfrm>
          <a:prstGeom prst="rect">
            <a:avLst/>
          </a:prstGeom>
          <a:ln>
            <a:solidFill>
              <a:schemeClr val="bg1"/>
            </a:solidFill>
          </a:ln>
          <a:effectLst>
            <a:outerShdw blurRad="50800" dist="38100" dir="16200000"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53" presetClass="entr" presetSubtype="16" fill="hold" grpId="0" nodeType="withEffect">
                                      <p:stCondLst>
                                        <p:cond delay="2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50"/>
                                            <p:tgtEl>
                                              <p:spTgt spid="25"/>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fill="hold"/>
                                            <p:tgtEl>
                                              <p:spTgt spid="32"/>
                                            </p:tgtEl>
                                            <p:attrNameLst>
                                              <p:attrName>ppt_w</p:attrName>
                                            </p:attrNameLst>
                                          </p:cBhvr>
                                          <p:tavLst>
                                            <p:tav tm="0">
                                              <p:val>
                                                <p:fltVal val="0"/>
                                              </p:val>
                                            </p:tav>
                                            <p:tav tm="100000">
                                              <p:val>
                                                <p:strVal val="#ppt_w"/>
                                              </p:val>
                                            </p:tav>
                                          </p:tavLst>
                                        </p:anim>
                                        <p:anim calcmode="lin" valueType="num">
                                          <p:cBhvr>
                                            <p:cTn id="30" dur="250" fill="hold"/>
                                            <p:tgtEl>
                                              <p:spTgt spid="32"/>
                                            </p:tgtEl>
                                            <p:attrNameLst>
                                              <p:attrName>ppt_h</p:attrName>
                                            </p:attrNameLst>
                                          </p:cBhvr>
                                          <p:tavLst>
                                            <p:tav tm="0">
                                              <p:val>
                                                <p:fltVal val="0"/>
                                              </p:val>
                                            </p:tav>
                                            <p:tav tm="100000">
                                              <p:val>
                                                <p:strVal val="#ppt_h"/>
                                              </p:val>
                                            </p:tav>
                                          </p:tavLst>
                                        </p:anim>
                                        <p:animEffect transition="in" filter="fade">
                                          <p:cBhvr>
                                            <p:cTn id="31" dur="250"/>
                                            <p:tgtEl>
                                              <p:spTgt spid="32"/>
                                            </p:tgtEl>
                                          </p:cBhvr>
                                        </p:animEffect>
                                      </p:childTnLst>
                                    </p:cTn>
                                  </p:par>
                                </p:childTnLst>
                              </p:cTn>
                            </p:par>
                            <p:par>
                              <p:cTn id="32" fill="hold">
                                <p:stCondLst>
                                  <p:cond delay="1500"/>
                                </p:stCondLst>
                                <p:childTnLst>
                                  <p:par>
                                    <p:cTn id="33" presetID="2" presetClass="entr" presetSubtype="8" fill="hold" grpId="0" nodeType="afterEffect" p14:presetBounceEnd="64000">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14:bounceEnd="64000">
                                          <p:cBhvr additive="base">
                                            <p:cTn id="35" dur="500" fill="hold"/>
                                            <p:tgtEl>
                                              <p:spTgt spid="35"/>
                                            </p:tgtEl>
                                            <p:attrNameLst>
                                              <p:attrName>ppt_x</p:attrName>
                                            </p:attrNameLst>
                                          </p:cBhvr>
                                          <p:tavLst>
                                            <p:tav tm="0">
                                              <p:val>
                                                <p:strVal val="0-#ppt_w/2"/>
                                              </p:val>
                                            </p:tav>
                                            <p:tav tm="100000">
                                              <p:val>
                                                <p:strVal val="#ppt_x"/>
                                              </p:val>
                                            </p:tav>
                                          </p:tavLst>
                                        </p:anim>
                                        <p:anim calcmode="lin" valueType="num" p14:bounceEnd="64000">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64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64000">
                                          <p:cBhvr additive="base">
                                            <p:cTn id="39" dur="500" fill="hold"/>
                                            <p:tgtEl>
                                              <p:spTgt spid="34"/>
                                            </p:tgtEl>
                                            <p:attrNameLst>
                                              <p:attrName>ppt_x</p:attrName>
                                            </p:attrNameLst>
                                          </p:cBhvr>
                                          <p:tavLst>
                                            <p:tav tm="0">
                                              <p:val>
                                                <p:strVal val="1+#ppt_w/2"/>
                                              </p:val>
                                            </p:tav>
                                            <p:tav tm="100000">
                                              <p:val>
                                                <p:strVal val="#ppt_x"/>
                                              </p:val>
                                            </p:tav>
                                          </p:tavLst>
                                        </p:anim>
                                        <p:anim calcmode="lin" valueType="num" p14:bounceEnd="64000">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20" grpId="0" animBg="1"/>
          <p:bldP spid="23" grpId="0" animBg="1"/>
          <p:bldP spid="25" grpId="0" animBg="1"/>
          <p:bldP spid="31" grpId="0"/>
          <p:bldP spid="32" grpId="0" animBg="1"/>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53" presetClass="entr" presetSubtype="16" fill="hold" grpId="0" nodeType="withEffect">
                                      <p:stCondLst>
                                        <p:cond delay="2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50"/>
                                            <p:tgtEl>
                                              <p:spTgt spid="25"/>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fill="hold"/>
                                            <p:tgtEl>
                                              <p:spTgt spid="32"/>
                                            </p:tgtEl>
                                            <p:attrNameLst>
                                              <p:attrName>ppt_w</p:attrName>
                                            </p:attrNameLst>
                                          </p:cBhvr>
                                          <p:tavLst>
                                            <p:tav tm="0">
                                              <p:val>
                                                <p:fltVal val="0"/>
                                              </p:val>
                                            </p:tav>
                                            <p:tav tm="100000">
                                              <p:val>
                                                <p:strVal val="#ppt_w"/>
                                              </p:val>
                                            </p:tav>
                                          </p:tavLst>
                                        </p:anim>
                                        <p:anim calcmode="lin" valueType="num">
                                          <p:cBhvr>
                                            <p:cTn id="30" dur="250" fill="hold"/>
                                            <p:tgtEl>
                                              <p:spTgt spid="32"/>
                                            </p:tgtEl>
                                            <p:attrNameLst>
                                              <p:attrName>ppt_h</p:attrName>
                                            </p:attrNameLst>
                                          </p:cBhvr>
                                          <p:tavLst>
                                            <p:tav tm="0">
                                              <p:val>
                                                <p:fltVal val="0"/>
                                              </p:val>
                                            </p:tav>
                                            <p:tav tm="100000">
                                              <p:val>
                                                <p:strVal val="#ppt_h"/>
                                              </p:val>
                                            </p:tav>
                                          </p:tavLst>
                                        </p:anim>
                                        <p:animEffect transition="in" filter="fade">
                                          <p:cBhvr>
                                            <p:cTn id="31" dur="250"/>
                                            <p:tgtEl>
                                              <p:spTgt spid="32"/>
                                            </p:tgtEl>
                                          </p:cBhvr>
                                        </p:animEffect>
                                      </p:childTnLst>
                                    </p:cTn>
                                  </p:par>
                                </p:childTnLst>
                              </p:cTn>
                            </p:par>
                            <p:par>
                              <p:cTn id="32" fill="hold">
                                <p:stCondLst>
                                  <p:cond delay="1500"/>
                                </p:stCondLst>
                                <p:childTnLst>
                                  <p:par>
                                    <p:cTn id="33" presetID="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20" grpId="0" animBg="1"/>
          <p:bldP spid="23" grpId="0" animBg="1"/>
          <p:bldP spid="25" grpId="0" animBg="1"/>
          <p:bldP spid="31" grpId="0"/>
          <p:bldP spid="32" grpId="0" animBg="1"/>
          <p:bldP spid="34" grpId="0"/>
          <p:bldP spid="3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17067" y="1969191"/>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2.3.1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从</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权利要素进行分析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1489075" y="1699147"/>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a:off x="2029147"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2101155"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7" name="直接连接符 26"/>
          <p:cNvCxnSpPr/>
          <p:nvPr/>
        </p:nvCxnSpPr>
        <p:spPr>
          <a:xfrm>
            <a:off x="1741091" y="2402872"/>
            <a:ext cx="327637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直接连接符 29"/>
          <p:cNvCxnSpPr/>
          <p:nvPr/>
        </p:nvCxnSpPr>
        <p:spPr>
          <a:xfrm flipV="1">
            <a:off x="1741091" y="1969191"/>
            <a:ext cx="0" cy="433681"/>
          </a:xfrm>
          <a:prstGeom prst="line">
            <a:avLst/>
          </a:prstGeom>
        </p:spPr>
        <p:style>
          <a:lnRef idx="1">
            <a:schemeClr val="accent6"/>
          </a:lnRef>
          <a:fillRef idx="0">
            <a:schemeClr val="accent6"/>
          </a:fillRef>
          <a:effectRef idx="0">
            <a:schemeClr val="accent6"/>
          </a:effectRef>
          <a:fontRef idx="minor">
            <a:schemeClr val="tx1"/>
          </a:fontRef>
        </p:style>
      </p:cxnSp>
      <p:sp>
        <p:nvSpPr>
          <p:cNvPr id="31" name="TextBox 29"/>
          <p:cNvSpPr txBox="1"/>
          <p:nvPr/>
        </p:nvSpPr>
        <p:spPr>
          <a:xfrm>
            <a:off x="2209155" y="2070591"/>
            <a:ext cx="3492400" cy="363176"/>
          </a:xfrm>
          <a:prstGeom prst="rect">
            <a:avLst/>
          </a:prstGeom>
          <a:noFill/>
        </p:spPr>
        <p:txBody>
          <a:bodyPr wrap="square" rtlCol="0">
            <a:spAutoFit/>
          </a:bodyPr>
          <a:lstStyle/>
          <a:p>
            <a:pPr>
              <a:lnSpc>
                <a:spcPct val="11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② 要善于</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授权</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325991" y="2559479"/>
            <a:ext cx="5688632" cy="1661609"/>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鲁国的单父县缺少县长，国君请孔子推荐一个学生，孔子推荐了巫马期，他上任后十分非常勤奋，披星戴月、废寝忘食、兢兢业业工作了一年。结果，单父县大治！不过，巫马期却因为劳累过度病倒了。此时，国君又来请孔子再推荐一个人。于是，孔子推荐了另一个学生宓子贱。</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5325991" y="4365104"/>
            <a:ext cx="5688632" cy="1661609"/>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子贱弹着琴、唱着小曲、“坐着火车、吃着火锅”就到了单父县，他到任后就在自己的官署后院建了一个琴台，终日鸣琴，身不下堂，日子过得是有滋有味、有情有调、很滋润。一年下来单父县依然大治。后来，巫马期很想和子贱交流一下工作心得，于是他找到了宓子贱。</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5325991" y="1969191"/>
            <a:ext cx="5688632" cy="0"/>
          </a:xfrm>
          <a:prstGeom prst="line">
            <a:avLst/>
          </a:prstGeom>
        </p:spPr>
        <p:style>
          <a:lnRef idx="1">
            <a:schemeClr val="accent6"/>
          </a:lnRef>
          <a:fillRef idx="0">
            <a:schemeClr val="accent6"/>
          </a:fillRef>
          <a:effectRef idx="0">
            <a:schemeClr val="accent6"/>
          </a:effectRef>
          <a:fontRef idx="minor">
            <a:schemeClr val="tx1"/>
          </a:fontRef>
        </p:style>
      </p:cxnSp>
      <p:sp>
        <p:nvSpPr>
          <p:cNvPr id="18" name="矩形 17"/>
          <p:cNvSpPr/>
          <p:nvPr/>
        </p:nvSpPr>
        <p:spPr>
          <a:xfrm>
            <a:off x="6529635" y="1835532"/>
            <a:ext cx="3240360" cy="369332"/>
          </a:xfrm>
          <a:prstGeom prst="rect">
            <a:avLst/>
          </a:prstGeom>
          <a:solidFill>
            <a:schemeClr val="accent6">
              <a:lumMod val="75000"/>
            </a:schemeClr>
          </a:solidFill>
          <a:ln>
            <a:solidFill>
              <a:srgbClr val="E46C0A"/>
            </a:solidFill>
          </a:ln>
        </p:spPr>
        <p:txBody>
          <a:bodyPr wrap="square">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故事：两个不同的县长</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pic>
        <p:nvPicPr>
          <p:cNvPr id="21" name="Picture 2" descr="http://www.xycq.net/photo/albums/userpics/10335/平原君赵胜.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1091" y="2949485"/>
            <a:ext cx="3143810" cy="3143811"/>
          </a:xfrm>
          <a:prstGeom prst="rect">
            <a:avLst/>
          </a:prstGeom>
          <a:ln>
            <a:solidFill>
              <a:schemeClr val="bg1"/>
            </a:solid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6"/>
          <p:cNvSpPr txBox="1"/>
          <p:nvPr/>
        </p:nvSpPr>
        <p:spPr>
          <a:xfrm>
            <a:off x="3735606" y="5589240"/>
            <a:ext cx="1149295" cy="338554"/>
          </a:xfrm>
          <a:prstGeom prst="rect">
            <a:avLst/>
          </a:prstGeom>
          <a:solidFill>
            <a:srgbClr val="E46C0A">
              <a:alpha val="70980"/>
            </a:srgbClr>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宓子贱</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305499" y="6093296"/>
            <a:ext cx="5688632"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50"/>
                                            <p:tgtEl>
                                              <p:spTgt spid="2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500"/>
                                </p:stCondLst>
                                <p:childTnLst>
                                  <p:par>
                                    <p:cTn id="15" presetID="2" presetClass="entr" presetSubtype="8" fill="hold" grpId="0" nodeType="afterEffect" p14:presetBounceEnd="64000">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14:bounceEnd="64000">
                                          <p:cBhvr additive="base">
                                            <p:cTn id="17" dur="500" fill="hold"/>
                                            <p:tgtEl>
                                              <p:spTgt spid="35"/>
                                            </p:tgtEl>
                                            <p:attrNameLst>
                                              <p:attrName>ppt_x</p:attrName>
                                            </p:attrNameLst>
                                          </p:cBhvr>
                                          <p:tavLst>
                                            <p:tav tm="0">
                                              <p:val>
                                                <p:strVal val="0-#ppt_w/2"/>
                                              </p:val>
                                            </p:tav>
                                            <p:tav tm="100000">
                                              <p:val>
                                                <p:strVal val="#ppt_x"/>
                                              </p:val>
                                            </p:tav>
                                          </p:tavLst>
                                        </p:anim>
                                        <p:anim calcmode="lin" valueType="num" p14:bounceEnd="64000">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4000">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14:bounceEnd="64000">
                                          <p:cBhvr additive="base">
                                            <p:cTn id="21" dur="500" fill="hold"/>
                                            <p:tgtEl>
                                              <p:spTgt spid="34"/>
                                            </p:tgtEl>
                                            <p:attrNameLst>
                                              <p:attrName>ppt_x</p:attrName>
                                            </p:attrNameLst>
                                          </p:cBhvr>
                                          <p:tavLst>
                                            <p:tav tm="0">
                                              <p:val>
                                                <p:strVal val="1+#ppt_w/2"/>
                                              </p:val>
                                            </p:tav>
                                            <p:tav tm="100000">
                                              <p:val>
                                                <p:strVal val="#ppt_x"/>
                                              </p:val>
                                            </p:tav>
                                          </p:tavLst>
                                        </p:anim>
                                        <p:anim calcmode="lin" valueType="num" p14:bounceEnd="64000">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50"/>
                                            <p:tgtEl>
                                              <p:spTgt spid="2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p:bldP spid="34" grpId="0"/>
          <p:bldP spid="3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6889675" y="2878952"/>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31" name="TextBox 8"/>
          <p:cNvSpPr txBox="1"/>
          <p:nvPr/>
        </p:nvSpPr>
        <p:spPr>
          <a:xfrm>
            <a:off x="7465739" y="2060848"/>
            <a:ext cx="3960440" cy="707886"/>
          </a:xfrm>
          <a:prstGeom prst="rect">
            <a:avLst/>
          </a:prstGeom>
          <a:noFill/>
        </p:spPr>
        <p:txBody>
          <a:bodyPr wrap="square" rtlCol="0">
            <a:sp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第一</a:t>
            </a:r>
            <a:r>
              <a:rPr lang="zh-CN" altLang="en-US" sz="4000" b="1" dirty="0" smtClean="0">
                <a:solidFill>
                  <a:srgbClr val="FF0000"/>
                </a:solidFill>
                <a:latin typeface="微软雅黑" panose="020B0503020204020204" pitchFamily="34" charset="-122"/>
                <a:ea typeface="微软雅黑" panose="020B0503020204020204" pitchFamily="34" charset="-122"/>
              </a:rPr>
              <a:t>章 领导</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7465739" y="327599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领导的概念</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465739" y="3707941"/>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领导与管理</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889675" y="2945436"/>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4580"/>
          <a:stretch>
            <a:fillRect/>
          </a:stretch>
        </p:blipFill>
        <p:spPr>
          <a:xfrm>
            <a:off x="624979" y="1444445"/>
            <a:ext cx="6003548" cy="3809529"/>
          </a:xfrm>
          <a:prstGeom prst="rect">
            <a:avLst/>
          </a:prstGeom>
          <a:effectLst>
            <a:outerShdw blurRad="50800" dist="38100" dir="2700000" algn="tl" rotWithShape="0">
              <a:prstClr val="black">
                <a:alpha val="40000"/>
              </a:prstClr>
            </a:outerShdw>
          </a:effectLst>
        </p:spPr>
      </p:pic>
      <p:sp>
        <p:nvSpPr>
          <p:cNvPr id="12" name="矩形 11"/>
          <p:cNvSpPr/>
          <p:nvPr/>
        </p:nvSpPr>
        <p:spPr>
          <a:xfrm>
            <a:off x="7465739" y="413988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领导</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方式</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465739" y="4571836"/>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领导者概述</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3" presetClass="path" presetSubtype="0" accel="50000" fill="hold" grpId="1" nodeType="withEffect" p14:presetBounceEnd="64000">
                                      <p:stCondLst>
                                        <p:cond delay="0"/>
                                      </p:stCondLst>
                                      <p:childTnLst>
                                        <p:animMotion origin="layout" path="M -0.8792 3.7037E-7 L -1.55168E-6 3.7037E-7 " pathEditMode="relative" rAng="0" ptsTypes="AA" p14:bounceEnd="64000">
                                          <p:cBhvr>
                                            <p:cTn id="9" dur="500" fill="hold"/>
                                            <p:tgtEl>
                                              <p:spTgt spid="31"/>
                                            </p:tgtEl>
                                            <p:attrNameLst>
                                              <p:attrName>ppt_x</p:attrName>
                                              <p:attrName>ppt_y</p:attrName>
                                            </p:attrNameLst>
                                          </p:cBhvr>
                                          <p:rCtr x="43960" y="0"/>
                                        </p:animMotion>
                                      </p:childTnLst>
                                    </p:cTn>
                                  </p:par>
                                  <p:par>
                                    <p:cTn id="10" presetID="10" presetClass="entr" presetSubtype="0" fill="hold" nodeType="withEffect">
                                      <p:stCondLst>
                                        <p:cond delay="4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63" presetClass="path" presetSubtype="0" accel="50000" fill="hold" nodeType="withEffect" p14:presetBounceEnd="64000">
                                      <p:stCondLst>
                                        <p:cond delay="400"/>
                                      </p:stCondLst>
                                      <p:childTnLst>
                                        <p:animMotion origin="layout" path="M -0.87926 -3.44126E-6 L -4.00989E-6 -3.44126E-6 " pathEditMode="relative" rAng="0" ptsTypes="AA" p14:bounceEnd="64000">
                                          <p:cBhvr>
                                            <p:cTn id="14" dur="500" fill="hold"/>
                                            <p:tgtEl>
                                              <p:spTgt spid="30"/>
                                            </p:tgtEl>
                                            <p:attrNameLst>
                                              <p:attrName>ppt_x</p:attrName>
                                              <p:attrName>ppt_y</p:attrName>
                                            </p:attrNameLst>
                                          </p:cBhvr>
                                          <p:rCtr x="43963" y="0"/>
                                        </p:animMotion>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accel="50000" fill="hold" nodeType="withEffect" p14:presetBounceEnd="64000">
                                      <p:stCondLst>
                                        <p:cond delay="400"/>
                                      </p:stCondLst>
                                      <p:childTnLst>
                                        <p:animMotion origin="layout" path="M -0.87926 -3.44126E-6 L -4.00989E-6 -3.44126E-6 " pathEditMode="relative" rAng="0" ptsTypes="AA" p14:bounceEnd="64000">
                                          <p:cBhvr>
                                            <p:cTn id="19" dur="500" fill="hold"/>
                                            <p:tgtEl>
                                              <p:spTgt spid="9"/>
                                            </p:tgtEl>
                                            <p:attrNameLst>
                                              <p:attrName>ppt_x</p:attrName>
                                              <p:attrName>ppt_y</p:attrName>
                                            </p:attrNameLst>
                                          </p:cBhvr>
                                          <p:rCtr x="43963" y="0"/>
                                        </p:animMotion>
                                      </p:childTnLst>
                                    </p:cTn>
                                  </p:par>
                                </p:childTnLst>
                              </p:cTn>
                            </p:par>
                            <p:par>
                              <p:cTn id="20" fill="hold">
                                <p:stCondLst>
                                  <p:cond delay="500"/>
                                </p:stCondLst>
                                <p:childTnLst>
                                  <p:par>
                                    <p:cTn id="21" presetID="5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Scale>
                                          <p:cBhvr>
                                            <p:cTn id="2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2"/>
                                            </p:tgtEl>
                                            <p:attrNameLst>
                                              <p:attrName>ppt_x</p:attrName>
                                              <p:attrName>ppt_y</p:attrName>
                                            </p:attrNameLst>
                                          </p:cBhvr>
                                        </p:animMotion>
                                        <p:animEffect transition="in" filter="fade">
                                          <p:cBhvr>
                                            <p:cTn id="25" dur="1000"/>
                                            <p:tgtEl>
                                              <p:spTgt spid="32"/>
                                            </p:tgtEl>
                                          </p:cBhvr>
                                        </p:animEffect>
                                      </p:childTnLst>
                                    </p:cTn>
                                  </p:par>
                                  <p:par>
                                    <p:cTn id="26" presetID="52" presetClass="entr" presetSubtype="0" fill="hold" grpId="0" nodeType="withEffect">
                                      <p:stCondLst>
                                        <p:cond delay="200"/>
                                      </p:stCondLst>
                                      <p:iterate type="lt">
                                        <p:tmPct val="0"/>
                                      </p:iterate>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par>
                                    <p:cTn id="36" presetID="52" presetClass="entr" presetSubtype="0" fill="hold" grpId="0" nodeType="withEffect">
                                      <p:stCondLst>
                                        <p:cond delay="600"/>
                                      </p:stCondLst>
                                      <p:iterate type="lt">
                                        <p:tmPct val="0"/>
                                      </p:iterate>
                                      <p:childTnLst>
                                        <p:set>
                                          <p:cBhvr>
                                            <p:cTn id="37" dur="1" fill="hold">
                                              <p:stCondLst>
                                                <p:cond delay="0"/>
                                              </p:stCondLst>
                                            </p:cTn>
                                            <p:tgtEl>
                                              <p:spTgt spid="13"/>
                                            </p:tgtEl>
                                            <p:attrNameLst>
                                              <p:attrName>style.visibility</p:attrName>
                                            </p:attrNameLst>
                                          </p:cBhvr>
                                          <p:to>
                                            <p:strVal val="visible"/>
                                          </p:to>
                                        </p:set>
                                        <p:animScale>
                                          <p:cBhvr>
                                            <p:cTn id="3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
                                            </p:tgtEl>
                                            <p:attrNameLst>
                                              <p:attrName>ppt_x</p:attrName>
                                              <p:attrName>ppt_y</p:attrName>
                                            </p:attrNameLst>
                                          </p:cBhvr>
                                        </p:animMotion>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3"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3" presetClass="path" presetSubtype="0" accel="50000" fill="hold" grpId="1" nodeType="withEffect">
                                      <p:stCondLst>
                                        <p:cond delay="0"/>
                                      </p:stCondLst>
                                      <p:childTnLst>
                                        <p:animMotion origin="layout" path="M -0.8792 3.7037E-7 L -1.55168E-6 3.7037E-7 " pathEditMode="relative" rAng="0" ptsTypes="AA">
                                          <p:cBhvr>
                                            <p:cTn id="9" dur="500" fill="hold"/>
                                            <p:tgtEl>
                                              <p:spTgt spid="31"/>
                                            </p:tgtEl>
                                            <p:attrNameLst>
                                              <p:attrName>ppt_x</p:attrName>
                                              <p:attrName>ppt_y</p:attrName>
                                            </p:attrNameLst>
                                          </p:cBhvr>
                                          <p:rCtr x="43960" y="0"/>
                                        </p:animMotion>
                                      </p:childTnLst>
                                    </p:cTn>
                                  </p:par>
                                  <p:par>
                                    <p:cTn id="10" presetID="10" presetClass="entr" presetSubtype="0" fill="hold" nodeType="withEffect">
                                      <p:stCondLst>
                                        <p:cond delay="4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63" presetClass="path" presetSubtype="0" accel="50000" fill="hold" nodeType="withEffect">
                                      <p:stCondLst>
                                        <p:cond delay="400"/>
                                      </p:stCondLst>
                                      <p:childTnLst>
                                        <p:animMotion origin="layout" path="M -0.87926 -3.44126E-6 L -4.00989E-6 -3.44126E-6 " pathEditMode="relative" rAng="0" ptsTypes="AA">
                                          <p:cBhvr>
                                            <p:cTn id="14" dur="500" fill="hold"/>
                                            <p:tgtEl>
                                              <p:spTgt spid="30"/>
                                            </p:tgtEl>
                                            <p:attrNameLst>
                                              <p:attrName>ppt_x</p:attrName>
                                              <p:attrName>ppt_y</p:attrName>
                                            </p:attrNameLst>
                                          </p:cBhvr>
                                          <p:rCtr x="43963" y="0"/>
                                        </p:animMotion>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accel="50000" fill="hold" nodeType="withEffect">
                                      <p:stCondLst>
                                        <p:cond delay="400"/>
                                      </p:stCondLst>
                                      <p:childTnLst>
                                        <p:animMotion origin="layout" path="M -0.87926 -3.44126E-6 L -4.00989E-6 -3.44126E-6 " pathEditMode="relative" rAng="0" ptsTypes="AA">
                                          <p:cBhvr>
                                            <p:cTn id="19" dur="500" fill="hold"/>
                                            <p:tgtEl>
                                              <p:spTgt spid="9"/>
                                            </p:tgtEl>
                                            <p:attrNameLst>
                                              <p:attrName>ppt_x</p:attrName>
                                              <p:attrName>ppt_y</p:attrName>
                                            </p:attrNameLst>
                                          </p:cBhvr>
                                          <p:rCtr x="43963" y="0"/>
                                        </p:animMotion>
                                      </p:childTnLst>
                                    </p:cTn>
                                  </p:par>
                                </p:childTnLst>
                              </p:cTn>
                            </p:par>
                            <p:par>
                              <p:cTn id="20" fill="hold">
                                <p:stCondLst>
                                  <p:cond delay="500"/>
                                </p:stCondLst>
                                <p:childTnLst>
                                  <p:par>
                                    <p:cTn id="21" presetID="5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Scale>
                                          <p:cBhvr>
                                            <p:cTn id="2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2"/>
                                            </p:tgtEl>
                                            <p:attrNameLst>
                                              <p:attrName>ppt_x</p:attrName>
                                              <p:attrName>ppt_y</p:attrName>
                                            </p:attrNameLst>
                                          </p:cBhvr>
                                        </p:animMotion>
                                        <p:animEffect transition="in" filter="fade">
                                          <p:cBhvr>
                                            <p:cTn id="25" dur="1000"/>
                                            <p:tgtEl>
                                              <p:spTgt spid="32"/>
                                            </p:tgtEl>
                                          </p:cBhvr>
                                        </p:animEffect>
                                      </p:childTnLst>
                                    </p:cTn>
                                  </p:par>
                                  <p:par>
                                    <p:cTn id="26" presetID="52" presetClass="entr" presetSubtype="0" fill="hold" grpId="0" nodeType="withEffect">
                                      <p:stCondLst>
                                        <p:cond delay="200"/>
                                      </p:stCondLst>
                                      <p:iterate type="lt">
                                        <p:tmPct val="0"/>
                                      </p:iterate>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par>
                                    <p:cTn id="36" presetID="52" presetClass="entr" presetSubtype="0" fill="hold" grpId="0" nodeType="withEffect">
                                      <p:stCondLst>
                                        <p:cond delay="600"/>
                                      </p:stCondLst>
                                      <p:iterate type="lt">
                                        <p:tmPct val="0"/>
                                      </p:iterate>
                                      <p:childTnLst>
                                        <p:set>
                                          <p:cBhvr>
                                            <p:cTn id="37" dur="1" fill="hold">
                                              <p:stCondLst>
                                                <p:cond delay="0"/>
                                              </p:stCondLst>
                                            </p:cTn>
                                            <p:tgtEl>
                                              <p:spTgt spid="13"/>
                                            </p:tgtEl>
                                            <p:attrNameLst>
                                              <p:attrName>style.visibility</p:attrName>
                                            </p:attrNameLst>
                                          </p:cBhvr>
                                          <p:to>
                                            <p:strVal val="visible"/>
                                          </p:to>
                                        </p:set>
                                        <p:animScale>
                                          <p:cBhvr>
                                            <p:cTn id="3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
                                            </p:tgtEl>
                                            <p:attrNameLst>
                                              <p:attrName>ppt_x</p:attrName>
                                              <p:attrName>ppt_y</p:attrName>
                                            </p:attrNameLst>
                                          </p:cBhvr>
                                        </p:animMotion>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3" grpId="0"/>
          <p:bldP spid="12" grpId="0"/>
          <p:bldP spid="1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17067" y="1969191"/>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2.3.1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从</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权利要素进行分析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1489075" y="1699147"/>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a:off x="2029147"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2101155" y="2276872"/>
            <a:ext cx="108000" cy="252000"/>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7" name="直接连接符 26"/>
          <p:cNvCxnSpPr/>
          <p:nvPr/>
        </p:nvCxnSpPr>
        <p:spPr>
          <a:xfrm>
            <a:off x="1741091" y="2402872"/>
            <a:ext cx="327637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直接连接符 29"/>
          <p:cNvCxnSpPr/>
          <p:nvPr/>
        </p:nvCxnSpPr>
        <p:spPr>
          <a:xfrm flipV="1">
            <a:off x="1741091" y="1969191"/>
            <a:ext cx="0" cy="433681"/>
          </a:xfrm>
          <a:prstGeom prst="line">
            <a:avLst/>
          </a:prstGeom>
        </p:spPr>
        <p:style>
          <a:lnRef idx="1">
            <a:schemeClr val="accent6"/>
          </a:lnRef>
          <a:fillRef idx="0">
            <a:schemeClr val="accent6"/>
          </a:fillRef>
          <a:effectRef idx="0">
            <a:schemeClr val="accent6"/>
          </a:effectRef>
          <a:fontRef idx="minor">
            <a:schemeClr val="tx1"/>
          </a:fontRef>
        </p:style>
      </p:cxnSp>
      <p:sp>
        <p:nvSpPr>
          <p:cNvPr id="31" name="TextBox 29"/>
          <p:cNvSpPr txBox="1"/>
          <p:nvPr/>
        </p:nvSpPr>
        <p:spPr>
          <a:xfrm>
            <a:off x="2209155" y="2070591"/>
            <a:ext cx="3492400" cy="363176"/>
          </a:xfrm>
          <a:prstGeom prst="rect">
            <a:avLst/>
          </a:prstGeom>
          <a:noFill/>
        </p:spPr>
        <p:txBody>
          <a:bodyPr wrap="square" rtlCol="0">
            <a:spAutoFit/>
          </a:bodyPr>
          <a:lstStyle/>
          <a:p>
            <a:pPr>
              <a:lnSpc>
                <a:spcPct val="11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② 要善于</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授权</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325991" y="2559479"/>
            <a:ext cx="5688632" cy="1341521"/>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两个人的谈话是从寒暄客套开始的，不过很快就进入了正题。巫马期带着崇拜的眼神，羡慕地握着子贱的手说：“你比我强，你有个好身体啊，前途无量！看来我要被自己的病耽误了。”</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5325991" y="4005064"/>
            <a:ext cx="5688632" cy="2012859"/>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子贱听完巫马期的话，摇摇头说：“我们的差别不在身体，而在于工作方法。你做工作靠的是自己的努力，可是事业那么大、事情那么多，个人力量毕竟有限，努力的结果只能是勉强支撑，最终伤害自己的身体；而我用的方法是</a:t>
            </a:r>
            <a:r>
              <a:rPr lang="zh-CN" altLang="en-US" sz="1600" b="1" dirty="0">
                <a:solidFill>
                  <a:srgbClr val="FF6600"/>
                </a:solidFill>
                <a:latin typeface="微软雅黑" panose="020B0503020204020204" pitchFamily="34" charset="-122"/>
                <a:ea typeface="微软雅黑" panose="020B0503020204020204" pitchFamily="34" charset="-122"/>
              </a:rPr>
              <a:t>调动能人给自己做工作，事业越大可调动的人就越多，调动的能人越多事业就越大，于是工作越做越轻松。</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5325991" y="1969191"/>
            <a:ext cx="5688632" cy="0"/>
          </a:xfrm>
          <a:prstGeom prst="line">
            <a:avLst/>
          </a:prstGeom>
        </p:spPr>
        <p:style>
          <a:lnRef idx="1">
            <a:schemeClr val="accent6"/>
          </a:lnRef>
          <a:fillRef idx="0">
            <a:schemeClr val="accent6"/>
          </a:fillRef>
          <a:effectRef idx="0">
            <a:schemeClr val="accent6"/>
          </a:effectRef>
          <a:fontRef idx="minor">
            <a:schemeClr val="tx1"/>
          </a:fontRef>
        </p:style>
      </p:cxnSp>
      <p:sp>
        <p:nvSpPr>
          <p:cNvPr id="18" name="矩形 17"/>
          <p:cNvSpPr/>
          <p:nvPr/>
        </p:nvSpPr>
        <p:spPr>
          <a:xfrm>
            <a:off x="6529635" y="1835532"/>
            <a:ext cx="3240360" cy="369332"/>
          </a:xfrm>
          <a:prstGeom prst="rect">
            <a:avLst/>
          </a:prstGeom>
          <a:solidFill>
            <a:schemeClr val="accent6">
              <a:lumMod val="75000"/>
            </a:schemeClr>
          </a:solidFill>
          <a:ln>
            <a:solidFill>
              <a:srgbClr val="E46C0A"/>
            </a:solidFill>
          </a:ln>
        </p:spPr>
        <p:txBody>
          <a:bodyPr wrap="square">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故事：两个不同的县长</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cxnSp>
        <p:nvCxnSpPr>
          <p:cNvPr id="24" name="直接连接符 23"/>
          <p:cNvCxnSpPr/>
          <p:nvPr/>
        </p:nvCxnSpPr>
        <p:spPr>
          <a:xfrm>
            <a:off x="5305499" y="6093296"/>
            <a:ext cx="568863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直接连接符 18"/>
          <p:cNvCxnSpPr/>
          <p:nvPr/>
        </p:nvCxnSpPr>
        <p:spPr>
          <a:xfrm>
            <a:off x="5175131" y="2402872"/>
            <a:ext cx="0" cy="3690424"/>
          </a:xfrm>
          <a:prstGeom prst="line">
            <a:avLst/>
          </a:prstGeom>
        </p:spPr>
        <p:style>
          <a:lnRef idx="1">
            <a:schemeClr val="accent6"/>
          </a:lnRef>
          <a:fillRef idx="0">
            <a:schemeClr val="accent6"/>
          </a:fillRef>
          <a:effectRef idx="0">
            <a:schemeClr val="accent6"/>
          </a:effectRef>
          <a:fontRef idx="minor">
            <a:schemeClr val="tx1"/>
          </a:fontRef>
        </p:style>
      </p:cxnSp>
      <p:sp>
        <p:nvSpPr>
          <p:cNvPr id="20" name="矩形 19"/>
          <p:cNvSpPr/>
          <p:nvPr/>
        </p:nvSpPr>
        <p:spPr>
          <a:xfrm>
            <a:off x="1417066" y="4005064"/>
            <a:ext cx="3730767" cy="2086725"/>
          </a:xfrm>
          <a:prstGeom prst="rect">
            <a:avLst/>
          </a:prstGeom>
        </p:spPr>
        <p:txBody>
          <a:bodyPr wrap="square">
            <a:spAutoFit/>
          </a:bodyPr>
          <a:lstStyle/>
          <a:p>
            <a:pPr lvl="0" indent="457200">
              <a:lnSpc>
                <a:spcPct val="135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从这个故事当中，我们可以直观地看到懂得授权和不懂授权的区别。善于授权，就是</a:t>
            </a:r>
            <a:r>
              <a:rPr lang="zh-CN" altLang="en-US" sz="1600" b="1" dirty="0">
                <a:solidFill>
                  <a:srgbClr val="FF6600"/>
                </a:solidFill>
                <a:latin typeface="微软雅黑" panose="020B0503020204020204" pitchFamily="34" charset="-122"/>
                <a:ea typeface="微软雅黑" panose="020B0503020204020204" pitchFamily="34" charset="-122"/>
              </a:rPr>
              <a:t>让下属能够独当一面、自主地、创造性地干事，而不需要事必躬亲</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，去通过</a:t>
            </a:r>
            <a:r>
              <a:rPr lang="zh-CN" altLang="en-US" sz="1600" b="1" dirty="0">
                <a:solidFill>
                  <a:srgbClr val="FE0202"/>
                </a:solidFill>
                <a:latin typeface="微软雅黑" panose="020B0503020204020204" pitchFamily="34" charset="-122"/>
                <a:ea typeface="微软雅黑" panose="020B0503020204020204" pitchFamily="34" charset="-122"/>
              </a:rPr>
              <a:t>集权控制</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或</a:t>
            </a:r>
            <a:r>
              <a:rPr lang="zh-CN" altLang="en-US" sz="1600" b="1" dirty="0">
                <a:solidFill>
                  <a:srgbClr val="FE0202"/>
                </a:solidFill>
                <a:latin typeface="微软雅黑" panose="020B0503020204020204" pitchFamily="34" charset="-122"/>
                <a:ea typeface="微软雅黑" panose="020B0503020204020204" pitchFamily="34" charset="-122"/>
              </a:rPr>
              <a:t>强制</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所有人按部就班地执行命令。</a:t>
            </a:r>
            <a:endParaRPr lang="zh-CN" altLang="zh-CN" b="1" dirty="0">
              <a:solidFill>
                <a:srgbClr val="FE3838"/>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417067" y="6091789"/>
            <a:ext cx="3600400"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4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64000">
                                          <p:cBhvr additive="base">
                                            <p:cTn id="7" dur="500" fill="hold"/>
                                            <p:tgtEl>
                                              <p:spTgt spid="35"/>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4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64000">
                                          <p:cBhvr additive="base">
                                            <p:cTn id="11" dur="500" fill="hold"/>
                                            <p:tgtEl>
                                              <p:spTgt spid="34"/>
                                            </p:tgtEl>
                                            <p:attrNameLst>
                                              <p:attrName>ppt_x</p:attrName>
                                            </p:attrNameLst>
                                          </p:cBhvr>
                                          <p:tavLst>
                                            <p:tav tm="0">
                                              <p:val>
                                                <p:strVal val="1+#ppt_w/2"/>
                                              </p:val>
                                            </p:tav>
                                            <p:tav tm="100000">
                                              <p:val>
                                                <p:strVal val="#ppt_x"/>
                                              </p:val>
                                            </p:tav>
                                          </p:tavLst>
                                        </p:anim>
                                        <p:anim calcmode="lin" valueType="num" p14:bounceEnd="64000">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14:presetBounceEnd="64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64000">
                                          <p:cBhvr additive="base">
                                            <p:cTn id="16" dur="500" fill="hold"/>
                                            <p:tgtEl>
                                              <p:spTgt spid="20"/>
                                            </p:tgtEl>
                                            <p:attrNameLst>
                                              <p:attrName>ppt_x</p:attrName>
                                            </p:attrNameLst>
                                          </p:cBhvr>
                                          <p:tavLst>
                                            <p:tav tm="0">
                                              <p:val>
                                                <p:strVal val="1+#ppt_w/2"/>
                                              </p:val>
                                            </p:tav>
                                            <p:tav tm="100000">
                                              <p:val>
                                                <p:strVal val="#ppt_x"/>
                                              </p:val>
                                            </p:tav>
                                          </p:tavLst>
                                        </p:anim>
                                        <p:anim calcmode="lin" valueType="num" p14:bounceEnd="64000">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413449" y="1357303"/>
            <a:ext cx="4540122" cy="369332"/>
          </a:xfrm>
          <a:prstGeom prst="rect">
            <a:avLst/>
          </a:prstGeom>
        </p:spPr>
        <p:txBody>
          <a:bodyPr wrap="square">
            <a:spAutoFit/>
          </a:bodyPr>
          <a:lstStyle/>
          <a:p>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我们对授权的好处概况如下：</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413449" y="1730548"/>
            <a:ext cx="36004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直接连接符 27"/>
          <p:cNvCxnSpPr/>
          <p:nvPr/>
        </p:nvCxnSpPr>
        <p:spPr>
          <a:xfrm>
            <a:off x="1413449" y="1764000"/>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29" name="矩形 28"/>
          <p:cNvSpPr/>
          <p:nvPr/>
        </p:nvSpPr>
        <p:spPr>
          <a:xfrm>
            <a:off x="5161483" y="1411204"/>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其一</a:t>
            </a:r>
            <a:r>
              <a:rPr lang="zh-CN" altLang="en-US" sz="1600" dirty="0">
                <a:solidFill>
                  <a:schemeClr val="bg1"/>
                </a:solidFill>
                <a:latin typeface="微软雅黑" panose="020B0503020204020204" pitchFamily="34" charset="-122"/>
                <a:ea typeface="微软雅黑" panose="020B0503020204020204" pitchFamily="34" charset="-122"/>
              </a:rPr>
              <a:t>、授权可以借助别人的力量来实现自己的目的。</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3438" b="3686"/>
          <a:stretch>
            <a:fillRect/>
          </a:stretch>
        </p:blipFill>
        <p:spPr>
          <a:xfrm>
            <a:off x="1413449" y="1916832"/>
            <a:ext cx="3600400" cy="4473576"/>
          </a:xfrm>
          <a:prstGeom prst="rect">
            <a:avLst/>
          </a:prstGeom>
          <a:ln>
            <a:solidFill>
              <a:srgbClr val="FF6600"/>
            </a:solidFill>
          </a:ln>
          <a:effectLst>
            <a:outerShdw blurRad="50800" dist="38100" dir="5400000" algn="t" rotWithShape="0">
              <a:prstClr val="black">
                <a:alpha val="40000"/>
              </a:prstClr>
            </a:outerShdw>
          </a:effectLst>
        </p:spPr>
      </p:pic>
      <p:sp>
        <p:nvSpPr>
          <p:cNvPr id="32" name="矩形 31"/>
          <p:cNvSpPr/>
          <p:nvPr/>
        </p:nvSpPr>
        <p:spPr>
          <a:xfrm>
            <a:off x="5161483" y="1844824"/>
            <a:ext cx="5904656" cy="1372683"/>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有一个聪明的男孩，一次跟妈妈到杂货店买东西，店老板看到孩子很可爱，就打开一盒糖果，让小男孩自己抓一把，但小男孩却没动。老板认为男孩不好意思，就亲自抓了一把糖果放进男孩的口袋。</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6"/>
          <p:cNvSpPr txBox="1"/>
          <p:nvPr/>
        </p:nvSpPr>
        <p:spPr>
          <a:xfrm>
            <a:off x="5161483" y="3279559"/>
            <a:ext cx="5904656" cy="1692771"/>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回家后，妈妈好奇地问他：“你为什么不自己抓糖果而要老板亲自给你抓？”小男孩回答道：“因为我的手比较小，老板的手比较大，所以他拿的一定比我拿的多！”这是一个多么聪明的孩子啊！他知道自己的能力有限，知道如何</a:t>
            </a:r>
            <a:r>
              <a:rPr lang="zh-CN" altLang="en-US" sz="1600" b="1" dirty="0">
                <a:solidFill>
                  <a:srgbClr val="FF6600"/>
                </a:solidFill>
                <a:latin typeface="微软雅黑" panose="020B0503020204020204" pitchFamily="34" charset="-122"/>
                <a:ea typeface="微软雅黑" panose="020B0503020204020204" pitchFamily="34" charset="-122"/>
              </a:rPr>
              <a:t>借助别人的力量来实现自己的目的。</a:t>
            </a:r>
            <a:endParaRPr lang="zh-CN" altLang="en-US" sz="1600" b="1" dirty="0">
              <a:solidFill>
                <a:srgbClr val="FF6600"/>
              </a:solidFill>
              <a:latin typeface="微软雅黑" panose="020B0503020204020204" pitchFamily="34" charset="-122"/>
              <a:ea typeface="微软雅黑" panose="020B0503020204020204" pitchFamily="34" charset="-122"/>
            </a:endParaRPr>
          </a:p>
        </p:txBody>
      </p:sp>
      <p:sp>
        <p:nvSpPr>
          <p:cNvPr id="36" name="矩形 35"/>
          <p:cNvSpPr/>
          <p:nvPr/>
        </p:nvSpPr>
        <p:spPr>
          <a:xfrm>
            <a:off x="5161483" y="5044338"/>
            <a:ext cx="5904656" cy="1333419"/>
          </a:xfrm>
          <a:prstGeom prst="rect">
            <a:avLst/>
          </a:prstGeom>
          <a:solidFill>
            <a:srgbClr val="E46C0A"/>
          </a:solidFill>
          <a:effectLst>
            <a:outerShdw blurRad="50800" dist="38100" dir="2700000" algn="tl" rotWithShape="0">
              <a:prstClr val="black">
                <a:alpha val="40000"/>
              </a:prstClr>
            </a:outerShdw>
          </a:effectLst>
        </p:spPr>
        <p:txBody>
          <a:bodyPr tIns="0" bIns="0"/>
          <a:lstStyle/>
          <a:p>
            <a:pPr>
              <a:lnSpc>
                <a:spcPct val="134000"/>
              </a:lnSpc>
              <a:spcBef>
                <a:spcPts val="60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233491" y="5098571"/>
            <a:ext cx="5760640" cy="1224951"/>
          </a:xfrm>
          <a:prstGeom prst="rect">
            <a:avLst/>
          </a:prstGeom>
        </p:spPr>
        <p:txBody>
          <a:bodyPr wrap="square">
            <a:spAutoFit/>
          </a:bodyPr>
          <a:lstStyle/>
          <a:p>
            <a:pPr indent="266700" algn="just">
              <a:lnSpc>
                <a:spcPct val="115000"/>
              </a:lnSpc>
              <a:spcAft>
                <a:spcPts val="120"/>
              </a:spcAft>
            </a:pPr>
            <a:r>
              <a:rPr lang="zh-CN" altLang="zh-CN" sz="1600" kern="100" dirty="0" smtClean="0">
                <a:solidFill>
                  <a:schemeClr val="bg1"/>
                </a:solidFill>
                <a:latin typeface="微软雅黑" panose="020B0503020204020204" pitchFamily="34" charset="-122"/>
                <a:ea typeface="微软雅黑" panose="020B0503020204020204" pitchFamily="34" charset="-122"/>
              </a:rPr>
              <a:t>真正的领导人，不一定自己能力有多强，只要</a:t>
            </a:r>
            <a:r>
              <a:rPr lang="zh-CN" altLang="en-US" sz="1600" kern="100" dirty="0" smtClean="0">
                <a:solidFill>
                  <a:schemeClr val="bg1"/>
                </a:solidFill>
                <a:latin typeface="微软雅黑" panose="020B0503020204020204" pitchFamily="34" charset="-122"/>
                <a:ea typeface="微软雅黑" panose="020B0503020204020204" pitchFamily="34" charset="-122"/>
              </a:rPr>
              <a:t>善于</a:t>
            </a:r>
            <a:r>
              <a:rPr lang="zh-CN" altLang="zh-CN" sz="1600" kern="100" dirty="0" smtClean="0">
                <a:solidFill>
                  <a:schemeClr val="bg1"/>
                </a:solidFill>
                <a:latin typeface="微软雅黑" panose="020B0503020204020204" pitchFamily="34" charset="-122"/>
                <a:ea typeface="微软雅黑" panose="020B0503020204020204" pitchFamily="34" charset="-122"/>
              </a:rPr>
              <a:t>放权，就能团结比自己更强的力量，从而提升自己的身价。相反许多能力</a:t>
            </a:r>
            <a:r>
              <a:rPr lang="zh-CN" altLang="en-US" sz="1600" kern="100" dirty="0" smtClean="0">
                <a:solidFill>
                  <a:schemeClr val="bg1"/>
                </a:solidFill>
                <a:latin typeface="微软雅黑" panose="020B0503020204020204" pitchFamily="34" charset="-122"/>
                <a:ea typeface="微软雅黑" panose="020B0503020204020204" pitchFamily="34" charset="-122"/>
              </a:rPr>
              <a:t>很</a:t>
            </a:r>
            <a:r>
              <a:rPr lang="zh-CN" altLang="zh-CN" sz="1600" kern="100" dirty="0" smtClean="0">
                <a:solidFill>
                  <a:schemeClr val="bg1"/>
                </a:solidFill>
                <a:latin typeface="微软雅黑" panose="020B0503020204020204" pitchFamily="34" charset="-122"/>
                <a:ea typeface="微软雅黑" panose="020B0503020204020204" pitchFamily="34" charset="-122"/>
              </a:rPr>
              <a:t>强的人却因为过于完美主义，事必躬亲，认为什么人都不如自己，最后只能做最好的</a:t>
            </a:r>
            <a:r>
              <a:rPr lang="zh-CN" altLang="en-US" sz="1600" kern="100" dirty="0" smtClean="0">
                <a:solidFill>
                  <a:schemeClr val="bg1"/>
                </a:solidFill>
                <a:latin typeface="微软雅黑" panose="020B0503020204020204" pitchFamily="34" charset="-122"/>
                <a:ea typeface="微软雅黑" panose="020B0503020204020204" pitchFamily="34" charset="-122"/>
              </a:rPr>
              <a:t>骨干员工</a:t>
            </a:r>
            <a:r>
              <a:rPr lang="zh-CN" altLang="zh-CN" sz="1600" kern="100" dirty="0" smtClean="0">
                <a:solidFill>
                  <a:schemeClr val="bg1"/>
                </a:solidFill>
                <a:latin typeface="微软雅黑" panose="020B0503020204020204" pitchFamily="34" charset="-122"/>
                <a:ea typeface="微软雅黑" panose="020B0503020204020204" pitchFamily="34" charset="-122"/>
              </a:rPr>
              <a:t>，成不了优秀的领导人。</a:t>
            </a:r>
            <a:endParaRPr lang="zh-CN" altLang="zh-CN" sz="1600" kern="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17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21"/>
                                            </p:tgtEl>
                                            <p:attrNameLst>
                                              <p:attrName>fillcolor</p:attrName>
                                            </p:attrNameLst>
                                          </p:cBhvr>
                                          <p:tavLst>
                                            <p:tav tm="0">
                                              <p:val>
                                                <p:clrVal>
                                                  <a:schemeClr val="accent2"/>
                                                </p:clrVal>
                                              </p:val>
                                            </p:tav>
                                            <p:tav tm="50000">
                                              <p:val>
                                                <p:clrVal>
                                                  <a:schemeClr val="hlink"/>
                                                </p:clrVal>
                                              </p:val>
                                            </p:tav>
                                          </p:tavLst>
                                        </p:anim>
                                        <p:set>
                                          <p:cBhvr>
                                            <p:cTn id="9" dur="170"/>
                                            <p:tgtEl>
                                              <p:spTgt spid="21"/>
                                            </p:tgtEl>
                                            <p:attrNameLst>
                                              <p:attrName>fill.type</p:attrName>
                                            </p:attrNameLst>
                                          </p:cBhvr>
                                          <p:to>
                                            <p:strVal val="solid"/>
                                          </p:to>
                                        </p:set>
                                      </p:childTnLst>
                                    </p:cTn>
                                  </p:par>
                                </p:childTnLst>
                              </p:cTn>
                            </p:par>
                            <p:par>
                              <p:cTn id="10" fill="hold">
                                <p:stCondLst>
                                  <p:cond delay="119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250" fill="hold"/>
                                            <p:tgtEl>
                                              <p:spTgt spid="29"/>
                                            </p:tgtEl>
                                            <p:attrNameLst>
                                              <p:attrName>ppt_w</p:attrName>
                                            </p:attrNameLst>
                                          </p:cBhvr>
                                          <p:tavLst>
                                            <p:tav tm="0">
                                              <p:val>
                                                <p:fltVal val="0"/>
                                              </p:val>
                                            </p:tav>
                                            <p:tav tm="100000">
                                              <p:val>
                                                <p:strVal val="#ppt_w"/>
                                              </p:val>
                                            </p:tav>
                                          </p:tavLst>
                                        </p:anim>
                                        <p:anim calcmode="lin" valueType="num">
                                          <p:cBhvr>
                                            <p:cTn id="14" dur="250" fill="hold"/>
                                            <p:tgtEl>
                                              <p:spTgt spid="29"/>
                                            </p:tgtEl>
                                            <p:attrNameLst>
                                              <p:attrName>ppt_h</p:attrName>
                                            </p:attrNameLst>
                                          </p:cBhvr>
                                          <p:tavLst>
                                            <p:tav tm="0">
                                              <p:val>
                                                <p:fltVal val="0"/>
                                              </p:val>
                                            </p:tav>
                                            <p:tav tm="100000">
                                              <p:val>
                                                <p:strVal val="#ppt_h"/>
                                              </p:val>
                                            </p:tav>
                                          </p:tavLst>
                                        </p:anim>
                                        <p:animEffect transition="in" filter="fade">
                                          <p:cBhvr>
                                            <p:cTn id="15" dur="250"/>
                                            <p:tgtEl>
                                              <p:spTgt spid="29"/>
                                            </p:tgtEl>
                                          </p:cBhvr>
                                        </p:animEffect>
                                      </p:childTnLst>
                                    </p:cTn>
                                  </p:par>
                                </p:childTnLst>
                              </p:cTn>
                            </p:par>
                            <p:par>
                              <p:cTn id="16" fill="hold">
                                <p:stCondLst>
                                  <p:cond delay="1690"/>
                                </p:stCondLst>
                                <p:childTnLst>
                                  <p:par>
                                    <p:cTn id="17" presetID="2" presetClass="entr" presetSubtype="8" fill="hold" grpId="0" nodeType="afterEffect" p14:presetBounceEnd="64000">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14:bounceEnd="64000">
                                          <p:cBhvr additive="base">
                                            <p:cTn id="19" dur="500" fill="hold"/>
                                            <p:tgtEl>
                                              <p:spTgt spid="33"/>
                                            </p:tgtEl>
                                            <p:attrNameLst>
                                              <p:attrName>ppt_x</p:attrName>
                                            </p:attrNameLst>
                                          </p:cBhvr>
                                          <p:tavLst>
                                            <p:tav tm="0">
                                              <p:val>
                                                <p:strVal val="0-#ppt_w/2"/>
                                              </p:val>
                                            </p:tav>
                                            <p:tav tm="100000">
                                              <p:val>
                                                <p:strVal val="#ppt_x"/>
                                              </p:val>
                                            </p:tav>
                                          </p:tavLst>
                                        </p:anim>
                                        <p:anim calcmode="lin" valueType="num" p14:bounceEnd="64000">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4000">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14:bounceEnd="64000">
                                          <p:cBhvr additive="base">
                                            <p:cTn id="23" dur="500" fill="hold"/>
                                            <p:tgtEl>
                                              <p:spTgt spid="32"/>
                                            </p:tgtEl>
                                            <p:attrNameLst>
                                              <p:attrName>ppt_x</p:attrName>
                                            </p:attrNameLst>
                                          </p:cBhvr>
                                          <p:tavLst>
                                            <p:tav tm="0">
                                              <p:val>
                                                <p:strVal val="1+#ppt_w/2"/>
                                              </p:val>
                                            </p:tav>
                                            <p:tav tm="100000">
                                              <p:val>
                                                <p:strVal val="#ppt_x"/>
                                              </p:val>
                                            </p:tav>
                                          </p:tavLst>
                                        </p:anim>
                                        <p:anim calcmode="lin" valueType="num" p14:bounceEnd="64000">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19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fltVal val="0"/>
                                              </p:val>
                                            </p:tav>
                                            <p:tav tm="100000">
                                              <p:val>
                                                <p:strVal val="#ppt_w"/>
                                              </p:val>
                                            </p:tav>
                                          </p:tavLst>
                                        </p:anim>
                                        <p:anim calcmode="lin" valueType="num">
                                          <p:cBhvr>
                                            <p:cTn id="29" dur="250" fill="hold"/>
                                            <p:tgtEl>
                                              <p:spTgt spid="36"/>
                                            </p:tgtEl>
                                            <p:attrNameLst>
                                              <p:attrName>ppt_h</p:attrName>
                                            </p:attrNameLst>
                                          </p:cBhvr>
                                          <p:tavLst>
                                            <p:tav tm="0">
                                              <p:val>
                                                <p:fltVal val="0"/>
                                              </p:val>
                                            </p:tav>
                                            <p:tav tm="100000">
                                              <p:val>
                                                <p:strVal val="#ppt_h"/>
                                              </p:val>
                                            </p:tav>
                                          </p:tavLst>
                                        </p:anim>
                                        <p:animEffect transition="in" filter="fade">
                                          <p:cBhvr>
                                            <p:cTn id="30" dur="250"/>
                                            <p:tgtEl>
                                              <p:spTgt spid="36"/>
                                            </p:tgtEl>
                                          </p:cBhvr>
                                        </p:animEffect>
                                      </p:childTnLst>
                                    </p:cTn>
                                  </p:par>
                                </p:childTnLst>
                              </p:cTn>
                            </p:par>
                            <p:par>
                              <p:cTn id="31" fill="hold">
                                <p:stCondLst>
                                  <p:cond delay="2690"/>
                                </p:stCondLst>
                                <p:childTnLst>
                                  <p:par>
                                    <p:cTn id="32" presetID="2" presetClass="entr" presetSubtype="1" fill="hold" grpId="0" nodeType="afterEffect" p14:presetBounceEnd="64000">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14:bounceEnd="64000">
                                          <p:cBhvr additive="base">
                                            <p:cTn id="34" dur="5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2" grpId="0"/>
          <p:bldP spid="33" grpId="0"/>
          <p:bldP spid="36" grpId="0" animBg="1"/>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17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21"/>
                                            </p:tgtEl>
                                            <p:attrNameLst>
                                              <p:attrName>fillcolor</p:attrName>
                                            </p:attrNameLst>
                                          </p:cBhvr>
                                          <p:tavLst>
                                            <p:tav tm="0">
                                              <p:val>
                                                <p:clrVal>
                                                  <a:schemeClr val="accent2"/>
                                                </p:clrVal>
                                              </p:val>
                                            </p:tav>
                                            <p:tav tm="50000">
                                              <p:val>
                                                <p:clrVal>
                                                  <a:schemeClr val="hlink"/>
                                                </p:clrVal>
                                              </p:val>
                                            </p:tav>
                                          </p:tavLst>
                                        </p:anim>
                                        <p:set>
                                          <p:cBhvr>
                                            <p:cTn id="9" dur="170"/>
                                            <p:tgtEl>
                                              <p:spTgt spid="21"/>
                                            </p:tgtEl>
                                            <p:attrNameLst>
                                              <p:attrName>fill.type</p:attrName>
                                            </p:attrNameLst>
                                          </p:cBhvr>
                                          <p:to>
                                            <p:strVal val="solid"/>
                                          </p:to>
                                        </p:set>
                                      </p:childTnLst>
                                    </p:cTn>
                                  </p:par>
                                </p:childTnLst>
                              </p:cTn>
                            </p:par>
                            <p:par>
                              <p:cTn id="10" fill="hold">
                                <p:stCondLst>
                                  <p:cond delay="119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250" fill="hold"/>
                                            <p:tgtEl>
                                              <p:spTgt spid="29"/>
                                            </p:tgtEl>
                                            <p:attrNameLst>
                                              <p:attrName>ppt_w</p:attrName>
                                            </p:attrNameLst>
                                          </p:cBhvr>
                                          <p:tavLst>
                                            <p:tav tm="0">
                                              <p:val>
                                                <p:fltVal val="0"/>
                                              </p:val>
                                            </p:tav>
                                            <p:tav tm="100000">
                                              <p:val>
                                                <p:strVal val="#ppt_w"/>
                                              </p:val>
                                            </p:tav>
                                          </p:tavLst>
                                        </p:anim>
                                        <p:anim calcmode="lin" valueType="num">
                                          <p:cBhvr>
                                            <p:cTn id="14" dur="250" fill="hold"/>
                                            <p:tgtEl>
                                              <p:spTgt spid="29"/>
                                            </p:tgtEl>
                                            <p:attrNameLst>
                                              <p:attrName>ppt_h</p:attrName>
                                            </p:attrNameLst>
                                          </p:cBhvr>
                                          <p:tavLst>
                                            <p:tav tm="0">
                                              <p:val>
                                                <p:fltVal val="0"/>
                                              </p:val>
                                            </p:tav>
                                            <p:tav tm="100000">
                                              <p:val>
                                                <p:strVal val="#ppt_h"/>
                                              </p:val>
                                            </p:tav>
                                          </p:tavLst>
                                        </p:anim>
                                        <p:animEffect transition="in" filter="fade">
                                          <p:cBhvr>
                                            <p:cTn id="15" dur="250"/>
                                            <p:tgtEl>
                                              <p:spTgt spid="29"/>
                                            </p:tgtEl>
                                          </p:cBhvr>
                                        </p:animEffect>
                                      </p:childTnLst>
                                    </p:cTn>
                                  </p:par>
                                </p:childTnLst>
                              </p:cTn>
                            </p:par>
                            <p:par>
                              <p:cTn id="16" fill="hold">
                                <p:stCondLst>
                                  <p:cond delay="1690"/>
                                </p:stCondLst>
                                <p:childTnLst>
                                  <p:par>
                                    <p:cTn id="17" presetID="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19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fltVal val="0"/>
                                              </p:val>
                                            </p:tav>
                                            <p:tav tm="100000">
                                              <p:val>
                                                <p:strVal val="#ppt_w"/>
                                              </p:val>
                                            </p:tav>
                                          </p:tavLst>
                                        </p:anim>
                                        <p:anim calcmode="lin" valueType="num">
                                          <p:cBhvr>
                                            <p:cTn id="29" dur="250" fill="hold"/>
                                            <p:tgtEl>
                                              <p:spTgt spid="36"/>
                                            </p:tgtEl>
                                            <p:attrNameLst>
                                              <p:attrName>ppt_h</p:attrName>
                                            </p:attrNameLst>
                                          </p:cBhvr>
                                          <p:tavLst>
                                            <p:tav tm="0">
                                              <p:val>
                                                <p:fltVal val="0"/>
                                              </p:val>
                                            </p:tav>
                                            <p:tav tm="100000">
                                              <p:val>
                                                <p:strVal val="#ppt_h"/>
                                              </p:val>
                                            </p:tav>
                                          </p:tavLst>
                                        </p:anim>
                                        <p:animEffect transition="in" filter="fade">
                                          <p:cBhvr>
                                            <p:cTn id="30" dur="250"/>
                                            <p:tgtEl>
                                              <p:spTgt spid="36"/>
                                            </p:tgtEl>
                                          </p:cBhvr>
                                        </p:animEffect>
                                      </p:childTnLst>
                                    </p:cTn>
                                  </p:par>
                                </p:childTnLst>
                              </p:cTn>
                            </p:par>
                            <p:par>
                              <p:cTn id="31" fill="hold">
                                <p:stCondLst>
                                  <p:cond delay="2690"/>
                                </p:stCondLst>
                                <p:childTnLst>
                                  <p:par>
                                    <p:cTn id="32" presetID="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2" grpId="0"/>
          <p:bldP spid="33" grpId="0"/>
          <p:bldP spid="36" grpId="0" animBg="1"/>
          <p:bldP spid="3"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161483" y="1411204"/>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其二</a:t>
            </a:r>
            <a:r>
              <a:rPr lang="zh-CN" altLang="en-US" sz="1600" dirty="0">
                <a:solidFill>
                  <a:schemeClr val="bg1"/>
                </a:solidFill>
                <a:latin typeface="微软雅黑" panose="020B0503020204020204" pitchFamily="34" charset="-122"/>
                <a:ea typeface="微软雅黑" panose="020B0503020204020204" pitchFamily="34" charset="-122"/>
              </a:rPr>
              <a:t>、授权可以使领导者分身有术，做更重要的事儿。</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161483" y="1912301"/>
            <a:ext cx="5904656" cy="1372683"/>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授权有利于领导者从日常事务中超脱出来，集中力量处理更重要的决策问题。有些领导往往只相信自己，事事插手。但是一个人的精力又能有多少呢？诸葛亮事必躬亲，出师未捷身先死。</a:t>
            </a:r>
            <a:r>
              <a:rPr lang="zh-CN" altLang="en-US" sz="1600" b="1" dirty="0">
                <a:solidFill>
                  <a:srgbClr val="FE0202"/>
                </a:solidFill>
                <a:latin typeface="微软雅黑" panose="020B0503020204020204" pitchFamily="34" charset="-122"/>
                <a:ea typeface="微软雅黑" panose="020B0503020204020204" pitchFamily="34" charset="-122"/>
              </a:rPr>
              <a:t>谁又能比诸葛亮高明多少？</a:t>
            </a:r>
            <a:endParaRPr lang="zh-CN" altLang="zh-CN" sz="1600" b="1" dirty="0">
              <a:solidFill>
                <a:srgbClr val="FE020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3450" y="1411204"/>
            <a:ext cx="3619581" cy="4826108"/>
          </a:xfrm>
          <a:prstGeom prst="rect">
            <a:avLst/>
          </a:prstGeom>
          <a:ln>
            <a:solidFill>
              <a:schemeClr val="bg1"/>
            </a:solidFill>
          </a:ln>
          <a:effectLst>
            <a:outerShdw blurRad="50800" dist="38100" dir="2700000" algn="tl" rotWithShape="0">
              <a:prstClr val="black">
                <a:alpha val="40000"/>
              </a:prstClr>
            </a:outerShdw>
          </a:effectLst>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305499" y="3356992"/>
            <a:ext cx="5760640" cy="2880320"/>
          </a:xfrm>
          <a:prstGeom prst="rect">
            <a:avLst/>
          </a:prstGeom>
          <a:ln>
            <a:solidFill>
              <a:schemeClr val="bg1"/>
            </a:solidFill>
          </a:ln>
          <a:effectLst>
            <a:outerShdw blurRad="50800" dist="38100" dir="2700000" algn="tl" rotWithShape="0">
              <a:prstClr val="black">
                <a:alpha val="40000"/>
              </a:prstClr>
            </a:outerShdw>
          </a:effectLst>
        </p:spPr>
      </p:pic>
      <p:sp>
        <p:nvSpPr>
          <p:cNvPr id="19" name="TextBox 6"/>
          <p:cNvSpPr txBox="1"/>
          <p:nvPr/>
        </p:nvSpPr>
        <p:spPr>
          <a:xfrm>
            <a:off x="5305499" y="5805264"/>
            <a:ext cx="1149295" cy="338554"/>
          </a:xfrm>
          <a:prstGeom prst="rect">
            <a:avLst/>
          </a:prstGeom>
          <a:solidFill>
            <a:srgbClr val="FF6600">
              <a:alpha val="70980"/>
            </a:srgbClr>
          </a:solid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诸葛亮</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4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4000">
                                          <p:cBhvr additive="base">
                                            <p:cTn id="7" dur="500" fill="hold"/>
                                            <p:tgtEl>
                                              <p:spTgt spid="3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161483" y="1411204"/>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其</a:t>
            </a:r>
            <a:r>
              <a:rPr lang="zh-CN" altLang="en-US" sz="1600" dirty="0">
                <a:solidFill>
                  <a:schemeClr val="bg1"/>
                </a:solidFill>
                <a:latin typeface="微软雅黑" panose="020B0503020204020204" pitchFamily="34" charset="-122"/>
                <a:ea typeface="微软雅黑" panose="020B0503020204020204" pitchFamily="34" charset="-122"/>
              </a:rPr>
              <a:t>三、授权可以激励</a:t>
            </a:r>
            <a:r>
              <a:rPr lang="zh-CN" altLang="en-US" sz="1600" dirty="0" smtClean="0">
                <a:solidFill>
                  <a:schemeClr val="bg1"/>
                </a:solidFill>
                <a:latin typeface="微软雅黑" panose="020B0503020204020204" pitchFamily="34" charset="-122"/>
                <a:ea typeface="微软雅黑" panose="020B0503020204020204" pitchFamily="34" charset="-122"/>
              </a:rPr>
              <a:t>下属，</a:t>
            </a:r>
            <a:r>
              <a:rPr lang="zh-CN" altLang="en-US" sz="1600" dirty="0">
                <a:solidFill>
                  <a:schemeClr val="bg1"/>
                </a:solidFill>
                <a:latin typeface="微软雅黑" panose="020B0503020204020204" pitchFamily="34" charset="-122"/>
                <a:ea typeface="微软雅黑" panose="020B0503020204020204" pitchFamily="34" charset="-122"/>
              </a:rPr>
              <a:t>培养下属。</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161483" y="2016364"/>
            <a:ext cx="5904656" cy="1052596"/>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其实培养下属最有成效的办法，是要让他们在实践中获得足够的历练和能力的提升。</a:t>
            </a:r>
            <a:r>
              <a:rPr lang="zh-CN" altLang="en-US" sz="1600" b="1" dirty="0">
                <a:solidFill>
                  <a:srgbClr val="FF0000"/>
                </a:solidFill>
                <a:latin typeface="微软雅黑" panose="020B0503020204020204" pitchFamily="34" charset="-122"/>
                <a:ea typeface="微软雅黑" panose="020B0503020204020204" pitchFamily="34" charset="-122"/>
              </a:rPr>
              <a:t>如果领导者事事亲历亲为，则势必让新人难以成长，能人不愿留下。</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5161483" y="3356993"/>
            <a:ext cx="5904656" cy="2880320"/>
          </a:xfrm>
          <a:prstGeom prst="rect">
            <a:avLst/>
          </a:prstGeom>
          <a:solidFill>
            <a:srgbClr val="E46C0A"/>
          </a:solidFill>
          <a:effectLst>
            <a:outerShdw blurRad="50800" dist="38100" dir="2700000" algn="tl" rotWithShape="0">
              <a:prstClr val="black">
                <a:alpha val="40000"/>
              </a:prstClr>
            </a:outerShdw>
          </a:effectLst>
        </p:spPr>
        <p:txBody>
          <a:bodyPr tIns="0" bIns="0"/>
          <a:lstStyle/>
          <a:p>
            <a:pPr>
              <a:lnSpc>
                <a:spcPct val="134000"/>
              </a:lnSpc>
              <a:spcBef>
                <a:spcPts val="60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233491" y="3607648"/>
            <a:ext cx="5760640" cy="941796"/>
          </a:xfrm>
          <a:prstGeom prst="rect">
            <a:avLst/>
          </a:prstGeom>
        </p:spPr>
        <p:txBody>
          <a:bodyPr wrap="square">
            <a:spAutoFit/>
          </a:bodyPr>
          <a:lstStyle/>
          <a:p>
            <a:pPr indent="266700" algn="just">
              <a:lnSpc>
                <a:spcPct val="115000"/>
              </a:lnSpc>
              <a:spcAft>
                <a:spcPts val="120"/>
              </a:spcAft>
            </a:pPr>
            <a:r>
              <a:rPr lang="zh-CN" altLang="en-US" sz="1600" kern="100" dirty="0">
                <a:solidFill>
                  <a:schemeClr val="bg1"/>
                </a:solidFill>
                <a:latin typeface="微软雅黑" panose="020B0503020204020204" pitchFamily="34" charset="-122"/>
                <a:ea typeface="微软雅黑" panose="020B0503020204020204" pitchFamily="34" charset="-122"/>
              </a:rPr>
              <a:t>诸葛亮用自己忠诚的品德、超人的智慧、旷世的才能、敬业的精神，协助刘备匡复汉室，成就蜀国霸业，他的历史功勋是有目共睹的</a:t>
            </a:r>
            <a:r>
              <a:rPr lang="zh-CN" altLang="en-US" sz="1600" kern="100" dirty="0" smtClean="0">
                <a:solidFill>
                  <a:schemeClr val="bg1"/>
                </a:solidFill>
                <a:latin typeface="微软雅黑" panose="020B0503020204020204" pitchFamily="34" charset="-122"/>
                <a:ea typeface="微软雅黑" panose="020B0503020204020204" pitchFamily="34" charset="-122"/>
              </a:rPr>
              <a:t>。</a:t>
            </a:r>
            <a:endParaRPr lang="zh-CN" altLang="zh-CN" sz="1600" kern="1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233491" y="4796337"/>
            <a:ext cx="5760640" cy="1224951"/>
          </a:xfrm>
          <a:prstGeom prst="rect">
            <a:avLst/>
          </a:prstGeom>
        </p:spPr>
        <p:txBody>
          <a:bodyPr wrap="square">
            <a:spAutoFit/>
          </a:bodyPr>
          <a:lstStyle/>
          <a:p>
            <a:pPr indent="266700" algn="just">
              <a:lnSpc>
                <a:spcPct val="115000"/>
              </a:lnSpc>
              <a:spcAft>
                <a:spcPts val="120"/>
              </a:spcAft>
            </a:pPr>
            <a:r>
              <a:rPr lang="zh-CN" altLang="en-US" sz="1600" kern="100" dirty="0" smtClean="0">
                <a:solidFill>
                  <a:schemeClr val="bg1"/>
                </a:solidFill>
                <a:latin typeface="微软雅黑" panose="020B0503020204020204" pitchFamily="34" charset="-122"/>
                <a:ea typeface="微软雅黑" panose="020B0503020204020204" pitchFamily="34" charset="-122"/>
              </a:rPr>
              <a:t>然而</a:t>
            </a:r>
            <a:r>
              <a:rPr lang="zh-CN" altLang="en-US" sz="1600" kern="100" dirty="0">
                <a:solidFill>
                  <a:schemeClr val="bg1"/>
                </a:solidFill>
                <a:latin typeface="微软雅黑" panose="020B0503020204020204" pitchFamily="34" charset="-122"/>
                <a:ea typeface="微软雅黑" panose="020B0503020204020204" pitchFamily="34" charset="-122"/>
              </a:rPr>
              <a:t>，他一贯亲力亲为、没有培养出治理蜀国的优秀接班人队伍，致使出现“</a:t>
            </a:r>
            <a:r>
              <a:rPr lang="zh-CN" altLang="en-US" sz="1600" b="1" kern="100" dirty="0">
                <a:solidFill>
                  <a:schemeClr val="bg1"/>
                </a:solidFill>
                <a:latin typeface="微软雅黑" panose="020B0503020204020204" pitchFamily="34" charset="-122"/>
                <a:ea typeface="微软雅黑" panose="020B0503020204020204" pitchFamily="34" charset="-122"/>
              </a:rPr>
              <a:t>蜀中无大将，廖化当先锋</a:t>
            </a:r>
            <a:r>
              <a:rPr lang="zh-CN" altLang="en-US" sz="1600" kern="100" dirty="0">
                <a:solidFill>
                  <a:schemeClr val="bg1"/>
                </a:solidFill>
                <a:latin typeface="微软雅黑" panose="020B0503020204020204" pitchFamily="34" charset="-122"/>
                <a:ea typeface="微软雅黑" panose="020B0503020204020204" pitchFamily="34" charset="-122"/>
              </a:rPr>
              <a:t>”的无奈局面。当无人可用时，又不得不继续事必躬亲，从而形成了一个悲剧性的恶性循环。</a:t>
            </a:r>
            <a:endParaRPr lang="zh-CN" altLang="zh-CN" sz="1600" kern="10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413450" y="1411204"/>
            <a:ext cx="3619581" cy="4826108"/>
          </a:xfrm>
          <a:prstGeom prst="rect">
            <a:avLst/>
          </a:prstGeom>
          <a:ln>
            <a:solidFill>
              <a:schemeClr val="bg1"/>
            </a:solidFill>
          </a:ln>
          <a:effectLst>
            <a:outerShdw blurRad="50800" dist="38100" dir="2700000" algn="tl" rotWithShape="0">
              <a:prstClr val="black">
                <a:alpha val="40000"/>
              </a:prstClr>
            </a:outerShdw>
          </a:effectLst>
        </p:spPr>
      </p:pic>
      <p:sp>
        <p:nvSpPr>
          <p:cNvPr id="12" name="TextBox 6"/>
          <p:cNvSpPr txBox="1"/>
          <p:nvPr/>
        </p:nvSpPr>
        <p:spPr>
          <a:xfrm rot="5400000">
            <a:off x="4077007" y="1703592"/>
            <a:ext cx="923330" cy="338554"/>
          </a:xfrm>
          <a:prstGeom prst="rect">
            <a:avLst/>
          </a:prstGeom>
          <a:solidFill>
            <a:srgbClr val="FF6600">
              <a:alpha val="70980"/>
            </a:srgbClr>
          </a:solidFill>
        </p:spPr>
        <p:txBody>
          <a:bodyPr vert="vert270"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诸葛亮</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4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4000">
                                          <p:cBhvr additive="base">
                                            <p:cTn id="7" dur="500" fill="hold"/>
                                            <p:tgtEl>
                                              <p:spTgt spid="3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cTn>
                                  </p:par>
                                </p:childTnLst>
                              </p:cTn>
                            </p:par>
                            <p:par>
                              <p:cTn id="15" fill="hold">
                                <p:stCondLst>
                                  <p:cond delay="1000"/>
                                </p:stCondLst>
                                <p:childTnLst>
                                  <p:par>
                                    <p:cTn id="16" presetID="2" presetClass="entr" presetSubtype="4" fill="hold" grpId="0" nodeType="afterEffect" p14:presetBounceEnd="64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64000">
                                          <p:cBhvr additive="base">
                                            <p:cTn id="18" dur="50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14:presetBounceEnd="64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4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64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8" grpId="0"/>
          <p:bldP spid="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161483" y="1411204"/>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其</a:t>
            </a:r>
            <a:r>
              <a:rPr lang="zh-CN" altLang="en-US" sz="1600" dirty="0">
                <a:solidFill>
                  <a:schemeClr val="bg1"/>
                </a:solidFill>
                <a:latin typeface="微软雅黑" panose="020B0503020204020204" pitchFamily="34" charset="-122"/>
                <a:ea typeface="微软雅黑" panose="020B0503020204020204" pitchFamily="34" charset="-122"/>
              </a:rPr>
              <a:t>四、授权可以提高效率，确保组织的灵活机动性。</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161483" y="1988840"/>
            <a:ext cx="5904656" cy="1372683"/>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“将在外，君命有所不受”实质上也是一种“授权”，这种授权保证了前方将士能够灵活处理战况，抓住战机，确保战争的胜利。而</a:t>
            </a:r>
            <a:r>
              <a:rPr lang="zh-CN" altLang="en-US" sz="1600" b="1" dirty="0">
                <a:solidFill>
                  <a:srgbClr val="FF0000"/>
                </a:solidFill>
                <a:latin typeface="微软雅黑" panose="020B0503020204020204" pitchFamily="34" charset="-122"/>
                <a:ea typeface="微软雅黑" panose="020B0503020204020204" pitchFamily="34" charset="-122"/>
              </a:rPr>
              <a:t>若无权不揽，则有事必废。</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著名的“印加效应”就是一个过度集权的惨痛教训。</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161483" y="3765947"/>
            <a:ext cx="5904656" cy="1525381"/>
          </a:xfrm>
          <a:prstGeom prst="rect">
            <a:avLst/>
          </a:prstGeom>
          <a:noFill/>
          <a:effectLst/>
        </p:spPr>
        <p:txBody>
          <a:bodyPr/>
          <a:lstStyle/>
          <a:p>
            <a:pPr indent="457200">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历史上，南美洲的印加帝国在经济、政治、生活上都在统治者高度而严格的控制之下，即使小事亦要请示最高当局，致使拥有</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万军队的印加帝国后来被西班牙征服者比查罗的</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168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人分谴队打败。</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2139" y="3581281"/>
            <a:ext cx="5904000" cy="0"/>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7296957" y="3396615"/>
            <a:ext cx="1634364" cy="369332"/>
          </a:xfrm>
          <a:prstGeom prst="rect">
            <a:avLst/>
          </a:prstGeom>
          <a:solidFill>
            <a:schemeClr val="bg1"/>
          </a:solidFill>
        </p:spPr>
        <p:txBody>
          <a:bodyPr wrap="square">
            <a:spAutoFit/>
          </a:bodyPr>
          <a:lstStyle/>
          <a:p>
            <a:pPr algn="ct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印加效应</a:t>
            </a:r>
            <a:r>
              <a:rPr lang="en-US" altLang="zh-CN" dirty="0" smtClean="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endParaRPr>
          </a:p>
        </p:txBody>
      </p:sp>
      <p:sp>
        <p:nvSpPr>
          <p:cNvPr id="15" name="矩形 14"/>
          <p:cNvSpPr/>
          <p:nvPr/>
        </p:nvSpPr>
        <p:spPr>
          <a:xfrm>
            <a:off x="5161483" y="5331779"/>
            <a:ext cx="5904656" cy="964090"/>
          </a:xfrm>
          <a:prstGeom prst="rect">
            <a:avLst/>
          </a:prstGeom>
          <a:solidFill>
            <a:srgbClr val="E46C0A"/>
          </a:solidFill>
          <a:effectLst>
            <a:outerShdw blurRad="50800" dist="38100" dir="2700000" algn="tl" rotWithShape="0">
              <a:prstClr val="black">
                <a:alpha val="40000"/>
              </a:prstClr>
            </a:outerShdw>
          </a:effectLst>
        </p:spPr>
        <p:txBody>
          <a:bodyPr tIns="0" bIns="0"/>
          <a:lstStyle/>
          <a:p>
            <a:pPr>
              <a:lnSpc>
                <a:spcPct val="134000"/>
              </a:lnSpc>
              <a:spcBef>
                <a:spcPts val="60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233491" y="5496782"/>
            <a:ext cx="5760640" cy="658642"/>
          </a:xfrm>
          <a:prstGeom prst="rect">
            <a:avLst/>
          </a:prstGeom>
        </p:spPr>
        <p:txBody>
          <a:bodyPr wrap="square">
            <a:spAutoFit/>
          </a:bodyPr>
          <a:lstStyle/>
          <a:p>
            <a:pPr indent="266700" algn="just">
              <a:lnSpc>
                <a:spcPct val="115000"/>
              </a:lnSpc>
              <a:spcAft>
                <a:spcPts val="120"/>
              </a:spcAft>
            </a:pPr>
            <a:r>
              <a:rPr lang="zh-CN" altLang="en-US" sz="1600" kern="100" dirty="0">
                <a:solidFill>
                  <a:schemeClr val="bg1"/>
                </a:solidFill>
                <a:latin typeface="微软雅黑" panose="020B0503020204020204" pitchFamily="34" charset="-122"/>
                <a:ea typeface="微软雅黑" panose="020B0503020204020204" pitchFamily="34" charset="-122"/>
              </a:rPr>
              <a:t>领导者事必躬亲，看起来好像每天工作很多，很忙碌，其实并不能产生更多的效益，反而会阻碍企业效率的提升。</a:t>
            </a:r>
            <a:endParaRPr lang="zh-CN" altLang="zh-CN" sz="1600" kern="1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2411" b="2411"/>
          <a:stretch>
            <a:fillRect/>
          </a:stretch>
        </p:blipFill>
        <p:spPr>
          <a:xfrm>
            <a:off x="1413450" y="1411204"/>
            <a:ext cx="3603144" cy="2251965"/>
          </a:xfrm>
          <a:prstGeom prst="rect">
            <a:avLst/>
          </a:prstGeom>
          <a:ln>
            <a:solidFill>
              <a:schemeClr val="bg1"/>
            </a:solidFill>
          </a:ln>
          <a:effectLst>
            <a:outerShdw blurRad="50800" dist="38100" dir="2700000" algn="tl" rotWithShape="0">
              <a:prstClr val="black">
                <a:alpha val="40000"/>
              </a:prstClr>
            </a:outerShdw>
          </a:effectLst>
        </p:spPr>
      </p:pic>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t="80" b="80"/>
          <a:stretch>
            <a:fillRect/>
          </a:stretch>
        </p:blipFill>
        <p:spPr>
          <a:xfrm>
            <a:off x="1413450" y="3985346"/>
            <a:ext cx="3603144" cy="2251966"/>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4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4000">
                                          <p:cBhvr additive="base">
                                            <p:cTn id="7" dur="500" fill="hold"/>
                                            <p:tgtEl>
                                              <p:spTgt spid="3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50" fill="hold"/>
                                            <p:tgtEl>
                                              <p:spTgt spid="15"/>
                                            </p:tgtEl>
                                            <p:attrNameLst>
                                              <p:attrName>ppt_w</p:attrName>
                                            </p:attrNameLst>
                                          </p:cBhvr>
                                          <p:tavLst>
                                            <p:tav tm="0">
                                              <p:val>
                                                <p:fltVal val="0"/>
                                              </p:val>
                                            </p:tav>
                                            <p:tav tm="100000">
                                              <p:val>
                                                <p:strVal val="#ppt_w"/>
                                              </p:val>
                                            </p:tav>
                                          </p:tavLst>
                                        </p:anim>
                                        <p:anim calcmode="lin" valueType="num">
                                          <p:cBhvr>
                                            <p:cTn id="19" dur="250" fill="hold"/>
                                            <p:tgtEl>
                                              <p:spTgt spid="15"/>
                                            </p:tgtEl>
                                            <p:attrNameLst>
                                              <p:attrName>ppt_h</p:attrName>
                                            </p:attrNameLst>
                                          </p:cBhvr>
                                          <p:tavLst>
                                            <p:tav tm="0">
                                              <p:val>
                                                <p:fltVal val="0"/>
                                              </p:val>
                                            </p:tav>
                                            <p:tav tm="100000">
                                              <p:val>
                                                <p:strVal val="#ppt_h"/>
                                              </p:val>
                                            </p:tav>
                                          </p:tavLst>
                                        </p:anim>
                                        <p:animEffect transition="in" filter="fade">
                                          <p:cBhvr>
                                            <p:cTn id="20" dur="250"/>
                                            <p:tgtEl>
                                              <p:spTgt spid="15"/>
                                            </p:tgtEl>
                                          </p:cBhvr>
                                        </p:animEffect>
                                      </p:childTnLst>
                                    </p:cTn>
                                  </p:par>
                                </p:childTnLst>
                              </p:cTn>
                            </p:par>
                            <p:par>
                              <p:cTn id="21" fill="hold">
                                <p:stCondLst>
                                  <p:cond delay="1500"/>
                                </p:stCondLst>
                                <p:childTnLst>
                                  <p:par>
                                    <p:cTn id="22" presetID="2" presetClass="entr" presetSubtype="1" fill="hold" grpId="0" nodeType="afterEffect" p14:presetBounceEnd="64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64000">
                                          <p:cBhvr additive="base">
                                            <p:cTn id="24" dur="5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p:bldP spid="15" grpId="0"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50" fill="hold"/>
                                            <p:tgtEl>
                                              <p:spTgt spid="15"/>
                                            </p:tgtEl>
                                            <p:attrNameLst>
                                              <p:attrName>ppt_w</p:attrName>
                                            </p:attrNameLst>
                                          </p:cBhvr>
                                          <p:tavLst>
                                            <p:tav tm="0">
                                              <p:val>
                                                <p:fltVal val="0"/>
                                              </p:val>
                                            </p:tav>
                                            <p:tav tm="100000">
                                              <p:val>
                                                <p:strVal val="#ppt_w"/>
                                              </p:val>
                                            </p:tav>
                                          </p:tavLst>
                                        </p:anim>
                                        <p:anim calcmode="lin" valueType="num">
                                          <p:cBhvr>
                                            <p:cTn id="19" dur="250" fill="hold"/>
                                            <p:tgtEl>
                                              <p:spTgt spid="15"/>
                                            </p:tgtEl>
                                            <p:attrNameLst>
                                              <p:attrName>ppt_h</p:attrName>
                                            </p:attrNameLst>
                                          </p:cBhvr>
                                          <p:tavLst>
                                            <p:tav tm="0">
                                              <p:val>
                                                <p:fltVal val="0"/>
                                              </p:val>
                                            </p:tav>
                                            <p:tav tm="100000">
                                              <p:val>
                                                <p:strVal val="#ppt_h"/>
                                              </p:val>
                                            </p:tav>
                                          </p:tavLst>
                                        </p:anim>
                                        <p:animEffect transition="in" filter="fade">
                                          <p:cBhvr>
                                            <p:cTn id="20" dur="250"/>
                                            <p:tgtEl>
                                              <p:spTgt spid="15"/>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p:bldP spid="15" grpId="0" animBg="1"/>
          <p:bldP spid="16"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413449" y="1730548"/>
            <a:ext cx="36004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直接连接符 11"/>
          <p:cNvCxnSpPr/>
          <p:nvPr/>
        </p:nvCxnSpPr>
        <p:spPr>
          <a:xfrm>
            <a:off x="1413449" y="1764000"/>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1413449" y="1357303"/>
            <a:ext cx="4540122" cy="369332"/>
          </a:xfrm>
          <a:prstGeom prst="rect">
            <a:avLst/>
          </a:prstGeom>
        </p:spPr>
        <p:txBody>
          <a:bodyPr wrap="square">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如何授权呢？我们的建议是：</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3"/>
          <p:cNvGrpSpPr/>
          <p:nvPr/>
        </p:nvGrpSpPr>
        <p:grpSpPr>
          <a:xfrm>
            <a:off x="9193931" y="2492896"/>
            <a:ext cx="1955800" cy="1860550"/>
            <a:chOff x="6129338" y="2125314"/>
            <a:chExt cx="1955800" cy="1860550"/>
          </a:xfrm>
        </p:grpSpPr>
        <p:sp>
          <p:nvSpPr>
            <p:cNvPr id="19" name="Rectangle 2"/>
            <p:cNvSpPr>
              <a:spLocks noChangeArrowheads="1"/>
            </p:cNvSpPr>
            <p:nvPr/>
          </p:nvSpPr>
          <p:spPr bwMode="auto">
            <a:xfrm rot="10800000" flipV="1">
              <a:off x="6308725" y="2125314"/>
              <a:ext cx="1595438" cy="15827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lvl="0" algn="ctr">
                <a:defRPr/>
              </a:pPr>
              <a:r>
                <a:rPr lang="zh-CN" altLang="en-US" sz="1600" kern="10" dirty="0">
                  <a:solidFill>
                    <a:srgbClr val="7D7D7D"/>
                  </a:solidFill>
                  <a:latin typeface="微软雅黑" panose="020B0503020204020204" pitchFamily="34" charset="-122"/>
                  <a:ea typeface="微软雅黑" panose="020B0503020204020204" pitchFamily="34" charset="-122"/>
                </a:rPr>
                <a:t>放弃最无能的属下</a:t>
              </a:r>
              <a:endParaRPr kumimoji="0" lang="zh-CN" altLang="en-US" sz="1600" b="0" i="0" u="none" strike="noStrike" kern="1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endParaRPr>
            </a:p>
          </p:txBody>
        </p:sp>
        <p:sp>
          <p:nvSpPr>
            <p:cNvPr id="20" name="AutoShape 3"/>
            <p:cNvSpPr>
              <a:spLocks noChangeArrowheads="1"/>
            </p:cNvSpPr>
            <p:nvPr/>
          </p:nvSpPr>
          <p:spPr bwMode="auto">
            <a:xfrm rot="10800000">
              <a:off x="6129338" y="3747739"/>
              <a:ext cx="1955800" cy="238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800000">
                    <a:alpha val="0"/>
                  </a:srgbClr>
                </a:gs>
                <a:gs pos="100000">
                  <a:sysClr val="windowText" lastClr="000000">
                    <a:alpha val="17998"/>
                  </a:sysClr>
                </a:gs>
              </a:gsLst>
              <a:lin ang="5400000" scaled="1"/>
            </a:gradFill>
            <a:ln>
              <a:noFill/>
            </a:ln>
            <a:effectLst/>
            <a:extLst>
              <a:ext uri="{91240B29-F687-4F45-9708-019B960494DF}">
                <a14:hiddenLine xmlns:a14="http://schemas.microsoft.com/office/drawing/2010/main" w="2857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21" name="组合 6"/>
          <p:cNvGrpSpPr/>
          <p:nvPr/>
        </p:nvGrpSpPr>
        <p:grpSpPr>
          <a:xfrm>
            <a:off x="7483623" y="3150121"/>
            <a:ext cx="2170112" cy="2063750"/>
            <a:chOff x="4491038" y="2782539"/>
            <a:chExt cx="2170112" cy="2063750"/>
          </a:xfrm>
        </p:grpSpPr>
        <p:sp>
          <p:nvSpPr>
            <p:cNvPr id="22" name="Rectangle 4"/>
            <p:cNvSpPr>
              <a:spLocks noChangeArrowheads="1"/>
            </p:cNvSpPr>
            <p:nvPr/>
          </p:nvSpPr>
          <p:spPr bwMode="auto">
            <a:xfrm rot="10800000" flipV="1">
              <a:off x="4689475" y="2782539"/>
              <a:ext cx="1771650" cy="175577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lvl="0" algn="ctr">
                <a:lnSpc>
                  <a:spcPct val="150000"/>
                </a:lnSpc>
                <a:defRPr/>
              </a:pPr>
              <a:r>
                <a:rPr lang="zh-CN" altLang="en-US" sz="1600" kern="10" dirty="0">
                  <a:solidFill>
                    <a:srgbClr val="7D7D7D"/>
                  </a:solidFill>
                  <a:latin typeface="微软雅黑" panose="020B0503020204020204" pitchFamily="34" charset="-122"/>
                  <a:ea typeface="微软雅黑" panose="020B0503020204020204" pitchFamily="34" charset="-122"/>
                </a:rPr>
                <a:t>要容忍别人的小错误</a:t>
              </a:r>
              <a:endParaRPr kumimoji="0" lang="zh-CN" altLang="en-US" sz="1600" b="0" i="0" u="none" strike="noStrike" kern="1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endParaRPr>
            </a:p>
          </p:txBody>
        </p:sp>
        <p:sp>
          <p:nvSpPr>
            <p:cNvPr id="23" name="AutoShape 5"/>
            <p:cNvSpPr>
              <a:spLocks noChangeArrowheads="1"/>
            </p:cNvSpPr>
            <p:nvPr/>
          </p:nvSpPr>
          <p:spPr bwMode="auto">
            <a:xfrm rot="10800000">
              <a:off x="4491038" y="4582764"/>
              <a:ext cx="2170112" cy="26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800000">
                    <a:alpha val="0"/>
                  </a:srgbClr>
                </a:gs>
                <a:gs pos="100000">
                  <a:sysClr val="windowText" lastClr="000000">
                    <a:alpha val="17998"/>
                  </a:sysClr>
                </a:gs>
              </a:gsLst>
              <a:lin ang="5400000" scaled="1"/>
            </a:gradFill>
            <a:ln>
              <a:noFill/>
            </a:ln>
            <a:effectLst/>
            <a:extLst>
              <a:ext uri="{91240B29-F687-4F45-9708-019B960494DF}">
                <a14:hiddenLine xmlns:a14="http://schemas.microsoft.com/office/drawing/2010/main" w="2857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24" name="组合 9"/>
          <p:cNvGrpSpPr/>
          <p:nvPr/>
        </p:nvGrpSpPr>
        <p:grpSpPr>
          <a:xfrm>
            <a:off x="3793331" y="2940571"/>
            <a:ext cx="2060575" cy="1962150"/>
            <a:chOff x="1060450" y="2572989"/>
            <a:chExt cx="2060575" cy="1962150"/>
          </a:xfrm>
        </p:grpSpPr>
        <p:sp>
          <p:nvSpPr>
            <p:cNvPr id="25" name="Rectangle 8"/>
            <p:cNvSpPr>
              <a:spLocks noChangeArrowheads="1"/>
            </p:cNvSpPr>
            <p:nvPr/>
          </p:nvSpPr>
          <p:spPr bwMode="auto">
            <a:xfrm rot="10800000" flipV="1">
              <a:off x="1249363" y="2572989"/>
              <a:ext cx="1681162" cy="167005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lvl="0" algn="ctr">
                <a:lnSpc>
                  <a:spcPct val="150000"/>
                </a:lnSpc>
                <a:defRPr/>
              </a:pPr>
              <a:r>
                <a:rPr lang="zh-CN" altLang="en-US" sz="1600" kern="10" dirty="0">
                  <a:solidFill>
                    <a:srgbClr val="7D7D7D"/>
                  </a:solidFill>
                  <a:latin typeface="微软雅黑" panose="020B0503020204020204" pitchFamily="34" charset="-122"/>
                  <a:ea typeface="微软雅黑" panose="020B0503020204020204" pitchFamily="34" charset="-122"/>
                </a:rPr>
                <a:t>抓大放小，抓关键节点</a:t>
              </a:r>
              <a:endParaRPr kumimoji="0" lang="zh-CN" altLang="en-US" sz="1600" b="0" i="0" u="none" strike="noStrike" kern="1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endParaRPr>
            </a:p>
          </p:txBody>
        </p:sp>
        <p:sp>
          <p:nvSpPr>
            <p:cNvPr id="26" name="AutoShape 9"/>
            <p:cNvSpPr>
              <a:spLocks noChangeArrowheads="1"/>
            </p:cNvSpPr>
            <p:nvPr/>
          </p:nvSpPr>
          <p:spPr bwMode="auto">
            <a:xfrm rot="10800000">
              <a:off x="1060450" y="4285901"/>
              <a:ext cx="2060575" cy="249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ysClr val="windowText" lastClr="000000">
                    <a:alpha val="17998"/>
                  </a:sysClr>
                </a:gs>
              </a:gsLst>
              <a:lin ang="5400000" scaled="1"/>
            </a:gradFill>
            <a:ln>
              <a:noFill/>
            </a:ln>
            <a:effectLst/>
            <a:extLst>
              <a:ext uri="{91240B29-F687-4F45-9708-019B960494DF}">
                <a14:hiddenLine xmlns:a14="http://schemas.microsoft.com/office/drawing/2010/main" w="2857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27" name="组合 12"/>
          <p:cNvGrpSpPr/>
          <p:nvPr/>
        </p:nvGrpSpPr>
        <p:grpSpPr>
          <a:xfrm>
            <a:off x="5324003" y="3375546"/>
            <a:ext cx="2717800" cy="2581275"/>
            <a:chOff x="2482850" y="3007964"/>
            <a:chExt cx="2717800" cy="2581275"/>
          </a:xfrm>
        </p:grpSpPr>
        <p:sp>
          <p:nvSpPr>
            <p:cNvPr id="28" name="Rectangle 10"/>
            <p:cNvSpPr>
              <a:spLocks noChangeArrowheads="1"/>
            </p:cNvSpPr>
            <p:nvPr/>
          </p:nvSpPr>
          <p:spPr bwMode="auto">
            <a:xfrm rot="10800000" flipV="1">
              <a:off x="2732088" y="3007964"/>
              <a:ext cx="2217737" cy="2197100"/>
            </a:xfrm>
            <a:prstGeom prst="rect">
              <a:avLst/>
            </a:prstGeom>
            <a:gradFill>
              <a:gsLst>
                <a:gs pos="33000">
                  <a:srgbClr val="FC9204"/>
                </a:gs>
                <a:gs pos="100000">
                  <a:srgbClr val="FF6600"/>
                </a:gs>
              </a:gsLst>
              <a:lin ang="5400000" scaled="0"/>
            </a:gradFill>
            <a:ln w="3175" cap="flat" cmpd="sng" algn="ctr">
              <a:solidFill>
                <a:srgbClr val="D7D7D7"/>
              </a:solidFill>
              <a:prstDash val="solid"/>
            </a:ln>
            <a:effectLst/>
          </p:spPr>
          <p:txBody>
            <a:bodyPr anchor="ctr"/>
            <a:lstStyle/>
            <a:p>
              <a:pPr lvl="0" algn="ctr">
                <a:lnSpc>
                  <a:spcPct val="150000"/>
                </a:lnSpc>
                <a:defRPr/>
              </a:pPr>
              <a:r>
                <a:rPr lang="zh-CN" altLang="en-US" b="1" kern="10" dirty="0">
                  <a:solidFill>
                    <a:srgbClr val="FFFFFF"/>
                  </a:solidFill>
                  <a:latin typeface="微软雅黑" panose="020B0503020204020204" pitchFamily="34" charset="-122"/>
                  <a:ea typeface="微软雅黑" panose="020B0503020204020204" pitchFamily="34" charset="-122"/>
                </a:rPr>
                <a:t>把握方向，推行目标管理</a:t>
              </a:r>
              <a:endParaRPr kumimoji="0" lang="zh-CN" altLang="en-US" sz="1800" b="1"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AutoShape 11"/>
            <p:cNvSpPr>
              <a:spLocks noChangeArrowheads="1"/>
            </p:cNvSpPr>
            <p:nvPr/>
          </p:nvSpPr>
          <p:spPr bwMode="auto">
            <a:xfrm rot="10800000">
              <a:off x="2482850" y="5259039"/>
              <a:ext cx="2717800"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rgbClr val="F68426">
                    <a:lumMod val="40000"/>
                    <a:lumOff val="60000"/>
                  </a:srgbClr>
                </a:gs>
                <a:gs pos="2000">
                  <a:srgbClr val="5F5F5F">
                    <a:alpha val="0"/>
                  </a:srgbClr>
                </a:gs>
              </a:gsLst>
              <a:lin ang="5400000" scaled="0"/>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17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17"/>
                                            </p:tgtEl>
                                            <p:attrNameLst>
                                              <p:attrName>fillcolor</p:attrName>
                                            </p:attrNameLst>
                                          </p:cBhvr>
                                          <p:tavLst>
                                            <p:tav tm="0">
                                              <p:val>
                                                <p:clrVal>
                                                  <a:schemeClr val="accent2"/>
                                                </p:clrVal>
                                              </p:val>
                                            </p:tav>
                                            <p:tav tm="50000">
                                              <p:val>
                                                <p:clrVal>
                                                  <a:schemeClr val="hlink"/>
                                                </p:clrVal>
                                              </p:val>
                                            </p:tav>
                                          </p:tavLst>
                                        </p:anim>
                                        <p:set>
                                          <p:cBhvr>
                                            <p:cTn id="9" dur="170"/>
                                            <p:tgtEl>
                                              <p:spTgt spid="17"/>
                                            </p:tgtEl>
                                            <p:attrNameLst>
                                              <p:attrName>fill.type</p:attrName>
                                            </p:attrNameLst>
                                          </p:cBhvr>
                                          <p:to>
                                            <p:strVal val="solid"/>
                                          </p:to>
                                        </p:set>
                                      </p:childTnLst>
                                    </p:cTn>
                                  </p:par>
                                </p:childTnLst>
                              </p:cTn>
                            </p:par>
                            <p:par>
                              <p:cTn id="10" fill="hold">
                                <p:stCondLst>
                                  <p:cond delay="1190"/>
                                </p:stCondLst>
                                <p:childTnLst>
                                  <p:par>
                                    <p:cTn id="11" presetID="2" presetClass="entr" presetSubtype="1" fill="hold" nodeType="afterEffect" p14:presetBounceEnd="88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88000">
                                          <p:cBhvr additive="base">
                                            <p:cTn id="13" dur="450" fill="hold"/>
                                            <p:tgtEl>
                                              <p:spTgt spid="24"/>
                                            </p:tgtEl>
                                            <p:attrNameLst>
                                              <p:attrName>ppt_x</p:attrName>
                                            </p:attrNameLst>
                                          </p:cBhvr>
                                          <p:tavLst>
                                            <p:tav tm="0">
                                              <p:val>
                                                <p:strVal val="#ppt_x"/>
                                              </p:val>
                                            </p:tav>
                                            <p:tav tm="100000">
                                              <p:val>
                                                <p:strVal val="#ppt_x"/>
                                              </p:val>
                                            </p:tav>
                                          </p:tavLst>
                                        </p:anim>
                                        <p:anim calcmode="lin" valueType="num" p14:bounceEnd="88000">
                                          <p:cBhvr additive="base">
                                            <p:cTn id="14" dur="450" fill="hold"/>
                                            <p:tgtEl>
                                              <p:spTgt spid="24"/>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14:presetBounceEnd="88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88000">
                                          <p:cBhvr additive="base">
                                            <p:cTn id="17" dur="450" fill="hold"/>
                                            <p:tgtEl>
                                              <p:spTgt spid="27"/>
                                            </p:tgtEl>
                                            <p:attrNameLst>
                                              <p:attrName>ppt_x</p:attrName>
                                            </p:attrNameLst>
                                          </p:cBhvr>
                                          <p:tavLst>
                                            <p:tav tm="0">
                                              <p:val>
                                                <p:strVal val="#ppt_x"/>
                                              </p:val>
                                            </p:tav>
                                            <p:tav tm="100000">
                                              <p:val>
                                                <p:strVal val="#ppt_x"/>
                                              </p:val>
                                            </p:tav>
                                          </p:tavLst>
                                        </p:anim>
                                        <p:anim calcmode="lin" valueType="num" p14:bounceEnd="88000">
                                          <p:cBhvr additive="base">
                                            <p:cTn id="18" dur="450" fill="hold"/>
                                            <p:tgtEl>
                                              <p:spTgt spid="27"/>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88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88000">
                                          <p:cBhvr additive="base">
                                            <p:cTn id="21" dur="450" fill="hold"/>
                                            <p:tgtEl>
                                              <p:spTgt spid="21"/>
                                            </p:tgtEl>
                                            <p:attrNameLst>
                                              <p:attrName>ppt_x</p:attrName>
                                            </p:attrNameLst>
                                          </p:cBhvr>
                                          <p:tavLst>
                                            <p:tav tm="0">
                                              <p:val>
                                                <p:strVal val="#ppt_x"/>
                                              </p:val>
                                            </p:tav>
                                            <p:tav tm="100000">
                                              <p:val>
                                                <p:strVal val="#ppt_x"/>
                                              </p:val>
                                            </p:tav>
                                          </p:tavLst>
                                        </p:anim>
                                        <p:anim calcmode="lin" valueType="num" p14:bounceEnd="88000">
                                          <p:cBhvr additive="base">
                                            <p:cTn id="22" dur="450" fill="hold"/>
                                            <p:tgtEl>
                                              <p:spTgt spid="2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88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88000">
                                          <p:cBhvr additive="base">
                                            <p:cTn id="25" dur="450" fill="hold"/>
                                            <p:tgtEl>
                                              <p:spTgt spid="18"/>
                                            </p:tgtEl>
                                            <p:attrNameLst>
                                              <p:attrName>ppt_x</p:attrName>
                                            </p:attrNameLst>
                                          </p:cBhvr>
                                          <p:tavLst>
                                            <p:tav tm="0">
                                              <p:val>
                                                <p:strVal val="#ppt_x"/>
                                              </p:val>
                                            </p:tav>
                                            <p:tav tm="100000">
                                              <p:val>
                                                <p:strVal val="#ppt_x"/>
                                              </p:val>
                                            </p:tav>
                                          </p:tavLst>
                                        </p:anim>
                                        <p:anim calcmode="lin" valueType="num" p14:bounceEnd="88000">
                                          <p:cBhvr additive="base">
                                            <p:cTn id="26" dur="4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17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17"/>
                                            </p:tgtEl>
                                            <p:attrNameLst>
                                              <p:attrName>fillcolor</p:attrName>
                                            </p:attrNameLst>
                                          </p:cBhvr>
                                          <p:tavLst>
                                            <p:tav tm="0">
                                              <p:val>
                                                <p:clrVal>
                                                  <a:schemeClr val="accent2"/>
                                                </p:clrVal>
                                              </p:val>
                                            </p:tav>
                                            <p:tav tm="50000">
                                              <p:val>
                                                <p:clrVal>
                                                  <a:schemeClr val="hlink"/>
                                                </p:clrVal>
                                              </p:val>
                                            </p:tav>
                                          </p:tavLst>
                                        </p:anim>
                                        <p:set>
                                          <p:cBhvr>
                                            <p:cTn id="9" dur="170"/>
                                            <p:tgtEl>
                                              <p:spTgt spid="17"/>
                                            </p:tgtEl>
                                            <p:attrNameLst>
                                              <p:attrName>fill.type</p:attrName>
                                            </p:attrNameLst>
                                          </p:cBhvr>
                                          <p:to>
                                            <p:strVal val="solid"/>
                                          </p:to>
                                        </p:set>
                                      </p:childTnLst>
                                    </p:cTn>
                                  </p:par>
                                </p:childTnLst>
                              </p:cTn>
                            </p:par>
                            <p:par>
                              <p:cTn id="10" fill="hold">
                                <p:stCondLst>
                                  <p:cond delay="1190"/>
                                </p:stCondLst>
                                <p:childTnLst>
                                  <p:par>
                                    <p:cTn id="11" presetID="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450" fill="hold"/>
                                            <p:tgtEl>
                                              <p:spTgt spid="24"/>
                                            </p:tgtEl>
                                            <p:attrNameLst>
                                              <p:attrName>ppt_x</p:attrName>
                                            </p:attrNameLst>
                                          </p:cBhvr>
                                          <p:tavLst>
                                            <p:tav tm="0">
                                              <p:val>
                                                <p:strVal val="#ppt_x"/>
                                              </p:val>
                                            </p:tav>
                                            <p:tav tm="100000">
                                              <p:val>
                                                <p:strVal val="#ppt_x"/>
                                              </p:val>
                                            </p:tav>
                                          </p:tavLst>
                                        </p:anim>
                                        <p:anim calcmode="lin" valueType="num">
                                          <p:cBhvr additive="base">
                                            <p:cTn id="14" dur="450" fill="hold"/>
                                            <p:tgtEl>
                                              <p:spTgt spid="24"/>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450" fill="hold"/>
                                            <p:tgtEl>
                                              <p:spTgt spid="27"/>
                                            </p:tgtEl>
                                            <p:attrNameLst>
                                              <p:attrName>ppt_x</p:attrName>
                                            </p:attrNameLst>
                                          </p:cBhvr>
                                          <p:tavLst>
                                            <p:tav tm="0">
                                              <p:val>
                                                <p:strVal val="#ppt_x"/>
                                              </p:val>
                                            </p:tav>
                                            <p:tav tm="100000">
                                              <p:val>
                                                <p:strVal val="#ppt_x"/>
                                              </p:val>
                                            </p:tav>
                                          </p:tavLst>
                                        </p:anim>
                                        <p:anim calcmode="lin" valueType="num">
                                          <p:cBhvr additive="base">
                                            <p:cTn id="18" dur="450" fill="hold"/>
                                            <p:tgtEl>
                                              <p:spTgt spid="27"/>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450" fill="hold"/>
                                            <p:tgtEl>
                                              <p:spTgt spid="21"/>
                                            </p:tgtEl>
                                            <p:attrNameLst>
                                              <p:attrName>ppt_x</p:attrName>
                                            </p:attrNameLst>
                                          </p:cBhvr>
                                          <p:tavLst>
                                            <p:tav tm="0">
                                              <p:val>
                                                <p:strVal val="#ppt_x"/>
                                              </p:val>
                                            </p:tav>
                                            <p:tav tm="100000">
                                              <p:val>
                                                <p:strVal val="#ppt_x"/>
                                              </p:val>
                                            </p:tav>
                                          </p:tavLst>
                                        </p:anim>
                                        <p:anim calcmode="lin" valueType="num">
                                          <p:cBhvr additive="base">
                                            <p:cTn id="22" dur="450" fill="hold"/>
                                            <p:tgtEl>
                                              <p:spTgt spid="2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450" fill="hold"/>
                                            <p:tgtEl>
                                              <p:spTgt spid="18"/>
                                            </p:tgtEl>
                                            <p:attrNameLst>
                                              <p:attrName>ppt_x</p:attrName>
                                            </p:attrNameLst>
                                          </p:cBhvr>
                                          <p:tavLst>
                                            <p:tav tm="0">
                                              <p:val>
                                                <p:strVal val="#ppt_x"/>
                                              </p:val>
                                            </p:tav>
                                            <p:tav tm="100000">
                                              <p:val>
                                                <p:strVal val="#ppt_x"/>
                                              </p:val>
                                            </p:tav>
                                          </p:tavLst>
                                        </p:anim>
                                        <p:anim calcmode="lin" valueType="num">
                                          <p:cBhvr additive="base">
                                            <p:cTn id="26" dur="4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17067" y="1969191"/>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2.3.2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从</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威信要素进行分析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1489075" y="1699147"/>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1484733" y="2332367"/>
            <a:ext cx="4900886" cy="1816713"/>
            <a:chOff x="1484733" y="2332367"/>
            <a:chExt cx="4900886" cy="1816713"/>
          </a:xfrm>
        </p:grpSpPr>
        <p:sp>
          <p:nvSpPr>
            <p:cNvPr id="19" name="矩形 18"/>
            <p:cNvSpPr/>
            <p:nvPr/>
          </p:nvSpPr>
          <p:spPr>
            <a:xfrm>
              <a:off x="1484733" y="2332367"/>
              <a:ext cx="4900886" cy="1816713"/>
            </a:xfrm>
            <a:prstGeom prst="rect">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24" name="TextBox 6"/>
            <p:cNvSpPr txBox="1">
              <a:spLocks noChangeArrowheads="1"/>
            </p:cNvSpPr>
            <p:nvPr/>
          </p:nvSpPr>
          <p:spPr bwMode="auto">
            <a:xfrm>
              <a:off x="1484733" y="250323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① 提升</a:t>
              </a:r>
              <a:r>
                <a:rPr lang="zh-CN" altLang="en-US" dirty="0">
                  <a:solidFill>
                    <a:schemeClr val="accent6">
                      <a:lumMod val="75000"/>
                    </a:schemeClr>
                  </a:solidFill>
                  <a:latin typeface="微软雅黑" panose="020B0503020204020204" pitchFamily="34" charset="-122"/>
                  <a:ea typeface="微软雅黑" panose="020B0503020204020204" pitchFamily="34" charset="-122"/>
                </a:rPr>
                <a:t>品德修养</a:t>
              </a:r>
              <a:endParaRPr lang="zh-CN" altLang="en-US" dirty="0" smtClean="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1484733" y="2924944"/>
              <a:ext cx="3244702" cy="0"/>
            </a:xfrm>
            <a:prstGeom prst="line">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8" name="矩形 3"/>
            <p:cNvSpPr>
              <a:spLocks noChangeArrowheads="1"/>
            </p:cNvSpPr>
            <p:nvPr/>
          </p:nvSpPr>
          <p:spPr bwMode="auto">
            <a:xfrm>
              <a:off x="1705099" y="2996952"/>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领导无德，何以服众？只能被下属严重鄙视！这里尤其是要注重领导者的信誉，</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“言必行，行必果”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84733" y="4382679"/>
            <a:ext cx="4900886" cy="1816713"/>
            <a:chOff x="1484733" y="4382679"/>
            <a:chExt cx="4900886" cy="1816713"/>
          </a:xfrm>
        </p:grpSpPr>
        <p:sp>
          <p:nvSpPr>
            <p:cNvPr id="38" name="矩形 37"/>
            <p:cNvSpPr/>
            <p:nvPr/>
          </p:nvSpPr>
          <p:spPr>
            <a:xfrm>
              <a:off x="1484733" y="4382679"/>
              <a:ext cx="4900886" cy="1816713"/>
            </a:xfrm>
            <a:prstGeom prst="rect">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3" name="TextBox 6"/>
            <p:cNvSpPr txBox="1">
              <a:spLocks noChangeArrowheads="1"/>
            </p:cNvSpPr>
            <p:nvPr/>
          </p:nvSpPr>
          <p:spPr bwMode="auto">
            <a:xfrm>
              <a:off x="1484733" y="4591468"/>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② 提高</a:t>
              </a:r>
              <a:r>
                <a:rPr lang="zh-CN" altLang="en-US" dirty="0">
                  <a:solidFill>
                    <a:schemeClr val="accent6">
                      <a:lumMod val="75000"/>
                    </a:schemeClr>
                  </a:solidFill>
                  <a:latin typeface="微软雅黑" panose="020B0503020204020204" pitchFamily="34" charset="-122"/>
                  <a:ea typeface="微软雅黑" panose="020B0503020204020204" pitchFamily="34" charset="-122"/>
                </a:rPr>
                <a:t>专业技能</a:t>
              </a:r>
              <a:endParaRPr lang="zh-CN" altLang="en-US" dirty="0" smtClean="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H="1">
              <a:off x="1484733" y="5013176"/>
              <a:ext cx="3244702" cy="0"/>
            </a:xfrm>
            <a:prstGeom prst="line">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5" name="矩形 3"/>
            <p:cNvSpPr>
              <a:spLocks noChangeArrowheads="1"/>
            </p:cNvSpPr>
            <p:nvPr/>
          </p:nvSpPr>
          <p:spPr bwMode="auto">
            <a:xfrm>
              <a:off x="1705099" y="5120018"/>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专业技能是威信的根本，领导无才，何以驭众？古代的将领多是熟知兵法而又武艺高超者</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。有</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战斗力的领导才是最好的领导！</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601643" y="2332366"/>
            <a:ext cx="4900886" cy="1816713"/>
            <a:chOff x="6601643" y="2332366"/>
            <a:chExt cx="4900886" cy="1816713"/>
          </a:xfrm>
        </p:grpSpPr>
        <p:sp>
          <p:nvSpPr>
            <p:cNvPr id="33" name="矩形 32"/>
            <p:cNvSpPr/>
            <p:nvPr/>
          </p:nvSpPr>
          <p:spPr>
            <a:xfrm>
              <a:off x="6601643" y="2332366"/>
              <a:ext cx="4900886" cy="1816713"/>
            </a:xfrm>
            <a:prstGeom prst="rect">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6" name="TextBox 6"/>
            <p:cNvSpPr txBox="1">
              <a:spLocks noChangeArrowheads="1"/>
            </p:cNvSpPr>
            <p:nvPr/>
          </p:nvSpPr>
          <p:spPr bwMode="auto">
            <a:xfrm>
              <a:off x="9270281" y="249289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③ 创造</a:t>
              </a:r>
              <a:r>
                <a:rPr lang="zh-CN" altLang="en-US" dirty="0">
                  <a:solidFill>
                    <a:schemeClr val="accent6">
                      <a:lumMod val="75000"/>
                    </a:schemeClr>
                  </a:solidFill>
                  <a:latin typeface="微软雅黑" panose="020B0503020204020204" pitchFamily="34" charset="-122"/>
                  <a:ea typeface="微软雅黑" panose="020B0503020204020204" pitchFamily="34" charset="-122"/>
                </a:rPr>
                <a:t>实际业绩</a:t>
              </a:r>
              <a:endParaRPr lang="zh-CN" altLang="en-US" dirty="0" smtClean="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H="1">
              <a:off x="8257827" y="2914604"/>
              <a:ext cx="3244702" cy="0"/>
            </a:xfrm>
            <a:prstGeom prst="line">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8" name="矩形 3"/>
            <p:cNvSpPr>
              <a:spLocks noChangeArrowheads="1"/>
            </p:cNvSpPr>
            <p:nvPr/>
          </p:nvSpPr>
          <p:spPr bwMode="auto">
            <a:xfrm>
              <a:off x="6997687" y="2986612"/>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实际业绩是威信的保证，百姓爱戴严肃而有作为的领导，胜过爱戴懦弱无能的领导千百倍，从古到今，皆是如此。</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601643" y="4382680"/>
            <a:ext cx="4900886" cy="1816713"/>
            <a:chOff x="6601643" y="4382680"/>
            <a:chExt cx="4900886" cy="1816713"/>
          </a:xfrm>
        </p:grpSpPr>
        <p:sp>
          <p:nvSpPr>
            <p:cNvPr id="36" name="矩形 35"/>
            <p:cNvSpPr/>
            <p:nvPr/>
          </p:nvSpPr>
          <p:spPr>
            <a:xfrm>
              <a:off x="6601643" y="4382680"/>
              <a:ext cx="4900886" cy="1816713"/>
            </a:xfrm>
            <a:prstGeom prst="rect">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9270281" y="4581128"/>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④ 修炼</a:t>
              </a:r>
              <a:r>
                <a:rPr lang="zh-CN" altLang="en-US" dirty="0">
                  <a:solidFill>
                    <a:schemeClr val="accent6">
                      <a:lumMod val="75000"/>
                    </a:schemeClr>
                  </a:solidFill>
                  <a:latin typeface="微软雅黑" panose="020B0503020204020204" pitchFamily="34" charset="-122"/>
                  <a:ea typeface="微软雅黑" panose="020B0503020204020204" pitchFamily="34" charset="-122"/>
                </a:rPr>
                <a:t>个人</a:t>
              </a: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魅力</a:t>
              </a:r>
              <a:endParaRPr lang="zh-CN" altLang="en-US" dirty="0" smtClean="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flipH="1">
              <a:off x="8257827" y="5002836"/>
              <a:ext cx="3244702" cy="0"/>
            </a:xfrm>
            <a:prstGeom prst="line">
              <a:avLst/>
            </a:prstGeom>
            <a:no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1" name="矩形 3"/>
            <p:cNvSpPr>
              <a:spLocks noChangeArrowheads="1"/>
            </p:cNvSpPr>
            <p:nvPr/>
          </p:nvSpPr>
          <p:spPr bwMode="auto">
            <a:xfrm>
              <a:off x="6997687" y="5109678"/>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个性魅力是威信的补充，领导者的最高境界是给人如沐春风的感觉</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。宽容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、豁达、自信和谦虚让领导者笼罩着一层迷人的光环。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737547" y="3509795"/>
            <a:ext cx="1512168" cy="1512168"/>
            <a:chOff x="5737547" y="3509795"/>
            <a:chExt cx="1512168" cy="1512168"/>
          </a:xfrm>
        </p:grpSpPr>
        <p:sp>
          <p:nvSpPr>
            <p:cNvPr id="2" name="椭圆 1"/>
            <p:cNvSpPr/>
            <p:nvPr/>
          </p:nvSpPr>
          <p:spPr>
            <a:xfrm>
              <a:off x="5737547" y="3509795"/>
              <a:ext cx="1512168" cy="1512168"/>
            </a:xfrm>
            <a:prstGeom prst="ellipse">
              <a:avLst/>
            </a:prstGeom>
            <a:solidFill>
              <a:schemeClr val="bg1"/>
            </a:solidFill>
            <a:ln w="952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8" name="矩形 17"/>
            <p:cNvSpPr/>
            <p:nvPr/>
          </p:nvSpPr>
          <p:spPr>
            <a:xfrm>
              <a:off x="6007577" y="3753354"/>
              <a:ext cx="1008112" cy="1044966"/>
            </a:xfrm>
            <a:prstGeom prst="rect">
              <a:avLst/>
            </a:prstGeom>
          </p:spPr>
          <p:txBody>
            <a:bodyPr wrap="square">
              <a:spAutoFit/>
            </a:bodyPr>
            <a:lstStyle/>
            <a:p>
              <a:pPr algn="just">
                <a:lnSpc>
                  <a:spcPct val="115000"/>
                </a:lnSpc>
              </a:pPr>
              <a:r>
                <a:rPr lang="zh-CN" altLang="en-US" sz="2800" b="1" kern="100" dirty="0" smtClean="0">
                  <a:solidFill>
                    <a:srgbClr val="FF6600"/>
                  </a:solidFill>
                  <a:latin typeface="微软雅黑" panose="020B0503020204020204" pitchFamily="34" charset="-122"/>
                  <a:ea typeface="微软雅黑" panose="020B0503020204020204" pitchFamily="34" charset="-122"/>
                </a:rPr>
                <a:t>建立</a:t>
              </a:r>
              <a:endParaRPr lang="en-US" altLang="zh-CN" sz="2800" b="1" kern="100" dirty="0" smtClean="0">
                <a:solidFill>
                  <a:srgbClr val="FF6600"/>
                </a:solidFill>
                <a:latin typeface="微软雅黑" panose="020B0503020204020204" pitchFamily="34" charset="-122"/>
                <a:ea typeface="微软雅黑" panose="020B0503020204020204" pitchFamily="34" charset="-122"/>
              </a:endParaRPr>
            </a:p>
            <a:p>
              <a:pPr algn="just">
                <a:lnSpc>
                  <a:spcPct val="115000"/>
                </a:lnSpc>
              </a:pPr>
              <a:r>
                <a:rPr lang="zh-CN" altLang="en-US" sz="2800" b="1" kern="100" dirty="0" smtClean="0">
                  <a:solidFill>
                    <a:srgbClr val="FF6600"/>
                  </a:solidFill>
                  <a:latin typeface="微软雅黑" panose="020B0503020204020204" pitchFamily="34" charset="-122"/>
                  <a:ea typeface="微软雅黑" panose="020B0503020204020204" pitchFamily="34" charset="-122"/>
                </a:rPr>
                <a:t>威信</a:t>
              </a:r>
              <a:endParaRPr lang="zh-CN" altLang="zh-CN" sz="2800" b="1" kern="100" dirty="0">
                <a:solidFill>
                  <a:srgbClr val="FF66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6*min(max(#ppt_w*#ppt_h,.3),1)-7.4)/-.7*#ppt_w"/>
                                          </p:val>
                                        </p:tav>
                                        <p:tav tm="100000">
                                          <p:val>
                                            <p:strVal val="#ppt_w"/>
                                          </p:val>
                                        </p:tav>
                                      </p:tavLst>
                                    </p:anim>
                                    <p:anim calcmode="lin" valueType="num">
                                      <p:cBhvr>
                                        <p:cTn id="15" dur="500" fill="hold"/>
                                        <p:tgtEl>
                                          <p:spTgt spid="9"/>
                                        </p:tgtEl>
                                        <p:attrNameLst>
                                          <p:attrName>ppt_h</p:attrName>
                                        </p:attrNameLst>
                                      </p:cBhvr>
                                      <p:tavLst>
                                        <p:tav tm="0">
                                          <p:val>
                                            <p:strVal val="(6*min(max(#ppt_w*#ppt_h,.3),1)-7.4)/-.7*#ppt_h"/>
                                          </p:val>
                                        </p:tav>
                                        <p:tav tm="100000">
                                          <p:val>
                                            <p:strVal val="#ppt_h"/>
                                          </p:val>
                                        </p:tav>
                                      </p:tavLst>
                                    </p:anim>
                                    <p:anim calcmode="lin" valueType="num">
                                      <p:cBhvr>
                                        <p:cTn id="16" dur="500" fill="hold"/>
                                        <p:tgtEl>
                                          <p:spTgt spid="9"/>
                                        </p:tgtEl>
                                        <p:attrNameLst>
                                          <p:attrName>ppt_x</p:attrName>
                                        </p:attrNameLst>
                                      </p:cBhvr>
                                      <p:tavLst>
                                        <p:tav tm="0">
                                          <p:val>
                                            <p:fltVal val="0.5"/>
                                          </p:val>
                                        </p:tav>
                                        <p:tav tm="100000">
                                          <p:val>
                                            <p:strVal val="#ppt_x"/>
                                          </p:val>
                                        </p:tav>
                                      </p:tavLst>
                                    </p:anim>
                                    <p:anim calcmode="lin" valueType="num">
                                      <p:cBhvr>
                                        <p:cTn id="1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ppt_x</p:attrName>
                                        </p:attrNameLst>
                                      </p:cBhvr>
                                      <p:tavLst>
                                        <p:tav tm="0">
                                          <p:val>
                                            <p:fltVal val="0.5"/>
                                          </p:val>
                                        </p:tav>
                                        <p:tav tm="100000">
                                          <p:val>
                                            <p:strVal val="#ppt_x"/>
                                          </p:val>
                                        </p:tav>
                                      </p:tavLst>
                                    </p:anim>
                                    <p:anim calcmode="lin" valueType="num">
                                      <p:cBhvr>
                                        <p:cTn id="30" dur="500" fill="hold"/>
                                        <p:tgtEl>
                                          <p:spTgt spid="12"/>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ppt_x</p:attrName>
                                        </p:attrNameLst>
                                      </p:cBhvr>
                                      <p:tavLst>
                                        <p:tav tm="0">
                                          <p:val>
                                            <p:fltVal val="0.5"/>
                                          </p:val>
                                        </p:tav>
                                        <p:tav tm="100000">
                                          <p:val>
                                            <p:strVal val="#ppt_x"/>
                                          </p:val>
                                        </p:tav>
                                      </p:tavLst>
                                    </p:anim>
                                    <p:anim calcmode="lin" valueType="num">
                                      <p:cBhvr>
                                        <p:cTn id="42"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17067" y="1969191"/>
            <a:ext cx="360040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29"/>
          <p:cNvSpPr txBox="1"/>
          <p:nvPr/>
        </p:nvSpPr>
        <p:spPr>
          <a:xfrm>
            <a:off x="1741091" y="1625664"/>
            <a:ext cx="3492400" cy="363176"/>
          </a:xfrm>
          <a:prstGeom prst="rect">
            <a:avLst/>
          </a:prstGeom>
          <a:noFill/>
        </p:spPr>
        <p:txBody>
          <a:bodyPr wrap="square" rtlCol="0">
            <a:spAutoFit/>
          </a:bodyPr>
          <a:lstStyle/>
          <a:p>
            <a:pPr>
              <a:lnSpc>
                <a:spcPct val="110000"/>
              </a:lnSpc>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2.3.3 </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从激励</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要素进行分析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1489075" y="1699147"/>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p:cNvSpPr/>
          <p:nvPr/>
        </p:nvSpPr>
        <p:spPr>
          <a:xfrm>
            <a:off x="5161483" y="1609567"/>
            <a:ext cx="5904656" cy="359624"/>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rPr>
              <a:t> 从</a:t>
            </a:r>
            <a:r>
              <a:rPr lang="zh-CN" altLang="en-US" sz="1600" dirty="0">
                <a:solidFill>
                  <a:schemeClr val="bg1"/>
                </a:solidFill>
                <a:latin typeface="微软雅黑" panose="020B0503020204020204" pitchFamily="34" charset="-122"/>
                <a:ea typeface="微软雅黑" panose="020B0503020204020204" pitchFamily="34" charset="-122"/>
              </a:rPr>
              <a:t>激励要素进行分析，就是要：善用激励艺术。</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5161483" y="2104280"/>
            <a:ext cx="5904656" cy="1052596"/>
          </a:xfrm>
          <a:prstGeom prst="rect">
            <a:avLst/>
          </a:prstGeom>
        </p:spPr>
        <p:txBody>
          <a:bodyPr wrap="square">
            <a:spAutoFit/>
          </a:bodyPr>
          <a:lstStyle/>
          <a:p>
            <a:pPr lvl="0"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激励能力是</a:t>
            </a:r>
            <a:r>
              <a:rPr lang="zh-CN" altLang="en-US" sz="1600" b="1" dirty="0">
                <a:solidFill>
                  <a:srgbClr val="FF6600"/>
                </a:solidFill>
                <a:latin typeface="微软雅黑" panose="020B0503020204020204" pitchFamily="34" charset="-122"/>
                <a:ea typeface="微软雅黑" panose="020B0503020204020204" pitchFamily="34" charset="-122"/>
              </a:rPr>
              <a:t>领导者的核心能力，是成就最卓越领导者的关键所在。</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领导者要能够激励下属去自动自发、心甘情愿地完成目标，而不是依托权力的压制。</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5161483" y="3741199"/>
            <a:ext cx="5904656" cy="1386298"/>
          </a:xfrm>
          <a:prstGeom prst="rect">
            <a:avLst/>
          </a:prstGeom>
          <a:noFill/>
          <a:effectLst/>
        </p:spPr>
        <p:txBody>
          <a:bodyPr/>
          <a:lstStyle/>
          <a:p>
            <a:pPr indent="457200">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二战</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时，</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苏联红军与德军在斯大林格勒展开了殊死保卫战。当时德军势头凶猛，而苏军节节败退，苏军元帅在震怒之下，问手下的军官怎样才能守得住？一个军官建议说，“对</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所有逃跑的士兵</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格杀勿论，以此加强纪律”，但他的建议不被元帅认可。</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5162139" y="3469650"/>
            <a:ext cx="5904000" cy="0"/>
          </a:xfrm>
          <a:prstGeom prst="line">
            <a:avLst/>
          </a:prstGeom>
        </p:spPr>
        <p:style>
          <a:lnRef idx="1">
            <a:schemeClr val="accent6"/>
          </a:lnRef>
          <a:fillRef idx="0">
            <a:schemeClr val="accent6"/>
          </a:fillRef>
          <a:effectRef idx="0">
            <a:schemeClr val="accent6"/>
          </a:effectRef>
          <a:fontRef idx="minor">
            <a:schemeClr val="tx1"/>
          </a:fontRef>
        </p:style>
      </p:cxnSp>
      <p:sp>
        <p:nvSpPr>
          <p:cNvPr id="54" name="矩形 53"/>
          <p:cNvSpPr/>
          <p:nvPr/>
        </p:nvSpPr>
        <p:spPr>
          <a:xfrm>
            <a:off x="6529799" y="3284984"/>
            <a:ext cx="3168680" cy="369332"/>
          </a:xfrm>
          <a:prstGeom prst="rect">
            <a:avLst/>
          </a:prstGeom>
          <a:solidFill>
            <a:schemeClr val="bg1"/>
          </a:solidFill>
        </p:spPr>
        <p:txBody>
          <a:bodyPr wrap="square">
            <a:spAutoFit/>
          </a:bodyPr>
          <a:lstStyle/>
          <a:p>
            <a:pPr algn="ct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来自于电影中的故事情节</a:t>
            </a:r>
            <a:r>
              <a:rPr lang="en-US" altLang="zh-CN"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endParaRPr>
          </a:p>
        </p:txBody>
      </p:sp>
      <p:cxnSp>
        <p:nvCxnSpPr>
          <p:cNvPr id="58" name="直接连接符 57"/>
          <p:cNvCxnSpPr/>
          <p:nvPr/>
        </p:nvCxnSpPr>
        <p:spPr>
          <a:xfrm>
            <a:off x="5162139" y="6309320"/>
            <a:ext cx="5904000" cy="0"/>
          </a:xfrm>
          <a:prstGeom prst="line">
            <a:avLst/>
          </a:prstGeom>
        </p:spPr>
        <p:style>
          <a:lnRef idx="1">
            <a:schemeClr val="accent6"/>
          </a:lnRef>
          <a:fillRef idx="0">
            <a:schemeClr val="accent6"/>
          </a:fillRef>
          <a:effectRef idx="0">
            <a:schemeClr val="accent6"/>
          </a:effectRef>
          <a:fontRef idx="minor">
            <a:schemeClr val="tx1"/>
          </a:fontRef>
        </p:style>
      </p:cxnSp>
      <p:sp>
        <p:nvSpPr>
          <p:cNvPr id="59" name="矩形 58"/>
          <p:cNvSpPr/>
          <p:nvPr/>
        </p:nvSpPr>
        <p:spPr>
          <a:xfrm>
            <a:off x="5161483" y="5168146"/>
            <a:ext cx="5904656" cy="1069166"/>
          </a:xfrm>
          <a:prstGeom prst="rect">
            <a:avLst/>
          </a:prstGeom>
          <a:noFill/>
          <a:effectLst/>
        </p:spPr>
        <p:txBody>
          <a:bodyPr/>
          <a:lstStyle/>
          <a:p>
            <a:pPr indent="457200">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这时，</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另</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一军官</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则说，“给他们希望，给他们勇气，激励他们对祖国的爱，让他们相信最终会迎来胜利，所以我们要树立一位英雄来激励他们”</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。建议得到采纳</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，苏军最终</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获得胜利</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0" name="图片 59"/>
          <p:cNvPicPr>
            <a:picLocks noChangeAspect="1"/>
          </p:cNvPicPr>
          <p:nvPr/>
        </p:nvPicPr>
        <p:blipFill rotWithShape="1">
          <a:blip r:embed="rId1" cstate="print">
            <a:extLst>
              <a:ext uri="{28A0092B-C50C-407E-A947-70E740481C1C}">
                <a14:useLocalDpi xmlns:a14="http://schemas.microsoft.com/office/drawing/2010/main" val="0"/>
              </a:ext>
            </a:extLst>
          </a:blip>
          <a:srcRect l="27985"/>
          <a:stretch>
            <a:fillRect/>
          </a:stretch>
        </p:blipFill>
        <p:spPr>
          <a:xfrm>
            <a:off x="1417067" y="2077814"/>
            <a:ext cx="3600400" cy="4231506"/>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250" fill="hold"/>
                                            <p:tgtEl>
                                              <p:spTgt spid="39"/>
                                            </p:tgtEl>
                                            <p:attrNameLst>
                                              <p:attrName>ppt_w</p:attrName>
                                            </p:attrNameLst>
                                          </p:cBhvr>
                                          <p:tavLst>
                                            <p:tav tm="0">
                                              <p:val>
                                                <p:fltVal val="0"/>
                                              </p:val>
                                            </p:tav>
                                            <p:tav tm="100000">
                                              <p:val>
                                                <p:strVal val="#ppt_w"/>
                                              </p:val>
                                            </p:tav>
                                          </p:tavLst>
                                        </p:anim>
                                        <p:anim calcmode="lin" valueType="num">
                                          <p:cBhvr>
                                            <p:cTn id="15" dur="250" fill="hold"/>
                                            <p:tgtEl>
                                              <p:spTgt spid="39"/>
                                            </p:tgtEl>
                                            <p:attrNameLst>
                                              <p:attrName>ppt_h</p:attrName>
                                            </p:attrNameLst>
                                          </p:cBhvr>
                                          <p:tavLst>
                                            <p:tav tm="0">
                                              <p:val>
                                                <p:fltVal val="0"/>
                                              </p:val>
                                            </p:tav>
                                            <p:tav tm="100000">
                                              <p:val>
                                                <p:strVal val="#ppt_h"/>
                                              </p:val>
                                            </p:tav>
                                          </p:tavLst>
                                        </p:anim>
                                        <p:animEffect transition="in" filter="fade">
                                          <p:cBhvr>
                                            <p:cTn id="16" dur="250"/>
                                            <p:tgtEl>
                                              <p:spTgt spid="39"/>
                                            </p:tgtEl>
                                          </p:cBhvr>
                                        </p:animEffect>
                                      </p:childTnLst>
                                    </p:cTn>
                                  </p:par>
                                </p:childTnLst>
                              </p:cTn>
                            </p:par>
                            <p:par>
                              <p:cTn id="17" fill="hold">
                                <p:stCondLst>
                                  <p:cond delay="1000"/>
                                </p:stCondLst>
                                <p:childTnLst>
                                  <p:par>
                                    <p:cTn id="18" presetID="2" presetClass="entr" presetSubtype="2" fill="hold" grpId="0" nodeType="afterEffect" p14:presetBounceEnd="64000">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14:bounceEnd="64000">
                                          <p:cBhvr additive="base">
                                            <p:cTn id="20" dur="500" fill="hold"/>
                                            <p:tgtEl>
                                              <p:spTgt spid="42"/>
                                            </p:tgtEl>
                                            <p:attrNameLst>
                                              <p:attrName>ppt_x</p:attrName>
                                            </p:attrNameLst>
                                          </p:cBhvr>
                                          <p:tavLst>
                                            <p:tav tm="0">
                                              <p:val>
                                                <p:strVal val="1+#ppt_w/2"/>
                                              </p:val>
                                            </p:tav>
                                            <p:tav tm="100000">
                                              <p:val>
                                                <p:strVal val="#ppt_x"/>
                                              </p:val>
                                            </p:tav>
                                          </p:tavLst>
                                        </p:anim>
                                        <p:anim calcmode="lin" valueType="num" p14:bounceEnd="64000">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14:presetBounceEnd="64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64000">
                                          <p:cBhvr additive="base">
                                            <p:cTn id="25" dur="50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26" dur="500" fill="hold"/>
                                            <p:tgtEl>
                                              <p:spTgt spid="5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64000">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14:bounceEnd="64000">
                                          <p:cBhvr additive="base">
                                            <p:cTn id="29" dur="500" fill="hold"/>
                                            <p:tgtEl>
                                              <p:spTgt spid="59"/>
                                            </p:tgtEl>
                                            <p:attrNameLst>
                                              <p:attrName>ppt_x</p:attrName>
                                            </p:attrNameLst>
                                          </p:cBhvr>
                                          <p:tavLst>
                                            <p:tav tm="0">
                                              <p:val>
                                                <p:strVal val="0-#ppt_w/2"/>
                                              </p:val>
                                            </p:tav>
                                            <p:tav tm="100000">
                                              <p:val>
                                                <p:strVal val="#ppt_x"/>
                                              </p:val>
                                            </p:tav>
                                          </p:tavLst>
                                        </p:anim>
                                        <p:anim calcmode="lin" valueType="num" p14:bounceEnd="64000">
                                          <p:cBhvr additive="base">
                                            <p:cTn id="3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9" grpId="0" animBg="1"/>
          <p:bldP spid="42" grpId="0"/>
          <p:bldP spid="52"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250" fill="hold"/>
                                            <p:tgtEl>
                                              <p:spTgt spid="39"/>
                                            </p:tgtEl>
                                            <p:attrNameLst>
                                              <p:attrName>ppt_w</p:attrName>
                                            </p:attrNameLst>
                                          </p:cBhvr>
                                          <p:tavLst>
                                            <p:tav tm="0">
                                              <p:val>
                                                <p:fltVal val="0"/>
                                              </p:val>
                                            </p:tav>
                                            <p:tav tm="100000">
                                              <p:val>
                                                <p:strVal val="#ppt_w"/>
                                              </p:val>
                                            </p:tav>
                                          </p:tavLst>
                                        </p:anim>
                                        <p:anim calcmode="lin" valueType="num">
                                          <p:cBhvr>
                                            <p:cTn id="15" dur="250" fill="hold"/>
                                            <p:tgtEl>
                                              <p:spTgt spid="39"/>
                                            </p:tgtEl>
                                            <p:attrNameLst>
                                              <p:attrName>ppt_h</p:attrName>
                                            </p:attrNameLst>
                                          </p:cBhvr>
                                          <p:tavLst>
                                            <p:tav tm="0">
                                              <p:val>
                                                <p:fltVal val="0"/>
                                              </p:val>
                                            </p:tav>
                                            <p:tav tm="100000">
                                              <p:val>
                                                <p:strVal val="#ppt_h"/>
                                              </p:val>
                                            </p:tav>
                                          </p:tavLst>
                                        </p:anim>
                                        <p:animEffect transition="in" filter="fade">
                                          <p:cBhvr>
                                            <p:cTn id="16" dur="250"/>
                                            <p:tgtEl>
                                              <p:spTgt spid="39"/>
                                            </p:tgtEl>
                                          </p:cBhvr>
                                        </p:animEffect>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1+#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0-#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9" grpId="0" animBg="1"/>
          <p:bldP spid="42" grpId="0"/>
          <p:bldP spid="52" grpId="0"/>
          <p:bldP spid="59"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tdz\桌面\新建文件夹\为高手鼓掌.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004" y="4636409"/>
            <a:ext cx="2908042" cy="1818421"/>
          </a:xfrm>
          <a:prstGeom prst="rect">
            <a:avLst/>
          </a:prstGeom>
          <a:noFill/>
          <a:ln w="28575">
            <a:solidFill>
              <a:srgbClr val="FF6600"/>
            </a:solidFill>
          </a:ln>
          <a:effectLst/>
          <a:extLst>
            <a:ext uri="{909E8E84-426E-40DD-AFC4-6F175D3DCCD1}">
              <a14:hiddenFill xmlns:a14="http://schemas.microsoft.com/office/drawing/2010/main">
                <a:solidFill>
                  <a:srgbClr val="FFFFFF"/>
                </a:solidFill>
              </a14:hiddenFill>
            </a:ext>
          </a:extLst>
        </p:spPr>
      </p:pic>
      <p:pic>
        <p:nvPicPr>
          <p:cNvPr id="21" name="Picture 3" descr="C:\Documents and Settings\tdz\桌面\新建文件夹\20121281732304920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393" y="4636409"/>
            <a:ext cx="2908042" cy="1818421"/>
          </a:xfrm>
          <a:prstGeom prst="rect">
            <a:avLst/>
          </a:prstGeom>
          <a:noFill/>
          <a:ln w="28575">
            <a:solidFill>
              <a:srgbClr val="FF6600"/>
            </a:solidFill>
          </a:ln>
          <a:effectLst/>
          <a:extLst>
            <a:ext uri="{909E8E84-426E-40DD-AFC4-6F175D3DCCD1}">
              <a14:hiddenFill xmlns:a14="http://schemas.microsoft.com/office/drawing/2010/main">
                <a:solidFill>
                  <a:srgbClr val="FFFFFF"/>
                </a:solidFill>
              </a14:hiddenFill>
            </a:ext>
          </a:extLst>
        </p:spPr>
      </p:pic>
      <p:pic>
        <p:nvPicPr>
          <p:cNvPr id="22" name="Picture 4" descr="C:\Documents and Settings\tdz\桌面\新建文件夹\20125118553715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574" y="4636409"/>
            <a:ext cx="2908042" cy="1818421"/>
          </a:xfrm>
          <a:prstGeom prst="rect">
            <a:avLst/>
          </a:prstGeom>
          <a:noFill/>
          <a:ln w="28575">
            <a:solidFill>
              <a:srgbClr val="FF6600"/>
            </a:solidFill>
          </a:ln>
          <a:effectLst/>
          <a:extLst>
            <a:ext uri="{909E8E84-426E-40DD-AFC4-6F175D3DCCD1}">
              <a14:hiddenFill xmlns:a14="http://schemas.microsoft.com/office/drawing/2010/main">
                <a:solidFill>
                  <a:srgbClr val="FFFFFF"/>
                </a:solidFill>
              </a14:hiddenFill>
            </a:ext>
          </a:extLst>
        </p:spPr>
      </p:pic>
      <p:sp>
        <p:nvSpPr>
          <p:cNvPr id="24" name="Oval 60">
            <a:hlinkClick r:id="rId4"/>
          </p:cNvPr>
          <p:cNvSpPr>
            <a:spLocks noChangeArrowheads="1"/>
          </p:cNvSpPr>
          <p:nvPr/>
        </p:nvSpPr>
        <p:spPr bwMode="auto">
          <a:xfrm>
            <a:off x="5965923" y="2757882"/>
            <a:ext cx="443894" cy="523996"/>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25" name="Oval 61">
            <a:hlinkClick r:id="rId5"/>
          </p:cNvPr>
          <p:cNvSpPr>
            <a:spLocks noChangeArrowheads="1"/>
          </p:cNvSpPr>
          <p:nvPr/>
        </p:nvSpPr>
        <p:spPr bwMode="auto">
          <a:xfrm>
            <a:off x="5977881" y="3566501"/>
            <a:ext cx="419977" cy="52161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26" name="矩形​​ 5"/>
          <p:cNvSpPr>
            <a:spLocks noChangeArrowheads="1"/>
          </p:cNvSpPr>
          <p:nvPr/>
        </p:nvSpPr>
        <p:spPr bwMode="auto">
          <a:xfrm>
            <a:off x="1" y="405554"/>
            <a:ext cx="12187237" cy="408017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anose="020B0604020202020204" pitchFamily="34" charset="0"/>
            </a:endParaRPr>
          </a:p>
        </p:txBody>
      </p:sp>
      <p:sp>
        <p:nvSpPr>
          <p:cNvPr id="28" name="Line 33"/>
          <p:cNvSpPr>
            <a:spLocks noChangeShapeType="1"/>
          </p:cNvSpPr>
          <p:nvPr/>
        </p:nvSpPr>
        <p:spPr bwMode="auto">
          <a:xfrm flipV="1">
            <a:off x="6186282" y="1671777"/>
            <a:ext cx="1587" cy="2700963"/>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9" name="Line 5"/>
          <p:cNvSpPr>
            <a:spLocks noChangeShapeType="1"/>
          </p:cNvSpPr>
          <p:nvPr/>
        </p:nvSpPr>
        <p:spPr bwMode="auto">
          <a:xfrm>
            <a:off x="0" y="3914246"/>
            <a:ext cx="1922479" cy="15481"/>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31" name="Line 19"/>
          <p:cNvSpPr>
            <a:spLocks noChangeShapeType="1"/>
          </p:cNvSpPr>
          <p:nvPr/>
        </p:nvSpPr>
        <p:spPr bwMode="auto">
          <a:xfrm flipH="1">
            <a:off x="1922479" y="2741208"/>
            <a:ext cx="199973" cy="1188519"/>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32" name="Line 21"/>
          <p:cNvSpPr>
            <a:spLocks noChangeShapeType="1"/>
          </p:cNvSpPr>
          <p:nvPr/>
        </p:nvSpPr>
        <p:spPr bwMode="auto">
          <a:xfrm>
            <a:off x="3135010" y="2562571"/>
            <a:ext cx="7936" cy="1806596"/>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34" name="Oval 22"/>
          <p:cNvSpPr>
            <a:spLocks noChangeArrowheads="1"/>
          </p:cNvSpPr>
          <p:nvPr/>
        </p:nvSpPr>
        <p:spPr bwMode="auto">
          <a:xfrm>
            <a:off x="5677967" y="692856"/>
            <a:ext cx="1007846" cy="978921"/>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课件制作</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35" name="Group 63"/>
          <p:cNvGrpSpPr/>
          <p:nvPr/>
        </p:nvGrpSpPr>
        <p:grpSpPr bwMode="auto">
          <a:xfrm>
            <a:off x="5905891" y="2757882"/>
            <a:ext cx="563953" cy="523996"/>
            <a:chOff x="3073" y="2610"/>
            <a:chExt cx="438" cy="440"/>
          </a:xfrm>
        </p:grpSpPr>
        <p:sp>
          <p:nvSpPr>
            <p:cNvPr id="36"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37" name="Freeform 29"/>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38"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anose="020B0604020202020204" pitchFamily="34" charset="0"/>
              </a:endParaRPr>
            </a:p>
          </p:txBody>
        </p:sp>
      </p:grpSp>
      <p:grpSp>
        <p:nvGrpSpPr>
          <p:cNvPr id="39" name="Group 64"/>
          <p:cNvGrpSpPr/>
          <p:nvPr/>
        </p:nvGrpSpPr>
        <p:grpSpPr bwMode="auto">
          <a:xfrm>
            <a:off x="5905891" y="3566501"/>
            <a:ext cx="563953" cy="521615"/>
            <a:chOff x="3073" y="3289"/>
            <a:chExt cx="438" cy="438"/>
          </a:xfrm>
        </p:grpSpPr>
        <p:sp>
          <p:nvSpPr>
            <p:cNvPr id="40" name="Freeform 32"/>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46"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anose="020B0604020202020204" pitchFamily="34" charset="0"/>
              </a:endParaRPr>
            </a:p>
          </p:txBody>
        </p:sp>
      </p:grpSp>
      <p:sp>
        <p:nvSpPr>
          <p:cNvPr id="53" name="Freeform 11"/>
          <p:cNvSpPr/>
          <p:nvPr/>
        </p:nvSpPr>
        <p:spPr bwMode="auto">
          <a:xfrm>
            <a:off x="1154332" y="2738824"/>
            <a:ext cx="980819" cy="198880"/>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4" name="Freeform 13"/>
          <p:cNvSpPr/>
          <p:nvPr/>
        </p:nvSpPr>
        <p:spPr bwMode="auto">
          <a:xfrm>
            <a:off x="2103404" y="2460156"/>
            <a:ext cx="1566455" cy="309635"/>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5" name="Freeform 15"/>
          <p:cNvSpPr/>
          <p:nvPr/>
        </p:nvSpPr>
        <p:spPr bwMode="auto">
          <a:xfrm>
            <a:off x="1260667" y="946519"/>
            <a:ext cx="2540925" cy="845540"/>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6" name="Freeform 16"/>
          <p:cNvSpPr/>
          <p:nvPr/>
        </p:nvSpPr>
        <p:spPr bwMode="auto">
          <a:xfrm>
            <a:off x="938483" y="1778961"/>
            <a:ext cx="325353" cy="1190901"/>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7" name="Freeform 17"/>
          <p:cNvSpPr/>
          <p:nvPr/>
        </p:nvSpPr>
        <p:spPr bwMode="auto">
          <a:xfrm>
            <a:off x="3673033" y="952474"/>
            <a:ext cx="1307759" cy="1529117"/>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8" name="Line 51"/>
          <p:cNvSpPr>
            <a:spLocks noChangeShapeType="1"/>
          </p:cNvSpPr>
          <p:nvPr/>
        </p:nvSpPr>
        <p:spPr bwMode="auto">
          <a:xfrm>
            <a:off x="3128664" y="4366787"/>
            <a:ext cx="3070403" cy="2381"/>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59" name="Text Box 52"/>
          <p:cNvSpPr txBox="1">
            <a:spLocks noChangeArrowheads="1"/>
          </p:cNvSpPr>
          <p:nvPr/>
        </p:nvSpPr>
        <p:spPr bwMode="auto">
          <a:xfrm>
            <a:off x="6785656" y="2061187"/>
            <a:ext cx="4618347" cy="351316"/>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http://t.qq.com/teliss</a:t>
            </a:r>
            <a:endParaRPr lang="en-GB" altLang="zh-CN" sz="2200" dirty="0">
              <a:solidFill>
                <a:srgbClr val="FFFFFF"/>
              </a:solidFill>
              <a:latin typeface="Arial" panose="020B0604020202020204" pitchFamily="34" charset="0"/>
            </a:endParaRPr>
          </a:p>
        </p:txBody>
      </p:sp>
      <p:sp>
        <p:nvSpPr>
          <p:cNvPr id="60" name="Text Box 54">
            <a:hlinkClick r:id="rId4"/>
          </p:cNvPr>
          <p:cNvSpPr txBox="1">
            <a:spLocks noChangeArrowheads="1"/>
          </p:cNvSpPr>
          <p:nvPr/>
        </p:nvSpPr>
        <p:spPr bwMode="auto">
          <a:xfrm>
            <a:off x="6784233" y="2846601"/>
            <a:ext cx="4474368" cy="35131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http://teliss.blog.163.com</a:t>
            </a:r>
            <a:endParaRPr lang="en-US" altLang="zh-CN" sz="2200" dirty="0">
              <a:solidFill>
                <a:srgbClr val="FFFFFF"/>
              </a:solidFill>
              <a:latin typeface="Arial" panose="020B0604020202020204" pitchFamily="34" charset="0"/>
            </a:endParaRPr>
          </a:p>
        </p:txBody>
      </p:sp>
      <p:sp>
        <p:nvSpPr>
          <p:cNvPr id="61" name="Text Box 59">
            <a:hlinkClick r:id="rId5"/>
          </p:cNvPr>
          <p:cNvSpPr txBox="1">
            <a:spLocks noChangeArrowheads="1"/>
          </p:cNvSpPr>
          <p:nvPr/>
        </p:nvSpPr>
        <p:spPr bwMode="auto">
          <a:xfrm>
            <a:off x="6785656" y="3663297"/>
            <a:ext cx="4995113" cy="351316"/>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a:t>
            </a:r>
            <a:r>
              <a:rPr lang="en-US" altLang="zh-CN" sz="2200" dirty="0" smtClean="0">
                <a:solidFill>
                  <a:srgbClr val="FFFFFF"/>
                </a:solidFill>
                <a:latin typeface="Arial" panose="020B0604020202020204" pitchFamily="34" charset="0"/>
              </a:rPr>
              <a:t>://weibo.com/teliss</a:t>
            </a:r>
            <a:endParaRPr lang="en-GB" altLang="zh-CN" sz="2200" dirty="0">
              <a:solidFill>
                <a:srgbClr val="FFFFFF"/>
              </a:solidFill>
              <a:latin typeface="Arial" panose="020B0604020202020204" pitchFamily="34" charset="0"/>
            </a:endParaRPr>
          </a:p>
        </p:txBody>
      </p:sp>
      <p:sp>
        <p:nvSpPr>
          <p:cNvPr id="62" name="Text Box 62"/>
          <p:cNvSpPr txBox="1">
            <a:spLocks noChangeArrowheads="1"/>
          </p:cNvSpPr>
          <p:nvPr/>
        </p:nvSpPr>
        <p:spPr bwMode="auto">
          <a:xfrm>
            <a:off x="6785656" y="882762"/>
            <a:ext cx="4762325" cy="599114"/>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课件制作：</a:t>
            </a:r>
            <a:endParaRPr lang="en-GB" altLang="zh-CN" sz="2200" dirty="0">
              <a:solidFill>
                <a:srgbClr val="FFFFFF"/>
              </a:solidFill>
              <a:latin typeface="微软雅黑" panose="020B0503020204020204" pitchFamily="34" charset="-122"/>
              <a:ea typeface="微软雅黑" panose="020B0503020204020204" pitchFamily="34" charset="-122"/>
            </a:endParaRPr>
          </a:p>
        </p:txBody>
      </p:sp>
      <p:sp>
        <p:nvSpPr>
          <p:cNvPr id="63" name="TextBox 29"/>
          <p:cNvSpPr txBox="1"/>
          <p:nvPr/>
        </p:nvSpPr>
        <p:spPr>
          <a:xfrm rot="20445248">
            <a:off x="1390670" y="1492264"/>
            <a:ext cx="2953839" cy="923519"/>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anose="020B0503020204020204" pitchFamily="34" charset="-122"/>
                <a:ea typeface="微软雅黑" panose="020B0503020204020204" pitchFamily="34" charset="-122"/>
              </a:rPr>
              <a:t>谢谢观看</a:t>
            </a:r>
            <a:endParaRPr lang="zh-CN" altLang="en-US" sz="5400" b="1" dirty="0">
              <a:solidFill>
                <a:srgbClr val="FFFFFF"/>
              </a:solidFill>
              <a:latin typeface="微软雅黑" panose="020B0503020204020204" pitchFamily="34" charset="-122"/>
              <a:ea typeface="微软雅黑" panose="020B0503020204020204" pitchFamily="34" charset="-122"/>
            </a:endParaRPr>
          </a:p>
        </p:txBody>
      </p:sp>
      <p:pic>
        <p:nvPicPr>
          <p:cNvPr id="64" name="Picture 3" descr="C:\Documents and Settings\tdz\桌面\未标题-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555" y="3633193"/>
            <a:ext cx="457024" cy="41152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9" descr="E:\仝德志文件，勿删！\03-参考文档\！PPT图片及版面资源\06-PPT精选插图\05-头像\嘿嘿.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687" y="728489"/>
            <a:ext cx="853112" cy="85353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Documents and Settings\tdz\桌面\新建文件夹\欢迎0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741" y="4636409"/>
            <a:ext cx="2908042" cy="1818421"/>
          </a:xfrm>
          <a:prstGeom prst="rect">
            <a:avLst/>
          </a:prstGeom>
          <a:noFill/>
          <a:ln w="28575">
            <a:solidFill>
              <a:srgbClr val="FF6600"/>
            </a:solidFill>
          </a:ln>
          <a:effectLst/>
          <a:extLst>
            <a:ext uri="{909E8E84-426E-40DD-AFC4-6F175D3DCCD1}">
              <a14:hiddenFill xmlns:a14="http://schemas.microsoft.com/office/drawing/2010/main">
                <a:solidFill>
                  <a:srgbClr val="FFFFFF"/>
                </a:solidFill>
              </a14:hiddenFill>
            </a:ext>
          </a:extLst>
        </p:spPr>
      </p:pic>
      <p:pic>
        <p:nvPicPr>
          <p:cNvPr id="67" name="Picture 3" descr="C:\Users\user\Desktop\未标题-4 拷贝.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002" y="2795406"/>
            <a:ext cx="356307" cy="45370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5905890" y="1965934"/>
            <a:ext cx="563955" cy="523997"/>
            <a:chOff x="5907429" y="1965479"/>
            <a:chExt cx="564102" cy="523876"/>
          </a:xfrm>
        </p:grpSpPr>
        <p:sp>
          <p:nvSpPr>
            <p:cNvPr id="69"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anose="020B0604020202020204" pitchFamily="34" charset="0"/>
              </a:endParaRPr>
            </a:p>
          </p:txBody>
        </p:sp>
        <p:pic>
          <p:nvPicPr>
            <p:cNvPr id="70" name="Picture 4" descr="C:\Users\user\Desktop\未标题-5 拷贝.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7082" y="2021384"/>
              <a:ext cx="448164" cy="4012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500"/>
                                        <p:tgtEl>
                                          <p:spTgt spid="54"/>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left)">
                                      <p:cBhvr>
                                        <p:cTn id="83" dur="500"/>
                                        <p:tgtEl>
                                          <p:spTgt spid="63">
                                            <p:txEl>
                                              <p:pRg st="0" end="0"/>
                                            </p:txEl>
                                          </p:spTgt>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par>
                          <p:cTn id="88" fill="hold">
                            <p:stCondLst>
                              <p:cond delay="65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par>
                          <p:cTn id="92" fill="hold">
                            <p:stCondLst>
                              <p:cond delay="7000"/>
                            </p:stCondLst>
                            <p:childTnLst>
                              <p:par>
                                <p:cTn id="93" presetID="17" presetClass="entr" presetSubtype="1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p:cTn id="99" dur="500" fill="hold"/>
                                        <p:tgtEl>
                                          <p:spTgt spid="65"/>
                                        </p:tgtEl>
                                        <p:attrNameLst>
                                          <p:attrName>ppt_w</p:attrName>
                                        </p:attrNameLst>
                                      </p:cBhvr>
                                      <p:tavLst>
                                        <p:tav tm="0">
                                          <p:val>
                                            <p:fltVal val="0"/>
                                          </p:val>
                                        </p:tav>
                                        <p:tav tm="100000">
                                          <p:val>
                                            <p:strVal val="#ppt_w"/>
                                          </p:val>
                                        </p:tav>
                                      </p:tavLst>
                                    </p:anim>
                                    <p:anim calcmode="lin" valueType="num">
                                      <p:cBhvr>
                                        <p:cTn id="100" dur="500" fill="hold"/>
                                        <p:tgtEl>
                                          <p:spTgt spid="65"/>
                                        </p:tgtEl>
                                        <p:attrNameLst>
                                          <p:attrName>ppt_h</p:attrName>
                                        </p:attrNameLst>
                                      </p:cBhvr>
                                      <p:tavLst>
                                        <p:tav tm="0">
                                          <p:val>
                                            <p:strVal val="#ppt_h"/>
                                          </p:val>
                                        </p:tav>
                                        <p:tav tm="100000">
                                          <p:val>
                                            <p:strVal val="#ppt_h"/>
                                          </p:val>
                                        </p:tav>
                                      </p:tavLst>
                                    </p:anim>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wipe(left)">
                                      <p:cBhvr>
                                        <p:cTn id="104" dur="500"/>
                                        <p:tgtEl>
                                          <p:spTgt spid="62"/>
                                        </p:tgtEl>
                                      </p:cBhvr>
                                    </p:animEffect>
                                  </p:childTnLst>
                                </p:cTn>
                              </p:par>
                              <p:par>
                                <p:cTn id="105" presetID="17" presetClass="entr" presetSubtype="1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strVal val="#ppt_h"/>
                                          </p:val>
                                        </p:tav>
                                        <p:tav tm="100000">
                                          <p:val>
                                            <p:strVal val="#ppt_h"/>
                                          </p:val>
                                        </p:tav>
                                      </p:tavLst>
                                    </p:anim>
                                  </p:childTnLst>
                                </p:cTn>
                              </p:par>
                            </p:childTnLst>
                          </p:cTn>
                        </p:par>
                        <p:par>
                          <p:cTn id="109" fill="hold">
                            <p:stCondLst>
                              <p:cond delay="8000"/>
                            </p:stCondLst>
                            <p:childTnLst>
                              <p:par>
                                <p:cTn id="110" presetID="22" presetClass="entr" presetSubtype="8"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left)">
                                      <p:cBhvr>
                                        <p:cTn id="112" dur="500"/>
                                        <p:tgtEl>
                                          <p:spTgt spid="59"/>
                                        </p:tgtEl>
                                      </p:cBhvr>
                                    </p:animEffect>
                                  </p:childTnLst>
                                </p:cTn>
                              </p:par>
                            </p:childTnLst>
                          </p:cTn>
                        </p:par>
                        <p:par>
                          <p:cTn id="113" fill="hold">
                            <p:stCondLst>
                              <p:cond delay="8500"/>
                            </p:stCondLst>
                            <p:childTnLst>
                              <p:par>
                                <p:cTn id="114" presetID="17" presetClass="entr" presetSubtype="10" fill="hold"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p:cTn id="120" dur="500" fill="hold"/>
                                        <p:tgtEl>
                                          <p:spTgt spid="67"/>
                                        </p:tgtEl>
                                        <p:attrNameLst>
                                          <p:attrName>ppt_w</p:attrName>
                                        </p:attrNameLst>
                                      </p:cBhvr>
                                      <p:tavLst>
                                        <p:tav tm="0">
                                          <p:val>
                                            <p:fltVal val="0"/>
                                          </p:val>
                                        </p:tav>
                                        <p:tav tm="100000">
                                          <p:val>
                                            <p:strVal val="#ppt_w"/>
                                          </p:val>
                                        </p:tav>
                                      </p:tavLst>
                                    </p:anim>
                                    <p:anim calcmode="lin" valueType="num">
                                      <p:cBhvr>
                                        <p:cTn id="121" dur="500" fill="hold"/>
                                        <p:tgtEl>
                                          <p:spTgt spid="67"/>
                                        </p:tgtEl>
                                        <p:attrNameLst>
                                          <p:attrName>ppt_h</p:attrName>
                                        </p:attrNameLst>
                                      </p:cBhvr>
                                      <p:tavLst>
                                        <p:tav tm="0">
                                          <p:val>
                                            <p:strVal val="#ppt_h"/>
                                          </p:val>
                                        </p:tav>
                                        <p:tav tm="100000">
                                          <p:val>
                                            <p:strVal val="#ppt_h"/>
                                          </p:val>
                                        </p:tav>
                                      </p:tavLst>
                                    </p:anim>
                                  </p:childTnLst>
                                </p:cTn>
                              </p:par>
                            </p:childTnLst>
                          </p:cTn>
                        </p:par>
                        <p:par>
                          <p:cTn id="122" fill="hold">
                            <p:stCondLst>
                              <p:cond delay="9000"/>
                            </p:stCondLst>
                            <p:childTnLst>
                              <p:par>
                                <p:cTn id="123" presetID="22" presetClass="entr" presetSubtype="8"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left)">
                                      <p:cBhvr>
                                        <p:cTn id="125" dur="500"/>
                                        <p:tgtEl>
                                          <p:spTgt spid="60"/>
                                        </p:tgtEl>
                                      </p:cBhvr>
                                    </p:animEffect>
                                  </p:childTnLst>
                                </p:cTn>
                              </p:par>
                              <p:par>
                                <p:cTn id="126" presetID="17" presetClass="entr" presetSubtype="10" fill="hold" nodeType="withEffect">
                                  <p:stCondLst>
                                    <p:cond delay="0"/>
                                  </p:stCondLst>
                                  <p:childTnLst>
                                    <p:set>
                                      <p:cBhvr>
                                        <p:cTn id="127" dur="1" fill="hold">
                                          <p:stCondLst>
                                            <p:cond delay="0"/>
                                          </p:stCondLst>
                                        </p:cTn>
                                        <p:tgtEl>
                                          <p:spTgt spid="39"/>
                                        </p:tgtEl>
                                        <p:attrNameLst>
                                          <p:attrName>style.visibility</p:attrName>
                                        </p:attrNameLst>
                                      </p:cBhvr>
                                      <p:to>
                                        <p:strVal val="visible"/>
                                      </p:to>
                                    </p:set>
                                    <p:anim calcmode="lin" valueType="num">
                                      <p:cBhvr>
                                        <p:cTn id="128" dur="500" fill="hold"/>
                                        <p:tgtEl>
                                          <p:spTgt spid="39"/>
                                        </p:tgtEl>
                                        <p:attrNameLst>
                                          <p:attrName>ppt_w</p:attrName>
                                        </p:attrNameLst>
                                      </p:cBhvr>
                                      <p:tavLst>
                                        <p:tav tm="0">
                                          <p:val>
                                            <p:fltVal val="0"/>
                                          </p:val>
                                        </p:tav>
                                        <p:tav tm="100000">
                                          <p:val>
                                            <p:strVal val="#ppt_w"/>
                                          </p:val>
                                        </p:tav>
                                      </p:tavLst>
                                    </p:anim>
                                    <p:anim calcmode="lin" valueType="num">
                                      <p:cBhvr>
                                        <p:cTn id="129" dur="500" fill="hold"/>
                                        <p:tgtEl>
                                          <p:spTgt spid="39"/>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strVal val="#ppt_h"/>
                                          </p:val>
                                        </p:tav>
                                        <p:tav tm="100000">
                                          <p:val>
                                            <p:strVal val="#ppt_h"/>
                                          </p:val>
                                        </p:tav>
                                      </p:tavLst>
                                    </p:anim>
                                  </p:childTnLst>
                                </p:cTn>
                              </p:par>
                            </p:childTnLst>
                          </p:cTn>
                        </p:par>
                        <p:par>
                          <p:cTn id="134" fill="hold">
                            <p:stCondLst>
                              <p:cond delay="9500"/>
                            </p:stCondLst>
                            <p:childTnLst>
                              <p:par>
                                <p:cTn id="135" presetID="22" presetClass="entr" presetSubtype="8"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9" grpId="0" animBg="1"/>
      <p:bldP spid="31" grpId="0" animBg="1"/>
      <p:bldP spid="32" grpId="0" animBg="1"/>
      <p:bldP spid="34" grpId="0" animBg="1"/>
      <p:bldP spid="53"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113"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23"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733" y="1400175"/>
            <a:ext cx="2505075" cy="762000"/>
          </a:xfrm>
          <a:prstGeom prst="rect">
            <a:avLst/>
          </a:prstGeom>
        </p:spPr>
      </p:pic>
      <p:sp>
        <p:nvSpPr>
          <p:cNvPr id="5" name="文本框 4"/>
          <p:cNvSpPr txBox="1"/>
          <p:nvPr/>
        </p:nvSpPr>
        <p:spPr>
          <a:xfrm>
            <a:off x="4202113"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434" y="1553912"/>
            <a:ext cx="8351433" cy="4944048"/>
          </a:xfrm>
          <a:prstGeom prst="rect">
            <a:avLst/>
          </a:prstGeom>
        </p:spPr>
      </p:pic>
      <p:sp>
        <p:nvSpPr>
          <p:cNvPr id="7" name="TextBox 6"/>
          <p:cNvSpPr txBox="1"/>
          <p:nvPr/>
        </p:nvSpPr>
        <p:spPr>
          <a:xfrm>
            <a:off x="8617867" y="4365104"/>
            <a:ext cx="3168352" cy="1692771"/>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领导</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是一种无所不在的行为，企业家领导员工创造业绩，政治人物领导人民对国家议题的关心，军队指挥官领导士兵捍卫国家，设计师领导流行前沿</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9265939" y="4221088"/>
            <a:ext cx="280831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11786219" y="3933056"/>
            <a:ext cx="0" cy="1980803"/>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11845176" y="3955449"/>
            <a:ext cx="216000" cy="216000"/>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449622" y="1321822"/>
            <a:ext cx="7272169" cy="4968553"/>
          </a:xfrm>
          <a:prstGeom prst="rect">
            <a:avLst/>
          </a:prstGeom>
          <a:effectLst>
            <a:outerShdw blurRad="50800" dist="38100" dir="2700000" algn="tl" rotWithShape="0">
              <a:prstClr val="black">
                <a:alpha val="40000"/>
              </a:prstClr>
            </a:outerShdw>
          </a:effectLst>
        </p:spPr>
      </p:pic>
      <p:sp>
        <p:nvSpPr>
          <p:cNvPr id="6" name="TextBox 6"/>
          <p:cNvSpPr txBox="1"/>
          <p:nvPr/>
        </p:nvSpPr>
        <p:spPr>
          <a:xfrm>
            <a:off x="1705099" y="1700808"/>
            <a:ext cx="237626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领导理论大师</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8257827" y="4400525"/>
            <a:ext cx="3527760" cy="1692771"/>
          </a:xfrm>
          <a:prstGeom prst="rect">
            <a:avLst/>
          </a:prstGeom>
          <a:noFill/>
        </p:spPr>
        <p:txBody>
          <a:bodyPr wrap="square" rtlCol="0">
            <a:spAutoFit/>
          </a:bodyPr>
          <a:lstStyle/>
          <a:p>
            <a:pPr>
              <a:lnSpc>
                <a:spcPct val="130000"/>
              </a:lnSpc>
              <a:spcBef>
                <a:spcPts val="600"/>
              </a:spcBef>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美国当代杰出的组织理论、领导理论大师</a:t>
            </a:r>
            <a:r>
              <a:rPr lang="zh-CN" altLang="en-US" sz="1600" dirty="0" smtClean="0">
                <a:solidFill>
                  <a:schemeClr val="accent6">
                    <a:lumMod val="75000"/>
                  </a:schemeClr>
                </a:solidFill>
                <a:latin typeface="微软雅黑" panose="020B0503020204020204" pitchFamily="34" charset="-122"/>
                <a:ea typeface="微软雅黑" panose="020B0503020204020204" pitchFamily="34" charset="-122"/>
              </a:rPr>
              <a:t>沃伦 </a:t>
            </a:r>
            <a:r>
              <a:rPr lang="en-US" altLang="zh-CN" sz="16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1600" dirty="0" smtClean="0">
                <a:solidFill>
                  <a:schemeClr val="accent6">
                    <a:lumMod val="75000"/>
                  </a:schemeClr>
                </a:solidFill>
                <a:latin typeface="微软雅黑" panose="020B0503020204020204" pitchFamily="34" charset="-122"/>
                <a:ea typeface="微软雅黑" panose="020B0503020204020204" pitchFamily="34" charset="-122"/>
              </a:rPr>
              <a:t>本尼斯说，“</a:t>
            </a: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领导行为</a:t>
            </a: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和爱情差不多，人人都知道它的存在，但却难以说的清楚</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”。那么，该怎么描述领导行为呢？</a:t>
            </a:r>
            <a:endParaRPr lang="en-US" altLang="zh-CN" sz="1600" b="1" dirty="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257827" y="4293096"/>
            <a:ext cx="3527760" cy="0"/>
          </a:xfrm>
          <a:prstGeom prst="line">
            <a:avLst/>
          </a:prstGeom>
        </p:spPr>
        <p:style>
          <a:lnRef idx="1">
            <a:schemeClr val="accent6"/>
          </a:lnRef>
          <a:fillRef idx="0">
            <a:schemeClr val="accent6"/>
          </a:fillRef>
          <a:effectRef idx="0">
            <a:schemeClr val="accent6"/>
          </a:effectRef>
          <a:fontRef idx="minor">
            <a:schemeClr val="tx1"/>
          </a:fontRef>
        </p:style>
      </p:cxnSp>
      <p:sp>
        <p:nvSpPr>
          <p:cNvPr id="4" name="矩形 3"/>
          <p:cNvSpPr/>
          <p:nvPr/>
        </p:nvSpPr>
        <p:spPr>
          <a:xfrm>
            <a:off x="1705099" y="1988840"/>
            <a:ext cx="2563522" cy="523220"/>
          </a:xfrm>
          <a:prstGeom prst="rect">
            <a:avLst/>
          </a:prstGeom>
        </p:spPr>
        <p:txBody>
          <a:bodyPr wrap="none">
            <a:spAutoFit/>
          </a:bodyPr>
          <a:lstStyle/>
          <a:p>
            <a:r>
              <a:rPr lang="en-US" altLang="zh-CN" sz="2800" dirty="0">
                <a:solidFill>
                  <a:schemeClr val="bg1"/>
                </a:solidFill>
                <a:latin typeface="Arial Unicode MS" pitchFamily="34" charset="-122"/>
                <a:ea typeface="Arial Unicode MS" pitchFamily="34" charset="-122"/>
                <a:cs typeface="Arial Unicode MS" pitchFamily="34" charset="-122"/>
              </a:rPr>
              <a:t>Warren </a:t>
            </a:r>
            <a:r>
              <a:rPr lang="en-US" altLang="zh-CN" sz="2800" dirty="0" err="1">
                <a:solidFill>
                  <a:schemeClr val="bg1"/>
                </a:solidFill>
                <a:latin typeface="Arial Unicode MS" pitchFamily="34" charset="-122"/>
                <a:ea typeface="Arial Unicode MS" pitchFamily="34" charset="-122"/>
                <a:cs typeface="Arial Unicode MS" pitchFamily="34" charset="-122"/>
              </a:rPr>
              <a:t>Bennis</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cxnSp>
        <p:nvCxnSpPr>
          <p:cNvPr id="12" name="直接连接符 11"/>
          <p:cNvCxnSpPr/>
          <p:nvPr/>
        </p:nvCxnSpPr>
        <p:spPr>
          <a:xfrm>
            <a:off x="8257827" y="4267913"/>
            <a:ext cx="3527760" cy="0"/>
          </a:xfrm>
          <a:prstGeom prst="line">
            <a:avLst/>
          </a:prstGeom>
          <a:ln w="28575"/>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9"/>
          <p:cNvSpPr/>
          <p:nvPr/>
        </p:nvSpPr>
        <p:spPr>
          <a:xfrm>
            <a:off x="3361283" y="3494913"/>
            <a:ext cx="5328592" cy="1184630"/>
          </a:xfrm>
          <a:custGeom>
            <a:avLst/>
            <a:gdLst/>
            <a:ahLst/>
            <a:cxnLst/>
            <a:rect l="l" t="t" r="r" b="b"/>
            <a:pathLst>
              <a:path w="5328592" h="1184630">
                <a:moveTo>
                  <a:pt x="4176464" y="0"/>
                </a:moveTo>
                <a:cubicBezTo>
                  <a:pt x="4812767" y="0"/>
                  <a:pt x="5328592" y="515825"/>
                  <a:pt x="5328592" y="1152128"/>
                </a:cubicBezTo>
                <a:lnTo>
                  <a:pt x="5326951" y="1184630"/>
                </a:lnTo>
                <a:lnTo>
                  <a:pt x="3025977" y="1184630"/>
                </a:lnTo>
                <a:cubicBezTo>
                  <a:pt x="3024487" y="1173855"/>
                  <a:pt x="3024336" y="1163009"/>
                  <a:pt x="3024336" y="1152128"/>
                </a:cubicBezTo>
                <a:lnTo>
                  <a:pt x="93304" y="1152128"/>
                </a:lnTo>
                <a:cubicBezTo>
                  <a:pt x="41774" y="1152128"/>
                  <a:pt x="0" y="1110354"/>
                  <a:pt x="0" y="1058824"/>
                </a:cubicBezTo>
                <a:lnTo>
                  <a:pt x="0" y="685619"/>
                </a:lnTo>
                <a:cubicBezTo>
                  <a:pt x="0" y="634089"/>
                  <a:pt x="41774" y="592315"/>
                  <a:pt x="93304" y="592315"/>
                </a:cubicBezTo>
                <a:lnTo>
                  <a:pt x="3169856" y="592315"/>
                </a:lnTo>
                <a:cubicBezTo>
                  <a:pt x="3366222" y="238884"/>
                  <a:pt x="3743446" y="0"/>
                  <a:pt x="4176464"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8"/>
          <p:cNvSpPr/>
          <p:nvPr/>
        </p:nvSpPr>
        <p:spPr>
          <a:xfrm>
            <a:off x="6385619" y="4647041"/>
            <a:ext cx="5328592" cy="1184630"/>
          </a:xfrm>
          <a:custGeom>
            <a:avLst/>
            <a:gdLst/>
            <a:ahLst/>
            <a:cxnLst/>
            <a:rect l="l" t="t" r="r" b="b"/>
            <a:pathLst>
              <a:path w="5328592" h="1184630">
                <a:moveTo>
                  <a:pt x="1641" y="0"/>
                </a:moveTo>
                <a:lnTo>
                  <a:pt x="2037520" y="0"/>
                </a:lnTo>
                <a:lnTo>
                  <a:pt x="2302615" y="0"/>
                </a:lnTo>
                <a:lnTo>
                  <a:pt x="5235288" y="0"/>
                </a:lnTo>
                <a:cubicBezTo>
                  <a:pt x="5286818" y="0"/>
                  <a:pt x="5328592" y="41774"/>
                  <a:pt x="5328592" y="93304"/>
                </a:cubicBezTo>
                <a:lnTo>
                  <a:pt x="5328592" y="466509"/>
                </a:lnTo>
                <a:cubicBezTo>
                  <a:pt x="5328592" y="518039"/>
                  <a:pt x="5286818" y="559813"/>
                  <a:pt x="5235288" y="559813"/>
                </a:cubicBezTo>
                <a:lnTo>
                  <a:pt x="2175732" y="559813"/>
                </a:lnTo>
                <a:cubicBezTo>
                  <a:pt x="1985125" y="931086"/>
                  <a:pt x="1598235" y="1184630"/>
                  <a:pt x="1152128" y="1184630"/>
                </a:cubicBezTo>
                <a:cubicBezTo>
                  <a:pt x="515825" y="1184630"/>
                  <a:pt x="0" y="668805"/>
                  <a:pt x="0" y="32502"/>
                </a:cubicBezTo>
                <a:cubicBezTo>
                  <a:pt x="0" y="21621"/>
                  <a:pt x="151" y="10775"/>
                  <a:pt x="1641"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
          <p:cNvSpPr/>
          <p:nvPr/>
        </p:nvSpPr>
        <p:spPr>
          <a:xfrm>
            <a:off x="6601643" y="3717032"/>
            <a:ext cx="1872208" cy="962512"/>
          </a:xfrm>
          <a:custGeom>
            <a:avLst/>
            <a:gdLst/>
            <a:ahLst/>
            <a:cxnLst/>
            <a:rect l="l" t="t" r="r" b="b"/>
            <a:pathLst>
              <a:path w="2304256" h="1184630">
                <a:moveTo>
                  <a:pt x="1152128" y="0"/>
                </a:moveTo>
                <a:cubicBezTo>
                  <a:pt x="1788431" y="0"/>
                  <a:pt x="2304256" y="515825"/>
                  <a:pt x="2304256" y="1152128"/>
                </a:cubicBezTo>
                <a:lnTo>
                  <a:pt x="2302615" y="1184630"/>
                </a:lnTo>
                <a:lnTo>
                  <a:pt x="1641" y="1184630"/>
                </a:lnTo>
                <a:cubicBezTo>
                  <a:pt x="151" y="1173855"/>
                  <a:pt x="0" y="1163009"/>
                  <a:pt x="0" y="1152128"/>
                </a:cubicBezTo>
                <a:cubicBezTo>
                  <a:pt x="0" y="515825"/>
                  <a:pt x="515825" y="0"/>
                  <a:pt x="1152128" y="0"/>
                </a:cubicBezTo>
                <a:close/>
              </a:path>
            </a:pathLst>
          </a:custGeom>
          <a:solidFill>
            <a:srgbClr val="FE3838"/>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
          <p:cNvSpPr/>
          <p:nvPr/>
        </p:nvSpPr>
        <p:spPr>
          <a:xfrm flipV="1">
            <a:off x="6601643" y="4647042"/>
            <a:ext cx="1872208" cy="962512"/>
          </a:xfrm>
          <a:custGeom>
            <a:avLst/>
            <a:gdLst>
              <a:gd name="connsiteX0" fmla="*/ 1641 w 2304256"/>
              <a:gd name="connsiteY0" fmla="*/ 1184630 h 1297172"/>
              <a:gd name="connsiteX1" fmla="*/ 0 w 2304256"/>
              <a:gd name="connsiteY1" fmla="*/ 1152128 h 1297172"/>
              <a:gd name="connsiteX2" fmla="*/ 1152128 w 2304256"/>
              <a:gd name="connsiteY2" fmla="*/ 0 h 1297172"/>
              <a:gd name="connsiteX3" fmla="*/ 2304256 w 2304256"/>
              <a:gd name="connsiteY3" fmla="*/ 1152128 h 1297172"/>
              <a:gd name="connsiteX4" fmla="*/ 2302615 w 2304256"/>
              <a:gd name="connsiteY4" fmla="*/ 1184630 h 1297172"/>
              <a:gd name="connsiteX5" fmla="*/ 114183 w 2304256"/>
              <a:gd name="connsiteY5" fmla="*/ 1297172 h 1297172"/>
              <a:gd name="connsiteX0-1" fmla="*/ 1641 w 2304256"/>
              <a:gd name="connsiteY0-2" fmla="*/ 1184630 h 1184630"/>
              <a:gd name="connsiteX1-3" fmla="*/ 0 w 2304256"/>
              <a:gd name="connsiteY1-4" fmla="*/ 1152128 h 1184630"/>
              <a:gd name="connsiteX2-5" fmla="*/ 1152128 w 2304256"/>
              <a:gd name="connsiteY2-6" fmla="*/ 0 h 1184630"/>
              <a:gd name="connsiteX3-7" fmla="*/ 2304256 w 2304256"/>
              <a:gd name="connsiteY3-8" fmla="*/ 1152128 h 1184630"/>
              <a:gd name="connsiteX4-9" fmla="*/ 2302615 w 2304256"/>
              <a:gd name="connsiteY4-10" fmla="*/ 1184630 h 11846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04256" h="1184630">
                <a:moveTo>
                  <a:pt x="1641" y="1184630"/>
                </a:moveTo>
                <a:cubicBezTo>
                  <a:pt x="151" y="1173855"/>
                  <a:pt x="0" y="1163009"/>
                  <a:pt x="0" y="1152128"/>
                </a:cubicBezTo>
                <a:cubicBezTo>
                  <a:pt x="0" y="515825"/>
                  <a:pt x="515825" y="0"/>
                  <a:pt x="1152128" y="0"/>
                </a:cubicBezTo>
                <a:cubicBezTo>
                  <a:pt x="1788431" y="0"/>
                  <a:pt x="2304256" y="515825"/>
                  <a:pt x="2304256" y="1152128"/>
                </a:cubicBezTo>
                <a:lnTo>
                  <a:pt x="2302615" y="1184630"/>
                </a:lnTo>
              </a:path>
            </a:pathLst>
          </a:custGeom>
          <a:solidFill>
            <a:srgbClr val="FC9204"/>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81322" y="3990617"/>
            <a:ext cx="1312850" cy="1312850"/>
          </a:xfrm>
          <a:prstGeom prst="ellipse">
            <a:avLst/>
          </a:pr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0"/>
          <p:cNvSpPr txBox="1"/>
          <p:nvPr/>
        </p:nvSpPr>
        <p:spPr>
          <a:xfrm>
            <a:off x="6881322" y="4383382"/>
            <a:ext cx="1312850" cy="596253"/>
          </a:xfrm>
          <a:prstGeom prst="rect">
            <a:avLst/>
          </a:prstGeom>
          <a:noFill/>
        </p:spPr>
        <p:txBody>
          <a:bodyPr wrap="square" rtlCol="0">
            <a:spAutoFit/>
          </a:bodyPr>
          <a:lstStyle/>
          <a:p>
            <a:pPr algn="ctr">
              <a:lnSpc>
                <a:spcPct val="110000"/>
              </a:lnSpc>
            </a:pPr>
            <a:r>
              <a:rPr lang="zh-CN" altLang="en-US" sz="3200" b="1" dirty="0" smtClean="0">
                <a:solidFill>
                  <a:schemeClr val="accent6">
                    <a:lumMod val="75000"/>
                  </a:schemeClr>
                </a:solidFill>
                <a:latin typeface="微软雅黑" panose="020B0503020204020204" pitchFamily="34" charset="-122"/>
                <a:ea typeface="微软雅黑" panose="020B0503020204020204" pitchFamily="34" charset="-122"/>
              </a:rPr>
              <a:t>领导</a:t>
            </a:r>
            <a:endParaRPr lang="zh-CN" altLang="en-US" sz="32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6" name="TextBox 11"/>
          <p:cNvSpPr txBox="1"/>
          <p:nvPr/>
        </p:nvSpPr>
        <p:spPr>
          <a:xfrm>
            <a:off x="3505299" y="4770616"/>
            <a:ext cx="2902024" cy="1052596"/>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这和</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英文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Leadership”</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的词根“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lead</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（引导、领路、走在队伍的前头）”的含义是一致的。</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2"/>
          <p:cNvSpPr txBox="1"/>
          <p:nvPr/>
        </p:nvSpPr>
        <p:spPr>
          <a:xfrm>
            <a:off x="4066063" y="4196363"/>
            <a:ext cx="2197243" cy="375809"/>
          </a:xfrm>
          <a:prstGeom prst="rect">
            <a:avLst/>
          </a:prstGeom>
          <a:noFill/>
        </p:spPr>
        <p:txBody>
          <a:bodyPr wrap="square" rtlCol="0">
            <a:spAutoFit/>
          </a:bodyPr>
          <a:lstStyle/>
          <a:p>
            <a:pPr algn="ctr">
              <a:lnSpc>
                <a:spcPct val="110000"/>
              </a:lnSpc>
            </a:pPr>
            <a:r>
              <a:rPr lang="zh-CN" altLang="en-US" b="1" dirty="0">
                <a:solidFill>
                  <a:schemeClr val="bg1"/>
                </a:solidFill>
                <a:latin typeface="微软雅黑" panose="020B0503020204020204" pitchFamily="34" charset="-122"/>
                <a:ea typeface="微软雅黑" panose="020B0503020204020204" pitchFamily="34" charset="-122"/>
              </a:rPr>
              <a:t>“领”是“带领”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TextBox 13"/>
          <p:cNvSpPr txBox="1"/>
          <p:nvPr/>
        </p:nvSpPr>
        <p:spPr>
          <a:xfrm>
            <a:off x="8812187" y="3762504"/>
            <a:ext cx="2902024" cy="732508"/>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因此，从词语的本义来讲，“领导”</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就是</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“带领引导”</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4"/>
          <p:cNvSpPr txBox="1"/>
          <p:nvPr/>
        </p:nvSpPr>
        <p:spPr>
          <a:xfrm>
            <a:off x="9378141" y="4739445"/>
            <a:ext cx="2120045" cy="375809"/>
          </a:xfrm>
          <a:prstGeom prst="rect">
            <a:avLst/>
          </a:prstGeom>
          <a:noFill/>
        </p:spPr>
        <p:txBody>
          <a:bodyPr wrap="square" rtlCol="0">
            <a:spAutoFit/>
          </a:bodyPr>
          <a:lstStyle/>
          <a:p>
            <a:pPr algn="ctr">
              <a:lnSpc>
                <a:spcPct val="110000"/>
              </a:lnSpc>
            </a:pPr>
            <a:r>
              <a:rPr lang="zh-CN" altLang="en-US" b="1" dirty="0">
                <a:solidFill>
                  <a:schemeClr val="bg1"/>
                </a:solidFill>
                <a:latin typeface="微软雅黑" panose="020B0503020204020204" pitchFamily="34" charset="-122"/>
                <a:ea typeface="微软雅黑" panose="020B0503020204020204" pitchFamily="34" charset="-122"/>
              </a:rPr>
              <a:t>“导”是“引导”</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536934" y="1556792"/>
            <a:ext cx="6657237" cy="777457"/>
          </a:xfrm>
          <a:prstGeom prst="rect">
            <a:avLst/>
          </a:prstGeom>
        </p:spPr>
        <p:txBody>
          <a:bodyPr wrap="square">
            <a:spAutoFit/>
          </a:bodyPr>
          <a:lstStyle/>
          <a:p>
            <a:pPr indent="457200">
              <a:lnSpc>
                <a:spcPct val="130000"/>
              </a:lnSpc>
            </a:pP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其实，追寻一个词语的本义，至少有两种途径，一是从词语的</a:t>
            </a:r>
            <a:r>
              <a:rPr lang="zh-CN" altLang="zh-CN" b="1" dirty="0">
                <a:solidFill>
                  <a:srgbClr val="FF0000"/>
                </a:solidFill>
                <a:latin typeface="微软雅黑" panose="020B0503020204020204" pitchFamily="34" charset="-122"/>
                <a:ea typeface="微软雅黑" panose="020B0503020204020204" pitchFamily="34" charset="-122"/>
              </a:rPr>
              <a:t>字面意思</a:t>
            </a: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入手，二是从该词语对应的</a:t>
            </a:r>
            <a:r>
              <a:rPr lang="zh-CN" altLang="zh-CN" b="1" dirty="0">
                <a:solidFill>
                  <a:srgbClr val="FF0000"/>
                </a:solidFill>
                <a:latin typeface="微软雅黑" panose="020B0503020204020204" pitchFamily="34" charset="-122"/>
                <a:ea typeface="微软雅黑" panose="020B0503020204020204" pitchFamily="34" charset="-122"/>
              </a:rPr>
              <a:t>外文词汇</a:t>
            </a: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入手。</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17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5"/>
                                            </p:tgtEl>
                                            <p:attrNameLst>
                                              <p:attrName>fillcolor</p:attrName>
                                            </p:attrNameLst>
                                          </p:cBhvr>
                                          <p:tavLst>
                                            <p:tav tm="0">
                                              <p:val>
                                                <p:clrVal>
                                                  <a:schemeClr val="accent2"/>
                                                </p:clrVal>
                                              </p:val>
                                            </p:tav>
                                            <p:tav tm="50000">
                                              <p:val>
                                                <p:clrVal>
                                                  <a:schemeClr val="hlink"/>
                                                </p:clrVal>
                                              </p:val>
                                            </p:tav>
                                          </p:tavLst>
                                        </p:anim>
                                        <p:set>
                                          <p:cBhvr>
                                            <p:cTn id="9" dur="170"/>
                                            <p:tgtEl>
                                              <p:spTgt spid="5"/>
                                            </p:tgtEl>
                                            <p:attrNameLst>
                                              <p:attrName>fill.type</p:attrName>
                                            </p:attrNameLst>
                                          </p:cBhvr>
                                          <p:to>
                                            <p:strVal val="solid"/>
                                          </p:to>
                                        </p:set>
                                      </p:childTnLst>
                                    </p:cTn>
                                  </p:par>
                                </p:childTnLst>
                              </p:cTn>
                            </p:par>
                            <p:par>
                              <p:cTn id="10" fill="hold">
                                <p:stCondLst>
                                  <p:cond delay="4335"/>
                                </p:stCondLst>
                                <p:childTnLst>
                                  <p:par>
                                    <p:cTn id="11" presetID="2" presetClass="entr" presetSubtype="1" fill="hold" grpId="0" nodeType="afterEffect" p14:presetBounceEnd="64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64000">
                                          <p:cBhvr additive="base">
                                            <p:cTn id="13" dur="5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64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64000">
                                          <p:cBhvr additive="base">
                                            <p:cTn id="17" dur="5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17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170"/>
                                            <p:tgtEl>
                                              <p:spTgt spid="5"/>
                                            </p:tgtEl>
                                            <p:attrNameLst>
                                              <p:attrName>fillcolor</p:attrName>
                                            </p:attrNameLst>
                                          </p:cBhvr>
                                          <p:tavLst>
                                            <p:tav tm="0">
                                              <p:val>
                                                <p:clrVal>
                                                  <a:schemeClr val="accent2"/>
                                                </p:clrVal>
                                              </p:val>
                                            </p:tav>
                                            <p:tav tm="50000">
                                              <p:val>
                                                <p:clrVal>
                                                  <a:schemeClr val="hlink"/>
                                                </p:clrVal>
                                              </p:val>
                                            </p:tav>
                                          </p:tavLst>
                                        </p:anim>
                                        <p:set>
                                          <p:cBhvr>
                                            <p:cTn id="9" dur="170"/>
                                            <p:tgtEl>
                                              <p:spTgt spid="5"/>
                                            </p:tgtEl>
                                            <p:attrNameLst>
                                              <p:attrName>fill.type</p:attrName>
                                            </p:attrNameLst>
                                          </p:cBhvr>
                                          <p:to>
                                            <p:strVal val="solid"/>
                                          </p:to>
                                        </p:set>
                                      </p:childTnLst>
                                    </p:cTn>
                                  </p:par>
                                </p:childTnLst>
                              </p:cTn>
                            </p:par>
                            <p:par>
                              <p:cTn id="10" fill="hold">
                                <p:stCondLst>
                                  <p:cond delay="4335"/>
                                </p:stCondLst>
                                <p:childTnLst>
                                  <p:par>
                                    <p:cTn id="11" presetID="2"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9195" y="5313195"/>
            <a:ext cx="9289032" cy="1052596"/>
          </a:xfrm>
          <a:prstGeom prst="rect">
            <a:avLst/>
          </a:prstGeom>
        </p:spPr>
        <p:txBody>
          <a:bodyPr wrap="square">
            <a:spAutoFit/>
          </a:bodyPr>
          <a:lstStyle/>
          <a:p>
            <a:pPr indent="457200">
              <a:lnSpc>
                <a:spcPct val="130000"/>
              </a:lnSpc>
            </a:pP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可见，“领导”的本义就是带领大家朝着既定方向前进的行为，而领导的目的在于为实现组织的目标而努力。而这正是《中国企业管理百科全书》对领导的定义：“</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领导是率领和引导任何组织在一定条件下实现一定目标的行为过程。</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9622" y="1295375"/>
            <a:ext cx="9048750" cy="3933825"/>
          </a:xfrm>
          <a:prstGeom prst="rect">
            <a:avLst/>
          </a:prstGeom>
          <a:effectLst>
            <a:outerShdw blurRad="50800" dist="38100" dir="2700000" algn="tl" rotWithShape="0">
              <a:prstClr val="black">
                <a:alpha val="40000"/>
              </a:prstClr>
            </a:outerShdw>
          </a:effectLst>
        </p:spPr>
      </p:pic>
      <p:cxnSp>
        <p:nvCxnSpPr>
          <p:cNvPr id="21" name="直接连接符 20"/>
          <p:cNvCxnSpPr/>
          <p:nvPr/>
        </p:nvCxnSpPr>
        <p:spPr>
          <a:xfrm>
            <a:off x="1449622" y="6262495"/>
            <a:ext cx="9720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直接连接符 21"/>
          <p:cNvCxnSpPr/>
          <p:nvPr/>
        </p:nvCxnSpPr>
        <p:spPr>
          <a:xfrm>
            <a:off x="1449622" y="6237312"/>
            <a:ext cx="9720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3" name="直接连接符 22"/>
          <p:cNvCxnSpPr/>
          <p:nvPr/>
        </p:nvCxnSpPr>
        <p:spPr>
          <a:xfrm>
            <a:off x="10706099" y="4966351"/>
            <a:ext cx="9720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直接连接符 23"/>
          <p:cNvCxnSpPr/>
          <p:nvPr/>
        </p:nvCxnSpPr>
        <p:spPr>
          <a:xfrm>
            <a:off x="10706099" y="4941168"/>
            <a:ext cx="972000" cy="0"/>
          </a:xfrm>
          <a:prstGeom prst="line">
            <a:avLst/>
          </a:prstGeom>
          <a:ln w="28575"/>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这些让人困惑的话语</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smtClean="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grpSp>
      <p:grpSp>
        <p:nvGrpSpPr>
          <p:cNvPr id="11" name="组合 10"/>
          <p:cNvGrpSpPr/>
          <p:nvPr/>
        </p:nvGrpSpPr>
        <p:grpSpPr>
          <a:xfrm>
            <a:off x="5809555" y="1460289"/>
            <a:ext cx="5688632" cy="1248631"/>
            <a:chOff x="5809555" y="1460289"/>
            <a:chExt cx="5688632" cy="1248631"/>
          </a:xfrm>
        </p:grpSpPr>
        <p:sp>
          <p:nvSpPr>
            <p:cNvPr id="8" name="矩形 7"/>
            <p:cNvSpPr/>
            <p:nvPr/>
          </p:nvSpPr>
          <p:spPr>
            <a:xfrm>
              <a:off x="5809555" y="1460289"/>
              <a:ext cx="5688632" cy="124863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953571" y="1655666"/>
              <a:ext cx="5463556" cy="400110"/>
            </a:xfrm>
            <a:prstGeom prst="rect">
              <a:avLst/>
            </a:prstGeom>
            <a:noFill/>
          </p:spPr>
          <p:txBody>
            <a:bodyPr wrap="squar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“别沉溺于管理了，赶紧领导吧！</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53571" y="2182293"/>
              <a:ext cx="5463556" cy="369332"/>
            </a:xfrm>
            <a:prstGeom prst="rect">
              <a:avLst/>
            </a:prstGeom>
            <a:noFill/>
          </p:spPr>
          <p:txBody>
            <a:bodyPr wrap="square" rtlCol="0">
              <a:spAutoFit/>
            </a:bodyPr>
            <a:lstStyle/>
            <a:p>
              <a:pPr algn="r"/>
              <a:r>
                <a:rPr lang="en-US" altLang="zh-CN" dirty="0" smtClean="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a:solidFill>
                    <a:schemeClr val="accent6">
                      <a:lumMod val="75000"/>
                    </a:schemeClr>
                  </a:solidFill>
                  <a:latin typeface="微软雅黑" panose="020B0503020204020204" pitchFamily="34" charset="-122"/>
                  <a:ea typeface="微软雅黑" panose="020B0503020204020204" pitchFamily="34" charset="-122"/>
                </a:rPr>
                <a:t>杰克</a:t>
              </a: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a:solidFill>
                    <a:schemeClr val="accent6">
                      <a:lumMod val="75000"/>
                    </a:schemeClr>
                  </a:solidFill>
                  <a:latin typeface="微软雅黑" panose="020B0503020204020204" pitchFamily="34" charset="-122"/>
                  <a:ea typeface="微软雅黑" panose="020B0503020204020204" pitchFamily="34" charset="-122"/>
                </a:rPr>
                <a:t>韦尔奇</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809555" y="3064186"/>
            <a:ext cx="5688632" cy="1248631"/>
            <a:chOff x="5809555" y="1460289"/>
            <a:chExt cx="5688632" cy="1248631"/>
          </a:xfrm>
        </p:grpSpPr>
        <p:sp>
          <p:nvSpPr>
            <p:cNvPr id="13" name="矩形 12"/>
            <p:cNvSpPr/>
            <p:nvPr/>
          </p:nvSpPr>
          <p:spPr>
            <a:xfrm>
              <a:off x="5809555" y="1460289"/>
              <a:ext cx="5688632" cy="124863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953571" y="1655666"/>
              <a:ext cx="5463556" cy="400110"/>
            </a:xfrm>
            <a:prstGeom prst="rect">
              <a:avLst/>
            </a:prstGeom>
            <a:noFill/>
          </p:spPr>
          <p:txBody>
            <a:bodyPr wrap="squar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“绝大多数组织都被管理过度却领导不足。”</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953571" y="2182293"/>
              <a:ext cx="5463556" cy="369332"/>
            </a:xfrm>
            <a:prstGeom prst="rect">
              <a:avLst/>
            </a:prstGeom>
            <a:noFill/>
          </p:spPr>
          <p:txBody>
            <a:bodyPr wrap="square" rtlCol="0">
              <a:spAutoFit/>
            </a:bodyPr>
            <a:lstStyle/>
            <a:p>
              <a:pPr algn="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著名</a:t>
              </a:r>
              <a:r>
                <a:rPr lang="zh-CN" altLang="en-US" dirty="0">
                  <a:solidFill>
                    <a:schemeClr val="accent6">
                      <a:lumMod val="75000"/>
                    </a:schemeClr>
                  </a:solidFill>
                  <a:latin typeface="微软雅黑" panose="020B0503020204020204" pitchFamily="34" charset="-122"/>
                  <a:ea typeface="微软雅黑" panose="020B0503020204020204" pitchFamily="34" charset="-122"/>
                </a:rPr>
                <a:t>领导力大师沃伦</a:t>
              </a: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a:solidFill>
                    <a:schemeClr val="accent6">
                      <a:lumMod val="75000"/>
                    </a:schemeClr>
                  </a:solidFill>
                  <a:latin typeface="微软雅黑" panose="020B0503020204020204" pitchFamily="34" charset="-122"/>
                  <a:ea typeface="微软雅黑" panose="020B0503020204020204" pitchFamily="34" charset="-122"/>
                </a:rPr>
                <a:t>本尼斯</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809555" y="4668083"/>
            <a:ext cx="5688632" cy="1569229"/>
            <a:chOff x="5809555" y="1460289"/>
            <a:chExt cx="5688632" cy="1569229"/>
          </a:xfrm>
        </p:grpSpPr>
        <p:sp>
          <p:nvSpPr>
            <p:cNvPr id="17" name="矩形 16"/>
            <p:cNvSpPr/>
            <p:nvPr/>
          </p:nvSpPr>
          <p:spPr>
            <a:xfrm>
              <a:off x="5809555" y="1460289"/>
              <a:ext cx="5688632" cy="156922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5953571" y="1655666"/>
              <a:ext cx="5463556" cy="892552"/>
            </a:xfrm>
            <a:prstGeom prst="rect">
              <a:avLst/>
            </a:prstGeom>
            <a:noFill/>
          </p:spPr>
          <p:txBody>
            <a:bodyPr wrap="square" rtlCol="0">
              <a:spAutoFit/>
            </a:bodyPr>
            <a:lstStyle/>
            <a:p>
              <a:pPr>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“美国不是要做世界的警察、管理世界，而是要去领导世界。”</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953571" y="2597470"/>
              <a:ext cx="5463556" cy="369332"/>
            </a:xfrm>
            <a:prstGeom prst="rect">
              <a:avLst/>
            </a:prstGeom>
            <a:noFill/>
          </p:spPr>
          <p:txBody>
            <a:bodyPr wrap="square" rtlCol="0">
              <a:spAutoFit/>
            </a:bodyPr>
            <a:lstStyle/>
            <a:p>
              <a:pPr algn="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a:solidFill>
                    <a:schemeClr val="accent6">
                      <a:lumMod val="75000"/>
                    </a:schemeClr>
                  </a:solidFill>
                  <a:latin typeface="微软雅黑" panose="020B0503020204020204" pitchFamily="34" charset="-122"/>
                  <a:ea typeface="微软雅黑" panose="020B0503020204020204" pitchFamily="34" charset="-122"/>
                </a:rPr>
                <a:t>美国前国家安全顾问布热津斯基</a:t>
              </a: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r>
                <a:rPr lang="zh-CN" altLang="en-US" dirty="0">
                  <a:solidFill>
                    <a:schemeClr val="accent6">
                      <a:lumMod val="75000"/>
                    </a:schemeClr>
                  </a:solidFill>
                  <a:latin typeface="微软雅黑" panose="020B0503020204020204" pitchFamily="34" charset="-122"/>
                  <a:ea typeface="微软雅黑" panose="020B0503020204020204" pitchFamily="34" charset="-122"/>
                </a:rPr>
                <a:t>大抉择</a:t>
              </a:r>
              <a:r>
                <a:rPr lang="en-US" altLang="zh-CN" dirty="0">
                  <a:solidFill>
                    <a:schemeClr val="accent6">
                      <a:lumMod val="75000"/>
                    </a:schemeClr>
                  </a:solidFill>
                  <a:latin typeface="微软雅黑" panose="020B0503020204020204" pitchFamily="34" charset="-122"/>
                  <a:ea typeface="微软雅黑" panose="020B0503020204020204" pitchFamily="34" charset="-122"/>
                </a:rPr>
                <a:t>》</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grpSp>
      <p:sp>
        <p:nvSpPr>
          <p:cNvPr id="20" name="TextBox 6"/>
          <p:cNvSpPr txBox="1"/>
          <p:nvPr/>
        </p:nvSpPr>
        <p:spPr>
          <a:xfrm>
            <a:off x="1489075" y="4365104"/>
            <a:ext cx="3744416" cy="1692771"/>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这些家伙都从不同的角度、不约而同的强调了</a:t>
            </a:r>
            <a:r>
              <a:rPr lang="zh-CN" altLang="en-US" sz="1600" b="1" dirty="0">
                <a:solidFill>
                  <a:srgbClr val="FE3838"/>
                </a:solidFill>
                <a:latin typeface="微软雅黑" panose="020B0503020204020204" pitchFamily="34" charset="-122"/>
                <a:ea typeface="微软雅黑" panose="020B0503020204020204" pitchFamily="34" charset="-122"/>
              </a:rPr>
              <a:t>“领导”比“管理”更重要</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，这不禁让很多人产生了疑惑，到底</a:t>
            </a:r>
            <a:r>
              <a:rPr lang="zh-CN" altLang="en-US" sz="1600" b="1" dirty="0">
                <a:solidFill>
                  <a:srgbClr val="FF0000"/>
                </a:solidFill>
                <a:latin typeface="微软雅黑" panose="020B0503020204020204" pitchFamily="34" charset="-122"/>
                <a:ea typeface="微软雅黑" panose="020B0503020204020204" pitchFamily="34" charset="-122"/>
              </a:rPr>
              <a:t>“领导”和“管理”有何区别？</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为什么他们都那么强调“领导”的重要性呢？</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14:presetBounceEnd="64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64000">
                                          <p:cBhvr additive="base">
                                            <p:cTn id="32" dur="500" fill="hold"/>
                                            <p:tgtEl>
                                              <p:spTgt spid="20"/>
                                            </p:tgtEl>
                                            <p:attrNameLst>
                                              <p:attrName>ppt_x</p:attrName>
                                            </p:attrNameLst>
                                          </p:cBhvr>
                                          <p:tavLst>
                                            <p:tav tm="0">
                                              <p:val>
                                                <p:strVal val="0-#ppt_w/2"/>
                                              </p:val>
                                            </p:tav>
                                            <p:tav tm="100000">
                                              <p:val>
                                                <p:strVal val="#ppt_x"/>
                                              </p:val>
                                            </p:tav>
                                          </p:tavLst>
                                        </p:anim>
                                        <p:anim calcmode="lin" valueType="num" p14:bounceEnd="64000">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6299" y="1850433"/>
            <a:ext cx="370719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1993131" y="1385916"/>
            <a:ext cx="2789511" cy="458908"/>
          </a:xfrm>
          <a:prstGeom prst="rect">
            <a:avLst/>
          </a:prstGeom>
        </p:spPr>
        <p:txBody>
          <a:bodyPr wrap="square">
            <a:spAutoFit/>
          </a:bodyPr>
          <a:lstStyle/>
          <a:p>
            <a:pPr>
              <a:lnSpc>
                <a:spcPct val="150000"/>
              </a:lnSpc>
            </a:pPr>
            <a:r>
              <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领导与管理的背景</a:t>
            </a:r>
            <a:endParaRPr lang="zh-CN" altLang="en-US" dirty="0">
              <a:solidFill>
                <a:schemeClr val="tx1">
                  <a:lumMod val="75000"/>
                  <a:lumOff val="25000"/>
                </a:schemeClr>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526299" y="1438931"/>
            <a:ext cx="413625" cy="461665"/>
            <a:chOff x="608280" y="1539368"/>
            <a:chExt cx="413625" cy="461665"/>
          </a:xfrm>
        </p:grpSpPr>
        <p:sp>
          <p:nvSpPr>
            <p:cNvPr id="4" name="椭圆 3"/>
            <p:cNvSpPr/>
            <p:nvPr/>
          </p:nvSpPr>
          <p:spPr>
            <a:xfrm>
              <a:off x="608280" y="1552144"/>
              <a:ext cx="413625" cy="413625"/>
            </a:xfrm>
            <a:prstGeom prst="ellipse">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14"/>
            <p:cNvSpPr txBox="1"/>
            <p:nvPr/>
          </p:nvSpPr>
          <p:spPr>
            <a:xfrm>
              <a:off x="652698" y="1539368"/>
              <a:ext cx="343506" cy="461665"/>
            </a:xfrm>
            <a:prstGeom prst="rect">
              <a:avLst/>
            </a:prstGeom>
            <a:noFill/>
          </p:spPr>
          <p:txBody>
            <a:bodyPr wrap="square" rtlCol="0">
              <a:spAutoFit/>
            </a:bodyPr>
            <a:lstStyle/>
            <a:p>
              <a:r>
                <a:rPr lang="en-US" altLang="zh-CN" sz="2400" dirty="0" smtClean="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grpSp>
      <p:sp>
        <p:nvSpPr>
          <p:cNvPr id="20" name="TextBox 6"/>
          <p:cNvSpPr txBox="1"/>
          <p:nvPr/>
        </p:nvSpPr>
        <p:spPr>
          <a:xfrm>
            <a:off x="1489075" y="4149080"/>
            <a:ext cx="2880320" cy="2012859"/>
          </a:xfrm>
          <a:prstGeom prst="rect">
            <a:avLst/>
          </a:prstGeom>
          <a:noFill/>
        </p:spPr>
        <p:txBody>
          <a:bodyPr wrap="square" rtlCol="0">
            <a:spAutoFit/>
          </a:bodyPr>
          <a:lstStyle/>
          <a:p>
            <a:pPr indent="457200">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通常，</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人们习惯</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把“领导”和“管理”当作同义语来用</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，而</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实际上，</a:t>
            </a:r>
            <a:r>
              <a:rPr lang="zh-CN" altLang="en-US" sz="1600" b="1" dirty="0" smtClean="0">
                <a:solidFill>
                  <a:srgbClr val="FF0000"/>
                </a:solidFill>
                <a:latin typeface="微软雅黑" panose="020B0503020204020204" pitchFamily="34" charset="-122"/>
                <a:ea typeface="微软雅黑" panose="020B0503020204020204" pitchFamily="34" charset="-122"/>
              </a:rPr>
              <a:t>“领导”</a:t>
            </a:r>
            <a:r>
              <a:rPr lang="zh-CN" altLang="en-US" sz="1600" b="1" dirty="0">
                <a:solidFill>
                  <a:srgbClr val="FF0000"/>
                </a:solidFill>
                <a:latin typeface="微软雅黑" panose="020B0503020204020204" pitchFamily="34" charset="-122"/>
                <a:ea typeface="微软雅黑" panose="020B0503020204020204" pitchFamily="34" charset="-122"/>
              </a:rPr>
              <a:t>和</a:t>
            </a:r>
            <a:r>
              <a:rPr lang="zh-CN" altLang="en-US" sz="1600" b="1" dirty="0" smtClean="0">
                <a:solidFill>
                  <a:srgbClr val="FF0000"/>
                </a:solidFill>
                <a:latin typeface="微软雅黑" panose="020B0503020204020204" pitchFamily="34" charset="-122"/>
                <a:ea typeface="微软雅黑" panose="020B0503020204020204" pitchFamily="34" charset="-122"/>
              </a:rPr>
              <a:t>“管理”是</a:t>
            </a:r>
            <a:r>
              <a:rPr lang="zh-CN" altLang="en-US" sz="1600" b="1" dirty="0">
                <a:solidFill>
                  <a:srgbClr val="FF0000"/>
                </a:solidFill>
                <a:latin typeface="微软雅黑" panose="020B0503020204020204" pitchFamily="34" charset="-122"/>
                <a:ea typeface="微软雅黑" panose="020B0503020204020204" pitchFamily="34" charset="-122"/>
              </a:rPr>
              <a:t>两个不同的概念。</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关于“领导”与“管理”的历史渊源关系，可以这样来看：</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
          <p:cNvSpPr txBox="1"/>
          <p:nvPr/>
        </p:nvSpPr>
        <p:spPr>
          <a:xfrm>
            <a:off x="8545859" y="1451707"/>
            <a:ext cx="3384376" cy="2052870"/>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“领导”是人类社会普遍存在的导向行为，从原始社会时代，部落首领就开始领导部落族群“打怪、升级、捡装备”、争夺领地等。“领导学”实际上是一门很古老的学问，其学术源头最早可以追溯到</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2500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多年前的老子时代。可以说，</a:t>
            </a:r>
            <a:r>
              <a:rPr lang="zh-CN" altLang="en-US" sz="1400" b="1" dirty="0">
                <a:solidFill>
                  <a:srgbClr val="FF0000"/>
                </a:solidFill>
                <a:latin typeface="微软雅黑" panose="020B0503020204020204" pitchFamily="34" charset="-122"/>
                <a:ea typeface="微软雅黑" panose="020B0503020204020204" pitchFamily="34" charset="-122"/>
              </a:rPr>
              <a:t>自从有了组织，“领导”就产生了。</a:t>
            </a:r>
            <a:endParaRPr lang="zh-CN" altLang="zh-CN" sz="1400" b="1" dirty="0">
              <a:solidFill>
                <a:srgbClr val="FF0000"/>
              </a:solidFill>
              <a:latin typeface="微软雅黑" panose="020B0503020204020204" pitchFamily="34" charset="-122"/>
              <a:ea typeface="微软雅黑" panose="020B0503020204020204" pitchFamily="34" charset="-122"/>
            </a:endParaRPr>
          </a:p>
        </p:txBody>
      </p:sp>
      <p:sp>
        <p:nvSpPr>
          <p:cNvPr id="24" name="TextBox 1"/>
          <p:cNvSpPr txBox="1"/>
          <p:nvPr/>
        </p:nvSpPr>
        <p:spPr>
          <a:xfrm>
            <a:off x="8545859" y="3904366"/>
            <a:ext cx="3384376" cy="2332946"/>
          </a:xfrm>
          <a:prstGeom prst="rect">
            <a:avLst/>
          </a:prstGeom>
          <a:noFill/>
        </p:spPr>
        <p:txBody>
          <a:bodyPr wrap="square" rtlCol="0">
            <a:spAutoFit/>
          </a:bodyPr>
          <a:lstStyle/>
          <a:p>
            <a:pPr>
              <a:lnSpc>
                <a:spcPct val="13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“管理”人类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最古老的活动之一</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，从</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古埃及的金字塔到中国的万里长城，这些伟大的建筑工程都充分证明了古人卓越的管理才能和管理实践的悠久历史。而“管理学”作为一种典型的组织控制行为和专门的学术研究领域，则显得相当“年轻”，它主要是工业化社会，特别是</a:t>
            </a:r>
            <a:r>
              <a:rPr lang="en-US" altLang="zh-CN" sz="1400" b="1" dirty="0">
                <a:solidFill>
                  <a:srgbClr val="FF0000"/>
                </a:solidFill>
                <a:latin typeface="微软雅黑" panose="020B0503020204020204" pitchFamily="34" charset="-122"/>
                <a:ea typeface="微软雅黑" panose="020B0503020204020204" pitchFamily="34" charset="-122"/>
              </a:rPr>
              <a:t>20</a:t>
            </a:r>
            <a:r>
              <a:rPr lang="zh-CN" altLang="en-US" sz="1400" b="1" dirty="0">
                <a:solidFill>
                  <a:srgbClr val="FF0000"/>
                </a:solidFill>
                <a:latin typeface="微软雅黑" panose="020B0503020204020204" pitchFamily="34" charset="-122"/>
                <a:ea typeface="微软雅黑" panose="020B0503020204020204" pitchFamily="34" charset="-122"/>
              </a:rPr>
              <a:t>世纪工业组织规模化运作的思想产物。</a:t>
            </a:r>
            <a:endParaRPr lang="zh-CN" altLang="zh-CN" sz="1400" b="1" dirty="0">
              <a:solidFill>
                <a:srgbClr val="FF0000"/>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57427" y="1385916"/>
            <a:ext cx="3600210" cy="2224930"/>
          </a:xfrm>
          <a:prstGeom prst="rect">
            <a:avLst/>
          </a:prstGeom>
          <a:ln>
            <a:solidFill>
              <a:schemeClr val="bg1"/>
            </a:solidFill>
          </a:ln>
          <a:effectLst>
            <a:outerShdw blurRad="63500" sx="102000" sy="102000" algn="ctr" rotWithShape="0">
              <a:prstClr val="black">
                <a:alpha val="40000"/>
              </a:prstClr>
            </a:outerShdw>
          </a:effectLst>
        </p:spPr>
      </p:pic>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657427" y="3940374"/>
            <a:ext cx="3600210" cy="2224930"/>
          </a:xfrm>
          <a:prstGeom prst="rect">
            <a:avLst/>
          </a:prstGeom>
          <a:ln>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2" presetClass="entr" presetSubtype="8" fill="hold" grpId="0" nodeType="afterEffect" p14:presetBounceEnd="64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500" fill="hold"/>
                                            <p:tgtEl>
                                              <p:spTgt spid="20"/>
                                            </p:tgtEl>
                                            <p:attrNameLst>
                                              <p:attrName>ppt_x</p:attrName>
                                            </p:attrNameLst>
                                          </p:cBhvr>
                                          <p:tavLst>
                                            <p:tav tm="0">
                                              <p:val>
                                                <p:strVal val="0-#ppt_w/2"/>
                                              </p:val>
                                            </p:tav>
                                            <p:tav tm="100000">
                                              <p:val>
                                                <p:strVal val="#ppt_x"/>
                                              </p:val>
                                            </p:tav>
                                          </p:tavLst>
                                        </p:anim>
                                        <p:anim calcmode="lin" valueType="num" p14:bounceEnd="64000">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3" grpId="0"/>
          <p:bldP spid="24" grpId="0"/>
        </p:bldLst>
      </p:timing>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7978</Words>
  <Application>WPS 演示</Application>
  <PresentationFormat>自定义</PresentationFormat>
  <Paragraphs>421</Paragraphs>
  <Slides>39</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Arial</vt:lpstr>
      <vt:lpstr>宋体</vt:lpstr>
      <vt:lpstr>Wingdings</vt:lpstr>
      <vt:lpstr>Broadway</vt:lpstr>
      <vt:lpstr>Segoe Print</vt:lpstr>
      <vt:lpstr>楷体</vt:lpstr>
      <vt:lpstr>经典繁仿黑</vt:lpstr>
      <vt:lpstr>微软雅黑</vt:lpstr>
      <vt:lpstr>Arial Unicode MS</vt:lpstr>
      <vt:lpstr>Times New Roman</vt:lpstr>
      <vt:lpstr>Impact</vt:lpstr>
      <vt:lpstr>Calibri</vt:lpstr>
      <vt:lpstr>Arial Unicode MS</vt:lpstr>
      <vt:lpstr>Calibri</vt:lpstr>
      <vt:lpstr>专业字体设计服务/WWW.ZTSGC.COM/</vt:lpstr>
      <vt:lpstr>Arial</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Years later</cp:lastModifiedBy>
  <cp:revision>3720</cp:revision>
  <dcterms:created xsi:type="dcterms:W3CDTF">2012-10-07T00:28:00Z</dcterms:created>
  <dcterms:modified xsi:type="dcterms:W3CDTF">2024-04-03T05:00:33Z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7205FE8B97B541CEA2005EAA9FEFE10F_13</vt:lpwstr>
  </property>
  <property fmtid="{D5CDD505-2E9C-101B-9397-08002B2CF9AE}" pid="3" name="KSOProductBuildVer">
    <vt:lpwstr>2052-12.1.0.16417</vt:lpwstr>
  </property>
</Properties>
</file>