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74" r:id="rId16"/>
    <p:sldId id="267" r:id="rId17"/>
    <p:sldId id="268" r:id="rId18"/>
    <p:sldId id="269" r:id="rId19"/>
    <p:sldId id="270" r:id="rId20"/>
    <p:sldId id="271" r:id="rId21"/>
    <p:sldId id="272" r:id="rId22"/>
    <p:sldId id="278" r:id="rId23"/>
    <p:sldId id="275" r:id="rId24"/>
    <p:sldId id="276" r:id="rId25"/>
    <p:sldId id="279" r:id="rId26"/>
    <p:sldId id="291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790"/>
    <a:srgbClr val="FFFFFF"/>
    <a:srgbClr val="130A42"/>
    <a:srgbClr val="5AD4C2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07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8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2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596640" y="2389505"/>
            <a:ext cx="1206500" cy="1206500"/>
          </a:xfrm>
          <a:prstGeom prst="rect">
            <a:avLst/>
          </a:prstGeom>
          <a:noFill/>
          <a:ln>
            <a:solidFill>
              <a:srgbClr val="5AD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13" name="L 形 12"/>
          <p:cNvSpPr/>
          <p:nvPr/>
        </p:nvSpPr>
        <p:spPr>
          <a:xfrm>
            <a:off x="3514725" y="2978785"/>
            <a:ext cx="702945" cy="702945"/>
          </a:xfrm>
          <a:prstGeom prst="corner">
            <a:avLst>
              <a:gd name="adj1" fmla="val 22561"/>
              <a:gd name="adj2" fmla="val 23714"/>
            </a:avLst>
          </a:prstGeom>
          <a:solidFill>
            <a:srgbClr val="5AD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26380" y="2389505"/>
            <a:ext cx="1206500" cy="1206500"/>
          </a:xfrm>
          <a:prstGeom prst="rect">
            <a:avLst/>
          </a:prstGeom>
          <a:noFill/>
          <a:ln>
            <a:solidFill>
              <a:srgbClr val="5AD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17" name="L 形 16"/>
          <p:cNvSpPr/>
          <p:nvPr/>
        </p:nvSpPr>
        <p:spPr>
          <a:xfrm>
            <a:off x="5244465" y="2978785"/>
            <a:ext cx="702945" cy="702945"/>
          </a:xfrm>
          <a:prstGeom prst="corner">
            <a:avLst>
              <a:gd name="adj1" fmla="val 22561"/>
              <a:gd name="adj2" fmla="val 23714"/>
            </a:avLst>
          </a:prstGeom>
          <a:solidFill>
            <a:srgbClr val="5AD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54215" y="2389505"/>
            <a:ext cx="1206500" cy="1206500"/>
          </a:xfrm>
          <a:prstGeom prst="rect">
            <a:avLst/>
          </a:prstGeom>
          <a:noFill/>
          <a:ln>
            <a:solidFill>
              <a:srgbClr val="5AD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20" name="L 形 19"/>
          <p:cNvSpPr/>
          <p:nvPr/>
        </p:nvSpPr>
        <p:spPr>
          <a:xfrm>
            <a:off x="6972300" y="2978785"/>
            <a:ext cx="702945" cy="702945"/>
          </a:xfrm>
          <a:prstGeom prst="corner">
            <a:avLst>
              <a:gd name="adj1" fmla="val 22561"/>
              <a:gd name="adj2" fmla="val 23714"/>
            </a:avLst>
          </a:prstGeom>
          <a:solidFill>
            <a:srgbClr val="5AD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2040" y="2389505"/>
            <a:ext cx="1206500" cy="1206500"/>
          </a:xfrm>
          <a:prstGeom prst="rect">
            <a:avLst/>
          </a:prstGeom>
          <a:noFill/>
          <a:ln>
            <a:solidFill>
              <a:srgbClr val="5AD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23" name="L 形 22"/>
          <p:cNvSpPr/>
          <p:nvPr/>
        </p:nvSpPr>
        <p:spPr>
          <a:xfrm>
            <a:off x="8620125" y="2978785"/>
            <a:ext cx="702945" cy="702945"/>
          </a:xfrm>
          <a:prstGeom prst="corner">
            <a:avLst>
              <a:gd name="adj1" fmla="val 22561"/>
              <a:gd name="adj2" fmla="val 23714"/>
            </a:avLst>
          </a:prstGeom>
          <a:solidFill>
            <a:srgbClr val="5AD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948815" y="2389505"/>
            <a:ext cx="1206500" cy="1206500"/>
          </a:xfrm>
          <a:prstGeom prst="rect">
            <a:avLst/>
          </a:prstGeom>
          <a:noFill/>
          <a:ln>
            <a:solidFill>
              <a:srgbClr val="5AD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26" name="L 形 25"/>
          <p:cNvSpPr/>
          <p:nvPr/>
        </p:nvSpPr>
        <p:spPr>
          <a:xfrm>
            <a:off x="1866900" y="2978785"/>
            <a:ext cx="702945" cy="702945"/>
          </a:xfrm>
          <a:prstGeom prst="corner">
            <a:avLst>
              <a:gd name="adj1" fmla="val 22561"/>
              <a:gd name="adj2" fmla="val 23714"/>
            </a:avLst>
          </a:prstGeom>
          <a:solidFill>
            <a:srgbClr val="5AD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03425" y="2378710"/>
            <a:ext cx="1331595" cy="1198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高</a:t>
            </a:r>
            <a:endParaRPr lang="zh-CN" altLang="en-US" sz="7200" dirty="0">
              <a:solidFill>
                <a:schemeClr val="tx1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93160" y="2378710"/>
            <a:ext cx="1331595" cy="1198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考</a:t>
            </a:r>
            <a:endParaRPr lang="zh-CN" altLang="en-US" sz="7200" dirty="0">
              <a:solidFill>
                <a:schemeClr val="tx1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29885" y="2378710"/>
            <a:ext cx="1331595" cy="1198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倒</a:t>
            </a:r>
            <a:endParaRPr lang="zh-CN" altLang="en-US" sz="7200" dirty="0">
              <a:solidFill>
                <a:schemeClr val="tx1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20890" y="2378710"/>
            <a:ext cx="1331595" cy="1198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计</a:t>
            </a:r>
            <a:endParaRPr lang="zh-CN" altLang="en-US" sz="7200" dirty="0">
              <a:solidFill>
                <a:schemeClr val="tx1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808085" y="2389505"/>
            <a:ext cx="1331595" cy="1198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时</a:t>
            </a:r>
            <a:endParaRPr lang="zh-CN" altLang="en-US" sz="7200" dirty="0">
              <a:solidFill>
                <a:schemeClr val="tx1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04783" y="3846418"/>
            <a:ext cx="7382434" cy="829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点击输入您的内容，或者通过复制您的文本后，在此框中选择粘贴。请言简意赅，简单说明即可，不必繁琐。点击输入您的内容，或者通过复制您的文本后</a:t>
            </a:r>
            <a:r>
              <a:rPr lang="en-US" altLang="zh-CN" sz="1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.</a:t>
            </a:r>
            <a:endParaRPr lang="en-US" altLang="zh-CN" sz="1200" dirty="0">
              <a:solidFill>
                <a:srgbClr val="000000"/>
              </a:solidFill>
              <a:effectLst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1610" y="5198745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latin typeface="庞门正道粗书体6.0" panose="02010600030101010101" charset="-122"/>
                <a:ea typeface="庞门正道粗书体6.0" panose="02010600030101010101" charset="-122"/>
              </a:rPr>
              <a:t>汇报人：</a:t>
            </a:r>
            <a:r>
              <a:rPr lang="en-US" altLang="zh-CN">
                <a:latin typeface="庞门正道粗书体6.0" panose="02010600030101010101" charset="-122"/>
                <a:ea typeface="庞门正道粗书体6.0" panose="02010600030101010101" charset="-122"/>
              </a:rPr>
              <a:t>PPT</a:t>
            </a:r>
            <a:r>
              <a:rPr lang="zh-CN" altLang="en-US">
                <a:latin typeface="庞门正道粗书体6.0" panose="02010600030101010101" charset="-122"/>
                <a:ea typeface="庞门正道粗书体6.0" panose="02010600030101010101" charset="-122"/>
              </a:rPr>
              <a:t>营</a:t>
            </a:r>
            <a:endParaRPr lang="zh-CN" altLang="en-US"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6453" y="2629706"/>
            <a:ext cx="529177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根据心理学记忆规律，这一百天是学习知识记忆最深、掌握最好的重要时期，是复习迎考的最佳时间；从重要性上来说，这一百天是我们整合知识、查漏补缺、强健心理和体魄、提升应试能力的最关键时间；从氛围来说，这一百天也是父母最关爱你们，老师最关注你们，社会也最厚待你们的幸福时间，大家对你们充满了期盼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45" name="Shape 1949"/>
          <p:cNvSpPr/>
          <p:nvPr/>
        </p:nvSpPr>
        <p:spPr>
          <a:xfrm>
            <a:off x="1176453" y="1490526"/>
            <a:ext cx="2472055" cy="7893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2750" hangingPunct="0">
              <a:lnSpc>
                <a:spcPct val="120000"/>
              </a:lnSpc>
              <a:defRPr sz="33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lang="zh-CN" altLang="en-US" sz="4000" b="1" kern="0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奋战</a:t>
            </a:r>
            <a:r>
              <a:rPr lang="en-US" altLang="zh-CN" sz="4000" b="1" kern="0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100</a:t>
            </a:r>
            <a:r>
              <a:rPr lang="zh-CN" altLang="en-US" sz="4000" b="1" kern="0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天</a:t>
            </a:r>
            <a:endParaRPr lang="zh-CN" altLang="en-US" sz="4000" b="1" kern="0" dirty="0">
              <a:solidFill>
                <a:schemeClr val="tx1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  <p:sp>
        <p:nvSpPr>
          <p:cNvPr id="46" name="Shape 1951"/>
          <p:cNvSpPr/>
          <p:nvPr/>
        </p:nvSpPr>
        <p:spPr>
          <a:xfrm>
            <a:off x="1218455" y="2426390"/>
            <a:ext cx="286064" cy="1"/>
          </a:xfrm>
          <a:prstGeom prst="line">
            <a:avLst/>
          </a:prstGeom>
          <a:ln w="25400">
            <a:solidFill>
              <a:srgbClr val="2B8790"/>
            </a:solidFill>
            <a:miter lim="400000"/>
          </a:ln>
        </p:spPr>
        <p:txBody>
          <a:bodyPr lIns="25400" tIns="25400" rIns="25400" bIns="254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2750" hangingPunct="0">
              <a:defRPr sz="3200"/>
            </a:pPr>
            <a:endParaRPr sz="1600" kern="0">
              <a:solidFill>
                <a:schemeClr val="tx1">
                  <a:lumMod val="65000"/>
                  <a:lumOff val="35000"/>
                </a:schemeClr>
              </a:solidFill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pic>
        <p:nvPicPr>
          <p:cNvPr id="108" name="图片 107" descr="marginalia-page-not-f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1351280"/>
            <a:ext cx="4250690" cy="4155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animBg="1"/>
      <p:bldP spid="4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49655" y="3696335"/>
            <a:ext cx="341185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如果你心情不平静、学习不认真，恐怕你只有退步的份了！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8855" y="1858010"/>
            <a:ext cx="346265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100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天能进步的前提是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平心静气、排除一切外界干扰、脚踏实地、跟上老师节奏、争分夺秒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75245" y="1858010"/>
            <a:ext cx="354457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你的水平在提高，试卷的难度和综合程度也在变大。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75245" y="3696335"/>
            <a:ext cx="354520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考虑到高考题的难度 比平时训练的题目难度略小，你的提高幅度或许还会更大一些。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8" name="图片 17" descr="pablo-downloa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065" y="2253615"/>
            <a:ext cx="3277870" cy="1844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138829" y="4604178"/>
            <a:ext cx="2689324" cy="463222"/>
          </a:xfrm>
          <a:prstGeom prst="rect">
            <a:avLst/>
          </a:prstGeom>
          <a:solidFill>
            <a:srgbClr val="2B879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746" tIns="124901" rIns="154746" bIns="124901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700" kern="1200"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52291" y="4604178"/>
            <a:ext cx="2689324" cy="463222"/>
          </a:xfrm>
          <a:prstGeom prst="rect">
            <a:avLst/>
          </a:prstGeom>
          <a:solidFill>
            <a:srgbClr val="2B879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746" tIns="124901" rIns="154746" bIns="124901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700" kern="1200"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366388" y="4604178"/>
            <a:ext cx="2689324" cy="463222"/>
          </a:xfrm>
          <a:prstGeom prst="rect">
            <a:avLst/>
          </a:prstGeom>
          <a:solidFill>
            <a:srgbClr val="2B879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746" tIns="124901" rIns="154746" bIns="124901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700" kern="1200"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55991" y="3473130"/>
            <a:ext cx="2454998" cy="1541167"/>
            <a:chOff x="6585160" y="2030750"/>
            <a:chExt cx="2454998" cy="1541167"/>
          </a:xfrm>
        </p:grpSpPr>
        <p:sp>
          <p:nvSpPr>
            <p:cNvPr id="71" name="矩形 70"/>
            <p:cNvSpPr/>
            <p:nvPr/>
          </p:nvSpPr>
          <p:spPr>
            <a:xfrm>
              <a:off x="6585160" y="2030750"/>
              <a:ext cx="2454998" cy="7875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如果你有半年没学习文化课了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691672" y="3173859"/>
              <a:ext cx="2241974" cy="3980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你能提高</a:t>
              </a:r>
              <a:r>
                <a:rPr lang="en-US" altLang="zh-CN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分！</a:t>
              </a:r>
              <a:endParaRPr lang="zh-CN" altLang="en-US" b="1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869454" y="3473130"/>
            <a:ext cx="2454998" cy="1541167"/>
            <a:chOff x="6585160" y="2030750"/>
            <a:chExt cx="2454998" cy="1541167"/>
          </a:xfrm>
        </p:grpSpPr>
        <p:sp>
          <p:nvSpPr>
            <p:cNvPr id="65" name="矩形 64"/>
            <p:cNvSpPr/>
            <p:nvPr/>
          </p:nvSpPr>
          <p:spPr>
            <a:xfrm>
              <a:off x="6585160" y="2030750"/>
              <a:ext cx="2454998" cy="659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如果你一直在学习，但原来学得很轻松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91672" y="3173859"/>
              <a:ext cx="2241974" cy="3980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你能提高</a:t>
              </a:r>
              <a:r>
                <a:rPr lang="en-US" altLang="zh-CN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60</a:t>
              </a:r>
              <a:r>
                <a:rPr lang="zh-CN" altLang="en-US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分！</a:t>
              </a:r>
              <a:endParaRPr lang="zh-CN" altLang="en-US" b="1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82502" y="3473130"/>
            <a:ext cx="2454998" cy="1567841"/>
            <a:chOff x="6585160" y="2030750"/>
            <a:chExt cx="2454998" cy="1567841"/>
          </a:xfrm>
        </p:grpSpPr>
        <p:sp>
          <p:nvSpPr>
            <p:cNvPr id="59" name="矩形 58"/>
            <p:cNvSpPr/>
            <p:nvPr/>
          </p:nvSpPr>
          <p:spPr>
            <a:xfrm>
              <a:off x="6585160" y="2030750"/>
              <a:ext cx="2454998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如果你一直在学习，且原来已经很努力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691672" y="3173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你能提高</a:t>
              </a:r>
              <a:r>
                <a:rPr lang="en-US" altLang="zh-CN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30-50</a:t>
              </a:r>
              <a:r>
                <a:rPr lang="zh-CN" altLang="en-US" b="1" dirty="0">
                  <a:solidFill>
                    <a:schemeClr val="bg1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分！</a:t>
              </a:r>
              <a:endParaRPr lang="zh-CN" altLang="en-US" b="1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</p:grpSp>
      <p:pic>
        <p:nvPicPr>
          <p:cNvPr id="24" name="图片 23" descr="personal-grow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565" y="1617663"/>
            <a:ext cx="2643505" cy="1487805"/>
          </a:xfrm>
          <a:prstGeom prst="rect">
            <a:avLst/>
          </a:prstGeom>
        </p:spPr>
      </p:pic>
      <p:pic>
        <p:nvPicPr>
          <p:cNvPr id="25" name="图片 24" descr="libr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1591945"/>
            <a:ext cx="2689860" cy="1513840"/>
          </a:xfrm>
          <a:prstGeom prst="rect">
            <a:avLst/>
          </a:prstGeom>
        </p:spPr>
      </p:pic>
      <p:pic>
        <p:nvPicPr>
          <p:cNvPr id="27" name="图片 26" descr="pablo-educ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5" y="1591945"/>
            <a:ext cx="2689860" cy="1513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583187">
            <a:off x="4077335" y="1348105"/>
            <a:ext cx="4036695" cy="368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8"/>
          <p:cNvSpPr txBox="1"/>
          <p:nvPr/>
        </p:nvSpPr>
        <p:spPr>
          <a:xfrm>
            <a:off x="4384675" y="3075940"/>
            <a:ext cx="3421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zh-CN" sz="4000" dirty="0">
                <a:solidFill>
                  <a:schemeClr val="bg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如何度过</a:t>
            </a:r>
            <a:r>
              <a:rPr lang="en-US" altLang="zh-CN" sz="4000" dirty="0">
                <a:solidFill>
                  <a:schemeClr val="bg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100</a:t>
            </a:r>
            <a:r>
              <a:rPr lang="zh-CN" altLang="en-US" sz="4000" dirty="0">
                <a:solidFill>
                  <a:schemeClr val="bg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天</a:t>
            </a:r>
            <a:endParaRPr lang="zh-CN" altLang="en-US" sz="4000" dirty="0">
              <a:solidFill>
                <a:schemeClr val="bg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1424" y="3718356"/>
            <a:ext cx="3388237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点击输入您的内容，或者通过复制您的文本后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255169" y="2135992"/>
            <a:ext cx="4765353" cy="2849209"/>
            <a:chOff x="1689561" y="2091953"/>
            <a:chExt cx="7330313" cy="2849209"/>
          </a:xfrm>
        </p:grpSpPr>
        <p:sp>
          <p:nvSpPr>
            <p:cNvPr id="29" name="文本框 12"/>
            <p:cNvSpPr txBox="1"/>
            <p:nvPr/>
          </p:nvSpPr>
          <p:spPr>
            <a:xfrm>
              <a:off x="1689563" y="2091953"/>
              <a:ext cx="7330311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2B8790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要有一种无畏精神</a:t>
              </a:r>
              <a:r>
                <a:rPr lang="en-US" altLang="zh-CN" sz="2000" b="1" dirty="0">
                  <a:solidFill>
                    <a:srgbClr val="2B8790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-----</a:t>
              </a:r>
              <a:r>
                <a:rPr lang="zh-CN" altLang="en-US" sz="2000" b="1" dirty="0">
                  <a:solidFill>
                    <a:srgbClr val="2B8790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坚定信念，背水一战；激流竞渡，奋勇前行！</a:t>
              </a:r>
              <a:endParaRPr lang="zh-CN" altLang="en-US" sz="2000" b="1" dirty="0">
                <a:solidFill>
                  <a:srgbClr val="2B8790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  <p:sp>
          <p:nvSpPr>
            <p:cNvPr id="30" name="文本框 13"/>
            <p:cNvSpPr txBox="1"/>
            <p:nvPr/>
          </p:nvSpPr>
          <p:spPr>
            <a:xfrm>
              <a:off x="1689561" y="3234282"/>
              <a:ext cx="6990241" cy="17068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困难似弹簧，你弱它就强。困难在弱者面前永远是一座不可逾越的大山，那些因为一两次考试失利就垂头丧气的人一定是困难面前的弱者。为了实现我们心中的目标，我们要鼓足勇气，迎难而上，做思想上的强者，做生活上的强者，做学习上的强者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pic>
        <p:nvPicPr>
          <p:cNvPr id="10" name="图片 9" descr="marginalia-family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55" y="1344295"/>
            <a:ext cx="4522470" cy="4425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8"/>
          <p:cNvSpPr/>
          <p:nvPr/>
        </p:nvSpPr>
        <p:spPr>
          <a:xfrm>
            <a:off x="5191125" y="2644140"/>
            <a:ext cx="5822315" cy="26765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高考与我们距离将越来越近，仅有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100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天了，同学们要在心中竖立一块倒计时牌，要有紧迫感和危机感，要一门心思扑到学习上，将全部精力、全部时间用到学习上，不该看的书，一页都不能看；不该交的朋友一个都不能交；特别是男女同学频繁非正常交往。不该聊的天，一句都不要聊；不该打的电话，一个也不打，最好把手机交给父母。要高效利用好每一分钟，要高度重视课堂，跟着老师走。要学会充分利用零散时间。</a:t>
            </a:r>
            <a:endParaRPr kumimoji="0" lang="en-US" sz="1600" i="0" u="none" strike="noStrike" kern="3000" cap="none" spc="3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6" name="Rectangle 78"/>
          <p:cNvSpPr/>
          <p:nvPr/>
        </p:nvSpPr>
        <p:spPr>
          <a:xfrm>
            <a:off x="5191125" y="1537335"/>
            <a:ext cx="5822315" cy="1106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要有一种备考状态</a:t>
            </a:r>
            <a:r>
              <a:rPr lang="en-US" altLang="zh-CN" sz="20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----</a:t>
            </a:r>
            <a:r>
              <a:rPr lang="zh-CN" altLang="en-US" sz="20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开足马力，全力以赴；“封闭”自我，全神贯注</a:t>
            </a:r>
            <a:r>
              <a:rPr lang="zh-CN" altLang="en-US" sz="24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。</a:t>
            </a:r>
            <a:endParaRPr kumimoji="0" lang="zh-CN" altLang="en-US" sz="2400" b="1" i="0" u="none" strike="noStrike" kern="30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  <p:pic>
        <p:nvPicPr>
          <p:cNvPr id="16" name="图片 15" descr="open-doodles-rea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05" y="1648460"/>
            <a:ext cx="3167380" cy="36722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904052" y="1631294"/>
            <a:ext cx="5288186" cy="922020"/>
          </a:xfrm>
          <a:prstGeom prst="rect">
            <a:avLst/>
          </a:prstGeom>
          <a:solidFill>
            <a:srgbClr val="2B879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要有一种良好心态</a:t>
            </a:r>
            <a:r>
              <a:rPr lang="en-US" altLang="zh-CN" b="1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----</a:t>
            </a:r>
            <a:r>
              <a:rPr lang="zh-CN" altLang="en-US" b="1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轻装上阵，举重若轻；苦中取乐，谈笑风生。</a:t>
            </a:r>
            <a:endParaRPr lang="zh-CN" altLang="en-US" b="1" dirty="0">
              <a:solidFill>
                <a:schemeClr val="bg1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4052" y="2729377"/>
            <a:ext cx="5401928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有人说，高考三分靠水平，七分靠心态。这句话很有道理，谁的心理素质好，谁就肯定会发挥出高水平，肯定能取得好成绩。希望同学们要把每一次练习当作高考，把高考当做平时练习。复习中一旦考试不理想，也不要灰心丧气，而要立刻调整好心态，投入到高效的复习中去。对待考试和练习，要做到“不烦恼、不害怕、不着急、不骄傲”，用一颗平常心来对待成绩和名次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21" name="图片 20" descr="marginalia-unsubscrib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65" y="1459865"/>
            <a:ext cx="4556125" cy="4455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1249045" y="1682115"/>
            <a:ext cx="46539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2B8790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要有一种科学方法</a:t>
            </a:r>
            <a:r>
              <a:rPr lang="en-US" altLang="zh-CN" sz="2000" b="1" dirty="0">
                <a:solidFill>
                  <a:srgbClr val="2B8790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----</a:t>
            </a:r>
            <a:endParaRPr lang="en-US" altLang="zh-CN" sz="2000" b="1" dirty="0">
              <a:solidFill>
                <a:srgbClr val="2B8790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2B8790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扬长补短，主动出击；强化训练，重视总结；回归课本，扎实基础。</a:t>
            </a:r>
            <a:endParaRPr lang="zh-CN" altLang="en-US" sz="2000" b="1" dirty="0">
              <a:solidFill>
                <a:srgbClr val="2B8790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49045" y="3314065"/>
            <a:ext cx="46539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</a:rPr>
              <a:t>希望同学们狠抓基础，狠抓中低档题目，特别希望同学们高度重视纠错，每人都准备好一本错题本。</a:t>
            </a:r>
            <a:endParaRPr lang="zh-CN" altLang="en-US" sz="2000" dirty="0">
              <a:solidFill>
                <a:schemeClr val="tx1"/>
              </a:solidFill>
              <a:effectLst/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27" name="图片 26" descr="kingdom-list-is-emp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10" y="1317625"/>
            <a:ext cx="3785870" cy="3785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292850" y="1914525"/>
            <a:ext cx="4822190" cy="3010198"/>
            <a:chOff x="6066544" y="1453806"/>
            <a:chExt cx="4791209" cy="2257006"/>
          </a:xfrm>
        </p:grpSpPr>
        <p:sp>
          <p:nvSpPr>
            <p:cNvPr id="27" name="矩形 26"/>
            <p:cNvSpPr/>
            <p:nvPr/>
          </p:nvSpPr>
          <p:spPr>
            <a:xfrm>
              <a:off x="6066544" y="2534809"/>
              <a:ext cx="4428362" cy="11760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狠抓纪律，是为了保证全体同学的学习环境，也为了减少你个人的不必要的麻烦，学校不想在这个时候再因为纪律、规定牵扯你的精力，但如果你无视学校纪律，学校也决不迁就。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066544" y="1453806"/>
              <a:ext cx="4791209" cy="7608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2B8790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要有一种坚强保证</a:t>
              </a:r>
              <a:r>
                <a:rPr lang="en-US" altLang="zh-CN" sz="2000" b="1" dirty="0">
                  <a:solidFill>
                    <a:srgbClr val="2B8790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-------</a:t>
              </a:r>
              <a:r>
                <a:rPr lang="zh-CN" altLang="en-US" sz="2000" b="1" dirty="0">
                  <a:solidFill>
                    <a:srgbClr val="2B8790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遵守纪律，服从管理；优化情绪，和谐关系。</a:t>
              </a:r>
              <a:endParaRPr lang="zh-CN" altLang="en-US" sz="2000" b="1" dirty="0">
                <a:solidFill>
                  <a:srgbClr val="2B8790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 flipV="1">
            <a:off x="6369050" y="3141345"/>
            <a:ext cx="4187190" cy="3175"/>
          </a:xfrm>
          <a:prstGeom prst="line">
            <a:avLst/>
          </a:prstGeom>
          <a:ln>
            <a:solidFill>
              <a:srgbClr val="2B8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flamenco-list-is-empty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668780"/>
            <a:ext cx="4197350" cy="352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033135" y="1822630"/>
            <a:ext cx="4398112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2B8790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要有一种昂扬的氛围</a:t>
            </a:r>
            <a:r>
              <a:rPr lang="en-US" altLang="zh-CN" sz="2000" b="1" dirty="0">
                <a:solidFill>
                  <a:srgbClr val="2B8790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----</a:t>
            </a:r>
            <a:r>
              <a:rPr lang="zh-CN" altLang="en-US" sz="2000" b="1" dirty="0">
                <a:solidFill>
                  <a:srgbClr val="2B8790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你追我赶，互帮互学；斗志昂扬，激情飞扬。</a:t>
            </a:r>
            <a:endParaRPr lang="zh-CN" altLang="en-US" sz="2000" b="1" dirty="0">
              <a:solidFill>
                <a:srgbClr val="2B8790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6138545" y="3176270"/>
            <a:ext cx="4187190" cy="3175"/>
          </a:xfrm>
          <a:prstGeom prst="line">
            <a:avLst/>
          </a:prstGeom>
          <a:ln>
            <a:solidFill>
              <a:srgbClr val="2B8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033135" y="3388360"/>
            <a:ext cx="515937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心理学告诉我们，情绪具有传递性和叠加性。在高考百日冲刺大决战中，我们的士气、决心和信心，需要大家相互传递和叠加。希望我们的校园书声朗朗，步伐整齐划一，口号响彻云霄。</a:t>
            </a:r>
            <a:endParaRPr lang="zh-CN" altLang="en-US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3" name="图片 2" descr="lime-list-is-emp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" y="1336040"/>
            <a:ext cx="6112510" cy="45859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583187">
            <a:off x="5094605" y="598170"/>
            <a:ext cx="2003425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4"/>
          <p:cNvSpPr txBox="1"/>
          <p:nvPr/>
        </p:nvSpPr>
        <p:spPr>
          <a:xfrm>
            <a:off x="5109154" y="1205839"/>
            <a:ext cx="225587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600" dirty="0">
                <a:solidFill>
                  <a:schemeClr val="bg1"/>
                </a:solidFill>
                <a:latin typeface="庞门正道粗书体6.0" panose="02010600030101010101" charset="-122"/>
                <a:ea typeface="庞门正道粗书体6.0" panose="02010600030101010101" charset="-122"/>
              </a:rPr>
              <a:t>目录</a:t>
            </a:r>
            <a:endParaRPr lang="zh-CN" altLang="en-US" sz="6600" dirty="0">
              <a:solidFill>
                <a:schemeClr val="bg1"/>
              </a:solidFill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34745" y="3380740"/>
            <a:ext cx="3388360" cy="1506220"/>
            <a:chOff x="2036" y="5047"/>
            <a:chExt cx="5336" cy="2372"/>
          </a:xfrm>
        </p:grpSpPr>
        <p:sp>
          <p:nvSpPr>
            <p:cNvPr id="5" name="文本框 8"/>
            <p:cNvSpPr txBox="1"/>
            <p:nvPr/>
          </p:nvSpPr>
          <p:spPr>
            <a:xfrm>
              <a:off x="2036" y="5047"/>
              <a:ext cx="4462" cy="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6000" dirty="0">
                  <a:solidFill>
                    <a:schemeClr val="tx1"/>
                  </a:solidFill>
                  <a:latin typeface="庞门正道粗书体6.0" panose="02010600030101010101" charset="-122"/>
                  <a:ea typeface="庞门正道粗书体6.0" panose="02010600030101010101" charset="-122"/>
                  <a:cs typeface="庞门正道粗书体6.0" panose="02010600030101010101" charset="-122"/>
                </a:rPr>
                <a:t>1.</a:t>
              </a:r>
              <a:r>
                <a:rPr lang="zh-CN" altLang="en-US" sz="3200" b="1" dirty="0">
                  <a:solidFill>
                    <a:schemeClr val="tx1"/>
                  </a:solidFill>
                  <a:latin typeface="庞门正道粗书体6.0" panose="02010600030101010101" charset="-122"/>
                  <a:ea typeface="庞门正道粗书体6.0" panose="02010600030101010101" charset="-122"/>
                  <a:cs typeface="庞门正道粗书体6.0" panose="02010600030101010101" charset="-122"/>
                  <a:sym typeface="+mn-ea"/>
                </a:rPr>
                <a:t>百日感言</a:t>
              </a:r>
              <a:endParaRPr lang="zh-CN" altLang="en-US" sz="3200" b="1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endParaRPr>
            </a:p>
            <a:p>
              <a:pPr algn="dist"/>
              <a:endParaRPr lang="zh-CN" altLang="en-US" sz="3200" b="1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6" y="6394"/>
              <a:ext cx="5336" cy="7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200" dirty="0">
                  <a:latin typeface="思源黑体 CN Light" panose="020B0300000000000000" charset="-122"/>
                  <a:ea typeface="思源黑体 CN Light" panose="020B0300000000000000" charset="-122"/>
                </a:rPr>
                <a:t>点击输入您的内容，或者通过复制您的文本后</a:t>
              </a:r>
              <a:endParaRPr lang="zh-CN" altLang="en-US" sz="1200"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23740" y="3380740"/>
            <a:ext cx="3388360" cy="1506855"/>
            <a:chOff x="2036" y="5047"/>
            <a:chExt cx="5336" cy="2373"/>
          </a:xfrm>
        </p:grpSpPr>
        <p:sp>
          <p:nvSpPr>
            <p:cNvPr id="7" name="文本框 8"/>
            <p:cNvSpPr txBox="1"/>
            <p:nvPr/>
          </p:nvSpPr>
          <p:spPr>
            <a:xfrm>
              <a:off x="2036" y="5047"/>
              <a:ext cx="4462" cy="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6000" dirty="0">
                  <a:solidFill>
                    <a:schemeClr val="tx1"/>
                  </a:solidFill>
                  <a:latin typeface="庞门正道粗书体6.0" panose="02010600030101010101" charset="-122"/>
                  <a:ea typeface="庞门正道粗书体6.0" panose="02010600030101010101" charset="-122"/>
                  <a:cs typeface="庞门正道粗书体6.0" panose="02010600030101010101" charset="-122"/>
                </a:rPr>
                <a:t>2.</a:t>
              </a:r>
              <a:r>
                <a:rPr lang="zh-CN" altLang="en-US" sz="3200" b="1" dirty="0">
                  <a:solidFill>
                    <a:schemeClr val="tx1"/>
                  </a:solidFill>
                  <a:latin typeface="庞门正道粗书体6.0" panose="02010600030101010101" charset="-122"/>
                  <a:ea typeface="庞门正道粗书体6.0" panose="02010600030101010101" charset="-122"/>
                  <a:cs typeface="庞门正道粗书体6.0" panose="02010600030101010101" charset="-122"/>
                  <a:sym typeface="+mn-ea"/>
                </a:rPr>
                <a:t>现状分析</a:t>
              </a:r>
              <a:endParaRPr lang="zh-CN" altLang="en-US" sz="3200" b="1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endParaRPr>
            </a:p>
            <a:p>
              <a:pPr algn="dist"/>
              <a:endParaRPr lang="zh-CN" altLang="en-US" sz="3200" b="1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36" y="6394"/>
              <a:ext cx="5336" cy="7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200" dirty="0">
                  <a:latin typeface="思源黑体 CN Light" panose="020B0300000000000000" charset="-122"/>
                  <a:ea typeface="思源黑体 CN Light" panose="020B0300000000000000" charset="-122"/>
                </a:rPr>
                <a:t>点击输入您的内容，或者通过复制您的文本后</a:t>
              </a:r>
              <a:endParaRPr lang="zh-CN" altLang="en-US" sz="1200"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12735" y="3380740"/>
            <a:ext cx="3388360" cy="1506855"/>
            <a:chOff x="2036" y="5047"/>
            <a:chExt cx="5336" cy="2373"/>
          </a:xfrm>
        </p:grpSpPr>
        <p:sp>
          <p:nvSpPr>
            <p:cNvPr id="15" name="文本框 8"/>
            <p:cNvSpPr txBox="1"/>
            <p:nvPr/>
          </p:nvSpPr>
          <p:spPr>
            <a:xfrm>
              <a:off x="2036" y="5047"/>
              <a:ext cx="4863" cy="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6000" dirty="0">
                  <a:solidFill>
                    <a:schemeClr val="tx1"/>
                  </a:solidFill>
                  <a:latin typeface="庞门正道粗书体6.0" panose="02010600030101010101" charset="-122"/>
                  <a:ea typeface="庞门正道粗书体6.0" panose="02010600030101010101" charset="-122"/>
                  <a:cs typeface="庞门正道粗书体6.0" panose="02010600030101010101" charset="-122"/>
                </a:rPr>
                <a:t>3.</a:t>
              </a:r>
              <a:r>
                <a:rPr lang="zh-CN" altLang="en-US" sz="3200" b="1" dirty="0">
                  <a:solidFill>
                    <a:schemeClr val="tx1"/>
                  </a:solidFill>
                  <a:latin typeface="庞门正道粗书体6.0" panose="02010600030101010101" charset="-122"/>
                  <a:ea typeface="庞门正道粗书体6.0" panose="02010600030101010101" charset="-122"/>
                  <a:cs typeface="庞门正道粗书体6.0" panose="02010600030101010101" charset="-122"/>
                  <a:sym typeface="+mn-ea"/>
                </a:rPr>
                <a:t>如何度过100天</a:t>
              </a:r>
              <a:endParaRPr lang="zh-CN" altLang="en-US" sz="3200" b="1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endParaRPr>
            </a:p>
            <a:p>
              <a:pPr algn="dist"/>
              <a:endParaRPr lang="zh-CN" altLang="en-US" sz="3200" b="1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36" y="6394"/>
              <a:ext cx="5336" cy="7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200" dirty="0">
                  <a:latin typeface="思源黑体 CN Light" panose="020B0300000000000000" charset="-122"/>
                  <a:ea typeface="思源黑体 CN Light" panose="020B0300000000000000" charset="-122"/>
                </a:rPr>
                <a:t>点击输入您的内容，或者通过复制您的文本后</a:t>
              </a:r>
              <a:endParaRPr lang="zh-CN" altLang="en-US" sz="1200" dirty="0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7708357" y="1767840"/>
            <a:ext cx="37306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除此之外，还有最致命的不良心理，就是有些同学们整天想着万一高考考不上怎么办？</a:t>
            </a:r>
            <a:endParaRPr lang="zh-CN" altLang="en-US" sz="140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　　这样的同学也不太明智，预支了他的担忧。只有</a:t>
            </a:r>
            <a:r>
              <a:rPr lang="en-US" altLang="zh-CN" sz="14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天了，考好考不好是</a:t>
            </a:r>
            <a:r>
              <a:rPr lang="en-US" altLang="zh-CN" sz="14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天以后的事，现在担忧有什么作用呢？作用就是浪费你现在宝贵的复习时间。所以同学们就应该把握住现在这个很短的时间查漏补缺，而不是担心未来的事情。 </a:t>
            </a:r>
            <a:endParaRPr lang="zh-CN" altLang="en-US" sz="140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05272" y="1767840"/>
            <a:ext cx="3552190" cy="33229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建议同学们对待错误就象对待敌人一样，要将它彻底消灭，绝不能浮光掠影，草草了事。凡出现错误，及时记录在案，并标明出自何处，认真写出出错原因和正确解法，并反问自已，是否我再也不会犯同样的错误？有不懂的问题，尽量向老师请教，并非只有老师才能帮你解答，而是因为老师会诊断出你出错的真正原因，找出你知识体系中的盲点，给你的最合理的建议和解决的方案。</a:t>
            </a:r>
            <a:endParaRPr lang="zh-CN" altLang="en-US" sz="140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24" name="图片 23" descr="flame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52" y="1317625"/>
            <a:ext cx="4222750" cy="42227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79719" y="2066291"/>
            <a:ext cx="4895215" cy="2740660"/>
            <a:chOff x="1063776" y="1072484"/>
            <a:chExt cx="3672363" cy="2049223"/>
          </a:xfrm>
          <a:noFill/>
        </p:grpSpPr>
        <p:sp>
          <p:nvSpPr>
            <p:cNvPr id="71" name="矩形 70"/>
            <p:cNvSpPr/>
            <p:nvPr/>
          </p:nvSpPr>
          <p:spPr>
            <a:xfrm>
              <a:off x="1064252" y="1083879"/>
              <a:ext cx="3671887" cy="1016065"/>
            </a:xfrm>
            <a:prstGeom prst="rect">
              <a:avLst/>
            </a:prstGeom>
            <a:grpFill/>
          </p:spPr>
          <p:txBody>
            <a:bodyPr wrap="square" lIns="91458" tIns="45729" rIns="91458" bIns="45729">
              <a:spAutoFit/>
            </a:bodyPr>
            <a:lstStyle/>
            <a:p>
              <a:pPr>
                <a:spcBef>
                  <a:spcPct val="20000"/>
                </a:spcBef>
              </a:pP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  <a:p>
              <a:pPr>
                <a:spcBef>
                  <a:spcPct val="20000"/>
                </a:spcBef>
              </a:pP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  <a:p>
              <a:pPr>
                <a:spcBef>
                  <a:spcPct val="20000"/>
                </a:spcBef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天就改写了你的人生！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063776" y="2685369"/>
              <a:ext cx="3187891" cy="436338"/>
            </a:xfrm>
            <a:prstGeom prst="rect">
              <a:avLst/>
            </a:prstGeom>
            <a:grpFill/>
          </p:spPr>
          <p:txBody>
            <a:bodyPr wrap="square" lIns="91458" tIns="45729" rIns="91458" bIns="45729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再苦再累就</a:t>
              </a: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天！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 flipH="1">
              <a:off x="1063776" y="2147899"/>
              <a:ext cx="3380822" cy="436338"/>
            </a:xfrm>
            <a:prstGeom prst="rect">
              <a:avLst/>
            </a:prstGeom>
            <a:grpFill/>
          </p:spPr>
          <p:txBody>
            <a:bodyPr wrap="square" lIns="91458" tIns="45729" rIns="91458" bIns="45729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天一咬牙就过去了！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64252" y="1072484"/>
              <a:ext cx="3538978" cy="43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91458" tIns="45729" rIns="91458" bIns="45729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天就决定了你的命运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！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</p:txBody>
        </p:sp>
      </p:grpSp>
      <p:pic>
        <p:nvPicPr>
          <p:cNvPr id="29" name="图片 28" descr="taxi-list-is-emp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40" y="1490980"/>
            <a:ext cx="4054475" cy="4054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6"/>
          <p:cNvSpPr txBox="1"/>
          <p:nvPr/>
        </p:nvSpPr>
        <p:spPr>
          <a:xfrm>
            <a:off x="1383030" y="1266190"/>
            <a:ext cx="9426575" cy="15684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 anchor="t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sz="4800" dirty="0">
                <a:solidFill>
                  <a:srgbClr val="2B8790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把握生命里的每一分钟，全力以赴我们心中的梦！</a:t>
            </a:r>
            <a:endParaRPr lang="zh-CN" altLang="en-US" sz="4800" dirty="0">
              <a:solidFill>
                <a:srgbClr val="2B8790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pic>
        <p:nvPicPr>
          <p:cNvPr id="25" name="图片 24" descr="clip-list-is-emp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55" y="2765425"/>
            <a:ext cx="5322570" cy="3550920"/>
          </a:xfrm>
          <a:prstGeom prst="rect">
            <a:avLst/>
          </a:prstGeom>
        </p:spPr>
      </p:pic>
      <p:pic>
        <p:nvPicPr>
          <p:cNvPr id="28" name="图片 27" descr="flamenco-list-is-empty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10" y="2981325"/>
            <a:ext cx="3351530" cy="28111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03525" y="2408555"/>
            <a:ext cx="6584950" cy="1302385"/>
            <a:chOff x="2940" y="3746"/>
            <a:chExt cx="10370" cy="2051"/>
          </a:xfrm>
        </p:grpSpPr>
        <p:sp>
          <p:nvSpPr>
            <p:cNvPr id="12" name="矩形 11"/>
            <p:cNvSpPr/>
            <p:nvPr/>
          </p:nvSpPr>
          <p:spPr>
            <a:xfrm>
              <a:off x="5664" y="3763"/>
              <a:ext cx="1900" cy="1900"/>
            </a:xfrm>
            <a:prstGeom prst="rect">
              <a:avLst/>
            </a:prstGeom>
            <a:noFill/>
            <a:ln>
              <a:solidFill>
                <a:srgbClr val="5AD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13" name="L 形 12"/>
            <p:cNvSpPr/>
            <p:nvPr/>
          </p:nvSpPr>
          <p:spPr>
            <a:xfrm>
              <a:off x="5535" y="4691"/>
              <a:ext cx="1107" cy="1107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5AD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388" y="3763"/>
              <a:ext cx="1900" cy="1900"/>
            </a:xfrm>
            <a:prstGeom prst="rect">
              <a:avLst/>
            </a:prstGeom>
            <a:noFill/>
            <a:ln>
              <a:solidFill>
                <a:srgbClr val="5AD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17" name="L 形 16"/>
            <p:cNvSpPr/>
            <p:nvPr/>
          </p:nvSpPr>
          <p:spPr>
            <a:xfrm>
              <a:off x="8259" y="4691"/>
              <a:ext cx="1107" cy="1107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5AD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109" y="3763"/>
              <a:ext cx="1900" cy="1900"/>
            </a:xfrm>
            <a:prstGeom prst="rect">
              <a:avLst/>
            </a:prstGeom>
            <a:noFill/>
            <a:ln>
              <a:solidFill>
                <a:srgbClr val="5AD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20" name="L 形 19"/>
            <p:cNvSpPr/>
            <p:nvPr/>
          </p:nvSpPr>
          <p:spPr>
            <a:xfrm>
              <a:off x="10980" y="4691"/>
              <a:ext cx="1107" cy="1107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5AD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069" y="3763"/>
              <a:ext cx="1900" cy="1900"/>
            </a:xfrm>
            <a:prstGeom prst="rect">
              <a:avLst/>
            </a:prstGeom>
            <a:noFill/>
            <a:ln>
              <a:solidFill>
                <a:srgbClr val="5AD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26" name="L 形 25"/>
            <p:cNvSpPr/>
            <p:nvPr/>
          </p:nvSpPr>
          <p:spPr>
            <a:xfrm>
              <a:off x="2940" y="4691"/>
              <a:ext cx="1107" cy="1107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5AD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155" y="3746"/>
              <a:ext cx="2097" cy="18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tx1"/>
                  </a:solidFill>
                  <a:effectLst/>
                  <a:latin typeface="庞门正道粗书体6.0" panose="02010600030101010101" charset="-122"/>
                  <a:ea typeface="庞门正道粗书体6.0" panose="02010600030101010101" charset="-122"/>
                </a:rPr>
                <a:t>谢</a:t>
              </a:r>
              <a:endPara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816" y="3746"/>
              <a:ext cx="2097" cy="18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tx1"/>
                  </a:solidFill>
                  <a:effectLst/>
                  <a:latin typeface="庞门正道粗书体6.0" panose="02010600030101010101" charset="-122"/>
                  <a:ea typeface="庞门正道粗书体6.0" panose="02010600030101010101" charset="-122"/>
                </a:rPr>
                <a:t>谢</a:t>
              </a:r>
              <a:endPara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551" y="3746"/>
              <a:ext cx="2097" cy="18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tx1"/>
                  </a:solidFill>
                  <a:effectLst/>
                  <a:latin typeface="庞门正道粗书体6.0" panose="02010600030101010101" charset="-122"/>
                  <a:ea typeface="庞门正道粗书体6.0" panose="02010600030101010101" charset="-122"/>
                </a:rPr>
                <a:t>观</a:t>
              </a:r>
              <a:endPara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214" y="3746"/>
              <a:ext cx="2097" cy="18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tx1"/>
                  </a:solidFill>
                  <a:effectLst/>
                  <a:latin typeface="庞门正道粗书体6.0" panose="02010600030101010101" charset="-122"/>
                  <a:ea typeface="庞门正道粗书体6.0" panose="02010600030101010101" charset="-122"/>
                </a:rPr>
                <a:t>看</a:t>
              </a:r>
              <a:endParaRPr lang="zh-CN" altLang="en-US" sz="7200" dirty="0">
                <a:solidFill>
                  <a:schemeClr val="tx1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404783" y="3846418"/>
            <a:ext cx="7382434" cy="829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点击输入您的内容，或者通过复制您的文本后，在此框中选择粘贴。请言简意赅，简单说明即可，不必繁琐。点击输入您的内容，或者通过复制您的文本后</a:t>
            </a:r>
            <a:r>
              <a:rPr lang="en-US" altLang="zh-CN" sz="1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.</a:t>
            </a:r>
            <a:endParaRPr lang="en-US" altLang="zh-CN" sz="1200" dirty="0">
              <a:solidFill>
                <a:srgbClr val="000000"/>
              </a:solidFill>
              <a:effectLst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1610" y="5198745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latin typeface="庞门正道粗书体6.0" panose="02010600030101010101" charset="-122"/>
                <a:ea typeface="庞门正道粗书体6.0" panose="02010600030101010101" charset="-122"/>
              </a:rPr>
              <a:t>汇报人：</a:t>
            </a:r>
            <a:r>
              <a:rPr lang="en-US" altLang="zh-CN">
                <a:latin typeface="庞门正道粗书体6.0" panose="02010600030101010101" charset="-122"/>
                <a:ea typeface="庞门正道粗书体6.0" panose="02010600030101010101" charset="-122"/>
              </a:rPr>
              <a:t>PPT</a:t>
            </a:r>
            <a:r>
              <a:rPr lang="zh-CN" altLang="en-US">
                <a:latin typeface="庞门正道粗书体6.0" panose="02010600030101010101" charset="-122"/>
                <a:ea typeface="庞门正道粗书体6.0" panose="02010600030101010101" charset="-122"/>
              </a:rPr>
              <a:t>营</a:t>
            </a:r>
            <a:endParaRPr lang="zh-CN" altLang="en-US"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583187">
            <a:off x="4077335" y="1348105"/>
            <a:ext cx="4036695" cy="368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8"/>
          <p:cNvSpPr txBox="1"/>
          <p:nvPr/>
        </p:nvSpPr>
        <p:spPr>
          <a:xfrm>
            <a:off x="4316730" y="2921635"/>
            <a:ext cx="3421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000" dirty="0">
                <a:solidFill>
                  <a:schemeClr val="bg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百日感言</a:t>
            </a:r>
            <a:endParaRPr lang="zh-CN" altLang="en-US" sz="6000" dirty="0">
              <a:solidFill>
                <a:schemeClr val="bg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1424" y="3718356"/>
            <a:ext cx="3388237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点击输入您的内容，或者通过复制您的文本后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3"/>
          <p:cNvSpPr txBox="1"/>
          <p:nvPr/>
        </p:nvSpPr>
        <p:spPr>
          <a:xfrm>
            <a:off x="8496300" y="1454785"/>
            <a:ext cx="3177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</a:rPr>
              <a:t>百日感言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Bold" panose="020B0800000000000000" charset="-122"/>
              <a:ea typeface="思源黑体 Bold" panose="020B0800000000000000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43051" y="226588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家庭花费了很多</a:t>
            </a:r>
            <a:endParaRPr lang="zh-CN" altLang="en-US" b="1" dirty="0">
              <a:solidFill>
                <a:schemeClr val="tx1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64305" y="2268220"/>
            <a:ext cx="18567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</a:rPr>
              <a:t>父母苍老了很多</a:t>
            </a:r>
            <a:endParaRPr lang="zh-CN" altLang="en-US" b="1" dirty="0">
              <a:solidFill>
                <a:schemeClr val="tx1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346825" y="2265680"/>
            <a:ext cx="207708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</a:rPr>
              <a:t>老师付出了很多</a:t>
            </a:r>
            <a:endParaRPr lang="zh-CN" altLang="en-US" b="1" dirty="0">
              <a:solidFill>
                <a:schemeClr val="tx1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178952" y="2267150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</a:rPr>
              <a:t>自己承受了很多</a:t>
            </a:r>
            <a:endParaRPr lang="zh-CN" altLang="en-US" b="1" dirty="0">
              <a:solidFill>
                <a:schemeClr val="tx1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47867" y="890711"/>
            <a:ext cx="471551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回顾十二年苦读</a:t>
            </a:r>
            <a:r>
              <a:rPr lang="en-US" altLang="zh-CN" sz="4400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......</a:t>
            </a:r>
            <a:endParaRPr lang="en-US" altLang="zh-CN" sz="4400" dirty="0">
              <a:solidFill>
                <a:schemeClr val="tx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4540" y="3524250"/>
            <a:ext cx="6762750" cy="12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只剩</a:t>
            </a:r>
            <a:r>
              <a:rPr lang="en-US" altLang="zh-CN" sz="28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100</a:t>
            </a:r>
            <a:r>
              <a:rPr lang="zh-CN" altLang="en-US" sz="28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天了！</a:t>
            </a:r>
            <a:r>
              <a:rPr lang="en-US" altLang="zh-CN" sz="28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100</a:t>
            </a:r>
            <a:r>
              <a:rPr lang="zh-CN" altLang="en-US" sz="28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天以后，我们人生的第一步迈向何方，基本就已经成为了定局！</a:t>
            </a:r>
            <a:endParaRPr lang="zh-CN" altLang="en-US" sz="280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2" name="图片 1" descr="mirage-order-comple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580" y="3302000"/>
            <a:ext cx="2794000" cy="27317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/>
          <p:cNvSpPr txBox="1"/>
          <p:nvPr/>
        </p:nvSpPr>
        <p:spPr>
          <a:xfrm>
            <a:off x="5925816" y="3460067"/>
            <a:ext cx="5034125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带着这份责任，带着对未来的憧憬，带着我的大学梦，努力拼搏</a:t>
            </a:r>
            <a:r>
              <a:rPr lang="en-US" altLang="zh-CN" sz="18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100</a:t>
            </a:r>
            <a:r>
              <a:rPr lang="zh-CN" altLang="en-US" sz="18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天，至少不要在将来对高三后悔。</a:t>
            </a:r>
            <a:endParaRPr lang="zh-CN" altLang="en-US" sz="1800" b="1" dirty="0">
              <a:solidFill>
                <a:schemeClr val="tx1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25816" y="2170243"/>
            <a:ext cx="487426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千言万语，汇成一句话：我要对自己负责，要对家人负责，对老师负责！</a:t>
            </a:r>
            <a:endParaRPr lang="zh-CN" altLang="en-US" sz="160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106" name="图片 105" descr="marginalia-bad-gate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1470660"/>
            <a:ext cx="4006215" cy="39166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7957820" y="3451225"/>
            <a:ext cx="3388360" cy="1985645"/>
          </a:xfrm>
          <a:prstGeom prst="rect">
            <a:avLst/>
          </a:prstGeom>
          <a:solidFill>
            <a:srgbClr val="2B87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7562215" y="1193165"/>
            <a:ext cx="3177540" cy="523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</a:rPr>
              <a:t>百日感言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Bold" panose="020B0800000000000000" charset="-122"/>
              <a:ea typeface="思源黑体 Bold" panose="020B0800000000000000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3505" y="1327150"/>
            <a:ext cx="3856990" cy="4726940"/>
            <a:chOff x="4875803" y="1654349"/>
            <a:chExt cx="3589576" cy="4726771"/>
          </a:xfrm>
        </p:grpSpPr>
        <p:grpSp>
          <p:nvGrpSpPr>
            <p:cNvPr id="14" name="Group 92"/>
            <p:cNvGrpSpPr/>
            <p:nvPr/>
          </p:nvGrpSpPr>
          <p:grpSpPr bwMode="auto">
            <a:xfrm>
              <a:off x="4875803" y="3591232"/>
              <a:ext cx="400258" cy="399606"/>
              <a:chOff x="6694275" y="3078866"/>
              <a:chExt cx="433205" cy="432373"/>
            </a:xfrm>
          </p:grpSpPr>
          <p:sp>
            <p:nvSpPr>
              <p:cNvPr id="44" name="Freeform 128"/>
              <p:cNvSpPr/>
              <p:nvPr/>
            </p:nvSpPr>
            <p:spPr bwMode="auto">
              <a:xfrm>
                <a:off x="6908799" y="3275097"/>
                <a:ext cx="218681" cy="236142"/>
              </a:xfrm>
              <a:custGeom>
                <a:avLst/>
                <a:gdLst>
                  <a:gd name="T0" fmla="*/ 191100 w 111"/>
                  <a:gd name="T1" fmla="*/ 98393 h 120"/>
                  <a:gd name="T2" fmla="*/ 120176 w 111"/>
                  <a:gd name="T3" fmla="*/ 27550 h 120"/>
                  <a:gd name="T4" fmla="*/ 21671 w 111"/>
                  <a:gd name="T5" fmla="*/ 27550 h 120"/>
                  <a:gd name="T6" fmla="*/ 0 w 111"/>
                  <a:gd name="T7" fmla="*/ 49196 h 120"/>
                  <a:gd name="T8" fmla="*/ 0 w 111"/>
                  <a:gd name="T9" fmla="*/ 49196 h 120"/>
                  <a:gd name="T10" fmla="*/ 31522 w 111"/>
                  <a:gd name="T11" fmla="*/ 80682 h 120"/>
                  <a:gd name="T12" fmla="*/ 31522 w 111"/>
                  <a:gd name="T13" fmla="*/ 78714 h 120"/>
                  <a:gd name="T14" fmla="*/ 53193 w 111"/>
                  <a:gd name="T15" fmla="*/ 59036 h 120"/>
                  <a:gd name="T16" fmla="*/ 90625 w 111"/>
                  <a:gd name="T17" fmla="*/ 59036 h 120"/>
                  <a:gd name="T18" fmla="*/ 161548 w 111"/>
                  <a:gd name="T19" fmla="*/ 129878 h 120"/>
                  <a:gd name="T20" fmla="*/ 161548 w 111"/>
                  <a:gd name="T21" fmla="*/ 167267 h 120"/>
                  <a:gd name="T22" fmla="*/ 149728 w 111"/>
                  <a:gd name="T23" fmla="*/ 179074 h 120"/>
                  <a:gd name="T24" fmla="*/ 112296 w 111"/>
                  <a:gd name="T25" fmla="*/ 179074 h 120"/>
                  <a:gd name="T26" fmla="*/ 80774 w 111"/>
                  <a:gd name="T27" fmla="*/ 147589 h 120"/>
                  <a:gd name="T28" fmla="*/ 31522 w 111"/>
                  <a:gd name="T29" fmla="*/ 159396 h 120"/>
                  <a:gd name="T30" fmla="*/ 80774 w 111"/>
                  <a:gd name="T31" fmla="*/ 208592 h 120"/>
                  <a:gd name="T32" fmla="*/ 181249 w 111"/>
                  <a:gd name="T33" fmla="*/ 208592 h 120"/>
                  <a:gd name="T34" fmla="*/ 191100 w 111"/>
                  <a:gd name="T35" fmla="*/ 198753 h 120"/>
                  <a:gd name="T36" fmla="*/ 191100 w 111"/>
                  <a:gd name="T37" fmla="*/ 98393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" h="120">
                    <a:moveTo>
                      <a:pt x="97" y="50"/>
                    </a:moveTo>
                    <a:cubicBezTo>
                      <a:pt x="61" y="14"/>
                      <a:pt x="61" y="14"/>
                      <a:pt x="61" y="14"/>
                    </a:cubicBezTo>
                    <a:cubicBezTo>
                      <a:pt x="47" y="0"/>
                      <a:pt x="25" y="0"/>
                      <a:pt x="11" y="1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2" y="24"/>
                      <a:pt x="40" y="24"/>
                      <a:pt x="46" y="30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7" y="71"/>
                      <a:pt x="87" y="80"/>
                      <a:pt x="82" y="85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1" y="96"/>
                      <a:pt x="62" y="96"/>
                      <a:pt x="57" y="91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33" y="79"/>
                      <a:pt x="25" y="81"/>
                      <a:pt x="16" y="81"/>
                    </a:cubicBezTo>
                    <a:cubicBezTo>
                      <a:pt x="41" y="106"/>
                      <a:pt x="41" y="106"/>
                      <a:pt x="41" y="106"/>
                    </a:cubicBezTo>
                    <a:cubicBezTo>
                      <a:pt x="55" y="120"/>
                      <a:pt x="78" y="120"/>
                      <a:pt x="92" y="106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111" y="87"/>
                      <a:pt x="111" y="64"/>
                      <a:pt x="97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charset="0"/>
                  <a:buChar char="n"/>
                </a:pPr>
                <a:endParaRPr lang="zh-CN" altLang="en-US">
                  <a:latin typeface="思源黑体 Bold" panose="020B0800000000000000" charset="-122"/>
                  <a:ea typeface="思源黑体 Bold" panose="020B0800000000000000" charset="-122"/>
                </a:endParaRPr>
              </a:p>
            </p:txBody>
          </p:sp>
          <p:sp>
            <p:nvSpPr>
              <p:cNvPr id="45" name="Freeform 129"/>
              <p:cNvSpPr/>
              <p:nvPr/>
            </p:nvSpPr>
            <p:spPr bwMode="auto">
              <a:xfrm>
                <a:off x="6694275" y="3078866"/>
                <a:ext cx="236142" cy="217850"/>
              </a:xfrm>
              <a:custGeom>
                <a:avLst/>
                <a:gdLst>
                  <a:gd name="T0" fmla="*/ 59036 w 120"/>
                  <a:gd name="T1" fmla="*/ 68691 h 111"/>
                  <a:gd name="T2" fmla="*/ 68875 w 120"/>
                  <a:gd name="T3" fmla="*/ 58878 h 111"/>
                  <a:gd name="T4" fmla="*/ 108232 w 120"/>
                  <a:gd name="T5" fmla="*/ 58878 h 111"/>
                  <a:gd name="T6" fmla="*/ 179074 w 120"/>
                  <a:gd name="T7" fmla="*/ 129532 h 111"/>
                  <a:gd name="T8" fmla="*/ 179074 w 120"/>
                  <a:gd name="T9" fmla="*/ 166822 h 111"/>
                  <a:gd name="T10" fmla="*/ 157428 w 120"/>
                  <a:gd name="T11" fmla="*/ 186448 h 111"/>
                  <a:gd name="T12" fmla="*/ 157428 w 120"/>
                  <a:gd name="T13" fmla="*/ 188411 h 111"/>
                  <a:gd name="T14" fmla="*/ 186946 w 120"/>
                  <a:gd name="T15" fmla="*/ 217850 h 111"/>
                  <a:gd name="T16" fmla="*/ 188914 w 120"/>
                  <a:gd name="T17" fmla="*/ 217850 h 111"/>
                  <a:gd name="T18" fmla="*/ 208592 w 120"/>
                  <a:gd name="T19" fmla="*/ 196261 h 111"/>
                  <a:gd name="T20" fmla="*/ 208592 w 120"/>
                  <a:gd name="T21" fmla="*/ 98131 h 111"/>
                  <a:gd name="T22" fmla="*/ 137750 w 120"/>
                  <a:gd name="T23" fmla="*/ 27477 h 111"/>
                  <a:gd name="T24" fmla="*/ 39357 w 120"/>
                  <a:gd name="T25" fmla="*/ 27477 h 111"/>
                  <a:gd name="T26" fmla="*/ 27550 w 120"/>
                  <a:gd name="T27" fmla="*/ 39252 h 111"/>
                  <a:gd name="T28" fmla="*/ 27550 w 120"/>
                  <a:gd name="T29" fmla="*/ 137383 h 111"/>
                  <a:gd name="T30" fmla="*/ 76746 w 120"/>
                  <a:gd name="T31" fmla="*/ 186448 h 111"/>
                  <a:gd name="T32" fmla="*/ 90521 w 120"/>
                  <a:gd name="T33" fmla="*/ 139345 h 111"/>
                  <a:gd name="T34" fmla="*/ 59036 w 120"/>
                  <a:gd name="T35" fmla="*/ 107944 h 111"/>
                  <a:gd name="T36" fmla="*/ 59036 w 120"/>
                  <a:gd name="T37" fmla="*/ 68691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0" h="111">
                    <a:moveTo>
                      <a:pt x="30" y="35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41" y="24"/>
                      <a:pt x="49" y="24"/>
                      <a:pt x="55" y="30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71"/>
                      <a:pt x="96" y="80"/>
                      <a:pt x="91" y="8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20" y="87"/>
                      <a:pt x="120" y="64"/>
                      <a:pt x="106" y="5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56" y="0"/>
                      <a:pt x="34" y="0"/>
                      <a:pt x="20" y="14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0" y="34"/>
                      <a:pt x="0" y="56"/>
                      <a:pt x="14" y="70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87"/>
                      <a:pt x="41" y="78"/>
                      <a:pt x="46" y="71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4" y="49"/>
                      <a:pt x="24" y="41"/>
                      <a:pt x="30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charset="0"/>
                  <a:buChar char="n"/>
                </a:pPr>
                <a:endParaRPr lang="zh-CN" altLang="en-US">
                  <a:latin typeface="思源黑体 Bold" panose="020B0800000000000000" charset="-122"/>
                  <a:ea typeface="思源黑体 Bold" panose="020B0800000000000000" charset="-122"/>
                </a:endParaRPr>
              </a:p>
            </p:txBody>
          </p:sp>
          <p:sp>
            <p:nvSpPr>
              <p:cNvPr id="46" name="Freeform 130"/>
              <p:cNvSpPr/>
              <p:nvPr/>
            </p:nvSpPr>
            <p:spPr bwMode="auto">
              <a:xfrm>
                <a:off x="6784907" y="3198600"/>
                <a:ext cx="220344" cy="222007"/>
              </a:xfrm>
              <a:custGeom>
                <a:avLst/>
                <a:gdLst>
                  <a:gd name="T0" fmla="*/ 220344 w 112"/>
                  <a:gd name="T1" fmla="*/ 172890 h 113"/>
                  <a:gd name="T2" fmla="*/ 188866 w 112"/>
                  <a:gd name="T3" fmla="*/ 141456 h 113"/>
                  <a:gd name="T4" fmla="*/ 167225 w 112"/>
                  <a:gd name="T5" fmla="*/ 163067 h 113"/>
                  <a:gd name="T6" fmla="*/ 129846 w 112"/>
                  <a:gd name="T7" fmla="*/ 163067 h 113"/>
                  <a:gd name="T8" fmla="*/ 59021 w 112"/>
                  <a:gd name="T9" fmla="*/ 92339 h 113"/>
                  <a:gd name="T10" fmla="*/ 59021 w 112"/>
                  <a:gd name="T11" fmla="*/ 55011 h 113"/>
                  <a:gd name="T12" fmla="*/ 82629 w 112"/>
                  <a:gd name="T13" fmla="*/ 29470 h 113"/>
                  <a:gd name="T14" fmla="*/ 53119 w 112"/>
                  <a:gd name="T15" fmla="*/ 0 h 113"/>
                  <a:gd name="T16" fmla="*/ 27543 w 112"/>
                  <a:gd name="T17" fmla="*/ 23576 h 113"/>
                  <a:gd name="T18" fmla="*/ 27543 w 112"/>
                  <a:gd name="T19" fmla="*/ 123774 h 113"/>
                  <a:gd name="T20" fmla="*/ 98368 w 112"/>
                  <a:gd name="T21" fmla="*/ 194502 h 113"/>
                  <a:gd name="T22" fmla="*/ 198703 w 112"/>
                  <a:gd name="T23" fmla="*/ 194502 h 113"/>
                  <a:gd name="T24" fmla="*/ 220344 w 112"/>
                  <a:gd name="T25" fmla="*/ 17289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13">
                    <a:moveTo>
                      <a:pt x="112" y="88"/>
                    </a:moveTo>
                    <a:cubicBezTo>
                      <a:pt x="96" y="72"/>
                      <a:pt x="96" y="72"/>
                      <a:pt x="96" y="72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0" y="88"/>
                      <a:pt x="71" y="88"/>
                      <a:pt x="66" y="8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5" y="42"/>
                      <a:pt x="25" y="33"/>
                      <a:pt x="30" y="28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0" y="26"/>
                      <a:pt x="0" y="49"/>
                      <a:pt x="14" y="63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64" y="113"/>
                      <a:pt x="87" y="113"/>
                      <a:pt x="101" y="99"/>
                    </a:cubicBezTo>
                    <a:lnTo>
                      <a:pt x="112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charset="0"/>
                  <a:buChar char="n"/>
                </a:pPr>
                <a:endParaRPr lang="zh-CN" altLang="en-US">
                  <a:latin typeface="思源黑体 Bold" panose="020B0800000000000000" charset="-122"/>
                  <a:ea typeface="思源黑体 Bold" panose="020B0800000000000000" charset="-122"/>
                </a:endParaRPr>
              </a:p>
            </p:txBody>
          </p:sp>
        </p:grpSp>
        <p:sp>
          <p:nvSpPr>
            <p:cNvPr id="26" name="Content Placeholder 2"/>
            <p:cNvSpPr txBox="1"/>
            <p:nvPr/>
          </p:nvSpPr>
          <p:spPr bwMode="auto">
            <a:xfrm>
              <a:off x="5588919" y="1654349"/>
              <a:ext cx="2852645" cy="403051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ct val="20000"/>
                </a:spcBef>
                <a:buFont typeface="Wingdings" panose="05000000000000000000" charset="0"/>
                <a:buChar char="n"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天很长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 bwMode="auto">
            <a:xfrm>
              <a:off x="5588919" y="2895102"/>
              <a:ext cx="2852645" cy="106208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ct val="20000"/>
                </a:spcBef>
                <a:buFont typeface="Wingdings" panose="05000000000000000000" charset="0"/>
                <a:buChar char="n"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天有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14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万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4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千分钟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9" name="Content Placeholder 2"/>
            <p:cNvSpPr txBox="1"/>
            <p:nvPr/>
          </p:nvSpPr>
          <p:spPr bwMode="auto">
            <a:xfrm>
              <a:off x="5586935" y="4133870"/>
              <a:ext cx="2852643" cy="1060099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ct val="20000"/>
                </a:spcBef>
                <a:buFont typeface="Wingdings" panose="05000000000000000000" charset="0"/>
                <a:buChar char="n"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天能做很多事情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2" name="Content Placeholder 2"/>
            <p:cNvSpPr txBox="1"/>
            <p:nvPr/>
          </p:nvSpPr>
          <p:spPr bwMode="auto">
            <a:xfrm>
              <a:off x="5612734" y="5319035"/>
              <a:ext cx="2852645" cy="106208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ct val="20000"/>
                </a:spcBef>
                <a:buFont typeface="Wingdings" panose="05000000000000000000" charset="0"/>
                <a:buChar char="n"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</a:rPr>
                <a:t>天能改写你的人生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093602" y="3565962"/>
            <a:ext cx="3116211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100</a:t>
            </a:r>
            <a:r>
              <a:rPr lang="zh-CN" altLang="en-US" sz="3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天也很短</a:t>
            </a:r>
            <a:endParaRPr lang="zh-CN" altLang="en-US" sz="3600" b="1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如果稍一松懈，就会从指缝间溜走，你丝毫没有察觉！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08" name="图片 107" descr="marginalia-page-not-f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" y="1730375"/>
            <a:ext cx="4038600" cy="3948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583187">
            <a:off x="4077335" y="1348105"/>
            <a:ext cx="4036695" cy="368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8"/>
          <p:cNvSpPr txBox="1"/>
          <p:nvPr/>
        </p:nvSpPr>
        <p:spPr>
          <a:xfrm>
            <a:off x="4316730" y="2921635"/>
            <a:ext cx="3421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zh-CN" sz="6000" dirty="0">
                <a:solidFill>
                  <a:schemeClr val="bg1"/>
                </a:solidFill>
                <a:latin typeface="庞门正道粗书体6.0" panose="02010600030101010101" charset="-122"/>
                <a:ea typeface="庞门正道粗书体6.0" panose="02010600030101010101" charset="-122"/>
                <a:sym typeface="+mn-ea"/>
              </a:rPr>
              <a:t>现状分析</a:t>
            </a:r>
            <a:endParaRPr lang="zh-CN" altLang="zh-CN" sz="6000" dirty="0">
              <a:solidFill>
                <a:schemeClr val="bg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1424" y="3718356"/>
            <a:ext cx="3388237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点击输入您的内容，或者通过复制您的文本后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843915" y="3098800"/>
            <a:ext cx="2416810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这所大学大约需要多少分？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43915" y="2159000"/>
            <a:ext cx="2416810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</a:rPr>
              <a:t>你心目中理想的大学是哪所？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720465" y="3098800"/>
            <a:ext cx="1998980" cy="10604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一本，二本，专科。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这个批次大约需要多少分？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720465" y="2159000"/>
            <a:ext cx="1998980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</a:rPr>
              <a:t>你想考什么批次的大学？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313805" y="3206115"/>
            <a:ext cx="2344420" cy="7372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你自认为还有多大上长空间？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离你的目标还有多大差距？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313805" y="2159000"/>
            <a:ext cx="2344420" cy="9772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</a:rPr>
              <a:t>你现在通常能考多少分？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8525510" y="3131820"/>
            <a:ext cx="2847340" cy="2353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是不是还在抱怨时间太紧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                             作业太多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                            考试很累？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   是不是还在抱怨没有时间睡觉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                            没有时间放松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                            没有时间听音乐？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9205595" y="2159000"/>
            <a:ext cx="2167255" cy="9772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charset="-122"/>
                <a:ea typeface="思源黑体 Bold" panose="020B0800000000000000" charset="-122"/>
              </a:rPr>
              <a:t>你的学习效率怎样？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111" name="文本框 3"/>
          <p:cNvSpPr txBox="1"/>
          <p:nvPr/>
        </p:nvSpPr>
        <p:spPr>
          <a:xfrm>
            <a:off x="843915" y="1021715"/>
            <a:ext cx="3177540" cy="523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solidFill>
                  <a:schemeClr val="tx1"/>
                </a:solidFill>
                <a:latin typeface="思源黑体 Bold" panose="020B0800000000000000" charset="-122"/>
                <a:ea typeface="思源黑体 Bold" panose="020B0800000000000000" charset="-122"/>
              </a:rPr>
              <a:t>现状分析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Bold" panose="020B0800000000000000" charset="-122"/>
              <a:ea typeface="思源黑体 Bold" panose="020B0800000000000000" charset="-122"/>
              <a:cs typeface="+mn-cs"/>
            </a:endParaRPr>
          </a:p>
        </p:txBody>
      </p:sp>
      <p:pic>
        <p:nvPicPr>
          <p:cNvPr id="89" name="图片 88" descr="bermuda-fatal-error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4222115"/>
            <a:ext cx="3489325" cy="2334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515110" y="2189480"/>
            <a:ext cx="3750310" cy="4415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是不是还有时上课打个盹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515110" y="3004185"/>
            <a:ext cx="4036695" cy="439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是不是还有时自习说过话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515110" y="1374775"/>
            <a:ext cx="4258310" cy="439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是不是还有时偶尔迟个到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515110" y="3818890"/>
            <a:ext cx="3733165" cy="439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是不是还有时偶尔玩下手机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515110" y="4633595"/>
            <a:ext cx="4841875" cy="439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是不是还有时偶尔想念那个他（她）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09" name="图片 108" descr="marginalia-no-comm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10" y="1257300"/>
            <a:ext cx="4443095" cy="4344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p="http://schemas.openxmlformats.org/presentationml/2006/main">
  <p:tag name="commondata" val="eyJoZGlkIjoiYTQ3YTc2YjBlNWRhYjQ0NTA0MDBkN2E0YWM4YTZjZG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2560</Words>
  <Application>WPS 演示</Application>
  <PresentationFormat>宽屏</PresentationFormat>
  <Paragraphs>191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阿里巴巴普惠体 R</vt:lpstr>
      <vt:lpstr>庞门正道粗书体6.0</vt:lpstr>
      <vt:lpstr>思源黑体 CN Light</vt:lpstr>
      <vt:lpstr>思源黑体 Bold</vt:lpstr>
      <vt:lpstr>黑体</vt:lpstr>
      <vt:lpstr>Wingdings</vt:lpstr>
      <vt:lpstr>San Francisco Display Light</vt:lpstr>
      <vt:lpstr>微软雅黑</vt:lpstr>
      <vt:lpstr>Arial Unicode MS</vt:lpstr>
      <vt:lpstr>阿里巴巴普惠体 B</vt:lpstr>
      <vt:lpstr>Calibri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28</cp:revision>
  <dcterms:created xsi:type="dcterms:W3CDTF">2019-06-19T02:08:00Z</dcterms:created>
  <dcterms:modified xsi:type="dcterms:W3CDTF">2024-04-03T05:10:20Z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6BDECE49AE8041B590026413C70783C8_13</vt:lpwstr>
  </property>
</Properties>
</file>