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3" r:id="rId3"/>
    <p:sldId id="302" r:id="rId5"/>
    <p:sldId id="284" r:id="rId6"/>
    <p:sldId id="259" r:id="rId7"/>
    <p:sldId id="290" r:id="rId8"/>
    <p:sldId id="288" r:id="rId9"/>
    <p:sldId id="263" r:id="rId10"/>
    <p:sldId id="289" r:id="rId11"/>
    <p:sldId id="267" r:id="rId12"/>
    <p:sldId id="264" r:id="rId13"/>
    <p:sldId id="291" r:id="rId14"/>
    <p:sldId id="266" r:id="rId15"/>
    <p:sldId id="292" r:id="rId16"/>
    <p:sldId id="293" r:id="rId17"/>
    <p:sldId id="295" r:id="rId18"/>
    <p:sldId id="268" r:id="rId19"/>
    <p:sldId id="261" r:id="rId20"/>
    <p:sldId id="296" r:id="rId21"/>
    <p:sldId id="273" r:id="rId22"/>
    <p:sldId id="270" r:id="rId23"/>
    <p:sldId id="297" r:id="rId24"/>
    <p:sldId id="298" r:id="rId25"/>
    <p:sldId id="272" r:id="rId26"/>
    <p:sldId id="279" r:id="rId27"/>
    <p:sldId id="260" r:id="rId28"/>
    <p:sldId id="299" r:id="rId29"/>
    <p:sldId id="282" r:id="rId30"/>
    <p:sldId id="271" r:id="rId31"/>
    <p:sldId id="300" r:id="rId32"/>
    <p:sldId id="269" r:id="rId33"/>
    <p:sldId id="280" r:id="rId34"/>
    <p:sldId id="262" r:id="rId35"/>
    <p:sldId id="265" r:id="rId36"/>
    <p:sldId id="281" r:id="rId37"/>
    <p:sldId id="338" r:id="rId38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8"/>
    <a:srgbClr val="F9AA0B"/>
    <a:srgbClr val="6386A6"/>
    <a:srgbClr val="E8EAE9"/>
    <a:srgbClr val="FCFCFC"/>
    <a:srgbClr val="CCD0D1"/>
    <a:srgbClr val="D7D9E1"/>
    <a:srgbClr val="D5D8E3"/>
    <a:srgbClr val="DADBDE"/>
    <a:srgbClr val="D9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5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microsoft.com/office/2007/relationships/hdphoto" Target="../media/image5.jpe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03598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02361" y="1419622"/>
            <a:ext cx="5741639" cy="2194148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475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59" r="7500" b="12222"/>
          <a:stretch>
            <a:fillRect/>
          </a:stretch>
        </p:blipFill>
        <p:spPr>
          <a:xfrm>
            <a:off x="0" y="1419622"/>
            <a:ext cx="3402361" cy="2194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2010" y="2092124"/>
            <a:ext cx="597942" cy="519115"/>
            <a:chOff x="4634991" y="2138335"/>
            <a:chExt cx="428348" cy="386204"/>
          </a:xfrm>
        </p:grpSpPr>
        <p:sp>
          <p:nvSpPr>
            <p:cNvPr id="7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711294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F4E7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4940" y="158449"/>
            <a:ext cx="545378" cy="491721"/>
            <a:chOff x="5076056" y="2138335"/>
            <a:chExt cx="428348" cy="386204"/>
          </a:xfrm>
        </p:grpSpPr>
        <p:sp>
          <p:nvSpPr>
            <p:cNvPr id="10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2182" y="136922"/>
            <a:ext cx="554006" cy="499499"/>
            <a:chOff x="5557128" y="2138335"/>
            <a:chExt cx="428348" cy="386204"/>
          </a:xfrm>
        </p:grpSpPr>
        <p:sp>
          <p:nvSpPr>
            <p:cNvPr id="13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68262" y="124757"/>
            <a:ext cx="555017" cy="500410"/>
            <a:chOff x="6068610" y="2138335"/>
            <a:chExt cx="428348" cy="386204"/>
          </a:xfrm>
        </p:grpSpPr>
        <p:sp>
          <p:nvSpPr>
            <p:cNvPr id="16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74757" y="146396"/>
            <a:ext cx="517724" cy="478771"/>
            <a:chOff x="6623914" y="2138335"/>
            <a:chExt cx="428348" cy="386204"/>
          </a:xfrm>
        </p:grpSpPr>
        <p:sp>
          <p:nvSpPr>
            <p:cNvPr id="19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51520" y="51470"/>
            <a:ext cx="792088" cy="7920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02724" y="113794"/>
            <a:ext cx="689680" cy="689680"/>
          </a:xfrm>
          <a:prstGeom prst="ellipse">
            <a:avLst/>
          </a:prstGeom>
          <a:solidFill>
            <a:srgbClr val="1F4E7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1321" y="350912"/>
            <a:ext cx="5255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4285318" y="1995686"/>
            <a:ext cx="7415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创业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商业融资计划书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34" y="3081756"/>
            <a:ext cx="1713456" cy="20983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00" y="3435846"/>
            <a:ext cx="931882" cy="1141236"/>
          </a:xfrm>
          <a:prstGeom prst="rect">
            <a:avLst/>
          </a:prstGeom>
        </p:spPr>
      </p:pic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07504" y="4588554"/>
            <a:ext cx="43924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  <a:endParaRPr lang="zh-CN" altLang="en-US" sz="14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735436" y="2643758"/>
            <a:ext cx="559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9AA0B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3200" dirty="0">
              <a:solidFill>
                <a:srgbClr val="F9AA0B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5558548" y="160713"/>
            <a:ext cx="597628" cy="53882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KSO_Shape"/>
          <p:cNvSpPr/>
          <p:nvPr/>
        </p:nvSpPr>
        <p:spPr bwMode="auto">
          <a:xfrm>
            <a:off x="5673446" y="254869"/>
            <a:ext cx="384714" cy="290587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  <p:bldP spid="23" grpId="0"/>
      <p:bldP spid="24" grpId="0"/>
      <p:bldP spid="27" grpId="0"/>
      <p:bldP spid="28" grpId="0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项目来源</a:t>
            </a:r>
            <a:endParaRPr lang="zh-CN" altLang="en-US" dirty="0"/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在这段文字中录入，根据你所录入的文字内容多少对字号的大小进行更改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，切忌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需求分析</a:t>
            </a:r>
            <a:endParaRPr lang="zh-CN" altLang="en-US" dirty="0"/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项目解决了什么问题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行业前景</a:t>
            </a:r>
            <a:endParaRPr lang="zh-CN" altLang="en-US" dirty="0"/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/>
              <a:t>发展趋势</a:t>
            </a:r>
            <a:endParaRPr lang="zh-CN" altLang="en-US" sz="2000" b="1" dirty="0"/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/>
              <a:t>消费习惯</a:t>
            </a:r>
            <a:endParaRPr lang="zh-CN" altLang="en-US" sz="20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/>
              <a:t>政策扶持</a:t>
            </a:r>
            <a:endParaRPr lang="zh-CN" altLang="en-US" sz="2000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竞争对手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处于起步阶段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整体规模较小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市场占有率低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市场认知度低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可行性分析</a:t>
            </a:r>
            <a:endParaRPr lang="zh-CN" altLang="en-US" dirty="0"/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8768" y="3009915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6648" y="23024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团队协作能力强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操作方式科学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资金准备充足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tx1"/>
                </a:solidFill>
              </a:rPr>
              <a:t>主要任务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tx1"/>
                </a:solidFill>
              </a:rPr>
              <a:t>时间进度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tx1"/>
                </a:solidFill>
              </a:rPr>
              <a:t>效益预测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产品概述</a:t>
            </a:r>
            <a:endParaRPr lang="zh-CN" altLang="en-US" dirty="0"/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产品形式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en-US" altLang="zh-CN" sz="1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en-US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网络营销方案</a:t>
            </a:r>
            <a:endParaRPr lang="zh-CN" altLang="en-US" dirty="0"/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4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736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平行四边形 6" hidden="1"/>
          <p:cNvSpPr/>
          <p:nvPr/>
        </p:nvSpPr>
        <p:spPr>
          <a:xfrm flipH="1">
            <a:off x="0" y="-19436"/>
            <a:ext cx="9252520" cy="5162936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>
            <a:off x="5570846" y="1752900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980885" y="-1214139"/>
            <a:ext cx="3776511" cy="22997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5696390" y="1958703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852384" y="1742679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>
            <a:off x="2114462" y="1788477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72728" y="1752900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7432020" y="1777687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065926" y="1958703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324113" y="1893578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80588" y="1893578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576036" y="1867347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-180528" y="3219822"/>
            <a:ext cx="22322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我们是谁？</a:t>
            </a:r>
            <a:endParaRPr lang="zh-CN" altLang="en-US" sz="24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57572" y="3644756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1907704" y="3199729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2247473" y="3574008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3752826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3922696" y="3594101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436096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605966" y="3594101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长期战略目标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7092280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7576036" y="3651870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财务与融资运作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31287" y="123478"/>
            <a:ext cx="227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地面推广方案</a:t>
            </a:r>
            <a:endParaRPr lang="zh-CN" altLang="en-US" dirty="0"/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代理推广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利润分析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公司战略目标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 smtClean="0"/>
              <a:t>无论一小步还是一大步</a:t>
            </a:r>
            <a:endParaRPr lang="en-US" altLang="zh-CN" sz="1400" dirty="0" smtClean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</a:t>
            </a:r>
            <a:r>
              <a:rPr lang="zh-CN" altLang="en-US" sz="1400" dirty="0" smtClean="0"/>
              <a:t>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</a:t>
            </a:r>
            <a:r>
              <a:rPr lang="zh-CN" altLang="en-US" sz="1400" dirty="0" smtClean="0"/>
              <a:t>员工  成就</a:t>
            </a:r>
            <a:r>
              <a:rPr lang="zh-CN" altLang="en-US" sz="1400" dirty="0"/>
              <a:t>客户</a:t>
            </a:r>
            <a:endParaRPr lang="en-US" altLang="zh-CN" sz="1400" dirty="0"/>
          </a:p>
          <a:p>
            <a:r>
              <a:rPr lang="zh-CN" altLang="en-US" sz="1400" dirty="0"/>
              <a:t>回报</a:t>
            </a:r>
            <a:r>
              <a:rPr lang="zh-CN" altLang="en-US" sz="1400" dirty="0" smtClean="0"/>
              <a:t>股东  强大</a:t>
            </a:r>
            <a:r>
              <a:rPr lang="zh-CN" altLang="en-US" sz="1400" dirty="0"/>
              <a:t>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</a:t>
            </a:r>
            <a:r>
              <a:rPr lang="zh-CN" altLang="en-US" dirty="0" smtClean="0"/>
              <a:t>赢  务实</a:t>
            </a:r>
            <a:r>
              <a:rPr lang="zh-CN" altLang="en-US" dirty="0"/>
              <a:t>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五年发展规划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 smtClean="0"/>
                <a:t>销售额突破</a:t>
              </a:r>
              <a:endParaRPr lang="en-US" altLang="zh-CN" sz="1600" dirty="0" smtClean="0"/>
            </a:p>
            <a:p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个亿</a:t>
              </a:r>
              <a:endParaRPr lang="zh-CN" altLang="en-US" sz="3200" dirty="0"/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 smtClean="0"/>
                <a:t>加盟店超过</a:t>
              </a:r>
              <a:endParaRPr lang="en-US" altLang="zh-CN" sz="1600" dirty="0" smtClean="0"/>
            </a:p>
            <a:p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千家</a:t>
              </a:r>
              <a:endParaRPr lang="zh-CN" altLang="en-US" sz="3200" dirty="0"/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 smtClean="0"/>
                <a:t>产品销售</a:t>
              </a:r>
              <a:r>
                <a:rPr lang="zh-CN" altLang="en-US" sz="1600" dirty="0"/>
                <a:t>覆盖</a:t>
              </a:r>
              <a:endParaRPr lang="en-US" altLang="zh-CN" sz="1600" dirty="0" smtClean="0"/>
            </a:p>
            <a:p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大洲</a:t>
              </a:r>
              <a:endParaRPr lang="zh-CN" altLang="en-US" sz="3200" dirty="0"/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短期盈利计划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</a:t>
              </a:r>
              <a:r>
                <a:rPr lang="en-US" altLang="zh-CN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</a:t>
              </a:r>
              <a:r>
                <a:rPr lang="en-US" altLang="zh-CN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</a:t>
              </a:r>
              <a:r>
                <a:rPr lang="en-US" altLang="zh-CN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产品开发计划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/>
              <a:t>产品说明一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点击</a:t>
            </a:r>
            <a:r>
              <a:rPr lang="zh-CN" altLang="en-US" dirty="0"/>
              <a:t>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 smtClean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 smtClean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市场拓展计划</a:t>
            </a:r>
            <a:endParaRPr lang="zh-CN" altLang="en-US" dirty="0"/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本地市场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细分市场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/>
              <a:t>市场</a:t>
            </a:r>
            <a:endParaRPr lang="zh-CN" altLang="en-US" sz="2400" b="1" dirty="0"/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1F4E78"/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rgbClr val="1F4E78"/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</a:t>
            </a:r>
            <a:r>
              <a:rPr lang="zh-CN" altLang="en-US" sz="1200" dirty="0" smtClean="0"/>
              <a:t>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</a:t>
            </a:r>
            <a:r>
              <a:rPr lang="zh-CN" altLang="en-US" sz="1200" dirty="0" smtClean="0"/>
              <a:t>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en-US" altLang="zh-CN" sz="1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en-US" altLang="zh-CN" sz="10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融资用途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08520" y="3300784"/>
            <a:ext cx="9252520" cy="1842716"/>
          </a:xfrm>
          <a:prstGeom prst="rect">
            <a:avLst/>
          </a:prstGeom>
          <a:solidFill>
            <a:srgbClr val="1F4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  <a:endParaRPr lang="zh-CN" alt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感谢聆听</a:t>
            </a:r>
            <a:endParaRPr lang="zh-CN" altLang="en-US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1419622"/>
            <a:ext cx="49685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1F4E78"/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rgbClr val="1F4E78"/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95486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95486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95486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95486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95486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 PPT</a:t>
            </a:r>
            <a:r>
              <a:rPr lang="zh-CN" altLang="en-US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营</a:t>
            </a:r>
            <a:r>
              <a:rPr lang="en-US" altLang="zh-CN" sz="12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  <a:sym typeface="微软雅黑" panose="020B0503020204020204" pitchFamily="34" charset="-122"/>
              </a:rPr>
              <a:t>作品</a:t>
            </a:r>
            <a:r>
              <a:rPr lang="en-US" altLang="zh-CN" sz="12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</a:t>
            </a:r>
            <a:endParaRPr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8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</a:t>
            </a: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本企业的具体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情况更换即可，方便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其二在 形状填充下选择“图片”形式进行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填充。图片如变形或更改尺寸，需用剪裁工具进行调整。文中使用的图片请根据您的具体内容或需求进行更换。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公司简介</a:t>
            </a:r>
            <a:endParaRPr lang="zh-CN" altLang="en-US" dirty="0"/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团队介绍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群人就如同人的五官一样，共同协作维持一个人的生存，缺一不可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是一支专业的团队。我们的成员拥有多年的信息安全专业技术背景，来自国内知名安全公司的一线骨干。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是一支专注的团队。我们坚信，安全的品牌源自客户的信任。只有专注，才能做好安全。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是一支有梦想的团队。我们来自五湖四海，因为一个共同的梦想：做一家真正优秀的信息安全企业，为客户提供最可靠的互联网安全防护。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  <a:solidFill>
            <a:srgbClr val="1F4E78"/>
          </a:solidFill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  <a:solidFill>
            <a:schemeClr val="accent1">
              <a:lumMod val="75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  <a:solidFill>
            <a:schemeClr val="accent2">
              <a:lumMod val="75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  <a:endParaRPr lang="zh-CN" altLang="en-US" sz="20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核心成员介绍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" b="-46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职务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</a:t>
            </a:r>
            <a:r>
              <a:rPr lang="zh-CN" altLang="en-US" sz="800" dirty="0" smtClean="0">
                <a:solidFill>
                  <a:schemeClr val="bg1"/>
                </a:solidFill>
              </a:rPr>
              <a:t>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职务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</a:t>
            </a:r>
            <a:r>
              <a:rPr lang="zh-CN" altLang="en-US" sz="800" dirty="0" smtClean="0">
                <a:solidFill>
                  <a:schemeClr val="bg1"/>
                </a:solidFill>
              </a:rPr>
              <a:t>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主要人员构成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/>
                <a:t>职务名称</a:t>
              </a:r>
              <a:endParaRPr lang="zh-CN" altLang="en-US" sz="1200" dirty="0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78" t="-4941" r="-37334" b="-110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536" r="-12446" b="-38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组织架构</a:t>
            </a:r>
            <a:endParaRPr lang="zh-CN" altLang="en-US" dirty="0"/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26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97476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923928" y="1650610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ISPRING_PRESENTATION_TITLE" val="70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5390</Words>
  <Application>WPS 演示</Application>
  <PresentationFormat>全屏显示(16:9)</PresentationFormat>
  <Paragraphs>822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微软雅黑</vt:lpstr>
      <vt:lpstr>Swis721 Th BT</vt:lpstr>
      <vt:lpstr>Segoe Print</vt:lpstr>
      <vt:lpstr>LilyUPC</vt:lpstr>
      <vt:lpstr>Calibri</vt:lpstr>
      <vt:lpstr>方正大黑简体</vt:lpstr>
      <vt:lpstr>黑体</vt:lpstr>
      <vt:lpstr>方正兰亭纤黑简体</vt:lpstr>
      <vt:lpstr>方正兰亭特黑_GBK</vt:lpstr>
      <vt:lpstr>Arial Unicode MS</vt:lpstr>
      <vt:lpstr>Kozuka Gothic Pr6N M</vt:lpstr>
      <vt:lpstr>微软雅黑 Light</vt:lpstr>
      <vt:lpstr>Swiss911 XCm BT</vt:lpstr>
      <vt:lpstr>Arial Unicode MS</vt:lpstr>
      <vt:lpstr>Meiryo</vt:lpstr>
      <vt:lpstr>Yu Gothic UI</vt:lpstr>
      <vt:lpstr>Arial Narrow</vt:lpstr>
      <vt:lpstr>Microsoft Sans Serif</vt:lpstr>
      <vt:lpstr>Calibri Light</vt:lpstr>
      <vt:lpstr>Yu Gothic</vt:lpstr>
      <vt:lpstr>Office 主题​​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305</cp:revision>
  <dcterms:created xsi:type="dcterms:W3CDTF">2015-04-24T01:01:00Z</dcterms:created>
  <dcterms:modified xsi:type="dcterms:W3CDTF">2024-04-05T00:43:38Z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12F84083A7394FFFBA8C0940F8AD7527_13</vt:lpwstr>
  </property>
  <property fmtid="{D5CDD505-2E9C-101B-9397-08002B2CF9AE}" pid="3" name="KSOProductBuildVer">
    <vt:lpwstr>2052-12.1.0.16417</vt:lpwstr>
  </property>
</Properties>
</file>