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292" r:id="rId4"/>
    <p:sldId id="272" r:id="rId6"/>
    <p:sldId id="257" r:id="rId7"/>
    <p:sldId id="260" r:id="rId8"/>
    <p:sldId id="293" r:id="rId9"/>
    <p:sldId id="294" r:id="rId10"/>
    <p:sldId id="273" r:id="rId11"/>
    <p:sldId id="268" r:id="rId12"/>
    <p:sldId id="295" r:id="rId13"/>
    <p:sldId id="296" r:id="rId14"/>
    <p:sldId id="264" r:id="rId15"/>
    <p:sldId id="275" r:id="rId16"/>
    <p:sldId id="285" r:id="rId17"/>
    <p:sldId id="271" r:id="rId18"/>
    <p:sldId id="297" r:id="rId19"/>
    <p:sldId id="298" r:id="rId20"/>
    <p:sldId id="299" r:id="rId21"/>
    <p:sldId id="266" r:id="rId22"/>
    <p:sldId id="286" r:id="rId23"/>
    <p:sldId id="300" r:id="rId24"/>
    <p:sldId id="265" r:id="rId25"/>
    <p:sldId id="274" r:id="rId26"/>
    <p:sldId id="301" r:id="rId27"/>
    <p:sldId id="302" r:id="rId28"/>
    <p:sldId id="276" r:id="rId29"/>
    <p:sldId id="269" r:id="rId30"/>
    <p:sldId id="303" r:id="rId31"/>
    <p:sldId id="320" r:id="rId32"/>
  </p:sldIdLst>
  <p:sldSz cx="12192000" cy="6858000"/>
  <p:notesSz cx="6858000" cy="9144000"/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DFD"/>
    <a:srgbClr val="FF3399"/>
    <a:srgbClr val="030470"/>
    <a:srgbClr val="7280FF"/>
    <a:srgbClr val="FFFFFF"/>
    <a:srgbClr val="FF99FF"/>
    <a:srgbClr val="FF66FF"/>
    <a:srgbClr val="B50B7C"/>
    <a:srgbClr val="E9F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2" autoAdjust="0"/>
    <p:restoredTop sz="96314" autoAdjust="0"/>
  </p:normalViewPr>
  <p:slideViewPr>
    <p:cSldViewPr snapToGrid="0" showGuides="1">
      <p:cViewPr varScale="1">
        <p:scale>
          <a:sx n="108" d="100"/>
          <a:sy n="108" d="100"/>
        </p:scale>
        <p:origin x="65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6" Type="http://schemas.openxmlformats.org/officeDocument/2006/relationships/tags" Target="tags/tag1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D13A51-C5E4-47B6-8870-665410A7A8C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608899-20A8-46AD-AA03-3D1308691BC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08899-20A8-46AD-AA03-3D1308691B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2FD0C-B6D3-45AF-856F-A405129FD40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2FD0C-B6D3-45AF-856F-A405129FD40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08899-20A8-46AD-AA03-3D1308691B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2FD0C-B6D3-45AF-856F-A405129FD40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2FD0C-B6D3-45AF-856F-A405129FD40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08899-20A8-46AD-AA03-3D1308691B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2FD0C-B6D3-45AF-856F-A405129FD40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2FD0C-B6D3-45AF-856F-A405129FD40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2FD0C-B6D3-45AF-856F-A405129FD40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2FD0C-B6D3-45AF-856F-A405129FD40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2FD0C-B6D3-45AF-856F-A405129FD40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08899-20A8-46AD-AA03-3D1308691B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08899-20A8-46AD-AA03-3D1308691B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08899-20A8-46AD-AA03-3D1308691B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2FD0C-B6D3-45AF-856F-A405129FD40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2FD0C-B6D3-45AF-856F-A405129FD40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2FD0C-B6D3-45AF-856F-A405129FD40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2FD0C-B6D3-45AF-856F-A405129FD40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880E-3BE9-4A10-966A-C1D42C70BCF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30F0-2D64-4950-B991-DBE38FB597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880E-3BE9-4A10-966A-C1D42C70BCF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30F0-2D64-4950-B991-DBE38FB597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880E-3BE9-4A10-966A-C1D42C70BCF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30F0-2D64-4950-B991-DBE38FB597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880E-3BE9-4A10-966A-C1D42C70BCF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30F0-2D64-4950-B991-DBE38FB597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880E-3BE9-4A10-966A-C1D42C70BCF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30F0-2D64-4950-B991-DBE38FB597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880E-3BE9-4A10-966A-C1D42C70BCF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30F0-2D64-4950-B991-DBE38FB597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880E-3BE9-4A10-966A-C1D42C70BCF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30F0-2D64-4950-B991-DBE38FB597C1}" type="slidenum">
              <a:rPr lang="zh-CN" altLang="en-US" smtClean="0"/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336205" y="6858000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www.ypppt.com/moban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/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880E-3BE9-4A10-966A-C1D42C70BCF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30F0-2D64-4950-B991-DBE38FB597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880E-3BE9-4A10-966A-C1D42C70BCF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30F0-2D64-4950-B991-DBE38FB597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880E-3BE9-4A10-966A-C1D42C70BCF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30F0-2D64-4950-B991-DBE38FB597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880E-3BE9-4A10-966A-C1D42C70BCF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30F0-2D64-4950-B991-DBE38FB597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B880E-3BE9-4A10-966A-C1D42C70BCF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F30F0-2D64-4950-B991-DBE38FB597C1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9.png"/><Relationship Id="rId3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9.png"/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16.png"/><Relationship Id="rId4" Type="http://schemas.openxmlformats.org/officeDocument/2006/relationships/image" Target="../media/image7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4.xml"/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26.png"/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27.png"/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28.png"/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29.png"/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9.xml"/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16.png"/><Relationship Id="rId4" Type="http://schemas.openxmlformats.org/officeDocument/2006/relationships/image" Target="../media/image7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31.png"/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1.xml"/><Relationship Id="rId8" Type="http://schemas.openxmlformats.org/officeDocument/2006/relationships/slideLayout" Target="../slideLayouts/slideLayout4.xml"/><Relationship Id="rId7" Type="http://schemas.openxmlformats.org/officeDocument/2006/relationships/image" Target="../media/image35.png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2.x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36.png"/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3.x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37.png"/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4.xml"/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5" Type="http://schemas.openxmlformats.org/officeDocument/2006/relationships/image" Target="../media/image16.png"/><Relationship Id="rId4" Type="http://schemas.openxmlformats.org/officeDocument/2006/relationships/image" Target="../media/image7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5.x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39.png"/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6.xml"/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41.png"/><Relationship Id="rId4" Type="http://schemas.openxmlformats.org/officeDocument/2006/relationships/image" Target="../media/image40.jpeg"/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7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hyperlink" Target="http://www.1ppt.com/moban/" TargetMode="External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8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7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0.png"/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9.png"/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6.png"/><Relationship Id="rId4" Type="http://schemas.openxmlformats.org/officeDocument/2006/relationships/image" Target="../media/image7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1" y="0"/>
            <a:ext cx="4267863" cy="181755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445553" y="-50334"/>
            <a:ext cx="1746446" cy="1619621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65127" y="3627642"/>
            <a:ext cx="51379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dirty="0" smtClean="0">
                <a:ln w="57150">
                  <a:noFill/>
                </a:ln>
                <a:solidFill>
                  <a:srgbClr val="FF3399"/>
                </a:solidFill>
                <a:cs typeface="+mn-ea"/>
                <a:sym typeface="+mn-lt"/>
              </a:rPr>
              <a:t>幼</a:t>
            </a:r>
            <a:r>
              <a:rPr lang="zh-CN" altLang="en-US" sz="2800" dirty="0">
                <a:ln w="57150">
                  <a:noFill/>
                </a:ln>
                <a:solidFill>
                  <a:srgbClr val="FF3399"/>
                </a:solidFill>
                <a:cs typeface="+mn-ea"/>
                <a:sym typeface="+mn-lt"/>
              </a:rPr>
              <a:t>儿</a:t>
            </a:r>
            <a:r>
              <a:rPr lang="zh-CN" altLang="en-US" sz="2800" dirty="0" smtClean="0">
                <a:ln w="57150">
                  <a:noFill/>
                </a:ln>
                <a:solidFill>
                  <a:srgbClr val="FF3399"/>
                </a:solidFill>
                <a:cs typeface="+mn-ea"/>
                <a:sym typeface="+mn-lt"/>
              </a:rPr>
              <a:t>园秋</a:t>
            </a:r>
            <a:r>
              <a:rPr lang="zh-CN" altLang="en-US" sz="2800" dirty="0">
                <a:ln w="57150">
                  <a:noFill/>
                </a:ln>
                <a:solidFill>
                  <a:srgbClr val="FF3399"/>
                </a:solidFill>
                <a:cs typeface="+mn-ea"/>
                <a:sym typeface="+mn-lt"/>
              </a:rPr>
              <a:t>季新</a:t>
            </a:r>
            <a:r>
              <a:rPr lang="zh-CN" altLang="en-US" sz="2800" dirty="0" smtClean="0">
                <a:ln w="57150">
                  <a:noFill/>
                </a:ln>
                <a:solidFill>
                  <a:srgbClr val="FF3399"/>
                </a:solidFill>
                <a:cs typeface="+mn-ea"/>
                <a:sym typeface="+mn-lt"/>
              </a:rPr>
              <a:t>生</a:t>
            </a:r>
            <a:r>
              <a:rPr lang="zh-CN" altLang="en-US" sz="2800" dirty="0">
                <a:ln w="57150">
                  <a:noFill/>
                </a:ln>
                <a:solidFill>
                  <a:srgbClr val="FF3399"/>
                </a:solidFill>
                <a:cs typeface="+mn-ea"/>
                <a:sym typeface="+mn-lt"/>
              </a:rPr>
              <a:t>家长</a:t>
            </a:r>
            <a:r>
              <a:rPr lang="zh-CN" altLang="en-US" sz="2800" dirty="0" smtClean="0">
                <a:ln w="57150">
                  <a:noFill/>
                </a:ln>
                <a:solidFill>
                  <a:srgbClr val="FF3399"/>
                </a:solidFill>
                <a:cs typeface="+mn-ea"/>
                <a:sym typeface="+mn-lt"/>
              </a:rPr>
              <a:t>会</a:t>
            </a:r>
            <a:r>
              <a:rPr lang="en-US" altLang="zh-CN" sz="2800" dirty="0" smtClean="0">
                <a:ln w="57150">
                  <a:noFill/>
                </a:ln>
                <a:solidFill>
                  <a:srgbClr val="FF3399"/>
                </a:solidFill>
                <a:cs typeface="+mn-ea"/>
                <a:sym typeface="+mn-lt"/>
              </a:rPr>
              <a:t>PPT</a:t>
            </a:r>
            <a:r>
              <a:rPr lang="zh-CN" altLang="en-US" sz="2800" dirty="0" smtClean="0">
                <a:ln w="57150">
                  <a:noFill/>
                </a:ln>
                <a:solidFill>
                  <a:srgbClr val="FF3399"/>
                </a:solidFill>
                <a:cs typeface="+mn-ea"/>
                <a:sym typeface="+mn-lt"/>
              </a:rPr>
              <a:t>模板</a:t>
            </a:r>
            <a:endParaRPr lang="zh-CN" altLang="en-US" sz="2800" dirty="0">
              <a:ln w="57150">
                <a:noFill/>
              </a:ln>
              <a:solidFill>
                <a:srgbClr val="FF3399"/>
              </a:solidFill>
              <a:cs typeface="+mn-ea"/>
              <a:sym typeface="+mn-lt"/>
            </a:endParaRPr>
          </a:p>
        </p:txBody>
      </p:sp>
      <p:sp>
        <p:nvSpPr>
          <p:cNvPr id="23" name="文本框 1"/>
          <p:cNvSpPr txBox="1">
            <a:spLocks noChangeArrowheads="1"/>
          </p:cNvSpPr>
          <p:nvPr/>
        </p:nvSpPr>
        <p:spPr bwMode="auto">
          <a:xfrm>
            <a:off x="5041493" y="4226215"/>
            <a:ext cx="1909445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00" dirty="0">
                <a:solidFill>
                  <a:srgbClr val="FF3399"/>
                </a:solidFill>
                <a:latin typeface="+mn-lt"/>
                <a:ea typeface="+mn-ea"/>
                <a:cs typeface="+mn-ea"/>
                <a:sym typeface="+mn-lt"/>
              </a:rPr>
              <a:t>主讲人</a:t>
            </a:r>
            <a:r>
              <a:rPr lang="zh-CN" altLang="en-US" sz="2000" dirty="0" smtClean="0">
                <a:solidFill>
                  <a:srgbClr val="FF3399"/>
                </a:solidFill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en-US" altLang="zh-CN" sz="2000" dirty="0" smtClean="0">
                <a:solidFill>
                  <a:srgbClr val="FF3399"/>
                </a:solidFill>
                <a:latin typeface="+mn-lt"/>
                <a:ea typeface="+mn-ea"/>
                <a:cs typeface="+mn-ea"/>
                <a:sym typeface="+mn-lt"/>
              </a:rPr>
              <a:t>PPT</a:t>
            </a:r>
            <a:r>
              <a:rPr lang="zh-CN" altLang="en-US" sz="2000" dirty="0" smtClean="0">
                <a:solidFill>
                  <a:srgbClr val="FF3399"/>
                </a:solidFill>
                <a:latin typeface="+mn-lt"/>
                <a:ea typeface="+mn-ea"/>
                <a:cs typeface="+mn-ea"/>
                <a:sym typeface="+mn-lt"/>
              </a:rPr>
              <a:t>营</a:t>
            </a:r>
            <a:endParaRPr lang="zh-CN" altLang="en-US" sz="2000" dirty="0" smtClean="0">
              <a:solidFill>
                <a:srgbClr val="FF339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616075" y="804964"/>
            <a:ext cx="903605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8000" dirty="0">
                <a:solidFill>
                  <a:schemeClr val="accent6"/>
                </a:solidFill>
                <a:latin typeface="汉仪中圆简" panose="02010609000101010101" pitchFamily="49" charset="-122"/>
                <a:ea typeface="汉仪中圆简" panose="02010609000101010101" pitchFamily="49" charset="-122"/>
                <a:cs typeface="+mn-ea"/>
                <a:sym typeface="+mn-lt"/>
              </a:rPr>
              <a:t>幼儿</a:t>
            </a:r>
            <a:r>
              <a:rPr lang="zh-CN" altLang="en-US" sz="8000" dirty="0" smtClean="0">
                <a:solidFill>
                  <a:schemeClr val="accent6"/>
                </a:solidFill>
                <a:latin typeface="汉仪中圆简" panose="02010609000101010101" pitchFamily="49" charset="-122"/>
                <a:ea typeface="汉仪中圆简" panose="02010609000101010101" pitchFamily="49" charset="-122"/>
                <a:cs typeface="+mn-ea"/>
                <a:sym typeface="+mn-lt"/>
              </a:rPr>
              <a:t>园开学</a:t>
            </a:r>
            <a:endParaRPr lang="en-US" altLang="zh-CN" sz="8000" dirty="0">
              <a:solidFill>
                <a:schemeClr val="accent6"/>
              </a:solidFill>
              <a:latin typeface="汉仪中圆简" panose="02010609000101010101" pitchFamily="49" charset="-122"/>
              <a:ea typeface="汉仪中圆简" panose="02010609000101010101" pitchFamily="49" charset="-122"/>
              <a:cs typeface="+mn-ea"/>
              <a:sym typeface="+mn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8000" dirty="0">
                <a:solidFill>
                  <a:srgbClr val="FFC000"/>
                </a:solidFill>
                <a:latin typeface="汉仪中圆简" panose="02010609000101010101" pitchFamily="49" charset="-122"/>
                <a:ea typeface="汉仪中圆简" panose="02010609000101010101" pitchFamily="49" charset="-122"/>
                <a:cs typeface="+mn-ea"/>
                <a:sym typeface="+mn-lt"/>
              </a:rPr>
              <a:t>缓解孩子入园焦虑</a:t>
            </a:r>
            <a:endParaRPr lang="zh-CN" altLang="en-US" sz="8000" dirty="0">
              <a:solidFill>
                <a:srgbClr val="FFC000"/>
              </a:solidFill>
              <a:latin typeface="汉仪中圆简" panose="02010609000101010101" pitchFamily="49" charset="-122"/>
              <a:ea typeface="汉仪中圆简" panose="02010609000101010101" pitchFamily="49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airplan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199"/>
                            </p:stCondLst>
                            <p:childTnLst>
                              <p:par>
                                <p:cTn id="24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6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100"/>
                            </p:stCondLst>
                            <p:childTnLst>
                              <p:par>
                                <p:cTn id="37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1"/>
      <p:bldP spid="23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0" y="4584506"/>
            <a:ext cx="12192000" cy="2273493"/>
          </a:xfrm>
          <a:prstGeom prst="rect">
            <a:avLst/>
          </a:prstGeom>
        </p:spPr>
      </p:pic>
      <p:sp>
        <p:nvSpPr>
          <p:cNvPr id="37" name="TextBox 33"/>
          <p:cNvSpPr txBox="1"/>
          <p:nvPr/>
        </p:nvSpPr>
        <p:spPr>
          <a:xfrm>
            <a:off x="1225938" y="373592"/>
            <a:ext cx="6647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ln w="3175">
                  <a:solidFill>
                    <a:schemeClr val="bg1"/>
                  </a:solidFill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新生在园一日生活情况常见想象</a:t>
            </a:r>
            <a:endParaRPr lang="zh-CN" altLang="en-US" sz="3600" b="1" dirty="0">
              <a:ln w="3175">
                <a:solidFill>
                  <a:schemeClr val="bg1"/>
                </a:solidFill>
              </a:ln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38" name="图片 37" descr="图片包含 物体&#10;&#10;已生成高可信度的说明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46570" y="147232"/>
            <a:ext cx="922304" cy="92230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flipH="1">
            <a:off x="9884229" y="12188"/>
            <a:ext cx="2307771" cy="1624554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1225938" y="1805732"/>
            <a:ext cx="10103729" cy="286232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200000"/>
              </a:lnSpc>
            </a:pPr>
            <a:r>
              <a:rPr lang="zh-CN" altLang="en-US" b="1" dirty="0">
                <a:cs typeface="+mn-ea"/>
                <a:sym typeface="+mn-lt"/>
              </a:rPr>
              <a:t>       </a:t>
            </a:r>
            <a:r>
              <a:rPr lang="zh-CN" altLang="en-US" dirty="0">
                <a:cs typeface="+mn-ea"/>
                <a:sym typeface="+mn-lt"/>
              </a:rPr>
              <a:t>新生入园“分离焦虑”是一种常见、正常的现象，家长要有正确的心态对待。家长越不舍的，孩子适应越慢。哭脸的孩子大概有如下几种情形</a:t>
            </a:r>
            <a:r>
              <a:rPr lang="zh-CN" altLang="en-US" dirty="0" smtClean="0">
                <a:cs typeface="+mn-ea"/>
                <a:sym typeface="+mn-lt"/>
              </a:rPr>
              <a:t>：优品天</a:t>
            </a:r>
            <a:r>
              <a:rPr lang="zh-CN" altLang="en-US" dirty="0">
                <a:cs typeface="+mn-ea"/>
                <a:sym typeface="+mn-lt"/>
              </a:rPr>
              <a:t>不哭，第二天猛哭；一直哭闹不停的，我要妈妈，你带我去找妈妈；第三，在几个时间段哭，比如入园、进餐、午睡、起床等时段。总体上，男孩子比女孩子哭的多，适应得比较慢一点；对于哭泣的孩子，家长在园待的时间越长，讲道理的时间越长，孩子哭得越久。</a:t>
            </a:r>
            <a:endParaRPr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3"/>
          <p:cNvSpPr txBox="1"/>
          <p:nvPr/>
        </p:nvSpPr>
        <p:spPr>
          <a:xfrm>
            <a:off x="1225938" y="373592"/>
            <a:ext cx="5262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ln w="3175">
                  <a:solidFill>
                    <a:schemeClr val="bg1"/>
                  </a:solidFill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新生入园的不同反应类型</a:t>
            </a:r>
            <a:endParaRPr lang="zh-CN" altLang="en-US" sz="3600" b="1" dirty="0">
              <a:ln w="3175">
                <a:solidFill>
                  <a:schemeClr val="bg1"/>
                </a:solidFill>
              </a:ln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38" name="图片 37" descr="图片包含 物体&#10;&#10;已生成高可信度的说明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246570" y="147232"/>
            <a:ext cx="922304" cy="922304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flipH="1">
            <a:off x="9884229" y="12188"/>
            <a:ext cx="2307771" cy="162455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780867" y="1257887"/>
            <a:ext cx="10630265" cy="2363234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0" y="5211765"/>
            <a:ext cx="12192000" cy="1395954"/>
          </a:xfrm>
          <a:prstGeom prst="rect">
            <a:avLst/>
          </a:prstGeom>
        </p:spPr>
      </p:pic>
      <p:sp>
        <p:nvSpPr>
          <p:cNvPr id="41" name="矩形 40"/>
          <p:cNvSpPr/>
          <p:nvPr/>
        </p:nvSpPr>
        <p:spPr>
          <a:xfrm>
            <a:off x="715553" y="3848700"/>
            <a:ext cx="2637247" cy="216059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cs typeface="+mn-ea"/>
                <a:sym typeface="+mn-lt"/>
              </a:rPr>
              <a:t>着急来幼儿园，初入园表现出高兴与兴奋，对一切都充满了好奇。但两三天后，孩子会开始哭闹，而此时往往家长会猜想：咦？我的孩子怎么了？昨天还好好的，是不是小朋友欺负他了，是不是老师不喜欢他？等等。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1259109" y="3333896"/>
            <a:ext cx="2241974" cy="49795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2400" b="1" dirty="0">
                <a:solidFill>
                  <a:srgbClr val="FF3399"/>
                </a:solidFill>
                <a:cs typeface="+mn-ea"/>
                <a:sym typeface="+mn-lt"/>
              </a:rPr>
              <a:t>1. </a:t>
            </a:r>
            <a:r>
              <a:rPr lang="zh-CN" altLang="en-US" sz="2400" b="1" dirty="0">
                <a:solidFill>
                  <a:srgbClr val="FF3399"/>
                </a:solidFill>
                <a:cs typeface="+mn-ea"/>
                <a:sym typeface="+mn-lt"/>
              </a:rPr>
              <a:t>好奇型 </a:t>
            </a:r>
            <a:endParaRPr lang="zh-CN" altLang="en-US" sz="2400" b="1" dirty="0">
              <a:solidFill>
                <a:srgbClr val="FF3399"/>
              </a:solidFill>
              <a:cs typeface="+mn-ea"/>
              <a:sym typeface="+mn-lt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3548705" y="3848700"/>
            <a:ext cx="2525005" cy="138499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cs typeface="+mn-ea"/>
                <a:sym typeface="+mn-lt"/>
              </a:rPr>
              <a:t>从进幼儿园的大门就开始哭闹，不管你如何哄如何激励，就是哭。家长很担心，很心疼，我的孩子这一天可怎么办？要不先不来，过两天再说？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3948236" y="3366291"/>
            <a:ext cx="2241974" cy="49795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2400" b="1" dirty="0">
                <a:solidFill>
                  <a:srgbClr val="FF3399"/>
                </a:solidFill>
                <a:cs typeface="+mn-ea"/>
                <a:sym typeface="+mn-lt"/>
              </a:rPr>
              <a:t>2. </a:t>
            </a:r>
            <a:r>
              <a:rPr lang="zh-CN" altLang="en-US" sz="2400" b="1" dirty="0">
                <a:solidFill>
                  <a:srgbClr val="FF3399"/>
                </a:solidFill>
                <a:cs typeface="+mn-ea"/>
                <a:sym typeface="+mn-lt"/>
              </a:rPr>
              <a:t>哭闹型 </a:t>
            </a:r>
            <a:endParaRPr lang="zh-CN" altLang="en-US" sz="2400" b="1" dirty="0">
              <a:solidFill>
                <a:srgbClr val="FF3399"/>
              </a:solidFill>
              <a:cs typeface="+mn-ea"/>
              <a:sym typeface="+mn-lt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6034553" y="3388980"/>
            <a:ext cx="2850611" cy="2394814"/>
            <a:chOff x="813266" y="3218092"/>
            <a:chExt cx="2850611" cy="2394814"/>
          </a:xfrm>
        </p:grpSpPr>
        <p:sp>
          <p:nvSpPr>
            <p:cNvPr id="46" name="矩形 45"/>
            <p:cNvSpPr/>
            <p:nvPr/>
          </p:nvSpPr>
          <p:spPr>
            <a:xfrm>
              <a:off x="1074039" y="3710847"/>
              <a:ext cx="2589838" cy="190205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这类孩子在入园前家长进行了“熏陶”，上幼儿园不哭，勇敢，是个好孩子。于是孩子被戴上了“桂冠”，一副勇敢的神情来到幼儿园，但同爸爸妈妈再见时，就再也“伪装”不下去，哇的一声大哭起来。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813266" y="3218092"/>
              <a:ext cx="2241974" cy="49795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2400" b="1" dirty="0">
                  <a:solidFill>
                    <a:srgbClr val="FF3399"/>
                  </a:solidFill>
                  <a:cs typeface="+mn-ea"/>
                  <a:sym typeface="+mn-lt"/>
                </a:rPr>
                <a:t>3. </a:t>
              </a:r>
              <a:r>
                <a:rPr lang="zh-CN" altLang="en-US" sz="2400" b="1" dirty="0">
                  <a:solidFill>
                    <a:srgbClr val="FF3399"/>
                  </a:solidFill>
                  <a:cs typeface="+mn-ea"/>
                  <a:sym typeface="+mn-lt"/>
                </a:rPr>
                <a:t>勇敢型 </a:t>
              </a:r>
              <a:endParaRPr lang="zh-CN" altLang="en-US" sz="2400" b="1" dirty="0">
                <a:solidFill>
                  <a:srgbClr val="FF3399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8552290" y="3388980"/>
            <a:ext cx="2996711" cy="1374559"/>
            <a:chOff x="3316013" y="1477742"/>
            <a:chExt cx="2996711" cy="1374559"/>
          </a:xfrm>
        </p:grpSpPr>
        <p:sp>
          <p:nvSpPr>
            <p:cNvPr id="49" name="矩形 48"/>
            <p:cNvSpPr/>
            <p:nvPr/>
          </p:nvSpPr>
          <p:spPr>
            <a:xfrm>
              <a:off x="3764505" y="1984371"/>
              <a:ext cx="2548219" cy="8679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通俗讲是一会儿高兴一会儿哭，玩得高兴时什么都忘记了，过一会儿想起来又开始哭几声。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3316013" y="1477742"/>
              <a:ext cx="2241974" cy="49795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2400" b="1" dirty="0">
                  <a:solidFill>
                    <a:srgbClr val="FF3399"/>
                  </a:solidFill>
                  <a:cs typeface="+mn-ea"/>
                  <a:sym typeface="+mn-lt"/>
                </a:rPr>
                <a:t>4. </a:t>
              </a:r>
              <a:r>
                <a:rPr lang="zh-CN" altLang="en-US" sz="2400" b="1" dirty="0">
                  <a:solidFill>
                    <a:srgbClr val="FF3399"/>
                  </a:solidFill>
                  <a:cs typeface="+mn-ea"/>
                  <a:sym typeface="+mn-lt"/>
                </a:rPr>
                <a:t>喜忧型</a:t>
              </a:r>
              <a:endParaRPr lang="zh-CN" altLang="en-US" sz="2400" b="1" dirty="0">
                <a:solidFill>
                  <a:srgbClr val="FF3399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1225938" y="1403678"/>
            <a:ext cx="9091592" cy="4542196"/>
          </a:xfrm>
          <a:prstGeom prst="rect">
            <a:avLst/>
          </a:prstGeom>
        </p:spPr>
      </p:pic>
      <p:sp>
        <p:nvSpPr>
          <p:cNvPr id="30" name="TextBox 33"/>
          <p:cNvSpPr txBox="1"/>
          <p:nvPr/>
        </p:nvSpPr>
        <p:spPr>
          <a:xfrm>
            <a:off x="1225938" y="373593"/>
            <a:ext cx="4801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ln w="3175">
                  <a:solidFill>
                    <a:schemeClr val="bg1"/>
                  </a:solidFill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家长应有的心态和对策</a:t>
            </a:r>
            <a:endParaRPr lang="zh-CN" altLang="en-US" sz="3600" b="1" dirty="0">
              <a:ln w="3175">
                <a:solidFill>
                  <a:schemeClr val="bg1"/>
                </a:solidFill>
              </a:ln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31" name="图片 30" descr="图片包含 物体&#10;&#10;已生成高可信度的说明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46570" y="147233"/>
            <a:ext cx="922304" cy="922304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flipH="1">
            <a:off x="9884229" y="12189"/>
            <a:ext cx="2307771" cy="1624554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0" y="5467588"/>
            <a:ext cx="12192000" cy="1395954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933317" y="3245251"/>
            <a:ext cx="2637247" cy="60939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cs typeface="+mn-ea"/>
                <a:sym typeface="+mn-lt"/>
              </a:rPr>
              <a:t>不管哪一类型的孩子都要经历离开父母适应新环境的过程。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933317" y="2573905"/>
            <a:ext cx="2241974" cy="49795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400" b="1" dirty="0">
                <a:solidFill>
                  <a:srgbClr val="FF3399"/>
                </a:solidFill>
                <a:cs typeface="+mn-ea"/>
                <a:sym typeface="+mn-lt"/>
              </a:rPr>
              <a:t>心    态</a:t>
            </a:r>
            <a:endParaRPr lang="zh-CN" altLang="en-US" sz="2400" b="1" dirty="0">
              <a:solidFill>
                <a:srgbClr val="FF3399"/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773172" y="3245251"/>
            <a:ext cx="2637247" cy="60939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cs typeface="+mn-ea"/>
                <a:sym typeface="+mn-lt"/>
              </a:rPr>
              <a:t>不管哪一类型的孩子都要经历离开父母适应新环境的过程。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773172" y="2573905"/>
            <a:ext cx="2241974" cy="49795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400" b="1" dirty="0">
                <a:solidFill>
                  <a:srgbClr val="FF3399"/>
                </a:solidFill>
                <a:cs typeface="+mn-ea"/>
                <a:sym typeface="+mn-lt"/>
              </a:rPr>
              <a:t>对    策</a:t>
            </a:r>
            <a:endParaRPr lang="zh-CN" altLang="en-US" sz="2400" b="1" dirty="0">
              <a:solidFill>
                <a:srgbClr val="FF3399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7871972" y="4561900"/>
            <a:ext cx="4113169" cy="2675889"/>
          </a:xfrm>
          <a:prstGeom prst="rect">
            <a:avLst/>
          </a:prstGeom>
        </p:spPr>
      </p:pic>
      <p:sp>
        <p:nvSpPr>
          <p:cNvPr id="40" name="矩形 39"/>
          <p:cNvSpPr>
            <a:spLocks noChangeArrowheads="1"/>
          </p:cNvSpPr>
          <p:nvPr/>
        </p:nvSpPr>
        <p:spPr bwMode="auto">
          <a:xfrm>
            <a:off x="3218093" y="2902352"/>
            <a:ext cx="557075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6000" b="1" dirty="0">
                <a:ln w="19050">
                  <a:solidFill>
                    <a:schemeClr val="bg1"/>
                  </a:solidFill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分离焦虑的主要</a:t>
            </a:r>
            <a:endParaRPr lang="en-US" altLang="zh-CN" sz="6000" b="1" dirty="0">
              <a:ln w="19050">
                <a:solidFill>
                  <a:schemeClr val="bg1"/>
                </a:solidFill>
              </a:ln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  <a:p>
            <a:pPr algn="ctr"/>
            <a:r>
              <a:rPr lang="zh-CN" altLang="en-US" sz="6000" b="1" dirty="0">
                <a:ln w="19050">
                  <a:solidFill>
                    <a:schemeClr val="bg1"/>
                  </a:solidFill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症状和应对</a:t>
            </a:r>
            <a:endParaRPr lang="zh-CN" altLang="en-US" sz="6000" b="1" dirty="0">
              <a:ln w="19050">
                <a:solidFill>
                  <a:schemeClr val="bg1"/>
                </a:solidFill>
              </a:ln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rot="1526227">
            <a:off x="8934383" y="9222"/>
            <a:ext cx="2889115" cy="291324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-1" y="31855"/>
            <a:ext cx="3222171" cy="231622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0" y="4455372"/>
            <a:ext cx="12192000" cy="2402628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 rot="1159301">
            <a:off x="861569" y="3201788"/>
            <a:ext cx="1187466" cy="119738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4626429" y="385332"/>
            <a:ext cx="2754085" cy="24861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airplan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3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3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33"/>
          <p:cNvSpPr txBox="1"/>
          <p:nvPr/>
        </p:nvSpPr>
        <p:spPr>
          <a:xfrm>
            <a:off x="1225938" y="373593"/>
            <a:ext cx="4801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ln w="3175">
                  <a:solidFill>
                    <a:schemeClr val="bg1"/>
                  </a:solidFill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出现“分离焦虑”情绪</a:t>
            </a:r>
            <a:endParaRPr lang="zh-CN" altLang="en-US" sz="3600" b="1" dirty="0">
              <a:ln w="3175">
                <a:solidFill>
                  <a:schemeClr val="bg1"/>
                </a:solidFill>
              </a:ln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29" name="图片 28" descr="图片包含 物体&#10;&#10;已生成高可信度的说明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246570" y="147233"/>
            <a:ext cx="922304" cy="922304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flipH="1">
            <a:off x="9884229" y="12189"/>
            <a:ext cx="2307771" cy="1624554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4584507"/>
            <a:ext cx="12192000" cy="2273493"/>
          </a:xfrm>
          <a:prstGeom prst="rect">
            <a:avLst/>
          </a:prstGeom>
        </p:spPr>
      </p:pic>
      <p:sp>
        <p:nvSpPr>
          <p:cNvPr id="32" name="矩形 31"/>
          <p:cNvSpPr/>
          <p:nvPr/>
        </p:nvSpPr>
        <p:spPr>
          <a:xfrm>
            <a:off x="7330343" y="4559954"/>
            <a:ext cx="4032204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cs typeface="+mn-ea"/>
                <a:sym typeface="+mn-lt"/>
              </a:rPr>
              <a:t>容易发生抓、咬、撩打、争抢玩具等。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330343" y="3227386"/>
            <a:ext cx="4032204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cs typeface="+mn-ea"/>
                <a:sym typeface="+mn-lt"/>
              </a:rPr>
              <a:t>容易生病，发烧、感冒，容易交叉感染。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7330342" y="1771653"/>
            <a:ext cx="4032205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cs typeface="+mn-ea"/>
                <a:sym typeface="+mn-lt"/>
              </a:rPr>
              <a:t>回家容易说肚子饿、晚上做恶梦惊醒、起床后大哭“不上幼儿园”等。</a:t>
            </a:r>
            <a:endParaRPr lang="zh-CN" altLang="en-US" sz="2000" dirty="0">
              <a:cs typeface="+mn-ea"/>
              <a:sym typeface="+mn-lt"/>
            </a:endParaRPr>
          </a:p>
        </p:txBody>
      </p:sp>
      <p:pic>
        <p:nvPicPr>
          <p:cNvPr id="38" name="Picture 2" descr="C:\Users\Administrator\Desktop\4499633_211107066366_2副本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48024" y="1473267"/>
            <a:ext cx="4071624" cy="408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3"/>
          <p:cNvSpPr txBox="1"/>
          <p:nvPr/>
        </p:nvSpPr>
        <p:spPr>
          <a:xfrm rot="20124156">
            <a:off x="1452029" y="2015482"/>
            <a:ext cx="11464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200" spc="-200" dirty="0">
                <a:ln w="9525">
                  <a:noFill/>
                </a:ln>
                <a:solidFill>
                  <a:srgbClr val="FD7B8B"/>
                </a:solidFill>
                <a:effectLst>
                  <a:outerShdw blurRad="50800" dist="38100" dir="5400000" algn="t" rotWithShape="0">
                    <a:schemeClr val="bg1">
                      <a:alpha val="69000"/>
                    </a:schemeClr>
                  </a:outerShdw>
                </a:effectLst>
                <a:cs typeface="+mn-ea"/>
                <a:sym typeface="+mn-lt"/>
              </a:rPr>
              <a:t>情  绪</a:t>
            </a:r>
            <a:endParaRPr lang="zh-CN" altLang="en-US" sz="3200" spc="-200" dirty="0">
              <a:ln w="9525">
                <a:noFill/>
              </a:ln>
              <a:solidFill>
                <a:srgbClr val="FD7B8B"/>
              </a:solidFill>
              <a:effectLst>
                <a:outerShdw blurRad="50800" dist="38100" dir="5400000" algn="t" rotWithShape="0">
                  <a:schemeClr val="bg1">
                    <a:alpha val="69000"/>
                  </a:scheme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41" name="图片 40" descr="图片包含 物体&#10;&#10;已生成极高可信度的说明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5834743" y="1473267"/>
            <a:ext cx="1667195" cy="4150291"/>
          </a:xfrm>
          <a:prstGeom prst="rect">
            <a:avLst/>
          </a:prstGeom>
        </p:spPr>
      </p:pic>
      <p:cxnSp>
        <p:nvCxnSpPr>
          <p:cNvPr id="43" name="直接连接符 42"/>
          <p:cNvCxnSpPr/>
          <p:nvPr/>
        </p:nvCxnSpPr>
        <p:spPr>
          <a:xfrm>
            <a:off x="5671457" y="2786743"/>
            <a:ext cx="4811486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5671457" y="4212772"/>
            <a:ext cx="4811486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33" grpId="0"/>
      <p:bldP spid="34" grpId="0"/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0" y="4584506"/>
            <a:ext cx="12192000" cy="2273493"/>
          </a:xfrm>
          <a:prstGeom prst="rect">
            <a:avLst/>
          </a:prstGeom>
        </p:spPr>
      </p:pic>
      <p:sp>
        <p:nvSpPr>
          <p:cNvPr id="37" name="TextBox 33"/>
          <p:cNvSpPr txBox="1"/>
          <p:nvPr/>
        </p:nvSpPr>
        <p:spPr>
          <a:xfrm>
            <a:off x="1225938" y="373592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ln w="3175">
                  <a:solidFill>
                    <a:schemeClr val="bg1"/>
                  </a:solidFill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分离焦虑</a:t>
            </a:r>
            <a:endParaRPr lang="zh-CN" altLang="en-US" sz="3600" b="1" dirty="0">
              <a:ln w="3175">
                <a:solidFill>
                  <a:schemeClr val="bg1"/>
                </a:solidFill>
              </a:ln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38" name="图片 37" descr="图片包含 物体&#10;&#10;已生成高可信度的说明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46570" y="147232"/>
            <a:ext cx="922304" cy="92230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flipH="1">
            <a:off x="9884229" y="12188"/>
            <a:ext cx="2307771" cy="1624554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778608" y="1516822"/>
            <a:ext cx="6613918" cy="438581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主要表现为：哭闹、拒绝别人的安慰、发脾气，甚至绝食。目的：抗议、引起注意。</a:t>
            </a:r>
            <a:endParaRPr lang="en-US" altLang="zh-CN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zh-CN" altLang="en-US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一定的焦虑有助于孩子的成长，但长时间的焦虑则会影响孩子的健康，这也正是许多家长所担心的。孩子入园的不适应困扰着家长，甚至动摇送孩子入园的信心；然而，家长的担忧、摇摆和焦虑反过来又会强化孩子的焦虑。所以，要有效缓解孩子入园的焦虑，家长首先要调整好自己的心态，放心把孩子交到老师手上，相信老师有办法解决孩子的问题。家长放心，孩子才可能安心。</a:t>
            </a:r>
            <a:endParaRPr lang="zh-CN" altLang="en-US" dirty="0"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endParaRPr lang="zh-CN" altLang="en-US" b="1" dirty="0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225938" y="1568934"/>
            <a:ext cx="2939827" cy="44290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33"/>
          <p:cNvSpPr txBox="1"/>
          <p:nvPr/>
        </p:nvSpPr>
        <p:spPr>
          <a:xfrm>
            <a:off x="1225938" y="373593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ln w="3175">
                  <a:solidFill>
                    <a:schemeClr val="bg1"/>
                  </a:solidFill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害怕午睡</a:t>
            </a:r>
            <a:endParaRPr lang="zh-CN" altLang="en-US" sz="3600" b="1" dirty="0">
              <a:ln w="3175">
                <a:solidFill>
                  <a:schemeClr val="bg1"/>
                </a:solidFill>
              </a:ln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29" name="图片 28" descr="图片包含 物体&#10;&#10;已生成高可信度的说明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246570" y="147233"/>
            <a:ext cx="922304" cy="922304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flipH="1">
            <a:off x="9884229" y="12189"/>
            <a:ext cx="2307771" cy="1624554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4584507"/>
            <a:ext cx="12192000" cy="2273493"/>
          </a:xfrm>
          <a:prstGeom prst="rect">
            <a:avLst/>
          </a:prstGeom>
        </p:spPr>
      </p:pic>
      <p:sp>
        <p:nvSpPr>
          <p:cNvPr id="32" name="矩形 31"/>
          <p:cNvSpPr/>
          <p:nvPr/>
        </p:nvSpPr>
        <p:spPr>
          <a:xfrm>
            <a:off x="6211098" y="4304160"/>
            <a:ext cx="4032204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cs typeface="+mn-ea"/>
                <a:sym typeface="+mn-lt"/>
              </a:rPr>
              <a:t>新生一天三个时间段哭得厉害：早上入园时、中午睡觉时、下午看见家长时。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6211098" y="3121096"/>
            <a:ext cx="4032204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cs typeface="+mn-ea"/>
                <a:sym typeface="+mn-lt"/>
              </a:rPr>
              <a:t>因为这不是他们熟悉的家里睡觉的环境，没有家长的陪同，心里害怕。</a:t>
            </a:r>
            <a:endParaRPr lang="zh-CN" altLang="en-US" sz="2000" dirty="0"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6211098" y="1628233"/>
            <a:ext cx="4811486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cs typeface="+mn-ea"/>
                <a:sym typeface="+mn-lt"/>
              </a:rPr>
              <a:t>主要表现为：拒绝进寝室，不愿意上床或哭闹。</a:t>
            </a:r>
            <a:endParaRPr lang="zh-CN" altLang="en-US" sz="2000" dirty="0"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endParaRPr lang="zh-CN" altLang="en-US" sz="2000" dirty="0">
              <a:cs typeface="+mn-ea"/>
              <a:sym typeface="+mn-lt"/>
            </a:endParaRPr>
          </a:p>
        </p:txBody>
      </p:sp>
      <p:cxnSp>
        <p:nvCxnSpPr>
          <p:cNvPr id="43" name="直接连接符 42"/>
          <p:cNvCxnSpPr/>
          <p:nvPr/>
        </p:nvCxnSpPr>
        <p:spPr>
          <a:xfrm>
            <a:off x="6211098" y="2651833"/>
            <a:ext cx="4811486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6211098" y="4077862"/>
            <a:ext cx="4811486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3296" y="1136746"/>
            <a:ext cx="4584507" cy="45845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33" grpId="0"/>
      <p:bldP spid="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33"/>
          <p:cNvSpPr txBox="1"/>
          <p:nvPr/>
        </p:nvSpPr>
        <p:spPr>
          <a:xfrm>
            <a:off x="1225938" y="373593"/>
            <a:ext cx="5262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ln w="3175">
                  <a:solidFill>
                    <a:schemeClr val="bg1"/>
                  </a:solidFill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新生入园适应环境三部曲</a:t>
            </a:r>
            <a:endParaRPr lang="zh-CN" altLang="en-US" sz="3600" b="1" dirty="0">
              <a:ln w="3175">
                <a:solidFill>
                  <a:schemeClr val="bg1"/>
                </a:solidFill>
              </a:ln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29" name="图片 28" descr="图片包含 物体&#10;&#10;已生成高可信度的说明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246570" y="147233"/>
            <a:ext cx="922304" cy="922304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flipH="1">
            <a:off x="9884229" y="12189"/>
            <a:ext cx="2307771" cy="1624554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4584507"/>
            <a:ext cx="12192000" cy="2273493"/>
          </a:xfrm>
          <a:prstGeom prst="rect">
            <a:avLst/>
          </a:prstGeom>
        </p:spPr>
      </p:pic>
      <p:sp>
        <p:nvSpPr>
          <p:cNvPr id="34" name="矩形 33"/>
          <p:cNvSpPr/>
          <p:nvPr/>
        </p:nvSpPr>
        <p:spPr>
          <a:xfrm>
            <a:off x="939739" y="1592141"/>
            <a:ext cx="6810175" cy="375436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cs typeface="+mn-ea"/>
                <a:sym typeface="+mn-lt"/>
              </a:rPr>
              <a:t>一阶段：主动抗议，表现大哭，让父母听了心痛，可能会有一些病症，发烧、生病、喉咙痛、严重夜间梦哭。</a:t>
            </a:r>
            <a:endParaRPr lang="en-US" altLang="zh-CN" sz="2000" dirty="0"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endParaRPr lang="zh-CN" altLang="en-US" sz="2000" dirty="0"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zh-CN" altLang="en-US" sz="2000" dirty="0">
                <a:cs typeface="+mn-ea"/>
                <a:sym typeface="+mn-lt"/>
              </a:rPr>
              <a:t>二阶段：失望，知道哭无用，还得入园，往往不哭了；表情冷漠、行动退缩，有的用另一种表示就是攻击性行为。</a:t>
            </a:r>
            <a:endParaRPr lang="en-US" altLang="zh-CN" sz="2000" dirty="0"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endParaRPr lang="zh-CN" altLang="en-US" sz="2000" dirty="0"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zh-CN" altLang="en-US" sz="2000" dirty="0">
                <a:cs typeface="+mn-ea"/>
                <a:sym typeface="+mn-lt"/>
              </a:rPr>
              <a:t>三阶段：寻找新的满足点，开始熟悉环境、朋友，建立新的关系，焦虑状态逐渐解除，时间：快的</a:t>
            </a:r>
            <a:r>
              <a:rPr lang="en-US" altLang="zh-CN" sz="2000" dirty="0">
                <a:cs typeface="+mn-ea"/>
                <a:sym typeface="+mn-lt"/>
              </a:rPr>
              <a:t>1~2</a:t>
            </a:r>
            <a:r>
              <a:rPr lang="zh-CN" altLang="en-US" sz="2000" dirty="0">
                <a:cs typeface="+mn-ea"/>
                <a:sym typeface="+mn-lt"/>
              </a:rPr>
              <a:t>周，慢的</a:t>
            </a:r>
            <a:r>
              <a:rPr lang="en-US" altLang="zh-CN" sz="2000" dirty="0">
                <a:cs typeface="+mn-ea"/>
                <a:sym typeface="+mn-lt"/>
              </a:rPr>
              <a:t>3~4</a:t>
            </a:r>
            <a:r>
              <a:rPr lang="zh-CN" altLang="en-US" sz="2000" dirty="0">
                <a:cs typeface="+mn-ea"/>
                <a:sym typeface="+mn-lt"/>
              </a:rPr>
              <a:t>周，个别的</a:t>
            </a:r>
            <a:r>
              <a:rPr lang="en-US" altLang="zh-CN" sz="2000" dirty="0">
                <a:cs typeface="+mn-ea"/>
                <a:sym typeface="+mn-lt"/>
              </a:rPr>
              <a:t>2~4</a:t>
            </a:r>
            <a:r>
              <a:rPr lang="zh-CN" altLang="en-US" sz="2000" dirty="0">
                <a:cs typeface="+mn-ea"/>
                <a:sym typeface="+mn-lt"/>
              </a:rPr>
              <a:t>月。</a:t>
            </a:r>
            <a:endParaRPr lang="zh-CN" altLang="en-US" sz="2000" dirty="0"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endParaRPr lang="zh-CN" altLang="en-US" sz="2000" dirty="0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927298" y="1636743"/>
            <a:ext cx="4264702" cy="42647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0" y="4584506"/>
            <a:ext cx="12192000" cy="2273493"/>
          </a:xfrm>
          <a:prstGeom prst="rect">
            <a:avLst/>
          </a:prstGeom>
        </p:spPr>
      </p:pic>
      <p:sp>
        <p:nvSpPr>
          <p:cNvPr id="43" name="TextBox 33"/>
          <p:cNvSpPr txBox="1"/>
          <p:nvPr/>
        </p:nvSpPr>
        <p:spPr>
          <a:xfrm>
            <a:off x="1225938" y="373592"/>
            <a:ext cx="4801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ln w="3175">
                  <a:solidFill>
                    <a:schemeClr val="bg1"/>
                  </a:solidFill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家长应有的心态和对策</a:t>
            </a:r>
            <a:endParaRPr lang="zh-CN" altLang="en-US" sz="3600" b="1" dirty="0">
              <a:ln w="3175">
                <a:solidFill>
                  <a:schemeClr val="bg1"/>
                </a:solidFill>
              </a:ln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44" name="图片 43" descr="图片包含 物体&#10;&#10;已生成高可信度的说明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46570" y="147232"/>
            <a:ext cx="922304" cy="922304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flipH="1">
            <a:off x="9884229" y="12188"/>
            <a:ext cx="2307771" cy="1624554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706971" y="1820172"/>
            <a:ext cx="3077089" cy="33850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cs typeface="+mn-ea"/>
                <a:sym typeface="+mn-lt"/>
              </a:rPr>
              <a:t>坚持送幼儿入园；早上交给老师后尽可能少跟孩子讲道理；回家多问幼儿园有趣的事情；多鼓励孩子，让他感觉自己长大了；让孩子带上他（她）最喜爱的玩具或其它安全的物品一起入园等等。</a:t>
            </a:r>
            <a:endParaRPr lang="zh-CN" altLang="en-US" sz="2000" dirty="0"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8407940" y="1816991"/>
            <a:ext cx="3077089" cy="33850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cs typeface="+mn-ea"/>
                <a:sym typeface="+mn-lt"/>
              </a:rPr>
              <a:t>上幼儿园，是幼儿社会化</a:t>
            </a:r>
            <a:r>
              <a:rPr lang="zh-CN" altLang="en-US" sz="2000" dirty="0" smtClean="0">
                <a:cs typeface="+mn-ea"/>
                <a:sym typeface="+mn-lt"/>
              </a:rPr>
              <a:t>的优品步</a:t>
            </a:r>
            <a:r>
              <a:rPr lang="zh-CN" altLang="en-US" sz="2000" dirty="0">
                <a:cs typeface="+mn-ea"/>
                <a:sym typeface="+mn-lt"/>
              </a:rPr>
              <a:t>，不但对于孩子来说是一个新的开始，对于家长来说也有一个适应的过程。孩子入园</a:t>
            </a:r>
            <a:r>
              <a:rPr lang="zh-CN" altLang="en-US" sz="2000" dirty="0" smtClean="0">
                <a:cs typeface="+mn-ea"/>
                <a:sym typeface="+mn-lt"/>
              </a:rPr>
              <a:t>，优品次</a:t>
            </a:r>
            <a:r>
              <a:rPr lang="zh-CN" altLang="en-US" sz="2000" dirty="0">
                <a:cs typeface="+mn-ea"/>
                <a:sym typeface="+mn-lt"/>
              </a:rPr>
              <a:t>脱离家长，这让许多家长的心中有了太多的不舍和太多的放心不下。</a:t>
            </a:r>
            <a:endParaRPr lang="zh-CN" altLang="en-US" sz="2000" dirty="0"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endParaRPr lang="zh-CN" altLang="en-US" sz="2000" dirty="0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155478" y="608384"/>
            <a:ext cx="5743548" cy="60446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19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7871972" y="4561900"/>
            <a:ext cx="4113169" cy="2675889"/>
          </a:xfrm>
          <a:prstGeom prst="rect">
            <a:avLst/>
          </a:prstGeom>
        </p:spPr>
      </p:pic>
      <p:sp>
        <p:nvSpPr>
          <p:cNvPr id="40" name="矩形 39"/>
          <p:cNvSpPr>
            <a:spLocks noChangeArrowheads="1"/>
          </p:cNvSpPr>
          <p:nvPr/>
        </p:nvSpPr>
        <p:spPr bwMode="auto">
          <a:xfrm>
            <a:off x="2925901" y="3083787"/>
            <a:ext cx="63401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6000" b="1" dirty="0">
                <a:ln w="19050">
                  <a:solidFill>
                    <a:schemeClr val="bg1"/>
                  </a:solidFill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新生入园的十三忌</a:t>
            </a:r>
            <a:endParaRPr lang="zh-CN" altLang="en-US" sz="6000" b="1" dirty="0">
              <a:ln w="19050">
                <a:solidFill>
                  <a:schemeClr val="bg1"/>
                </a:solidFill>
              </a:ln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rot="1526227">
            <a:off x="8934383" y="9222"/>
            <a:ext cx="2889115" cy="291324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-1" y="31855"/>
            <a:ext cx="3222171" cy="231622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0" y="4455372"/>
            <a:ext cx="12192000" cy="2402628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 rot="1159301">
            <a:off x="861569" y="3201788"/>
            <a:ext cx="1187466" cy="119738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4272545" y="623123"/>
            <a:ext cx="3167742" cy="26750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airplan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3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3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 descr="图片包含 镜子&#10;&#10;已生成高可信度的说明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1147753" y="354747"/>
            <a:ext cx="8558570" cy="6148506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3746639" y="962701"/>
            <a:ext cx="4698722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200" b="1" dirty="0">
                <a:solidFill>
                  <a:srgbClr val="FF3399"/>
                </a:solidFill>
                <a:cs typeface="+mn-ea"/>
                <a:sym typeface="+mn-lt"/>
              </a:rPr>
              <a:t>尊敬的各位家长大家好！</a:t>
            </a:r>
            <a:endParaRPr lang="zh-CN" altLang="en-US" sz="3200" b="1" dirty="0">
              <a:solidFill>
                <a:srgbClr val="FF3399"/>
              </a:solidFill>
              <a:cs typeface="+mn-ea"/>
              <a:sym typeface="+mn-lt"/>
            </a:endParaRPr>
          </a:p>
        </p:txBody>
      </p:sp>
      <p:sp>
        <p:nvSpPr>
          <p:cNvPr id="31" name="TextBox 33"/>
          <p:cNvSpPr txBox="1"/>
          <p:nvPr/>
        </p:nvSpPr>
        <p:spPr>
          <a:xfrm>
            <a:off x="1267675" y="354747"/>
            <a:ext cx="14814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400" b="1" dirty="0">
                <a:ln w="3175">
                  <a:solidFill>
                    <a:schemeClr val="bg1"/>
                  </a:solidFill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前 言</a:t>
            </a:r>
            <a:endParaRPr lang="zh-CN" altLang="en-US" sz="4400" b="1" dirty="0">
              <a:ln w="3175">
                <a:solidFill>
                  <a:schemeClr val="bg1"/>
                </a:solidFill>
              </a:ln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32" name="图片 31" descr="图片包含 物体&#10;&#10;已生成高可信度的说明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45371" y="278316"/>
            <a:ext cx="922304" cy="922304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4455372"/>
            <a:ext cx="12192000" cy="2402628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0668387" y="242616"/>
            <a:ext cx="1184446" cy="1194338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321491" y="1787315"/>
            <a:ext cx="3549018" cy="352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dirty="0">
                <a:cs typeface="+mn-ea"/>
                <a:sym typeface="+mn-lt"/>
              </a:rPr>
              <a:t>亲爱的家长朋友</a:t>
            </a:r>
            <a:endParaRPr lang="zh-CN" altLang="en-US" dirty="0">
              <a:cs typeface="+mn-ea"/>
              <a:sym typeface="+mn-lt"/>
            </a:endParaRPr>
          </a:p>
          <a:p>
            <a:pPr>
              <a:lnSpc>
                <a:spcPct val="125000"/>
              </a:lnSpc>
            </a:pPr>
            <a:r>
              <a:rPr lang="zh-CN" altLang="en-US" dirty="0">
                <a:cs typeface="+mn-ea"/>
                <a:sym typeface="+mn-lt"/>
              </a:rPr>
              <a:t>    每一个人每天都有梦想</a:t>
            </a:r>
            <a:endParaRPr lang="zh-CN" altLang="en-US" dirty="0">
              <a:cs typeface="+mn-ea"/>
              <a:sym typeface="+mn-lt"/>
            </a:endParaRPr>
          </a:p>
          <a:p>
            <a:pPr>
              <a:lnSpc>
                <a:spcPct val="125000"/>
              </a:lnSpc>
            </a:pPr>
            <a:r>
              <a:rPr lang="zh-CN" altLang="en-US" dirty="0">
                <a:cs typeface="+mn-ea"/>
                <a:sym typeface="+mn-lt"/>
              </a:rPr>
              <a:t> 我们的梦想是</a:t>
            </a:r>
            <a:endParaRPr lang="zh-CN" altLang="en-US" dirty="0">
              <a:cs typeface="+mn-ea"/>
              <a:sym typeface="+mn-lt"/>
            </a:endParaRPr>
          </a:p>
          <a:p>
            <a:pPr>
              <a:lnSpc>
                <a:spcPct val="125000"/>
              </a:lnSpc>
            </a:pPr>
            <a:r>
              <a:rPr lang="zh-CN" altLang="en-US" dirty="0">
                <a:cs typeface="+mn-ea"/>
                <a:sym typeface="+mn-lt"/>
              </a:rPr>
              <a:t>   等将来您的孩子长大后</a:t>
            </a:r>
            <a:endParaRPr lang="zh-CN" altLang="en-US" dirty="0">
              <a:cs typeface="+mn-ea"/>
              <a:sym typeface="+mn-lt"/>
            </a:endParaRPr>
          </a:p>
          <a:p>
            <a:pPr>
              <a:lnSpc>
                <a:spcPct val="125000"/>
              </a:lnSpc>
            </a:pPr>
            <a:r>
              <a:rPr lang="zh-CN" altLang="en-US" dirty="0">
                <a:cs typeface="+mn-ea"/>
                <a:sym typeface="+mn-lt"/>
              </a:rPr>
              <a:t>    回想起他所经历的学校时</a:t>
            </a:r>
            <a:endParaRPr lang="zh-CN" altLang="en-US" dirty="0">
              <a:cs typeface="+mn-ea"/>
              <a:sym typeface="+mn-lt"/>
            </a:endParaRPr>
          </a:p>
          <a:p>
            <a:pPr>
              <a:lnSpc>
                <a:spcPct val="125000"/>
              </a:lnSpc>
            </a:pPr>
            <a:r>
              <a:rPr lang="zh-CN" altLang="en-US" dirty="0">
                <a:cs typeface="+mn-ea"/>
                <a:sym typeface="+mn-lt"/>
              </a:rPr>
              <a:t>   首先想到的是幼儿园</a:t>
            </a:r>
            <a:endParaRPr lang="zh-CN" altLang="en-US" dirty="0">
              <a:cs typeface="+mn-ea"/>
              <a:sym typeface="+mn-lt"/>
            </a:endParaRPr>
          </a:p>
          <a:p>
            <a:pPr>
              <a:lnSpc>
                <a:spcPct val="125000"/>
              </a:lnSpc>
            </a:pPr>
            <a:r>
              <a:rPr lang="zh-CN" altLang="en-US" dirty="0">
                <a:cs typeface="+mn-ea"/>
                <a:sym typeface="+mn-lt"/>
              </a:rPr>
              <a:t> 因为  您给了他生命</a:t>
            </a:r>
            <a:endParaRPr lang="zh-CN" altLang="en-US" dirty="0">
              <a:cs typeface="+mn-ea"/>
              <a:sym typeface="+mn-lt"/>
            </a:endParaRPr>
          </a:p>
          <a:p>
            <a:pPr>
              <a:lnSpc>
                <a:spcPct val="125000"/>
              </a:lnSpc>
            </a:pPr>
            <a:r>
              <a:rPr lang="zh-CN" altLang="en-US" dirty="0">
                <a:cs typeface="+mn-ea"/>
                <a:sym typeface="+mn-lt"/>
              </a:rPr>
              <a:t> 而这里</a:t>
            </a:r>
            <a:endParaRPr lang="zh-CN" altLang="en-US" dirty="0">
              <a:cs typeface="+mn-ea"/>
              <a:sym typeface="+mn-lt"/>
            </a:endParaRPr>
          </a:p>
          <a:p>
            <a:pPr>
              <a:lnSpc>
                <a:spcPct val="125000"/>
              </a:lnSpc>
            </a:pPr>
            <a:r>
              <a:rPr lang="zh-CN" altLang="en-US" dirty="0">
                <a:cs typeface="+mn-ea"/>
                <a:sym typeface="+mn-lt"/>
              </a:rPr>
              <a:t>   给了他一生受益无穷的</a:t>
            </a:r>
            <a:endParaRPr lang="zh-CN" altLang="en-US" dirty="0">
              <a:cs typeface="+mn-ea"/>
              <a:sym typeface="+mn-lt"/>
            </a:endParaRPr>
          </a:p>
          <a:p>
            <a:pPr>
              <a:lnSpc>
                <a:spcPct val="125000"/>
              </a:lnSpc>
            </a:pPr>
            <a:r>
              <a:rPr lang="zh-CN" altLang="en-US" dirty="0">
                <a:cs typeface="+mn-ea"/>
                <a:sym typeface="+mn-lt"/>
              </a:rPr>
              <a:t>   良好品格和教养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27581" y="4731798"/>
            <a:ext cx="151808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>
                <a:solidFill>
                  <a:srgbClr val="FDFDFD"/>
                </a:solidFill>
              </a:rPr>
              <a:t>https://www.ypppt.com/</a:t>
            </a:r>
            <a:endParaRPr lang="zh-CN" altLang="en-US" sz="800" dirty="0">
              <a:solidFill>
                <a:srgbClr val="FDFDFD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1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0" y="4584506"/>
            <a:ext cx="12192000" cy="2273493"/>
          </a:xfrm>
          <a:prstGeom prst="rect">
            <a:avLst/>
          </a:prstGeom>
        </p:spPr>
      </p:pic>
      <p:sp>
        <p:nvSpPr>
          <p:cNvPr id="43" name="TextBox 33"/>
          <p:cNvSpPr txBox="1"/>
          <p:nvPr/>
        </p:nvSpPr>
        <p:spPr>
          <a:xfrm>
            <a:off x="1225938" y="373592"/>
            <a:ext cx="3877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ln w="3175">
                  <a:solidFill>
                    <a:schemeClr val="bg1"/>
                  </a:solidFill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新生入园的十三忌</a:t>
            </a:r>
            <a:endParaRPr lang="zh-CN" altLang="en-US" sz="3600" b="1" dirty="0">
              <a:ln w="3175">
                <a:solidFill>
                  <a:schemeClr val="bg1"/>
                </a:solidFill>
              </a:ln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44" name="图片 43" descr="图片包含 物体&#10;&#10;已生成高可信度的说明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46570" y="147232"/>
            <a:ext cx="922304" cy="922304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flipH="1">
            <a:off x="9884229" y="12188"/>
            <a:ext cx="2307771" cy="162455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816902" y="147232"/>
            <a:ext cx="6858000" cy="685800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4321900" y="1756662"/>
            <a:ext cx="4402376" cy="33850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cs typeface="+mn-ea"/>
                <a:sym typeface="+mn-lt"/>
              </a:rPr>
              <a:t>                 家长的配合工作对孩子适 </a:t>
            </a:r>
            <a:br>
              <a:rPr lang="en-US" altLang="zh-CN" sz="2000" dirty="0">
                <a:cs typeface="+mn-ea"/>
                <a:sym typeface="+mn-lt"/>
              </a:rPr>
            </a:br>
            <a:r>
              <a:rPr lang="en-US" altLang="zh-CN" sz="2000" dirty="0">
                <a:cs typeface="+mn-ea"/>
                <a:sym typeface="+mn-lt"/>
              </a:rPr>
              <a:t>                 </a:t>
            </a:r>
            <a:r>
              <a:rPr lang="zh-CN" altLang="en-US" sz="2000" dirty="0">
                <a:cs typeface="+mn-ea"/>
                <a:sym typeface="+mn-lt"/>
              </a:rPr>
              <a:t>应幼儿园生活，起着至关重要的作用。在孩子入园的过程中，我们许多家长朋友往往无所适从，他们的出发点是为了孩子能够顺利适应，可是结果却事与愿违，起到了相反的 </a:t>
            </a:r>
            <a:endParaRPr lang="en-US" altLang="zh-CN" sz="2000" dirty="0"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en-US" altLang="zh-CN" sz="2000" dirty="0">
                <a:cs typeface="+mn-ea"/>
                <a:sym typeface="+mn-lt"/>
              </a:rPr>
              <a:t>           </a:t>
            </a:r>
            <a:r>
              <a:rPr lang="zh-CN" altLang="en-US" sz="2000" dirty="0">
                <a:cs typeface="+mn-ea"/>
                <a:sym typeface="+mn-lt"/>
              </a:rPr>
              <a:t>作用。家长需了解新生入园的</a:t>
            </a:r>
            <a:endParaRPr lang="en-US" altLang="zh-CN" sz="2000" dirty="0"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en-US" altLang="zh-CN" sz="2000" dirty="0">
                <a:cs typeface="+mn-ea"/>
                <a:sym typeface="+mn-lt"/>
              </a:rPr>
              <a:t>          </a:t>
            </a:r>
            <a:r>
              <a:rPr lang="zh-CN" altLang="en-US" sz="2000" dirty="0">
                <a:cs typeface="+mn-ea"/>
                <a:sym typeface="+mn-lt"/>
              </a:rPr>
              <a:t>十三忌：</a:t>
            </a:r>
            <a:endParaRPr lang="zh-CN" altLang="en-US" sz="2000" dirty="0"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endParaRPr lang="zh-CN" altLang="en-US" sz="20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366729" y="2124650"/>
            <a:ext cx="8931157" cy="2410243"/>
            <a:chOff x="0" y="1477743"/>
            <a:chExt cx="12166747" cy="3283428"/>
          </a:xfrm>
        </p:grpSpPr>
        <p:sp>
          <p:nvSpPr>
            <p:cNvPr id="15" name="Freeform 14"/>
            <p:cNvSpPr/>
            <p:nvPr/>
          </p:nvSpPr>
          <p:spPr bwMode="auto">
            <a:xfrm rot="13500000">
              <a:off x="3798265" y="1988064"/>
              <a:ext cx="1226551" cy="2041812"/>
            </a:xfrm>
            <a:custGeom>
              <a:avLst/>
              <a:gdLst>
                <a:gd name="T0" fmla="*/ 329 w 486"/>
                <a:gd name="T1" fmla="*/ 0 h 799"/>
                <a:gd name="T2" fmla="*/ 378 w 486"/>
                <a:gd name="T3" fmla="*/ 1 h 799"/>
                <a:gd name="T4" fmla="*/ 430 w 486"/>
                <a:gd name="T5" fmla="*/ 7 h 799"/>
                <a:gd name="T6" fmla="*/ 486 w 486"/>
                <a:gd name="T7" fmla="*/ 19 h 799"/>
                <a:gd name="T8" fmla="*/ 483 w 486"/>
                <a:gd name="T9" fmla="*/ 30 h 799"/>
                <a:gd name="T10" fmla="*/ 428 w 486"/>
                <a:gd name="T11" fmla="*/ 19 h 799"/>
                <a:gd name="T12" fmla="*/ 376 w 486"/>
                <a:gd name="T13" fmla="*/ 13 h 799"/>
                <a:gd name="T14" fmla="*/ 329 w 486"/>
                <a:gd name="T15" fmla="*/ 12 h 799"/>
                <a:gd name="T16" fmla="*/ 278 w 486"/>
                <a:gd name="T17" fmla="*/ 15 h 799"/>
                <a:gd name="T18" fmla="*/ 231 w 486"/>
                <a:gd name="T19" fmla="*/ 22 h 799"/>
                <a:gd name="T20" fmla="*/ 191 w 486"/>
                <a:gd name="T21" fmla="*/ 36 h 799"/>
                <a:gd name="T22" fmla="*/ 153 w 486"/>
                <a:gd name="T23" fmla="*/ 53 h 799"/>
                <a:gd name="T24" fmla="*/ 122 w 486"/>
                <a:gd name="T25" fmla="*/ 74 h 799"/>
                <a:gd name="T26" fmla="*/ 94 w 486"/>
                <a:gd name="T27" fmla="*/ 101 h 799"/>
                <a:gd name="T28" fmla="*/ 72 w 486"/>
                <a:gd name="T29" fmla="*/ 129 h 799"/>
                <a:gd name="T30" fmla="*/ 52 w 486"/>
                <a:gd name="T31" fmla="*/ 162 h 799"/>
                <a:gd name="T32" fmla="*/ 38 w 486"/>
                <a:gd name="T33" fmla="*/ 198 h 799"/>
                <a:gd name="T34" fmla="*/ 27 w 486"/>
                <a:gd name="T35" fmla="*/ 235 h 799"/>
                <a:gd name="T36" fmla="*/ 18 w 486"/>
                <a:gd name="T37" fmla="*/ 275 h 799"/>
                <a:gd name="T38" fmla="*/ 14 w 486"/>
                <a:gd name="T39" fmla="*/ 317 h 799"/>
                <a:gd name="T40" fmla="*/ 12 w 486"/>
                <a:gd name="T41" fmla="*/ 361 h 799"/>
                <a:gd name="T42" fmla="*/ 17 w 486"/>
                <a:gd name="T43" fmla="*/ 434 h 799"/>
                <a:gd name="T44" fmla="*/ 27 w 486"/>
                <a:gd name="T45" fmla="*/ 510 h 799"/>
                <a:gd name="T46" fmla="*/ 45 w 486"/>
                <a:gd name="T47" fmla="*/ 584 h 799"/>
                <a:gd name="T48" fmla="*/ 67 w 486"/>
                <a:gd name="T49" fmla="*/ 657 h 799"/>
                <a:gd name="T50" fmla="*/ 95 w 486"/>
                <a:gd name="T51" fmla="*/ 727 h 799"/>
                <a:gd name="T52" fmla="*/ 127 w 486"/>
                <a:gd name="T53" fmla="*/ 793 h 799"/>
                <a:gd name="T54" fmla="*/ 127 w 486"/>
                <a:gd name="T55" fmla="*/ 793 h 799"/>
                <a:gd name="T56" fmla="*/ 115 w 486"/>
                <a:gd name="T57" fmla="*/ 799 h 799"/>
                <a:gd name="T58" fmla="*/ 84 w 486"/>
                <a:gd name="T59" fmla="*/ 733 h 799"/>
                <a:gd name="T60" fmla="*/ 55 w 486"/>
                <a:gd name="T61" fmla="*/ 662 h 799"/>
                <a:gd name="T62" fmla="*/ 33 w 486"/>
                <a:gd name="T63" fmla="*/ 587 h 799"/>
                <a:gd name="T64" fmla="*/ 15 w 486"/>
                <a:gd name="T65" fmla="*/ 512 h 799"/>
                <a:gd name="T66" fmla="*/ 5 w 486"/>
                <a:gd name="T67" fmla="*/ 436 h 799"/>
                <a:gd name="T68" fmla="*/ 0 w 486"/>
                <a:gd name="T69" fmla="*/ 361 h 799"/>
                <a:gd name="T70" fmla="*/ 2 w 486"/>
                <a:gd name="T71" fmla="*/ 312 h 799"/>
                <a:gd name="T72" fmla="*/ 8 w 486"/>
                <a:gd name="T73" fmla="*/ 266 h 799"/>
                <a:gd name="T74" fmla="*/ 17 w 486"/>
                <a:gd name="T75" fmla="*/ 222 h 799"/>
                <a:gd name="T76" fmla="*/ 32 w 486"/>
                <a:gd name="T77" fmla="*/ 180 h 799"/>
                <a:gd name="T78" fmla="*/ 49 w 486"/>
                <a:gd name="T79" fmla="*/ 143 h 799"/>
                <a:gd name="T80" fmla="*/ 73 w 486"/>
                <a:gd name="T81" fmla="*/ 107 h 799"/>
                <a:gd name="T82" fmla="*/ 97 w 486"/>
                <a:gd name="T83" fmla="*/ 80 h 799"/>
                <a:gd name="T84" fmla="*/ 125 w 486"/>
                <a:gd name="T85" fmla="*/ 56 h 799"/>
                <a:gd name="T86" fmla="*/ 158 w 486"/>
                <a:gd name="T87" fmla="*/ 37 h 799"/>
                <a:gd name="T88" fmla="*/ 194 w 486"/>
                <a:gd name="T89" fmla="*/ 21 h 799"/>
                <a:gd name="T90" fmla="*/ 235 w 486"/>
                <a:gd name="T91" fmla="*/ 9 h 799"/>
                <a:gd name="T92" fmla="*/ 280 w 486"/>
                <a:gd name="T93" fmla="*/ 1 h 799"/>
                <a:gd name="T94" fmla="*/ 329 w 486"/>
                <a:gd name="T95" fmla="*/ 0 h 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86" h="799">
                  <a:moveTo>
                    <a:pt x="329" y="0"/>
                  </a:moveTo>
                  <a:lnTo>
                    <a:pt x="378" y="1"/>
                  </a:lnTo>
                  <a:lnTo>
                    <a:pt x="430" y="7"/>
                  </a:lnTo>
                  <a:lnTo>
                    <a:pt x="486" y="19"/>
                  </a:lnTo>
                  <a:lnTo>
                    <a:pt x="483" y="30"/>
                  </a:lnTo>
                  <a:lnTo>
                    <a:pt x="428" y="19"/>
                  </a:lnTo>
                  <a:lnTo>
                    <a:pt x="376" y="13"/>
                  </a:lnTo>
                  <a:lnTo>
                    <a:pt x="329" y="12"/>
                  </a:lnTo>
                  <a:lnTo>
                    <a:pt x="278" y="15"/>
                  </a:lnTo>
                  <a:lnTo>
                    <a:pt x="231" y="22"/>
                  </a:lnTo>
                  <a:lnTo>
                    <a:pt x="191" y="36"/>
                  </a:lnTo>
                  <a:lnTo>
                    <a:pt x="153" y="53"/>
                  </a:lnTo>
                  <a:lnTo>
                    <a:pt x="122" y="74"/>
                  </a:lnTo>
                  <a:lnTo>
                    <a:pt x="94" y="101"/>
                  </a:lnTo>
                  <a:lnTo>
                    <a:pt x="72" y="129"/>
                  </a:lnTo>
                  <a:lnTo>
                    <a:pt x="52" y="162"/>
                  </a:lnTo>
                  <a:lnTo>
                    <a:pt x="38" y="198"/>
                  </a:lnTo>
                  <a:lnTo>
                    <a:pt x="27" y="235"/>
                  </a:lnTo>
                  <a:lnTo>
                    <a:pt x="18" y="275"/>
                  </a:lnTo>
                  <a:lnTo>
                    <a:pt x="14" y="317"/>
                  </a:lnTo>
                  <a:lnTo>
                    <a:pt x="12" y="361"/>
                  </a:lnTo>
                  <a:lnTo>
                    <a:pt x="17" y="434"/>
                  </a:lnTo>
                  <a:lnTo>
                    <a:pt x="27" y="510"/>
                  </a:lnTo>
                  <a:lnTo>
                    <a:pt x="45" y="584"/>
                  </a:lnTo>
                  <a:lnTo>
                    <a:pt x="67" y="657"/>
                  </a:lnTo>
                  <a:lnTo>
                    <a:pt x="95" y="727"/>
                  </a:lnTo>
                  <a:lnTo>
                    <a:pt x="127" y="793"/>
                  </a:lnTo>
                  <a:lnTo>
                    <a:pt x="127" y="793"/>
                  </a:lnTo>
                  <a:lnTo>
                    <a:pt x="115" y="799"/>
                  </a:lnTo>
                  <a:lnTo>
                    <a:pt x="84" y="733"/>
                  </a:lnTo>
                  <a:lnTo>
                    <a:pt x="55" y="662"/>
                  </a:lnTo>
                  <a:lnTo>
                    <a:pt x="33" y="587"/>
                  </a:lnTo>
                  <a:lnTo>
                    <a:pt x="15" y="512"/>
                  </a:lnTo>
                  <a:lnTo>
                    <a:pt x="5" y="436"/>
                  </a:lnTo>
                  <a:lnTo>
                    <a:pt x="0" y="361"/>
                  </a:lnTo>
                  <a:lnTo>
                    <a:pt x="2" y="312"/>
                  </a:lnTo>
                  <a:lnTo>
                    <a:pt x="8" y="266"/>
                  </a:lnTo>
                  <a:lnTo>
                    <a:pt x="17" y="222"/>
                  </a:lnTo>
                  <a:lnTo>
                    <a:pt x="32" y="180"/>
                  </a:lnTo>
                  <a:lnTo>
                    <a:pt x="49" y="143"/>
                  </a:lnTo>
                  <a:lnTo>
                    <a:pt x="73" y="107"/>
                  </a:lnTo>
                  <a:lnTo>
                    <a:pt x="97" y="80"/>
                  </a:lnTo>
                  <a:lnTo>
                    <a:pt x="125" y="56"/>
                  </a:lnTo>
                  <a:lnTo>
                    <a:pt x="158" y="37"/>
                  </a:lnTo>
                  <a:lnTo>
                    <a:pt x="194" y="21"/>
                  </a:lnTo>
                  <a:lnTo>
                    <a:pt x="235" y="9"/>
                  </a:lnTo>
                  <a:lnTo>
                    <a:pt x="280" y="1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909090"/>
            </a:solidFill>
            <a:ln w="0">
              <a:solidFill>
                <a:schemeClr val="accent6">
                  <a:lumMod val="75000"/>
                </a:schemeClr>
              </a:solidFill>
              <a:prstDash val="solid"/>
              <a:round/>
            </a:ln>
            <a:effectLst>
              <a:outerShdw algn="tl" rotWithShape="0">
                <a:srgbClr val="FFFFFF"/>
              </a:outerShdw>
            </a:effectLst>
          </p:spPr>
          <p:txBody>
            <a:bodyPr vert="horz" wrap="square" lIns="130911" tIns="65456" rIns="130911" bIns="65456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9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6" name="Freeform 6"/>
            <p:cNvSpPr/>
            <p:nvPr/>
          </p:nvSpPr>
          <p:spPr bwMode="auto">
            <a:xfrm>
              <a:off x="0" y="1477743"/>
              <a:ext cx="12166747" cy="3283428"/>
            </a:xfrm>
            <a:custGeom>
              <a:avLst/>
              <a:gdLst>
                <a:gd name="T0" fmla="*/ 4415 w 4902"/>
                <a:gd name="T1" fmla="*/ 13 h 1301"/>
                <a:gd name="T2" fmla="*/ 4658 w 4902"/>
                <a:gd name="T3" fmla="*/ 87 h 1301"/>
                <a:gd name="T4" fmla="*/ 4902 w 4902"/>
                <a:gd name="T5" fmla="*/ 238 h 1301"/>
                <a:gd name="T6" fmla="*/ 4734 w 4902"/>
                <a:gd name="T7" fmla="*/ 139 h 1301"/>
                <a:gd name="T8" fmla="*/ 4492 w 4902"/>
                <a:gd name="T9" fmla="*/ 41 h 1301"/>
                <a:gd name="T10" fmla="*/ 4253 w 4902"/>
                <a:gd name="T11" fmla="*/ 11 h 1301"/>
                <a:gd name="T12" fmla="*/ 3954 w 4902"/>
                <a:gd name="T13" fmla="*/ 55 h 1301"/>
                <a:gd name="T14" fmla="*/ 3670 w 4902"/>
                <a:gd name="T15" fmla="*/ 165 h 1301"/>
                <a:gd name="T16" fmla="*/ 3409 w 4902"/>
                <a:gd name="T17" fmla="*/ 321 h 1301"/>
                <a:gd name="T18" fmla="*/ 3177 w 4902"/>
                <a:gd name="T19" fmla="*/ 495 h 1301"/>
                <a:gd name="T20" fmla="*/ 2982 w 4902"/>
                <a:gd name="T21" fmla="*/ 664 h 1301"/>
                <a:gd name="T22" fmla="*/ 2820 w 4902"/>
                <a:gd name="T23" fmla="*/ 812 h 1301"/>
                <a:gd name="T24" fmla="*/ 2635 w 4902"/>
                <a:gd name="T25" fmla="*/ 977 h 1301"/>
                <a:gd name="T26" fmla="*/ 2426 w 4902"/>
                <a:gd name="T27" fmla="*/ 1134 h 1301"/>
                <a:gd name="T28" fmla="*/ 2204 w 4902"/>
                <a:gd name="T29" fmla="*/ 1255 h 1301"/>
                <a:gd name="T30" fmla="*/ 1973 w 4902"/>
                <a:gd name="T31" fmla="*/ 1301 h 1301"/>
                <a:gd name="T32" fmla="*/ 1822 w 4902"/>
                <a:gd name="T33" fmla="*/ 1277 h 1301"/>
                <a:gd name="T34" fmla="*/ 1675 w 4902"/>
                <a:gd name="T35" fmla="*/ 1198 h 1301"/>
                <a:gd name="T36" fmla="*/ 1532 w 4902"/>
                <a:gd name="T37" fmla="*/ 1056 h 1301"/>
                <a:gd name="T38" fmla="*/ 1397 w 4902"/>
                <a:gd name="T39" fmla="*/ 841 h 1301"/>
                <a:gd name="T40" fmla="*/ 1242 w 4902"/>
                <a:gd name="T41" fmla="*/ 586 h 1301"/>
                <a:gd name="T42" fmla="*/ 1083 w 4902"/>
                <a:gd name="T43" fmla="*/ 409 h 1301"/>
                <a:gd name="T44" fmla="*/ 923 w 4902"/>
                <a:gd name="T45" fmla="*/ 301 h 1301"/>
                <a:gd name="T46" fmla="*/ 762 w 4902"/>
                <a:gd name="T47" fmla="*/ 257 h 1301"/>
                <a:gd name="T48" fmla="*/ 559 w 4902"/>
                <a:gd name="T49" fmla="*/ 275 h 1301"/>
                <a:gd name="T50" fmla="*/ 342 w 4902"/>
                <a:gd name="T51" fmla="*/ 379 h 1301"/>
                <a:gd name="T52" fmla="*/ 137 w 4902"/>
                <a:gd name="T53" fmla="*/ 547 h 1301"/>
                <a:gd name="T54" fmla="*/ 0 w 4902"/>
                <a:gd name="T55" fmla="*/ 676 h 1301"/>
                <a:gd name="T56" fmla="*/ 177 w 4902"/>
                <a:gd name="T57" fmla="*/ 492 h 1301"/>
                <a:gd name="T58" fmla="*/ 367 w 4902"/>
                <a:gd name="T59" fmla="*/ 348 h 1301"/>
                <a:gd name="T60" fmla="*/ 569 w 4902"/>
                <a:gd name="T61" fmla="*/ 260 h 1301"/>
                <a:gd name="T62" fmla="*/ 764 w 4902"/>
                <a:gd name="T63" fmla="*/ 245 h 1301"/>
                <a:gd name="T64" fmla="*/ 927 w 4902"/>
                <a:gd name="T65" fmla="*/ 291 h 1301"/>
                <a:gd name="T66" fmla="*/ 1091 w 4902"/>
                <a:gd name="T67" fmla="*/ 400 h 1301"/>
                <a:gd name="T68" fmla="*/ 1251 w 4902"/>
                <a:gd name="T69" fmla="*/ 578 h 1301"/>
                <a:gd name="T70" fmla="*/ 1407 w 4902"/>
                <a:gd name="T71" fmla="*/ 835 h 1301"/>
                <a:gd name="T72" fmla="*/ 1541 w 4902"/>
                <a:gd name="T73" fmla="*/ 1048 h 1301"/>
                <a:gd name="T74" fmla="*/ 1682 w 4902"/>
                <a:gd name="T75" fmla="*/ 1188 h 1301"/>
                <a:gd name="T76" fmla="*/ 1826 w 4902"/>
                <a:gd name="T77" fmla="*/ 1265 h 1301"/>
                <a:gd name="T78" fmla="*/ 1973 w 4902"/>
                <a:gd name="T79" fmla="*/ 1289 h 1301"/>
                <a:gd name="T80" fmla="*/ 2199 w 4902"/>
                <a:gd name="T81" fmla="*/ 1243 h 1301"/>
                <a:gd name="T82" fmla="*/ 2421 w 4902"/>
                <a:gd name="T83" fmla="*/ 1125 h 1301"/>
                <a:gd name="T84" fmla="*/ 2627 w 4902"/>
                <a:gd name="T85" fmla="*/ 968 h 1301"/>
                <a:gd name="T86" fmla="*/ 2811 w 4902"/>
                <a:gd name="T87" fmla="*/ 803 h 1301"/>
                <a:gd name="T88" fmla="*/ 2975 w 4902"/>
                <a:gd name="T89" fmla="*/ 655 h 1301"/>
                <a:gd name="T90" fmla="*/ 3169 w 4902"/>
                <a:gd name="T91" fmla="*/ 486 h 1301"/>
                <a:gd name="T92" fmla="*/ 3403 w 4902"/>
                <a:gd name="T93" fmla="*/ 310 h 1301"/>
                <a:gd name="T94" fmla="*/ 3664 w 4902"/>
                <a:gd name="T95" fmla="*/ 154 h 1301"/>
                <a:gd name="T96" fmla="*/ 3951 w 4902"/>
                <a:gd name="T97" fmla="*/ 43 h 1301"/>
                <a:gd name="T98" fmla="*/ 4253 w 4902"/>
                <a:gd name="T99" fmla="*/ 0 h 1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902" h="1301">
                  <a:moveTo>
                    <a:pt x="4253" y="0"/>
                  </a:moveTo>
                  <a:lnTo>
                    <a:pt x="4333" y="3"/>
                  </a:lnTo>
                  <a:lnTo>
                    <a:pt x="4415" y="13"/>
                  </a:lnTo>
                  <a:lnTo>
                    <a:pt x="4495" y="29"/>
                  </a:lnTo>
                  <a:lnTo>
                    <a:pt x="4577" y="55"/>
                  </a:lnTo>
                  <a:lnTo>
                    <a:pt x="4658" y="87"/>
                  </a:lnTo>
                  <a:lnTo>
                    <a:pt x="4740" y="129"/>
                  </a:lnTo>
                  <a:lnTo>
                    <a:pt x="4822" y="178"/>
                  </a:lnTo>
                  <a:lnTo>
                    <a:pt x="4902" y="238"/>
                  </a:lnTo>
                  <a:lnTo>
                    <a:pt x="4895" y="246"/>
                  </a:lnTo>
                  <a:lnTo>
                    <a:pt x="4814" y="188"/>
                  </a:lnTo>
                  <a:lnTo>
                    <a:pt x="4734" y="139"/>
                  </a:lnTo>
                  <a:lnTo>
                    <a:pt x="4654" y="98"/>
                  </a:lnTo>
                  <a:lnTo>
                    <a:pt x="4572" y="66"/>
                  </a:lnTo>
                  <a:lnTo>
                    <a:pt x="4492" y="41"/>
                  </a:lnTo>
                  <a:lnTo>
                    <a:pt x="4412" y="25"/>
                  </a:lnTo>
                  <a:lnTo>
                    <a:pt x="4333" y="14"/>
                  </a:lnTo>
                  <a:lnTo>
                    <a:pt x="4253" y="11"/>
                  </a:lnTo>
                  <a:lnTo>
                    <a:pt x="4152" y="16"/>
                  </a:lnTo>
                  <a:lnTo>
                    <a:pt x="4052" y="31"/>
                  </a:lnTo>
                  <a:lnTo>
                    <a:pt x="3954" y="55"/>
                  </a:lnTo>
                  <a:lnTo>
                    <a:pt x="3857" y="84"/>
                  </a:lnTo>
                  <a:lnTo>
                    <a:pt x="3762" y="121"/>
                  </a:lnTo>
                  <a:lnTo>
                    <a:pt x="3670" y="165"/>
                  </a:lnTo>
                  <a:lnTo>
                    <a:pt x="3580" y="214"/>
                  </a:lnTo>
                  <a:lnTo>
                    <a:pt x="3493" y="266"/>
                  </a:lnTo>
                  <a:lnTo>
                    <a:pt x="3409" y="321"/>
                  </a:lnTo>
                  <a:lnTo>
                    <a:pt x="3328" y="377"/>
                  </a:lnTo>
                  <a:lnTo>
                    <a:pt x="3251" y="437"/>
                  </a:lnTo>
                  <a:lnTo>
                    <a:pt x="3177" y="495"/>
                  </a:lnTo>
                  <a:lnTo>
                    <a:pt x="3109" y="553"/>
                  </a:lnTo>
                  <a:lnTo>
                    <a:pt x="3043" y="609"/>
                  </a:lnTo>
                  <a:lnTo>
                    <a:pt x="2982" y="664"/>
                  </a:lnTo>
                  <a:lnTo>
                    <a:pt x="2926" y="715"/>
                  </a:lnTo>
                  <a:lnTo>
                    <a:pt x="2875" y="761"/>
                  </a:lnTo>
                  <a:lnTo>
                    <a:pt x="2820" y="812"/>
                  </a:lnTo>
                  <a:lnTo>
                    <a:pt x="2761" y="865"/>
                  </a:lnTo>
                  <a:lnTo>
                    <a:pt x="2700" y="920"/>
                  </a:lnTo>
                  <a:lnTo>
                    <a:pt x="2635" y="977"/>
                  </a:lnTo>
                  <a:lnTo>
                    <a:pt x="2568" y="1032"/>
                  </a:lnTo>
                  <a:lnTo>
                    <a:pt x="2498" y="1085"/>
                  </a:lnTo>
                  <a:lnTo>
                    <a:pt x="2426" y="1134"/>
                  </a:lnTo>
                  <a:lnTo>
                    <a:pt x="2354" y="1181"/>
                  </a:lnTo>
                  <a:lnTo>
                    <a:pt x="2279" y="1221"/>
                  </a:lnTo>
                  <a:lnTo>
                    <a:pt x="2204" y="1255"/>
                  </a:lnTo>
                  <a:lnTo>
                    <a:pt x="2128" y="1280"/>
                  </a:lnTo>
                  <a:lnTo>
                    <a:pt x="2051" y="1297"/>
                  </a:lnTo>
                  <a:lnTo>
                    <a:pt x="1973" y="1301"/>
                  </a:lnTo>
                  <a:lnTo>
                    <a:pt x="1923" y="1300"/>
                  </a:lnTo>
                  <a:lnTo>
                    <a:pt x="1872" y="1291"/>
                  </a:lnTo>
                  <a:lnTo>
                    <a:pt x="1822" y="1277"/>
                  </a:lnTo>
                  <a:lnTo>
                    <a:pt x="1773" y="1258"/>
                  </a:lnTo>
                  <a:lnTo>
                    <a:pt x="1724" y="1231"/>
                  </a:lnTo>
                  <a:lnTo>
                    <a:pt x="1675" y="1198"/>
                  </a:lnTo>
                  <a:lnTo>
                    <a:pt x="1626" y="1158"/>
                  </a:lnTo>
                  <a:lnTo>
                    <a:pt x="1578" y="1111"/>
                  </a:lnTo>
                  <a:lnTo>
                    <a:pt x="1532" y="1056"/>
                  </a:lnTo>
                  <a:lnTo>
                    <a:pt x="1486" y="993"/>
                  </a:lnTo>
                  <a:lnTo>
                    <a:pt x="1441" y="922"/>
                  </a:lnTo>
                  <a:lnTo>
                    <a:pt x="1397" y="841"/>
                  </a:lnTo>
                  <a:lnTo>
                    <a:pt x="1346" y="746"/>
                  </a:lnTo>
                  <a:lnTo>
                    <a:pt x="1294" y="661"/>
                  </a:lnTo>
                  <a:lnTo>
                    <a:pt x="1242" y="586"/>
                  </a:lnTo>
                  <a:lnTo>
                    <a:pt x="1189" y="519"/>
                  </a:lnTo>
                  <a:lnTo>
                    <a:pt x="1137" y="461"/>
                  </a:lnTo>
                  <a:lnTo>
                    <a:pt x="1083" y="409"/>
                  </a:lnTo>
                  <a:lnTo>
                    <a:pt x="1030" y="365"/>
                  </a:lnTo>
                  <a:lnTo>
                    <a:pt x="976" y="331"/>
                  </a:lnTo>
                  <a:lnTo>
                    <a:pt x="923" y="301"/>
                  </a:lnTo>
                  <a:lnTo>
                    <a:pt x="869" y="281"/>
                  </a:lnTo>
                  <a:lnTo>
                    <a:pt x="816" y="266"/>
                  </a:lnTo>
                  <a:lnTo>
                    <a:pt x="762" y="257"/>
                  </a:lnTo>
                  <a:lnTo>
                    <a:pt x="709" y="254"/>
                  </a:lnTo>
                  <a:lnTo>
                    <a:pt x="633" y="260"/>
                  </a:lnTo>
                  <a:lnTo>
                    <a:pt x="559" y="275"/>
                  </a:lnTo>
                  <a:lnTo>
                    <a:pt x="486" y="301"/>
                  </a:lnTo>
                  <a:lnTo>
                    <a:pt x="413" y="336"/>
                  </a:lnTo>
                  <a:lnTo>
                    <a:pt x="342" y="379"/>
                  </a:lnTo>
                  <a:lnTo>
                    <a:pt x="272" y="428"/>
                  </a:lnTo>
                  <a:lnTo>
                    <a:pt x="202" y="484"/>
                  </a:lnTo>
                  <a:lnTo>
                    <a:pt x="137" y="547"/>
                  </a:lnTo>
                  <a:lnTo>
                    <a:pt x="71" y="612"/>
                  </a:lnTo>
                  <a:lnTo>
                    <a:pt x="9" y="684"/>
                  </a:lnTo>
                  <a:lnTo>
                    <a:pt x="0" y="676"/>
                  </a:lnTo>
                  <a:lnTo>
                    <a:pt x="56" y="611"/>
                  </a:lnTo>
                  <a:lnTo>
                    <a:pt x="116" y="550"/>
                  </a:lnTo>
                  <a:lnTo>
                    <a:pt x="177" y="492"/>
                  </a:lnTo>
                  <a:lnTo>
                    <a:pt x="239" y="438"/>
                  </a:lnTo>
                  <a:lnTo>
                    <a:pt x="303" y="391"/>
                  </a:lnTo>
                  <a:lnTo>
                    <a:pt x="367" y="348"/>
                  </a:lnTo>
                  <a:lnTo>
                    <a:pt x="434" y="312"/>
                  </a:lnTo>
                  <a:lnTo>
                    <a:pt x="501" y="282"/>
                  </a:lnTo>
                  <a:lnTo>
                    <a:pt x="569" y="260"/>
                  </a:lnTo>
                  <a:lnTo>
                    <a:pt x="639" y="246"/>
                  </a:lnTo>
                  <a:lnTo>
                    <a:pt x="709" y="242"/>
                  </a:lnTo>
                  <a:lnTo>
                    <a:pt x="764" y="245"/>
                  </a:lnTo>
                  <a:lnTo>
                    <a:pt x="819" y="254"/>
                  </a:lnTo>
                  <a:lnTo>
                    <a:pt x="872" y="269"/>
                  </a:lnTo>
                  <a:lnTo>
                    <a:pt x="927" y="291"/>
                  </a:lnTo>
                  <a:lnTo>
                    <a:pt x="982" y="321"/>
                  </a:lnTo>
                  <a:lnTo>
                    <a:pt x="1037" y="357"/>
                  </a:lnTo>
                  <a:lnTo>
                    <a:pt x="1091" y="400"/>
                  </a:lnTo>
                  <a:lnTo>
                    <a:pt x="1146" y="452"/>
                  </a:lnTo>
                  <a:lnTo>
                    <a:pt x="1199" y="511"/>
                  </a:lnTo>
                  <a:lnTo>
                    <a:pt x="1251" y="578"/>
                  </a:lnTo>
                  <a:lnTo>
                    <a:pt x="1305" y="655"/>
                  </a:lnTo>
                  <a:lnTo>
                    <a:pt x="1357" y="740"/>
                  </a:lnTo>
                  <a:lnTo>
                    <a:pt x="1407" y="835"/>
                  </a:lnTo>
                  <a:lnTo>
                    <a:pt x="1452" y="914"/>
                  </a:lnTo>
                  <a:lnTo>
                    <a:pt x="1496" y="986"/>
                  </a:lnTo>
                  <a:lnTo>
                    <a:pt x="1541" y="1048"/>
                  </a:lnTo>
                  <a:lnTo>
                    <a:pt x="1587" y="1103"/>
                  </a:lnTo>
                  <a:lnTo>
                    <a:pt x="1634" y="1149"/>
                  </a:lnTo>
                  <a:lnTo>
                    <a:pt x="1682" y="1188"/>
                  </a:lnTo>
                  <a:lnTo>
                    <a:pt x="1730" y="1221"/>
                  </a:lnTo>
                  <a:lnTo>
                    <a:pt x="1777" y="1246"/>
                  </a:lnTo>
                  <a:lnTo>
                    <a:pt x="1826" y="1265"/>
                  </a:lnTo>
                  <a:lnTo>
                    <a:pt x="1875" y="1279"/>
                  </a:lnTo>
                  <a:lnTo>
                    <a:pt x="1924" y="1288"/>
                  </a:lnTo>
                  <a:lnTo>
                    <a:pt x="1973" y="1289"/>
                  </a:lnTo>
                  <a:lnTo>
                    <a:pt x="2049" y="1285"/>
                  </a:lnTo>
                  <a:lnTo>
                    <a:pt x="2125" y="1268"/>
                  </a:lnTo>
                  <a:lnTo>
                    <a:pt x="2199" y="1243"/>
                  </a:lnTo>
                  <a:lnTo>
                    <a:pt x="2273" y="1210"/>
                  </a:lnTo>
                  <a:lnTo>
                    <a:pt x="2348" y="1170"/>
                  </a:lnTo>
                  <a:lnTo>
                    <a:pt x="2421" y="1125"/>
                  </a:lnTo>
                  <a:lnTo>
                    <a:pt x="2490" y="1075"/>
                  </a:lnTo>
                  <a:lnTo>
                    <a:pt x="2560" y="1023"/>
                  </a:lnTo>
                  <a:lnTo>
                    <a:pt x="2627" y="968"/>
                  </a:lnTo>
                  <a:lnTo>
                    <a:pt x="2691" y="911"/>
                  </a:lnTo>
                  <a:lnTo>
                    <a:pt x="2753" y="856"/>
                  </a:lnTo>
                  <a:lnTo>
                    <a:pt x="2811" y="803"/>
                  </a:lnTo>
                  <a:lnTo>
                    <a:pt x="2868" y="752"/>
                  </a:lnTo>
                  <a:lnTo>
                    <a:pt x="2918" y="706"/>
                  </a:lnTo>
                  <a:lnTo>
                    <a:pt x="2975" y="655"/>
                  </a:lnTo>
                  <a:lnTo>
                    <a:pt x="3034" y="600"/>
                  </a:lnTo>
                  <a:lnTo>
                    <a:pt x="3100" y="544"/>
                  </a:lnTo>
                  <a:lnTo>
                    <a:pt x="3169" y="486"/>
                  </a:lnTo>
                  <a:lnTo>
                    <a:pt x="3244" y="426"/>
                  </a:lnTo>
                  <a:lnTo>
                    <a:pt x="3321" y="368"/>
                  </a:lnTo>
                  <a:lnTo>
                    <a:pt x="3403" y="310"/>
                  </a:lnTo>
                  <a:lnTo>
                    <a:pt x="3486" y="255"/>
                  </a:lnTo>
                  <a:lnTo>
                    <a:pt x="3574" y="203"/>
                  </a:lnTo>
                  <a:lnTo>
                    <a:pt x="3664" y="154"/>
                  </a:lnTo>
                  <a:lnTo>
                    <a:pt x="3758" y="111"/>
                  </a:lnTo>
                  <a:lnTo>
                    <a:pt x="3853" y="74"/>
                  </a:lnTo>
                  <a:lnTo>
                    <a:pt x="3951" y="43"/>
                  </a:lnTo>
                  <a:lnTo>
                    <a:pt x="4049" y="19"/>
                  </a:lnTo>
                  <a:lnTo>
                    <a:pt x="4150" y="4"/>
                  </a:lnTo>
                  <a:lnTo>
                    <a:pt x="4253" y="0"/>
                  </a:lnTo>
                  <a:close/>
                </a:path>
              </a:pathLst>
            </a:custGeom>
            <a:solidFill>
              <a:srgbClr val="909090"/>
            </a:solidFill>
            <a:ln w="0">
              <a:solidFill>
                <a:schemeClr val="accent6">
                  <a:lumMod val="75000"/>
                </a:schemeClr>
              </a:solidFill>
              <a:prstDash val="solid"/>
              <a:round/>
            </a:ln>
            <a:effectLst>
              <a:outerShdw algn="tl" rotWithShape="0">
                <a:srgbClr val="FFFFFF"/>
              </a:outerShdw>
            </a:effectLst>
          </p:spPr>
          <p:txBody>
            <a:bodyPr vert="horz" wrap="square" lIns="130911" tIns="65456" rIns="130911" bIns="65456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9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7" name="Freeform 13"/>
            <p:cNvSpPr/>
            <p:nvPr/>
          </p:nvSpPr>
          <p:spPr bwMode="auto">
            <a:xfrm>
              <a:off x="6351906" y="3692962"/>
              <a:ext cx="1814806" cy="461851"/>
            </a:xfrm>
            <a:custGeom>
              <a:avLst/>
              <a:gdLst>
                <a:gd name="T0" fmla="*/ 461 w 962"/>
                <a:gd name="T1" fmla="*/ 0 h 183"/>
                <a:gd name="T2" fmla="*/ 531 w 962"/>
                <a:gd name="T3" fmla="*/ 3 h 183"/>
                <a:gd name="T4" fmla="*/ 601 w 962"/>
                <a:gd name="T5" fmla="*/ 12 h 183"/>
                <a:gd name="T6" fmla="*/ 672 w 962"/>
                <a:gd name="T7" fmla="*/ 28 h 183"/>
                <a:gd name="T8" fmla="*/ 745 w 962"/>
                <a:gd name="T9" fmla="*/ 52 h 183"/>
                <a:gd name="T10" fmla="*/ 818 w 962"/>
                <a:gd name="T11" fmla="*/ 83 h 183"/>
                <a:gd name="T12" fmla="*/ 889 w 962"/>
                <a:gd name="T13" fmla="*/ 124 h 183"/>
                <a:gd name="T14" fmla="*/ 962 w 962"/>
                <a:gd name="T15" fmla="*/ 173 h 183"/>
                <a:gd name="T16" fmla="*/ 954 w 962"/>
                <a:gd name="T17" fmla="*/ 183 h 183"/>
                <a:gd name="T18" fmla="*/ 883 w 962"/>
                <a:gd name="T19" fmla="*/ 134 h 183"/>
                <a:gd name="T20" fmla="*/ 812 w 962"/>
                <a:gd name="T21" fmla="*/ 95 h 183"/>
                <a:gd name="T22" fmla="*/ 740 w 962"/>
                <a:gd name="T23" fmla="*/ 64 h 183"/>
                <a:gd name="T24" fmla="*/ 669 w 962"/>
                <a:gd name="T25" fmla="*/ 40 h 183"/>
                <a:gd name="T26" fmla="*/ 599 w 962"/>
                <a:gd name="T27" fmla="*/ 24 h 183"/>
                <a:gd name="T28" fmla="*/ 529 w 962"/>
                <a:gd name="T29" fmla="*/ 15 h 183"/>
                <a:gd name="T30" fmla="*/ 461 w 962"/>
                <a:gd name="T31" fmla="*/ 12 h 183"/>
                <a:gd name="T32" fmla="*/ 387 w 962"/>
                <a:gd name="T33" fmla="*/ 15 h 183"/>
                <a:gd name="T34" fmla="*/ 314 w 962"/>
                <a:gd name="T35" fmla="*/ 25 h 183"/>
                <a:gd name="T36" fmla="*/ 246 w 962"/>
                <a:gd name="T37" fmla="*/ 42 h 183"/>
                <a:gd name="T38" fmla="*/ 180 w 962"/>
                <a:gd name="T39" fmla="*/ 64 h 183"/>
                <a:gd name="T40" fmla="*/ 118 w 962"/>
                <a:gd name="T41" fmla="*/ 91 h 183"/>
                <a:gd name="T42" fmla="*/ 60 w 962"/>
                <a:gd name="T43" fmla="*/ 121 h 183"/>
                <a:gd name="T44" fmla="*/ 8 w 962"/>
                <a:gd name="T45" fmla="*/ 155 h 183"/>
                <a:gd name="T46" fmla="*/ 8 w 962"/>
                <a:gd name="T47" fmla="*/ 155 h 183"/>
                <a:gd name="T48" fmla="*/ 0 w 962"/>
                <a:gd name="T49" fmla="*/ 144 h 183"/>
                <a:gd name="T50" fmla="*/ 54 w 962"/>
                <a:gd name="T51" fmla="*/ 110 h 183"/>
                <a:gd name="T52" fmla="*/ 112 w 962"/>
                <a:gd name="T53" fmla="*/ 79 h 183"/>
                <a:gd name="T54" fmla="*/ 176 w 962"/>
                <a:gd name="T55" fmla="*/ 52 h 183"/>
                <a:gd name="T56" fmla="*/ 243 w 962"/>
                <a:gd name="T57" fmla="*/ 30 h 183"/>
                <a:gd name="T58" fmla="*/ 312 w 962"/>
                <a:gd name="T59" fmla="*/ 14 h 183"/>
                <a:gd name="T60" fmla="*/ 385 w 962"/>
                <a:gd name="T61" fmla="*/ 3 h 183"/>
                <a:gd name="T62" fmla="*/ 461 w 962"/>
                <a:gd name="T63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2" h="183">
                  <a:moveTo>
                    <a:pt x="461" y="0"/>
                  </a:moveTo>
                  <a:lnTo>
                    <a:pt x="531" y="3"/>
                  </a:lnTo>
                  <a:lnTo>
                    <a:pt x="601" y="12"/>
                  </a:lnTo>
                  <a:lnTo>
                    <a:pt x="672" y="28"/>
                  </a:lnTo>
                  <a:lnTo>
                    <a:pt x="745" y="52"/>
                  </a:lnTo>
                  <a:lnTo>
                    <a:pt x="818" y="83"/>
                  </a:lnTo>
                  <a:lnTo>
                    <a:pt x="889" y="124"/>
                  </a:lnTo>
                  <a:lnTo>
                    <a:pt x="962" y="173"/>
                  </a:lnTo>
                  <a:lnTo>
                    <a:pt x="954" y="183"/>
                  </a:lnTo>
                  <a:lnTo>
                    <a:pt x="883" y="134"/>
                  </a:lnTo>
                  <a:lnTo>
                    <a:pt x="812" y="95"/>
                  </a:lnTo>
                  <a:lnTo>
                    <a:pt x="740" y="64"/>
                  </a:lnTo>
                  <a:lnTo>
                    <a:pt x="669" y="40"/>
                  </a:lnTo>
                  <a:lnTo>
                    <a:pt x="599" y="24"/>
                  </a:lnTo>
                  <a:lnTo>
                    <a:pt x="529" y="15"/>
                  </a:lnTo>
                  <a:lnTo>
                    <a:pt x="461" y="12"/>
                  </a:lnTo>
                  <a:lnTo>
                    <a:pt x="387" y="15"/>
                  </a:lnTo>
                  <a:lnTo>
                    <a:pt x="314" y="25"/>
                  </a:lnTo>
                  <a:lnTo>
                    <a:pt x="246" y="42"/>
                  </a:lnTo>
                  <a:lnTo>
                    <a:pt x="180" y="64"/>
                  </a:lnTo>
                  <a:lnTo>
                    <a:pt x="118" y="91"/>
                  </a:lnTo>
                  <a:lnTo>
                    <a:pt x="60" y="121"/>
                  </a:lnTo>
                  <a:lnTo>
                    <a:pt x="8" y="155"/>
                  </a:lnTo>
                  <a:lnTo>
                    <a:pt x="8" y="155"/>
                  </a:lnTo>
                  <a:lnTo>
                    <a:pt x="0" y="144"/>
                  </a:lnTo>
                  <a:lnTo>
                    <a:pt x="54" y="110"/>
                  </a:lnTo>
                  <a:lnTo>
                    <a:pt x="112" y="79"/>
                  </a:lnTo>
                  <a:lnTo>
                    <a:pt x="176" y="52"/>
                  </a:lnTo>
                  <a:lnTo>
                    <a:pt x="243" y="30"/>
                  </a:lnTo>
                  <a:lnTo>
                    <a:pt x="312" y="14"/>
                  </a:lnTo>
                  <a:lnTo>
                    <a:pt x="385" y="3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rgbClr val="909090"/>
            </a:solidFill>
            <a:ln w="0">
              <a:solidFill>
                <a:schemeClr val="accent6">
                  <a:lumMod val="75000"/>
                </a:schemeClr>
              </a:solidFill>
              <a:prstDash val="solid"/>
              <a:round/>
            </a:ln>
            <a:effectLst>
              <a:outerShdw algn="tl" rotWithShape="0">
                <a:srgbClr val="FFFFFF"/>
              </a:outerShdw>
            </a:effectLst>
          </p:spPr>
          <p:txBody>
            <a:bodyPr vert="horz" wrap="square" lIns="130911" tIns="65456" rIns="130911" bIns="65456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9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0" y="4584506"/>
            <a:ext cx="12192000" cy="2273493"/>
          </a:xfrm>
          <a:prstGeom prst="rect">
            <a:avLst/>
          </a:prstGeom>
        </p:spPr>
      </p:pic>
      <p:sp>
        <p:nvSpPr>
          <p:cNvPr id="55" name="TextBox 33"/>
          <p:cNvSpPr txBox="1"/>
          <p:nvPr/>
        </p:nvSpPr>
        <p:spPr>
          <a:xfrm>
            <a:off x="1225938" y="373592"/>
            <a:ext cx="3877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ln w="3175">
                  <a:solidFill>
                    <a:schemeClr val="bg1"/>
                  </a:solidFill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新生入园的十三忌</a:t>
            </a:r>
            <a:endParaRPr lang="zh-CN" altLang="en-US" sz="3600" b="1" dirty="0">
              <a:ln w="3175">
                <a:solidFill>
                  <a:schemeClr val="bg1"/>
                </a:solidFill>
              </a:ln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56" name="图片 55" descr="图片包含 物体&#10;&#10;已生成高可信度的说明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46570" y="147232"/>
            <a:ext cx="922304" cy="922304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flipH="1">
            <a:off x="9884229" y="12188"/>
            <a:ext cx="2307771" cy="1624554"/>
          </a:xfrm>
          <a:prstGeom prst="rect">
            <a:avLst/>
          </a:prstGeom>
        </p:spPr>
      </p:pic>
      <p:pic>
        <p:nvPicPr>
          <p:cNvPr id="6" name="图片 5" descr="图片包含 物体&#10;&#10;已生成高可信度的说明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730532" y="2270533"/>
            <a:ext cx="1133997" cy="1346080"/>
          </a:xfrm>
          <a:prstGeom prst="rect">
            <a:avLst/>
          </a:prstGeom>
        </p:spPr>
      </p:pic>
      <p:pic>
        <p:nvPicPr>
          <p:cNvPr id="8" name="图片 7" descr="图片包含 物体&#10;&#10;已生成高可信度的说明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4526932" y="2501009"/>
            <a:ext cx="1291494" cy="1040574"/>
          </a:xfrm>
          <a:prstGeom prst="rect">
            <a:avLst/>
          </a:prstGeom>
        </p:spPr>
      </p:pic>
      <p:pic>
        <p:nvPicPr>
          <p:cNvPr id="10" name="图片 9" descr="图片包含 物体&#10;&#10;已生成高可信度的说明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9776055" y="1825186"/>
            <a:ext cx="1314073" cy="1389652"/>
          </a:xfrm>
          <a:prstGeom prst="rect">
            <a:avLst/>
          </a:prstGeom>
        </p:spPr>
      </p:pic>
      <p:pic>
        <p:nvPicPr>
          <p:cNvPr id="63" name="图片 62" descr="图片包含 物体&#10;&#10;已生成高可信度的说明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6997382" y="3848989"/>
            <a:ext cx="1147665" cy="1135445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067453" y="3596104"/>
            <a:ext cx="1369285" cy="5656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2800" b="1" dirty="0">
                <a:solidFill>
                  <a:srgbClr val="FF3399"/>
                </a:solidFill>
                <a:cs typeface="+mn-ea"/>
                <a:sym typeface="+mn-lt"/>
              </a:rPr>
              <a:t>一 忌：</a:t>
            </a:r>
            <a:endParaRPr lang="zh-CN" altLang="en-US" sz="2800" b="1" dirty="0">
              <a:solidFill>
                <a:srgbClr val="FF3399"/>
              </a:solidFill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171826" y="1311046"/>
            <a:ext cx="1369285" cy="5656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2800" b="1" dirty="0">
                <a:solidFill>
                  <a:srgbClr val="FF3399"/>
                </a:solidFill>
                <a:cs typeface="+mn-ea"/>
                <a:sym typeface="+mn-lt"/>
              </a:rPr>
              <a:t>二 忌：</a:t>
            </a:r>
            <a:endParaRPr lang="zh-CN" altLang="en-US" sz="2800" b="1" dirty="0">
              <a:solidFill>
                <a:srgbClr val="FF3399"/>
              </a:solidFill>
              <a:cs typeface="+mn-ea"/>
              <a:sym typeface="+mn-lt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6933611" y="4971427"/>
            <a:ext cx="1369285" cy="5656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2800" b="1" dirty="0">
                <a:solidFill>
                  <a:srgbClr val="FF3399"/>
                </a:solidFill>
                <a:cs typeface="+mn-ea"/>
                <a:sym typeface="+mn-lt"/>
              </a:rPr>
              <a:t>三 忌：</a:t>
            </a:r>
            <a:endParaRPr lang="zh-CN" altLang="en-US" sz="2800" b="1" dirty="0">
              <a:solidFill>
                <a:srgbClr val="FF3399"/>
              </a:solidFill>
              <a:cs typeface="+mn-ea"/>
              <a:sym typeface="+mn-lt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9921225" y="3188942"/>
            <a:ext cx="1369285" cy="5656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2800" b="1" dirty="0">
                <a:solidFill>
                  <a:srgbClr val="FF3399"/>
                </a:solidFill>
                <a:cs typeface="+mn-ea"/>
                <a:sym typeface="+mn-lt"/>
              </a:rPr>
              <a:t>四 忌：</a:t>
            </a:r>
            <a:endParaRPr lang="zh-CN" altLang="en-US" sz="2800" b="1" dirty="0">
              <a:solidFill>
                <a:srgbClr val="FF3399"/>
              </a:solidFill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89764" y="4147972"/>
            <a:ext cx="2747401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cs typeface="+mn-ea"/>
                <a:sym typeface="+mn-lt"/>
              </a:rPr>
              <a:t>一味妥协，今天送不下，明天送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3392402" y="1873950"/>
            <a:ext cx="3303116" cy="396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dirty="0">
                <a:cs typeface="+mn-ea"/>
                <a:sym typeface="+mn-lt"/>
              </a:rPr>
              <a:t>送两天，歇一天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6695518" y="5535834"/>
            <a:ext cx="3303116" cy="396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cs typeface="+mn-ea"/>
                <a:sym typeface="+mn-lt"/>
              </a:rPr>
              <a:t>孩子哭，我也哭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9299068" y="3806340"/>
            <a:ext cx="2781074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cs typeface="+mn-ea"/>
                <a:sym typeface="+mn-lt"/>
              </a:rPr>
              <a:t>“我在外面等着你！”“我去给你拿件毛衣来！”</a:t>
            </a:r>
            <a:endParaRPr lang="zh-CN" altLang="en-US" sz="16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Box 33"/>
          <p:cNvSpPr txBox="1"/>
          <p:nvPr/>
        </p:nvSpPr>
        <p:spPr>
          <a:xfrm>
            <a:off x="1225938" y="373593"/>
            <a:ext cx="3877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ln w="3175">
                  <a:solidFill>
                    <a:schemeClr val="bg1"/>
                  </a:solidFill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新生入园的十三忌</a:t>
            </a:r>
            <a:endParaRPr lang="zh-CN" altLang="en-US" sz="3600" b="1" dirty="0">
              <a:ln w="3175">
                <a:solidFill>
                  <a:schemeClr val="bg1"/>
                </a:solidFill>
              </a:ln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77" name="图片 76" descr="图片包含 物体&#10;&#10;已生成高可信度的说明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246570" y="147233"/>
            <a:ext cx="922304" cy="922304"/>
          </a:xfrm>
          <a:prstGeom prst="rect">
            <a:avLst/>
          </a:prstGeom>
        </p:spPr>
      </p:pic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flipH="1">
            <a:off x="9884229" y="12189"/>
            <a:ext cx="2307771" cy="1624554"/>
          </a:xfrm>
          <a:prstGeom prst="rect">
            <a:avLst/>
          </a:prstGeom>
        </p:spPr>
      </p:pic>
      <p:pic>
        <p:nvPicPr>
          <p:cNvPr id="79" name="图片 78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4584507"/>
            <a:ext cx="12192000" cy="2273493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H="1">
            <a:off x="4415142" y="1528765"/>
            <a:ext cx="3940479" cy="3559433"/>
          </a:xfrm>
          <a:prstGeom prst="rect">
            <a:avLst/>
          </a:prstGeom>
        </p:spPr>
      </p:pic>
      <p:grpSp>
        <p:nvGrpSpPr>
          <p:cNvPr id="82" name="组合 81"/>
          <p:cNvGrpSpPr/>
          <p:nvPr/>
        </p:nvGrpSpPr>
        <p:grpSpPr>
          <a:xfrm>
            <a:off x="8337331" y="1788490"/>
            <a:ext cx="3083146" cy="1408331"/>
            <a:chOff x="1281760" y="3196619"/>
            <a:chExt cx="3083146" cy="1408331"/>
          </a:xfrm>
        </p:grpSpPr>
        <p:sp>
          <p:nvSpPr>
            <p:cNvPr id="83" name="矩形 82"/>
            <p:cNvSpPr/>
            <p:nvPr/>
          </p:nvSpPr>
          <p:spPr>
            <a:xfrm>
              <a:off x="1292409" y="3847820"/>
              <a:ext cx="3072497" cy="7571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dirty="0">
                  <a:cs typeface="+mn-ea"/>
                  <a:sym typeface="+mn-lt"/>
                </a:rPr>
                <a:t>孩子哭了，我多和孩子呆一会就好了！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4" name="矩形 83"/>
            <p:cNvSpPr/>
            <p:nvPr/>
          </p:nvSpPr>
          <p:spPr>
            <a:xfrm>
              <a:off x="1281760" y="3196619"/>
              <a:ext cx="2241974" cy="56560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2800" b="1" dirty="0">
                  <a:solidFill>
                    <a:srgbClr val="E71C63"/>
                  </a:solidFill>
                  <a:cs typeface="+mn-ea"/>
                  <a:sym typeface="+mn-lt"/>
                </a:rPr>
                <a:t>七 忌：</a:t>
              </a:r>
              <a:endParaRPr lang="zh-CN" altLang="en-US" sz="2800" b="1" dirty="0">
                <a:solidFill>
                  <a:srgbClr val="E71C63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8192844" y="3799151"/>
            <a:ext cx="3410227" cy="1052500"/>
            <a:chOff x="1137273" y="3220186"/>
            <a:chExt cx="3410227" cy="1052500"/>
          </a:xfrm>
        </p:grpSpPr>
        <p:sp>
          <p:nvSpPr>
            <p:cNvPr id="86" name="矩形 85"/>
            <p:cNvSpPr/>
            <p:nvPr/>
          </p:nvSpPr>
          <p:spPr>
            <a:xfrm>
              <a:off x="1137273" y="3876103"/>
              <a:ext cx="3410227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dirty="0">
                  <a:cs typeface="+mn-ea"/>
                  <a:sym typeface="+mn-lt"/>
                </a:rPr>
                <a:t>“不许哭！”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7" name="矩形 86"/>
            <p:cNvSpPr/>
            <p:nvPr/>
          </p:nvSpPr>
          <p:spPr>
            <a:xfrm>
              <a:off x="1308698" y="3220186"/>
              <a:ext cx="2241974" cy="56560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2800" b="1" dirty="0">
                  <a:solidFill>
                    <a:srgbClr val="E71C63"/>
                  </a:solidFill>
                  <a:cs typeface="+mn-ea"/>
                  <a:sym typeface="+mn-lt"/>
                </a:rPr>
                <a:t>八 忌：</a:t>
              </a:r>
              <a:endParaRPr lang="zh-CN" altLang="en-US" sz="2800" b="1" dirty="0">
                <a:solidFill>
                  <a:srgbClr val="E71C63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696393" y="1667736"/>
            <a:ext cx="3504661" cy="1035977"/>
            <a:chOff x="577916" y="3075865"/>
            <a:chExt cx="3504661" cy="1035977"/>
          </a:xfrm>
        </p:grpSpPr>
        <p:sp>
          <p:nvSpPr>
            <p:cNvPr id="89" name="矩形 88"/>
            <p:cNvSpPr/>
            <p:nvPr/>
          </p:nvSpPr>
          <p:spPr>
            <a:xfrm>
              <a:off x="672350" y="3687110"/>
              <a:ext cx="3410227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dirty="0">
                  <a:cs typeface="+mn-ea"/>
                  <a:sym typeface="+mn-lt"/>
                </a:rPr>
                <a:t>别哭，</a:t>
              </a:r>
              <a:r>
                <a:rPr lang="zh-CN" altLang="en-US" dirty="0" smtClean="0">
                  <a:cs typeface="+mn-ea"/>
                  <a:sym typeface="+mn-lt"/>
                </a:rPr>
                <a:t>我优品个</a:t>
              </a:r>
              <a:r>
                <a:rPr lang="zh-CN" altLang="en-US" dirty="0">
                  <a:cs typeface="+mn-ea"/>
                  <a:sym typeface="+mn-lt"/>
                </a:rPr>
                <a:t>来接你！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90" name="矩形 89"/>
            <p:cNvSpPr/>
            <p:nvPr/>
          </p:nvSpPr>
          <p:spPr>
            <a:xfrm>
              <a:off x="577916" y="3075865"/>
              <a:ext cx="2241974" cy="56560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2800" b="1" dirty="0">
                  <a:solidFill>
                    <a:srgbClr val="E71C63"/>
                  </a:solidFill>
                  <a:cs typeface="+mn-ea"/>
                  <a:sym typeface="+mn-lt"/>
                </a:rPr>
                <a:t>五 忌：</a:t>
              </a:r>
              <a:endParaRPr lang="zh-CN" altLang="en-US" sz="2800" b="1" dirty="0">
                <a:solidFill>
                  <a:srgbClr val="E71C63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0" y="3734499"/>
            <a:ext cx="4403416" cy="918861"/>
            <a:chOff x="-118477" y="3155534"/>
            <a:chExt cx="4403416" cy="918861"/>
          </a:xfrm>
        </p:grpSpPr>
        <p:sp>
          <p:nvSpPr>
            <p:cNvPr id="92" name="矩形 91"/>
            <p:cNvSpPr/>
            <p:nvPr/>
          </p:nvSpPr>
          <p:spPr>
            <a:xfrm>
              <a:off x="874712" y="3677812"/>
              <a:ext cx="3410227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dirty="0">
                  <a:cs typeface="+mn-ea"/>
                  <a:sym typeface="+mn-lt"/>
                </a:rPr>
                <a:t>再哭，再哭我就不接你了！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3" name="矩形 92"/>
            <p:cNvSpPr/>
            <p:nvPr/>
          </p:nvSpPr>
          <p:spPr>
            <a:xfrm>
              <a:off x="-118477" y="3155534"/>
              <a:ext cx="2865362" cy="56560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2800" b="1" dirty="0">
                  <a:solidFill>
                    <a:srgbClr val="E71C63"/>
                  </a:solidFill>
                  <a:cs typeface="+mn-ea"/>
                  <a:sym typeface="+mn-lt"/>
                </a:rPr>
                <a:t>六 忌：</a:t>
              </a:r>
              <a:endParaRPr lang="zh-CN" altLang="en-US" sz="2800" b="1" dirty="0">
                <a:solidFill>
                  <a:srgbClr val="E71C63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Box 33"/>
          <p:cNvSpPr txBox="1"/>
          <p:nvPr/>
        </p:nvSpPr>
        <p:spPr>
          <a:xfrm>
            <a:off x="1225938" y="373593"/>
            <a:ext cx="3877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ln w="3175">
                  <a:solidFill>
                    <a:schemeClr val="bg1"/>
                  </a:solidFill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新生入园的十三忌</a:t>
            </a:r>
            <a:endParaRPr lang="zh-CN" altLang="en-US" sz="3600" b="1" dirty="0">
              <a:ln w="3175">
                <a:solidFill>
                  <a:schemeClr val="bg1"/>
                </a:solidFill>
              </a:ln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77" name="图片 76" descr="图片包含 物体&#10;&#10;已生成高可信度的说明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246570" y="147233"/>
            <a:ext cx="922304" cy="922304"/>
          </a:xfrm>
          <a:prstGeom prst="rect">
            <a:avLst/>
          </a:prstGeom>
        </p:spPr>
      </p:pic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flipH="1">
            <a:off x="9884229" y="12189"/>
            <a:ext cx="2307771" cy="1624554"/>
          </a:xfrm>
          <a:prstGeom prst="rect">
            <a:avLst/>
          </a:prstGeom>
        </p:spPr>
      </p:pic>
      <p:pic>
        <p:nvPicPr>
          <p:cNvPr id="79" name="图片 78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4584507"/>
            <a:ext cx="12192000" cy="2273493"/>
          </a:xfrm>
          <a:prstGeom prst="rect">
            <a:avLst/>
          </a:prstGeom>
        </p:spPr>
      </p:pic>
      <p:grpSp>
        <p:nvGrpSpPr>
          <p:cNvPr id="82" name="组合 81"/>
          <p:cNvGrpSpPr/>
          <p:nvPr/>
        </p:nvGrpSpPr>
        <p:grpSpPr>
          <a:xfrm>
            <a:off x="8337331" y="1788490"/>
            <a:ext cx="3083146" cy="1408331"/>
            <a:chOff x="1281760" y="3196619"/>
            <a:chExt cx="3083146" cy="1408331"/>
          </a:xfrm>
        </p:grpSpPr>
        <p:sp>
          <p:nvSpPr>
            <p:cNvPr id="83" name="矩形 82"/>
            <p:cNvSpPr/>
            <p:nvPr/>
          </p:nvSpPr>
          <p:spPr>
            <a:xfrm>
              <a:off x="1292409" y="3847820"/>
              <a:ext cx="3072497" cy="7571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dirty="0">
                  <a:cs typeface="+mn-ea"/>
                  <a:sym typeface="+mn-lt"/>
                </a:rPr>
                <a:t>“有小朋友打你吗？”“老师凶你吗？”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4" name="矩形 83"/>
            <p:cNvSpPr/>
            <p:nvPr/>
          </p:nvSpPr>
          <p:spPr>
            <a:xfrm>
              <a:off x="1281760" y="3196619"/>
              <a:ext cx="2241974" cy="56560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2800" b="1" dirty="0">
                  <a:solidFill>
                    <a:srgbClr val="E71C63"/>
                  </a:solidFill>
                  <a:cs typeface="+mn-ea"/>
                  <a:sym typeface="+mn-lt"/>
                </a:rPr>
                <a:t>十 一 忌：</a:t>
              </a:r>
              <a:endParaRPr lang="zh-CN" altLang="en-US" sz="2800" b="1" dirty="0">
                <a:solidFill>
                  <a:srgbClr val="E71C63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7718673" y="3549095"/>
            <a:ext cx="3445102" cy="1019215"/>
            <a:chOff x="1308698" y="3220186"/>
            <a:chExt cx="3445102" cy="1019215"/>
          </a:xfrm>
        </p:grpSpPr>
        <p:sp>
          <p:nvSpPr>
            <p:cNvPr id="86" name="矩形 85"/>
            <p:cNvSpPr/>
            <p:nvPr/>
          </p:nvSpPr>
          <p:spPr>
            <a:xfrm>
              <a:off x="1343573" y="3842818"/>
              <a:ext cx="3410227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dirty="0">
                  <a:cs typeface="+mn-ea"/>
                  <a:sym typeface="+mn-lt"/>
                </a:rPr>
                <a:t>在家一定要好好补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7" name="矩形 86"/>
            <p:cNvSpPr/>
            <p:nvPr/>
          </p:nvSpPr>
          <p:spPr>
            <a:xfrm>
              <a:off x="1308698" y="3220186"/>
              <a:ext cx="2241974" cy="56560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2800" b="1" dirty="0">
                  <a:solidFill>
                    <a:srgbClr val="E71C63"/>
                  </a:solidFill>
                  <a:cs typeface="+mn-ea"/>
                  <a:sym typeface="+mn-lt"/>
                </a:rPr>
                <a:t>十 二 忌：</a:t>
              </a:r>
              <a:endParaRPr lang="zh-CN" altLang="en-US" sz="2800" b="1" dirty="0">
                <a:solidFill>
                  <a:srgbClr val="E71C63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-471860" y="1667736"/>
            <a:ext cx="3410227" cy="1055044"/>
            <a:chOff x="-590337" y="3075865"/>
            <a:chExt cx="3410227" cy="1055044"/>
          </a:xfrm>
        </p:grpSpPr>
        <p:sp>
          <p:nvSpPr>
            <p:cNvPr id="89" name="矩形 88"/>
            <p:cNvSpPr/>
            <p:nvPr/>
          </p:nvSpPr>
          <p:spPr>
            <a:xfrm>
              <a:off x="-590337" y="3734326"/>
              <a:ext cx="3410227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dirty="0">
                  <a:cs typeface="+mn-ea"/>
                  <a:sym typeface="+mn-lt"/>
                </a:rPr>
                <a:t>喂完饭再走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90" name="矩形 89"/>
            <p:cNvSpPr/>
            <p:nvPr/>
          </p:nvSpPr>
          <p:spPr>
            <a:xfrm>
              <a:off x="577916" y="3075865"/>
              <a:ext cx="2241974" cy="56560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2800" b="1" dirty="0">
                  <a:solidFill>
                    <a:srgbClr val="E71C63"/>
                  </a:solidFill>
                  <a:cs typeface="+mn-ea"/>
                  <a:sym typeface="+mn-lt"/>
                </a:rPr>
                <a:t>九 忌：</a:t>
              </a:r>
              <a:endParaRPr lang="zh-CN" altLang="en-US" sz="2800" b="1" dirty="0">
                <a:solidFill>
                  <a:srgbClr val="E71C63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707722" y="3464015"/>
            <a:ext cx="3410227" cy="991271"/>
            <a:chOff x="-237834" y="3155534"/>
            <a:chExt cx="3410227" cy="991271"/>
          </a:xfrm>
        </p:grpSpPr>
        <p:sp>
          <p:nvSpPr>
            <p:cNvPr id="92" name="矩形 91"/>
            <p:cNvSpPr/>
            <p:nvPr/>
          </p:nvSpPr>
          <p:spPr>
            <a:xfrm>
              <a:off x="-237834" y="3750222"/>
              <a:ext cx="3410227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dirty="0">
                  <a:cs typeface="+mn-ea"/>
                  <a:sym typeface="+mn-lt"/>
                </a:rPr>
                <a:t>窗子外面看一看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3" name="矩形 92"/>
            <p:cNvSpPr/>
            <p:nvPr/>
          </p:nvSpPr>
          <p:spPr>
            <a:xfrm>
              <a:off x="-118477" y="3155534"/>
              <a:ext cx="2865362" cy="56560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2800" b="1" dirty="0">
                  <a:solidFill>
                    <a:srgbClr val="E71C63"/>
                  </a:solidFill>
                  <a:cs typeface="+mn-ea"/>
                  <a:sym typeface="+mn-lt"/>
                </a:rPr>
                <a:t>十 忌：</a:t>
              </a:r>
              <a:endParaRPr lang="zh-CN" altLang="en-US" sz="2800" b="1" dirty="0">
                <a:solidFill>
                  <a:srgbClr val="E71C63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9" name="图片 18" descr="图片包含 玩具, LEGO&#10;&#10;已生成高可信度的说明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213197" y="1269482"/>
            <a:ext cx="3410228" cy="3410228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4927104" y="4559790"/>
            <a:ext cx="3410227" cy="924924"/>
            <a:chOff x="1131879" y="3220186"/>
            <a:chExt cx="3410227" cy="924924"/>
          </a:xfrm>
        </p:grpSpPr>
        <p:sp>
          <p:nvSpPr>
            <p:cNvPr id="21" name="矩形 20"/>
            <p:cNvSpPr/>
            <p:nvPr/>
          </p:nvSpPr>
          <p:spPr>
            <a:xfrm>
              <a:off x="1131879" y="3748527"/>
              <a:ext cx="3410227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dirty="0">
                  <a:cs typeface="+mn-ea"/>
                  <a:sym typeface="+mn-lt"/>
                </a:rPr>
                <a:t>休息的时候无节制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1308698" y="3220186"/>
              <a:ext cx="2241974" cy="56560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2800" b="1" dirty="0">
                  <a:solidFill>
                    <a:srgbClr val="E71C63"/>
                  </a:solidFill>
                  <a:cs typeface="+mn-ea"/>
                  <a:sym typeface="+mn-lt"/>
                </a:rPr>
                <a:t>十 三 忌：</a:t>
              </a:r>
              <a:endParaRPr lang="zh-CN" altLang="en-US" sz="2800" b="1" dirty="0">
                <a:solidFill>
                  <a:srgbClr val="E71C63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7871972" y="4561900"/>
            <a:ext cx="4113169" cy="2675889"/>
          </a:xfrm>
          <a:prstGeom prst="rect">
            <a:avLst/>
          </a:prstGeom>
        </p:spPr>
      </p:pic>
      <p:sp>
        <p:nvSpPr>
          <p:cNvPr id="40" name="矩形 39"/>
          <p:cNvSpPr>
            <a:spLocks noChangeArrowheads="1"/>
          </p:cNvSpPr>
          <p:nvPr/>
        </p:nvSpPr>
        <p:spPr bwMode="auto">
          <a:xfrm>
            <a:off x="2541180" y="3059920"/>
            <a:ext cx="710963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6000" b="1" dirty="0">
                <a:ln w="19050">
                  <a:solidFill>
                    <a:schemeClr val="bg1"/>
                  </a:solidFill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新生家长的配合工作</a:t>
            </a:r>
            <a:endParaRPr lang="zh-CN" altLang="en-US" sz="6000" b="1" dirty="0">
              <a:ln w="19050">
                <a:solidFill>
                  <a:schemeClr val="bg1"/>
                </a:solidFill>
              </a:ln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rot="1526227">
            <a:off x="8934383" y="9222"/>
            <a:ext cx="2889115" cy="291324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-1" y="31855"/>
            <a:ext cx="3222171" cy="231622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0" y="4455372"/>
            <a:ext cx="12192000" cy="2402628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 rot="1159301">
            <a:off x="861569" y="3201788"/>
            <a:ext cx="1187466" cy="119738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8574" y="411096"/>
            <a:ext cx="3543398" cy="29906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airplan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3"/>
          <p:cNvSpPr txBox="1"/>
          <p:nvPr/>
        </p:nvSpPr>
        <p:spPr>
          <a:xfrm>
            <a:off x="1225938" y="373593"/>
            <a:ext cx="7709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ln w="3175">
                  <a:solidFill>
                    <a:schemeClr val="bg1"/>
                  </a:solidFill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家长角色定位：是教育的合作伙伴。 </a:t>
            </a:r>
            <a:endParaRPr lang="zh-CN" altLang="en-US" sz="3600" b="1" dirty="0">
              <a:ln w="3175">
                <a:solidFill>
                  <a:schemeClr val="bg1"/>
                </a:solidFill>
              </a:ln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7" name="图片 6" descr="图片包含 物体&#10;&#10;已生成高可信度的说明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246570" y="147233"/>
            <a:ext cx="922304" cy="92230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flipH="1">
            <a:off x="9914270" y="-21220"/>
            <a:ext cx="2307771" cy="162455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4584507"/>
            <a:ext cx="12192000" cy="227349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flipH="1">
            <a:off x="7838226" y="450937"/>
            <a:ext cx="3069771" cy="5319376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8921671" y="1594815"/>
            <a:ext cx="954107" cy="4303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 smtClean="0">
                <a:solidFill>
                  <a:schemeClr val="bg1"/>
                </a:solidFill>
                <a:cs typeface="+mn-ea"/>
                <a:sym typeface="+mn-lt"/>
              </a:rPr>
              <a:t>优品条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690839" y="2642670"/>
            <a:ext cx="954107" cy="4303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第二条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960163" y="3606511"/>
            <a:ext cx="954107" cy="4303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第三条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8703682" y="4584507"/>
            <a:ext cx="1723549" cy="430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第四条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39449" y="1642613"/>
            <a:ext cx="6763275" cy="39658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cs typeface="+mn-ea"/>
                <a:sym typeface="+mn-lt"/>
              </a:rPr>
              <a:t>遵守园内各项制度，按时接送孩子；幼儿因事或因病缺勤需请假。 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39449" y="2509011"/>
            <a:ext cx="6763275" cy="7571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cs typeface="+mn-ea"/>
                <a:sym typeface="+mn-lt"/>
              </a:rPr>
              <a:t>尊重幼儿，尊重教师，积极与幼儿园配合；相信我们的老师，相信自己的孩子；家长教师互相理解、互相尊重、多换位思考。 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39449" y="3472318"/>
            <a:ext cx="6624027" cy="7571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cs typeface="+mn-ea"/>
                <a:sym typeface="+mn-lt"/>
              </a:rPr>
              <a:t>让孩子干一些力所能及的劳动，教给孩子简单的日常生活技能，不要包办代替。 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39449" y="4486405"/>
            <a:ext cx="6624027" cy="7571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cs typeface="+mn-ea"/>
                <a:sym typeface="+mn-lt"/>
              </a:rPr>
              <a:t>坚持每天送孩子入园，不要怕孩子吃苦。及时与教师沟通交流，多正面引导鼓励、赏识教育孩子。</a:t>
            </a:r>
            <a:endParaRPr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500"/>
                            </p:stCondLst>
                            <p:childTnLst>
                              <p:par>
                                <p:cTn id="8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3" grpId="0"/>
      <p:bldP spid="29" grpId="0"/>
      <p:bldP spid="15" grpId="0"/>
      <p:bldP spid="16" grpId="0"/>
      <p:bldP spid="17" grpId="0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33"/>
          <p:cNvSpPr txBox="1"/>
          <p:nvPr/>
        </p:nvSpPr>
        <p:spPr>
          <a:xfrm>
            <a:off x="1225938" y="373592"/>
            <a:ext cx="7709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ln w="3175">
                  <a:solidFill>
                    <a:schemeClr val="bg1"/>
                  </a:solidFill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家长角色定位：是教育的合作伙伴。 </a:t>
            </a:r>
            <a:endParaRPr lang="zh-CN" altLang="en-US" sz="3600" b="1" dirty="0">
              <a:ln w="3175">
                <a:solidFill>
                  <a:schemeClr val="bg1"/>
                </a:solidFill>
              </a:ln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48" name="图片 47" descr="图片包含 物体&#10;&#10;已生成高可信度的说明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246570" y="147232"/>
            <a:ext cx="922304" cy="922304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flipH="1">
            <a:off x="9884229" y="12188"/>
            <a:ext cx="2307771" cy="1624554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4584506"/>
            <a:ext cx="12192000" cy="2273493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973438" y="1089469"/>
            <a:ext cx="10489726" cy="4090993"/>
            <a:chOff x="1092674" y="1373537"/>
            <a:chExt cx="10489726" cy="4090993"/>
          </a:xfrm>
        </p:grpSpPr>
        <p:pic>
          <p:nvPicPr>
            <p:cNvPr id="55" name="图片 54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 rot="21288454">
              <a:off x="7787760" y="2240699"/>
              <a:ext cx="2026390" cy="164057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54" name="图片 53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5169891" y="2240699"/>
              <a:ext cx="2026390" cy="164057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53" name="图片 52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 rot="455822">
              <a:off x="2465142" y="2113949"/>
              <a:ext cx="2026390" cy="164057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1092674" y="1373537"/>
              <a:ext cx="10489726" cy="4090993"/>
            </a:xfrm>
            <a:prstGeom prst="rect">
              <a:avLst/>
            </a:prstGeom>
          </p:spPr>
        </p:pic>
      </p:grpSp>
      <p:sp>
        <p:nvSpPr>
          <p:cNvPr id="15" name="矩形 14"/>
          <p:cNvSpPr/>
          <p:nvPr/>
        </p:nvSpPr>
        <p:spPr>
          <a:xfrm>
            <a:off x="2037680" y="4023994"/>
            <a:ext cx="2485099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200000"/>
              </a:lnSpc>
            </a:pPr>
            <a:r>
              <a:rPr lang="en-US" altLang="zh-CN" dirty="0">
                <a:cs typeface="+mn-ea"/>
                <a:sym typeface="+mn-lt"/>
              </a:rPr>
              <a:t>5</a:t>
            </a:r>
            <a:r>
              <a:rPr lang="zh-CN" altLang="en-US" dirty="0">
                <a:cs typeface="+mn-ea"/>
                <a:sym typeface="+mn-lt"/>
              </a:rPr>
              <a:t>、配合幼儿园做好安全检查、教育，做到安</a:t>
            </a:r>
            <a:r>
              <a:rPr lang="zh-CN" altLang="en-US" dirty="0" smtClean="0">
                <a:cs typeface="+mn-ea"/>
                <a:sym typeface="+mn-lt"/>
              </a:rPr>
              <a:t>全优品</a:t>
            </a:r>
            <a:r>
              <a:rPr lang="zh-CN" altLang="en-US" b="1" dirty="0" smtClean="0">
                <a:cs typeface="+mn-ea"/>
                <a:sym typeface="+mn-lt"/>
              </a:rPr>
              <a:t>。 </a:t>
            </a:r>
            <a:endParaRPr lang="zh-CN" altLang="en-US" b="1" dirty="0"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853450" y="3967687"/>
            <a:ext cx="2485099" cy="167077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200000"/>
              </a:lnSpc>
            </a:pPr>
            <a:r>
              <a:rPr lang="en-US" altLang="zh-CN" dirty="0">
                <a:cs typeface="+mn-ea"/>
                <a:sym typeface="+mn-lt"/>
              </a:rPr>
              <a:t>6</a:t>
            </a:r>
            <a:r>
              <a:rPr lang="zh-CN" altLang="en-US" dirty="0">
                <a:cs typeface="+mn-ea"/>
                <a:sym typeface="+mn-lt"/>
              </a:rPr>
              <a:t>、协助班级教师做好各项活动所需的材料或准备等。 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717680" y="3956523"/>
            <a:ext cx="2166549" cy="167077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200000"/>
              </a:lnSpc>
            </a:pPr>
            <a:r>
              <a:rPr lang="en-US" altLang="zh-CN" dirty="0">
                <a:cs typeface="+mn-ea"/>
                <a:sym typeface="+mn-lt"/>
              </a:rPr>
              <a:t>7</a:t>
            </a:r>
            <a:r>
              <a:rPr lang="zh-CN" altLang="en-US" dirty="0">
                <a:cs typeface="+mn-ea"/>
                <a:sym typeface="+mn-lt"/>
              </a:rPr>
              <a:t>、家长应服从幼儿园管理，做好幼儿的表率。</a:t>
            </a:r>
            <a:endParaRPr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15" grpId="0"/>
      <p:bldP spid="16" grpId="0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40905" y="6717169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1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1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www.ypppt.com/moban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/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1" y="0"/>
            <a:ext cx="4267863" cy="181755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0445553" y="-50334"/>
            <a:ext cx="1746446" cy="1619621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029184" y="3841463"/>
            <a:ext cx="43717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ln w="57150">
                  <a:noFill/>
                </a:ln>
                <a:solidFill>
                  <a:srgbClr val="FF3399"/>
                </a:solidFill>
                <a:cs typeface="+mn-ea"/>
                <a:sym typeface="+mn-lt"/>
              </a:rPr>
              <a:t>—</a:t>
            </a:r>
            <a:r>
              <a:rPr lang="zh-CN" altLang="en-US" sz="4000" dirty="0">
                <a:ln w="57150">
                  <a:noFill/>
                </a:ln>
                <a:solidFill>
                  <a:srgbClr val="FF3399"/>
                </a:solidFill>
                <a:cs typeface="+mn-ea"/>
                <a:sym typeface="+mn-lt"/>
              </a:rPr>
              <a:t>幼儿园家长会</a:t>
            </a:r>
            <a:r>
              <a:rPr lang="en-US" altLang="zh-CN" sz="4000" dirty="0">
                <a:ln w="57150">
                  <a:noFill/>
                </a:ln>
                <a:solidFill>
                  <a:srgbClr val="FF3399"/>
                </a:solidFill>
                <a:cs typeface="+mn-ea"/>
                <a:sym typeface="+mn-lt"/>
              </a:rPr>
              <a:t>—</a:t>
            </a:r>
            <a:endParaRPr lang="zh-CN" altLang="en-US" sz="4000" dirty="0">
              <a:ln w="57150">
                <a:noFill/>
              </a:ln>
              <a:solidFill>
                <a:srgbClr val="FF3399"/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311039" y="2635770"/>
            <a:ext cx="57246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dirty="0">
                <a:ln w="2857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汉仪中圆简" panose="02010609000101010101" pitchFamily="49" charset="-122"/>
                <a:ea typeface="汉仪中圆简" panose="02010609000101010101" pitchFamily="49" charset="-122"/>
                <a:cs typeface="+mn-ea"/>
                <a:sym typeface="+mn-lt"/>
              </a:rPr>
              <a:t>谢谢下载观看</a:t>
            </a:r>
            <a:endParaRPr lang="zh-CN" altLang="en-US" sz="7200" dirty="0">
              <a:ln w="2857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汉仪中圆简" panose="02010609000101010101" pitchFamily="49" charset="-122"/>
              <a:ea typeface="汉仪中圆简" panose="02010609000101010101" pitchFamily="49" charset="-122"/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3383206" y="276423"/>
            <a:ext cx="5580311" cy="26677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airplan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525" y="-36195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258699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145" y="1400175"/>
            <a:ext cx="2505075" cy="762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525" y="4134485"/>
            <a:ext cx="38004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0" y="5467588"/>
            <a:ext cx="12192000" cy="1395954"/>
          </a:xfrm>
          <a:prstGeom prst="rect">
            <a:avLst/>
          </a:prstGeom>
        </p:spPr>
      </p:pic>
      <p:sp>
        <p:nvSpPr>
          <p:cNvPr id="44" name="TextBox 33"/>
          <p:cNvSpPr txBox="1"/>
          <p:nvPr/>
        </p:nvSpPr>
        <p:spPr>
          <a:xfrm>
            <a:off x="1187117" y="427707"/>
            <a:ext cx="15985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dirty="0">
                <a:ln w="3175">
                  <a:solidFill>
                    <a:schemeClr val="bg1"/>
                  </a:solidFill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目 录</a:t>
            </a:r>
            <a:endParaRPr lang="zh-CN" altLang="en-US" sz="4800" b="1" dirty="0">
              <a:ln w="3175">
                <a:solidFill>
                  <a:schemeClr val="bg1"/>
                </a:solidFill>
              </a:ln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17" name="图片 16" descr="图片包含 物体&#10;&#10;已生成高可信度的说明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41013" y="323384"/>
            <a:ext cx="922304" cy="922304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flipH="1">
            <a:off x="9884229" y="-3578"/>
            <a:ext cx="2307771" cy="1624554"/>
          </a:xfrm>
          <a:prstGeom prst="rect">
            <a:avLst/>
          </a:prstGeom>
        </p:spPr>
      </p:pic>
      <p:grpSp>
        <p:nvGrpSpPr>
          <p:cNvPr id="11" name="Group 283"/>
          <p:cNvGrpSpPr/>
          <p:nvPr/>
        </p:nvGrpSpPr>
        <p:grpSpPr>
          <a:xfrm>
            <a:off x="4415183" y="951474"/>
            <a:ext cx="5390451" cy="4698158"/>
            <a:chOff x="6792408" y="1736187"/>
            <a:chExt cx="4430100" cy="3861144"/>
          </a:xfrm>
        </p:grpSpPr>
        <p:sp>
          <p:nvSpPr>
            <p:cNvPr id="12" name="Diamond 286"/>
            <p:cNvSpPr/>
            <p:nvPr/>
          </p:nvSpPr>
          <p:spPr>
            <a:xfrm>
              <a:off x="6792408" y="4145473"/>
              <a:ext cx="624349" cy="624349"/>
            </a:xfrm>
            <a:prstGeom prst="diamond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altLang="zh-CN" sz="1900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en-US" altLang="zh-CN" sz="19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9" name="TextBox 300"/>
            <p:cNvSpPr txBox="1"/>
            <p:nvPr/>
          </p:nvSpPr>
          <p:spPr>
            <a:xfrm>
              <a:off x="7259932" y="4384471"/>
              <a:ext cx="3962574" cy="242863"/>
            </a:xfrm>
            <a:prstGeom prst="rect">
              <a:avLst/>
            </a:prstGeom>
            <a:noFill/>
          </p:spPr>
          <p:txBody>
            <a:bodyPr wrap="none" lIns="359981" tIns="0" rIns="0" bIns="0" anchor="b" anchorCtr="0">
              <a:noAutofit/>
            </a:bodyPr>
            <a:lstStyle/>
            <a:p>
              <a:r>
                <a:rPr lang="zh-CN" altLang="en-US" sz="3035" spc="600" dirty="0">
                  <a:solidFill>
                    <a:srgbClr val="FF0000"/>
                  </a:solidFill>
                  <a:cs typeface="+mn-ea"/>
                  <a:sym typeface="+mn-lt"/>
                </a:rPr>
                <a:t>新生入园十三忌</a:t>
              </a:r>
              <a:endParaRPr lang="zh-CN" altLang="en-US" sz="3035" spc="600" dirty="0">
                <a:solidFill>
                  <a:srgbClr val="FF0000"/>
                </a:solidFill>
                <a:cs typeface="+mn-ea"/>
                <a:sym typeface="+mn-lt"/>
              </a:endParaRPr>
            </a:p>
          </p:txBody>
        </p:sp>
        <p:sp>
          <p:nvSpPr>
            <p:cNvPr id="15" name="Diamond 288"/>
            <p:cNvSpPr/>
            <p:nvPr/>
          </p:nvSpPr>
          <p:spPr>
            <a:xfrm>
              <a:off x="6792408" y="3318478"/>
              <a:ext cx="624349" cy="624349"/>
            </a:xfrm>
            <a:prstGeom prst="diamond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altLang="zh-CN" sz="190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en-US" altLang="zh-CN" sz="19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7" name="TextBox 298"/>
            <p:cNvSpPr txBox="1"/>
            <p:nvPr/>
          </p:nvSpPr>
          <p:spPr>
            <a:xfrm>
              <a:off x="7259933" y="3571879"/>
              <a:ext cx="3962574" cy="242863"/>
            </a:xfrm>
            <a:prstGeom prst="rect">
              <a:avLst/>
            </a:prstGeom>
            <a:noFill/>
          </p:spPr>
          <p:txBody>
            <a:bodyPr wrap="none" lIns="359981" tIns="0" rIns="0" bIns="0" anchor="b" anchorCtr="0">
              <a:noAutofit/>
            </a:bodyPr>
            <a:lstStyle/>
            <a:p>
              <a:r>
                <a:rPr lang="zh-CN" altLang="en-US" sz="3035" spc="600" dirty="0">
                  <a:solidFill>
                    <a:srgbClr val="00B050"/>
                  </a:solidFill>
                  <a:cs typeface="+mn-ea"/>
                  <a:sym typeface="+mn-lt"/>
                </a:rPr>
                <a:t>分离焦虑的主要症状和应对</a:t>
              </a:r>
              <a:endParaRPr lang="zh-CN" altLang="en-US" sz="3035" spc="600" dirty="0">
                <a:solidFill>
                  <a:srgbClr val="00B050"/>
                </a:solidFill>
                <a:cs typeface="+mn-ea"/>
                <a:sym typeface="+mn-lt"/>
              </a:endParaRPr>
            </a:p>
          </p:txBody>
        </p:sp>
        <p:sp>
          <p:nvSpPr>
            <p:cNvPr id="18" name="Diamond 290"/>
            <p:cNvSpPr/>
            <p:nvPr/>
          </p:nvSpPr>
          <p:spPr>
            <a:xfrm>
              <a:off x="6792409" y="2528530"/>
              <a:ext cx="624349" cy="624349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altLang="zh-CN" sz="190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en-US" altLang="zh-CN" sz="19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5" name="TextBox 296"/>
            <p:cNvSpPr txBox="1"/>
            <p:nvPr/>
          </p:nvSpPr>
          <p:spPr>
            <a:xfrm>
              <a:off x="7259931" y="2770137"/>
              <a:ext cx="3962574" cy="242864"/>
            </a:xfrm>
            <a:prstGeom prst="rect">
              <a:avLst/>
            </a:prstGeom>
            <a:noFill/>
          </p:spPr>
          <p:txBody>
            <a:bodyPr wrap="none" lIns="359981" tIns="0" rIns="0" bIns="0" anchor="b" anchorCtr="0">
              <a:noAutofit/>
            </a:bodyPr>
            <a:lstStyle/>
            <a:p>
              <a:r>
                <a:rPr lang="zh-CN" altLang="en-US" sz="3035" spc="600" dirty="0">
                  <a:solidFill>
                    <a:schemeClr val="accent2"/>
                  </a:solidFill>
                  <a:cs typeface="+mn-ea"/>
                  <a:sym typeface="+mn-lt"/>
                </a:rPr>
                <a:t>新入园幼儿常见问题</a:t>
              </a:r>
              <a:endParaRPr lang="zh-CN" altLang="en-US" sz="3035" spc="600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sp>
          <p:nvSpPr>
            <p:cNvPr id="20" name="Diamond 292"/>
            <p:cNvSpPr/>
            <p:nvPr/>
          </p:nvSpPr>
          <p:spPr>
            <a:xfrm>
              <a:off x="6792411" y="1736187"/>
              <a:ext cx="624349" cy="624349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altLang="zh-CN" sz="19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en-US" altLang="zh-CN" sz="19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3" name="TextBox 294"/>
            <p:cNvSpPr txBox="1"/>
            <p:nvPr/>
          </p:nvSpPr>
          <p:spPr>
            <a:xfrm>
              <a:off x="7259934" y="1988987"/>
              <a:ext cx="3962574" cy="242863"/>
            </a:xfrm>
            <a:prstGeom prst="rect">
              <a:avLst/>
            </a:prstGeom>
            <a:noFill/>
          </p:spPr>
          <p:txBody>
            <a:bodyPr wrap="none" lIns="359981" tIns="0" rIns="0" bIns="0" anchor="b" anchorCtr="0">
              <a:noAutofit/>
            </a:bodyPr>
            <a:lstStyle/>
            <a:p>
              <a:r>
                <a:rPr lang="zh-CN" altLang="en-US" sz="3035" spc="600" dirty="0">
                  <a:solidFill>
                    <a:schemeClr val="accent1">
                      <a:lumMod val="100000"/>
                    </a:schemeClr>
                  </a:solidFill>
                  <a:cs typeface="+mn-ea"/>
                  <a:sym typeface="+mn-lt"/>
                </a:rPr>
                <a:t>学校介绍</a:t>
              </a:r>
              <a:endParaRPr lang="zh-CN" altLang="en-US" sz="3035" spc="600" dirty="0">
                <a:solidFill>
                  <a:schemeClr val="accent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2" name="Diamond 286"/>
            <p:cNvSpPr/>
            <p:nvPr/>
          </p:nvSpPr>
          <p:spPr>
            <a:xfrm>
              <a:off x="6792408" y="4972982"/>
              <a:ext cx="624349" cy="624349"/>
            </a:xfrm>
            <a:prstGeom prst="diamond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altLang="zh-CN" sz="1900" dirty="0">
                  <a:solidFill>
                    <a:schemeClr val="bg1"/>
                  </a:solidFill>
                  <a:cs typeface="+mn-ea"/>
                  <a:sym typeface="+mn-lt"/>
                </a:rPr>
                <a:t>05</a:t>
              </a:r>
              <a:endParaRPr lang="en-US" altLang="zh-CN" sz="19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3" name="TextBox 300"/>
            <p:cNvSpPr txBox="1"/>
            <p:nvPr/>
          </p:nvSpPr>
          <p:spPr>
            <a:xfrm>
              <a:off x="7259932" y="5211980"/>
              <a:ext cx="3962574" cy="242863"/>
            </a:xfrm>
            <a:prstGeom prst="rect">
              <a:avLst/>
            </a:prstGeom>
            <a:noFill/>
          </p:spPr>
          <p:txBody>
            <a:bodyPr wrap="none" lIns="359981" tIns="0" rIns="0" bIns="0" anchor="b" anchorCtr="0">
              <a:noAutofit/>
            </a:bodyPr>
            <a:lstStyle/>
            <a:p>
              <a:r>
                <a:rPr lang="zh-CN" altLang="en-US" sz="3035" spc="600" dirty="0">
                  <a:solidFill>
                    <a:srgbClr val="FF3399"/>
                  </a:solidFill>
                  <a:cs typeface="+mn-ea"/>
                  <a:sym typeface="+mn-lt"/>
                </a:rPr>
                <a:t>新生家长的配合工作</a:t>
              </a:r>
              <a:endParaRPr lang="zh-CN" altLang="en-US" sz="3035" spc="600" dirty="0">
                <a:solidFill>
                  <a:srgbClr val="FF3399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339159" y="1844302"/>
            <a:ext cx="2892945" cy="43584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airplan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7871972" y="4561900"/>
            <a:ext cx="4113169" cy="267588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4427367" y="822042"/>
            <a:ext cx="3040563" cy="2140153"/>
          </a:xfrm>
          <a:prstGeom prst="rect">
            <a:avLst/>
          </a:prstGeom>
        </p:spPr>
      </p:pic>
      <p:sp>
        <p:nvSpPr>
          <p:cNvPr id="40" name="矩形 39"/>
          <p:cNvSpPr>
            <a:spLocks noChangeArrowheads="1"/>
          </p:cNvSpPr>
          <p:nvPr/>
        </p:nvSpPr>
        <p:spPr bwMode="auto">
          <a:xfrm>
            <a:off x="4120940" y="3000180"/>
            <a:ext cx="39501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6000" b="1" dirty="0">
                <a:ln w="19050">
                  <a:solidFill>
                    <a:schemeClr val="bg1"/>
                  </a:solidFill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学 校 介 绍</a:t>
            </a:r>
            <a:endParaRPr lang="zh-CN" altLang="en-US" sz="6000" b="1" dirty="0">
              <a:ln w="19050">
                <a:solidFill>
                  <a:schemeClr val="bg1"/>
                </a:solidFill>
              </a:ln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rot="1526227">
            <a:off x="8934383" y="9222"/>
            <a:ext cx="2889115" cy="291324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-1" y="16089"/>
            <a:ext cx="3222171" cy="231622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0" y="4455372"/>
            <a:ext cx="12192000" cy="2402628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 rot="1159301">
            <a:off x="861569" y="3201788"/>
            <a:ext cx="1187466" cy="11973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airplan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0" y="4584506"/>
            <a:ext cx="12192000" cy="2273493"/>
          </a:xfrm>
          <a:prstGeom prst="rect">
            <a:avLst/>
          </a:prstGeom>
        </p:spPr>
      </p:pic>
      <p:sp>
        <p:nvSpPr>
          <p:cNvPr id="37" name="TextBox 33"/>
          <p:cNvSpPr txBox="1"/>
          <p:nvPr/>
        </p:nvSpPr>
        <p:spPr>
          <a:xfrm>
            <a:off x="1225938" y="373592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ln w="3175">
                  <a:solidFill>
                    <a:schemeClr val="bg1"/>
                  </a:solidFill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园所介绍</a:t>
            </a:r>
            <a:endParaRPr lang="zh-CN" altLang="en-US" sz="3600" b="1" dirty="0">
              <a:ln w="3175">
                <a:solidFill>
                  <a:schemeClr val="bg1"/>
                </a:solidFill>
              </a:ln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38" name="图片 37" descr="图片包含 物体&#10;&#10;已生成高可信度的说明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46570" y="147232"/>
            <a:ext cx="922304" cy="92230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flipH="1">
            <a:off x="9884229" y="-3578"/>
            <a:ext cx="2307771" cy="1624554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1518882" y="1604077"/>
            <a:ext cx="10103729" cy="36498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C00000"/>
                </a:solidFill>
                <a:cs typeface="+mn-ea"/>
                <a:sym typeface="+mn-lt"/>
              </a:rPr>
              <a:t>成立时间： </a:t>
            </a:r>
            <a:r>
              <a:rPr lang="en-US" altLang="zh-CN" sz="1600" dirty="0">
                <a:cs typeface="+mn-ea"/>
                <a:sym typeface="+mn-lt"/>
              </a:rPr>
              <a:t>1997</a:t>
            </a:r>
            <a:r>
              <a:rPr lang="zh-CN" altLang="en-US" sz="1600" dirty="0">
                <a:cs typeface="+mn-ea"/>
                <a:sym typeface="+mn-lt"/>
              </a:rPr>
              <a:t>年</a:t>
            </a:r>
            <a:r>
              <a:rPr lang="en-US" altLang="zh-CN" sz="1600" dirty="0">
                <a:cs typeface="+mn-ea"/>
                <a:sym typeface="+mn-lt"/>
              </a:rPr>
              <a:t>7</a:t>
            </a:r>
            <a:r>
              <a:rPr lang="zh-CN" altLang="en-US" sz="1600" dirty="0">
                <a:cs typeface="+mn-ea"/>
                <a:sym typeface="+mn-lt"/>
              </a:rPr>
              <a:t>月       </a:t>
            </a:r>
            <a:endParaRPr lang="zh-CN" altLang="en-US" sz="1600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C00000"/>
                </a:solidFill>
                <a:cs typeface="+mn-ea"/>
                <a:sym typeface="+mn-lt"/>
              </a:rPr>
              <a:t>幼儿园性质：</a:t>
            </a:r>
            <a:r>
              <a:rPr lang="zh-CN" altLang="en-US" sz="1600" dirty="0">
                <a:cs typeface="+mn-ea"/>
                <a:sym typeface="+mn-lt"/>
              </a:rPr>
              <a:t>上海市第二所公立幼儿园   </a:t>
            </a:r>
            <a:endParaRPr lang="zh-CN" altLang="en-US" sz="1600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                    首批市级“示范性幼儿园”</a:t>
            </a:r>
            <a:endParaRPr lang="zh-CN" altLang="en-US" sz="1600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C00000"/>
                </a:solidFill>
                <a:cs typeface="+mn-ea"/>
                <a:sym typeface="+mn-lt"/>
              </a:rPr>
              <a:t>办园宗旨：</a:t>
            </a:r>
            <a:r>
              <a:rPr lang="zh-CN" altLang="en-US" sz="1600" dirty="0">
                <a:cs typeface="+mn-ea"/>
                <a:sym typeface="+mn-lt"/>
              </a:rPr>
              <a:t>“以人为本、幸福教育”</a:t>
            </a:r>
            <a:endParaRPr lang="zh-CN" altLang="en-US" sz="1600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C00000"/>
                </a:solidFill>
                <a:cs typeface="+mn-ea"/>
                <a:sym typeface="+mn-lt"/>
              </a:rPr>
              <a:t>办园理念：</a:t>
            </a:r>
            <a:r>
              <a:rPr lang="zh-CN" altLang="en-US" sz="1600" dirty="0">
                <a:cs typeface="+mn-ea"/>
                <a:sym typeface="+mn-lt"/>
              </a:rPr>
              <a:t>“育人为本、服务为先、与时俱进、特色创新”</a:t>
            </a:r>
            <a:endParaRPr lang="zh-CN" altLang="en-US" sz="1600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C00000"/>
                </a:solidFill>
                <a:cs typeface="+mn-ea"/>
                <a:sym typeface="+mn-lt"/>
              </a:rPr>
              <a:t>办园特色：</a:t>
            </a:r>
            <a:r>
              <a:rPr lang="zh-CN" altLang="en-US" sz="1600" dirty="0">
                <a:cs typeface="+mn-ea"/>
                <a:sym typeface="+mn-lt"/>
              </a:rPr>
              <a:t>让所有孩子想说、敢说、能说会演，让所有孩子想做、敢做、心灵手巧”</a:t>
            </a:r>
            <a:endParaRPr lang="zh-CN" altLang="en-US" sz="1600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C00000"/>
                </a:solidFill>
                <a:cs typeface="+mn-ea"/>
                <a:sym typeface="+mn-lt"/>
              </a:rPr>
              <a:t>荣获成绩：</a:t>
            </a:r>
            <a:r>
              <a:rPr lang="zh-CN" altLang="en-US" sz="1600" dirty="0">
                <a:cs typeface="+mn-ea"/>
                <a:sym typeface="+mn-lt"/>
              </a:rPr>
              <a:t>荣获了省级示范家长学校、市级示范幼儿园、市级五好团支部、市规范化家长学校、市级师德师  </a:t>
            </a:r>
            <a:endParaRPr lang="en-US" altLang="zh-CN" sz="1600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cs typeface="+mn-ea"/>
                <a:sym typeface="+mn-lt"/>
              </a:rPr>
              <a:t>                   </a:t>
            </a:r>
            <a:r>
              <a:rPr lang="zh-CN" altLang="en-US" sz="1600" dirty="0">
                <a:cs typeface="+mn-ea"/>
                <a:sym typeface="+mn-lt"/>
              </a:rPr>
              <a:t>风先进校、市卫生先进单位、市推进素质教育先进单位、儿童工作先进集体、县教育先进集体、</a:t>
            </a:r>
            <a:endParaRPr lang="en-US" altLang="zh-CN" sz="1600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cs typeface="+mn-ea"/>
                <a:sym typeface="+mn-lt"/>
              </a:rPr>
              <a:t>                   </a:t>
            </a:r>
            <a:r>
              <a:rPr lang="zh-CN" altLang="en-US" sz="1600" dirty="0">
                <a:cs typeface="+mn-ea"/>
                <a:sym typeface="+mn-lt"/>
              </a:rPr>
              <a:t>县示范优秀幼儿园、县幼儿教师基本功比赛集体一等奖等荣誉。</a:t>
            </a:r>
            <a:endParaRPr lang="zh-CN" altLang="en-US" sz="16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0" y="4584506"/>
            <a:ext cx="12192000" cy="2273493"/>
          </a:xfrm>
          <a:prstGeom prst="rect">
            <a:avLst/>
          </a:prstGeom>
        </p:spPr>
      </p:pic>
      <p:sp>
        <p:nvSpPr>
          <p:cNvPr id="37" name="TextBox 33"/>
          <p:cNvSpPr txBox="1"/>
          <p:nvPr/>
        </p:nvSpPr>
        <p:spPr>
          <a:xfrm>
            <a:off x="1225938" y="373592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ln w="3175">
                  <a:solidFill>
                    <a:schemeClr val="bg1"/>
                  </a:solidFill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教师队伍</a:t>
            </a:r>
            <a:endParaRPr lang="zh-CN" altLang="en-US" sz="3600" b="1" dirty="0">
              <a:ln w="3175">
                <a:solidFill>
                  <a:schemeClr val="bg1"/>
                </a:solidFill>
              </a:ln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38" name="图片 37" descr="图片包含 物体&#10;&#10;已生成高可信度的说明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46570" y="147232"/>
            <a:ext cx="922304" cy="92230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flipH="1">
            <a:off x="9884229" y="12188"/>
            <a:ext cx="2307771" cy="1624554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1225938" y="1486842"/>
            <a:ext cx="10103729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200000"/>
              </a:lnSpc>
            </a:pPr>
            <a:r>
              <a:rPr lang="en-US" altLang="zh-CN" dirty="0">
                <a:cs typeface="+mn-ea"/>
                <a:sym typeface="+mn-lt"/>
              </a:rPr>
              <a:t>        9</a:t>
            </a:r>
            <a:r>
              <a:rPr lang="zh-CN" altLang="en-US" dirty="0">
                <a:cs typeface="+mn-ea"/>
                <a:sym typeface="+mn-lt"/>
              </a:rPr>
              <a:t>个教学班，在园幼儿</a:t>
            </a:r>
            <a:r>
              <a:rPr lang="en-US" altLang="zh-CN" dirty="0">
                <a:cs typeface="+mn-ea"/>
                <a:sym typeface="+mn-lt"/>
              </a:rPr>
              <a:t>360</a:t>
            </a:r>
            <a:r>
              <a:rPr lang="zh-CN" altLang="en-US" dirty="0">
                <a:cs typeface="+mn-ea"/>
                <a:sym typeface="+mn-lt"/>
              </a:rPr>
              <a:t>人，教职工</a:t>
            </a:r>
            <a:r>
              <a:rPr lang="en-US" altLang="zh-CN" dirty="0">
                <a:cs typeface="+mn-ea"/>
                <a:sym typeface="+mn-lt"/>
              </a:rPr>
              <a:t>50</a:t>
            </a:r>
            <a:r>
              <a:rPr lang="zh-CN" altLang="en-US" dirty="0">
                <a:cs typeface="+mn-ea"/>
                <a:sym typeface="+mn-lt"/>
              </a:rPr>
              <a:t>人，其中教育系统正式在编教师</a:t>
            </a:r>
            <a:r>
              <a:rPr lang="en-US" altLang="zh-CN" dirty="0">
                <a:cs typeface="+mn-ea"/>
                <a:sym typeface="+mn-lt"/>
              </a:rPr>
              <a:t>19</a:t>
            </a:r>
            <a:r>
              <a:rPr lang="zh-CN" altLang="en-US" dirty="0">
                <a:cs typeface="+mn-ea"/>
                <a:sym typeface="+mn-lt"/>
              </a:rPr>
              <a:t>人，学历达标率</a:t>
            </a:r>
            <a:r>
              <a:rPr lang="en-US" altLang="zh-CN" dirty="0">
                <a:cs typeface="+mn-ea"/>
                <a:sym typeface="+mn-lt"/>
              </a:rPr>
              <a:t>100%</a:t>
            </a:r>
            <a:r>
              <a:rPr lang="zh-CN" altLang="en-US" dirty="0">
                <a:cs typeface="+mn-ea"/>
                <a:sym typeface="+mn-lt"/>
              </a:rPr>
              <a:t>，本科达标</a:t>
            </a:r>
            <a:r>
              <a:rPr lang="en-US" altLang="zh-CN" dirty="0">
                <a:cs typeface="+mn-ea"/>
                <a:sym typeface="+mn-lt"/>
              </a:rPr>
              <a:t>52%</a:t>
            </a:r>
            <a:r>
              <a:rPr lang="zh-CN" altLang="en-US" dirty="0">
                <a:cs typeface="+mn-ea"/>
                <a:sym typeface="+mn-lt"/>
              </a:rPr>
              <a:t>。</a:t>
            </a:r>
            <a:endParaRPr lang="zh-CN" altLang="en-US" dirty="0"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en-US" dirty="0">
                <a:cs typeface="+mn-ea"/>
                <a:sym typeface="+mn-lt"/>
              </a:rPr>
              <a:t>       省级名师培养对象</a:t>
            </a:r>
            <a:r>
              <a:rPr lang="en-US" altLang="zh-CN" dirty="0">
                <a:cs typeface="+mn-ea"/>
                <a:sym typeface="+mn-lt"/>
              </a:rPr>
              <a:t>1</a:t>
            </a:r>
            <a:r>
              <a:rPr lang="zh-CN" altLang="en-US" dirty="0">
                <a:cs typeface="+mn-ea"/>
                <a:sym typeface="+mn-lt"/>
              </a:rPr>
              <a:t>人、省级学术技术带头人</a:t>
            </a:r>
            <a:r>
              <a:rPr lang="en-US" altLang="zh-CN" dirty="0">
                <a:cs typeface="+mn-ea"/>
                <a:sym typeface="+mn-lt"/>
              </a:rPr>
              <a:t>1</a:t>
            </a:r>
            <a:r>
              <a:rPr lang="zh-CN" altLang="en-US" dirty="0">
                <a:cs typeface="+mn-ea"/>
                <a:sym typeface="+mn-lt"/>
              </a:rPr>
              <a:t>人、省级骨干教师</a:t>
            </a:r>
            <a:r>
              <a:rPr lang="en-US" altLang="zh-CN" dirty="0">
                <a:cs typeface="+mn-ea"/>
                <a:sym typeface="+mn-lt"/>
              </a:rPr>
              <a:t>5</a:t>
            </a:r>
            <a:r>
              <a:rPr lang="zh-CN" altLang="en-US" dirty="0">
                <a:cs typeface="+mn-ea"/>
                <a:sym typeface="+mn-lt"/>
              </a:rPr>
              <a:t>人、市级幼教专家</a:t>
            </a:r>
            <a:r>
              <a:rPr lang="en-US" altLang="zh-CN" dirty="0">
                <a:cs typeface="+mn-ea"/>
                <a:sym typeface="+mn-lt"/>
              </a:rPr>
              <a:t>1</a:t>
            </a:r>
            <a:r>
              <a:rPr lang="zh-CN" altLang="en-US" dirty="0">
                <a:cs typeface="+mn-ea"/>
                <a:sym typeface="+mn-lt"/>
              </a:rPr>
              <a:t>人、市级名师</a:t>
            </a:r>
            <a:r>
              <a:rPr lang="en-US" altLang="zh-CN" dirty="0">
                <a:cs typeface="+mn-ea"/>
                <a:sym typeface="+mn-lt"/>
              </a:rPr>
              <a:t>1</a:t>
            </a:r>
            <a:r>
              <a:rPr lang="zh-CN" altLang="en-US" dirty="0">
                <a:cs typeface="+mn-ea"/>
                <a:sym typeface="+mn-lt"/>
              </a:rPr>
              <a:t>人、市教师教育专家</a:t>
            </a:r>
            <a:r>
              <a:rPr lang="en-US" altLang="zh-CN" dirty="0">
                <a:cs typeface="+mn-ea"/>
                <a:sym typeface="+mn-lt"/>
              </a:rPr>
              <a:t>1</a:t>
            </a:r>
            <a:r>
              <a:rPr lang="zh-CN" altLang="en-US" dirty="0">
                <a:cs typeface="+mn-ea"/>
                <a:sym typeface="+mn-lt"/>
              </a:rPr>
              <a:t>人、市级骨干教师</a:t>
            </a:r>
            <a:r>
              <a:rPr lang="en-US" altLang="zh-CN" dirty="0">
                <a:cs typeface="+mn-ea"/>
                <a:sym typeface="+mn-lt"/>
              </a:rPr>
              <a:t>2</a:t>
            </a:r>
            <a:r>
              <a:rPr lang="zh-CN" altLang="en-US" dirty="0">
                <a:cs typeface="+mn-ea"/>
                <a:sym typeface="+mn-lt"/>
              </a:rPr>
              <a:t>人、市级教学能手</a:t>
            </a:r>
            <a:r>
              <a:rPr lang="en-US" altLang="zh-CN" dirty="0">
                <a:cs typeface="+mn-ea"/>
                <a:sym typeface="+mn-lt"/>
              </a:rPr>
              <a:t>2</a:t>
            </a:r>
            <a:r>
              <a:rPr lang="zh-CN" altLang="en-US" dirty="0">
                <a:cs typeface="+mn-ea"/>
                <a:sym typeface="+mn-lt"/>
              </a:rPr>
              <a:t>人，县级骨干教师</a:t>
            </a:r>
            <a:r>
              <a:rPr lang="en-US" altLang="zh-CN" dirty="0">
                <a:cs typeface="+mn-ea"/>
                <a:sym typeface="+mn-lt"/>
              </a:rPr>
              <a:t>12</a:t>
            </a:r>
            <a:r>
              <a:rPr lang="zh-CN" altLang="en-US" dirty="0">
                <a:cs typeface="+mn-ea"/>
                <a:sym typeface="+mn-lt"/>
              </a:rPr>
              <a:t>人，国家级家庭教育指导师</a:t>
            </a:r>
            <a:r>
              <a:rPr lang="en-US" altLang="zh-CN" dirty="0">
                <a:cs typeface="+mn-ea"/>
                <a:sym typeface="+mn-lt"/>
              </a:rPr>
              <a:t>2</a:t>
            </a:r>
            <a:r>
              <a:rPr lang="zh-CN" altLang="en-US" dirty="0">
                <a:cs typeface="+mn-ea"/>
                <a:sym typeface="+mn-lt"/>
              </a:rPr>
              <a:t>人、学习型指导师</a:t>
            </a:r>
            <a:r>
              <a:rPr lang="en-US" altLang="zh-CN" dirty="0">
                <a:cs typeface="+mn-ea"/>
                <a:sym typeface="+mn-lt"/>
              </a:rPr>
              <a:t>1</a:t>
            </a:r>
            <a:r>
              <a:rPr lang="zh-CN" altLang="en-US" dirty="0">
                <a:cs typeface="+mn-ea"/>
                <a:sym typeface="+mn-lt"/>
              </a:rPr>
              <a:t>人，国家级健康营养师</a:t>
            </a:r>
            <a:r>
              <a:rPr lang="en-US" altLang="zh-CN" dirty="0">
                <a:cs typeface="+mn-ea"/>
                <a:sym typeface="+mn-lt"/>
              </a:rPr>
              <a:t>1</a:t>
            </a:r>
            <a:r>
              <a:rPr lang="zh-CN" altLang="en-US" dirty="0">
                <a:cs typeface="+mn-ea"/>
                <a:sym typeface="+mn-lt"/>
              </a:rPr>
              <a:t>人。</a:t>
            </a:r>
            <a:endParaRPr lang="zh-CN" altLang="en-US" dirty="0"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en-US" dirty="0">
                <a:cs typeface="+mn-ea"/>
                <a:sym typeface="+mn-lt"/>
              </a:rPr>
              <a:t>       正是因为有这么一支高素质的保教队伍，</a:t>
            </a:r>
            <a:r>
              <a:rPr lang="zh-CN" altLang="en-US" dirty="0" smtClean="0">
                <a:cs typeface="+mn-ea"/>
                <a:sym typeface="+mn-lt"/>
              </a:rPr>
              <a:t>为幼</a:t>
            </a:r>
            <a:r>
              <a:rPr lang="zh-CN" altLang="en-US" dirty="0">
                <a:cs typeface="+mn-ea"/>
                <a:sym typeface="+mn-lt"/>
              </a:rPr>
              <a:t>儿园的发展打下了坚实的基础。</a:t>
            </a:r>
            <a:endParaRPr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0" y="4584506"/>
            <a:ext cx="12192000" cy="2273493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8338167" y="2424177"/>
            <a:ext cx="3410227" cy="2055702"/>
            <a:chOff x="1257332" y="3753348"/>
            <a:chExt cx="3410227" cy="2055702"/>
          </a:xfrm>
        </p:grpSpPr>
        <p:sp>
          <p:nvSpPr>
            <p:cNvPr id="23" name="矩形 22"/>
            <p:cNvSpPr/>
            <p:nvPr/>
          </p:nvSpPr>
          <p:spPr>
            <a:xfrm>
              <a:off x="1257332" y="4534855"/>
              <a:ext cx="3410227" cy="127419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600" dirty="0">
                  <a:cs typeface="+mn-ea"/>
                  <a:sym typeface="+mn-lt"/>
                </a:rPr>
                <a:t>音乐游戏</a:t>
              </a:r>
              <a:endParaRPr lang="zh-CN" altLang="en-US" sz="1600" dirty="0">
                <a:cs typeface="+mn-ea"/>
                <a:sym typeface="+mn-lt"/>
              </a:endParaRPr>
            </a:p>
            <a:p>
              <a:pPr algn="just">
                <a:lnSpc>
                  <a:spcPct val="120000"/>
                </a:lnSpc>
              </a:pPr>
              <a:r>
                <a:rPr lang="zh-CN" altLang="en-US" sz="1600" dirty="0">
                  <a:cs typeface="+mn-ea"/>
                  <a:sym typeface="+mn-lt"/>
                </a:rPr>
                <a:t>快乐节奏乐</a:t>
              </a:r>
              <a:endParaRPr lang="zh-CN" altLang="en-US" sz="1600" dirty="0">
                <a:cs typeface="+mn-ea"/>
                <a:sym typeface="+mn-lt"/>
              </a:endParaRPr>
            </a:p>
            <a:p>
              <a:pPr algn="just">
                <a:lnSpc>
                  <a:spcPct val="120000"/>
                </a:lnSpc>
              </a:pPr>
              <a:r>
                <a:rPr lang="zh-CN" altLang="en-US" sz="1600" dirty="0">
                  <a:cs typeface="+mn-ea"/>
                  <a:sym typeface="+mn-lt"/>
                </a:rPr>
                <a:t>奥尔夫音乐</a:t>
              </a:r>
              <a:endParaRPr lang="zh-CN" altLang="en-US" sz="1600" dirty="0">
                <a:cs typeface="+mn-ea"/>
                <a:sym typeface="+mn-lt"/>
              </a:endParaRPr>
            </a:p>
            <a:p>
              <a:pPr algn="just">
                <a:lnSpc>
                  <a:spcPct val="120000"/>
                </a:lnSpc>
              </a:pPr>
              <a:r>
                <a:rPr lang="zh-CN" altLang="en-US" sz="1600" dirty="0">
                  <a:cs typeface="+mn-ea"/>
                  <a:sym typeface="+mn-lt"/>
                </a:rPr>
                <a:t>舞蹈律动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1257332" y="3753348"/>
              <a:ext cx="2241974" cy="49795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2400" b="1" dirty="0">
                  <a:solidFill>
                    <a:srgbClr val="C00000"/>
                  </a:solidFill>
                  <a:cs typeface="+mn-ea"/>
                  <a:sym typeface="+mn-lt"/>
                </a:rPr>
                <a:t>音乐特色教育</a:t>
              </a:r>
              <a:endParaRPr lang="zh-CN" altLang="en-US" sz="2400" b="1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591866" y="2482290"/>
            <a:ext cx="3636603" cy="1702123"/>
            <a:chOff x="1906079" y="3811461"/>
            <a:chExt cx="3636603" cy="1702123"/>
          </a:xfrm>
        </p:grpSpPr>
        <p:sp>
          <p:nvSpPr>
            <p:cNvPr id="29" name="矩形 28"/>
            <p:cNvSpPr/>
            <p:nvPr/>
          </p:nvSpPr>
          <p:spPr>
            <a:xfrm>
              <a:off x="2132455" y="4534855"/>
              <a:ext cx="3410227" cy="97872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dirty="0">
                  <a:cs typeface="+mn-ea"/>
                  <a:sym typeface="+mn-lt"/>
                </a:rPr>
                <a:t>创意手工</a:t>
              </a:r>
              <a:r>
                <a:rPr lang="en-US" altLang="zh-CN" sz="1600" dirty="0">
                  <a:cs typeface="+mn-ea"/>
                  <a:sym typeface="+mn-lt"/>
                </a:rPr>
                <a:t>— </a:t>
              </a:r>
              <a:r>
                <a:rPr lang="zh-CN" altLang="en-US" sz="1600" dirty="0">
                  <a:cs typeface="+mn-ea"/>
                  <a:sym typeface="+mn-lt"/>
                </a:rPr>
                <a:t>操作创新</a:t>
              </a:r>
              <a:endParaRPr lang="zh-CN" altLang="en-US" sz="1600" dirty="0">
                <a:cs typeface="+mn-ea"/>
                <a:sym typeface="+mn-lt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1600" dirty="0">
                  <a:cs typeface="+mn-ea"/>
                  <a:sym typeface="+mn-lt"/>
                </a:rPr>
                <a:t>创意美术</a:t>
              </a:r>
              <a:r>
                <a:rPr lang="en-US" altLang="zh-CN" sz="1600" dirty="0">
                  <a:cs typeface="+mn-ea"/>
                  <a:sym typeface="+mn-lt"/>
                </a:rPr>
                <a:t>— </a:t>
              </a:r>
              <a:r>
                <a:rPr lang="zh-CN" altLang="en-US" sz="1600" dirty="0">
                  <a:cs typeface="+mn-ea"/>
                  <a:sym typeface="+mn-lt"/>
                </a:rPr>
                <a:t>主题画 </a:t>
              </a:r>
              <a:endParaRPr lang="zh-CN" altLang="en-US" sz="1600" dirty="0">
                <a:cs typeface="+mn-ea"/>
                <a:sym typeface="+mn-lt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1600" dirty="0">
                  <a:cs typeface="+mn-ea"/>
                  <a:sym typeface="+mn-lt"/>
                </a:rPr>
                <a:t>                  无笔画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1906079" y="3811461"/>
              <a:ext cx="2241974" cy="49795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2400" b="1" dirty="0">
                  <a:solidFill>
                    <a:srgbClr val="C00000"/>
                  </a:solidFill>
                  <a:cs typeface="+mn-ea"/>
                  <a:sym typeface="+mn-lt"/>
                </a:rPr>
                <a:t>美术特色教育</a:t>
              </a:r>
              <a:endParaRPr lang="zh-CN" altLang="en-US" sz="2400" b="1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703236" y="824465"/>
            <a:ext cx="4534792" cy="4534792"/>
          </a:xfrm>
          <a:prstGeom prst="rect">
            <a:avLst/>
          </a:prstGeom>
        </p:spPr>
      </p:pic>
      <p:sp>
        <p:nvSpPr>
          <p:cNvPr id="37" name="TextBox 33"/>
          <p:cNvSpPr txBox="1"/>
          <p:nvPr/>
        </p:nvSpPr>
        <p:spPr>
          <a:xfrm>
            <a:off x="1225938" y="373592"/>
            <a:ext cx="55755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ln w="3175">
                  <a:solidFill>
                    <a:schemeClr val="bg1"/>
                  </a:solidFill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园本特色教育</a:t>
            </a:r>
            <a:r>
              <a:rPr lang="en-US" altLang="zh-CN" sz="3600" b="1" dirty="0">
                <a:ln w="3175">
                  <a:solidFill>
                    <a:schemeClr val="bg1"/>
                  </a:solidFill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—  </a:t>
            </a:r>
            <a:r>
              <a:rPr lang="zh-CN" altLang="en-US" sz="3600" b="1" dirty="0">
                <a:ln w="3175">
                  <a:solidFill>
                    <a:schemeClr val="bg1"/>
                  </a:solidFill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艺术教育</a:t>
            </a:r>
            <a:endParaRPr lang="zh-CN" altLang="en-US" sz="3600" b="1" dirty="0">
              <a:ln w="3175">
                <a:solidFill>
                  <a:schemeClr val="bg1"/>
                </a:solidFill>
              </a:ln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38" name="图片 37" descr="图片包含 物体&#10;&#10;已生成高可信度的说明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46570" y="147232"/>
            <a:ext cx="922304" cy="92230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flipH="1">
            <a:off x="9884229" y="12188"/>
            <a:ext cx="2307771" cy="16245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 flipH="1">
            <a:off x="0" y="4584506"/>
            <a:ext cx="12192000" cy="2273493"/>
          </a:xfrm>
          <a:prstGeom prst="rect">
            <a:avLst/>
          </a:prstGeom>
        </p:spPr>
      </p:pic>
      <p:grpSp>
        <p:nvGrpSpPr>
          <p:cNvPr id="3" name="组合 12"/>
          <p:cNvGrpSpPr/>
          <p:nvPr/>
        </p:nvGrpSpPr>
        <p:grpSpPr bwMode="auto">
          <a:xfrm>
            <a:off x="6616766" y="1549283"/>
            <a:ext cx="4910671" cy="1036406"/>
            <a:chOff x="0" y="0"/>
            <a:chExt cx="4910125" cy="1036404"/>
          </a:xfrm>
        </p:grpSpPr>
        <p:sp>
          <p:nvSpPr>
            <p:cNvPr id="4" name="TextBox 1"/>
            <p:cNvSpPr>
              <a:spLocks noChangeArrowheads="1"/>
            </p:cNvSpPr>
            <p:nvPr/>
          </p:nvSpPr>
          <p:spPr bwMode="auto">
            <a:xfrm>
              <a:off x="0" y="0"/>
              <a:ext cx="394616" cy="523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  <a:cs typeface="+mn-ea"/>
                  <a:sym typeface="+mn-lt"/>
                </a:rPr>
                <a:t>1</a:t>
              </a:r>
              <a:endParaRPr lang="zh-CN" altLang="en-US" sz="2800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5" name="直接连接符 15"/>
            <p:cNvSpPr>
              <a:spLocks noChangeShapeType="1"/>
            </p:cNvSpPr>
            <p:nvPr/>
          </p:nvSpPr>
          <p:spPr bwMode="auto">
            <a:xfrm flipH="1">
              <a:off x="0" y="0"/>
              <a:ext cx="590550" cy="590550"/>
            </a:xfrm>
            <a:prstGeom prst="line">
              <a:avLst/>
            </a:prstGeom>
            <a:noFill/>
            <a:ln w="9525" cap="flat" cmpd="sng">
              <a:solidFill>
                <a:schemeClr val="accent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" name="矩形 7"/>
            <p:cNvSpPr>
              <a:spLocks noChangeArrowheads="1"/>
            </p:cNvSpPr>
            <p:nvPr/>
          </p:nvSpPr>
          <p:spPr bwMode="auto">
            <a:xfrm>
              <a:off x="452436" y="95251"/>
              <a:ext cx="4457689" cy="941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2400" dirty="0">
                  <a:cs typeface="+mn-ea"/>
                  <a:sym typeface="+mn-lt"/>
                </a:rPr>
                <a:t>孩子作为新生入园您最担心的是什么？</a:t>
              </a:r>
              <a:endParaRPr lang="zh-CN" altLang="en-US" sz="2400" dirty="0">
                <a:cs typeface="+mn-ea"/>
                <a:sym typeface="+mn-lt"/>
              </a:endParaRPr>
            </a:p>
          </p:txBody>
        </p:sp>
      </p:grpSp>
      <p:grpSp>
        <p:nvGrpSpPr>
          <p:cNvPr id="8" name="组合 18"/>
          <p:cNvGrpSpPr/>
          <p:nvPr/>
        </p:nvGrpSpPr>
        <p:grpSpPr bwMode="auto">
          <a:xfrm>
            <a:off x="6633678" y="2885772"/>
            <a:ext cx="4905911" cy="1086454"/>
            <a:chOff x="0" y="0"/>
            <a:chExt cx="4905657" cy="1086452"/>
          </a:xfrm>
        </p:grpSpPr>
        <p:sp>
          <p:nvSpPr>
            <p:cNvPr id="9" name="TextBox 10"/>
            <p:cNvSpPr>
              <a:spLocks noChangeArrowheads="1"/>
            </p:cNvSpPr>
            <p:nvPr/>
          </p:nvSpPr>
          <p:spPr bwMode="auto">
            <a:xfrm>
              <a:off x="0" y="0"/>
              <a:ext cx="394640" cy="523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>
                  <a:solidFill>
                    <a:srgbClr val="FD7B8B"/>
                  </a:solidFill>
                  <a:cs typeface="+mn-ea"/>
                  <a:sym typeface="+mn-lt"/>
                </a:rPr>
                <a:t>2</a:t>
              </a:r>
              <a:endParaRPr lang="zh-CN" altLang="en-US" sz="2800" dirty="0">
                <a:solidFill>
                  <a:srgbClr val="FD7B8B"/>
                </a:solidFill>
                <a:cs typeface="+mn-ea"/>
                <a:sym typeface="+mn-lt"/>
              </a:endParaRPr>
            </a:p>
          </p:txBody>
        </p:sp>
        <p:sp>
          <p:nvSpPr>
            <p:cNvPr id="10" name="直接连接符 20"/>
            <p:cNvSpPr>
              <a:spLocks noChangeShapeType="1"/>
            </p:cNvSpPr>
            <p:nvPr/>
          </p:nvSpPr>
          <p:spPr bwMode="auto">
            <a:xfrm flipH="1">
              <a:off x="0" y="0"/>
              <a:ext cx="590550" cy="590550"/>
            </a:xfrm>
            <a:prstGeom prst="line">
              <a:avLst/>
            </a:prstGeom>
            <a:noFill/>
            <a:ln w="9525" cap="flat" cmpd="sng">
              <a:solidFill>
                <a:srgbClr val="FD7B8B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1" name="矩形 12"/>
            <p:cNvSpPr>
              <a:spLocks noChangeArrowheads="1"/>
            </p:cNvSpPr>
            <p:nvPr/>
          </p:nvSpPr>
          <p:spPr bwMode="auto">
            <a:xfrm>
              <a:off x="461359" y="145299"/>
              <a:ext cx="4444298" cy="941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2400" dirty="0">
                  <a:cs typeface="+mn-ea"/>
                  <a:sym typeface="+mn-lt"/>
                </a:rPr>
                <a:t>您对幼儿园的教育和生活有了解吗？</a:t>
              </a:r>
              <a:endParaRPr lang="zh-CN" altLang="en-US" sz="2400" dirty="0">
                <a:cs typeface="+mn-ea"/>
                <a:sym typeface="+mn-lt"/>
              </a:endParaRPr>
            </a:p>
          </p:txBody>
        </p:sp>
      </p:grpSp>
      <p:sp>
        <p:nvSpPr>
          <p:cNvPr id="14" name="TextBox 33"/>
          <p:cNvSpPr txBox="1"/>
          <p:nvPr/>
        </p:nvSpPr>
        <p:spPr>
          <a:xfrm>
            <a:off x="1225938" y="373592"/>
            <a:ext cx="18453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600" b="1" dirty="0">
                <a:ln w="3175">
                  <a:solidFill>
                    <a:schemeClr val="bg1"/>
                  </a:solidFill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提 问 ？</a:t>
            </a:r>
            <a:endParaRPr lang="zh-CN" altLang="en-US" sz="3600" b="1" dirty="0">
              <a:ln w="3175">
                <a:solidFill>
                  <a:schemeClr val="bg1"/>
                </a:solidFill>
              </a:ln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15" name="图片 14" descr="图片包含 物体&#10;&#10;已生成高可信度的说明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46570" y="147232"/>
            <a:ext cx="922304" cy="92230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flipH="1">
            <a:off x="9884229" y="12188"/>
            <a:ext cx="2307771" cy="1624554"/>
          </a:xfrm>
          <a:prstGeom prst="rect">
            <a:avLst/>
          </a:prstGeom>
        </p:spPr>
      </p:pic>
      <p:pic>
        <p:nvPicPr>
          <p:cNvPr id="22" name="图片 21" descr="图片包含 餐桌&#10;&#10;已生成高可信度的说明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52192" y="1069536"/>
            <a:ext cx="5129076" cy="5129076"/>
          </a:xfrm>
          <a:prstGeom prst="rect">
            <a:avLst/>
          </a:prstGeom>
        </p:spPr>
      </p:pic>
      <p:grpSp>
        <p:nvGrpSpPr>
          <p:cNvPr id="17" name="组合 18"/>
          <p:cNvGrpSpPr/>
          <p:nvPr/>
        </p:nvGrpSpPr>
        <p:grpSpPr bwMode="auto">
          <a:xfrm>
            <a:off x="6616766" y="4222262"/>
            <a:ext cx="4905911" cy="1086454"/>
            <a:chOff x="0" y="0"/>
            <a:chExt cx="4905657" cy="1086452"/>
          </a:xfrm>
        </p:grpSpPr>
        <p:sp>
          <p:nvSpPr>
            <p:cNvPr id="18" name="TextBox 10"/>
            <p:cNvSpPr>
              <a:spLocks noChangeArrowheads="1"/>
            </p:cNvSpPr>
            <p:nvPr/>
          </p:nvSpPr>
          <p:spPr bwMode="auto">
            <a:xfrm>
              <a:off x="0" y="0"/>
              <a:ext cx="394640" cy="523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 dirty="0">
                  <a:solidFill>
                    <a:srgbClr val="FFC000"/>
                  </a:solidFill>
                  <a:cs typeface="+mn-ea"/>
                  <a:sym typeface="+mn-lt"/>
                </a:rPr>
                <a:t>3</a:t>
              </a:r>
              <a:endParaRPr lang="zh-CN" altLang="en-US" sz="2800" dirty="0">
                <a:solidFill>
                  <a:srgbClr val="FFC000"/>
                </a:solidFill>
                <a:cs typeface="+mn-ea"/>
                <a:sym typeface="+mn-lt"/>
              </a:endParaRPr>
            </a:p>
          </p:txBody>
        </p:sp>
        <p:sp>
          <p:nvSpPr>
            <p:cNvPr id="19" name="直接连接符 20"/>
            <p:cNvSpPr>
              <a:spLocks noChangeShapeType="1"/>
            </p:cNvSpPr>
            <p:nvPr/>
          </p:nvSpPr>
          <p:spPr bwMode="auto">
            <a:xfrm flipH="1">
              <a:off x="0" y="0"/>
              <a:ext cx="590550" cy="590550"/>
            </a:xfrm>
            <a:prstGeom prst="line">
              <a:avLst/>
            </a:prstGeom>
            <a:noFill/>
            <a:ln w="9525" cap="flat" cmpd="sng">
              <a:solidFill>
                <a:srgbClr val="FFC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0" name="矩形 12"/>
            <p:cNvSpPr>
              <a:spLocks noChangeArrowheads="1"/>
            </p:cNvSpPr>
            <p:nvPr/>
          </p:nvSpPr>
          <p:spPr bwMode="auto">
            <a:xfrm>
              <a:off x="461359" y="145299"/>
              <a:ext cx="4444298" cy="941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2400" dirty="0">
                  <a:cs typeface="+mn-ea"/>
                  <a:sym typeface="+mn-lt"/>
                </a:rPr>
                <a:t>您送孩子进入幼儿园您做了那些心理准备？</a:t>
              </a:r>
              <a:endParaRPr lang="zh-CN" altLang="en-US" sz="2400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7871972" y="4561900"/>
            <a:ext cx="4113169" cy="2675889"/>
          </a:xfrm>
          <a:prstGeom prst="rect">
            <a:avLst/>
          </a:prstGeom>
        </p:spPr>
      </p:pic>
      <p:sp>
        <p:nvSpPr>
          <p:cNvPr id="40" name="矩形 39"/>
          <p:cNvSpPr>
            <a:spLocks noChangeArrowheads="1"/>
          </p:cNvSpPr>
          <p:nvPr/>
        </p:nvSpPr>
        <p:spPr bwMode="auto">
          <a:xfrm>
            <a:off x="2541180" y="3000420"/>
            <a:ext cx="710963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6000" b="1" dirty="0">
                <a:ln w="19050">
                  <a:solidFill>
                    <a:schemeClr val="bg1"/>
                  </a:solidFill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新入园幼儿常见问题</a:t>
            </a:r>
            <a:endParaRPr lang="zh-CN" altLang="en-US" sz="6000" b="1" dirty="0">
              <a:ln w="19050">
                <a:solidFill>
                  <a:schemeClr val="bg1"/>
                </a:solidFill>
              </a:ln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rot="1526227">
            <a:off x="8934383" y="9222"/>
            <a:ext cx="2889115" cy="291324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-1" y="31855"/>
            <a:ext cx="3222171" cy="231622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0" y="4455372"/>
            <a:ext cx="12192000" cy="2402628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 rot="1159301">
            <a:off x="861569" y="3201788"/>
            <a:ext cx="1187466" cy="119738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4427367" y="693645"/>
            <a:ext cx="2857930" cy="21777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airplan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3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3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tags/tag1.xml><?xml version="1.0" encoding="utf-8"?>
<p:tagLst xmlns:p="http://schemas.openxmlformats.org/presentationml/2006/main">
  <p:tag name="ISPRING_PRESENTATION_TITLE" val="jimo"/>
  <p:tag name="commondata" val="eyJoZGlkIjoiYTQ3YTc2YjBlNWRhYjQ0NTA0MDBkN2E0YWM4YTZjZGMifQ=="/>
</p:tagLst>
</file>

<file path=ppt/theme/theme1.xml><?xml version="1.0" encoding="utf-8"?>
<a:theme xmlns:a="http://schemas.openxmlformats.org/drawingml/2006/main" name="www.pptying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1wer0hv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3067</Words>
  <Application>WPS 演示</Application>
  <PresentationFormat>宽屏</PresentationFormat>
  <Paragraphs>282</Paragraphs>
  <Slides>28</Slides>
  <Notes>28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28</vt:i4>
      </vt:variant>
    </vt:vector>
  </HeadingPairs>
  <TitlesOfParts>
    <vt:vector size="42" baseType="lpstr">
      <vt:lpstr>Arial</vt:lpstr>
      <vt:lpstr>宋体</vt:lpstr>
      <vt:lpstr>Wingdings</vt:lpstr>
      <vt:lpstr>汉仪中圆简</vt:lpstr>
      <vt:lpstr>Calibri</vt:lpstr>
      <vt:lpstr>微软雅黑</vt:lpstr>
      <vt:lpstr>Arial Unicode MS</vt:lpstr>
      <vt:lpstr>等线</vt:lpstr>
      <vt:lpstr>Meiryo</vt:lpstr>
      <vt:lpstr>Yu Gothic UI</vt:lpstr>
      <vt:lpstr>Arial Narrow</vt:lpstr>
      <vt:lpstr>Calibri Light</vt:lpstr>
      <vt:lpstr>www.pptying.com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creator>优品PPT</dc:creator>
  <dc:subject>https://www.ypppt.com/</dc:subject>
  <cp:lastModifiedBy>Years later</cp:lastModifiedBy>
  <cp:revision>83</cp:revision>
  <dcterms:created xsi:type="dcterms:W3CDTF">2017-09-15T01:01:00Z</dcterms:created>
  <dcterms:modified xsi:type="dcterms:W3CDTF">2024-04-05T06:01:11Z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60F85E3969134B8D8CE1A1B6438C9187_13</vt:lpwstr>
  </property>
  <property fmtid="{D5CDD505-2E9C-101B-9397-08002B2CF9AE}" pid="3" name="KSOProductBuildVer">
    <vt:lpwstr>2052-12.1.0.16417</vt:lpwstr>
  </property>
</Properties>
</file>