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17"/>
  </p:notes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8"/>
    <p:sldId id="269" r:id="rId19"/>
    <p:sldId id="273" r:id="rId20"/>
    <p:sldId id="270" r:id="rId21"/>
    <p:sldId id="271" r:id="rId22"/>
    <p:sldId id="272" r:id="rId23"/>
    <p:sldId id="274" r:id="rId24"/>
    <p:sldId id="277" r:id="rId25"/>
    <p:sldId id="275" r:id="rId26"/>
    <p:sldId id="276" r:id="rId27"/>
    <p:sldId id="279" r:id="rId28"/>
    <p:sldId id="285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CE"/>
    <a:srgbClr val="010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436D0-001A-4A1B-A953-69E39CF30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6FC2C-E201-4BB8-ABCF-DFBE416F35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FC2C-E201-4BB8-ABCF-DFBE416F3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444" y="671714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D06D-4818-4F41-9D05-228D61183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AC17-B43E-4AF2-B9AC-4E8908589F3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77A0-70A0-47C6-A72A-E1BEB9E4F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596-916F-4BB5-8208-31EEE4BFB395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537410" y="469231"/>
            <a:ext cx="11117179" cy="5919537"/>
          </a:xfrm>
          <a:prstGeom prst="roundRect">
            <a:avLst>
              <a:gd name="adj" fmla="val 4262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9435402" y="251732"/>
            <a:ext cx="2241325" cy="1041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507253"/>
            <a:ext cx="5817996" cy="377818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4668903" y="1393902"/>
            <a:ext cx="6907928" cy="3662142"/>
            <a:chOff x="4668903" y="1393902"/>
            <a:chExt cx="6907928" cy="36621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668903" y="1393902"/>
              <a:ext cx="6907928" cy="3662142"/>
            </a:xfrm>
            <a:prstGeom prst="rect">
              <a:avLst/>
            </a:prstGeom>
          </p:spPr>
        </p:pic>
        <p:sp>
          <p:nvSpPr>
            <p:cNvPr id="24" name="任意多边形: 形状 23"/>
            <p:cNvSpPr/>
            <p:nvPr/>
          </p:nvSpPr>
          <p:spPr>
            <a:xfrm>
              <a:off x="6227571" y="2966224"/>
              <a:ext cx="521774" cy="1230832"/>
            </a:xfrm>
            <a:custGeom>
              <a:avLst/>
              <a:gdLst/>
              <a:ahLst/>
              <a:cxnLst/>
              <a:rect l="l" t="t" r="r" b="b"/>
              <a:pathLst>
                <a:path w="435524" h="1102519">
                  <a:moveTo>
                    <a:pt x="97631" y="0"/>
                  </a:moveTo>
                  <a:lnTo>
                    <a:pt x="280988" y="0"/>
                  </a:lnTo>
                  <a:lnTo>
                    <a:pt x="280988" y="207169"/>
                  </a:lnTo>
                  <a:lnTo>
                    <a:pt x="359569" y="207169"/>
                  </a:lnTo>
                  <a:lnTo>
                    <a:pt x="359569" y="263306"/>
                  </a:lnTo>
                  <a:lnTo>
                    <a:pt x="388144" y="254794"/>
                  </a:lnTo>
                  <a:lnTo>
                    <a:pt x="388144" y="47625"/>
                  </a:lnTo>
                  <a:lnTo>
                    <a:pt x="435524" y="47625"/>
                  </a:lnTo>
                  <a:lnTo>
                    <a:pt x="435524" y="1083590"/>
                  </a:lnTo>
                  <a:lnTo>
                    <a:pt x="422077" y="1074837"/>
                  </a:lnTo>
                  <a:cubicBezTo>
                    <a:pt x="399455" y="1050429"/>
                    <a:pt x="388144" y="1014016"/>
                    <a:pt x="388144" y="965597"/>
                  </a:cubicBezTo>
                  <a:lnTo>
                    <a:pt x="388144" y="442913"/>
                  </a:lnTo>
                  <a:lnTo>
                    <a:pt x="332184" y="454819"/>
                  </a:lnTo>
                  <a:lnTo>
                    <a:pt x="332184" y="372666"/>
                  </a:lnTo>
                  <a:lnTo>
                    <a:pt x="280988" y="372666"/>
                  </a:lnTo>
                  <a:lnTo>
                    <a:pt x="280988" y="948928"/>
                  </a:lnTo>
                  <a:lnTo>
                    <a:pt x="359569" y="948928"/>
                  </a:lnTo>
                  <a:lnTo>
                    <a:pt x="359569" y="1025128"/>
                  </a:lnTo>
                  <a:cubicBezTo>
                    <a:pt x="359569" y="1075134"/>
                    <a:pt x="333772" y="1100931"/>
                    <a:pt x="282178" y="1102519"/>
                  </a:cubicBezTo>
                  <a:lnTo>
                    <a:pt x="0" y="1102519"/>
                  </a:lnTo>
                  <a:lnTo>
                    <a:pt x="0" y="948928"/>
                  </a:lnTo>
                  <a:lnTo>
                    <a:pt x="97631" y="948928"/>
                  </a:lnTo>
                  <a:lnTo>
                    <a:pt x="97631" y="461963"/>
                  </a:lnTo>
                  <a:cubicBezTo>
                    <a:pt x="97631" y="411163"/>
                    <a:pt x="76200" y="382191"/>
                    <a:pt x="33338" y="375047"/>
                  </a:cubicBezTo>
                  <a:lnTo>
                    <a:pt x="1191" y="372666"/>
                  </a:lnTo>
                  <a:lnTo>
                    <a:pt x="1191" y="207169"/>
                  </a:lnTo>
                  <a:lnTo>
                    <a:pt x="97631" y="207169"/>
                  </a:lnTo>
                  <a:lnTo>
                    <a:pt x="976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006969" y="2844134"/>
              <a:ext cx="1636198" cy="1360449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7607199" y="2952235"/>
              <a:ext cx="1280493" cy="1228037"/>
              <a:chOff x="-1911301" y="1892061"/>
              <a:chExt cx="1280493" cy="1228037"/>
            </a:xfrm>
          </p:grpSpPr>
          <p:sp>
            <p:nvSpPr>
              <p:cNvPr id="16" name="任意多边形: 形状 15"/>
              <p:cNvSpPr/>
              <p:nvPr/>
            </p:nvSpPr>
            <p:spPr>
              <a:xfrm>
                <a:off x="-1884140" y="1940508"/>
                <a:ext cx="623856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623856" h="1104900">
                    <a:moveTo>
                      <a:pt x="4763" y="0"/>
                    </a:moveTo>
                    <a:lnTo>
                      <a:pt x="372666" y="0"/>
                    </a:lnTo>
                    <a:lnTo>
                      <a:pt x="372666" y="154781"/>
                    </a:lnTo>
                    <a:lnTo>
                      <a:pt x="280988" y="154781"/>
                    </a:lnTo>
                    <a:lnTo>
                      <a:pt x="280988" y="472678"/>
                    </a:lnTo>
                    <a:lnTo>
                      <a:pt x="364331" y="472678"/>
                    </a:lnTo>
                    <a:lnTo>
                      <a:pt x="364331" y="627459"/>
                    </a:lnTo>
                    <a:lnTo>
                      <a:pt x="280988" y="627459"/>
                    </a:lnTo>
                    <a:lnTo>
                      <a:pt x="280988" y="950119"/>
                    </a:lnTo>
                    <a:lnTo>
                      <a:pt x="447675" y="951309"/>
                    </a:lnTo>
                    <a:lnTo>
                      <a:pt x="419100" y="317897"/>
                    </a:lnTo>
                    <a:lnTo>
                      <a:pt x="584597" y="317897"/>
                    </a:lnTo>
                    <a:lnTo>
                      <a:pt x="621506" y="938212"/>
                    </a:lnTo>
                    <a:cubicBezTo>
                      <a:pt x="633413" y="1032669"/>
                      <a:pt x="600075" y="1087437"/>
                      <a:pt x="521494" y="1102519"/>
                    </a:cubicBezTo>
                    <a:lnTo>
                      <a:pt x="392906" y="1104900"/>
                    </a:lnTo>
                    <a:lnTo>
                      <a:pt x="369094" y="1104900"/>
                    </a:lnTo>
                    <a:lnTo>
                      <a:pt x="0" y="1104900"/>
                    </a:lnTo>
                    <a:lnTo>
                      <a:pt x="0" y="950119"/>
                    </a:lnTo>
                    <a:lnTo>
                      <a:pt x="100013" y="950119"/>
                    </a:lnTo>
                    <a:lnTo>
                      <a:pt x="100013" y="719137"/>
                    </a:lnTo>
                    <a:cubicBezTo>
                      <a:pt x="100013" y="658019"/>
                      <a:pt x="69850" y="627459"/>
                      <a:pt x="9525" y="627459"/>
                    </a:cubicBezTo>
                    <a:lnTo>
                      <a:pt x="9525" y="472678"/>
                    </a:lnTo>
                    <a:lnTo>
                      <a:pt x="100013" y="472678"/>
                    </a:lnTo>
                    <a:lnTo>
                      <a:pt x="100013" y="245269"/>
                    </a:lnTo>
                    <a:cubicBezTo>
                      <a:pt x="100013" y="184944"/>
                      <a:pt x="68263" y="154781"/>
                      <a:pt x="4763" y="154781"/>
                    </a:cubicBez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-1911301" y="1892061"/>
                <a:ext cx="1280493" cy="1228037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/>
          <p:cNvGrpSpPr/>
          <p:nvPr/>
        </p:nvGrpSpPr>
        <p:grpSpPr>
          <a:xfrm>
            <a:off x="-1" y="-1628586"/>
            <a:ext cx="2288286" cy="3948040"/>
            <a:chOff x="-1" y="-1628586"/>
            <a:chExt cx="2288286" cy="394804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 flipH="1">
            <a:off x="9903714" y="-1397789"/>
            <a:ext cx="2288286" cy="3948040"/>
            <a:chOff x="-1" y="-1628586"/>
            <a:chExt cx="2288286" cy="3948040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800613" y="1451937"/>
            <a:ext cx="5377500" cy="4524315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1990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日这天，全世界有数亿人身穿蓝绿两色服装参加了“地球日”活动。他们为纪念“地球日”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周年，开展了捡拾废纸和塑料袋、严禁随地倒垃圾的活动。这些活动的目的是提醒人们重视保护地球环境，制止生态恶化，使每一位地球居民都为悍卫地球环境、改善地球环境作出贡献。身穿蓝绿两色服装是表示为捍卫地球环境而行动的决心。</a:t>
            </a:r>
            <a:endParaRPr lang="en-US" altLang="zh-CN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18441" y="775320"/>
            <a:ext cx="50673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798654"/>
            <a:ext cx="4412350" cy="364301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15368" y="1612515"/>
            <a:ext cx="4980632" cy="4049485"/>
            <a:chOff x="1115368" y="1612515"/>
            <a:chExt cx="4980632" cy="4049485"/>
          </a:xfrm>
        </p:grpSpPr>
        <p:sp>
          <p:nvSpPr>
            <p:cNvPr id="8" name="矩形: 折角 7"/>
            <p:cNvSpPr/>
            <p:nvPr/>
          </p:nvSpPr>
          <p:spPr>
            <a:xfrm>
              <a:off x="1115368" y="1612515"/>
              <a:ext cx="4980632" cy="4049485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267195" y="2030171"/>
              <a:ext cx="4689987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“地球日”这天，美国全国大约有</a:t>
              </a:r>
              <a:r>
                <a:rPr lang="en-US" altLang="zh-CN" dirty="0">
                  <a:cs typeface="+mn-ea"/>
                  <a:sym typeface="+mn-lt"/>
                </a:rPr>
                <a:t>1</a:t>
              </a:r>
              <a:r>
                <a:rPr lang="zh-CN" altLang="en-US" dirty="0">
                  <a:cs typeface="+mn-ea"/>
                  <a:sym typeface="+mn-lt"/>
                </a:rPr>
                <a:t>亿人把汽车放在家里不用，以防汽车排放出来的废气和其他有害的排放物散发到空气中去。在中国，当时的李鹏总理在</a:t>
              </a:r>
              <a:r>
                <a:rPr lang="en-US" altLang="zh-CN" dirty="0">
                  <a:cs typeface="+mn-ea"/>
                  <a:sym typeface="+mn-lt"/>
                </a:rPr>
                <a:t>4</a:t>
              </a:r>
              <a:r>
                <a:rPr lang="zh-CN" altLang="en-US" dirty="0">
                  <a:cs typeface="+mn-ea"/>
                  <a:sym typeface="+mn-lt"/>
                </a:rPr>
                <a:t>月</a:t>
              </a:r>
              <a:r>
                <a:rPr lang="en-US" altLang="zh-CN" dirty="0">
                  <a:cs typeface="+mn-ea"/>
                  <a:sym typeface="+mn-lt"/>
                </a:rPr>
                <a:t>21</a:t>
              </a:r>
              <a:r>
                <a:rPr lang="zh-CN" altLang="en-US" dirty="0">
                  <a:cs typeface="+mn-ea"/>
                  <a:sym typeface="+mn-lt"/>
                </a:rPr>
                <a:t>日通过电视发表了环境问题讲话，中央电视台还播放了“只有一个地球”的专题报道。从此，中国每年都进行“地球日”的纪念宣传活动。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936495" y="1676292"/>
            <a:ext cx="50082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1999</a:t>
            </a:r>
            <a:r>
              <a:rPr lang="zh-CN" altLang="en-US" dirty="0">
                <a:cs typeface="+mn-ea"/>
                <a:sym typeface="+mn-lt"/>
              </a:rPr>
              <a:t>年“美国地球日”组织更名为“地球日网络”，成为一个面向全世界、推动每年“地球日”国际活动的组织。</a:t>
            </a:r>
            <a:r>
              <a:rPr lang="en-US" altLang="zh-CN" dirty="0">
                <a:cs typeface="+mn-ea"/>
                <a:sym typeface="+mn-lt"/>
              </a:rPr>
              <a:t>2000</a:t>
            </a:r>
            <a:r>
              <a:rPr lang="zh-CN" altLang="en-US" dirty="0">
                <a:cs typeface="+mn-ea"/>
                <a:sym typeface="+mn-lt"/>
              </a:rPr>
              <a:t>年的“地球日”，又是由盖洛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尼尔森和丹尼斯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海斯领导，所不同的是，这次他们在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年“地球日”的基础上，加入了全球性的公众运动，并充分利用了网络这一新兴的信息手段，把各国人民的智慧和热情都聚集在了一起。在盖洛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尼尔森、丹尼斯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海斯和其战友们的努力下，今天的“地球日”已真正成为全地球的节日，提醒着人类保护地球、善待地球。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599603" y="822541"/>
            <a:ext cx="5874685" cy="587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世界地球日活动影响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999109" y="1308372"/>
            <a:ext cx="9616730" cy="4801314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cs typeface="+mn-ea"/>
                <a:sym typeface="+mn-lt"/>
              </a:rPr>
              <a:t>2016</a:t>
            </a:r>
            <a:r>
              <a:rPr lang="zh-CN" altLang="en-US" dirty="0">
                <a:cs typeface="+mn-ea"/>
                <a:sym typeface="+mn-lt"/>
              </a:rPr>
              <a:t>年地球日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地球日网络与中国青年应对气候变化行动网络（</a:t>
            </a:r>
            <a:r>
              <a:rPr lang="en-US" altLang="zh-CN" dirty="0">
                <a:cs typeface="+mn-ea"/>
                <a:sym typeface="+mn-lt"/>
              </a:rPr>
              <a:t>CYCAN</a:t>
            </a:r>
            <a:r>
              <a:rPr lang="zh-CN" altLang="en-US" dirty="0">
                <a:cs typeface="+mn-ea"/>
                <a:sym typeface="+mn-lt"/>
              </a:rPr>
              <a:t>）联手，于</a:t>
            </a:r>
            <a:r>
              <a:rPr lang="en-US" altLang="zh-CN" dirty="0">
                <a:cs typeface="+mn-ea"/>
                <a:sym typeface="+mn-lt"/>
              </a:rPr>
              <a:t>2016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日将亿绿行动带到中国，决心在</a:t>
            </a:r>
            <a:r>
              <a:rPr lang="en-US" altLang="zh-CN" dirty="0">
                <a:cs typeface="+mn-ea"/>
                <a:sym typeface="+mn-lt"/>
              </a:rPr>
              <a:t>2020</a:t>
            </a:r>
            <a:r>
              <a:rPr lang="zh-CN" altLang="en-US" dirty="0">
                <a:cs typeface="+mn-ea"/>
                <a:sym typeface="+mn-lt"/>
              </a:rPr>
              <a:t>年地球日之前收集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亿项关爱地球的绿色行动</a:t>
            </a:r>
            <a:r>
              <a:rPr lang="en-US" altLang="zh-CN" dirty="0">
                <a:cs typeface="+mn-ea"/>
                <a:sym typeface="+mn-lt"/>
              </a:rPr>
              <a:t>.</a:t>
            </a:r>
            <a:endParaRPr lang="en-US" altLang="zh-CN" dirty="0">
              <a:cs typeface="+mn-ea"/>
              <a:sym typeface="+mn-lt"/>
            </a:endParaRPr>
          </a:p>
          <a:p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年地球日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日是第</a:t>
            </a:r>
            <a:r>
              <a:rPr lang="en-US" altLang="zh-CN" dirty="0">
                <a:cs typeface="+mn-ea"/>
                <a:sym typeface="+mn-lt"/>
              </a:rPr>
              <a:t>45</a:t>
            </a:r>
            <a:r>
              <a:rPr lang="zh-CN" altLang="en-US" dirty="0">
                <a:cs typeface="+mn-ea"/>
                <a:sym typeface="+mn-lt"/>
              </a:rPr>
              <a:t>个世界地球日（以下简称“地球日”）。国土资源部办公厅日前发布通知指出，按照“十二五”期间地球日主题宣传活动要求，结合当前国土资源工作重点和社会关注热点，确定</a:t>
            </a: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年地球日活动主题为“珍惜地球资源，转变发展方式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节约集约利用国土资源共同保护自然生态空间”。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86435" y="3618464"/>
            <a:ext cx="556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世界地球日环境问题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72340" y="1644122"/>
            <a:ext cx="4514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03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2617055" y="1581966"/>
            <a:ext cx="4371033" cy="4198214"/>
            <a:chOff x="2617055" y="1581966"/>
            <a:chExt cx="4371033" cy="41982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screen"/>
            <a:srcRect b="-2200"/>
            <a:stretch>
              <a:fillRect/>
            </a:stretch>
          </p:blipFill>
          <p:spPr>
            <a:xfrm>
              <a:off x="2617055" y="1581966"/>
              <a:ext cx="4371033" cy="4198214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3439575" y="2676388"/>
              <a:ext cx="3232531" cy="267765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　</a:t>
              </a:r>
              <a:r>
                <a:rPr sz="1600" dirty="0">
                  <a:cs typeface="+mn-ea"/>
                  <a:sym typeface="+mn-lt"/>
                </a:rPr>
                <a:t>全球气候变暖，将会对全球产生各种不同的影响，较高的温度可使极地冰川融化，海平面每10年将升高6厘米，因而将使一些海岸地区被淹没。全球变暖也可能影响到降雨和大气环流的变化，使气候反常，易造成旱涝灾害</a:t>
              </a:r>
              <a:r>
                <a:rPr lang="zh-CN" sz="1600" dirty="0">
                  <a:cs typeface="+mn-ea"/>
                  <a:sym typeface="+mn-lt"/>
                </a:rPr>
                <a:t>。</a:t>
              </a:r>
              <a:endParaRPr lang="zh-CN" sz="1600" i="1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753263" y="2276278"/>
              <a:ext cx="2813591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（一）全球气候变暖　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91697" y="1581966"/>
            <a:ext cx="4371033" cy="4198214"/>
            <a:chOff x="7391697" y="1581966"/>
            <a:chExt cx="4371033" cy="419821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" cstate="screen"/>
            <a:srcRect b="-2200"/>
            <a:stretch>
              <a:fillRect/>
            </a:stretch>
          </p:blipFill>
          <p:spPr>
            <a:xfrm flipH="1">
              <a:off x="7391697" y="1581966"/>
              <a:ext cx="4371033" cy="4198214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7703062" y="2276278"/>
              <a:ext cx="3576620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（二）臭氧层的耗损与破坏</a:t>
              </a:r>
              <a:r>
                <a:rPr lang="zh-CN" altLang="en-US" b="1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　</a:t>
              </a:r>
              <a:endParaRPr lang="zh-CN" altLang="en-US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808314" y="2676388"/>
              <a:ext cx="3239593" cy="267765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使人类皮肤癌发病率增高；伤害眼睛，导致白内障而使眼睛失明；抑制植物如大豆、瓜类、蔬菜等的生长，并穿透10米深的水层，杀死浮游生物和微生物，从而危及水中生物的食物链和自由氧的来源，影响生态平衡和水体的自净能力。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648573" y="1311677"/>
            <a:ext cx="1926746" cy="553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804732" y="1269103"/>
            <a:ext cx="10851357" cy="5536275"/>
            <a:chOff x="804732" y="1269103"/>
            <a:chExt cx="10851357" cy="553627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screen"/>
            <a:srcRect l="-602"/>
            <a:stretch>
              <a:fillRect/>
            </a:stretch>
          </p:blipFill>
          <p:spPr>
            <a:xfrm>
              <a:off x="804732" y="1866614"/>
              <a:ext cx="4371033" cy="419821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screen"/>
            <a:srcRect l="-602"/>
            <a:stretch>
              <a:fillRect/>
            </a:stretch>
          </p:blipFill>
          <p:spPr>
            <a:xfrm>
              <a:off x="5358310" y="1460829"/>
              <a:ext cx="4371033" cy="419821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 rot="21247269">
              <a:off x="1417788" y="2304374"/>
              <a:ext cx="3302162" cy="3465179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（三）生物多样性减少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地球上的各种生物及其生态系统受到了极大的冲击，生物多样性也受到了很大的损害。有关学者估计，世界上每年至少有5万种生物物种灭绝，平均每天灭绝的物种达140个，估计到21世纪初，全世界野生生物的损失可达其总数的15%~30%。　　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1281011">
              <a:off x="6048399" y="1836257"/>
              <a:ext cx="2829851" cy="3185487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（四）酸雨蔓延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 </a:t>
              </a:r>
              <a:r>
                <a:rPr lang="zh-CN" altLang="en-US" sz="1600" dirty="0">
                  <a:cs typeface="+mn-ea"/>
                  <a:sym typeface="+mn-lt"/>
                </a:rPr>
                <a:t>酸雨是指大气降水中酸碱度（PH值）低于5.6的雨、雪或其他形式的降水。这是大气污染的一种表现。 酸雨对人类环境的影响是多方面的。　　</a:t>
              </a:r>
              <a:endParaRPr lang="zh-CN" altLang="en-US"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sz="1600" dirty="0">
                  <a:cs typeface="+mn-ea"/>
                  <a:sym typeface="+mn-lt"/>
                </a:rPr>
                <a:t>世界已有三大酸雨区。中国华南酸雨区是唯一尚未治理的。</a:t>
              </a:r>
              <a:r>
                <a:rPr lang="zh-CN" altLang="en-US" sz="1600" dirty="0">
                  <a:cs typeface="+mn-ea"/>
                  <a:sym typeface="+mn-lt"/>
                </a:rPr>
                <a:t> 　　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9729343" y="1269103"/>
              <a:ext cx="1926746" cy="55362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6096000" y="2268348"/>
            <a:ext cx="5284198" cy="28188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（五）森林锐减　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sz="1600" dirty="0">
                <a:cs typeface="+mn-ea"/>
                <a:sym typeface="+mn-lt"/>
              </a:rPr>
              <a:t>在今天的地球上，我们的绿色屏障——森林正以平均每年4000平方公里的速度消失。</a:t>
            </a:r>
            <a:endParaRPr 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（六）土地荒漠化　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全球陆地面积占60%，其中沙漠和沙漠化面积29%。每年有600万公顷的土地变成沙漠。经济损失每年423亿美元。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811801" y="1876562"/>
            <a:ext cx="4610421" cy="4524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世界地球日环境问题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01645" y="1129234"/>
            <a:ext cx="10531856" cy="5264964"/>
            <a:chOff x="601645" y="1129234"/>
            <a:chExt cx="10531856" cy="52649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screen"/>
            <a:srcRect r="-1144"/>
            <a:stretch>
              <a:fillRect/>
            </a:stretch>
          </p:blipFill>
          <p:spPr>
            <a:xfrm>
              <a:off x="601645" y="1129234"/>
              <a:ext cx="5919222" cy="526496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885347" y="2111658"/>
              <a:ext cx="4210653" cy="378565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（七）大气污染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sz="1600" dirty="0">
                  <a:cs typeface="+mn-ea"/>
                  <a:sym typeface="+mn-lt"/>
                </a:rPr>
                <a:t>在今天的地球上，我们的绿色屏障——森林正以平均每年4000平方公里的速度消失。</a:t>
              </a:r>
              <a:endParaRPr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（八）水污染　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全球陆地面积占60%，其中沙漠和沙漠化面积29%。每年有600万公顷的土地变成沙漠。经济损失每年423亿美元。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（九）海洋污染</a:t>
              </a:r>
              <a:endParaRPr lang="zh-CN" altLang="en-US" sz="2000" b="1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（十）危险性废物越境转移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1151" y="2199919"/>
              <a:ext cx="4412350" cy="36430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86435" y="3618464"/>
            <a:ext cx="556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讲好我们的地球故事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72340" y="1644122"/>
            <a:ext cx="4514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04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57281" y="149981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481210" y="1552528"/>
            <a:ext cx="4827366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世界地球日简介</a:t>
            </a:r>
            <a:endParaRPr lang="zh-CN" altLang="en-US" sz="24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481210" y="3578488"/>
            <a:ext cx="4827366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世界地球日环境问题</a:t>
            </a:r>
            <a:endParaRPr lang="zh-CN" altLang="en-US" sz="24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481210" y="2565508"/>
            <a:ext cx="4827368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世界地球日活动影响</a:t>
            </a:r>
            <a:endParaRPr lang="zh-CN" altLang="en-US" sz="24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481210" y="4591467"/>
            <a:ext cx="4827367" cy="62609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讲好我们的地球故事</a:t>
            </a:r>
            <a:endParaRPr lang="zh-CN" altLang="en-US" sz="24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623607" y="1550198"/>
            <a:ext cx="721738" cy="634203"/>
            <a:chOff x="7856732" y="1472779"/>
            <a:chExt cx="1545831" cy="1358348"/>
          </a:xfrm>
        </p:grpSpPr>
        <p:sp>
          <p:nvSpPr>
            <p:cNvPr id="14" name="椭圆 13"/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56732" y="1644121"/>
              <a:ext cx="1545831" cy="9836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01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3607" y="2551623"/>
            <a:ext cx="721738" cy="634203"/>
            <a:chOff x="7856732" y="1472779"/>
            <a:chExt cx="1545831" cy="1358348"/>
          </a:xfrm>
        </p:grpSpPr>
        <p:sp>
          <p:nvSpPr>
            <p:cNvPr id="21" name="椭圆 20"/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56732" y="1644120"/>
              <a:ext cx="1545831" cy="988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02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23607" y="3567826"/>
            <a:ext cx="721738" cy="634203"/>
            <a:chOff x="7856732" y="1472779"/>
            <a:chExt cx="1545831" cy="1358348"/>
          </a:xfrm>
        </p:grpSpPr>
        <p:sp>
          <p:nvSpPr>
            <p:cNvPr id="24" name="椭圆 23"/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56732" y="1644120"/>
              <a:ext cx="1545831" cy="988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03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23607" y="4584029"/>
            <a:ext cx="721738" cy="634203"/>
            <a:chOff x="7856732" y="1472779"/>
            <a:chExt cx="1545831" cy="1358348"/>
          </a:xfrm>
        </p:grpSpPr>
        <p:sp>
          <p:nvSpPr>
            <p:cNvPr id="27" name="椭圆 26"/>
            <p:cNvSpPr/>
            <p:nvPr/>
          </p:nvSpPr>
          <p:spPr>
            <a:xfrm>
              <a:off x="7918171" y="1472779"/>
              <a:ext cx="1406612" cy="1358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856732" y="1644120"/>
              <a:ext cx="1545831" cy="988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kern="0" spc="200" dirty="0">
                  <a:ln w="57150">
                    <a:noFill/>
                  </a:ln>
                  <a:cs typeface="+mn-ea"/>
                  <a:sym typeface="+mn-lt"/>
                </a:rPr>
                <a:t>04</a:t>
              </a:r>
              <a:endParaRPr lang="zh-CN" altLang="en-US" sz="2400" b="1" kern="0" spc="200" dirty="0">
                <a:ln w="57150">
                  <a:noFill/>
                </a:ln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讲好我们的地球故事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345930" y="2074388"/>
            <a:ext cx="168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节约用水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9108" y="2620042"/>
            <a:ext cx="30223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94454" y="2074388"/>
            <a:ext cx="194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节约用电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94454" y="2620042"/>
            <a:ext cx="2829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电器不用时，除了关闭电源外，一定要记得拔下插头，因为即使电源关闭，其实还是会有电耗产生。空调的温度不要开得太低，灯泡选用节能灯，新购置电器时注意选择能耗最低的型号等。　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226775" y="2224150"/>
            <a:ext cx="3317932" cy="3013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讲好我们的地球故事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99109" y="1879007"/>
            <a:ext cx="381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拒绝一次性用品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9109" y="2376499"/>
            <a:ext cx="4925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买菜的时候提个菜篮子或购物车，不要那些蓝色、绿色的塑料袋，这些都是极难降解的。去饭店吃饭的时候不要用一次性筷子，就是在挽救大树。用手帕取代餐巾纸，也是为了减少树木的砍伐。　　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67344" y="3728180"/>
            <a:ext cx="363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  生活垃圾分类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4734" y="4128290"/>
            <a:ext cx="5281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许多国家都在倡导并施行生活垃圾分类，这样可以回收一些可重复利用的废品，如报纸、饮料瓶等，而不可回收的就进行相应的处理，这样可以减少污染，还能够再创造出其他的一些价值，比如纸板可以经过重新加工再次利用。　　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83894" y="4230002"/>
            <a:ext cx="4755978" cy="16544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screen"/>
          <a:srcRect l="-471" t="-11138"/>
          <a:stretch>
            <a:fillRect/>
          </a:stretch>
        </p:blipFill>
        <p:spPr>
          <a:xfrm>
            <a:off x="6267344" y="1835927"/>
            <a:ext cx="4755978" cy="165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讲好我们的地球故事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999109" y="166846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cs typeface="+mn-ea"/>
                <a:sym typeface="+mn-lt"/>
              </a:rPr>
              <a:t>  保护动物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9109" y="2134594"/>
            <a:ext cx="6099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由于人类的破坏，与栖息地的丧失等因素，地球上濒临灭绝生物的比例正在以惊人的速度增长。在工业社会以前，鸟类平均每</a:t>
            </a:r>
            <a:r>
              <a:rPr lang="en-US" altLang="zh-CN" sz="1600" dirty="0">
                <a:cs typeface="+mn-ea"/>
                <a:sym typeface="+mn-lt"/>
              </a:rPr>
              <a:t>300</a:t>
            </a:r>
            <a:r>
              <a:rPr lang="zh-CN" altLang="en-US" sz="1600" dirty="0">
                <a:cs typeface="+mn-ea"/>
                <a:sym typeface="+mn-lt"/>
              </a:rPr>
              <a:t>年灭绝一种，兽类平均每</a:t>
            </a:r>
            <a:r>
              <a:rPr lang="en-US" altLang="zh-CN" sz="1600" dirty="0">
                <a:cs typeface="+mn-ea"/>
                <a:sym typeface="+mn-lt"/>
              </a:rPr>
              <a:t>8000</a:t>
            </a:r>
            <a:r>
              <a:rPr lang="zh-CN" altLang="en-US" sz="1600" dirty="0">
                <a:cs typeface="+mn-ea"/>
                <a:sym typeface="+mn-lt"/>
              </a:rPr>
              <a:t>年灭绝一种；但是自从工业社会以来，地球物种灭绝的速度已经超出自然灭绝率的</a:t>
            </a:r>
            <a:r>
              <a:rPr lang="en-US" altLang="zh-CN" sz="1600" dirty="0">
                <a:cs typeface="+mn-ea"/>
                <a:sym typeface="+mn-lt"/>
              </a:rPr>
              <a:t>1000</a:t>
            </a:r>
            <a:r>
              <a:rPr lang="zh-CN" altLang="en-US" sz="1600" dirty="0">
                <a:cs typeface="+mn-ea"/>
                <a:sym typeface="+mn-lt"/>
              </a:rPr>
              <a:t>倍。全世界</a:t>
            </a:r>
            <a:r>
              <a:rPr lang="en-US" altLang="zh-CN" sz="1600" dirty="0">
                <a:cs typeface="+mn-ea"/>
                <a:sym typeface="+mn-lt"/>
              </a:rPr>
              <a:t>1/8</a:t>
            </a:r>
            <a:r>
              <a:rPr lang="zh-CN" altLang="en-US" sz="1600" dirty="0">
                <a:cs typeface="+mn-ea"/>
                <a:sym typeface="+mn-lt"/>
              </a:rPr>
              <a:t>的植物，</a:t>
            </a:r>
            <a:r>
              <a:rPr lang="en-US" altLang="zh-CN" sz="1600" dirty="0">
                <a:cs typeface="+mn-ea"/>
                <a:sym typeface="+mn-lt"/>
              </a:rPr>
              <a:t>1/4</a:t>
            </a:r>
            <a:r>
              <a:rPr lang="zh-CN" altLang="en-US" sz="1600" dirty="0">
                <a:cs typeface="+mn-ea"/>
                <a:sym typeface="+mn-lt"/>
              </a:rPr>
              <a:t>的哺乳动物，</a:t>
            </a:r>
            <a:r>
              <a:rPr lang="en-US" altLang="zh-CN" sz="1600" dirty="0">
                <a:cs typeface="+mn-ea"/>
                <a:sym typeface="+mn-lt"/>
              </a:rPr>
              <a:t>1/9</a:t>
            </a:r>
            <a:r>
              <a:rPr lang="zh-CN" altLang="en-US" sz="1600" dirty="0">
                <a:cs typeface="+mn-ea"/>
                <a:sym typeface="+mn-lt"/>
              </a:rPr>
              <a:t>的鸟类，</a:t>
            </a:r>
            <a:r>
              <a:rPr lang="en-US" altLang="zh-CN" sz="1600" dirty="0">
                <a:cs typeface="+mn-ea"/>
                <a:sym typeface="+mn-lt"/>
              </a:rPr>
              <a:t>1/5</a:t>
            </a:r>
            <a:r>
              <a:rPr lang="zh-CN" altLang="en-US" sz="1600" dirty="0">
                <a:cs typeface="+mn-ea"/>
                <a:sym typeface="+mn-lt"/>
              </a:rPr>
              <a:t>的爬行动物，</a:t>
            </a:r>
            <a:r>
              <a:rPr lang="en-US" altLang="zh-CN" sz="1600" dirty="0">
                <a:cs typeface="+mn-ea"/>
                <a:sym typeface="+mn-lt"/>
              </a:rPr>
              <a:t>1/4</a:t>
            </a:r>
            <a:r>
              <a:rPr lang="zh-CN" altLang="en-US" sz="1600" dirty="0">
                <a:cs typeface="+mn-ea"/>
                <a:sym typeface="+mn-lt"/>
              </a:rPr>
              <a:t>两栖动物，</a:t>
            </a:r>
            <a:r>
              <a:rPr lang="en-US" altLang="zh-CN" sz="1600" dirty="0">
                <a:cs typeface="+mn-ea"/>
                <a:sym typeface="+mn-lt"/>
              </a:rPr>
              <a:t>1/3</a:t>
            </a:r>
            <a:r>
              <a:rPr lang="zh-CN" altLang="en-US" sz="1600" dirty="0">
                <a:cs typeface="+mn-ea"/>
                <a:sym typeface="+mn-lt"/>
              </a:rPr>
              <a:t>鱼类，都濒临灭绝。所以保护动物刻不容缓，全世界都在号召保护动物。动物保护的核心内容是禁止虐待、残害、猎杀和捕食任何野生动物。不要购买皮草制品，不要吃珍惜保护动物，不要有贪念，就不会有那么多的杀戮。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098627" y="1455574"/>
            <a:ext cx="4460033" cy="446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507253"/>
            <a:ext cx="5817996" cy="377818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4668903" y="1393902"/>
            <a:ext cx="6907928" cy="3662142"/>
            <a:chOff x="4668903" y="1393902"/>
            <a:chExt cx="6907928" cy="36621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668903" y="1393902"/>
              <a:ext cx="6907928" cy="3662142"/>
            </a:xfrm>
            <a:prstGeom prst="rect">
              <a:avLst/>
            </a:prstGeom>
          </p:spPr>
        </p:pic>
        <p:sp>
          <p:nvSpPr>
            <p:cNvPr id="24" name="任意多边形: 形状 23"/>
            <p:cNvSpPr/>
            <p:nvPr/>
          </p:nvSpPr>
          <p:spPr>
            <a:xfrm>
              <a:off x="6227571" y="2966224"/>
              <a:ext cx="521774" cy="1230832"/>
            </a:xfrm>
            <a:custGeom>
              <a:avLst/>
              <a:gdLst/>
              <a:ahLst/>
              <a:cxnLst/>
              <a:rect l="l" t="t" r="r" b="b"/>
              <a:pathLst>
                <a:path w="435524" h="1102519">
                  <a:moveTo>
                    <a:pt x="97631" y="0"/>
                  </a:moveTo>
                  <a:lnTo>
                    <a:pt x="280988" y="0"/>
                  </a:lnTo>
                  <a:lnTo>
                    <a:pt x="280988" y="207169"/>
                  </a:lnTo>
                  <a:lnTo>
                    <a:pt x="359569" y="207169"/>
                  </a:lnTo>
                  <a:lnTo>
                    <a:pt x="359569" y="263306"/>
                  </a:lnTo>
                  <a:lnTo>
                    <a:pt x="388144" y="254794"/>
                  </a:lnTo>
                  <a:lnTo>
                    <a:pt x="388144" y="47625"/>
                  </a:lnTo>
                  <a:lnTo>
                    <a:pt x="435524" y="47625"/>
                  </a:lnTo>
                  <a:lnTo>
                    <a:pt x="435524" y="1083590"/>
                  </a:lnTo>
                  <a:lnTo>
                    <a:pt x="422077" y="1074837"/>
                  </a:lnTo>
                  <a:cubicBezTo>
                    <a:pt x="399455" y="1050429"/>
                    <a:pt x="388144" y="1014016"/>
                    <a:pt x="388144" y="965597"/>
                  </a:cubicBezTo>
                  <a:lnTo>
                    <a:pt x="388144" y="442913"/>
                  </a:lnTo>
                  <a:lnTo>
                    <a:pt x="332184" y="454819"/>
                  </a:lnTo>
                  <a:lnTo>
                    <a:pt x="332184" y="372666"/>
                  </a:lnTo>
                  <a:lnTo>
                    <a:pt x="280988" y="372666"/>
                  </a:lnTo>
                  <a:lnTo>
                    <a:pt x="280988" y="948928"/>
                  </a:lnTo>
                  <a:lnTo>
                    <a:pt x="359569" y="948928"/>
                  </a:lnTo>
                  <a:lnTo>
                    <a:pt x="359569" y="1025128"/>
                  </a:lnTo>
                  <a:cubicBezTo>
                    <a:pt x="359569" y="1075134"/>
                    <a:pt x="333772" y="1100931"/>
                    <a:pt x="282178" y="1102519"/>
                  </a:cubicBezTo>
                  <a:lnTo>
                    <a:pt x="0" y="1102519"/>
                  </a:lnTo>
                  <a:lnTo>
                    <a:pt x="0" y="948928"/>
                  </a:lnTo>
                  <a:lnTo>
                    <a:pt x="97631" y="948928"/>
                  </a:lnTo>
                  <a:lnTo>
                    <a:pt x="97631" y="461963"/>
                  </a:lnTo>
                  <a:cubicBezTo>
                    <a:pt x="97631" y="411163"/>
                    <a:pt x="76200" y="382191"/>
                    <a:pt x="33338" y="375047"/>
                  </a:cubicBezTo>
                  <a:lnTo>
                    <a:pt x="1191" y="372666"/>
                  </a:lnTo>
                  <a:lnTo>
                    <a:pt x="1191" y="207169"/>
                  </a:lnTo>
                  <a:lnTo>
                    <a:pt x="97631" y="207169"/>
                  </a:lnTo>
                  <a:lnTo>
                    <a:pt x="976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006969" y="2844134"/>
              <a:ext cx="1636198" cy="1360449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7607199" y="2952235"/>
              <a:ext cx="1280493" cy="1228037"/>
              <a:chOff x="-1911301" y="1892061"/>
              <a:chExt cx="1280493" cy="1228037"/>
            </a:xfrm>
          </p:grpSpPr>
          <p:sp>
            <p:nvSpPr>
              <p:cNvPr id="16" name="任意多边形: 形状 15"/>
              <p:cNvSpPr/>
              <p:nvPr/>
            </p:nvSpPr>
            <p:spPr>
              <a:xfrm>
                <a:off x="-1884140" y="1940508"/>
                <a:ext cx="623856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623856" h="1104900">
                    <a:moveTo>
                      <a:pt x="4763" y="0"/>
                    </a:moveTo>
                    <a:lnTo>
                      <a:pt x="372666" y="0"/>
                    </a:lnTo>
                    <a:lnTo>
                      <a:pt x="372666" y="154781"/>
                    </a:lnTo>
                    <a:lnTo>
                      <a:pt x="280988" y="154781"/>
                    </a:lnTo>
                    <a:lnTo>
                      <a:pt x="280988" y="472678"/>
                    </a:lnTo>
                    <a:lnTo>
                      <a:pt x="364331" y="472678"/>
                    </a:lnTo>
                    <a:lnTo>
                      <a:pt x="364331" y="627459"/>
                    </a:lnTo>
                    <a:lnTo>
                      <a:pt x="280988" y="627459"/>
                    </a:lnTo>
                    <a:lnTo>
                      <a:pt x="280988" y="950119"/>
                    </a:lnTo>
                    <a:lnTo>
                      <a:pt x="447675" y="951309"/>
                    </a:lnTo>
                    <a:lnTo>
                      <a:pt x="419100" y="317897"/>
                    </a:lnTo>
                    <a:lnTo>
                      <a:pt x="584597" y="317897"/>
                    </a:lnTo>
                    <a:lnTo>
                      <a:pt x="621506" y="938212"/>
                    </a:lnTo>
                    <a:cubicBezTo>
                      <a:pt x="633413" y="1032669"/>
                      <a:pt x="600075" y="1087437"/>
                      <a:pt x="521494" y="1102519"/>
                    </a:cubicBezTo>
                    <a:lnTo>
                      <a:pt x="392906" y="1104900"/>
                    </a:lnTo>
                    <a:lnTo>
                      <a:pt x="369094" y="1104900"/>
                    </a:lnTo>
                    <a:lnTo>
                      <a:pt x="0" y="1104900"/>
                    </a:lnTo>
                    <a:lnTo>
                      <a:pt x="0" y="950119"/>
                    </a:lnTo>
                    <a:lnTo>
                      <a:pt x="100013" y="950119"/>
                    </a:lnTo>
                    <a:lnTo>
                      <a:pt x="100013" y="719137"/>
                    </a:lnTo>
                    <a:cubicBezTo>
                      <a:pt x="100013" y="658019"/>
                      <a:pt x="69850" y="627459"/>
                      <a:pt x="9525" y="627459"/>
                    </a:cubicBezTo>
                    <a:lnTo>
                      <a:pt x="9525" y="472678"/>
                    </a:lnTo>
                    <a:lnTo>
                      <a:pt x="100013" y="472678"/>
                    </a:lnTo>
                    <a:lnTo>
                      <a:pt x="100013" y="245269"/>
                    </a:lnTo>
                    <a:cubicBezTo>
                      <a:pt x="100013" y="184944"/>
                      <a:pt x="68263" y="154781"/>
                      <a:pt x="4763" y="154781"/>
                    </a:cubicBez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-1911301" y="1892061"/>
                <a:ext cx="1280493" cy="1228037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/>
          <p:cNvGrpSpPr/>
          <p:nvPr/>
        </p:nvGrpSpPr>
        <p:grpSpPr>
          <a:xfrm>
            <a:off x="-1" y="-1628586"/>
            <a:ext cx="2288286" cy="3948040"/>
            <a:chOff x="-1" y="-1628586"/>
            <a:chExt cx="2288286" cy="394804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 flipH="1">
            <a:off x="9903714" y="-1397789"/>
            <a:ext cx="2288286" cy="3948040"/>
            <a:chOff x="-1" y="-1628586"/>
            <a:chExt cx="2288286" cy="3948040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0" y="-562103"/>
              <a:ext cx="1348487" cy="288155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 flipV="1">
              <a:off x="469898" y="-1507524"/>
              <a:ext cx="1348488" cy="2881559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>
              <a:off x="-1" y="-1628586"/>
              <a:ext cx="2288286" cy="3123683"/>
              <a:chOff x="-1" y="-1628586"/>
              <a:chExt cx="2288286" cy="3123683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-1" y="-1386462"/>
                <a:ext cx="1348488" cy="2881559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 flipH="1" flipV="1">
                <a:off x="939797" y="-1628586"/>
                <a:ext cx="1348488" cy="28815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86435" y="3618464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世界地球日简介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56732" y="1644121"/>
            <a:ext cx="154583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01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8" name="文本框 7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877434" y="1262843"/>
            <a:ext cx="5330782" cy="5078313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世界地球日</a:t>
            </a:r>
            <a:r>
              <a:rPr dirty="0">
                <a:cs typeface="+mn-ea"/>
                <a:sym typeface="+mn-lt"/>
              </a:rPr>
              <a:t>（Eart</a:t>
            </a:r>
            <a:r>
              <a:rPr lang="en-US" altLang="zh-CN" dirty="0">
                <a:cs typeface="+mn-ea"/>
                <a:sym typeface="+mn-lt"/>
              </a:rPr>
              <a:t>h</a:t>
            </a:r>
            <a:r>
              <a:rPr dirty="0">
                <a:cs typeface="+mn-ea"/>
                <a:sym typeface="+mn-lt"/>
              </a:rPr>
              <a:t> Day）即每年的4月22日，是一个专为世界环境保护而设立的节日，旨在提高民众对于现有环境问题的意识，并动员民众参与到环保运动中，通过绿色低碳生活，改善地球的整体环境。地球日由盖洛德·尼尔森和丹尼斯·海斯于1970年发起。现今，地球日的庆祝活动已发展至全球192个国家，每年有超过10亿人参与其中，使其成为世界上最大的民间环保节日。</a:t>
            </a:r>
            <a:endParaRPr lang="en-US" dirty="0">
              <a:cs typeface="+mn-ea"/>
              <a:sym typeface="+mn-lt"/>
            </a:endParaRPr>
          </a:p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740443" y="1421964"/>
            <a:ext cx="4281626" cy="42755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31619" y="736847"/>
            <a:ext cx="179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CCCDCE"/>
                </a:solidFill>
              </a:rPr>
              <a:t>https://www.ypppt.com/</a:t>
            </a:r>
            <a:endParaRPr lang="zh-CN" altLang="en-US" sz="1000" dirty="0">
              <a:solidFill>
                <a:srgbClr val="CCCDC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81278" y="1292988"/>
            <a:ext cx="5510637" cy="507831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中国从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世纪</a:t>
            </a:r>
            <a:r>
              <a:rPr lang="en-US" altLang="zh-CN" dirty="0">
                <a:cs typeface="+mn-ea"/>
                <a:sym typeface="+mn-lt"/>
              </a:rPr>
              <a:t>90</a:t>
            </a:r>
            <a:r>
              <a:rPr lang="zh-CN" altLang="en-US" dirty="0">
                <a:cs typeface="+mn-ea"/>
                <a:sym typeface="+mn-lt"/>
              </a:rPr>
              <a:t>年代起，每年都会在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日举办世界地球日活动。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世纪</a:t>
            </a:r>
            <a:r>
              <a:rPr lang="en-US" altLang="zh-CN" dirty="0">
                <a:cs typeface="+mn-ea"/>
                <a:sym typeface="+mn-lt"/>
              </a:rPr>
              <a:t>90</a:t>
            </a:r>
            <a:r>
              <a:rPr lang="zh-CN" altLang="en-US" dirty="0">
                <a:cs typeface="+mn-ea"/>
                <a:sym typeface="+mn-lt"/>
              </a:rPr>
              <a:t>年代以来，中国社会各界每年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日都要举办”世界地球日”活动。目前最主要的活动是由中国地质学会、国土资源部组织的纪念活动。每年中国纪念”世界地球日”，都要确定一个主题。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2018</a:t>
            </a:r>
            <a:r>
              <a:rPr lang="zh-CN" altLang="en-US" dirty="0">
                <a:cs typeface="+mn-ea"/>
                <a:sym typeface="+mn-lt"/>
              </a:rPr>
              <a:t>年珍惜自然资源呵护美丽国土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讲好我们的地球故事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77434" y="1205801"/>
            <a:ext cx="4265029" cy="426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877434" y="111211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1969</a:t>
            </a:r>
            <a:r>
              <a:rPr lang="zh-CN" altLang="en-US" dirty="0">
                <a:cs typeface="+mn-ea"/>
                <a:sym typeface="+mn-lt"/>
              </a:rPr>
              <a:t>年美国民主党参议员盖洛德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尼尔森在美国各大学举行演讲会，筹划在次年的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日组织以反对越战为主题的校园运动，但是在</a:t>
            </a:r>
            <a:r>
              <a:rPr lang="en-US" altLang="zh-CN" dirty="0">
                <a:cs typeface="+mn-ea"/>
                <a:sym typeface="+mn-lt"/>
              </a:rPr>
              <a:t>1969</a:t>
            </a:r>
            <a:r>
              <a:rPr lang="zh-CN" altLang="en-US" dirty="0">
                <a:cs typeface="+mn-ea"/>
                <a:sym typeface="+mn-lt"/>
              </a:rPr>
              <a:t>年西雅图召开的筹备会议上，活动的组织者之一，哈佛大学法学院学生丹尼斯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海斯提出将运动定位在于全美国的，以环境保护为主题的草根运动。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日的“地球日”活动，是人类有史以来第一次规模宏大的群众性环境保护运动。作为人类现代环保运动的开端，它推动了西方国家环境法规的建立。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247268" y="1112118"/>
            <a:ext cx="5606143" cy="560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917695" y="1120301"/>
            <a:ext cx="10275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这次运动催化了人类现代环境保护运动的发展，促进了已开发国家环境保护立法的进程，并且直接催生了</a:t>
            </a:r>
            <a:r>
              <a:rPr lang="en-US" altLang="zh-CN" dirty="0">
                <a:cs typeface="+mn-ea"/>
                <a:sym typeface="+mn-lt"/>
              </a:rPr>
              <a:t>1972</a:t>
            </a:r>
            <a:r>
              <a:rPr lang="zh-CN" altLang="en-US" dirty="0">
                <a:cs typeface="+mn-ea"/>
                <a:sym typeface="+mn-lt"/>
              </a:rPr>
              <a:t>年联合国第一次人类环境会议。而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年活动的组织者丹尼斯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海斯也被人们称为地球日之父。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鉴于丹尼斯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海斯在环保事业中所做出的重大贡献，他曾荣获</a:t>
            </a:r>
            <a:r>
              <a:rPr lang="en-US" altLang="zh-CN" dirty="0">
                <a:cs typeface="+mn-ea"/>
                <a:sym typeface="+mn-lt"/>
              </a:rPr>
              <a:t>Sierra Club</a:t>
            </a:r>
            <a:r>
              <a:rPr lang="zh-CN" altLang="en-US" dirty="0">
                <a:cs typeface="+mn-ea"/>
                <a:sym typeface="+mn-lt"/>
              </a:rPr>
              <a:t>、   联邦野生动物协会、美国慈善协会、美国太阳能协会、远离战争组织和 </a:t>
            </a:r>
            <a:r>
              <a:rPr lang="en-US" altLang="zh-CN" dirty="0">
                <a:cs typeface="+mn-ea"/>
                <a:sym typeface="+mn-lt"/>
              </a:rPr>
              <a:t>Interfaith </a:t>
            </a:r>
            <a:r>
              <a:rPr lang="en-US" altLang="zh-CN" dirty="0" err="1">
                <a:cs typeface="+mn-ea"/>
                <a:sym typeface="+mn-lt"/>
              </a:rPr>
              <a:t>Centerfor</a:t>
            </a:r>
            <a:r>
              <a:rPr lang="en-US" altLang="zh-CN" dirty="0">
                <a:cs typeface="+mn-ea"/>
                <a:sym typeface="+mn-lt"/>
              </a:rPr>
              <a:t> Corporate Responsibility</a:t>
            </a:r>
            <a:r>
              <a:rPr lang="zh-CN" altLang="en-US" dirty="0">
                <a:cs typeface="+mn-ea"/>
                <a:sym typeface="+mn-lt"/>
              </a:rPr>
              <a:t>的最高荣誉奖项。丹尼斯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海斯还荣获了</a:t>
            </a:r>
            <a:r>
              <a:rPr lang="en-US" altLang="zh-CN" dirty="0">
                <a:cs typeface="+mn-ea"/>
                <a:sym typeface="+mn-lt"/>
              </a:rPr>
              <a:t>1978</a:t>
            </a:r>
            <a:r>
              <a:rPr lang="zh-CN" altLang="en-US" dirty="0">
                <a:cs typeface="+mn-ea"/>
                <a:sym typeface="+mn-lt"/>
              </a:rPr>
              <a:t>年度，</a:t>
            </a:r>
            <a:r>
              <a:rPr lang="en-US" altLang="zh-CN" dirty="0">
                <a:cs typeface="+mn-ea"/>
                <a:sym typeface="+mn-lt"/>
              </a:rPr>
              <a:t>35</a:t>
            </a:r>
            <a:r>
              <a:rPr lang="zh-CN" altLang="en-US" dirty="0">
                <a:cs typeface="+mn-ea"/>
                <a:sym typeface="+mn-lt"/>
              </a:rPr>
              <a:t>岁以下杰弗逊最佳社会服务奖，还曾被形象杂志（</a:t>
            </a:r>
            <a:r>
              <a:rPr lang="en-US" altLang="zh-CN" dirty="0">
                <a:cs typeface="+mn-ea"/>
                <a:sym typeface="+mn-lt"/>
              </a:rPr>
              <a:t>Look Magazine</a:t>
            </a:r>
            <a:r>
              <a:rPr lang="zh-CN" altLang="en-US" dirty="0">
                <a:cs typeface="+mn-ea"/>
                <a:sym typeface="+mn-lt"/>
              </a:rPr>
              <a:t>）评为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世纪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个最具影响力的美国人之一，并被国家奥杜邦协会评为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个最杰出的环保人士之一。在</a:t>
            </a:r>
            <a:r>
              <a:rPr lang="en-US" altLang="zh-CN" dirty="0">
                <a:cs typeface="+mn-ea"/>
                <a:sym typeface="+mn-lt"/>
              </a:rPr>
              <a:t>2000</a:t>
            </a:r>
            <a:r>
              <a:rPr lang="zh-CN" altLang="en-US" dirty="0">
                <a:cs typeface="+mn-ea"/>
                <a:sym typeface="+mn-lt"/>
              </a:rPr>
              <a:t>年又被著名的时代周刊（</a:t>
            </a:r>
            <a:r>
              <a:rPr lang="en-US" altLang="zh-CN" dirty="0">
                <a:cs typeface="+mn-ea"/>
                <a:sym typeface="+mn-lt"/>
              </a:rPr>
              <a:t>Time Magazine</a:t>
            </a:r>
            <a:r>
              <a:rPr lang="zh-CN" altLang="en-US" dirty="0">
                <a:cs typeface="+mn-ea"/>
                <a:sym typeface="+mn-lt"/>
              </a:rPr>
              <a:t>）提名为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个“地球英雄”之一。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3900" y="142651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7434" y="667569"/>
            <a:ext cx="5067300" cy="461665"/>
            <a:chOff x="596080" y="486699"/>
            <a:chExt cx="506730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96080" y="486699"/>
              <a:ext cx="506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cs typeface="+mn-ea"/>
                  <a:sym typeface="+mn-lt"/>
                </a:rPr>
                <a:t>世界地球日简介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7755" y="943897"/>
              <a:ext cx="4886632" cy="0"/>
            </a:xfrm>
            <a:prstGeom prst="line">
              <a:avLst/>
            </a:prstGeom>
            <a:ln>
              <a:solidFill>
                <a:srgbClr val="010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: 折角 1"/>
          <p:cNvSpPr/>
          <p:nvPr/>
        </p:nvSpPr>
        <p:spPr>
          <a:xfrm>
            <a:off x="2622620" y="1648053"/>
            <a:ext cx="8467411" cy="4049485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67710" y="1410637"/>
            <a:ext cx="5418941" cy="4524315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中文名 世界地球日 英文名 </a:t>
            </a:r>
            <a:r>
              <a:rPr lang="en-US" altLang="zh-CN" dirty="0">
                <a:cs typeface="+mn-ea"/>
                <a:sym typeface="+mn-lt"/>
              </a:rPr>
              <a:t>Earth Day 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节日时间 每年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 流行地区 全球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节日意义 旨在提高民众对于现有环境问题的意识  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设定时间 </a:t>
            </a:r>
            <a:r>
              <a:rPr lang="en-US" altLang="zh-CN" dirty="0">
                <a:cs typeface="+mn-ea"/>
                <a:sym typeface="+mn-lt"/>
              </a:rPr>
              <a:t>1970</a:t>
            </a:r>
            <a:r>
              <a:rPr lang="zh-CN" altLang="en-US" dirty="0">
                <a:cs typeface="+mn-ea"/>
                <a:sym typeface="+mn-lt"/>
              </a:rPr>
              <a:t>年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969" y="2481942"/>
            <a:ext cx="3995032" cy="56422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16962" y="1711055"/>
            <a:ext cx="278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基本概况</a:t>
            </a:r>
            <a:endParaRPr lang="zh-CN" altLang="en-US"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98295">
            <a:off x="504704" y="5126352"/>
            <a:ext cx="10901422" cy="2922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97748" y="-108160"/>
            <a:ext cx="6858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52818" y="3139541"/>
            <a:ext cx="29536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86435" y="3618464"/>
            <a:ext cx="556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世界地球日活动影响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18171" y="1472779"/>
            <a:ext cx="1406612" cy="1358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72340" y="1644122"/>
            <a:ext cx="4514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kern="0" spc="200" dirty="0">
                <a:ln w="57150">
                  <a:noFill/>
                </a:ln>
                <a:cs typeface="+mn-ea"/>
                <a:sym typeface="+mn-lt"/>
              </a:rPr>
              <a:t>02</a:t>
            </a:r>
            <a:endParaRPr lang="zh-CN" altLang="en-US" sz="6000" b="1" kern="0" spc="200" dirty="0">
              <a:ln w="57150">
                <a:noFill/>
              </a:ln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mi2nn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mi2nn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3401</Words>
  <Application>WPS 演示</Application>
  <PresentationFormat>宽屏</PresentationFormat>
  <Paragraphs>161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方正汉真广标简体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18</cp:revision>
  <dcterms:created xsi:type="dcterms:W3CDTF">2020-04-14T03:52:00Z</dcterms:created>
  <dcterms:modified xsi:type="dcterms:W3CDTF">2024-04-08T04:12:49Z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1BFCF6C30C0C45B5948F1F4E8B9D78E1_13</vt:lpwstr>
  </property>
  <property fmtid="{D5CDD505-2E9C-101B-9397-08002B2CF9AE}" pid="3" name="KSOProductBuildVer">
    <vt:lpwstr>2052-12.1.0.16417</vt:lpwstr>
  </property>
</Properties>
</file>