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4.svg" ContentType="image/svg+xml"/>
  <Override PartName="/ppt/media/image20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3"/>
  </p:sldMasterIdLst>
  <p:notesMasterIdLst>
    <p:notesMasterId r:id="rId6"/>
  </p:notesMasterIdLst>
  <p:handoutMasterIdLst>
    <p:handoutMasterId r:id="rId40"/>
  </p:handoutMasterIdLst>
  <p:sldIdLst>
    <p:sldId id="12499" r:id="rId4"/>
    <p:sldId id="286" r:id="rId5"/>
    <p:sldId id="259" r:id="rId7"/>
    <p:sldId id="260" r:id="rId8"/>
    <p:sldId id="265" r:id="rId9"/>
    <p:sldId id="288" r:id="rId10"/>
    <p:sldId id="289" r:id="rId11"/>
    <p:sldId id="291" r:id="rId12"/>
    <p:sldId id="293" r:id="rId13"/>
    <p:sldId id="294" r:id="rId14"/>
    <p:sldId id="295" r:id="rId15"/>
    <p:sldId id="296" r:id="rId16"/>
    <p:sldId id="332" r:id="rId17"/>
    <p:sldId id="297" r:id="rId18"/>
    <p:sldId id="655" r:id="rId19"/>
    <p:sldId id="300" r:id="rId20"/>
    <p:sldId id="302" r:id="rId21"/>
    <p:sldId id="303" r:id="rId22"/>
    <p:sldId id="304" r:id="rId23"/>
    <p:sldId id="305" r:id="rId24"/>
    <p:sldId id="333" r:id="rId25"/>
    <p:sldId id="307" r:id="rId26"/>
    <p:sldId id="309" r:id="rId27"/>
    <p:sldId id="310" r:id="rId28"/>
    <p:sldId id="312" r:id="rId29"/>
    <p:sldId id="334" r:id="rId30"/>
    <p:sldId id="314" r:id="rId31"/>
    <p:sldId id="315" r:id="rId32"/>
    <p:sldId id="317" r:id="rId33"/>
    <p:sldId id="319" r:id="rId34"/>
    <p:sldId id="320" r:id="rId35"/>
    <p:sldId id="321" r:id="rId36"/>
    <p:sldId id="322" r:id="rId37"/>
    <p:sldId id="12502" r:id="rId38"/>
    <p:sldId id="12534" r:id="rId39"/>
  </p:sldIdLst>
  <p:sldSz cx="12198350" cy="6858000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  <p15:guide id="3" pos="803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10" orient="horz" pos="709" userDrawn="1">
          <p15:clr>
            <a:srgbClr val="A4A3A4"/>
          </p15:clr>
        </p15:guide>
        <p15:guide id="12" pos="6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1734"/>
    <a:srgbClr val="1C262F"/>
    <a:srgbClr val="474747"/>
    <a:srgbClr val="E6E6E6"/>
    <a:srgbClr val="161615"/>
    <a:srgbClr val="FFBA53"/>
    <a:srgbClr val="3E3B36"/>
    <a:srgbClr val="D2AE7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924" y="114"/>
      </p:cViewPr>
      <p:guideLst>
        <p:guide orient="horz" pos="2160"/>
        <p:guide pos="3842"/>
        <p:guide pos="803"/>
        <p:guide orient="horz" pos="3657"/>
        <p:guide orient="horz" pos="4292"/>
        <p:guide orient="horz" pos="709"/>
        <p:guide pos="6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9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4" Type="http://schemas.openxmlformats.org/officeDocument/2006/relationships/tags" Target="tags/tag4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511579" y="424988"/>
            <a:ext cx="2472840" cy="467553"/>
            <a:chOff x="1628993" y="4271510"/>
            <a:chExt cx="2472840" cy="467553"/>
          </a:xfrm>
        </p:grpSpPr>
        <p:sp>
          <p:nvSpPr>
            <p:cNvPr id="14" name="文本框 13"/>
            <p:cNvSpPr txBox="1"/>
            <p:nvPr/>
          </p:nvSpPr>
          <p:spPr>
            <a:xfrm>
              <a:off x="1628993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06388" y="4277398"/>
              <a:ext cx="2095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 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转变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种状态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6527" y="6597352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319" y="6314400"/>
            <a:ext cx="270140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8144" y="6314400"/>
            <a:ext cx="3962063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82224" y="6314400"/>
            <a:ext cx="2701406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96503" y="424988"/>
            <a:ext cx="2396545" cy="467553"/>
            <a:chOff x="1613917" y="4271510"/>
            <a:chExt cx="2396545" cy="467553"/>
          </a:xfrm>
        </p:grpSpPr>
        <p:sp>
          <p:nvSpPr>
            <p:cNvPr id="6" name="文本框 5"/>
            <p:cNvSpPr txBox="1"/>
            <p:nvPr/>
          </p:nvSpPr>
          <p:spPr>
            <a:xfrm>
              <a:off x="1613917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97758" y="4277398"/>
              <a:ext cx="1912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辨析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对概念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511017" y="424988"/>
            <a:ext cx="2382030" cy="467553"/>
            <a:chOff x="1628431" y="4271510"/>
            <a:chExt cx="2382030" cy="467553"/>
          </a:xfrm>
        </p:grpSpPr>
        <p:sp>
          <p:nvSpPr>
            <p:cNvPr id="6" name="文本框 5"/>
            <p:cNvSpPr txBox="1"/>
            <p:nvPr/>
          </p:nvSpPr>
          <p:spPr>
            <a:xfrm>
              <a:off x="1628431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i="0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03</a:t>
              </a:r>
              <a:endParaRPr lang="zh-CN" altLang="en-US" sz="2400" b="1" i="0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97758" y="4277398"/>
              <a:ext cx="19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强化</a:t>
              </a:r>
              <a:r>
                <a:rPr lang="en-US" altLang="zh-CN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个理念</a:t>
              </a:r>
              <a:endParaRPr lang="zh-CN" altLang="en-US" sz="2400" b="1" i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511017" y="424988"/>
            <a:ext cx="2673501" cy="467553"/>
            <a:chOff x="1628431" y="4271510"/>
            <a:chExt cx="2673501" cy="467553"/>
          </a:xfrm>
        </p:grpSpPr>
        <p:sp>
          <p:nvSpPr>
            <p:cNvPr id="6" name="文本框 5"/>
            <p:cNvSpPr txBox="1"/>
            <p:nvPr/>
          </p:nvSpPr>
          <p:spPr>
            <a:xfrm>
              <a:off x="1628431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81451" y="4277398"/>
              <a:ext cx="222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掌握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个关键词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12045" r="3281"/>
          <a:stretch>
            <a:fillRect/>
          </a:stretch>
        </p:blipFill>
        <p:spPr>
          <a:xfrm>
            <a:off x="-1" y="0"/>
            <a:ext cx="12198351" cy="6840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550243" y="424988"/>
            <a:ext cx="461665" cy="461665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accent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10"/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5557391" y="3087941"/>
            <a:ext cx="1099878" cy="1099876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82751" y="1556792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9600" b="1" spc="300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rPr>
              <a:t>如何提高情商</a:t>
            </a:r>
            <a:endParaRPr lang="zh-CN" altLang="en-US" sz="9600" b="1" spc="300" dirty="0">
              <a:solidFill>
                <a:srgbClr val="F0173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22711" y="3113092"/>
            <a:ext cx="84946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6600" b="1" spc="600" dirty="0">
                <a:latin typeface="+mn-lt"/>
                <a:ea typeface="+mn-ea"/>
                <a:cs typeface="+mn-ea"/>
                <a:sym typeface="+mn-lt"/>
              </a:rPr>
              <a:t>情商管理</a:t>
            </a:r>
            <a:r>
              <a:rPr lang="zh-CN" altLang="en-US" sz="6600" b="1" spc="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zh-CN" altLang="en-US" sz="6600" b="1" spc="600" dirty="0">
                <a:latin typeface="+mn-lt"/>
                <a:ea typeface="+mn-ea"/>
                <a:cs typeface="+mn-ea"/>
                <a:sym typeface="+mn-lt"/>
              </a:rPr>
              <a:t>沟通技巧</a:t>
            </a:r>
            <a:endParaRPr lang="zh-CN" altLang="en-US" sz="66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46850" y="5075892"/>
            <a:ext cx="590465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kern="0" dirty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营     </a:t>
            </a:r>
            <a:r>
              <a:rPr lang="zh-CN" altLang="en-US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时</a:t>
            </a:r>
            <a:r>
              <a:rPr lang="zh-CN" altLang="en-US" sz="2000" b="1" kern="0" dirty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间：</a:t>
            </a:r>
            <a:r>
              <a:rPr lang="en-US" altLang="zh-CN" sz="2000" b="1" kern="0" dirty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20XX.X</a:t>
            </a:r>
            <a:endParaRPr lang="en-US" altLang="zh-CN" sz="2000" b="1" kern="0" dirty="0">
              <a:ln w="3175">
                <a:noFill/>
              </a:ln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131621" y="343495"/>
            <a:ext cx="1319736" cy="1232533"/>
            <a:chOff x="10127622" y="349362"/>
            <a:chExt cx="1101259" cy="1028493"/>
          </a:xfrm>
        </p:grpSpPr>
        <p:sp>
          <p:nvSpPr>
            <p:cNvPr id="20" name="椭圆 19"/>
            <p:cNvSpPr/>
            <p:nvPr/>
          </p:nvSpPr>
          <p:spPr>
            <a:xfrm>
              <a:off x="10157460" y="349362"/>
              <a:ext cx="1028493" cy="1028493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27622" y="640754"/>
              <a:ext cx="1101259" cy="4366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8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030973" y="4430365"/>
            <a:ext cx="813640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3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862539" y="3200284"/>
            <a:ext cx="8755077" cy="1726412"/>
            <a:chOff x="1862539" y="3200284"/>
            <a:chExt cx="8755077" cy="1726412"/>
          </a:xfrm>
        </p:grpSpPr>
        <p:sp>
          <p:nvSpPr>
            <p:cNvPr id="6" name="2 Marcador de contenido"/>
            <p:cNvSpPr txBox="1"/>
            <p:nvPr/>
          </p:nvSpPr>
          <p:spPr bwMode="auto">
            <a:xfrm>
              <a:off x="6236116" y="3200284"/>
              <a:ext cx="4381500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外国老师喜欢学生提问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外国考试特别是文科、自然科学，从无标准答案，言之有理、言之有新意、有创意，就能得高分；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中学平   外国学生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走进大学以后，创新多，成果多。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2 Marcador de contenido"/>
            <p:cNvSpPr txBox="1"/>
            <p:nvPr/>
          </p:nvSpPr>
          <p:spPr bwMode="auto">
            <a:xfrm>
              <a:off x="1862539" y="3402696"/>
              <a:ext cx="3671888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中国老师喜欢学生安静；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中国考试是有标准答案的，死板教条；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中学优   中国学生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走进大学以后，创新少，成果少；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99612" y="2060848"/>
            <a:ext cx="8784853" cy="1008112"/>
            <a:chOff x="2138735" y="2204864"/>
            <a:chExt cx="8784853" cy="1008112"/>
          </a:xfrm>
        </p:grpSpPr>
        <p:grpSp>
          <p:nvGrpSpPr>
            <p:cNvPr id="3" name="组合 2"/>
            <p:cNvGrpSpPr/>
            <p:nvPr/>
          </p:nvGrpSpPr>
          <p:grpSpPr>
            <a:xfrm>
              <a:off x="2138735" y="2204864"/>
              <a:ext cx="2553558" cy="1008112"/>
              <a:chOff x="2452958" y="2068222"/>
              <a:chExt cx="2553558" cy="1008112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2452958" y="2068222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452958" y="2323649"/>
                <a:ext cx="255355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变唱功为做功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470915" y="2400514"/>
              <a:ext cx="6452673" cy="676128"/>
              <a:chOff x="4470915" y="2400514"/>
              <a:chExt cx="6452673" cy="676128"/>
            </a:xfrm>
          </p:grpSpPr>
          <p:sp>
            <p:nvSpPr>
              <p:cNvPr id="5" name="2 Marcador de contenido"/>
              <p:cNvSpPr txBox="1"/>
              <p:nvPr/>
            </p:nvSpPr>
            <p:spPr bwMode="auto">
              <a:xfrm>
                <a:off x="4808151" y="2533501"/>
                <a:ext cx="5976937" cy="35083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不同的文化背景，对“唱功”与“做功”有不同的看法</a:t>
                </a:r>
                <a:endParaRPr lang="zh-CN" altLang="en-US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 bwMode="auto">
              <a:xfrm>
                <a:off x="4470915" y="2400514"/>
                <a:ext cx="6452673" cy="67612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490663" y="2276872"/>
            <a:ext cx="9270198" cy="3502090"/>
            <a:chOff x="1490663" y="2276872"/>
            <a:chExt cx="9270198" cy="3502090"/>
          </a:xfrm>
        </p:grpSpPr>
        <p:cxnSp>
          <p:nvCxnSpPr>
            <p:cNvPr id="10" name="直接连接符​​ 4"/>
            <p:cNvCxnSpPr>
              <a:cxnSpLocks noChangeShapeType="1"/>
            </p:cNvCxnSpPr>
            <p:nvPr/>
          </p:nvCxnSpPr>
          <p:spPr bwMode="auto">
            <a:xfrm>
              <a:off x="6099175" y="3402696"/>
              <a:ext cx="0" cy="2376266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prstDash val="sysDash"/>
              <a:round/>
            </a:ln>
          </p:spPr>
        </p:cxnSp>
        <p:grpSp>
          <p:nvGrpSpPr>
            <p:cNvPr id="11" name="13 Grupo"/>
            <p:cNvGrpSpPr/>
            <p:nvPr/>
          </p:nvGrpSpPr>
          <p:grpSpPr bwMode="auto">
            <a:xfrm>
              <a:off x="1490663" y="2276872"/>
              <a:ext cx="67448" cy="3420169"/>
              <a:chOff x="4276603" y="1491264"/>
              <a:chExt cx="319" cy="3377896"/>
            </a:xfrm>
          </p:grpSpPr>
          <p:cxnSp>
            <p:nvCxnSpPr>
              <p:cNvPr id="12" name="9 Conector recto"/>
              <p:cNvCxnSpPr/>
              <p:nvPr/>
            </p:nvCxnSpPr>
            <p:spPr>
              <a:xfrm>
                <a:off x="4276603" y="1491264"/>
                <a:ext cx="0" cy="337789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10 Conector recto"/>
              <p:cNvCxnSpPr/>
              <p:nvPr/>
            </p:nvCxnSpPr>
            <p:spPr>
              <a:xfrm>
                <a:off x="4276922" y="1491264"/>
                <a:ext cx="0" cy="33778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13 Grupo"/>
            <p:cNvGrpSpPr/>
            <p:nvPr/>
          </p:nvGrpSpPr>
          <p:grpSpPr bwMode="auto">
            <a:xfrm flipH="1">
              <a:off x="10693413" y="2298584"/>
              <a:ext cx="67448" cy="3420169"/>
              <a:chOff x="4276603" y="1491264"/>
              <a:chExt cx="319" cy="3377896"/>
            </a:xfrm>
          </p:grpSpPr>
          <p:cxnSp>
            <p:nvCxnSpPr>
              <p:cNvPr id="24" name="9 Conector recto"/>
              <p:cNvCxnSpPr/>
              <p:nvPr/>
            </p:nvCxnSpPr>
            <p:spPr>
              <a:xfrm>
                <a:off x="4276603" y="1491264"/>
                <a:ext cx="0" cy="337789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10 Conector recto"/>
              <p:cNvCxnSpPr/>
              <p:nvPr/>
            </p:nvCxnSpPr>
            <p:spPr>
              <a:xfrm>
                <a:off x="4276922" y="1491264"/>
                <a:ext cx="0" cy="33778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251648" y="661744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77202" y="3567324"/>
            <a:ext cx="9646386" cy="2238165"/>
            <a:chOff x="1277202" y="3567324"/>
            <a:chExt cx="9646386" cy="2238165"/>
          </a:xfrm>
        </p:grpSpPr>
        <p:grpSp>
          <p:nvGrpSpPr>
            <p:cNvPr id="3" name="组合 2"/>
            <p:cNvGrpSpPr/>
            <p:nvPr/>
          </p:nvGrpSpPr>
          <p:grpSpPr>
            <a:xfrm>
              <a:off x="1490663" y="3942137"/>
              <a:ext cx="2354216" cy="1543771"/>
              <a:chOff x="1929219" y="1130753"/>
              <a:chExt cx="2354216" cy="1543771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1929219" y="1130753"/>
                <a:ext cx="2332180" cy="154377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51254" y="1589841"/>
                <a:ext cx="233218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变失望为希望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659015" y="3914520"/>
              <a:ext cx="6135687" cy="1543771"/>
              <a:chOff x="1306138" y="3724388"/>
              <a:chExt cx="6135687" cy="15437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306138" y="3724388"/>
                <a:ext cx="5310187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在有些事情上要有白岩松的心境：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不求大家理解   只求不要误解  偶尔给点谅解 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06138" y="4898271"/>
                <a:ext cx="6135687" cy="3698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找准兴奋点，选准切入点，瞄准结合点，变失望为希望。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1277202" y="3567324"/>
              <a:ext cx="9646386" cy="223816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 rot="5400000" flipV="1">
              <a:off x="3000965" y="4663547"/>
              <a:ext cx="2238165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7202" y="1735655"/>
            <a:ext cx="9785527" cy="1574929"/>
            <a:chOff x="1277202" y="1735655"/>
            <a:chExt cx="9785527" cy="1574929"/>
          </a:xfrm>
        </p:grpSpPr>
        <p:sp>
          <p:nvSpPr>
            <p:cNvPr id="5" name="矩形 4"/>
            <p:cNvSpPr/>
            <p:nvPr/>
          </p:nvSpPr>
          <p:spPr>
            <a:xfrm>
              <a:off x="1418655" y="1868827"/>
              <a:ext cx="9644074" cy="1116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我们要冷静面对社会评价，社会的功能很强大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特别是放大“功能”、褒扬什么、欣赏什么、可以无限放大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批评什么、不满意什么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也可以无限放大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尤其是在民主社会下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在网络时代里。</a:t>
              </a:r>
              <a:endParaRPr lang="zh-CN" altLang="en-US" b="1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 rot="5400000" flipV="1">
              <a:off x="522551" y="2490306"/>
              <a:ext cx="1555022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 rot="5400000" flipV="1">
              <a:off x="10120778" y="2510213"/>
              <a:ext cx="1555022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55964" y="1772400"/>
            <a:ext cx="4267147" cy="4049668"/>
            <a:chOff x="623910" y="1651854"/>
            <a:chExt cx="4267147" cy="4049668"/>
          </a:xfrm>
        </p:grpSpPr>
        <p:grpSp>
          <p:nvGrpSpPr>
            <p:cNvPr id="3" name="组合 2"/>
            <p:cNvGrpSpPr/>
            <p:nvPr/>
          </p:nvGrpSpPr>
          <p:grpSpPr>
            <a:xfrm>
              <a:off x="1578689" y="1651854"/>
              <a:ext cx="2592288" cy="1008112"/>
              <a:chOff x="1578689" y="1651854"/>
              <a:chExt cx="2592288" cy="1008112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1578689" y="1651854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619816" y="1894299"/>
                <a:ext cx="255116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变埋怨为感恩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858609" y="3036203"/>
              <a:ext cx="3888432" cy="25853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满怀感恩之心；满怀感激之情；满怀感念之愿。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得人滴水之恩，自当涌泉相报，这是中华民族之美德。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因此，我们要用一颗感恩之心去拼搏去工作。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623910" y="1651854"/>
              <a:ext cx="4267147" cy="40496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45738" y="1757625"/>
            <a:ext cx="5285088" cy="4064443"/>
            <a:chOff x="5745738" y="1757625"/>
            <a:chExt cx="5285088" cy="4064443"/>
          </a:xfrm>
        </p:grpSpPr>
        <p:grpSp>
          <p:nvGrpSpPr>
            <p:cNvPr id="10" name="组合 9"/>
            <p:cNvGrpSpPr/>
            <p:nvPr/>
          </p:nvGrpSpPr>
          <p:grpSpPr>
            <a:xfrm>
              <a:off x="5757810" y="2483592"/>
              <a:ext cx="5273016" cy="3000821"/>
              <a:chOff x="1490662" y="2924944"/>
              <a:chExt cx="5273016" cy="3000821"/>
            </a:xfrm>
          </p:grpSpPr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>
                <a:off x="1490662" y="2924944"/>
                <a:ext cx="5260945" cy="3000821"/>
              </a:xfrm>
              <a:prstGeom prst="rect">
                <a:avLst/>
              </a:prstGeom>
              <a:noFill/>
              <a:ln w="25400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en-US" altLang="zh-CN" sz="1600" b="1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单位给自己提供了工作岗位，不仅能让自己养家糊口，而且能使自己施展才华</a:t>
                </a: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，</a:t>
                </a: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en-US" altLang="zh-CN" sz="1600" b="1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组织委以职务，信任自己，要感恩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国家给自己干事业的平台，提供了优厚待遇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2654861" y="5457913"/>
                <a:ext cx="4108817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平心静气、多感激、多感恩、多感谢。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745739" y="1772400"/>
              <a:ext cx="5196647" cy="40496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745738" y="2382668"/>
              <a:ext cx="5165779" cy="1553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35279" y="1757625"/>
              <a:ext cx="2345518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父母抚养了自己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761172" y="5610577"/>
              <a:ext cx="5165779" cy="1553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70783" y="2132856"/>
            <a:ext cx="7056784" cy="2591857"/>
            <a:chOff x="3237161" y="2344535"/>
            <a:chExt cx="5294453" cy="2591857"/>
          </a:xfrm>
        </p:grpSpPr>
        <p:sp>
          <p:nvSpPr>
            <p:cNvPr id="7" name="文本框 6"/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02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辨析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对概念</a:t>
              </a:r>
              <a:endParaRPr lang="zh-CN" altLang="en-US" sz="8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7027" y="1456095"/>
            <a:ext cx="2664296" cy="740731"/>
            <a:chOff x="1274763" y="1143683"/>
            <a:chExt cx="2664296" cy="740731"/>
          </a:xfrm>
        </p:grpSpPr>
        <p:grpSp>
          <p:nvGrpSpPr>
            <p:cNvPr id="8" name="组合 7"/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箭头: 右 9"/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箭头: 右 10"/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703539" y="1257434"/>
              <a:ext cx="204403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管理≠领导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43109" y="1703312"/>
            <a:ext cx="9904781" cy="4102176"/>
            <a:chOff x="1843109" y="1703312"/>
            <a:chExt cx="9904781" cy="4102176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2429463" y="2305434"/>
              <a:ext cx="6869436" cy="15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管理是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科学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管理讲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规则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科学讲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要讲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真话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真理往往在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少数人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手中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真理往往服从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少数人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2390223" y="4116696"/>
              <a:ext cx="9357667" cy="15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领导讲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政治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领导讲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艺术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政治讲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谋略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最好不讲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假话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不能全讲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真话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政治在维护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大多数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人的利益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少数必须服从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多数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rot="5400000">
              <a:off x="8368567" y="3754400"/>
              <a:ext cx="4102176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ysDash"/>
              <a:round/>
            </a:ln>
          </p:spPr>
          <p:txBody>
            <a:bodyPr lIns="91426" tIns="45713" rIns="91426" bIns="45713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 rot="10800000">
              <a:off x="2258291" y="3943062"/>
              <a:ext cx="7681769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olid"/>
              <a:round/>
            </a:ln>
          </p:spPr>
          <p:txBody>
            <a:bodyPr lIns="91426" tIns="45713" rIns="91426" bIns="45713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rot="5400000">
              <a:off x="-207979" y="3754400"/>
              <a:ext cx="4102176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ysDash"/>
              <a:round/>
            </a:ln>
          </p:spPr>
          <p:txBody>
            <a:bodyPr lIns="91426" tIns="45713" rIns="91426" bIns="45713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17793" y="2220938"/>
            <a:ext cx="2664296" cy="740731"/>
            <a:chOff x="1280642" y="755172"/>
            <a:chExt cx="2664296" cy="740731"/>
          </a:xfrm>
        </p:grpSpPr>
        <p:grpSp>
          <p:nvGrpSpPr>
            <p:cNvPr id="12" name="组合 11"/>
            <p:cNvGrpSpPr/>
            <p:nvPr/>
          </p:nvGrpSpPr>
          <p:grpSpPr>
            <a:xfrm>
              <a:off x="1280642" y="755172"/>
              <a:ext cx="2664296" cy="740731"/>
              <a:chOff x="11182691" y="2207058"/>
              <a:chExt cx="2424088" cy="78083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箭头: 右 13"/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箭头: 右 16"/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70455" y="880540"/>
              <a:ext cx="198264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重视≠重要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60090" y="3766298"/>
            <a:ext cx="2664296" cy="740731"/>
            <a:chOff x="8056563" y="2545596"/>
            <a:chExt cx="2664296" cy="740731"/>
          </a:xfrm>
        </p:grpSpPr>
        <p:grpSp>
          <p:nvGrpSpPr>
            <p:cNvPr id="24" name="组合 23"/>
            <p:cNvGrpSpPr/>
            <p:nvPr/>
          </p:nvGrpSpPr>
          <p:grpSpPr>
            <a:xfrm>
              <a:off x="8056563" y="2545596"/>
              <a:ext cx="2664296" cy="740731"/>
              <a:chOff x="11182691" y="2207058"/>
              <a:chExt cx="2424088" cy="780839"/>
            </a:xfrm>
          </p:grpSpPr>
          <p:sp>
            <p:nvSpPr>
              <p:cNvPr id="25" name="六边形 24"/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箭头: 右 25"/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箭头: 右 26"/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486883" y="2661586"/>
              <a:ext cx="209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差异≠差距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81139" y="1944008"/>
            <a:ext cx="7572375" cy="1218919"/>
            <a:chOff x="3681139" y="1944008"/>
            <a:chExt cx="7572375" cy="121891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81139" y="1944008"/>
              <a:ext cx="7572375" cy="111742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越重视的东西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差距越大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越不容易办好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人们越在常态下认为不重要。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说得越多的事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重视越不够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问题越多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说明人们未把它作为重要之事。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 bwMode="auto">
            <a:xfrm>
              <a:off x="3882089" y="2082807"/>
              <a:ext cx="7041500" cy="108012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45633" y="4520794"/>
            <a:ext cx="2706593" cy="1284693"/>
            <a:chOff x="1245633" y="4520794"/>
            <a:chExt cx="2706593" cy="1284693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245633" y="4520796"/>
              <a:ext cx="2706593" cy="123123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没有距离就没有崇拜</a:t>
              </a:r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—</a:t>
              </a: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郑渊洁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379710" y="4520794"/>
              <a:ext cx="2410600" cy="128469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27115" y="3763773"/>
            <a:ext cx="7190864" cy="2148603"/>
            <a:chOff x="3727115" y="3763773"/>
            <a:chExt cx="7190864" cy="2148603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96856" y="3932428"/>
              <a:ext cx="3661697" cy="17549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构建和谐团队的重要因素。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１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忽视差异性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缺乏动力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２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重视差异性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产生活力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３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制造差异性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提升合力。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六边形 2"/>
            <p:cNvSpPr/>
            <p:nvPr/>
          </p:nvSpPr>
          <p:spPr>
            <a:xfrm flipV="1">
              <a:off x="3727115" y="3763773"/>
              <a:ext cx="7166574" cy="4823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490517" y="3769706"/>
              <a:ext cx="2427462" cy="2142670"/>
              <a:chOff x="8490517" y="3769706"/>
              <a:chExt cx="2427462" cy="2142670"/>
            </a:xfrm>
          </p:grpSpPr>
          <p:sp>
            <p:nvSpPr>
              <p:cNvPr id="16" name="TextBox 23"/>
              <p:cNvSpPr txBox="1"/>
              <p:nvPr/>
            </p:nvSpPr>
            <p:spPr>
              <a:xfrm>
                <a:off x="8490517" y="3769706"/>
                <a:ext cx="2427462" cy="1754326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在生活中在工作中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要敢于承认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差距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要勇于承认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不足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505876" y="5037969"/>
                <a:ext cx="2318669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看到了差距才会努力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看到了不足才会奋发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" name="六边形 20"/>
            <p:cNvSpPr/>
            <p:nvPr/>
          </p:nvSpPr>
          <p:spPr>
            <a:xfrm rot="5400000" flipV="1">
              <a:off x="7143983" y="4779770"/>
              <a:ext cx="1981251" cy="4571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 rot="5400000" flipV="1">
              <a:off x="3330175" y="4779771"/>
              <a:ext cx="1981251" cy="4571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106105" y="1295877"/>
            <a:ext cx="10004284" cy="2841989"/>
            <a:chOff x="1101797" y="1470845"/>
            <a:chExt cx="10004284" cy="2841989"/>
          </a:xfrm>
        </p:grpSpPr>
        <p:grpSp>
          <p:nvGrpSpPr>
            <p:cNvPr id="4" name="组合 3"/>
            <p:cNvGrpSpPr/>
            <p:nvPr/>
          </p:nvGrpSpPr>
          <p:grpSpPr>
            <a:xfrm>
              <a:off x="1101797" y="1470845"/>
              <a:ext cx="2664296" cy="740731"/>
              <a:chOff x="1274763" y="1143683"/>
              <a:chExt cx="2664296" cy="740731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274763" y="1143683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17" name="六边形 16"/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箭头: 右 17"/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箭头: 右 19"/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666299" y="1257383"/>
                <a:ext cx="1979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知识≠知道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162176" y="2063574"/>
              <a:ext cx="9943905" cy="2249260"/>
              <a:chOff x="1162176" y="2063574"/>
              <a:chExt cx="9943905" cy="224926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186311" y="2063574"/>
                <a:ext cx="4122738" cy="66794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没有距离就没有崇拜</a:t>
                </a:r>
                <a:r>
                  <a:rPr lang="en-US" altLang="zh-CN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  <a:r>
                  <a:rPr lang="zh-CN" altLang="en-US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郑渊洁</a:t>
                </a:r>
                <a:endParaRPr lang="zh-CN" altLang="en-US" sz="2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162176" y="2557865"/>
                <a:ext cx="4986549" cy="175496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知识就是力量        知道就是力量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累积知识只能掩盖无知拥有智慧才能创造未来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世事洞明皆学问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人情达练即文章。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340512" y="2185296"/>
                <a:ext cx="476556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一个出色的人才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须有知识、有见识、有胆识。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知识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资讯之积累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见识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经验所启迪的视野与远见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胆识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见识所激发的使命感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1168166" y="2269736"/>
                <a:ext cx="9843873" cy="160215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 bwMode="auto">
              <a:xfrm>
                <a:off x="6243191" y="2269736"/>
                <a:ext cx="0" cy="16021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" name="组合 34"/>
          <p:cNvGrpSpPr/>
          <p:nvPr/>
        </p:nvGrpSpPr>
        <p:grpSpPr>
          <a:xfrm>
            <a:off x="996570" y="4293096"/>
            <a:ext cx="10045241" cy="1885956"/>
            <a:chOff x="984943" y="4149445"/>
            <a:chExt cx="10045241" cy="1885956"/>
          </a:xfrm>
        </p:grpSpPr>
        <p:grpSp>
          <p:nvGrpSpPr>
            <p:cNvPr id="3" name="组合 2"/>
            <p:cNvGrpSpPr/>
            <p:nvPr/>
          </p:nvGrpSpPr>
          <p:grpSpPr>
            <a:xfrm>
              <a:off x="984943" y="4149446"/>
              <a:ext cx="2664296" cy="740731"/>
              <a:chOff x="7794853" y="921320"/>
              <a:chExt cx="2664296" cy="740731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94853" y="921320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24" name="六边形 23"/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箭头: 右 24"/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箭头: 右 25"/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8212072" y="995773"/>
                <a:ext cx="2063567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不想≠不能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253382" y="4964630"/>
              <a:ext cx="32403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我不能跟同事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和睦相处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我不能和丈夫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沟   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我总是不能戒掉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麻将瘾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2"/>
            <p:cNvSpPr>
              <a:spLocks noChangeArrowheads="1"/>
            </p:cNvSpPr>
            <p:nvPr/>
          </p:nvSpPr>
          <p:spPr bwMode="auto">
            <a:xfrm>
              <a:off x="4238125" y="4281075"/>
              <a:ext cx="6792059" cy="1754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“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应该用“不想”的地方都错用了“不能”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如果你有能力选择一种方式、有能力改变一种状态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却没有行动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那么你并非“不能”而是“不想”。</a:t>
              </a:r>
              <a:endParaRPr lang="zh-CN" altLang="en-US" spc="-15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   “不想”和“不能”用的时候需要格外小心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喜欢用“不能”的人往往是现实上的奴隶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喜欢用“不想”的人多是命运的主人。</a:t>
              </a:r>
              <a:endParaRPr lang="zh-CN" altLang="en-US" spc="-15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186311" y="4149445"/>
              <a:ext cx="9843873" cy="183827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>
              <a:off x="4298975" y="4149445"/>
              <a:ext cx="0" cy="18382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1888" y="1794544"/>
            <a:ext cx="2664296" cy="740731"/>
            <a:chOff x="1274763" y="1143683"/>
            <a:chExt cx="2664296" cy="740731"/>
          </a:xfrm>
        </p:grpSpPr>
        <p:grpSp>
          <p:nvGrpSpPr>
            <p:cNvPr id="6" name="组合 5"/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7" name="六边形 6"/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箭头: 右 7"/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箭头: 右 8"/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07814" y="1252435"/>
              <a:ext cx="1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规矩≠方圆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20101" y="2852936"/>
            <a:ext cx="6039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俗话说“没有规矩不成方圆”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那么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有了“规矩”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就能自然“方圆”了？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不尽然。有了“规矩”缘何未成“方圆”呢？原因是多方面的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但就健全完善“规矩”本身而言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有值得深思的地方。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9215" y="2016904"/>
            <a:ext cx="5248364" cy="3433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19593" y="1971547"/>
            <a:ext cx="2664296" cy="740731"/>
            <a:chOff x="1274763" y="1143683"/>
            <a:chExt cx="2664296" cy="740731"/>
          </a:xfrm>
        </p:grpSpPr>
        <p:grpSp>
          <p:nvGrpSpPr>
            <p:cNvPr id="17" name="组合 16"/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箭头: 右 22"/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箭头: 右 23"/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07815" y="1252436"/>
              <a:ext cx="1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规矩≠方圆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90193" y="1944422"/>
            <a:ext cx="7088564" cy="1165753"/>
            <a:chOff x="3625521" y="1876917"/>
            <a:chExt cx="7088564" cy="1165753"/>
          </a:xfrm>
        </p:grpSpPr>
        <p:sp>
          <p:nvSpPr>
            <p:cNvPr id="8" name="2 Marcador de contenido"/>
            <p:cNvSpPr txBox="1"/>
            <p:nvPr/>
          </p:nvSpPr>
          <p:spPr bwMode="auto">
            <a:xfrm>
              <a:off x="3625521" y="2309262"/>
              <a:ext cx="2373313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“规矩”弹性太大 </a:t>
              </a:r>
              <a:endParaRPr lang="zh-CN" altLang="en-US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2 Marcador de contenido"/>
            <p:cNvSpPr txBox="1"/>
            <p:nvPr/>
          </p:nvSpPr>
          <p:spPr bwMode="auto">
            <a:xfrm>
              <a:off x="6459215" y="2114316"/>
              <a:ext cx="4172868" cy="740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留有空间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不该拖的照拖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不该办的照办。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3722912" y="1899356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6099175" y="1876917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" name="组合 9"/>
          <p:cNvGrpSpPr/>
          <p:nvPr/>
        </p:nvGrpSpPr>
        <p:grpSpPr>
          <a:xfrm>
            <a:off x="3944835" y="4707240"/>
            <a:ext cx="7620714" cy="1165753"/>
            <a:chOff x="3580163" y="4639735"/>
            <a:chExt cx="7620714" cy="1165753"/>
          </a:xfrm>
        </p:grpSpPr>
        <p:sp>
          <p:nvSpPr>
            <p:cNvPr id="15" name="2 Marcador de contenido"/>
            <p:cNvSpPr txBox="1"/>
            <p:nvPr/>
          </p:nvSpPr>
          <p:spPr bwMode="auto">
            <a:xfrm>
              <a:off x="3580163" y="5130853"/>
              <a:ext cx="2561420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“规矩”执行不力 </a:t>
              </a:r>
              <a:endParaRPr lang="zh-CN" altLang="en-US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2 Marcador de contenido"/>
            <p:cNvSpPr txBox="1"/>
            <p:nvPr/>
          </p:nvSpPr>
          <p:spPr bwMode="auto">
            <a:xfrm>
              <a:off x="6018840" y="4989600"/>
              <a:ext cx="5182037" cy="633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执规必严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违规必究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,“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规矩”才能成为“方圆”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722913" y="4651488"/>
              <a:ext cx="6984712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6099175" y="4639735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组合 10"/>
          <p:cNvGrpSpPr/>
          <p:nvPr/>
        </p:nvGrpSpPr>
        <p:grpSpPr>
          <a:xfrm>
            <a:off x="4010943" y="3244550"/>
            <a:ext cx="7067814" cy="1524000"/>
            <a:chOff x="3646271" y="3177045"/>
            <a:chExt cx="7067814" cy="1524000"/>
          </a:xfrm>
        </p:grpSpPr>
        <p:sp>
          <p:nvSpPr>
            <p:cNvPr id="13" name="2 Marcador de contenido"/>
            <p:cNvSpPr txBox="1"/>
            <p:nvPr/>
          </p:nvSpPr>
          <p:spPr bwMode="auto">
            <a:xfrm>
              <a:off x="3646271" y="3639912"/>
              <a:ext cx="2230437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“规矩”不便操作 </a:t>
              </a:r>
              <a:endParaRPr lang="zh-CN" altLang="en-US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2 Marcador de contenido"/>
            <p:cNvSpPr txBox="1"/>
            <p:nvPr/>
          </p:nvSpPr>
          <p:spPr bwMode="auto">
            <a:xfrm>
              <a:off x="6054604" y="3177045"/>
              <a:ext cx="4659481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理论的要求多于行为的约束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很多的“严禁”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实行起来只是“言禁”很多“一定”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实行起来只是“议定”。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722912" y="3275422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>
              <a:off x="6102350" y="3275422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" name="组合 39"/>
          <p:cNvGrpSpPr/>
          <p:nvPr/>
        </p:nvGrpSpPr>
        <p:grpSpPr>
          <a:xfrm>
            <a:off x="967705" y="2922552"/>
            <a:ext cx="3061671" cy="2955917"/>
            <a:chOff x="905856" y="2906390"/>
            <a:chExt cx="3061671" cy="2955917"/>
          </a:xfrm>
        </p:grpSpPr>
        <p:grpSp>
          <p:nvGrpSpPr>
            <p:cNvPr id="33" name="组合 32"/>
            <p:cNvGrpSpPr/>
            <p:nvPr/>
          </p:nvGrpSpPr>
          <p:grpSpPr>
            <a:xfrm>
              <a:off x="1232754" y="2906390"/>
              <a:ext cx="2418150" cy="2955917"/>
              <a:chOff x="1232754" y="2906390"/>
              <a:chExt cx="2418150" cy="2955917"/>
            </a:xfrm>
          </p:grpSpPr>
          <p:sp>
            <p:nvSpPr>
              <p:cNvPr id="18" name="矩形​​ 24"/>
              <p:cNvSpPr>
                <a:spLocks noChangeArrowheads="1"/>
              </p:cNvSpPr>
              <p:nvPr/>
            </p:nvSpPr>
            <p:spPr bwMode="auto">
              <a:xfrm>
                <a:off x="1601660" y="3639947"/>
                <a:ext cx="1728358" cy="1168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latin typeface="+mn-lt"/>
                    <a:ea typeface="+mn-ea"/>
                    <a:cs typeface="+mn-ea"/>
                    <a:sym typeface="+mn-lt"/>
                  </a:rPr>
                  <a:t>“规矩”</a:t>
                </a:r>
                <a:endParaRPr lang="en-US" altLang="zh-CN" sz="2800" b="1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latin typeface="+mn-lt"/>
                    <a:ea typeface="+mn-ea"/>
                    <a:cs typeface="+mn-ea"/>
                    <a:sym typeface="+mn-lt"/>
                  </a:rPr>
                  <a:t>脱离实际 </a:t>
                </a:r>
                <a:endParaRPr lang="zh-CN" altLang="en-US" sz="28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1232754" y="2906390"/>
                <a:ext cx="2418150" cy="2955917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六边形 34"/>
            <p:cNvSpPr/>
            <p:nvPr/>
          </p:nvSpPr>
          <p:spPr>
            <a:xfrm>
              <a:off x="1226294" y="5534784"/>
              <a:ext cx="2422183" cy="32752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六边形 36"/>
            <p:cNvSpPr/>
            <p:nvPr/>
          </p:nvSpPr>
          <p:spPr>
            <a:xfrm>
              <a:off x="3313731" y="3616148"/>
              <a:ext cx="653796" cy="74073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六边形 38"/>
            <p:cNvSpPr/>
            <p:nvPr/>
          </p:nvSpPr>
          <p:spPr>
            <a:xfrm>
              <a:off x="905856" y="3616147"/>
              <a:ext cx="653796" cy="74073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4763" y="2060848"/>
            <a:ext cx="2664296" cy="740731"/>
            <a:chOff x="1274763" y="1143683"/>
            <a:chExt cx="2664296" cy="740731"/>
          </a:xfrm>
        </p:grpSpPr>
        <p:grpSp>
          <p:nvGrpSpPr>
            <p:cNvPr id="7" name="组合 6"/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8" name="六边形 7"/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箭头: 右 8"/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箭头: 右 9"/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22852" y="1252435"/>
              <a:ext cx="204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努力≠成功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27996" y="1788694"/>
            <a:ext cx="6991173" cy="1338828"/>
            <a:chOff x="3927996" y="1788694"/>
            <a:chExt cx="6991173" cy="1338828"/>
          </a:xfrm>
        </p:grpSpPr>
        <p:sp>
          <p:nvSpPr>
            <p:cNvPr id="5" name="矩形 4"/>
            <p:cNvSpPr/>
            <p:nvPr/>
          </p:nvSpPr>
          <p:spPr>
            <a:xfrm>
              <a:off x="4254160" y="1788694"/>
              <a:ext cx="525658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努力了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不一定能成功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当然有时不努力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也可能成功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但要想成功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必须要努力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因为：努力了不后悔；奋斗了不遗憾。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927996" y="1884413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775852" y="2126027"/>
              <a:ext cx="1143317" cy="740731"/>
              <a:chOff x="9775852" y="2126027"/>
              <a:chExt cx="1143317" cy="740731"/>
            </a:xfrm>
          </p:grpSpPr>
          <p:sp>
            <p:nvSpPr>
              <p:cNvPr id="4" name="六边形 3"/>
              <p:cNvSpPr/>
              <p:nvPr/>
            </p:nvSpPr>
            <p:spPr>
              <a:xfrm>
                <a:off x="9775852" y="2126027"/>
                <a:ext cx="1143317" cy="7407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1" name="图形 10" descr="电子邮件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10035291" y="2143851"/>
                <a:ext cx="624438" cy="624438"/>
              </a:xfrm>
              <a:prstGeom prst="rect">
                <a:avLst/>
              </a:prstGeom>
            </p:spPr>
          </p:pic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5631" y="3429000"/>
            <a:ext cx="4079723" cy="237877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74490" y="3573016"/>
            <a:ext cx="4796085" cy="1685911"/>
            <a:chOff x="1334086" y="3645024"/>
            <a:chExt cx="4796085" cy="1685911"/>
          </a:xfrm>
        </p:grpSpPr>
        <p:sp>
          <p:nvSpPr>
            <p:cNvPr id="6" name="矩形 5"/>
            <p:cNvSpPr/>
            <p:nvPr/>
          </p:nvSpPr>
          <p:spPr>
            <a:xfrm>
              <a:off x="1665799" y="3645024"/>
              <a:ext cx="4464372" cy="168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人一生都买不到的药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就是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后悔药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人一生最难受的就是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后悔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1334086" y="4089566"/>
              <a:ext cx="324160" cy="30522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1334086" y="4933011"/>
              <a:ext cx="324160" cy="30522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4672" y="2402738"/>
            <a:ext cx="78405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通常简称为情商，</a:t>
            </a:r>
            <a:r>
              <a:rPr lang="en-US" altLang="zh-CN" sz="28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EQ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，是一种自我情绪控制能力的指数，由美国心理学家</a:t>
            </a:r>
            <a:r>
              <a:rPr lang="zh-CN" altLang="en-US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彼德</a:t>
            </a:r>
            <a:r>
              <a:rPr lang="en-US" altLang="zh-CN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萨洛维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于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1991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年创立，属于发展心理学范畴。它主要是指人在情绪、情感、意志、耐受挫折等方面的品质。</a:t>
            </a:r>
            <a:endParaRPr lang="zh-CN" altLang="en-US" kern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 丹尼尔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高尔曼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(Daniel </a:t>
            </a:r>
            <a:r>
              <a:rPr lang="en-US" altLang="zh-CN" kern="0" dirty="0" err="1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Goleman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和其他几个研究者，揭露了情绪商数的概念并声称它至少像更传统的“智力”一样重要。</a:t>
            </a:r>
            <a:endParaRPr lang="zh-CN" altLang="en-US" kern="0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跟</a:t>
            </a:r>
            <a:r>
              <a:rPr lang="en-US" altLang="zh-CN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IQ</a:t>
            </a:r>
            <a:r>
              <a:rPr lang="zh-CN" altLang="en-US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不一样，情绪智商可经人指导而改善。</a:t>
            </a:r>
            <a:endParaRPr lang="zh-CN" altLang="en-US" sz="2000" b="1" dirty="0">
              <a:solidFill>
                <a:srgbClr val="47474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047" y="495566"/>
            <a:ext cx="511710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i="1" dirty="0">
                <a:ln w="18415" cmpd="sng">
                  <a:solidFill>
                    <a:srgbClr val="F01734"/>
                  </a:solidFill>
                  <a:prstDash val="solid"/>
                </a:ln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rPr>
              <a:t>IQ&amp;EQ</a:t>
            </a:r>
            <a:endParaRPr lang="zh-CN" altLang="en-US" sz="11500" i="1" dirty="0">
              <a:ln w="18415" cmpd="sng">
                <a:solidFill>
                  <a:srgbClr val="F01734"/>
                </a:solidFill>
                <a:prstDash val="solid"/>
              </a:ln>
              <a:solidFill>
                <a:srgbClr val="F0173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130623" y="2605242"/>
            <a:ext cx="10461564" cy="935406"/>
            <a:chOff x="914598" y="2243361"/>
            <a:chExt cx="10461564" cy="935406"/>
          </a:xfrm>
        </p:grpSpPr>
        <p:cxnSp>
          <p:nvCxnSpPr>
            <p:cNvPr id="11" name="直接连接符 23"/>
            <p:cNvCxnSpPr>
              <a:cxnSpLocks noChangeShapeType="1"/>
            </p:cNvCxnSpPr>
            <p:nvPr/>
          </p:nvCxnSpPr>
          <p:spPr bwMode="auto">
            <a:xfrm>
              <a:off x="914598" y="3160115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  <p:sp>
          <p:nvSpPr>
            <p:cNvPr id="12" name="圆角矩形 44"/>
            <p:cNvSpPr/>
            <p:nvPr/>
          </p:nvSpPr>
          <p:spPr>
            <a:xfrm>
              <a:off x="914598" y="2243361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用制度保证信用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​​ 8"/>
            <p:cNvSpPr/>
            <p:nvPr/>
          </p:nvSpPr>
          <p:spPr>
            <a:xfrm>
              <a:off x="2992538" y="2255437"/>
              <a:ext cx="8383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制度的信用比信用的制度更重要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制度的“虚头”给自由裁量以空间。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诚信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文化重在熏陶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教育重在氛围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大学不是因为有大楼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而是因为有大师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净空大师→陈小旭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医死明智人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药治有缘人→大黄治好病无功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人参医死人无过。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30623" y="3750356"/>
            <a:ext cx="10008990" cy="923330"/>
            <a:chOff x="914598" y="3621780"/>
            <a:chExt cx="10008990" cy="923330"/>
          </a:xfrm>
        </p:grpSpPr>
        <p:sp>
          <p:nvSpPr>
            <p:cNvPr id="10" name="圆角矩形 44"/>
            <p:cNvSpPr/>
            <p:nvPr/>
          </p:nvSpPr>
          <p:spPr>
            <a:xfrm>
              <a:off x="914598" y="3691925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用技术保证信用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​​ 1"/>
            <p:cNvSpPr/>
            <p:nvPr/>
          </p:nvSpPr>
          <p:spPr>
            <a:xfrm>
              <a:off x="2993833" y="3621780"/>
              <a:ext cx="68236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①门童插手入裤袋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缝合裤袋；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②铁路路枕防行人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一步不够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两步不及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③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普京解决会议低效率高成本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改变椅子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改变灯光。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6" name="直接连接符 23"/>
            <p:cNvCxnSpPr>
              <a:cxnSpLocks noChangeShapeType="1"/>
            </p:cNvCxnSpPr>
            <p:nvPr/>
          </p:nvCxnSpPr>
          <p:spPr bwMode="auto">
            <a:xfrm>
              <a:off x="914598" y="4545110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</p:grpSp>
      <p:grpSp>
        <p:nvGrpSpPr>
          <p:cNvPr id="4" name="组合 3"/>
          <p:cNvGrpSpPr/>
          <p:nvPr/>
        </p:nvGrpSpPr>
        <p:grpSpPr>
          <a:xfrm>
            <a:off x="1130623" y="4883394"/>
            <a:ext cx="10461564" cy="1012127"/>
            <a:chOff x="914598" y="5009161"/>
            <a:chExt cx="10461564" cy="1012127"/>
          </a:xfrm>
        </p:grpSpPr>
        <p:sp>
          <p:nvSpPr>
            <p:cNvPr id="14" name="圆角矩形 44"/>
            <p:cNvSpPr/>
            <p:nvPr/>
          </p:nvSpPr>
          <p:spPr>
            <a:xfrm>
              <a:off x="929262" y="5076919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用经历证明信用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​​ 9"/>
            <p:cNvSpPr/>
            <p:nvPr/>
          </p:nvSpPr>
          <p:spPr>
            <a:xfrm>
              <a:off x="2992538" y="5009161"/>
              <a:ext cx="8383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从来不借钱的人，无法证明其信用程度（银行）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河南人惹谁了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在社会上引起了很大反响，也引起了河南省委的高度重视，要求各级干部认真读该书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道德是高线，法律是底线，连底线都不保，还谈什么道德？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7" name="直接连接符 23"/>
            <p:cNvCxnSpPr>
              <a:cxnSpLocks noChangeShapeType="1"/>
            </p:cNvCxnSpPr>
            <p:nvPr/>
          </p:nvCxnSpPr>
          <p:spPr bwMode="auto">
            <a:xfrm>
              <a:off x="914598" y="6021288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</p:grpSp>
      <p:grpSp>
        <p:nvGrpSpPr>
          <p:cNvPr id="32" name="组合 31"/>
          <p:cNvGrpSpPr/>
          <p:nvPr/>
        </p:nvGrpSpPr>
        <p:grpSpPr>
          <a:xfrm>
            <a:off x="1268119" y="999922"/>
            <a:ext cx="9655469" cy="1100599"/>
            <a:chOff x="1202631" y="967036"/>
            <a:chExt cx="9655469" cy="1100599"/>
          </a:xfrm>
        </p:grpSpPr>
        <p:grpSp>
          <p:nvGrpSpPr>
            <p:cNvPr id="2" name="组合 1"/>
            <p:cNvGrpSpPr/>
            <p:nvPr/>
          </p:nvGrpSpPr>
          <p:grpSpPr>
            <a:xfrm>
              <a:off x="1202631" y="1326904"/>
              <a:ext cx="2664296" cy="740731"/>
              <a:chOff x="1274763" y="1143683"/>
              <a:chExt cx="2664296" cy="740731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274763" y="1143683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23" name="六边形 22"/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箭头: 右 23"/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箭头: 右 24"/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513972" y="1252435"/>
                <a:ext cx="2185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信用≠信誉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54195" y="967036"/>
              <a:ext cx="6264696" cy="103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信用</a:t>
              </a:r>
              <a:r>
                <a:rPr lang="en-US" altLang="zh-CN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经济学概念                 </a:t>
              </a: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信誉</a:t>
              </a:r>
              <a:r>
                <a:rPr lang="en-US" altLang="zh-CN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社会学概念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3866927" y="1326903"/>
              <a:ext cx="6991173" cy="74073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642791" y="1949902"/>
            <a:ext cx="6912768" cy="2591857"/>
            <a:chOff x="3237161" y="2344535"/>
            <a:chExt cx="5294453" cy="2591857"/>
          </a:xfrm>
        </p:grpSpPr>
        <p:sp>
          <p:nvSpPr>
            <p:cNvPr id="8" name="文本框 7"/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03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强化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个理念</a:t>
              </a:r>
              <a:endParaRPr lang="zh-CN" altLang="en-US" sz="88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250962" y="1392645"/>
            <a:ext cx="3394209" cy="740731"/>
            <a:chOff x="450726" y="1340768"/>
            <a:chExt cx="3394209" cy="740731"/>
          </a:xfrm>
        </p:grpSpPr>
        <p:grpSp>
          <p:nvGrpSpPr>
            <p:cNvPr id="4" name="组合 3"/>
            <p:cNvGrpSpPr/>
            <p:nvPr/>
          </p:nvGrpSpPr>
          <p:grpSpPr>
            <a:xfrm>
              <a:off x="507906" y="1340768"/>
              <a:ext cx="3300827" cy="740731"/>
              <a:chOff x="482551" y="1354728"/>
              <a:chExt cx="3300827" cy="740731"/>
            </a:xfrm>
          </p:grpSpPr>
          <p:sp>
            <p:nvSpPr>
              <p:cNvPr id="2" name="六边形 1"/>
              <p:cNvSpPr/>
              <p:nvPr/>
            </p:nvSpPr>
            <p:spPr>
              <a:xfrm>
                <a:off x="482551" y="1354728"/>
                <a:ext cx="3278967" cy="740731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" name="箭头: 右 2"/>
              <p:cNvSpPr/>
              <p:nvPr/>
            </p:nvSpPr>
            <p:spPr>
              <a:xfrm>
                <a:off x="3450327" y="1577088"/>
                <a:ext cx="333051" cy="296009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50726" y="1463481"/>
              <a:ext cx="33942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有奔头就会有劲头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91452" y="2112582"/>
            <a:ext cx="9615445" cy="990859"/>
            <a:chOff x="1274763" y="2125877"/>
            <a:chExt cx="9615445" cy="990859"/>
          </a:xfrm>
        </p:grpSpPr>
        <p:sp>
          <p:nvSpPr>
            <p:cNvPr id="5" name="矩形 2"/>
            <p:cNvSpPr>
              <a:spLocks noChangeArrowheads="1"/>
            </p:cNvSpPr>
            <p:nvPr/>
          </p:nvSpPr>
          <p:spPr bwMode="auto">
            <a:xfrm>
              <a:off x="2155523" y="2146714"/>
              <a:ext cx="7887304" cy="824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让人看到预期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     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让人充满希望。     设计好未来</a:t>
              </a:r>
              <a:endParaRPr lang="zh-CN" altLang="en-US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274763" y="2125877"/>
              <a:ext cx="9615445" cy="9908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58072" y="5517232"/>
            <a:ext cx="9648825" cy="380796"/>
            <a:chOff x="1274763" y="5424692"/>
            <a:chExt cx="9648825" cy="380796"/>
          </a:xfrm>
        </p:grpSpPr>
        <p:sp>
          <p:nvSpPr>
            <p:cNvPr id="11" name="矩形 10"/>
            <p:cNvSpPr/>
            <p:nvPr/>
          </p:nvSpPr>
          <p:spPr>
            <a:xfrm>
              <a:off x="1415559" y="5424692"/>
              <a:ext cx="950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宽容不是庇护和放纵，更不是软弱和迁就；它蕴藉以柔克刚的坚韧，它包含人际关系的温馨。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1274763" y="5805488"/>
              <a:ext cx="95769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组合 34"/>
          <p:cNvGrpSpPr/>
          <p:nvPr/>
        </p:nvGrpSpPr>
        <p:grpSpPr>
          <a:xfrm>
            <a:off x="1308141" y="3295245"/>
            <a:ext cx="9615445" cy="1823576"/>
            <a:chOff x="1308141" y="3295245"/>
            <a:chExt cx="9615445" cy="18235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308141" y="3295245"/>
              <a:ext cx="9615445" cy="1823576"/>
              <a:chOff x="1308141" y="3295245"/>
              <a:chExt cx="9615445" cy="182357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08142" y="3818879"/>
                <a:ext cx="3474019" cy="740731"/>
                <a:chOff x="474749" y="4212187"/>
                <a:chExt cx="3474019" cy="740731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474749" y="4212187"/>
                  <a:ext cx="3300827" cy="740731"/>
                  <a:chOff x="482551" y="1354728"/>
                  <a:chExt cx="3300827" cy="740731"/>
                </a:xfrm>
              </p:grpSpPr>
              <p:sp>
                <p:nvSpPr>
                  <p:cNvPr id="17" name="六边形 16"/>
                  <p:cNvSpPr/>
                  <p:nvPr/>
                </p:nvSpPr>
                <p:spPr>
                  <a:xfrm>
                    <a:off x="482551" y="1354728"/>
                    <a:ext cx="3278967" cy="740731"/>
                  </a:xfrm>
                  <a:prstGeom prst="hexagon">
                    <a:avLst>
                      <a:gd name="adj" fmla="val 0"/>
                      <a:gd name="vf" fmla="val 11547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箭头: 右 17"/>
                  <p:cNvSpPr/>
                  <p:nvPr/>
                </p:nvSpPr>
                <p:spPr>
                  <a:xfrm>
                    <a:off x="3450327" y="1577088"/>
                    <a:ext cx="333051" cy="296009"/>
                  </a:xfrm>
                  <a:prstGeom prst="rightArrow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" name="文本框 6"/>
                <p:cNvSpPr txBox="1"/>
                <p:nvPr/>
              </p:nvSpPr>
              <p:spPr>
                <a:xfrm>
                  <a:off x="554559" y="4320322"/>
                  <a:ext cx="3394209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8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宽容是一种美德</a:t>
                  </a:r>
                  <a:endPara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矩形 2"/>
              <p:cNvSpPr>
                <a:spLocks noChangeArrowheads="1"/>
              </p:cNvSpPr>
              <p:nvPr/>
            </p:nvSpPr>
            <p:spPr bwMode="auto">
              <a:xfrm>
                <a:off x="4947047" y="3295245"/>
                <a:ext cx="3024336" cy="18235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能解开胸中的心结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;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能融化眉宇的忧伤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;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能集纳人言的荆棘。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1308141" y="3456432"/>
                <a:ext cx="9615445" cy="159681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 bwMode="auto">
            <a:xfrm>
              <a:off x="8136269" y="3666745"/>
              <a:ext cx="2747160" cy="11304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77093" y="3717279"/>
              <a:ext cx="2114570" cy="10989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0065" y="2462213"/>
            <a:ext cx="3271800" cy="21812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13094" y="1379656"/>
            <a:ext cx="9893803" cy="4425832"/>
            <a:chOff x="1013094" y="1379656"/>
            <a:chExt cx="9893803" cy="4425832"/>
          </a:xfrm>
        </p:grpSpPr>
        <p:grpSp>
          <p:nvGrpSpPr>
            <p:cNvPr id="2" name="组合 1"/>
            <p:cNvGrpSpPr/>
            <p:nvPr/>
          </p:nvGrpSpPr>
          <p:grpSpPr>
            <a:xfrm>
              <a:off x="2138735" y="1379656"/>
              <a:ext cx="3581668" cy="740731"/>
              <a:chOff x="4615572" y="920793"/>
              <a:chExt cx="3581668" cy="74073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615572" y="920793"/>
                <a:ext cx="3300827" cy="740731"/>
                <a:chOff x="482551" y="1354728"/>
                <a:chExt cx="3300827" cy="740731"/>
              </a:xfrm>
            </p:grpSpPr>
            <p:sp>
              <p:nvSpPr>
                <p:cNvPr id="7" name="六边形 6"/>
                <p:cNvSpPr/>
                <p:nvPr/>
              </p:nvSpPr>
              <p:spPr>
                <a:xfrm>
                  <a:off x="482551" y="1354728"/>
                  <a:ext cx="3278967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箭头: 右 7"/>
                <p:cNvSpPr/>
                <p:nvPr/>
              </p:nvSpPr>
              <p:spPr>
                <a:xfrm>
                  <a:off x="3450327" y="1577088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803031" y="1029546"/>
                <a:ext cx="3394209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有位一定要有为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13094" y="2709537"/>
              <a:ext cx="6660584" cy="16865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花无百日红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月无四季圆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人应该在有位的时刻打下有为的印记。</a:t>
              </a:r>
              <a:endParaRPr lang="zh-CN" altLang="en-US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1291452" y="2112582"/>
              <a:ext cx="9615445" cy="369290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1827544" y="5064757"/>
              <a:ext cx="8376087" cy="740731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8416" y="1991390"/>
            <a:ext cx="3581668" cy="740731"/>
            <a:chOff x="4615572" y="920793"/>
            <a:chExt cx="3581668" cy="740731"/>
          </a:xfrm>
        </p:grpSpPr>
        <p:grpSp>
          <p:nvGrpSpPr>
            <p:cNvPr id="13" name="组合 12"/>
            <p:cNvGrpSpPr/>
            <p:nvPr/>
          </p:nvGrpSpPr>
          <p:grpSpPr>
            <a:xfrm>
              <a:off x="4615572" y="920793"/>
              <a:ext cx="3300827" cy="740731"/>
              <a:chOff x="482551" y="1354728"/>
              <a:chExt cx="3300827" cy="740731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482551" y="1354728"/>
                <a:ext cx="3278967" cy="740731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箭头: 右 14"/>
              <p:cNvSpPr/>
              <p:nvPr/>
            </p:nvSpPr>
            <p:spPr>
              <a:xfrm>
                <a:off x="3450327" y="1577088"/>
                <a:ext cx="333051" cy="296009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803031" y="1018860"/>
              <a:ext cx="33942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求知必须重成本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94719" y="3039125"/>
            <a:ext cx="7918450" cy="87504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假如你认为教育是昂贵的话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不妨评估无知的代价有多大。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哈佛大学校长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Devek.Bok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28128" y="2050375"/>
            <a:ext cx="5832475" cy="841335"/>
            <a:chOff x="3108539" y="2087639"/>
            <a:chExt cx="5832475" cy="841335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108539" y="2559000"/>
              <a:ext cx="5832475" cy="36997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非志无以成学，非学无以广才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08539" y="2087639"/>
              <a:ext cx="5668963" cy="36997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不支付成本的求知，是缺乏压力的，也是没有动力的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1291452" y="1988448"/>
            <a:ext cx="9615445" cy="194460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91451" y="4551832"/>
            <a:ext cx="9615445" cy="1274899"/>
            <a:chOff x="1291451" y="4314341"/>
            <a:chExt cx="9615445" cy="1274899"/>
          </a:xfrm>
        </p:grpSpPr>
        <p:grpSp>
          <p:nvGrpSpPr>
            <p:cNvPr id="7" name="组合 6"/>
            <p:cNvGrpSpPr/>
            <p:nvPr/>
          </p:nvGrpSpPr>
          <p:grpSpPr>
            <a:xfrm>
              <a:off x="1317485" y="4646147"/>
              <a:ext cx="3300827" cy="740731"/>
              <a:chOff x="7296264" y="4234106"/>
              <a:chExt cx="3300827" cy="740731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296264" y="4234106"/>
                <a:ext cx="3300827" cy="740731"/>
                <a:chOff x="482551" y="1354728"/>
                <a:chExt cx="3300827" cy="740731"/>
              </a:xfrm>
            </p:grpSpPr>
            <p:sp>
              <p:nvSpPr>
                <p:cNvPr id="25" name="六边形 24"/>
                <p:cNvSpPr/>
                <p:nvPr/>
              </p:nvSpPr>
              <p:spPr>
                <a:xfrm>
                  <a:off x="482551" y="1354728"/>
                  <a:ext cx="3278967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箭头: 右 25"/>
                <p:cNvSpPr/>
                <p:nvPr/>
              </p:nvSpPr>
              <p:spPr>
                <a:xfrm>
                  <a:off x="3450327" y="1577088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7723776" y="4342862"/>
                <a:ext cx="240784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有讲究的学习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 bwMode="auto">
            <a:xfrm>
              <a:off x="1291451" y="4314341"/>
              <a:ext cx="9615445" cy="127489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39135" y="4563858"/>
              <a:ext cx="4426250" cy="910179"/>
              <a:chOff x="5486919" y="4516702"/>
              <a:chExt cx="4426250" cy="910179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5486919" y="4551832"/>
                <a:ext cx="1801812" cy="8750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学习贵在用心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学习贵在得法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8111357" y="4516702"/>
                <a:ext cx="1801812" cy="8750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学习贵在应用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学习贵在创新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 bwMode="auto">
            <a:xfrm>
              <a:off x="5451103" y="4322420"/>
              <a:ext cx="0" cy="126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直接连接符 31"/>
            <p:cNvCxnSpPr/>
            <p:nvPr/>
          </p:nvCxnSpPr>
          <p:spPr bwMode="auto">
            <a:xfrm>
              <a:off x="8115399" y="4322420"/>
              <a:ext cx="0" cy="126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92809" y="2060083"/>
            <a:ext cx="5188778" cy="3841407"/>
            <a:chOff x="1224644" y="2035865"/>
            <a:chExt cx="5188778" cy="3841407"/>
          </a:xfrm>
        </p:grpSpPr>
        <p:grpSp>
          <p:nvGrpSpPr>
            <p:cNvPr id="3" name="组合 2"/>
            <p:cNvGrpSpPr/>
            <p:nvPr/>
          </p:nvGrpSpPr>
          <p:grpSpPr>
            <a:xfrm>
              <a:off x="1224644" y="2040835"/>
              <a:ext cx="5188778" cy="682353"/>
              <a:chOff x="4565453" y="720196"/>
              <a:chExt cx="5188778" cy="68235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616575" y="720196"/>
                <a:ext cx="5137656" cy="682353"/>
                <a:chOff x="483554" y="1363651"/>
                <a:chExt cx="5137656" cy="476474"/>
              </a:xfrm>
            </p:grpSpPr>
            <p:sp>
              <p:nvSpPr>
                <p:cNvPr id="11" name="六边形 10"/>
                <p:cNvSpPr/>
                <p:nvPr/>
              </p:nvSpPr>
              <p:spPr>
                <a:xfrm>
                  <a:off x="483554" y="1363651"/>
                  <a:ext cx="5100003" cy="476474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箭头: 右 11"/>
                <p:cNvSpPr/>
                <p:nvPr/>
              </p:nvSpPr>
              <p:spPr>
                <a:xfrm>
                  <a:off x="5288159" y="1487486"/>
                  <a:ext cx="333051" cy="219466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565453" y="816931"/>
                <a:ext cx="5100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勿求人之全善，勿求人之全美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18655" y="3271015"/>
              <a:ext cx="4960638" cy="25859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完美不是生活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更不可能是生活的全部。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世界上根本没有完人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尊重人的长处时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必须尊重这个人的短处。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勇者必狠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武者必杀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智者必诈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谋者必忍。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很美的花往往不香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很香的花往往不美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又香又美的花往往长刺。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1279290" y="2035865"/>
              <a:ext cx="5100003" cy="38414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68673" y="2050947"/>
            <a:ext cx="4176342" cy="3841407"/>
            <a:chOff x="6747246" y="2025519"/>
            <a:chExt cx="4176342" cy="3841407"/>
          </a:xfrm>
        </p:grpSpPr>
        <p:grpSp>
          <p:nvGrpSpPr>
            <p:cNvPr id="2" name="组合 1"/>
            <p:cNvGrpSpPr/>
            <p:nvPr/>
          </p:nvGrpSpPr>
          <p:grpSpPr>
            <a:xfrm>
              <a:off x="6747246" y="2035865"/>
              <a:ext cx="4176342" cy="740731"/>
              <a:chOff x="7561488" y="2570480"/>
              <a:chExt cx="4176342" cy="740731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7561488" y="2570480"/>
                <a:ext cx="4176342" cy="740731"/>
                <a:chOff x="55364" y="1354728"/>
                <a:chExt cx="4176342" cy="740731"/>
              </a:xfrm>
            </p:grpSpPr>
            <p:sp>
              <p:nvSpPr>
                <p:cNvPr id="14" name="六边形 13"/>
                <p:cNvSpPr/>
                <p:nvPr/>
              </p:nvSpPr>
              <p:spPr>
                <a:xfrm>
                  <a:off x="55364" y="1354728"/>
                  <a:ext cx="4171813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箭头: 右 14"/>
                <p:cNvSpPr/>
                <p:nvPr/>
              </p:nvSpPr>
              <p:spPr>
                <a:xfrm>
                  <a:off x="3898655" y="1577087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文本框 5"/>
              <p:cNvSpPr txBox="1"/>
              <p:nvPr/>
            </p:nvSpPr>
            <p:spPr>
              <a:xfrm>
                <a:off x="7713625" y="2724167"/>
                <a:ext cx="3706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努力做一个快乐的人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930312" y="3308458"/>
              <a:ext cx="3816350" cy="17549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有信仰的人比无信仰的人幸福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现代人丢掉了灵魂的家园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没有底线的人是一个流氓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教育的最终目的是培养幸福的人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6747246" y="2025519"/>
              <a:ext cx="4171814" cy="38414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7040508" y="5517232"/>
              <a:ext cx="3706154" cy="336273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229794" y="2041074"/>
            <a:ext cx="7776864" cy="2591857"/>
            <a:chOff x="2855778" y="2344535"/>
            <a:chExt cx="6057219" cy="2591857"/>
          </a:xfrm>
        </p:grpSpPr>
        <p:sp>
          <p:nvSpPr>
            <p:cNvPr id="6" name="文本框 5"/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04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55778" y="3489842"/>
              <a:ext cx="60572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掌握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个关键词</a:t>
              </a:r>
              <a:endParaRPr lang="zh-CN" altLang="en-US" sz="88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743755" y="2391941"/>
            <a:ext cx="3028952" cy="647700"/>
            <a:chOff x="6461302" y="2457914"/>
            <a:chExt cx="3028952" cy="647700"/>
          </a:xfrm>
        </p:grpSpPr>
        <p:cxnSp>
          <p:nvCxnSpPr>
            <p:cNvPr id="5" name="直接连接符 23"/>
            <p:cNvCxnSpPr>
              <a:cxnSpLocks noChangeShapeType="1"/>
            </p:cNvCxnSpPr>
            <p:nvPr/>
          </p:nvCxnSpPr>
          <p:spPr bwMode="auto">
            <a:xfrm>
              <a:off x="6561317" y="3104027"/>
              <a:ext cx="2928937" cy="1587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8" name="TextBox 6"/>
            <p:cNvSpPr txBox="1"/>
            <p:nvPr/>
          </p:nvSpPr>
          <p:spPr>
            <a:xfrm>
              <a:off x="6461302" y="2457914"/>
              <a:ext cx="12065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责任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821045" y="2537807"/>
              <a:ext cx="1500187" cy="458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对上司谦虚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18510" y="3752369"/>
            <a:ext cx="3043238" cy="658814"/>
            <a:chOff x="8061503" y="3666848"/>
            <a:chExt cx="3043238" cy="658814"/>
          </a:xfrm>
        </p:grpSpPr>
        <p:cxnSp>
          <p:nvCxnSpPr>
            <p:cNvPr id="6" name="直接连接符 24"/>
            <p:cNvCxnSpPr>
              <a:cxnSpLocks noChangeShapeType="1"/>
            </p:cNvCxnSpPr>
            <p:nvPr/>
          </p:nvCxnSpPr>
          <p:spPr bwMode="auto">
            <a:xfrm>
              <a:off x="8175803" y="4324075"/>
              <a:ext cx="2928938" cy="1587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7" name="TextBox 5"/>
            <p:cNvSpPr txBox="1"/>
            <p:nvPr/>
          </p:nvSpPr>
          <p:spPr>
            <a:xfrm>
              <a:off x="8061503" y="3666848"/>
              <a:ext cx="142875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礼遇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9345311" y="3751727"/>
              <a:ext cx="1503363" cy="458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对同僚谦虚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79390" y="5123911"/>
            <a:ext cx="2975051" cy="646113"/>
            <a:chOff x="5570672" y="4963622"/>
            <a:chExt cx="2975051" cy="646113"/>
          </a:xfrm>
        </p:grpSpPr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>
              <a:off x="5570672" y="5608145"/>
              <a:ext cx="2928937" cy="1588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12" name="TextBox 14"/>
            <p:cNvSpPr txBox="1"/>
            <p:nvPr/>
          </p:nvSpPr>
          <p:spPr>
            <a:xfrm>
              <a:off x="5648457" y="4963622"/>
              <a:ext cx="142875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尊重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7048711" y="5125041"/>
              <a:ext cx="1497012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对下属谦虚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74763" y="1517737"/>
            <a:ext cx="5427963" cy="2087006"/>
            <a:chOff x="1274763" y="1517737"/>
            <a:chExt cx="5427963" cy="2087006"/>
          </a:xfrm>
        </p:grpSpPr>
        <p:grpSp>
          <p:nvGrpSpPr>
            <p:cNvPr id="3" name="组合 2"/>
            <p:cNvGrpSpPr/>
            <p:nvPr/>
          </p:nvGrpSpPr>
          <p:grpSpPr>
            <a:xfrm>
              <a:off x="3000004" y="1517737"/>
              <a:ext cx="2026994" cy="668908"/>
              <a:chOff x="3578895" y="476672"/>
              <a:chExt cx="2026994" cy="668908"/>
            </a:xfrm>
          </p:grpSpPr>
          <p:sp>
            <p:nvSpPr>
              <p:cNvPr id="2" name="流程图: 终止 1"/>
              <p:cNvSpPr/>
              <p:nvPr/>
            </p:nvSpPr>
            <p:spPr bwMode="auto">
              <a:xfrm>
                <a:off x="3578895" y="476672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069120" y="566829"/>
                <a:ext cx="1420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缘  分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24276" y="2156970"/>
              <a:ext cx="5378450" cy="134504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+mn-lt"/>
                  <a:ea typeface="+mn-ea"/>
                  <a:cs typeface="+mn-ea"/>
                  <a:sym typeface="+mn-lt"/>
                </a:rPr>
                <a:t>师生缘、同事缘、夫妻缘、朋友缘。</a:t>
              </a:r>
              <a:endParaRPr lang="zh-CN" altLang="en-US" sz="2200" b="1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+mn-lt"/>
                  <a:ea typeface="+mn-ea"/>
                  <a:cs typeface="+mn-ea"/>
                  <a:sym typeface="+mn-lt"/>
                </a:rPr>
                <a:t>企业界：视员工为家人，视顾客为恩人。</a:t>
              </a:r>
              <a:endParaRPr lang="zh-CN" altLang="en-US" sz="22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274763" y="2246994"/>
              <a:ext cx="5112444" cy="13577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93218" y="4410685"/>
            <a:ext cx="5112444" cy="1357749"/>
            <a:chOff x="1298155" y="4291283"/>
            <a:chExt cx="5112444" cy="1357749"/>
          </a:xfrm>
        </p:grpSpPr>
        <p:sp>
          <p:nvSpPr>
            <p:cNvPr id="14" name="圆角矩形 44"/>
            <p:cNvSpPr/>
            <p:nvPr/>
          </p:nvSpPr>
          <p:spPr>
            <a:xfrm>
              <a:off x="1922711" y="4447185"/>
              <a:ext cx="3359570" cy="9364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人在上人时</a:t>
              </a:r>
              <a:r>
                <a:rPr lang="en-US" altLang="zh-CN" sz="2200" b="1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视人为人</a:t>
              </a:r>
              <a:endParaRPr lang="en-US" altLang="zh-CN" sz="2200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人在下人时</a:t>
              </a:r>
              <a:r>
                <a:rPr lang="en-US" altLang="zh-CN" sz="2200" b="1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视己为人</a:t>
              </a:r>
              <a:endParaRPr lang="en-US" sz="2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1298155" y="4291283"/>
              <a:ext cx="5112444" cy="13577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629063" y="1727012"/>
            <a:ext cx="2026994" cy="668908"/>
            <a:chOff x="1778695" y="1854384"/>
            <a:chExt cx="2026994" cy="668908"/>
          </a:xfrm>
        </p:grpSpPr>
        <p:sp>
          <p:nvSpPr>
            <p:cNvPr id="3" name="流程图: 终止 2"/>
            <p:cNvSpPr/>
            <p:nvPr/>
          </p:nvSpPr>
          <p:spPr bwMode="auto">
            <a:xfrm>
              <a:off x="1778695" y="1854384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73208" y="1927228"/>
              <a:ext cx="1237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和  谐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8953" y="4430096"/>
            <a:ext cx="2026994" cy="668908"/>
            <a:chOff x="5353164" y="1156264"/>
            <a:chExt cx="2026994" cy="668908"/>
          </a:xfrm>
        </p:grpSpPr>
        <p:sp>
          <p:nvSpPr>
            <p:cNvPr id="2" name="流程图: 终止 1"/>
            <p:cNvSpPr/>
            <p:nvPr/>
          </p:nvSpPr>
          <p:spPr bwMode="auto">
            <a:xfrm>
              <a:off x="5353164" y="1156264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771982" y="1240348"/>
              <a:ext cx="141752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诚  信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82740" y="1146263"/>
            <a:ext cx="9640848" cy="4679952"/>
            <a:chOff x="1282740" y="1146263"/>
            <a:chExt cx="9640848" cy="4679952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1318305" y="3645024"/>
              <a:ext cx="9605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1282740" y="1146263"/>
              <a:ext cx="0" cy="46799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组合 19"/>
          <p:cNvGrpSpPr/>
          <p:nvPr/>
        </p:nvGrpSpPr>
        <p:grpSpPr>
          <a:xfrm>
            <a:off x="3722911" y="3695558"/>
            <a:ext cx="7848872" cy="2402448"/>
            <a:chOff x="3722911" y="3695558"/>
            <a:chExt cx="7848872" cy="2402448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82951" y="3789040"/>
              <a:ext cx="7488832" cy="230896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①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市场诚信：现在老百姓→吃肉食怕激素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吃素食怕毒素  喝饮料怕色素  能吃啥心里没数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②爱情诚信：现在的年轻人→我喜欢你，但不一定爱你。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我爱你，但不一定跟你结婚。我跟结婚，但不一定愿意生小孩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我愿意生小孩，但不一定是你的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③承诺诚信：说谎的人必须要有良好的记性。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④待人诚信：做人讲真实；待人讲真诚；做事讲真情。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涉及对人的评价，你不可以说假话，但你可以局部或全部保留真话。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>
              <a:off x="3722911" y="3695558"/>
              <a:ext cx="0" cy="2160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直接连接符 23"/>
            <p:cNvCxnSpPr/>
            <p:nvPr/>
          </p:nvCxnSpPr>
          <p:spPr bwMode="auto">
            <a:xfrm>
              <a:off x="10923588" y="3937542"/>
              <a:ext cx="0" cy="2160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" name="组合 37"/>
          <p:cNvGrpSpPr/>
          <p:nvPr/>
        </p:nvGrpSpPr>
        <p:grpSpPr>
          <a:xfrm>
            <a:off x="1255514" y="1337584"/>
            <a:ext cx="9990823" cy="2170467"/>
            <a:chOff x="1274763" y="1264740"/>
            <a:chExt cx="9990823" cy="2170467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74763" y="1264740"/>
              <a:ext cx="9990823" cy="217046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和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相应地。谐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配合得当。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色一无彩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只有一种颜色就没有色彩；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味一无果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只有一种味道就不成其为美味；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物一不较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只有一种事物就无法进行衡量比较。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关系的协调  “和五味”才能“调口”；“刚四肢”才能“卫体”；“和六律”才能“悦耳”。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83894" y="1433845"/>
              <a:ext cx="6603724" cy="1892111"/>
              <a:chOff x="4383894" y="1433845"/>
              <a:chExt cx="6603724" cy="1892111"/>
            </a:xfrm>
          </p:grpSpPr>
          <p:sp>
            <p:nvSpPr>
              <p:cNvPr id="27" name="流程图: 终止 26"/>
              <p:cNvSpPr/>
              <p:nvPr/>
            </p:nvSpPr>
            <p:spPr bwMode="auto">
              <a:xfrm>
                <a:off x="4383894" y="1433845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流程图: 终止 28"/>
              <p:cNvSpPr/>
              <p:nvPr/>
            </p:nvSpPr>
            <p:spPr bwMode="auto">
              <a:xfrm>
                <a:off x="5379095" y="1799856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流程图: 终止 30"/>
              <p:cNvSpPr/>
              <p:nvPr/>
            </p:nvSpPr>
            <p:spPr bwMode="auto">
              <a:xfrm>
                <a:off x="6387207" y="2581618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流程图: 终止 32"/>
              <p:cNvSpPr/>
              <p:nvPr/>
            </p:nvSpPr>
            <p:spPr bwMode="auto">
              <a:xfrm>
                <a:off x="5875518" y="2256752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流程图: 终止 34"/>
              <p:cNvSpPr/>
              <p:nvPr/>
            </p:nvSpPr>
            <p:spPr bwMode="auto">
              <a:xfrm>
                <a:off x="10843602" y="3047621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274763" y="1578086"/>
            <a:ext cx="4737358" cy="4454717"/>
            <a:chOff x="1274763" y="1578086"/>
            <a:chExt cx="4737358" cy="4454717"/>
          </a:xfrm>
        </p:grpSpPr>
        <p:grpSp>
          <p:nvGrpSpPr>
            <p:cNvPr id="11" name="组合 10"/>
            <p:cNvGrpSpPr/>
            <p:nvPr/>
          </p:nvGrpSpPr>
          <p:grpSpPr>
            <a:xfrm>
              <a:off x="1281756" y="1578086"/>
              <a:ext cx="2153123" cy="668908"/>
              <a:chOff x="3506887" y="594925"/>
              <a:chExt cx="2153123" cy="668908"/>
            </a:xfrm>
          </p:grpSpPr>
          <p:sp>
            <p:nvSpPr>
              <p:cNvPr id="2" name="流程图: 终止 1"/>
              <p:cNvSpPr/>
              <p:nvPr/>
            </p:nvSpPr>
            <p:spPr bwMode="auto">
              <a:xfrm>
                <a:off x="3506887" y="594925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995535" y="695457"/>
                <a:ext cx="166447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问  题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361817" y="2200343"/>
              <a:ext cx="4650304" cy="383246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现状－理想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问题即是现状与理想之差距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解决问题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恢复常态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解决问题要把握三度：对待事业要有深度；破解难题要有力度；处理得失要有大度。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预防问题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维持常态处理问题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改变常态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方法要恩威并济恩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关怀威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压力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有恩而不威→只能服人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无法治人；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有威而无恩→只能治人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无法服人。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274763" y="2246994"/>
              <a:ext cx="4536380" cy="368536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74640" y="1578086"/>
            <a:ext cx="4548947" cy="4358846"/>
            <a:chOff x="6374640" y="1578086"/>
            <a:chExt cx="4548947" cy="4358846"/>
          </a:xfrm>
        </p:grpSpPr>
        <p:grpSp>
          <p:nvGrpSpPr>
            <p:cNvPr id="4" name="组合 3"/>
            <p:cNvGrpSpPr/>
            <p:nvPr/>
          </p:nvGrpSpPr>
          <p:grpSpPr>
            <a:xfrm>
              <a:off x="6374640" y="1578086"/>
              <a:ext cx="2036265" cy="668908"/>
              <a:chOff x="4931242" y="1365812"/>
              <a:chExt cx="2036265" cy="668908"/>
            </a:xfrm>
          </p:grpSpPr>
          <p:sp>
            <p:nvSpPr>
              <p:cNvPr id="3" name="流程图: 终止 2"/>
              <p:cNvSpPr/>
              <p:nvPr/>
            </p:nvSpPr>
            <p:spPr bwMode="auto">
              <a:xfrm>
                <a:off x="4931242" y="1365812"/>
                <a:ext cx="1990766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377089" y="1438655"/>
                <a:ext cx="159041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自  信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585409" y="2492896"/>
              <a:ext cx="4251124" cy="230896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自主意识是基础   自治精神是动力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自信态度是关键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男人自信潇洒→抬头做人，埋头做事。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女人自信美丽→神清气爽，美丽一生。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6387207" y="2251570"/>
              <a:ext cx="4536380" cy="368536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6723391" y="5191625"/>
              <a:ext cx="3975159" cy="740731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5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49589" y="1677820"/>
            <a:ext cx="766105" cy="3806810"/>
            <a:chOff x="6474223" y="1544470"/>
            <a:chExt cx="766105" cy="3806810"/>
          </a:xfrm>
        </p:grpSpPr>
        <p:sp>
          <p:nvSpPr>
            <p:cNvPr id="17" name="椭圆 16"/>
            <p:cNvSpPr/>
            <p:nvPr/>
          </p:nvSpPr>
          <p:spPr>
            <a:xfrm>
              <a:off x="6474223" y="1544470"/>
              <a:ext cx="766105" cy="766105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474223" y="2558038"/>
              <a:ext cx="766105" cy="766105"/>
            </a:xfrm>
            <a:prstGeom prst="ellipse">
              <a:avLst/>
            </a:prstGeom>
            <a:solidFill>
              <a:srgbClr val="1C2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474223" y="3571606"/>
              <a:ext cx="766105" cy="766105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474223" y="4585175"/>
              <a:ext cx="766105" cy="766105"/>
            </a:xfrm>
            <a:prstGeom prst="ellipse">
              <a:avLst/>
            </a:prstGeom>
            <a:solidFill>
              <a:srgbClr val="1C2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05582" y="1765863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转变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种状态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5583" y="2793648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辨析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对概念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05583" y="3838361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强化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个理念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5583" y="4778413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掌握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个关键词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03231" y="1259735"/>
            <a:ext cx="3690196" cy="1716748"/>
            <a:chOff x="3074839" y="1896569"/>
            <a:chExt cx="2289537" cy="1368253"/>
          </a:xfrm>
          <a:noFill/>
        </p:grpSpPr>
        <p:sp>
          <p:nvSpPr>
            <p:cNvPr id="8" name="ïṣ1iḑé"/>
            <p:cNvSpPr/>
            <p:nvPr/>
          </p:nvSpPr>
          <p:spPr>
            <a:xfrm>
              <a:off x="3074839" y="1896569"/>
              <a:ext cx="1696298" cy="1044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8000" b="1" spc="300" dirty="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zh-CN" altLang="en-US" sz="8000" b="1" spc="300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îṥḻíḍè"/>
            <p:cNvSpPr/>
            <p:nvPr/>
          </p:nvSpPr>
          <p:spPr>
            <a:xfrm>
              <a:off x="3668078" y="2864712"/>
              <a:ext cx="1696298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3200" b="1" spc="30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  <a:endParaRPr lang="en-US" altLang="zh-CN" sz="3200" b="1" spc="30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290863" y="62068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0">
        <p:cut/>
      </p:transition>
    </mc:Choice>
    <mc:Fallback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02985" y="1535956"/>
            <a:ext cx="2026994" cy="668908"/>
            <a:chOff x="3000004" y="1517737"/>
            <a:chExt cx="2026994" cy="668908"/>
          </a:xfrm>
        </p:grpSpPr>
        <p:sp>
          <p:nvSpPr>
            <p:cNvPr id="2" name="流程图: 终止 1"/>
            <p:cNvSpPr/>
            <p:nvPr/>
          </p:nvSpPr>
          <p:spPr bwMode="auto">
            <a:xfrm>
              <a:off x="3000004" y="1517737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34879" y="1590580"/>
              <a:ext cx="125711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跟  随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0571" y="2204864"/>
            <a:ext cx="9697208" cy="3580026"/>
            <a:chOff x="1250571" y="2204864"/>
            <a:chExt cx="9697208" cy="3580026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346647" y="2348880"/>
              <a:ext cx="9601132" cy="341696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indent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在我们的文化中，人们往往把视线及注意力都放在“领导者”身上，而忽视了占人口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98%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以上的“跟随者”，“跟随者”几乎成了轻蔑的字眼，其实“领导者”和“跟随者”是相对的概念，在管理链条中，在领导层级中，在职业生涯中，人人都是跟随者，领导者就是跟随者，领导的本质就是跟随。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优秀的领导者同时也是有效的跟随者，善于跟随的跟随者才有希望成为领导者，领导者身后必须有许多跟随者，没有跟随者的领导者便不成其为领导者。在一个组织、一个企业、一个单位，更多的人在更多的时候充当的是跟随者角色。如何当好跟随者，如何做好跟随者，不仅是自我发展的需要，也是事业成败的关键，更是职场的永恒话题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1279971" y="2204864"/>
              <a:ext cx="9667807" cy="358002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250571" y="2339776"/>
              <a:ext cx="432048" cy="4320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250571" y="4062333"/>
              <a:ext cx="432048" cy="4320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23199" y="1495703"/>
            <a:ext cx="2026994" cy="668908"/>
            <a:chOff x="2160467" y="1197501"/>
            <a:chExt cx="2026994" cy="668908"/>
          </a:xfrm>
        </p:grpSpPr>
        <p:sp>
          <p:nvSpPr>
            <p:cNvPr id="2" name="流程图: 终止 1"/>
            <p:cNvSpPr/>
            <p:nvPr/>
          </p:nvSpPr>
          <p:spPr bwMode="auto">
            <a:xfrm>
              <a:off x="2160467" y="1197501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04185" y="1262217"/>
              <a:ext cx="129061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跟  随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363542" y="2081337"/>
            <a:ext cx="9848201" cy="794437"/>
            <a:chOff x="1363542" y="2081337"/>
            <a:chExt cx="9848201" cy="794437"/>
          </a:xfrm>
        </p:grpSpPr>
        <p:grpSp>
          <p:nvGrpSpPr>
            <p:cNvPr id="24" name="组合 23"/>
            <p:cNvGrpSpPr/>
            <p:nvPr/>
          </p:nvGrpSpPr>
          <p:grpSpPr>
            <a:xfrm>
              <a:off x="1363542" y="2293609"/>
              <a:ext cx="9128121" cy="582165"/>
              <a:chOff x="1778695" y="1873338"/>
              <a:chExt cx="9128121" cy="582165"/>
            </a:xfrm>
          </p:grpSpPr>
          <p:cxnSp>
            <p:nvCxnSpPr>
              <p:cNvPr id="5" name="直接连接符 26"/>
              <p:cNvCxnSpPr>
                <a:cxnSpLocks noChangeShapeType="1"/>
              </p:cNvCxnSpPr>
              <p:nvPr/>
            </p:nvCxnSpPr>
            <p:spPr bwMode="auto">
              <a:xfrm>
                <a:off x="1887417" y="2455503"/>
                <a:ext cx="9019399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6" name="TextBox 17"/>
              <p:cNvSpPr txBox="1"/>
              <p:nvPr/>
            </p:nvSpPr>
            <p:spPr>
              <a:xfrm>
                <a:off x="1778695" y="1873338"/>
                <a:ext cx="33867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理性于选择，智慧跟随</a:t>
                </a:r>
                <a:endParaRPr lang="zh-CN" altLang="en-US" sz="2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​​ 2"/>
            <p:cNvSpPr/>
            <p:nvPr/>
          </p:nvSpPr>
          <p:spPr>
            <a:xfrm>
              <a:off x="4947047" y="2081337"/>
              <a:ext cx="626469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男怕入错行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女怕嫁错郎。故云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:“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良禽择木而栖”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狮率羊群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羊亦狮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羊率狮群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狮亦羊近朱者赤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近墨者黑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63542" y="3759169"/>
            <a:ext cx="9128121" cy="625030"/>
            <a:chOff x="1363542" y="3759169"/>
            <a:chExt cx="9128121" cy="625030"/>
          </a:xfrm>
        </p:grpSpPr>
        <p:grpSp>
          <p:nvGrpSpPr>
            <p:cNvPr id="26" name="组合 25"/>
            <p:cNvGrpSpPr/>
            <p:nvPr/>
          </p:nvGrpSpPr>
          <p:grpSpPr>
            <a:xfrm>
              <a:off x="1363542" y="3759169"/>
              <a:ext cx="9128121" cy="625030"/>
              <a:chOff x="1363542" y="3718015"/>
              <a:chExt cx="9128121" cy="625030"/>
            </a:xfrm>
          </p:grpSpPr>
          <p:cxnSp>
            <p:nvCxnSpPr>
              <p:cNvPr id="8" name="直接连接符 26"/>
              <p:cNvCxnSpPr>
                <a:cxnSpLocks noChangeShapeType="1"/>
              </p:cNvCxnSpPr>
              <p:nvPr/>
            </p:nvCxnSpPr>
            <p:spPr bwMode="auto">
              <a:xfrm>
                <a:off x="1474667" y="4343045"/>
                <a:ext cx="901699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9" name="TextBox 23"/>
              <p:cNvSpPr txBox="1"/>
              <p:nvPr/>
            </p:nvSpPr>
            <p:spPr>
              <a:xfrm>
                <a:off x="1363542" y="3718015"/>
                <a:ext cx="3189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忠诚于选择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信义跟随</a:t>
                </a:r>
                <a:endParaRPr lang="zh-CN" altLang="en-US" sz="2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​​ 33"/>
            <p:cNvSpPr/>
            <p:nvPr/>
          </p:nvSpPr>
          <p:spPr>
            <a:xfrm>
              <a:off x="4947047" y="3854877"/>
              <a:ext cx="3270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忠诚并非顺从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也绝非奴性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63542" y="3021913"/>
            <a:ext cx="9314157" cy="575659"/>
            <a:chOff x="1363542" y="3021913"/>
            <a:chExt cx="9314157" cy="575659"/>
          </a:xfrm>
        </p:grpSpPr>
        <p:grpSp>
          <p:nvGrpSpPr>
            <p:cNvPr id="4" name="组合 3"/>
            <p:cNvGrpSpPr/>
            <p:nvPr/>
          </p:nvGrpSpPr>
          <p:grpSpPr>
            <a:xfrm>
              <a:off x="1363542" y="3037372"/>
              <a:ext cx="9128121" cy="560200"/>
              <a:chOff x="6354642" y="1269828"/>
              <a:chExt cx="9128121" cy="560200"/>
            </a:xfrm>
          </p:grpSpPr>
          <p:cxnSp>
            <p:nvCxnSpPr>
              <p:cNvPr id="11" name="直接连接符 26"/>
              <p:cNvCxnSpPr>
                <a:cxnSpLocks noChangeShapeType="1"/>
              </p:cNvCxnSpPr>
              <p:nvPr/>
            </p:nvCxnSpPr>
            <p:spPr bwMode="auto">
              <a:xfrm>
                <a:off x="6467357" y="1830028"/>
                <a:ext cx="901540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2" name="TextBox 28"/>
              <p:cNvSpPr txBox="1"/>
              <p:nvPr/>
            </p:nvSpPr>
            <p:spPr>
              <a:xfrm>
                <a:off x="6354642" y="1269828"/>
                <a:ext cx="3041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投入于选择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敬业跟随</a:t>
                </a:r>
                <a:endParaRPr lang="zh-CN" altLang="en-US" sz="2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​​ 37"/>
            <p:cNvSpPr/>
            <p:nvPr/>
          </p:nvSpPr>
          <p:spPr>
            <a:xfrm>
              <a:off x="4947047" y="3021913"/>
              <a:ext cx="5730652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为选择投入精神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为选择投入精诚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63542" y="4545795"/>
            <a:ext cx="9128121" cy="525115"/>
            <a:chOff x="1363542" y="4545795"/>
            <a:chExt cx="9128121" cy="525115"/>
          </a:xfrm>
        </p:grpSpPr>
        <p:grpSp>
          <p:nvGrpSpPr>
            <p:cNvPr id="25" name="组合 24"/>
            <p:cNvGrpSpPr/>
            <p:nvPr/>
          </p:nvGrpSpPr>
          <p:grpSpPr>
            <a:xfrm>
              <a:off x="1363542" y="4545795"/>
              <a:ext cx="9128121" cy="525115"/>
              <a:chOff x="5642118" y="3323369"/>
              <a:chExt cx="9128121" cy="525115"/>
            </a:xfrm>
          </p:grpSpPr>
          <p:cxnSp>
            <p:nvCxnSpPr>
              <p:cNvPr id="14" name="直接连接符 26"/>
              <p:cNvCxnSpPr>
                <a:cxnSpLocks noChangeShapeType="1"/>
              </p:cNvCxnSpPr>
              <p:nvPr/>
            </p:nvCxnSpPr>
            <p:spPr bwMode="auto">
              <a:xfrm>
                <a:off x="5782349" y="3848484"/>
                <a:ext cx="8987890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5" name="TextBox 33"/>
              <p:cNvSpPr txBox="1"/>
              <p:nvPr/>
            </p:nvSpPr>
            <p:spPr>
              <a:xfrm>
                <a:off x="5642118" y="3323369"/>
                <a:ext cx="34522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负责于选择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有为跟随</a:t>
                </a:r>
                <a:endParaRPr lang="zh-CN" altLang="en-US" sz="2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​​ 41"/>
            <p:cNvSpPr/>
            <p:nvPr/>
          </p:nvSpPr>
          <p:spPr>
            <a:xfrm>
              <a:off x="4947047" y="4656898"/>
              <a:ext cx="3452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知责、思责、履责、尽责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63542" y="5232507"/>
            <a:ext cx="9128121" cy="551026"/>
            <a:chOff x="1363542" y="5232507"/>
            <a:chExt cx="9128121" cy="551026"/>
          </a:xfrm>
        </p:grpSpPr>
        <p:grpSp>
          <p:nvGrpSpPr>
            <p:cNvPr id="27" name="组合 26"/>
            <p:cNvGrpSpPr/>
            <p:nvPr/>
          </p:nvGrpSpPr>
          <p:grpSpPr>
            <a:xfrm>
              <a:off x="1363542" y="5232507"/>
              <a:ext cx="9128121" cy="551026"/>
              <a:chOff x="4260807" y="5022327"/>
              <a:chExt cx="9128121" cy="551026"/>
            </a:xfrm>
          </p:grpSpPr>
          <p:cxnSp>
            <p:nvCxnSpPr>
              <p:cNvPr id="17" name="直接连接符 26"/>
              <p:cNvCxnSpPr>
                <a:cxnSpLocks noChangeShapeType="1"/>
              </p:cNvCxnSpPr>
              <p:nvPr/>
            </p:nvCxnSpPr>
            <p:spPr bwMode="auto">
              <a:xfrm>
                <a:off x="4309942" y="5573353"/>
                <a:ext cx="907898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8" name="TextBox 38"/>
              <p:cNvSpPr txBox="1"/>
              <p:nvPr/>
            </p:nvSpPr>
            <p:spPr>
              <a:xfrm>
                <a:off x="4260807" y="5022327"/>
                <a:ext cx="32700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贡献于选择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成功跟随</a:t>
                </a:r>
                <a:endParaRPr lang="zh-CN" altLang="en-US" sz="24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​​ 45"/>
            <p:cNvSpPr/>
            <p:nvPr/>
          </p:nvSpPr>
          <p:spPr>
            <a:xfrm>
              <a:off x="4947047" y="5296486"/>
              <a:ext cx="268605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谋事、干事、成事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96652" y="1799881"/>
            <a:ext cx="5646972" cy="4332901"/>
            <a:chOff x="4896652" y="1799881"/>
            <a:chExt cx="5646972" cy="4332901"/>
          </a:xfrm>
        </p:grpSpPr>
        <p:cxnSp>
          <p:nvCxnSpPr>
            <p:cNvPr id="33" name="直接连接符 26"/>
            <p:cNvCxnSpPr>
              <a:cxnSpLocks noChangeShapeType="1"/>
            </p:cNvCxnSpPr>
            <p:nvPr/>
          </p:nvCxnSpPr>
          <p:spPr bwMode="auto">
            <a:xfrm rot="5400000">
              <a:off x="2803412" y="4039543"/>
              <a:ext cx="4186479" cy="0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cxnSp>
          <p:nvCxnSpPr>
            <p:cNvPr id="35" name="直接连接符 26"/>
            <p:cNvCxnSpPr>
              <a:cxnSpLocks noChangeShapeType="1"/>
            </p:cNvCxnSpPr>
            <p:nvPr/>
          </p:nvCxnSpPr>
          <p:spPr bwMode="auto">
            <a:xfrm rot="5400000">
              <a:off x="8450384" y="3893121"/>
              <a:ext cx="4186479" cy="0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85678" y="1196752"/>
            <a:ext cx="2026994" cy="668908"/>
            <a:chOff x="2910376" y="1196752"/>
            <a:chExt cx="2026994" cy="668908"/>
          </a:xfrm>
        </p:grpSpPr>
        <p:sp>
          <p:nvSpPr>
            <p:cNvPr id="2" name="流程图: 终止 1"/>
            <p:cNvSpPr/>
            <p:nvPr/>
          </p:nvSpPr>
          <p:spPr bwMode="auto">
            <a:xfrm>
              <a:off x="2910376" y="1196752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47809" y="1269595"/>
              <a:ext cx="115212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态  度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02631" y="1938503"/>
            <a:ext cx="9937104" cy="3866985"/>
            <a:chOff x="1202631" y="1938503"/>
            <a:chExt cx="9937104" cy="3866985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02631" y="2111527"/>
              <a:ext cx="9937104" cy="369396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人生中什么才是最重要的呢？有人说是勤奋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有人说是知识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还有人说是运气等等。如果英文的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个字依序分别代表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到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个数字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那么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Hardwork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勤奋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)=8+1+18+4+23+15+18+11=98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Knowledge(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知识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)=11+14+15+23+12+5+4+7+5=96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Love(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)=12+15+22+5=54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Luck(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运气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)=12+21+3+11=47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 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究竟是什么才能让人生得满分呢？是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money(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？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money(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)=13+15+14+5+25=72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也不是。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人生的每一个问题总能找到答案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只要你改变你的态度也就是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Attitude,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不信你看：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Attitude(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)=1+20+20+9+20+21+4+5=100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1202631" y="1938503"/>
              <a:ext cx="9793088" cy="3866985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03431" y="2996952"/>
            <a:ext cx="1931294" cy="1931294"/>
            <a:chOff x="8403431" y="2996952"/>
            <a:chExt cx="1931294" cy="1931294"/>
          </a:xfrm>
        </p:grpSpPr>
        <p:sp>
          <p:nvSpPr>
            <p:cNvPr id="7" name="矩形 6"/>
            <p:cNvSpPr/>
            <p:nvPr/>
          </p:nvSpPr>
          <p:spPr bwMode="auto">
            <a:xfrm>
              <a:off x="8403431" y="2996952"/>
              <a:ext cx="1931294" cy="19312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76990" y="3166419"/>
              <a:ext cx="1584176" cy="15841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237264" y="1528793"/>
            <a:ext cx="9686324" cy="1900207"/>
            <a:chOff x="1237264" y="1528793"/>
            <a:chExt cx="9686324" cy="1900207"/>
          </a:xfrm>
        </p:grpSpPr>
        <p:grpSp>
          <p:nvGrpSpPr>
            <p:cNvPr id="6" name="组合 5"/>
            <p:cNvGrpSpPr/>
            <p:nvPr/>
          </p:nvGrpSpPr>
          <p:grpSpPr>
            <a:xfrm>
              <a:off x="1308097" y="1528793"/>
              <a:ext cx="1569330" cy="668908"/>
              <a:chOff x="2333662" y="350476"/>
              <a:chExt cx="1569330" cy="668908"/>
            </a:xfrm>
          </p:grpSpPr>
          <p:sp>
            <p:nvSpPr>
              <p:cNvPr id="2" name="流程图: 终止 1"/>
              <p:cNvSpPr/>
              <p:nvPr/>
            </p:nvSpPr>
            <p:spPr bwMode="auto">
              <a:xfrm>
                <a:off x="2333662" y="350476"/>
                <a:ext cx="1455533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509146" y="423320"/>
                <a:ext cx="139384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态  度  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1843856" y="1714807"/>
              <a:ext cx="9079732" cy="16707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457200">
                <a:lnSpc>
                  <a:spcPct val="20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 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不一样的态度成就不一样的人生。很多时候人们都期望生活能获得更好的变化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当我们开始改变自己的态度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这种变化就会发生。当你对他人更友善的态度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就会觉得人们变得更加亲切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对挫折采取更积极的态度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你会发现原来在损失之外还有很大收获。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237264" y="1528793"/>
              <a:ext cx="9686324" cy="19002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37264" y="3779059"/>
            <a:ext cx="9818611" cy="1900207"/>
            <a:chOff x="1237264" y="3779059"/>
            <a:chExt cx="9818611" cy="1900207"/>
          </a:xfrm>
        </p:grpSpPr>
        <p:grpSp>
          <p:nvGrpSpPr>
            <p:cNvPr id="4" name="组合 3"/>
            <p:cNvGrpSpPr/>
            <p:nvPr/>
          </p:nvGrpSpPr>
          <p:grpSpPr>
            <a:xfrm>
              <a:off x="1255719" y="3779059"/>
              <a:ext cx="2026994" cy="668908"/>
              <a:chOff x="5942022" y="946541"/>
              <a:chExt cx="2026994" cy="668908"/>
            </a:xfrm>
          </p:grpSpPr>
          <p:sp>
            <p:nvSpPr>
              <p:cNvPr id="3" name="流程图: 终止 2"/>
              <p:cNvSpPr/>
              <p:nvPr/>
            </p:nvSpPr>
            <p:spPr bwMode="auto">
              <a:xfrm>
                <a:off x="5942022" y="946541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87207" y="1007510"/>
                <a:ext cx="131723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沟  通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976143" y="3880034"/>
              <a:ext cx="9079732" cy="167142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          与女性相比，男性天生不善沟通，女性天生就会沟通，天然有这种能力。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男人认为倾听就是不说话，女人认为爱就是要表达。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人与人之间的沟通十分重要，是增加互信、赢得先机的基础。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237264" y="3779059"/>
              <a:ext cx="9686324" cy="19002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流程图: 终止 15"/>
            <p:cNvSpPr/>
            <p:nvPr/>
          </p:nvSpPr>
          <p:spPr bwMode="auto">
            <a:xfrm>
              <a:off x="8763471" y="4941168"/>
              <a:ext cx="2026994" cy="73809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图形 17" descr="教授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406403" y="4906427"/>
              <a:ext cx="741129" cy="7411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10"/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5557391" y="3087941"/>
            <a:ext cx="1099878" cy="1099876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161615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82751" y="1556792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b="1" spc="300" dirty="0">
                <a:solidFill>
                  <a:srgbClr val="F0173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如何提高情商</a:t>
            </a:r>
            <a:endParaRPr lang="zh-CN" altLang="en-US" sz="9600" b="1" spc="300" dirty="0">
              <a:solidFill>
                <a:srgbClr val="F0173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22711" y="3113092"/>
            <a:ext cx="84946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6600" b="1" spc="600" dirty="0"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情商管理</a:t>
            </a:r>
            <a:r>
              <a:rPr lang="zh-CN" altLang="en-US" sz="6600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</a:t>
            </a:r>
            <a:r>
              <a:rPr lang="zh-CN" altLang="en-US" sz="6600" b="1" spc="600" dirty="0"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沟通技巧</a:t>
            </a:r>
            <a:endParaRPr lang="zh-CN" altLang="en-US" sz="6600" b="1" spc="600" dirty="0">
              <a:solidFill>
                <a:srgbClr val="1616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46850" y="5075892"/>
            <a:ext cx="590465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b="1" kern="0" dirty="0">
                <a:ln w="3175">
                  <a:noFill/>
                </a:ln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</a:t>
            </a:r>
            <a:r>
              <a:rPr lang="zh-CN" altLang="en-US" sz="2000" b="1" kern="0" dirty="0" smtClean="0">
                <a:ln w="3175">
                  <a:noFill/>
                </a:ln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2000" b="1" kern="0" dirty="0" smtClean="0">
                <a:ln w="3175">
                  <a:noFill/>
                </a:ln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2000" b="1" kern="0" dirty="0" smtClean="0">
                <a:ln w="3175">
                  <a:noFill/>
                </a:ln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营     </a:t>
            </a:r>
            <a:r>
              <a:rPr lang="zh-CN" altLang="en-US" sz="2000" b="1" kern="0" dirty="0">
                <a:ln w="3175">
                  <a:noFill/>
                </a:ln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时间：</a:t>
            </a:r>
            <a:r>
              <a:rPr lang="en-US" altLang="zh-CN" sz="2000" b="1" kern="0" dirty="0">
                <a:ln w="3175">
                  <a:noFill/>
                </a:ln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20XX.X</a:t>
            </a:r>
            <a:endParaRPr lang="en-US" altLang="zh-CN" sz="2000" b="1" kern="0" dirty="0">
              <a:ln w="3175">
                <a:noFill/>
              </a:ln>
              <a:solidFill>
                <a:srgbClr val="1616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131621" y="343495"/>
            <a:ext cx="1319736" cy="1232533"/>
            <a:chOff x="10127622" y="349362"/>
            <a:chExt cx="1101259" cy="1028493"/>
          </a:xfrm>
        </p:grpSpPr>
        <p:sp>
          <p:nvSpPr>
            <p:cNvPr id="20" name="椭圆 19"/>
            <p:cNvSpPr/>
            <p:nvPr/>
          </p:nvSpPr>
          <p:spPr>
            <a:xfrm>
              <a:off x="10157460" y="349362"/>
              <a:ext cx="1028493" cy="1028493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161615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127622" y="640754"/>
              <a:ext cx="1101259" cy="4366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030973" y="4430365"/>
            <a:ext cx="813640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300" dirty="0">
                <a:solidFill>
                  <a:srgbClr val="16161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在此录入上述图表的描述说明，在此录入上述图表的描述说明。</a:t>
            </a:r>
            <a:endParaRPr lang="zh-CN" altLang="en-US" spc="300" dirty="0">
              <a:solidFill>
                <a:srgbClr val="16161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700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10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320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3700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98775" y="2060124"/>
            <a:ext cx="7200800" cy="2591857"/>
            <a:chOff x="3237161" y="2344535"/>
            <a:chExt cx="5294453" cy="2591857"/>
          </a:xfrm>
        </p:grpSpPr>
        <p:sp>
          <p:nvSpPr>
            <p:cNvPr id="3" name="文本框 2"/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 dirty="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 dirty="0">
                  <a:latin typeface="+mn-lt"/>
                  <a:ea typeface="+mn-ea"/>
                  <a:cs typeface="+mn-ea"/>
                  <a:sym typeface="+mn-lt"/>
                </a:rPr>
                <a:t>转变</a:t>
              </a:r>
              <a:r>
                <a:rPr lang="en-US" altLang="zh-CN" sz="8800" b="1" dirty="0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 dirty="0">
                  <a:latin typeface="+mn-lt"/>
                  <a:ea typeface="+mn-ea"/>
                  <a:cs typeface="+mn-ea"/>
                  <a:sym typeface="+mn-lt"/>
                </a:rPr>
                <a:t>种状态</a:t>
              </a:r>
              <a:endParaRPr lang="zh-CN" altLang="en-US" sz="8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678763" y="4581128"/>
            <a:ext cx="2620213" cy="1008112"/>
            <a:chOff x="1678763" y="4581128"/>
            <a:chExt cx="2620213" cy="1008112"/>
          </a:xfrm>
        </p:grpSpPr>
        <p:sp>
          <p:nvSpPr>
            <p:cNvPr id="32" name="矩形 31"/>
            <p:cNvSpPr/>
            <p:nvPr/>
          </p:nvSpPr>
          <p:spPr bwMode="auto">
            <a:xfrm>
              <a:off x="1678763" y="4581128"/>
              <a:ext cx="23321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06688" y="4873813"/>
              <a:ext cx="259228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变被动为主动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17834" y="1614044"/>
            <a:ext cx="8762683" cy="2391020"/>
            <a:chOff x="1717834" y="1614044"/>
            <a:chExt cx="8762683" cy="2391020"/>
          </a:xfrm>
        </p:grpSpPr>
        <p:sp>
          <p:nvSpPr>
            <p:cNvPr id="29" name="矩形 28"/>
            <p:cNvSpPr/>
            <p:nvPr/>
          </p:nvSpPr>
          <p:spPr>
            <a:xfrm>
              <a:off x="2820566" y="1644916"/>
              <a:ext cx="44644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大家、大器、大度、大为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不一定当得了大官，但可以做大事情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不一定谋得了高位，但可以有高品位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不一定拥有多财富，但可拥有多智慧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30865" y="1614044"/>
              <a:ext cx="304965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让人看得起你的能力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让人想得起你的好处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让人记得起你的作为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让人瞧得起你的人品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717834" y="1663964"/>
              <a:ext cx="8762683" cy="2341100"/>
              <a:chOff x="1717834" y="1663964"/>
              <a:chExt cx="8762683" cy="2341100"/>
            </a:xfrm>
          </p:grpSpPr>
          <p:sp>
            <p:nvSpPr>
              <p:cNvPr id="4" name="矩形 3"/>
              <p:cNvSpPr/>
              <p:nvPr/>
            </p:nvSpPr>
            <p:spPr bwMode="auto">
              <a:xfrm>
                <a:off x="1729449" y="2095848"/>
                <a:ext cx="980434" cy="147733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16200000">
                <a:off x="1559711" y="2319246"/>
                <a:ext cx="1477328" cy="9688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变小我为大我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 bwMode="auto">
              <a:xfrm>
                <a:off x="1717834" y="1663964"/>
                <a:ext cx="8762683" cy="23411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 bwMode="auto">
            <a:xfrm>
              <a:off x="7437831" y="1663964"/>
              <a:ext cx="426" cy="2341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组合 47"/>
          <p:cNvGrpSpPr/>
          <p:nvPr/>
        </p:nvGrpSpPr>
        <p:grpSpPr>
          <a:xfrm>
            <a:off x="4164532" y="4652590"/>
            <a:ext cx="6260284" cy="936651"/>
            <a:chOff x="4164532" y="4652590"/>
            <a:chExt cx="6260284" cy="936651"/>
          </a:xfrm>
        </p:grpSpPr>
        <p:grpSp>
          <p:nvGrpSpPr>
            <p:cNvPr id="46" name="组合 45"/>
            <p:cNvGrpSpPr/>
            <p:nvPr/>
          </p:nvGrpSpPr>
          <p:grpSpPr>
            <a:xfrm>
              <a:off x="4467199" y="4652590"/>
              <a:ext cx="5957617" cy="936651"/>
              <a:chOff x="4467199" y="4652590"/>
              <a:chExt cx="5957617" cy="936651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467199" y="4758209"/>
                <a:ext cx="1558191" cy="541617"/>
                <a:chOff x="4010943" y="4795769"/>
                <a:chExt cx="1558191" cy="541617"/>
              </a:xfrm>
            </p:grpSpPr>
            <p:sp>
              <p:nvSpPr>
                <p:cNvPr id="10" name="矩形​​ 2"/>
                <p:cNvSpPr/>
                <p:nvPr/>
              </p:nvSpPr>
              <p:spPr bwMode="auto">
                <a:xfrm>
                  <a:off x="4198005" y="4860149"/>
                  <a:ext cx="1363662" cy="3698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主动做事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4010943" y="4795769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5893154" y="5047624"/>
                <a:ext cx="1623900" cy="541617"/>
                <a:chOff x="5560983" y="5085184"/>
                <a:chExt cx="1623900" cy="541617"/>
              </a:xfrm>
            </p:grpSpPr>
            <p:sp>
              <p:nvSpPr>
                <p:cNvPr id="13" name="矩形​​ 11"/>
                <p:cNvSpPr/>
                <p:nvPr/>
              </p:nvSpPr>
              <p:spPr bwMode="auto">
                <a:xfrm>
                  <a:off x="5821221" y="5169682"/>
                  <a:ext cx="1363662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能动思考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60983" y="5085184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7361229" y="4652590"/>
                <a:ext cx="1570397" cy="541617"/>
                <a:chOff x="7029058" y="4690150"/>
                <a:chExt cx="1570397" cy="541617"/>
              </a:xfrm>
            </p:grpSpPr>
            <p:sp>
              <p:nvSpPr>
                <p:cNvPr id="16" name="矩形​​ 14"/>
                <p:cNvSpPr/>
                <p:nvPr/>
              </p:nvSpPr>
              <p:spPr bwMode="auto">
                <a:xfrm>
                  <a:off x="7235792" y="4759994"/>
                  <a:ext cx="1363663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防止被动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7029058" y="4690150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8835479" y="5047623"/>
                <a:ext cx="1589337" cy="541617"/>
                <a:chOff x="8503308" y="5085183"/>
                <a:chExt cx="1589337" cy="541617"/>
              </a:xfrm>
            </p:grpSpPr>
            <p:sp>
              <p:nvSpPr>
                <p:cNvPr id="20" name="矩形​​ 17"/>
                <p:cNvSpPr/>
                <p:nvPr/>
              </p:nvSpPr>
              <p:spPr bwMode="auto">
                <a:xfrm>
                  <a:off x="8728982" y="5177822"/>
                  <a:ext cx="1363663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减少被动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 bwMode="auto">
                <a:xfrm>
                  <a:off x="8503308" y="5085183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箭头: 右 46"/>
            <p:cNvSpPr/>
            <p:nvPr/>
          </p:nvSpPr>
          <p:spPr bwMode="auto">
            <a:xfrm>
              <a:off x="4164532" y="4973138"/>
              <a:ext cx="300034" cy="1738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256282" y="1680380"/>
            <a:ext cx="9667305" cy="1008112"/>
            <a:chOff x="1256282" y="1680380"/>
            <a:chExt cx="9667305" cy="1008112"/>
          </a:xfrm>
        </p:grpSpPr>
        <p:grpSp>
          <p:nvGrpSpPr>
            <p:cNvPr id="3" name="组合 2"/>
            <p:cNvGrpSpPr/>
            <p:nvPr/>
          </p:nvGrpSpPr>
          <p:grpSpPr>
            <a:xfrm>
              <a:off x="1256282" y="1680380"/>
              <a:ext cx="2479806" cy="1008112"/>
              <a:chOff x="1256282" y="1680380"/>
              <a:chExt cx="2479806" cy="1008112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1274763" y="1680380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56282" y="1922826"/>
                <a:ext cx="247980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变痛苦为快乐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606943" y="1799078"/>
              <a:ext cx="7316644" cy="804040"/>
              <a:chOff x="3606943" y="1799078"/>
              <a:chExt cx="7316644" cy="804040"/>
            </a:xfrm>
          </p:grpSpPr>
          <p:sp>
            <p:nvSpPr>
              <p:cNvPr id="5" name="矩形​​ 9"/>
              <p:cNvSpPr>
                <a:spLocks noChangeArrowheads="1"/>
              </p:cNvSpPr>
              <p:nvPr/>
            </p:nvSpPr>
            <p:spPr bwMode="auto">
              <a:xfrm>
                <a:off x="4262780" y="1903495"/>
                <a:ext cx="6289675" cy="5540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有钱办事的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快乐</a:t>
                </a:r>
                <a:r>
                  <a:rPr lang="en-US" altLang="zh-CN" b="1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无钱办事的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痛苦</a:t>
                </a: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→工作上怎样找钱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？</a:t>
                </a:r>
                <a:r>
                  <a:rPr lang="zh-CN" altLang="en-US" sz="30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30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 bwMode="auto">
              <a:xfrm>
                <a:off x="3606943" y="1799078"/>
                <a:ext cx="7316644" cy="804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850363" y="3108686"/>
            <a:ext cx="2822607" cy="2696801"/>
            <a:chOff x="4850363" y="3108686"/>
            <a:chExt cx="2822607" cy="2696801"/>
          </a:xfrm>
        </p:grpSpPr>
        <p:grpSp>
          <p:nvGrpSpPr>
            <p:cNvPr id="17" name="组合 16"/>
            <p:cNvGrpSpPr/>
            <p:nvPr/>
          </p:nvGrpSpPr>
          <p:grpSpPr>
            <a:xfrm>
              <a:off x="4850363" y="3108686"/>
              <a:ext cx="2822607" cy="2695849"/>
              <a:chOff x="4874320" y="3109639"/>
              <a:chExt cx="2822607" cy="269584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103028" y="3382717"/>
                <a:ext cx="2427288" cy="1902446"/>
                <a:chOff x="5234019" y="4111206"/>
                <a:chExt cx="2427288" cy="1902446"/>
              </a:xfrm>
            </p:grpSpPr>
            <p:sp>
              <p:nvSpPr>
                <p:cNvPr id="31" name="2 Marcador de contenido"/>
                <p:cNvSpPr txBox="1"/>
                <p:nvPr/>
              </p:nvSpPr>
              <p:spPr bwMode="auto">
                <a:xfrm>
                  <a:off x="5332667" y="4111206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忘记痛苦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2 Marcador de contenido"/>
                <p:cNvSpPr txBox="1"/>
                <p:nvPr/>
              </p:nvSpPr>
              <p:spPr>
                <a:xfrm>
                  <a:off x="5234019" y="4509120"/>
                  <a:ext cx="2427288" cy="1504532"/>
                </a:xfrm>
                <a:prstGeom prst="rect">
                  <a:avLst/>
                </a:prstGeom>
              </p:spPr>
              <p:txBody>
                <a:bodyPr>
                  <a:normAutofit fontScale="475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zh-CN" altLang="en-US" kern="0" dirty="0">
                      <a:cs typeface="+mn-ea"/>
                      <a:sym typeface="+mn-lt"/>
                    </a:rPr>
                    <a:t>一般在听完话后。</a:t>
                  </a:r>
                  <a:endParaRPr lang="en-US" altLang="zh-CN" kern="0" dirty="0"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zh-CN" altLang="en-US" kern="0" dirty="0">
                      <a:cs typeface="+mn-ea"/>
                      <a:sym typeface="+mn-lt"/>
                    </a:rPr>
                    <a:t>１天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(24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20%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；              </a:t>
                  </a:r>
                  <a:endParaRPr lang="zh-CN" altLang="en-US" kern="0" dirty="0"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en-US" altLang="zh-CN" kern="0" dirty="0">
                      <a:cs typeface="+mn-ea"/>
                      <a:sym typeface="+mn-lt"/>
                    </a:rPr>
                    <a:t>2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(48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50%;</a:t>
                  </a:r>
                  <a:endParaRPr lang="en-US" altLang="zh-CN" kern="0" dirty="0"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en-US" altLang="zh-CN" kern="0" dirty="0">
                      <a:cs typeface="+mn-ea"/>
                      <a:sym typeface="+mn-lt"/>
                    </a:rPr>
                    <a:t>4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(96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80%</a:t>
                  </a:r>
                  <a:r>
                    <a:rPr lang="zh-CN" altLang="en-US" sz="16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。</a:t>
                  </a:r>
                  <a:endParaRPr lang="zh-CN" altLang="en-US" sz="160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 bwMode="auto">
              <a:xfrm>
                <a:off x="4874320" y="3109639"/>
                <a:ext cx="2822607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 bwMode="auto">
            <a:xfrm>
              <a:off x="4850363" y="5514490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0980" y="3109639"/>
            <a:ext cx="2822608" cy="2698589"/>
            <a:chOff x="8100980" y="3109639"/>
            <a:chExt cx="2822608" cy="2698589"/>
          </a:xfrm>
        </p:grpSpPr>
        <p:grpSp>
          <p:nvGrpSpPr>
            <p:cNvPr id="18" name="组合 17"/>
            <p:cNvGrpSpPr/>
            <p:nvPr/>
          </p:nvGrpSpPr>
          <p:grpSpPr>
            <a:xfrm>
              <a:off x="8100981" y="3109639"/>
              <a:ext cx="2822607" cy="2695849"/>
              <a:chOff x="8100981" y="3109637"/>
              <a:chExt cx="2822607" cy="2695849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471456" y="3382717"/>
                <a:ext cx="2168750" cy="1165082"/>
                <a:chOff x="9195519" y="2721816"/>
                <a:chExt cx="2168750" cy="1165082"/>
              </a:xfrm>
            </p:grpSpPr>
            <p:sp>
              <p:nvSpPr>
                <p:cNvPr id="33" name="2 Marcador de contenido"/>
                <p:cNvSpPr txBox="1"/>
                <p:nvPr/>
              </p:nvSpPr>
              <p:spPr bwMode="auto">
                <a:xfrm>
                  <a:off x="9338017" y="2721816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直面挑战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2 Marcador de contenido"/>
                <p:cNvSpPr txBox="1"/>
                <p:nvPr/>
              </p:nvSpPr>
              <p:spPr bwMode="auto">
                <a:xfrm>
                  <a:off x="9195519" y="3142782"/>
                  <a:ext cx="2168750" cy="744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困难和挑战袭来时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鼓足勇气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抬起头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勇敢面对它们。</a:t>
                  </a:r>
                  <a:endParaRPr lang="zh-CN" altLang="en-US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矩形 13"/>
              <p:cNvSpPr/>
              <p:nvPr/>
            </p:nvSpPr>
            <p:spPr bwMode="auto">
              <a:xfrm>
                <a:off x="8100981" y="3109637"/>
                <a:ext cx="2822607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 bwMode="auto">
            <a:xfrm>
              <a:off x="8100980" y="5517231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74763" y="3108687"/>
            <a:ext cx="3352984" cy="2708273"/>
            <a:chOff x="1274763" y="3108687"/>
            <a:chExt cx="3352984" cy="2708273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4763" y="3108687"/>
              <a:ext cx="3352984" cy="2695849"/>
              <a:chOff x="1583433" y="3109638"/>
              <a:chExt cx="3352984" cy="269584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645530" y="3355958"/>
                <a:ext cx="3290887" cy="1954958"/>
                <a:chOff x="1583433" y="3804457"/>
                <a:chExt cx="3290887" cy="1954958"/>
              </a:xfrm>
            </p:grpSpPr>
            <p:sp>
              <p:nvSpPr>
                <p:cNvPr id="26" name="2 Marcador de contenido"/>
                <p:cNvSpPr txBox="1"/>
                <p:nvPr/>
              </p:nvSpPr>
              <p:spPr bwMode="auto">
                <a:xfrm>
                  <a:off x="1706687" y="3804457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克服困难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2 Marcador de contenido"/>
                <p:cNvSpPr txBox="1"/>
                <p:nvPr/>
              </p:nvSpPr>
              <p:spPr bwMode="auto">
                <a:xfrm>
                  <a:off x="1583433" y="4254883"/>
                  <a:ext cx="3290887" cy="1504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资源配置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:</a:t>
                  </a:r>
                  <a:endParaRPr lang="en-US" altLang="zh-CN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变资源优势为经济优势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;</a:t>
                  </a:r>
                  <a:endParaRPr lang="en-US" altLang="zh-CN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解放思想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:</a:t>
                  </a:r>
                  <a:endParaRPr lang="en-US" altLang="zh-CN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思想统领思路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思路决定出路</a:t>
                  </a:r>
                  <a:endParaRPr lang="zh-CN" altLang="en-US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矩形 7"/>
              <p:cNvSpPr/>
              <p:nvPr/>
            </p:nvSpPr>
            <p:spPr bwMode="auto">
              <a:xfrm>
                <a:off x="1583433" y="3109638"/>
                <a:ext cx="3147590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 bwMode="auto">
            <a:xfrm>
              <a:off x="1460114" y="5525963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74763" y="1680380"/>
            <a:ext cx="2332180" cy="1008112"/>
            <a:chOff x="1274763" y="1680380"/>
            <a:chExt cx="2332180" cy="1008112"/>
          </a:xfrm>
        </p:grpSpPr>
        <p:sp>
          <p:nvSpPr>
            <p:cNvPr id="6" name="矩形 5"/>
            <p:cNvSpPr/>
            <p:nvPr/>
          </p:nvSpPr>
          <p:spPr bwMode="auto">
            <a:xfrm>
              <a:off x="1274763" y="1680380"/>
              <a:ext cx="23321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44021" y="1734385"/>
              <a:ext cx="2150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变重智商为重情商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06943" y="1799078"/>
            <a:ext cx="7347129" cy="804040"/>
            <a:chOff x="3606943" y="1799078"/>
            <a:chExt cx="7347129" cy="804040"/>
          </a:xfrm>
        </p:grpSpPr>
        <p:grpSp>
          <p:nvGrpSpPr>
            <p:cNvPr id="4" name="组合 3"/>
            <p:cNvGrpSpPr/>
            <p:nvPr/>
          </p:nvGrpSpPr>
          <p:grpSpPr>
            <a:xfrm>
              <a:off x="3682355" y="1911095"/>
              <a:ext cx="7271717" cy="554834"/>
              <a:chOff x="2706843" y="1413641"/>
              <a:chExt cx="7271717" cy="55483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6510834" y="1414477"/>
                <a:ext cx="3467726" cy="553998"/>
                <a:chOff x="6510834" y="1414477"/>
                <a:chExt cx="3467726" cy="553998"/>
              </a:xfrm>
            </p:grpSpPr>
            <p:sp>
              <p:nvSpPr>
                <p:cNvPr id="5" name="Rectangle 4"/>
                <p:cNvSpPr>
                  <a:spLocks noChangeArrowheads="1"/>
                </p:cNvSpPr>
                <p:nvPr/>
              </p:nvSpPr>
              <p:spPr bwMode="auto">
                <a:xfrm>
                  <a:off x="6510834" y="1503271"/>
                  <a:ext cx="2420938" cy="3764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just" latinLnBrk="1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SzPct val="70000"/>
                    <a:defRPr/>
                  </a:pP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EQ(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情商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在成功中占</a:t>
                  </a:r>
                  <a:endParaRPr lang="zh-CN" altLang="en-US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矩形​​ 8"/>
                <p:cNvSpPr/>
                <p:nvPr/>
              </p:nvSpPr>
              <p:spPr>
                <a:xfrm>
                  <a:off x="8961935" y="1414477"/>
                  <a:ext cx="1016625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000" b="1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80%</a:t>
                  </a:r>
                  <a:endParaRPr lang="zh-CN" altLang="en-US" kern="0" dirty="0">
                    <a:solidFill>
                      <a:schemeClr val="accent1">
                        <a:lumMod val="10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2706843" y="1413641"/>
                <a:ext cx="3535912" cy="553998"/>
                <a:chOff x="2706843" y="1413641"/>
                <a:chExt cx="3535912" cy="553998"/>
              </a:xfrm>
            </p:grpSpPr>
            <p:sp>
              <p:nvSpPr>
                <p:cNvPr id="7" name="矩形​​ 4"/>
                <p:cNvSpPr/>
                <p:nvPr/>
              </p:nvSpPr>
              <p:spPr>
                <a:xfrm>
                  <a:off x="5157201" y="1413641"/>
                  <a:ext cx="1085554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000" b="1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20%</a:t>
                  </a:r>
                  <a:r>
                    <a:rPr lang="en-US" altLang="zh-CN" b="1" kern="0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endParaRPr lang="en-US" altLang="zh-CN" b="1" kern="0" dirty="0">
                    <a:solidFill>
                      <a:schemeClr val="accent1">
                        <a:lumMod val="10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​​ 9"/>
                <p:cNvSpPr/>
                <p:nvPr/>
              </p:nvSpPr>
              <p:spPr>
                <a:xfrm>
                  <a:off x="2706843" y="1505717"/>
                  <a:ext cx="2440092" cy="375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latinLnBrk="1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SzPct val="70000"/>
                    <a:defRPr/>
                  </a:pP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IQ(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智商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在成功中仅占</a:t>
                  </a:r>
                  <a:endParaRPr lang="en-US" altLang="zh-CN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矩形 12"/>
            <p:cNvSpPr/>
            <p:nvPr/>
          </p:nvSpPr>
          <p:spPr bwMode="auto">
            <a:xfrm>
              <a:off x="3606943" y="1799078"/>
              <a:ext cx="7316644" cy="80404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82950" y="3129173"/>
            <a:ext cx="6840638" cy="2676315"/>
            <a:chOff x="4082950" y="3129173"/>
            <a:chExt cx="6840638" cy="2676315"/>
          </a:xfrm>
        </p:grpSpPr>
        <p:grpSp>
          <p:nvGrpSpPr>
            <p:cNvPr id="27" name="组合 26"/>
            <p:cNvGrpSpPr/>
            <p:nvPr/>
          </p:nvGrpSpPr>
          <p:grpSpPr>
            <a:xfrm>
              <a:off x="4442991" y="3573016"/>
              <a:ext cx="2551113" cy="1893255"/>
              <a:chOff x="2090285" y="3269322"/>
              <a:chExt cx="2551113" cy="1893255"/>
            </a:xfrm>
          </p:grpSpPr>
          <p:sp>
            <p:nvSpPr>
              <p:cNvPr id="12" name="Text Box 30"/>
              <p:cNvSpPr txBox="1">
                <a:spLocks noChangeArrowheads="1"/>
              </p:cNvSpPr>
              <p:nvPr/>
            </p:nvSpPr>
            <p:spPr bwMode="auto">
              <a:xfrm>
                <a:off x="2090285" y="3269322"/>
                <a:ext cx="2232248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在决策中提升情商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2090285" y="4028045"/>
                <a:ext cx="2551113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latinLnBrk="1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用智商提升情商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 -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理论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2090285" y="4786768"/>
                <a:ext cx="2540000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latinLnBrk="1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用情商完善智商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-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实践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681913" y="3425217"/>
              <a:ext cx="3241675" cy="1986845"/>
              <a:chOff x="7265265" y="3125390"/>
              <a:chExt cx="3241675" cy="1986845"/>
            </a:xfrm>
          </p:grpSpPr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7265265" y="3125390"/>
                <a:ext cx="3241675" cy="13095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失败是成功之母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思考是成功之父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7265265" y="4449039"/>
                <a:ext cx="2635250" cy="66319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成功始于阴谋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4082950" y="3129173"/>
              <a:ext cx="6807001" cy="2676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 rot="5400000">
              <a:off x="5862163" y="4416348"/>
              <a:ext cx="2676314" cy="10196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74763" y="3113806"/>
            <a:ext cx="2641842" cy="2691681"/>
            <a:chOff x="1274763" y="3113806"/>
            <a:chExt cx="2641842" cy="269168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09833" y="3717032"/>
              <a:ext cx="2185722" cy="1457148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 bwMode="auto">
            <a:xfrm>
              <a:off x="1274763" y="3129172"/>
              <a:ext cx="2641842" cy="2676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 rot="5400000">
              <a:off x="2474140" y="4391215"/>
              <a:ext cx="2676314" cy="1522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 rot="5400000">
              <a:off x="46356" y="4375848"/>
              <a:ext cx="2676314" cy="1522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319623" y="4493784"/>
            <a:ext cx="7583802" cy="1365040"/>
            <a:chOff x="1578354" y="4851781"/>
            <a:chExt cx="7583802" cy="1365040"/>
          </a:xfrm>
        </p:grpSpPr>
        <p:sp>
          <p:nvSpPr>
            <p:cNvPr id="7" name="2 Marcador de contenido"/>
            <p:cNvSpPr txBox="1"/>
            <p:nvPr/>
          </p:nvSpPr>
          <p:spPr bwMode="auto">
            <a:xfrm>
              <a:off x="1578354" y="5719250"/>
              <a:ext cx="7461250" cy="497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要把干事的水平转化为成事的能力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把有质量的过程转化为有认同的效果。</a:t>
              </a:r>
              <a:endParaRPr lang="zh-CN" altLang="en-US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778695" y="4851781"/>
              <a:ext cx="7383461" cy="350838"/>
              <a:chOff x="1640460" y="4653136"/>
              <a:chExt cx="7383461" cy="350838"/>
            </a:xfrm>
          </p:grpSpPr>
          <p:sp>
            <p:nvSpPr>
              <p:cNvPr id="6" name="2 Marcador de contenido"/>
              <p:cNvSpPr txBox="1"/>
              <p:nvPr/>
            </p:nvSpPr>
            <p:spPr bwMode="auto">
              <a:xfrm>
                <a:off x="1640460" y="4653136"/>
                <a:ext cx="1325563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文凭≠水平</a:t>
                </a:r>
                <a:endParaRPr lang="zh-CN" altLang="en-US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2 Marcador de contenido"/>
              <p:cNvSpPr txBox="1"/>
              <p:nvPr/>
            </p:nvSpPr>
            <p:spPr bwMode="auto">
              <a:xfrm>
                <a:off x="3456560" y="4653136"/>
                <a:ext cx="1463675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学历≠能力</a:t>
                </a:r>
                <a:endParaRPr lang="zh-CN" altLang="en-US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2 Marcador de contenido"/>
              <p:cNvSpPr txBox="1"/>
              <p:nvPr/>
            </p:nvSpPr>
            <p:spPr bwMode="auto">
              <a:xfrm>
                <a:off x="7461821" y="4653136"/>
                <a:ext cx="156210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过程≠结果</a:t>
                </a:r>
                <a:endParaRPr lang="zh-CN" altLang="en-US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2 Marcador de contenido"/>
              <p:cNvSpPr txBox="1"/>
              <p:nvPr/>
            </p:nvSpPr>
            <p:spPr bwMode="auto">
              <a:xfrm>
                <a:off x="5410771" y="4653136"/>
                <a:ext cx="156210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水平≠能力</a:t>
                </a:r>
                <a:endParaRPr lang="zh-CN" altLang="en-US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274762" y="1582053"/>
            <a:ext cx="9648825" cy="2258803"/>
            <a:chOff x="1274763" y="1373148"/>
            <a:chExt cx="9648825" cy="2258803"/>
          </a:xfrm>
        </p:grpSpPr>
        <p:grpSp>
          <p:nvGrpSpPr>
            <p:cNvPr id="3" name="组合 2"/>
            <p:cNvGrpSpPr/>
            <p:nvPr/>
          </p:nvGrpSpPr>
          <p:grpSpPr>
            <a:xfrm>
              <a:off x="1275386" y="2083254"/>
              <a:ext cx="2332180" cy="1038574"/>
              <a:chOff x="1373114" y="450239"/>
              <a:chExt cx="2332180" cy="1038574"/>
            </a:xfrm>
          </p:grpSpPr>
          <p:sp>
            <p:nvSpPr>
              <p:cNvPr id="2" name="矩形 1"/>
              <p:cNvSpPr/>
              <p:nvPr/>
            </p:nvSpPr>
            <p:spPr bwMode="auto">
              <a:xfrm>
                <a:off x="1373114" y="450239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5150" y="534706"/>
                <a:ext cx="20881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变重过程为重效果</a:t>
                </a:r>
                <a:endPara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415353" y="1826380"/>
              <a:ext cx="4379502" cy="13095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该赚钱而末赚钱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便是赔钱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;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该赔钱而末赔钱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便是赚钱。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274763" y="1556791"/>
              <a:ext cx="9648825" cy="207300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rot="16200000">
              <a:off x="8902667" y="2314072"/>
              <a:ext cx="2215991" cy="334143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zh-CN" altLang="en-US" sz="2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炒股的行话</a:t>
              </a:r>
              <a:r>
                <a:rPr kumimoji="0" lang="en-US" altLang="zh-CN" sz="2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:</a:t>
              </a:r>
              <a:endParaRPr kumimoji="0" lang="en-US" altLang="zh-CN" sz="2200" b="1" i="0" u="none" strike="noStrike" kern="1200" cap="none" spc="-300" normalizeH="0" baseline="0" noProof="0" dirty="0">
                <a:ln>
                  <a:noFill/>
                </a:ln>
                <a:solidFill>
                  <a:srgbClr val="161615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 rot="5400000" flipV="1">
              <a:off x="8414532" y="2553803"/>
              <a:ext cx="2073002" cy="789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 rot="5400000" flipV="1">
              <a:off x="9533791" y="2555960"/>
              <a:ext cx="2073002" cy="789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54160" y="4211996"/>
            <a:ext cx="949407" cy="1608278"/>
            <a:chOff x="1354160" y="4211996"/>
            <a:chExt cx="949407" cy="1608278"/>
          </a:xfrm>
        </p:grpSpPr>
        <p:sp>
          <p:nvSpPr>
            <p:cNvPr id="26" name="矩形 25"/>
            <p:cNvSpPr/>
            <p:nvPr/>
          </p:nvSpPr>
          <p:spPr bwMode="auto">
            <a:xfrm>
              <a:off x="1385112" y="4211996"/>
              <a:ext cx="918455" cy="160827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图形 33" descr="剪贴板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354160" y="4612102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9883000" y="4197210"/>
            <a:ext cx="926640" cy="1608278"/>
            <a:chOff x="9883000" y="4197210"/>
            <a:chExt cx="926640" cy="1608278"/>
          </a:xfrm>
        </p:grpSpPr>
        <p:sp>
          <p:nvSpPr>
            <p:cNvPr id="32" name="矩形 31"/>
            <p:cNvSpPr/>
            <p:nvPr/>
          </p:nvSpPr>
          <p:spPr bwMode="auto">
            <a:xfrm>
              <a:off x="9883000" y="4197210"/>
              <a:ext cx="918455" cy="160827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6" name="图形 35" descr="清单演示文稿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95240" y="4587479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5056" y="3429000"/>
            <a:ext cx="1527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官场</a:t>
            </a:r>
            <a:r>
              <a:rPr lang="en-US" altLang="zh-CN" sz="22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职场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09513" y="1916832"/>
            <a:ext cx="4626528" cy="3925600"/>
            <a:chOff x="6225175" y="1916832"/>
            <a:chExt cx="4626528" cy="39256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83220" y="2305623"/>
              <a:ext cx="4496475" cy="299765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 bwMode="auto">
            <a:xfrm>
              <a:off x="6225175" y="1916832"/>
              <a:ext cx="4626528" cy="3925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4762" y="1916832"/>
            <a:ext cx="4824413" cy="3925600"/>
            <a:chOff x="1274762" y="1916832"/>
            <a:chExt cx="4824413" cy="39256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74762" y="1916832"/>
              <a:ext cx="4824413" cy="3925600"/>
              <a:chOff x="1274762" y="1916832"/>
              <a:chExt cx="4824413" cy="392560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394912" y="2068222"/>
                <a:ext cx="2448271" cy="1008112"/>
                <a:chOff x="1216717" y="1680380"/>
                <a:chExt cx="2448271" cy="1008112"/>
              </a:xfrm>
            </p:grpSpPr>
            <p:sp>
              <p:nvSpPr>
                <p:cNvPr id="2" name="矩形 1"/>
                <p:cNvSpPr/>
                <p:nvPr/>
              </p:nvSpPr>
              <p:spPr bwMode="auto">
                <a:xfrm>
                  <a:off x="1274763" y="1680380"/>
                  <a:ext cx="2332180" cy="100811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216717" y="1922826"/>
                  <a:ext cx="24482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8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变唱功为做功</a:t>
                  </a:r>
                  <a:endPara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834355" y="4246014"/>
                <a:ext cx="3705225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latin typeface="+mn-lt"/>
                    <a:ea typeface="+mn-ea"/>
                    <a:cs typeface="+mn-ea"/>
                    <a:sym typeface="+mn-lt"/>
                  </a:rPr>
                  <a:t>   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既重动口能力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更重动手能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///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力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  既重决心和表态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更重行动和落实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  既重造势之招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更重干事之举</a:t>
                </a: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 bwMode="auto">
              <a:xfrm>
                <a:off x="1274762" y="1916832"/>
                <a:ext cx="4824413" cy="3925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" name="箭头: 右 4"/>
              <p:cNvSpPr/>
              <p:nvPr/>
            </p:nvSpPr>
            <p:spPr bwMode="auto">
              <a:xfrm flipV="1">
                <a:off x="1274763" y="3091454"/>
                <a:ext cx="4824412" cy="4571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箭头: 右 8"/>
              <p:cNvSpPr/>
              <p:nvPr/>
            </p:nvSpPr>
            <p:spPr bwMode="auto">
              <a:xfrm flipV="1">
                <a:off x="1274763" y="4081206"/>
                <a:ext cx="4824412" cy="4571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缺角矩形 17"/>
            <p:cNvSpPr/>
            <p:nvPr/>
          </p:nvSpPr>
          <p:spPr bwMode="auto">
            <a:xfrm>
              <a:off x="4958621" y="3454176"/>
              <a:ext cx="472201" cy="472201"/>
            </a:xfrm>
            <a:prstGeom prst="plaque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缺角矩形 23"/>
            <p:cNvSpPr/>
            <p:nvPr/>
          </p:nvSpPr>
          <p:spPr bwMode="auto">
            <a:xfrm>
              <a:off x="1807272" y="3454176"/>
              <a:ext cx="472201" cy="472201"/>
            </a:xfrm>
            <a:prstGeom prst="plaque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ISPRING_ULTRA_SCORM_COURSE_ID" val="99387D26-BF33-4315-A8B9-E9F661D30D6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706">
      <a:dk1>
        <a:srgbClr val="161615"/>
      </a:dk1>
      <a:lt1>
        <a:srgbClr val="161615"/>
      </a:lt1>
      <a:dk2>
        <a:srgbClr val="161615"/>
      </a:dk2>
      <a:lt2>
        <a:srgbClr val="161615"/>
      </a:lt2>
      <a:accent1>
        <a:srgbClr val="F01734"/>
      </a:accent1>
      <a:accent2>
        <a:srgbClr val="161615"/>
      </a:accent2>
      <a:accent3>
        <a:srgbClr val="FFFFFF"/>
      </a:accent3>
      <a:accent4>
        <a:srgbClr val="F01734"/>
      </a:accent4>
      <a:accent5>
        <a:srgbClr val="F01734"/>
      </a:accent5>
      <a:accent6>
        <a:srgbClr val="161615"/>
      </a:accent6>
      <a:hlink>
        <a:srgbClr val="C00000"/>
      </a:hlink>
      <a:folHlink>
        <a:srgbClr val="DEDEDD"/>
      </a:folHlink>
    </a:clrScheme>
    <a:fontScheme name="uf5041s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4889</Words>
  <Application>WPS 演示</Application>
  <PresentationFormat>自定义</PresentationFormat>
  <Paragraphs>455</Paragraphs>
  <Slides>35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Calibri</vt:lpstr>
      <vt:lpstr>Arial Unicode MS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/>
  <dc:subject>https://www.ypppt.com/</dc:subject>
  <cp:lastModifiedBy>Years later</cp:lastModifiedBy>
  <cp:revision>2</cp:revision>
  <dcterms:created xsi:type="dcterms:W3CDTF">2021-01-24T03:07:00Z</dcterms:created>
  <dcterms:modified xsi:type="dcterms:W3CDTF">2024-04-08T08:00:26Z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D66FD6A76FAD4F98B7A679266A0FABAE_13</vt:lpwstr>
  </property>
  <property fmtid="{D5CDD505-2E9C-101B-9397-08002B2CF9AE}" pid="3" name="KSOProductBuildVer">
    <vt:lpwstr>2052-12.1.0.16417</vt:lpwstr>
  </property>
</Properties>
</file>